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9"/>
  </p:handoutMasterIdLst>
  <p:sldIdLst>
    <p:sldId id="256" r:id="rId5"/>
    <p:sldId id="259" r:id="rId6"/>
    <p:sldId id="262" r:id="rId7"/>
    <p:sldId id="280" r:id="rId8"/>
    <p:sldId id="260" r:id="rId9"/>
    <p:sldId id="281" r:id="rId10"/>
    <p:sldId id="283" r:id="rId11"/>
    <p:sldId id="284" r:id="rId12"/>
    <p:sldId id="282" r:id="rId13"/>
    <p:sldId id="285" r:id="rId14"/>
    <p:sldId id="286" r:id="rId15"/>
    <p:sldId id="279" r:id="rId16"/>
    <p:sldId id="287" r:id="rId17"/>
    <p:sldId id="261" r:id="rId18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B0AE"/>
    <a:srgbClr val="89C5C5"/>
    <a:srgbClr val="00DBD6"/>
    <a:srgbClr val="4E9EBA"/>
    <a:srgbClr val="7EC2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C0511D-8F99-4293-A2AE-DD7F167295F2}" v="3" dt="2025-12-18T09:41:22.056"/>
    <p1510:client id="{D118C0F8-4DA1-42D4-BC33-653C79A5AF32}" v="1" dt="2025-12-18T09:27:32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18/12/2025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5/eu_def/adjuntos/INFAC-VoL-38-N-8_1.-taula.pdf" TargetMode="External"/><Relationship Id="rId7" Type="http://schemas.openxmlformats.org/officeDocument/2006/relationships/image" Target="../media/image3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www.euskadi.eus/contenidos/informacion/cevime_infac_2025/eu_def/adjuntos/INFAC-Vol-33-n-8_GIaren-tratamendua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HELDUEN GERNU-INFEKZIOAREN TRATAMENDUA EGUNERATZEA 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" dirty="0"/>
            </a:br>
            <a:r>
              <a:rPr lang="pl-PL" sz="2200" dirty="0"/>
              <a:t> </a:t>
            </a:r>
            <a:r>
              <a:rPr lang="pl-PL" sz="2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33 LIBURUKIA • 8. Zk </a:t>
            </a:r>
            <a:r>
              <a:rPr lang="pl-PL" sz="2200" dirty="0"/>
              <a:t>• </a:t>
            </a:r>
            <a:r>
              <a:rPr lang="es-ES_tradnl" sz="2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2025</a:t>
            </a:r>
            <a:endParaRPr lang="es-ES" sz="2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65125"/>
            <a:ext cx="8987512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GTI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errepikaria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emakumeetan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(2/2)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768858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16"/>
          <p:cNvSpPr/>
          <p:nvPr/>
        </p:nvSpPr>
        <p:spPr>
          <a:xfrm>
            <a:off x="189919" y="1241944"/>
            <a:ext cx="535723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rgbClr val="4E9EB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233134" y="3728116"/>
            <a:ext cx="53572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rgbClr val="4E9EB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4029" y="1241944"/>
            <a:ext cx="8545118" cy="25530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6944" y="3996689"/>
            <a:ext cx="6541456" cy="219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87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741" y="365125"/>
            <a:ext cx="11801002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Ospitalaratzeko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irizpiderik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gabeko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pielonefritisa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68770" y="1451885"/>
            <a:ext cx="11765537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Pelbisari</a:t>
            </a:r>
            <a:r>
              <a:rPr lang="es-ES" sz="2000" dirty="0"/>
              <a:t> eta </a:t>
            </a:r>
            <a:r>
              <a:rPr lang="es-ES" sz="2000" dirty="0" err="1"/>
              <a:t>giltzurrun-parenkimari</a:t>
            </a:r>
            <a:r>
              <a:rPr lang="es-ES" sz="2000" dirty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</a:t>
            </a:r>
            <a:r>
              <a:rPr lang="es-ES" sz="2000" dirty="0" err="1"/>
              <a:t>dion</a:t>
            </a:r>
            <a:r>
              <a:rPr lang="es-ES" sz="2000" dirty="0"/>
              <a:t> GTI </a:t>
            </a:r>
            <a:r>
              <a:rPr lang="es-ES" sz="2000" dirty="0" err="1"/>
              <a:t>bat</a:t>
            </a:r>
            <a:r>
              <a:rPr lang="es-ES" sz="2000" dirty="0"/>
              <a:t> da.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sistemikoekin</a:t>
            </a:r>
            <a:r>
              <a:rPr lang="es-ES" sz="2000" dirty="0"/>
              <a:t> </a:t>
            </a:r>
            <a:r>
              <a:rPr lang="es-ES" sz="2000" dirty="0" err="1"/>
              <a:t>agertzen</a:t>
            </a:r>
            <a:r>
              <a:rPr lang="es-ES" sz="2000" dirty="0"/>
              <a:t> da: mina </a:t>
            </a:r>
            <a:r>
              <a:rPr lang="es-ES" sz="2000" dirty="0" err="1"/>
              <a:t>saihetsean</a:t>
            </a:r>
            <a:r>
              <a:rPr lang="es-ES" sz="2000" dirty="0"/>
              <a:t> (</a:t>
            </a:r>
            <a:r>
              <a:rPr lang="es-ES" sz="2000" dirty="0" err="1"/>
              <a:t>angelu</a:t>
            </a:r>
            <a:r>
              <a:rPr lang="es-ES" sz="2000" dirty="0"/>
              <a:t> </a:t>
            </a:r>
            <a:r>
              <a:rPr lang="es-ES" sz="2000" dirty="0" err="1"/>
              <a:t>costobertebrala</a:t>
            </a:r>
            <a:r>
              <a:rPr lang="es-ES" sz="2000" dirty="0"/>
              <a:t>), </a:t>
            </a:r>
            <a:r>
              <a:rPr lang="es-ES" sz="2000" dirty="0" err="1"/>
              <a:t>hotzikarak</a:t>
            </a:r>
            <a:r>
              <a:rPr lang="es-ES" sz="2000" dirty="0"/>
              <a:t> eta 38 ° C-</a:t>
            </a:r>
            <a:r>
              <a:rPr lang="es-ES" sz="2000" dirty="0" err="1"/>
              <a:t>tik</a:t>
            </a:r>
            <a:r>
              <a:rPr lang="es-ES" sz="2000" dirty="0"/>
              <a:t> </a:t>
            </a:r>
            <a:r>
              <a:rPr lang="es-ES" sz="2000" dirty="0" err="1"/>
              <a:t>gorako</a:t>
            </a:r>
            <a:r>
              <a:rPr lang="es-ES" sz="2000" dirty="0"/>
              <a:t> </a:t>
            </a:r>
            <a:r>
              <a:rPr lang="es-ES" sz="2000" dirty="0" err="1"/>
              <a:t>sukarra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Funtsezkoa</a:t>
            </a:r>
            <a:r>
              <a:rPr lang="es-ES" sz="2000" dirty="0"/>
              <a:t> da </a:t>
            </a:r>
            <a:r>
              <a:rPr lang="es-ES" sz="2000" dirty="0" err="1"/>
              <a:t>aldez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 </a:t>
            </a:r>
            <a:r>
              <a:rPr lang="es-ES" sz="2000" dirty="0" err="1"/>
              <a:t>urokultiboa</a:t>
            </a:r>
            <a:r>
              <a:rPr lang="es-ES" sz="2000" dirty="0"/>
              <a:t> </a:t>
            </a:r>
            <a:r>
              <a:rPr lang="es-ES" sz="2000" dirty="0" err="1"/>
              <a:t>egitea</a:t>
            </a:r>
            <a:r>
              <a:rPr lang="es-ES" sz="2000" dirty="0"/>
              <a:t> eta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enpirikoa</a:t>
            </a:r>
            <a:r>
              <a:rPr lang="es-ES" sz="2000" dirty="0"/>
              <a:t> </a:t>
            </a:r>
            <a:r>
              <a:rPr lang="es-ES" sz="2000" dirty="0" err="1"/>
              <a:t>hastea</a:t>
            </a:r>
            <a:r>
              <a:rPr lang="es-ES" sz="2000" dirty="0"/>
              <a:t>, </a:t>
            </a:r>
            <a:r>
              <a:rPr lang="es-ES" sz="2000" dirty="0" err="1"/>
              <a:t>antibiogramaren</a:t>
            </a:r>
            <a:r>
              <a:rPr lang="es-ES" sz="2000" dirty="0"/>
              <a:t> </a:t>
            </a:r>
            <a:r>
              <a:rPr lang="es-ES" sz="2000" dirty="0" err="1"/>
              <a:t>emaitzaren</a:t>
            </a:r>
            <a:r>
              <a:rPr lang="es-ES" sz="2000" dirty="0"/>
              <a:t> </a:t>
            </a:r>
            <a:r>
              <a:rPr lang="es-ES" sz="2000" dirty="0" err="1"/>
              <a:t>zain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. </a:t>
            </a:r>
            <a:r>
              <a:rPr lang="es-ES" sz="2000" dirty="0" err="1"/>
              <a:t>Kontrol</a:t>
            </a:r>
            <a:r>
              <a:rPr lang="es-ES" sz="2000" dirty="0"/>
              <a:t> </a:t>
            </a:r>
            <a:r>
              <a:rPr lang="es-ES" sz="2000" dirty="0" err="1"/>
              <a:t>kliniko</a:t>
            </a:r>
            <a:r>
              <a:rPr lang="es-ES" sz="2000" dirty="0"/>
              <a:t> </a:t>
            </a:r>
            <a:r>
              <a:rPr lang="es-ES" sz="2000" dirty="0" err="1"/>
              <a:t>estua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s-ES" sz="4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10818" y="1097280"/>
            <a:ext cx="10769218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5914196" y="3474879"/>
            <a:ext cx="5898964" cy="800219"/>
          </a:xfrm>
          <a:prstGeom prst="rect">
            <a:avLst/>
          </a:prstGeom>
          <a:noFill/>
          <a:ln>
            <a:solidFill>
              <a:srgbClr val="7EC2C0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4E9EBA"/>
                </a:solidFill>
              </a:rPr>
              <a:t>PIELONEFRITIS </a:t>
            </a:r>
            <a:r>
              <a:rPr lang="es-ES" sz="1400" b="1" dirty="0" err="1">
                <a:solidFill>
                  <a:srgbClr val="4E9EBA"/>
                </a:solidFill>
              </a:rPr>
              <a:t>akutua</a:t>
            </a:r>
            <a:r>
              <a:rPr lang="es-ES" sz="1400" b="1" dirty="0">
                <a:solidFill>
                  <a:srgbClr val="4E9EBA"/>
                </a:solidFill>
              </a:rPr>
              <a:t> (</a:t>
            </a:r>
            <a:r>
              <a:rPr lang="es-ES" sz="1400" b="1" dirty="0" err="1">
                <a:solidFill>
                  <a:srgbClr val="4E9EBA"/>
                </a:solidFill>
              </a:rPr>
              <a:t>ospitaleratze-irizpiderik</a:t>
            </a:r>
            <a:r>
              <a:rPr lang="es-ES" sz="1400" b="1" dirty="0">
                <a:solidFill>
                  <a:srgbClr val="4E9EBA"/>
                </a:solidFill>
              </a:rPr>
              <a:t> eta </a:t>
            </a:r>
            <a:r>
              <a:rPr lang="es-ES" sz="1400" b="1" dirty="0" err="1">
                <a:solidFill>
                  <a:srgbClr val="4E9EBA"/>
                </a:solidFill>
              </a:rPr>
              <a:t>mikroorganismo</a:t>
            </a:r>
            <a:r>
              <a:rPr lang="es-ES" sz="1400" b="1" dirty="0">
                <a:solidFill>
                  <a:srgbClr val="4E9EBA"/>
                </a:solidFill>
              </a:rPr>
              <a:t> </a:t>
            </a:r>
            <a:r>
              <a:rPr lang="es-ES" sz="1400" b="1" dirty="0" err="1">
                <a:solidFill>
                  <a:srgbClr val="4E9EBA"/>
                </a:solidFill>
              </a:rPr>
              <a:t>erresistenteek</a:t>
            </a:r>
            <a:r>
              <a:rPr lang="es-ES" sz="1400" b="1" dirty="0">
                <a:solidFill>
                  <a:srgbClr val="4E9EBA"/>
                </a:solidFill>
              </a:rPr>
              <a:t> </a:t>
            </a:r>
            <a:r>
              <a:rPr lang="es-ES" sz="1400" b="1" dirty="0" err="1">
                <a:solidFill>
                  <a:srgbClr val="4E9EBA"/>
                </a:solidFill>
              </a:rPr>
              <a:t>infektatzeko</a:t>
            </a:r>
            <a:r>
              <a:rPr lang="es-ES" sz="1400" b="1" dirty="0">
                <a:solidFill>
                  <a:srgbClr val="4E9EBA"/>
                </a:solidFill>
              </a:rPr>
              <a:t> </a:t>
            </a:r>
            <a:r>
              <a:rPr lang="es-ES" sz="1400" b="1" dirty="0" err="1">
                <a:solidFill>
                  <a:srgbClr val="4E9EBA"/>
                </a:solidFill>
              </a:rPr>
              <a:t>arriskurik</a:t>
            </a:r>
            <a:r>
              <a:rPr lang="es-ES" sz="1400" b="1" dirty="0">
                <a:solidFill>
                  <a:srgbClr val="4E9EBA"/>
                </a:solidFill>
              </a:rPr>
              <a:t> </a:t>
            </a:r>
            <a:r>
              <a:rPr lang="es-ES" sz="1400" b="1" dirty="0" err="1">
                <a:solidFill>
                  <a:srgbClr val="4E9EBA"/>
                </a:solidFill>
              </a:rPr>
              <a:t>gabe</a:t>
            </a:r>
            <a:r>
              <a:rPr lang="es-ES" sz="1400" b="1" dirty="0">
                <a:solidFill>
                  <a:srgbClr val="4E9EBA"/>
                </a:solidFill>
              </a:rPr>
              <a:t> </a:t>
            </a:r>
            <a:r>
              <a:rPr lang="es-ES" dirty="0"/>
              <a:t>	</a:t>
            </a:r>
          </a:p>
          <a:p>
            <a:endParaRPr lang="es-ES" sz="1400" b="1" dirty="0">
              <a:solidFill>
                <a:srgbClr val="4E9EBA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84799" y="3452107"/>
            <a:ext cx="5645426" cy="2308324"/>
          </a:xfrm>
          <a:prstGeom prst="rect">
            <a:avLst/>
          </a:prstGeom>
          <a:solidFill>
            <a:srgbClr val="89C5C5"/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Ospitalera biderat</a:t>
            </a:r>
            <a:r>
              <a:rPr lang="es-ES" dirty="0"/>
              <a:t>u: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Sepsia edo deshidratazio larria izateko susmoa.</a:t>
            </a:r>
            <a:endParaRPr lang="es-E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dirty="0"/>
              <a:t>A</a:t>
            </a:r>
            <a:r>
              <a:rPr lang="de-DE" dirty="0"/>
              <a:t>hotik likido edo medikamenturik hartu ezin</a:t>
            </a:r>
            <a:r>
              <a:rPr lang="es-ES" dirty="0"/>
              <a:t>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Traktu genitourinarioaren anomalia fun­tzional edo egiturazkoak.</a:t>
            </a:r>
            <a:endParaRPr lang="es-E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Gaixotasun konkomitanteak: diabetesa, immunosupresioa…</a:t>
            </a:r>
            <a:endParaRPr lang="es-E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Emakumneak haurdunaldian.</a:t>
            </a:r>
            <a:endParaRPr lang="es-ES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4196" y="4090752"/>
            <a:ext cx="5898964" cy="193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23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5760" y="365125"/>
            <a:ext cx="8379229" cy="732155"/>
          </a:xfrm>
        </p:spPr>
        <p:txBody>
          <a:bodyPr>
            <a:norm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Prostatitis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bakteriano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akutua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528095" y="1195728"/>
            <a:ext cx="1049771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Gernu-sintomen</a:t>
            </a:r>
            <a:r>
              <a:rPr lang="es-ES" sz="2000" dirty="0"/>
              <a:t> </a:t>
            </a:r>
            <a:r>
              <a:rPr lang="es-ES" sz="2000" dirty="0" err="1"/>
              <a:t>gain</a:t>
            </a:r>
            <a:r>
              <a:rPr lang="es-ES" sz="2000" dirty="0"/>
              <a:t> </a:t>
            </a:r>
            <a:r>
              <a:rPr lang="es-ES" sz="2000" dirty="0" err="1"/>
              <a:t>sukarra</a:t>
            </a:r>
            <a:r>
              <a:rPr lang="es-ES" sz="2000" dirty="0"/>
              <a:t> eta </a:t>
            </a:r>
            <a:r>
              <a:rPr lang="es-ES" sz="2000" dirty="0" err="1"/>
              <a:t>erasan</a:t>
            </a:r>
            <a:r>
              <a:rPr lang="es-ES" sz="2000" dirty="0"/>
              <a:t> </a:t>
            </a:r>
            <a:r>
              <a:rPr lang="es-ES" sz="2000" dirty="0" err="1"/>
              <a:t>orokorra</a:t>
            </a:r>
            <a:r>
              <a:rPr lang="es-ES" sz="2000" dirty="0"/>
              <a:t> </a:t>
            </a:r>
            <a:r>
              <a:rPr lang="es-ES" sz="2000" dirty="0" err="1"/>
              <a:t>agertzen</a:t>
            </a:r>
            <a:r>
              <a:rPr lang="es-ES" sz="2000" dirty="0"/>
              <a:t> da. </a:t>
            </a:r>
            <a:r>
              <a:rPr lang="es-ES" sz="2000" dirty="0" err="1"/>
              <a:t>Prostata</a:t>
            </a:r>
            <a:r>
              <a:rPr lang="es-ES" sz="2000" dirty="0"/>
              <a:t> oso </a:t>
            </a:r>
            <a:r>
              <a:rPr lang="es-ES" sz="2000" dirty="0" err="1"/>
              <a:t>sentibera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. </a:t>
            </a:r>
            <a:r>
              <a:rPr lang="es-ES" sz="2000" dirty="0" err="1"/>
              <a:t>ITSak</a:t>
            </a:r>
            <a:r>
              <a:rPr lang="es-ES" sz="2000" dirty="0"/>
              <a:t> </a:t>
            </a:r>
            <a:r>
              <a:rPr lang="es-ES" sz="2000" dirty="0" err="1"/>
              <a:t>baztertu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Prostatitis </a:t>
            </a:r>
            <a:r>
              <a:rPr lang="es-ES" sz="2000" dirty="0" err="1"/>
              <a:t>kasuen</a:t>
            </a:r>
            <a:r>
              <a:rPr lang="es-ES" sz="2000" dirty="0"/>
              <a:t> % 10ek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gutxiagok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bakteria-infekzioa</a:t>
            </a:r>
            <a:r>
              <a:rPr lang="es-ES" sz="2000" dirty="0"/>
              <a:t> </a:t>
            </a:r>
            <a:r>
              <a:rPr lang="es-ES" sz="2000" dirty="0" err="1"/>
              <a:t>egiaztatuta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Urokultiboa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enpirikoaren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. </a:t>
            </a:r>
            <a:r>
              <a:rPr lang="es-ES" sz="2000" dirty="0" err="1"/>
              <a:t>Infekzioa</a:t>
            </a:r>
            <a:r>
              <a:rPr lang="es-ES" sz="2000" dirty="0"/>
              <a:t> </a:t>
            </a:r>
            <a:r>
              <a:rPr lang="es-ES" sz="2000" dirty="0" err="1"/>
              <a:t>dagoela</a:t>
            </a:r>
            <a:r>
              <a:rPr lang="es-ES" sz="2000" dirty="0"/>
              <a:t> </a:t>
            </a:r>
            <a:r>
              <a:rPr lang="es-ES" sz="2000" dirty="0" err="1"/>
              <a:t>susmatzen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,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enpirikoa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da, eta </a:t>
            </a:r>
            <a:r>
              <a:rPr lang="es-ES" sz="2000" dirty="0" err="1"/>
              <a:t>kultiboaren</a:t>
            </a:r>
            <a:r>
              <a:rPr lang="es-ES" sz="2000" dirty="0"/>
              <a:t> </a:t>
            </a:r>
            <a:r>
              <a:rPr lang="es-ES" sz="2000" dirty="0" err="1"/>
              <a:t>emaitzaren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 </a:t>
            </a:r>
            <a:r>
              <a:rPr lang="es-ES" sz="2000" dirty="0" err="1"/>
              <a:t>doitu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Iraupena</a:t>
            </a:r>
            <a:r>
              <a:rPr lang="es-ES" sz="2000" dirty="0"/>
              <a:t>: </a:t>
            </a:r>
            <a:r>
              <a:rPr lang="es-ES" sz="2000" dirty="0" err="1"/>
              <a:t>gutxienez</a:t>
            </a:r>
            <a:r>
              <a:rPr lang="es-ES" sz="2000" dirty="0"/>
              <a:t> 2 </a:t>
            </a:r>
            <a:r>
              <a:rPr lang="es-ES" sz="2000" dirty="0" err="1"/>
              <a:t>aste</a:t>
            </a:r>
            <a:r>
              <a:rPr lang="es-ES" sz="2000" dirty="0"/>
              <a:t> eta 4 astera </a:t>
            </a:r>
            <a:r>
              <a:rPr lang="es-ES" sz="2000" dirty="0" err="1"/>
              <a:t>luzatu</a:t>
            </a:r>
            <a:r>
              <a:rPr lang="es-ES" sz="2000" dirty="0"/>
              <a:t> </a:t>
            </a:r>
            <a:r>
              <a:rPr lang="es-ES" sz="2000" dirty="0" err="1"/>
              <a:t>sintomak</a:t>
            </a:r>
            <a:r>
              <a:rPr lang="es-ES" sz="2000" dirty="0"/>
              <a:t> </a:t>
            </a:r>
            <a:r>
              <a:rPr lang="es-ES" sz="2000" dirty="0" err="1"/>
              <a:t>erabat</a:t>
            </a:r>
            <a:r>
              <a:rPr lang="es-ES" sz="2000" dirty="0"/>
              <a:t> </a:t>
            </a:r>
            <a:r>
              <a:rPr lang="es-ES" sz="2000" dirty="0" err="1"/>
              <a:t>konpondu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. </a:t>
            </a:r>
            <a:r>
              <a:rPr lang="es-ES" sz="2000" dirty="0" err="1"/>
              <a:t>Kasu</a:t>
            </a:r>
            <a:r>
              <a:rPr lang="es-ES" sz="2000" dirty="0"/>
              <a:t> </a:t>
            </a:r>
            <a:r>
              <a:rPr lang="es-ES" sz="2000" dirty="0" err="1"/>
              <a:t>gehienetan</a:t>
            </a:r>
            <a:r>
              <a:rPr lang="es-ES" sz="2000" dirty="0"/>
              <a:t>, </a:t>
            </a:r>
            <a:r>
              <a:rPr lang="es-ES" sz="2000" dirty="0" err="1"/>
              <a:t>sukarra</a:t>
            </a:r>
            <a:r>
              <a:rPr lang="es-ES" sz="2000" dirty="0"/>
              <a:t> 2-6 </a:t>
            </a:r>
            <a:r>
              <a:rPr lang="es-ES" sz="2000" dirty="0" err="1"/>
              <a:t>egunetan</a:t>
            </a:r>
            <a:r>
              <a:rPr lang="es-ES" sz="2000" dirty="0"/>
              <a:t> </a:t>
            </a:r>
            <a:r>
              <a:rPr lang="es-ES" sz="2000" dirty="0" err="1"/>
              <a:t>jaisten</a:t>
            </a:r>
            <a:r>
              <a:rPr lang="es-ES" sz="2000" dirty="0"/>
              <a:t> da </a:t>
            </a:r>
            <a:r>
              <a:rPr lang="es-ES" sz="2000" dirty="0" err="1"/>
              <a:t>antibiotikoa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. 48 </a:t>
            </a:r>
            <a:r>
              <a:rPr lang="es-ES" sz="2000" dirty="0" err="1"/>
              <a:t>orduren</a:t>
            </a:r>
            <a:r>
              <a:rPr lang="es-ES" sz="2000" dirty="0"/>
              <a:t> </a:t>
            </a:r>
            <a:r>
              <a:rPr lang="es-ES" sz="2000" dirty="0" err="1"/>
              <a:t>buruan</a:t>
            </a:r>
            <a:r>
              <a:rPr lang="es-ES" sz="2000" dirty="0"/>
              <a:t> </a:t>
            </a:r>
            <a:r>
              <a:rPr lang="es-ES" sz="2000" dirty="0" err="1"/>
              <a:t>jarraitzen</a:t>
            </a:r>
            <a:r>
              <a:rPr lang="es-ES" sz="2000" dirty="0"/>
              <a:t> </a:t>
            </a:r>
            <a:r>
              <a:rPr lang="es-ES" sz="2000" dirty="0" err="1"/>
              <a:t>badu</a:t>
            </a:r>
            <a:r>
              <a:rPr lang="es-ES" sz="2000" dirty="0"/>
              <a:t>, </a:t>
            </a:r>
            <a:r>
              <a:rPr lang="es-ES" sz="2000" dirty="0" err="1"/>
              <a:t>ebaluazio</a:t>
            </a:r>
            <a:r>
              <a:rPr lang="es-ES" sz="2000" dirty="0"/>
              <a:t> </a:t>
            </a:r>
            <a:r>
              <a:rPr lang="es-ES" sz="2000" dirty="0" err="1"/>
              <a:t>gehigarri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da.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4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528095" y="1097280"/>
            <a:ext cx="10651941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8330792" y="4569870"/>
            <a:ext cx="28492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* </a:t>
            </a:r>
            <a:r>
              <a:rPr lang="es-ES" dirty="0" err="1"/>
              <a:t>Antibiogramak</a:t>
            </a:r>
            <a:r>
              <a:rPr lang="es-ES" dirty="0"/>
              <a:t> </a:t>
            </a:r>
            <a:r>
              <a:rPr lang="es-ES" dirty="0" err="1"/>
              <a:t>ahalbidetzen</a:t>
            </a:r>
            <a:r>
              <a:rPr lang="es-ES" dirty="0"/>
              <a:t> </a:t>
            </a:r>
            <a:r>
              <a:rPr lang="es-ES" dirty="0" err="1"/>
              <a:t>badu</a:t>
            </a:r>
            <a:r>
              <a:rPr lang="es-ES" dirty="0"/>
              <a:t>, </a:t>
            </a:r>
            <a:r>
              <a:rPr lang="es-ES" dirty="0" err="1"/>
              <a:t>aldatu</a:t>
            </a:r>
            <a:r>
              <a:rPr lang="es-ES" dirty="0"/>
              <a:t> </a:t>
            </a:r>
            <a:r>
              <a:rPr lang="es-ES" dirty="0" err="1"/>
              <a:t>zefalxima</a:t>
            </a:r>
            <a:r>
              <a:rPr lang="es-ES" dirty="0"/>
              <a:t>, TMP/</a:t>
            </a:r>
            <a:r>
              <a:rPr lang="es-ES" dirty="0" err="1"/>
              <a:t>SMXra</a:t>
            </a:r>
            <a:r>
              <a:rPr lang="es-ES" dirty="0"/>
              <a:t> (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ziprofloxazinora</a:t>
            </a:r>
            <a:r>
              <a:rPr lang="es-ES" dirty="0"/>
              <a:t>, </a:t>
            </a:r>
            <a:r>
              <a:rPr lang="es-ES" dirty="0" err="1"/>
              <a:t>erresistentzia</a:t>
            </a:r>
            <a:r>
              <a:rPr lang="es-ES" dirty="0"/>
              <a:t> </a:t>
            </a:r>
            <a:r>
              <a:rPr lang="es-ES" dirty="0" err="1"/>
              <a:t>badago</a:t>
            </a:r>
            <a:r>
              <a:rPr lang="es-ES" dirty="0"/>
              <a:t>)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8231794" y="4492487"/>
            <a:ext cx="2794015" cy="156375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5841" y="4097857"/>
            <a:ext cx="6429116" cy="185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37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rmAutofit/>
          </a:bodyPr>
          <a:lstStyle/>
          <a:p>
            <a:pPr algn="ctr"/>
            <a:r>
              <a:rPr lang="fi-FI" sz="35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GTI MASKURIKO ZUNDA DUTEN PAZIENTEETAN</a:t>
            </a:r>
            <a:endParaRPr lang="es-ES" sz="35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581368" y="1097280"/>
            <a:ext cx="10497714" cy="459232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Arrisku-faktore</a:t>
            </a:r>
            <a:r>
              <a:rPr lang="es-ES" sz="2000" dirty="0"/>
              <a:t> </a:t>
            </a:r>
            <a:r>
              <a:rPr lang="es-ES" sz="2000" dirty="0" err="1"/>
              <a:t>nagusia</a:t>
            </a:r>
            <a:r>
              <a:rPr lang="es-ES" sz="2000" dirty="0"/>
              <a:t>: </a:t>
            </a:r>
            <a:r>
              <a:rPr lang="es-ES" sz="2000" dirty="0" err="1"/>
              <a:t>zundaketaren</a:t>
            </a:r>
            <a:r>
              <a:rPr lang="es-ES" sz="2000" dirty="0"/>
              <a:t> </a:t>
            </a:r>
            <a:r>
              <a:rPr lang="es-ES" sz="2000" dirty="0" err="1">
                <a:solidFill>
                  <a:srgbClr val="58B0AE"/>
                </a:solidFill>
              </a:rPr>
              <a:t>iraupena</a:t>
            </a:r>
            <a:r>
              <a:rPr lang="es-ES" sz="2000" dirty="0"/>
              <a:t>. % 100eko </a:t>
            </a:r>
            <a:r>
              <a:rPr lang="es-ES" sz="2000" dirty="0" err="1"/>
              <a:t>intzidentzia</a:t>
            </a:r>
            <a:r>
              <a:rPr lang="es-ES" sz="2000" dirty="0"/>
              <a:t> 30 </a:t>
            </a:r>
            <a:r>
              <a:rPr lang="es-ES" sz="2000" dirty="0" err="1"/>
              <a:t>egunetik</a:t>
            </a:r>
            <a:r>
              <a:rPr lang="es-ES" sz="2000" dirty="0"/>
              <a:t> </a:t>
            </a:r>
            <a:r>
              <a:rPr lang="es-ES" sz="2000" dirty="0" err="1"/>
              <a:t>gorako</a:t>
            </a:r>
            <a:r>
              <a:rPr lang="es-ES" sz="2000" dirty="0"/>
              <a:t> </a:t>
            </a:r>
            <a:r>
              <a:rPr lang="es-ES" sz="2000" dirty="0" err="1"/>
              <a:t>zundaketan</a:t>
            </a:r>
            <a:r>
              <a:rPr lang="es-ES" sz="2000" dirty="0"/>
              <a:t>. </a:t>
            </a:r>
            <a:r>
              <a:rPr lang="es-ES" sz="2000" dirty="0" err="1"/>
              <a:t>Egunero</a:t>
            </a:r>
            <a:r>
              <a:rPr lang="es-ES" sz="2000" dirty="0"/>
              <a:t> </a:t>
            </a:r>
            <a:r>
              <a:rPr lang="es-ES" sz="2000" dirty="0" err="1"/>
              <a:t>zunda</a:t>
            </a:r>
            <a:r>
              <a:rPr lang="es-ES" sz="2000" dirty="0"/>
              <a:t> </a:t>
            </a:r>
            <a:r>
              <a:rPr lang="es-ES" sz="2000" dirty="0" err="1"/>
              <a:t>kentzea</a:t>
            </a:r>
            <a:r>
              <a:rPr lang="es-ES" sz="2000" dirty="0"/>
              <a:t> </a:t>
            </a:r>
            <a:r>
              <a:rPr lang="es-ES" sz="2000" dirty="0" err="1"/>
              <a:t>baloratu</a:t>
            </a:r>
            <a:r>
              <a:rPr lang="es-ES" sz="2000" dirty="0"/>
              <a:t> eta </a:t>
            </a:r>
            <a:r>
              <a:rPr lang="es-ES" sz="2000" dirty="0" err="1"/>
              <a:t>zundaketa</a:t>
            </a:r>
            <a:r>
              <a:rPr lang="es-ES" sz="2000" dirty="0"/>
              <a:t> </a:t>
            </a:r>
            <a:r>
              <a:rPr lang="es-ES" sz="2000" dirty="0" err="1"/>
              <a:t>iraunkorra</a:t>
            </a:r>
            <a:r>
              <a:rPr lang="es-ES" sz="2000" dirty="0"/>
              <a:t> </a:t>
            </a:r>
            <a:r>
              <a:rPr lang="es-ES" sz="2000" dirty="0" err="1"/>
              <a:t>saihestu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Garrantzitsua</a:t>
            </a:r>
            <a:r>
              <a:rPr lang="es-ES" sz="2000" dirty="0"/>
              <a:t> da </a:t>
            </a:r>
            <a:r>
              <a:rPr lang="es-ES" sz="2000" dirty="0" err="1">
                <a:solidFill>
                  <a:srgbClr val="58B0AE"/>
                </a:solidFill>
              </a:rPr>
              <a:t>BAtik</a:t>
            </a:r>
            <a:r>
              <a:rPr lang="es-ES" sz="2000" dirty="0">
                <a:solidFill>
                  <a:srgbClr val="58B0AE"/>
                </a:solidFill>
              </a:rPr>
              <a:t> </a:t>
            </a:r>
            <a:r>
              <a:rPr lang="es-ES" sz="2000" dirty="0" err="1">
                <a:solidFill>
                  <a:srgbClr val="58B0AE"/>
                </a:solidFill>
              </a:rPr>
              <a:t>bereiztea</a:t>
            </a:r>
            <a:r>
              <a:rPr lang="es-ES" sz="2000" dirty="0"/>
              <a:t>. 10</a:t>
            </a:r>
            <a:r>
              <a:rPr lang="es-ES" sz="2000" baseline="30000" dirty="0"/>
              <a:t>3</a:t>
            </a:r>
            <a:r>
              <a:rPr lang="es-ES" sz="2000" dirty="0"/>
              <a:t> UFC/ml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gehiagoko</a:t>
            </a:r>
            <a:r>
              <a:rPr lang="es-ES" sz="2000" dirty="0"/>
              <a:t> </a:t>
            </a:r>
            <a:r>
              <a:rPr lang="es-ES" sz="2000" dirty="0" err="1"/>
              <a:t>hazkundearekin</a:t>
            </a:r>
            <a:r>
              <a:rPr lang="es-ES" sz="2000" dirty="0"/>
              <a:t> batera, </a:t>
            </a:r>
            <a:r>
              <a:rPr lang="es-ES" sz="2000" dirty="0" err="1"/>
              <a:t>GTIren</a:t>
            </a:r>
            <a:r>
              <a:rPr lang="es-ES" sz="2000" dirty="0"/>
              <a:t> </a:t>
            </a:r>
            <a:r>
              <a:rPr lang="es-ES" sz="2000" dirty="0" err="1"/>
              <a:t>zeinuak</a:t>
            </a:r>
            <a:r>
              <a:rPr lang="es-ES" sz="2000" dirty="0"/>
              <a:t> eta </a:t>
            </a:r>
            <a:r>
              <a:rPr lang="es-ES" sz="2000" dirty="0" err="1"/>
              <a:t>sintomak</a:t>
            </a:r>
            <a:r>
              <a:rPr lang="es-ES" sz="2000" dirty="0"/>
              <a:t> </a:t>
            </a:r>
            <a:r>
              <a:rPr lang="es-ES" sz="2000" dirty="0" err="1"/>
              <a:t>agertu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identifikatutako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infekzio-iturririk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Usain</a:t>
            </a:r>
            <a:r>
              <a:rPr lang="es-ES" sz="2000" dirty="0"/>
              <a:t> </a:t>
            </a:r>
            <a:r>
              <a:rPr lang="es-ES" sz="2000" dirty="0" err="1"/>
              <a:t>txarra</a:t>
            </a:r>
            <a:r>
              <a:rPr lang="es-ES" sz="2000" dirty="0"/>
              <a:t>, </a:t>
            </a:r>
            <a:r>
              <a:rPr lang="es-ES" sz="2000" dirty="0" err="1"/>
              <a:t>gernu</a:t>
            </a:r>
            <a:r>
              <a:rPr lang="es-ES" sz="2000" dirty="0"/>
              <a:t> </a:t>
            </a:r>
            <a:r>
              <a:rPr lang="es-ES" sz="2000" dirty="0" err="1"/>
              <a:t>uherra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piuria</a:t>
            </a:r>
            <a:r>
              <a:rPr lang="es-ES" sz="2000" dirty="0"/>
              <a:t> </a:t>
            </a:r>
            <a:r>
              <a:rPr lang="es-ES" sz="2000" dirty="0" err="1"/>
              <a:t>berez</a:t>
            </a:r>
            <a:r>
              <a:rPr lang="es-ES" sz="2000" dirty="0"/>
              <a:t> </a:t>
            </a:r>
            <a:r>
              <a:rPr lang="es-ES" sz="2000" dirty="0" err="1"/>
              <a:t>egotea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bakteriuria</a:t>
            </a:r>
            <a:r>
              <a:rPr lang="es-ES" sz="2000" dirty="0"/>
              <a:t> eta </a:t>
            </a:r>
            <a:r>
              <a:rPr lang="es-ES" sz="2000" dirty="0" err="1"/>
              <a:t>ITUa</a:t>
            </a:r>
            <a:r>
              <a:rPr lang="es-ES" sz="2000" dirty="0"/>
              <a:t> </a:t>
            </a:r>
            <a:r>
              <a:rPr lang="es-ES" sz="2000" dirty="0" err="1"/>
              <a:t>bereizteko</a:t>
            </a:r>
            <a:r>
              <a:rPr lang="es-ES" sz="2000" dirty="0"/>
              <a:t>. </a:t>
            </a:r>
            <a:r>
              <a:rPr lang="es-ES" sz="2000" dirty="0" err="1"/>
              <a:t>Piuriak</a:t>
            </a:r>
            <a:r>
              <a:rPr lang="es-ES" sz="2000" dirty="0"/>
              <a:t> </a:t>
            </a:r>
            <a:r>
              <a:rPr lang="es-ES" sz="2000" dirty="0" err="1"/>
              <a:t>hantura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du </a:t>
            </a:r>
            <a:r>
              <a:rPr lang="es-ES" sz="2000" dirty="0" err="1"/>
              <a:t>adierazten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>
                <a:solidFill>
                  <a:srgbClr val="58B0AE"/>
                </a:solidFill>
              </a:rPr>
              <a:t>Zunda</a:t>
            </a:r>
            <a:r>
              <a:rPr lang="es-ES" sz="2000" dirty="0">
                <a:solidFill>
                  <a:srgbClr val="58B0AE"/>
                </a:solidFill>
              </a:rPr>
              <a:t> </a:t>
            </a:r>
            <a:r>
              <a:rPr lang="es-ES" sz="2000" dirty="0" err="1">
                <a:solidFill>
                  <a:srgbClr val="58B0AE"/>
                </a:solidFill>
              </a:rPr>
              <a:t>aldatzean</a:t>
            </a:r>
            <a:r>
              <a:rPr lang="es-ES" sz="2000" dirty="0">
                <a:solidFill>
                  <a:srgbClr val="58B0AE"/>
                </a:solidFill>
              </a:rPr>
              <a:t>, </a:t>
            </a:r>
            <a:r>
              <a:rPr lang="es-ES" sz="2000" dirty="0" err="1">
                <a:solidFill>
                  <a:srgbClr val="58B0AE"/>
                </a:solidFill>
              </a:rPr>
              <a:t>profilaxi</a:t>
            </a:r>
            <a:r>
              <a:rPr lang="es-ES" sz="2000" dirty="0">
                <a:solidFill>
                  <a:srgbClr val="58B0AE"/>
                </a:solidFill>
              </a:rPr>
              <a:t> </a:t>
            </a:r>
            <a:r>
              <a:rPr lang="es-ES" sz="2000" dirty="0" err="1">
                <a:solidFill>
                  <a:srgbClr val="58B0AE"/>
                </a:solidFill>
              </a:rPr>
              <a:t>antibiotikoa</a:t>
            </a:r>
            <a:r>
              <a:rPr lang="es-ES" sz="2000" dirty="0">
                <a:solidFill>
                  <a:srgbClr val="58B0AE"/>
                </a:solidFill>
              </a:rPr>
              <a:t> </a:t>
            </a:r>
            <a:r>
              <a:rPr lang="es-ES" sz="2000" dirty="0" err="1">
                <a:solidFill>
                  <a:srgbClr val="58B0AE"/>
                </a:solidFill>
              </a:rPr>
              <a:t>ez</a:t>
            </a:r>
            <a:r>
              <a:rPr lang="es-ES" sz="2000" dirty="0">
                <a:solidFill>
                  <a:srgbClr val="58B0AE"/>
                </a:solidFill>
              </a:rPr>
              <a:t> da </a:t>
            </a:r>
            <a:r>
              <a:rPr lang="es-ES" sz="2000" dirty="0" err="1">
                <a:solidFill>
                  <a:srgbClr val="58B0AE"/>
                </a:solidFill>
              </a:rPr>
              <a:t>egokia</a:t>
            </a:r>
            <a:r>
              <a:rPr lang="es-ES" sz="2000" dirty="0">
                <a:solidFill>
                  <a:srgbClr val="58B0AE"/>
                </a:solidFill>
              </a:rPr>
              <a:t> </a:t>
            </a:r>
            <a:r>
              <a:rPr lang="es-ES" sz="2000" dirty="0"/>
              <a:t>(hematuria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ohikoak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larriak</a:t>
            </a:r>
            <a:r>
              <a:rPr lang="es-ES" sz="2000" dirty="0"/>
              <a:t> izan </a:t>
            </a:r>
            <a:r>
              <a:rPr lang="es-ES" sz="2000" dirty="0" err="1"/>
              <a:t>ezik</a:t>
            </a:r>
            <a:r>
              <a:rPr lang="es-ES" sz="2000" dirty="0"/>
              <a:t>). </a:t>
            </a:r>
            <a:r>
              <a:rPr lang="es-ES" sz="2000" dirty="0" err="1"/>
              <a:t>Ezta</a:t>
            </a:r>
            <a:r>
              <a:rPr lang="es-ES" sz="2000" dirty="0"/>
              <a:t> </a:t>
            </a:r>
            <a:r>
              <a:rPr lang="es-ES" sz="2000" dirty="0" err="1"/>
              <a:t>antiseptikoak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antibiotiko</a:t>
            </a:r>
            <a:r>
              <a:rPr lang="es-ES" sz="2000" dirty="0"/>
              <a:t> </a:t>
            </a:r>
            <a:r>
              <a:rPr lang="es-ES" sz="2000" dirty="0" err="1"/>
              <a:t>topikoak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ere.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Urokultibo</a:t>
            </a:r>
            <a:r>
              <a:rPr lang="es-ES" sz="2000" dirty="0"/>
              <a:t>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gidatua</a:t>
            </a:r>
            <a:r>
              <a:rPr lang="es-ES" sz="2000" dirty="0"/>
              <a:t>. (</a:t>
            </a:r>
            <a:r>
              <a:rPr lang="es-ES" sz="2000" dirty="0" err="1"/>
              <a:t>zunda</a:t>
            </a:r>
            <a:r>
              <a:rPr lang="es-ES" sz="2000" dirty="0"/>
              <a:t> </a:t>
            </a:r>
            <a:r>
              <a:rPr lang="es-ES" sz="2000" dirty="0" err="1"/>
              <a:t>aldatu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Iraupen</a:t>
            </a:r>
            <a:r>
              <a:rPr lang="es-ES" sz="2000" dirty="0"/>
              <a:t> </a:t>
            </a:r>
            <a:r>
              <a:rPr lang="es-ES" sz="2000" dirty="0" err="1"/>
              <a:t>laburreko</a:t>
            </a:r>
            <a:r>
              <a:rPr lang="es-ES" sz="2000" dirty="0"/>
              <a:t> </a:t>
            </a:r>
            <a:r>
              <a:rPr lang="es-ES" sz="2000" dirty="0" err="1"/>
              <a:t>zunda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zunda</a:t>
            </a:r>
            <a:r>
              <a:rPr lang="es-ES" sz="2000" dirty="0"/>
              <a:t> </a:t>
            </a:r>
            <a:r>
              <a:rPr lang="es-ES" sz="2000" dirty="0" err="1"/>
              <a:t>kendu</a:t>
            </a:r>
            <a:r>
              <a:rPr lang="es-ES" sz="2000" dirty="0"/>
              <a:t> eta </a:t>
            </a:r>
            <a:r>
              <a:rPr lang="es-ES" sz="2000" dirty="0" err="1"/>
              <a:t>hurrengo</a:t>
            </a:r>
            <a:r>
              <a:rPr lang="es-ES" sz="2000" dirty="0"/>
              <a:t> 48 </a:t>
            </a:r>
            <a:r>
              <a:rPr lang="es-ES" sz="2000" dirty="0" err="1"/>
              <a:t>orduen</a:t>
            </a:r>
            <a:r>
              <a:rPr lang="es-ES" sz="2000" dirty="0"/>
              <a:t> </a:t>
            </a:r>
            <a:r>
              <a:rPr lang="es-ES" sz="2000" dirty="0" err="1"/>
              <a:t>barruan</a:t>
            </a:r>
            <a:r>
              <a:rPr lang="es-ES" sz="2000" dirty="0"/>
              <a:t>: </a:t>
            </a:r>
            <a:r>
              <a:rPr lang="es-ES" sz="2000" dirty="0" err="1"/>
              <a:t>Zundarik</a:t>
            </a:r>
            <a:r>
              <a:rPr lang="es-ES" sz="2000" dirty="0"/>
              <a:t> </a:t>
            </a:r>
            <a:r>
              <a:rPr lang="es-ES" sz="2000" dirty="0" err="1"/>
              <a:t>gabeko</a:t>
            </a:r>
            <a:r>
              <a:rPr lang="es-ES" sz="2000" dirty="0"/>
              <a:t> </a:t>
            </a:r>
            <a:r>
              <a:rPr lang="es-ES" sz="2000" dirty="0" err="1"/>
              <a:t>pazientearen</a:t>
            </a:r>
            <a:r>
              <a:rPr lang="es-ES" sz="2000" dirty="0"/>
              <a:t> </a:t>
            </a:r>
            <a:r>
              <a:rPr lang="es-ES" sz="2000" dirty="0" err="1"/>
              <a:t>antzeko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Iraupen</a:t>
            </a:r>
            <a:r>
              <a:rPr lang="es-ES" sz="2000" dirty="0"/>
              <a:t> </a:t>
            </a:r>
            <a:r>
              <a:rPr lang="es-ES" sz="2000" dirty="0" err="1"/>
              <a:t>luzeko</a:t>
            </a:r>
            <a:r>
              <a:rPr lang="es-ES" sz="2000" dirty="0"/>
              <a:t> </a:t>
            </a:r>
            <a:r>
              <a:rPr lang="es-ES" sz="2000" dirty="0" err="1"/>
              <a:t>zundak</a:t>
            </a:r>
            <a:r>
              <a:rPr lang="es-ES" sz="2000" dirty="0"/>
              <a:t>, </a:t>
            </a:r>
            <a:r>
              <a:rPr lang="es-ES" sz="2000" dirty="0" err="1"/>
              <a:t>eragin</a:t>
            </a:r>
            <a:r>
              <a:rPr lang="es-ES" sz="2000" dirty="0"/>
              <a:t> </a:t>
            </a:r>
            <a:r>
              <a:rPr lang="es-ES" sz="2000" dirty="0" err="1"/>
              <a:t>sistemikorik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badu</a:t>
            </a:r>
            <a:r>
              <a:rPr lang="es-ES" sz="2000" dirty="0"/>
              <a:t> eta </a:t>
            </a:r>
            <a:r>
              <a:rPr lang="es-ES" sz="2000" dirty="0" err="1"/>
              <a:t>erresistentzia</a:t>
            </a:r>
            <a:r>
              <a:rPr lang="es-ES" sz="2000" dirty="0"/>
              <a:t> </a:t>
            </a:r>
            <a:r>
              <a:rPr lang="es-ES" sz="2000" dirty="0" err="1"/>
              <a:t>anitzeko</a:t>
            </a:r>
            <a:r>
              <a:rPr lang="es-ES" sz="2000" dirty="0"/>
              <a:t> </a:t>
            </a:r>
            <a:r>
              <a:rPr lang="es-ES" sz="2000" dirty="0" err="1"/>
              <a:t>arriskurik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badu</a:t>
            </a:r>
            <a:r>
              <a:rPr lang="es-ES" sz="2000" dirty="0"/>
              <a:t>: </a:t>
            </a:r>
            <a:r>
              <a:rPr lang="es-ES" sz="2000" dirty="0" err="1"/>
              <a:t>zefalxima</a:t>
            </a:r>
            <a:r>
              <a:rPr lang="es-ES" sz="2000" dirty="0"/>
              <a:t> 400 mg/24 h, </a:t>
            </a:r>
            <a:r>
              <a:rPr lang="es-ES" sz="2000" dirty="0" err="1"/>
              <a:t>ahotik</a:t>
            </a:r>
            <a:r>
              <a:rPr lang="es-ES" sz="2000" dirty="0"/>
              <a:t> 7-14 </a:t>
            </a:r>
            <a:r>
              <a:rPr lang="es-ES" sz="2000" dirty="0" err="1"/>
              <a:t>egun</a:t>
            </a:r>
            <a:r>
              <a:rPr lang="es-ES" sz="2000" dirty="0"/>
              <a:t> eta </a:t>
            </a:r>
            <a:r>
              <a:rPr lang="es-ES" sz="2000" dirty="0" err="1"/>
              <a:t>doikuntza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/>
              <a:t> </a:t>
            </a:r>
            <a:r>
              <a:rPr lang="es-ES" sz="2000" dirty="0" err="1"/>
              <a:t>antibiogramaren</a:t>
            </a:r>
            <a:r>
              <a:rPr lang="es-ES" sz="2000" dirty="0"/>
              <a:t> </a:t>
            </a:r>
            <a:r>
              <a:rPr lang="es-ES" sz="2000" dirty="0" err="1"/>
              <a:t>arabera</a:t>
            </a:r>
            <a:r>
              <a:rPr lang="es-ES" sz="2000" dirty="0"/>
              <a:t>, </a:t>
            </a:r>
            <a:r>
              <a:rPr lang="es-ES" sz="2000" dirty="0" err="1"/>
              <a:t>espektro</a:t>
            </a:r>
            <a:r>
              <a:rPr lang="es-ES" sz="2000" dirty="0"/>
              <a:t> </a:t>
            </a:r>
            <a:r>
              <a:rPr lang="es-ES" sz="2000" dirty="0" err="1"/>
              <a:t>txikiagoko</a:t>
            </a:r>
            <a:r>
              <a:rPr lang="es-ES" sz="2000" dirty="0"/>
              <a:t> </a:t>
            </a:r>
            <a:r>
              <a:rPr lang="es-ES" sz="2000" dirty="0" err="1"/>
              <a:t>antibiotikoa</a:t>
            </a:r>
            <a:r>
              <a:rPr lang="es-ES" sz="2000" dirty="0"/>
              <a:t> </a:t>
            </a:r>
            <a:r>
              <a:rPr lang="es-ES" sz="2000" dirty="0" err="1"/>
              <a:t>baloratu</a:t>
            </a:r>
            <a:r>
              <a:rPr lang="es-ES" sz="2000" dirty="0"/>
              <a:t>.</a:t>
            </a:r>
            <a:r>
              <a:rPr lang="es-ES" dirty="0"/>
              <a:t>	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 </a:t>
            </a:r>
            <a:r>
              <a:rPr lang="es-ES" sz="2000" dirty="0" err="1"/>
              <a:t>Ospitalea</a:t>
            </a:r>
            <a:r>
              <a:rPr lang="es-ES" sz="2000" dirty="0"/>
              <a:t> </a:t>
            </a:r>
            <a:r>
              <a:rPr lang="es-ES" sz="2000" dirty="0" err="1"/>
              <a:t>deribatu</a:t>
            </a:r>
            <a:r>
              <a:rPr lang="es-ES" sz="2000" dirty="0"/>
              <a:t>: </a:t>
            </a:r>
            <a:r>
              <a:rPr lang="es-ES" sz="2000" dirty="0" err="1"/>
              <a:t>erasan</a:t>
            </a:r>
            <a:r>
              <a:rPr lang="es-ES" sz="2000" dirty="0"/>
              <a:t> </a:t>
            </a:r>
            <a:r>
              <a:rPr lang="es-ES" sz="2000" dirty="0" err="1"/>
              <a:t>sistemikoa</a:t>
            </a:r>
            <a:r>
              <a:rPr lang="es-ES" sz="2000" dirty="0"/>
              <a:t>, </a:t>
            </a:r>
            <a:r>
              <a:rPr lang="es-ES" sz="2000" dirty="0" err="1"/>
              <a:t>komorbiliade</a:t>
            </a:r>
            <a:r>
              <a:rPr lang="es-ES" sz="2000" dirty="0"/>
              <a:t> </a:t>
            </a:r>
            <a:r>
              <a:rPr lang="es-ES" sz="2000" dirty="0" err="1"/>
              <a:t>handiak</a:t>
            </a:r>
            <a:r>
              <a:rPr lang="es-ES" sz="2000" dirty="0"/>
              <a:t>, </a:t>
            </a:r>
            <a:r>
              <a:rPr lang="es-ES" sz="2000" dirty="0" err="1"/>
              <a:t>bakteriemia-susmoa</a:t>
            </a:r>
            <a:r>
              <a:rPr lang="es-ES" sz="2000" dirty="0"/>
              <a:t>.</a:t>
            </a:r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61627" y="1097280"/>
            <a:ext cx="10558401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646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  <a:b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 err="1">
                <a:hlinkClick r:id="rId3"/>
              </a:rPr>
              <a:t>Laburpen-taularako</a:t>
            </a:r>
            <a:r>
              <a:rPr lang="es-ES" dirty="0">
                <a:hlinkClick r:id="rId3"/>
              </a:rPr>
              <a:t> </a:t>
            </a:r>
            <a:r>
              <a:rPr lang="es-ES" dirty="0" err="1">
                <a:hlinkClick r:id="rId3"/>
              </a:rPr>
              <a:t>esteka</a:t>
            </a:r>
            <a:endParaRPr lang="es-ES" dirty="0"/>
          </a:p>
          <a:p>
            <a:r>
              <a:rPr lang="es-ES" dirty="0">
                <a:hlinkClick r:id="rId4"/>
              </a:rPr>
              <a:t>INFAC </a:t>
            </a:r>
            <a:r>
              <a:rPr lang="es-ES_tradnl" dirty="0">
                <a:hlinkClick r:id="rId4"/>
              </a:rPr>
              <a:t> 33 </a:t>
            </a:r>
            <a:r>
              <a:rPr lang="es-ES_tradnl" dirty="0" err="1">
                <a:hlinkClick r:id="rId4"/>
              </a:rPr>
              <a:t>liburukia</a:t>
            </a:r>
            <a:r>
              <a:rPr lang="es-ES_tradnl" dirty="0">
                <a:hlinkClick r:id="rId4"/>
              </a:rPr>
              <a:t>, 8 </a:t>
            </a:r>
            <a:r>
              <a:rPr lang="es-ES_tradnl" dirty="0" err="1">
                <a:hlinkClick r:id="rId4"/>
              </a:rPr>
              <a:t>Zk</a:t>
            </a:r>
            <a:r>
              <a:rPr lang="es-ES_tradnl" dirty="0">
                <a:hlinkClick r:id="rId4"/>
              </a:rPr>
              <a:t> 2025 </a:t>
            </a:r>
            <a:r>
              <a:rPr lang="es-ES_tradnl" dirty="0" err="1">
                <a:hlinkClick r:id="rId4"/>
              </a:rPr>
              <a:t>esteka</a:t>
            </a:r>
            <a:endParaRPr lang="es-ES_tradnl" dirty="0"/>
          </a:p>
          <a:p>
            <a:pPr marL="0" indent="0">
              <a:buNone/>
            </a:pP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13945" y="1353732"/>
            <a:ext cx="9601200" cy="3962401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dirty="0"/>
          </a:p>
          <a:p>
            <a:r>
              <a:rPr lang="es-ES" dirty="0"/>
              <a:t> SARRERA 	</a:t>
            </a:r>
          </a:p>
          <a:p>
            <a:r>
              <a:rPr lang="es-ES" dirty="0"/>
              <a:t>BAKTERIURIA ASINTOMATIKOA 	</a:t>
            </a:r>
          </a:p>
          <a:p>
            <a:r>
              <a:rPr lang="es-ES" dirty="0"/>
              <a:t>ZISTITIS AKUTUA 	</a:t>
            </a:r>
          </a:p>
          <a:p>
            <a:r>
              <a:rPr lang="es-ES" dirty="0"/>
              <a:t>GERNU-TRAKTUAREN INFEKZIOA ERREPIKARIAK EMAKUMEETAN 	</a:t>
            </a:r>
          </a:p>
          <a:p>
            <a:r>
              <a:rPr lang="es-ES" dirty="0"/>
              <a:t>OSPITALERATZEKO IRIZPIDERIK GABEKO PIELONEFRITISA 	</a:t>
            </a:r>
          </a:p>
          <a:p>
            <a:r>
              <a:rPr lang="es-ES" dirty="0"/>
              <a:t>PROSTATITIS BAKTERIANO AKUTUA 	</a:t>
            </a:r>
          </a:p>
          <a:p>
            <a:r>
              <a:rPr lang="es-ES" dirty="0"/>
              <a:t>GERNU-TRAKTUAREN INFEKZIOA MASKURIKO ZUNDA DUTEN PAZIENTEETAN	</a:t>
            </a:r>
          </a:p>
          <a:p>
            <a:pPr marL="0" indent="0">
              <a:buNone/>
            </a:pP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584842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/>
              <a:t>Gernu-traktuaren</a:t>
            </a:r>
            <a:r>
              <a:rPr lang="es-ES" sz="2000" dirty="0"/>
              <a:t> </a:t>
            </a:r>
            <a:r>
              <a:rPr lang="es-ES" sz="2000" dirty="0" err="1"/>
              <a:t>infekzioa</a:t>
            </a:r>
            <a:r>
              <a:rPr lang="es-ES" sz="2000" dirty="0"/>
              <a:t> (GTI ): </a:t>
            </a:r>
            <a:r>
              <a:rPr lang="es-ES" sz="2000" b="1" dirty="0" err="1">
                <a:solidFill>
                  <a:srgbClr val="4E9EBA"/>
                </a:solidFill>
              </a:rPr>
              <a:t>sintoma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klinikoen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konbinazioa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(disuria, </a:t>
            </a:r>
            <a:r>
              <a:rPr lang="es-ES" sz="2000" dirty="0" err="1"/>
              <a:t>gernu-urgentzia</a:t>
            </a:r>
            <a:r>
              <a:rPr lang="es-ES" sz="2000" dirty="0"/>
              <a:t>, </a:t>
            </a:r>
            <a:r>
              <a:rPr lang="es-ES" sz="2000" dirty="0" err="1"/>
              <a:t>polakiuria</a:t>
            </a:r>
            <a:r>
              <a:rPr lang="es-ES" sz="2000" dirty="0"/>
              <a:t>…) + </a:t>
            </a:r>
            <a:r>
              <a:rPr lang="es-ES" sz="2000" b="1" dirty="0" err="1">
                <a:solidFill>
                  <a:srgbClr val="4E9EBA"/>
                </a:solidFill>
              </a:rPr>
              <a:t>bakterioak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gernuan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&gt; 10</a:t>
            </a:r>
            <a:r>
              <a:rPr lang="es-ES" sz="2000" baseline="30000" dirty="0"/>
              <a:t>5</a:t>
            </a:r>
            <a:r>
              <a:rPr lang="es-ES" sz="2000" dirty="0"/>
              <a:t> UFC/ml.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Komunitate-jatorriko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infekzioen</a:t>
            </a:r>
            <a:r>
              <a:rPr lang="es-ES" sz="2000" b="1" dirty="0">
                <a:solidFill>
                  <a:srgbClr val="4E9EBA"/>
                </a:solidFill>
              </a:rPr>
              <a:t> % 18,25 </a:t>
            </a:r>
            <a:r>
              <a:rPr lang="es-ES" sz="2000" b="1" dirty="0" err="1">
                <a:solidFill>
                  <a:srgbClr val="4E9EBA"/>
                </a:solidFill>
              </a:rPr>
              <a:t>dira</a:t>
            </a:r>
            <a:r>
              <a:rPr lang="es-ES" sz="2000" dirty="0"/>
              <a:t>. </a:t>
            </a:r>
            <a:r>
              <a:rPr lang="es-ES" sz="2000" dirty="0" err="1"/>
              <a:t>Antibiotikoak</a:t>
            </a:r>
            <a:r>
              <a:rPr lang="es-ES" sz="2000" dirty="0"/>
              <a:t> </a:t>
            </a:r>
            <a:r>
              <a:rPr lang="es-ES" sz="2000" dirty="0" err="1"/>
              <a:t>gehien</a:t>
            </a:r>
            <a:r>
              <a:rPr lang="es-ES" sz="2000" dirty="0"/>
              <a:t> </a:t>
            </a:r>
            <a:r>
              <a:rPr lang="es-ES" sz="2000" dirty="0" err="1"/>
              <a:t>preskribatzen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patologietako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da.</a:t>
            </a:r>
          </a:p>
          <a:p>
            <a:r>
              <a:rPr lang="es-ES" sz="2000" dirty="0" err="1"/>
              <a:t>Prebalentzia</a:t>
            </a:r>
            <a:r>
              <a:rPr lang="es-ES" sz="2000" dirty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da </a:t>
            </a:r>
            <a:r>
              <a:rPr lang="es-ES" sz="2000" b="1" dirty="0" err="1">
                <a:solidFill>
                  <a:srgbClr val="4E9EBA"/>
                </a:solidFill>
              </a:rPr>
              <a:t>emakume</a:t>
            </a:r>
            <a:r>
              <a:rPr lang="es-ES" sz="2000" dirty="0" err="1"/>
              <a:t>etan</a:t>
            </a:r>
            <a:r>
              <a:rPr lang="es-ES" sz="2000" dirty="0"/>
              <a:t>, % 15ari </a:t>
            </a:r>
            <a:r>
              <a:rPr lang="es-ES" sz="2000" dirty="0" err="1"/>
              <a:t>eragiten</a:t>
            </a:r>
            <a:r>
              <a:rPr lang="es-ES" sz="2000" dirty="0"/>
              <a:t> dio </a:t>
            </a:r>
            <a:r>
              <a:rPr lang="es-ES" sz="2000" dirty="0" err="1"/>
              <a:t>urtero</a:t>
            </a:r>
            <a:r>
              <a:rPr lang="es-ES" sz="2000" dirty="0"/>
              <a:t>. </a:t>
            </a:r>
            <a:r>
              <a:rPr lang="es-ES" sz="2000" dirty="0" err="1"/>
              <a:t>Intzidentzia</a:t>
            </a:r>
            <a:r>
              <a:rPr lang="es-ES" sz="2000" dirty="0"/>
              <a:t> </a:t>
            </a:r>
            <a:r>
              <a:rPr lang="es-ES" sz="2000" dirty="0" err="1"/>
              <a:t>emendatu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da </a:t>
            </a:r>
            <a:r>
              <a:rPr lang="es-ES" sz="2000" b="1" dirty="0" err="1">
                <a:solidFill>
                  <a:srgbClr val="4E9EBA"/>
                </a:solidFill>
              </a:rPr>
              <a:t>adinarekin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komorbilitatearekin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instituzionalizazioarekin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Bilakaera</a:t>
            </a:r>
            <a:r>
              <a:rPr lang="es-ES" sz="2000" dirty="0"/>
              <a:t> </a:t>
            </a:r>
            <a:r>
              <a:rPr lang="es-ES" sz="2000" dirty="0" err="1"/>
              <a:t>kliniko</a:t>
            </a:r>
            <a:r>
              <a:rPr lang="es-ES" sz="2000" dirty="0"/>
              <a:t> </a:t>
            </a:r>
            <a:r>
              <a:rPr lang="es-ES" sz="2000" dirty="0" err="1"/>
              <a:t>txarraren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:  </a:t>
            </a:r>
            <a:r>
              <a:rPr lang="es-ES" sz="2000" dirty="0" err="1"/>
              <a:t>Gernu-traktuaren</a:t>
            </a:r>
            <a:r>
              <a:rPr lang="es-ES" sz="2000" dirty="0"/>
              <a:t> </a:t>
            </a:r>
            <a:r>
              <a:rPr lang="es-ES" sz="2000" dirty="0" err="1"/>
              <a:t>anomaliak</a:t>
            </a:r>
            <a:r>
              <a:rPr lang="es-ES" sz="2000" dirty="0"/>
              <a:t>, </a:t>
            </a:r>
            <a:r>
              <a:rPr lang="es-ES" sz="2000" dirty="0" err="1"/>
              <a:t>gernuko</a:t>
            </a:r>
            <a:r>
              <a:rPr lang="es-ES" sz="2000" dirty="0"/>
              <a:t> </a:t>
            </a:r>
            <a:r>
              <a:rPr lang="es-ES" sz="2000" dirty="0" err="1"/>
              <a:t>zundaren</a:t>
            </a:r>
            <a:r>
              <a:rPr lang="es-ES" sz="2000" dirty="0"/>
              <a:t> </a:t>
            </a:r>
            <a:r>
              <a:rPr lang="es-ES" sz="2000" dirty="0" err="1"/>
              <a:t>presentziak</a:t>
            </a:r>
            <a:r>
              <a:rPr lang="es-ES" sz="2000" dirty="0"/>
              <a:t>, </a:t>
            </a:r>
            <a:r>
              <a:rPr lang="es-ES" sz="2000" dirty="0" err="1"/>
              <a:t>aurretiko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antibiotikoak</a:t>
            </a:r>
            <a:r>
              <a:rPr lang="es-ES" sz="2000" dirty="0"/>
              <a:t> eta </a:t>
            </a:r>
            <a:r>
              <a:rPr lang="es-ES" sz="2000" dirty="0" err="1"/>
              <a:t>komorbilitateek</a:t>
            </a:r>
            <a:r>
              <a:rPr lang="es-ES" sz="2000" dirty="0"/>
              <a:t>, </a:t>
            </a:r>
            <a:r>
              <a:rPr lang="es-ES" sz="2000" dirty="0" err="1"/>
              <a:t>bilakaera</a:t>
            </a:r>
            <a:r>
              <a:rPr lang="es-ES" sz="2000" dirty="0"/>
              <a:t> </a:t>
            </a:r>
            <a:r>
              <a:rPr lang="es-ES" sz="2000" dirty="0" err="1"/>
              <a:t>kliniko</a:t>
            </a:r>
            <a:r>
              <a:rPr lang="es-ES" sz="2000" dirty="0"/>
              <a:t> </a:t>
            </a:r>
            <a:r>
              <a:rPr lang="es-ES" sz="2000" dirty="0" err="1"/>
              <a:t>txarra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tratamenduak</a:t>
            </a:r>
            <a:r>
              <a:rPr lang="es-ES" sz="2000" dirty="0"/>
              <a:t> </a:t>
            </a:r>
            <a:r>
              <a:rPr lang="es-ES" sz="2000" dirty="0" err="1"/>
              <a:t>porrot</a:t>
            </a:r>
            <a:r>
              <a:rPr lang="es-ES" sz="2000" dirty="0"/>
              <a:t> </a:t>
            </a:r>
            <a:r>
              <a:rPr lang="es-ES" sz="2000" dirty="0" err="1"/>
              <a:t>egiteko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areagotu</a:t>
            </a:r>
            <a:r>
              <a:rPr lang="es-ES" sz="2000" dirty="0"/>
              <a:t> </a:t>
            </a:r>
            <a:r>
              <a:rPr lang="es-ES" sz="2000" dirty="0" err="1"/>
              <a:t>dezakete</a:t>
            </a:r>
            <a:r>
              <a:rPr lang="es-ES" sz="2000" dirty="0"/>
              <a:t>.  </a:t>
            </a:r>
            <a:r>
              <a:rPr lang="es-ES" sz="2000" dirty="0" err="1"/>
              <a:t>Sexu</a:t>
            </a:r>
            <a:r>
              <a:rPr lang="es-ES" sz="2000" dirty="0"/>
              <a:t> </a:t>
            </a:r>
            <a:r>
              <a:rPr lang="es-ES" sz="2000" dirty="0" err="1"/>
              <a:t>maskulinoa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arrisku-faktoretzat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jada.</a:t>
            </a:r>
          </a:p>
          <a:p>
            <a:r>
              <a:rPr lang="es-ES" sz="2000" dirty="0" err="1">
                <a:solidFill>
                  <a:srgbClr val="58B0AE"/>
                </a:solidFill>
              </a:rPr>
              <a:t>PROA</a:t>
            </a:r>
            <a:r>
              <a:rPr lang="es-ES" sz="2000" dirty="0" err="1"/>
              <a:t>ren</a:t>
            </a:r>
            <a:r>
              <a:rPr lang="es-ES" sz="2000" dirty="0"/>
              <a:t> </a:t>
            </a:r>
            <a:r>
              <a:rPr lang="es-ES" sz="2000" dirty="0" err="1"/>
              <a:t>aholkuak</a:t>
            </a:r>
            <a:r>
              <a:rPr lang="es-ES" sz="2000" dirty="0"/>
              <a:t> </a:t>
            </a:r>
            <a:r>
              <a:rPr lang="es-ES" sz="2000" dirty="0" err="1"/>
              <a:t>jarraitzearen</a:t>
            </a:r>
            <a:r>
              <a:rPr lang="es-ES" sz="2000" dirty="0"/>
              <a:t> </a:t>
            </a:r>
            <a:r>
              <a:rPr lang="es-ES" sz="2000" dirty="0" err="1"/>
              <a:t>garrantzitasuna</a:t>
            </a:r>
            <a:r>
              <a:rPr lang="es-ES" sz="2000" dirty="0"/>
              <a:t> </a:t>
            </a:r>
            <a:r>
              <a:rPr lang="es-ES" sz="2000" dirty="0" err="1"/>
              <a:t>erresistentziaren</a:t>
            </a:r>
            <a:r>
              <a:rPr lang="es-ES" sz="2000" dirty="0"/>
              <a:t> </a:t>
            </a:r>
            <a:r>
              <a:rPr lang="es-ES" sz="2000" dirty="0" err="1"/>
              <a:t>garapena</a:t>
            </a:r>
            <a:r>
              <a:rPr lang="es-ES" sz="2000" dirty="0"/>
              <a:t> </a:t>
            </a:r>
            <a:r>
              <a:rPr lang="es-ES" sz="2000" dirty="0" err="1"/>
              <a:t>geldiarazteko</a:t>
            </a:r>
            <a:r>
              <a:rPr lang="es-ES" sz="2000" dirty="0"/>
              <a:t>.</a:t>
            </a:r>
          </a:p>
          <a:p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43" y="248604"/>
            <a:ext cx="11830957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E.Coli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sentikortasunaren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%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7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Lehen</a:t>
            </a:r>
            <a:r>
              <a:rPr lang="es-ES" sz="27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7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mailako</a:t>
            </a:r>
            <a:r>
              <a:rPr lang="es-ES" sz="27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7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urokultiboak</a:t>
            </a:r>
            <a:r>
              <a:rPr lang="es-ES" sz="27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. 2024ko </a:t>
            </a:r>
            <a:r>
              <a:rPr lang="es-ES" sz="27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datu</a:t>
            </a:r>
            <a:r>
              <a:rPr lang="es-ES" sz="27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7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akumulatuak</a:t>
            </a:r>
            <a:r>
              <a:rPr lang="es-ES" sz="27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7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ESIetan</a:t>
            </a:r>
            <a:endParaRPr lang="es-ES" sz="27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5206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621634" y="4647966"/>
            <a:ext cx="113544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/>
              <a:t>Nabarmentzekoak</a:t>
            </a:r>
            <a:r>
              <a:rPr lang="es-ES" sz="20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Fosfomizina</a:t>
            </a:r>
            <a:r>
              <a:rPr lang="es-ES" sz="2000" dirty="0"/>
              <a:t> eta </a:t>
            </a:r>
            <a:r>
              <a:rPr lang="es-ES" sz="2000" dirty="0" err="1"/>
              <a:t>nitrofurantoina</a:t>
            </a:r>
            <a:r>
              <a:rPr lang="es-ES" sz="2000" dirty="0"/>
              <a:t>: </a:t>
            </a:r>
            <a:r>
              <a:rPr lang="es-ES" sz="2000" dirty="0" err="1"/>
              <a:t>ondo</a:t>
            </a:r>
            <a:r>
              <a:rPr lang="es-ES" sz="2000" dirty="0"/>
              <a:t> </a:t>
            </a:r>
            <a:r>
              <a:rPr lang="es-ES" sz="2000" dirty="0" err="1"/>
              <a:t>jarduten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Kinolonak</a:t>
            </a:r>
            <a:r>
              <a:rPr lang="es-ES" sz="2000" dirty="0"/>
              <a:t> eta </a:t>
            </a:r>
            <a:r>
              <a:rPr lang="es-ES" sz="2000" dirty="0" err="1"/>
              <a:t>kotrimoxazola</a:t>
            </a:r>
            <a:r>
              <a:rPr lang="es-ES" sz="2000" dirty="0"/>
              <a:t>: </a:t>
            </a:r>
            <a:r>
              <a:rPr lang="es-ES" sz="2000" dirty="0" err="1"/>
              <a:t>sentikortasuna</a:t>
            </a:r>
            <a:r>
              <a:rPr lang="es-ES" sz="2000" dirty="0"/>
              <a:t> &lt;% 80 </a:t>
            </a:r>
            <a:r>
              <a:rPr lang="es-ES" sz="2000" dirty="0" err="1"/>
              <a:t>bada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ona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enpiriko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/>
              <a:t>Amoxizilina-klabulanikoarekiko</a:t>
            </a:r>
            <a:r>
              <a:rPr lang="es-ES" sz="2000" dirty="0"/>
              <a:t> </a:t>
            </a:r>
            <a:r>
              <a:rPr lang="es-ES" sz="2000" dirty="0" err="1"/>
              <a:t>erresistentzia</a:t>
            </a:r>
            <a:r>
              <a:rPr lang="es-ES" sz="2000" dirty="0"/>
              <a:t> </a:t>
            </a:r>
            <a:r>
              <a:rPr lang="es-ES" sz="2000" dirty="0" err="1"/>
              <a:t>handiagotzen</a:t>
            </a:r>
            <a:r>
              <a:rPr lang="es-ES" sz="2000" dirty="0"/>
              <a:t>? (</a:t>
            </a:r>
            <a:r>
              <a:rPr lang="es-ES" sz="2000" dirty="0" err="1"/>
              <a:t>EUCASTen</a:t>
            </a:r>
            <a:r>
              <a:rPr lang="es-ES" sz="2000" dirty="0"/>
              <a:t> </a:t>
            </a:r>
            <a:r>
              <a:rPr lang="es-ES" sz="2000" dirty="0" err="1"/>
              <a:t>ebaketa-puntua</a:t>
            </a:r>
            <a:r>
              <a:rPr lang="es-ES" sz="2000" dirty="0"/>
              <a:t> </a:t>
            </a:r>
            <a:r>
              <a:rPr lang="es-ES" sz="2000" dirty="0" err="1"/>
              <a:t>aldatu</a:t>
            </a:r>
            <a:r>
              <a:rPr lang="es-ES" sz="2000" dirty="0"/>
              <a:t> </a:t>
            </a:r>
            <a:r>
              <a:rPr lang="es-ES" sz="2000" dirty="0" err="1"/>
              <a:t>berri</a:t>
            </a:r>
            <a:r>
              <a:rPr lang="es-ES" sz="2000" dirty="0"/>
              <a:t>)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5"/>
          <a:srcRect b="7830"/>
          <a:stretch/>
        </p:blipFill>
        <p:spPr>
          <a:xfrm>
            <a:off x="10459493" y="3026090"/>
            <a:ext cx="1516607" cy="148762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3537" y="1374900"/>
            <a:ext cx="7546520" cy="322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57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7427" y="333235"/>
            <a:ext cx="8379229" cy="732155"/>
          </a:xfrm>
        </p:spPr>
        <p:txBody>
          <a:bodyPr>
            <a:normAutofit fontScale="90000"/>
          </a:bodyPr>
          <a:lstStyle/>
          <a:p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Bakteriuria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asintomatikoa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(BA)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77427" y="1250298"/>
            <a:ext cx="11001003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Uropatogeno</a:t>
            </a:r>
            <a:r>
              <a:rPr lang="es-ES" sz="2000" dirty="0"/>
              <a:t> </a:t>
            </a:r>
            <a:r>
              <a:rPr lang="es-ES" sz="2000" dirty="0" err="1"/>
              <a:t>bakar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isolatzea</a:t>
            </a:r>
            <a:r>
              <a:rPr lang="es-ES" sz="2000" dirty="0"/>
              <a:t> (≥ 10</a:t>
            </a:r>
            <a:r>
              <a:rPr lang="es-ES" sz="2000" baseline="30000" dirty="0"/>
              <a:t>5</a:t>
            </a:r>
            <a:r>
              <a:rPr lang="es-ES" sz="2000" dirty="0"/>
              <a:t> UFC/ml) </a:t>
            </a:r>
            <a:r>
              <a:rPr lang="es-ES" sz="2000" dirty="0" err="1"/>
              <a:t>gernu-traktuko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sintomarik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gabe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rgbClr val="4E9EBA"/>
                </a:solidFill>
              </a:rPr>
              <a:t>BA</a:t>
            </a:r>
            <a:r>
              <a:rPr lang="es-ES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gaixotasuna</a:t>
            </a:r>
            <a:r>
              <a:rPr lang="es-ES" sz="2000" dirty="0"/>
              <a:t>; </a:t>
            </a:r>
            <a:r>
              <a:rPr lang="es-ES" sz="2000" dirty="0" err="1"/>
              <a:t>kolonizazio</a:t>
            </a:r>
            <a:r>
              <a:rPr lang="es-ES" sz="2000" dirty="0"/>
              <a:t> </a:t>
            </a:r>
            <a:r>
              <a:rPr lang="es-ES" sz="2000" dirty="0" err="1"/>
              <a:t>komentsal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da eta </a:t>
            </a:r>
            <a:r>
              <a:rPr lang="es-ES" sz="2000" b="1" dirty="0" err="1">
                <a:solidFill>
                  <a:srgbClr val="4E9EBA"/>
                </a:solidFill>
              </a:rPr>
              <a:t>babeskorra</a:t>
            </a:r>
            <a:r>
              <a:rPr lang="es-ES" dirty="0"/>
              <a:t> </a:t>
            </a:r>
            <a:r>
              <a:rPr lang="es-ES" sz="2000" dirty="0"/>
              <a:t>izan </a:t>
            </a:r>
            <a:r>
              <a:rPr lang="es-ES" sz="2000" dirty="0" err="1"/>
              <a:t>ahal</a:t>
            </a:r>
            <a:r>
              <a:rPr lang="es-ES" sz="2000" dirty="0"/>
              <a:t> da: BA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denean</a:t>
            </a:r>
            <a:r>
              <a:rPr lang="es-ES" sz="2000" dirty="0"/>
              <a:t> </a:t>
            </a:r>
            <a:r>
              <a:rPr lang="es-ES" sz="2000" dirty="0" err="1"/>
              <a:t>tratatzeak</a:t>
            </a:r>
            <a:r>
              <a:rPr lang="es-ES" sz="2000" dirty="0"/>
              <a:t>, </a:t>
            </a:r>
            <a:r>
              <a:rPr lang="es-ES" sz="2000" dirty="0" err="1"/>
              <a:t>antimikrobianoekiko</a:t>
            </a:r>
            <a:r>
              <a:rPr lang="es-ES" sz="2000" dirty="0"/>
              <a:t> </a:t>
            </a:r>
            <a:r>
              <a:rPr lang="es-ES" sz="2000" dirty="0" err="1"/>
              <a:t>erresistenteak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mikroorganismoak</a:t>
            </a:r>
            <a:r>
              <a:rPr lang="es-ES" sz="2000" dirty="0"/>
              <a:t> </a:t>
            </a:r>
            <a:r>
              <a:rPr lang="es-ES" sz="2000" dirty="0" err="1"/>
              <a:t>hautatzeko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dakar</a:t>
            </a:r>
            <a:r>
              <a:rPr lang="es-ES" sz="2000" dirty="0"/>
              <a:t> eta babes </a:t>
            </a:r>
            <a:r>
              <a:rPr lang="es-ES" sz="2000" dirty="0" err="1"/>
              <a:t>dezaketen</a:t>
            </a:r>
            <a:r>
              <a:rPr lang="es-ES" sz="2000" dirty="0"/>
              <a:t> </a:t>
            </a:r>
            <a:r>
              <a:rPr lang="es-ES" sz="2000" dirty="0" err="1"/>
              <a:t>anduiak</a:t>
            </a:r>
            <a:r>
              <a:rPr lang="es-ES" sz="2000" dirty="0"/>
              <a:t> </a:t>
            </a:r>
            <a:r>
              <a:rPr lang="es-ES" sz="2000" dirty="0" err="1"/>
              <a:t>desagerrarazteko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Ohikoa</a:t>
            </a:r>
            <a:r>
              <a:rPr lang="es-ES" sz="2000" dirty="0"/>
              <a:t> da </a:t>
            </a:r>
            <a:r>
              <a:rPr lang="es-ES" sz="2000" dirty="0" err="1"/>
              <a:t>adineko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 (% 4-19), </a:t>
            </a:r>
            <a:r>
              <a:rPr lang="es-ES" sz="2000" dirty="0" err="1"/>
              <a:t>instituzionalizatutako</a:t>
            </a:r>
            <a:r>
              <a:rPr lang="es-ES" sz="2000" dirty="0"/>
              <a:t>  </a:t>
            </a:r>
            <a:r>
              <a:rPr lang="es-ES" sz="2000" dirty="0" err="1"/>
              <a:t>pertsonetan</a:t>
            </a:r>
            <a:r>
              <a:rPr lang="es-ES" sz="2000" dirty="0"/>
              <a:t> (%15-50) eta </a:t>
            </a:r>
            <a:r>
              <a:rPr lang="es-ES" sz="2000" dirty="0" err="1"/>
              <a:t>zunda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. </a:t>
            </a:r>
            <a:r>
              <a:rPr lang="es-ES" sz="2000" dirty="0" err="1"/>
              <a:t>Arraroa</a:t>
            </a:r>
            <a:r>
              <a:rPr lang="es-ES" sz="2000" dirty="0"/>
              <a:t> da &lt;65 </a:t>
            </a:r>
            <a:r>
              <a:rPr lang="es-ES" sz="2000" dirty="0" err="1"/>
              <a:t>urtetik</a:t>
            </a:r>
            <a:r>
              <a:rPr lang="es-ES" sz="2000" dirty="0"/>
              <a:t> </a:t>
            </a:r>
            <a:r>
              <a:rPr lang="es-ES" sz="2000" dirty="0" err="1"/>
              <a:t>gizonetan</a:t>
            </a:r>
            <a:r>
              <a:rPr lang="es-ES" sz="2000" dirty="0"/>
              <a:t>.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1800" dirty="0">
              <a:solidFill>
                <a:schemeClr val="dk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77427" y="1065390"/>
            <a:ext cx="10702609" cy="3189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648930" y="4015136"/>
            <a:ext cx="3754715" cy="230832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4E9EBA"/>
                </a:solidFill>
              </a:rPr>
              <a:t>BA, DETEKTATU eta TRATATU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 err="1"/>
              <a:t>Haurdun</a:t>
            </a:r>
            <a:r>
              <a:rPr lang="es-ES" b="1" dirty="0"/>
              <a:t> </a:t>
            </a:r>
            <a:r>
              <a:rPr lang="es-ES" b="1" dirty="0" err="1"/>
              <a:t>dauden</a:t>
            </a:r>
            <a:r>
              <a:rPr lang="es-ES" b="1" dirty="0"/>
              <a:t> </a:t>
            </a:r>
            <a:r>
              <a:rPr lang="es-ES" b="1" dirty="0" err="1"/>
              <a:t>emakumeak</a:t>
            </a:r>
            <a:r>
              <a:rPr lang="es-ES" b="1" dirty="0"/>
              <a:t> </a:t>
            </a:r>
            <a:r>
              <a:rPr lang="es-ES" dirty="0"/>
              <a:t>: </a:t>
            </a:r>
            <a:r>
              <a:rPr lang="es-ES" dirty="0" err="1"/>
              <a:t>Fosfomizina</a:t>
            </a:r>
            <a:r>
              <a:rPr lang="es-ES" dirty="0"/>
              <a:t> </a:t>
            </a:r>
            <a:r>
              <a:rPr lang="es-ES" dirty="0" err="1"/>
              <a:t>trometamolz</a:t>
            </a:r>
            <a:r>
              <a:rPr lang="es-ES" dirty="0"/>
              <a:t> 3 g </a:t>
            </a:r>
            <a:r>
              <a:rPr lang="es-ES" dirty="0" err="1"/>
              <a:t>dosi</a:t>
            </a:r>
            <a:r>
              <a:rPr lang="es-ES" dirty="0"/>
              <a:t> </a:t>
            </a:r>
            <a:r>
              <a:rPr lang="es-ES" dirty="0" err="1"/>
              <a:t>bakarra</a:t>
            </a:r>
            <a:r>
              <a:rPr lang="es-E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/>
              <a:t>Mukosako</a:t>
            </a:r>
            <a:r>
              <a:rPr lang="es-ES" dirty="0"/>
              <a:t> </a:t>
            </a:r>
            <a:r>
              <a:rPr lang="es-ES" dirty="0" err="1"/>
              <a:t>odoljarioa</a:t>
            </a:r>
            <a:r>
              <a:rPr lang="es-ES" dirty="0"/>
              <a:t> </a:t>
            </a:r>
            <a:r>
              <a:rPr lang="es-ES" dirty="0" err="1"/>
              <a:t>izateko</a:t>
            </a:r>
            <a:r>
              <a:rPr lang="es-ES" dirty="0"/>
              <a:t> </a:t>
            </a:r>
            <a:r>
              <a:rPr lang="es-ES" dirty="0" err="1"/>
              <a:t>arriskua</a:t>
            </a:r>
            <a:r>
              <a:rPr lang="es-ES" dirty="0"/>
              <a:t> </a:t>
            </a:r>
            <a:r>
              <a:rPr lang="es-ES" dirty="0" err="1"/>
              <a:t>dakarten</a:t>
            </a:r>
            <a:r>
              <a:rPr lang="es-ES" dirty="0"/>
              <a:t> </a:t>
            </a:r>
            <a:r>
              <a:rPr lang="es-ES" b="1" dirty="0" err="1"/>
              <a:t>kirurgia</a:t>
            </a:r>
            <a:r>
              <a:rPr lang="es-ES" b="1" dirty="0"/>
              <a:t> </a:t>
            </a:r>
            <a:r>
              <a:rPr lang="es-ES" b="1" dirty="0" err="1"/>
              <a:t>edo</a:t>
            </a:r>
            <a:r>
              <a:rPr lang="es-ES" b="1" dirty="0"/>
              <a:t> </a:t>
            </a:r>
            <a:r>
              <a:rPr lang="es-ES" b="1" dirty="0" err="1"/>
              <a:t>prozedura</a:t>
            </a:r>
            <a:r>
              <a:rPr lang="es-ES" b="1" dirty="0"/>
              <a:t> </a:t>
            </a:r>
            <a:r>
              <a:rPr lang="es-ES" b="1" dirty="0" err="1"/>
              <a:t>inbaditzaile</a:t>
            </a:r>
            <a:r>
              <a:rPr lang="es-ES" b="1" dirty="0"/>
              <a:t> </a:t>
            </a:r>
            <a:r>
              <a:rPr lang="es-ES" b="1" dirty="0" err="1"/>
              <a:t>urologikoak</a:t>
            </a:r>
            <a:r>
              <a:rPr lang="es-ES" b="1" dirty="0"/>
              <a:t> </a:t>
            </a:r>
            <a:r>
              <a:rPr lang="es-ES" dirty="0"/>
              <a:t>	</a:t>
            </a:r>
          </a:p>
        </p:txBody>
      </p:sp>
      <p:sp>
        <p:nvSpPr>
          <p:cNvPr id="13" name="Rectángulo redondeado 12"/>
          <p:cNvSpPr/>
          <p:nvPr/>
        </p:nvSpPr>
        <p:spPr>
          <a:xfrm>
            <a:off x="621635" y="3922268"/>
            <a:ext cx="3663762" cy="2234702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redondeado 13"/>
          <p:cNvSpPr/>
          <p:nvPr/>
        </p:nvSpPr>
        <p:spPr>
          <a:xfrm>
            <a:off x="4855376" y="3518524"/>
            <a:ext cx="6637569" cy="32686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>
            <a:off x="5205708" y="3582303"/>
            <a:ext cx="5907875" cy="31393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EZ</a:t>
            </a:r>
            <a:r>
              <a:rPr lang="es-ES" b="1" dirty="0">
                <a:solidFill>
                  <a:srgbClr val="4E9EBA"/>
                </a:solidFill>
              </a:rPr>
              <a:t>, DA AHOLKATZEN EZ UROKULTIBO EZ TRATAMENDURIK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dk1"/>
                </a:solidFill>
              </a:rPr>
              <a:t>arrisku-faktorerik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ez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duten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emakumeak</a:t>
            </a:r>
            <a:endParaRPr lang="es-ES" dirty="0">
              <a:solidFill>
                <a:schemeClr val="dk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dk1"/>
                </a:solidFill>
              </a:rPr>
              <a:t>diabetes mellitus-a </a:t>
            </a:r>
            <a:r>
              <a:rPr lang="es-ES" dirty="0" err="1">
                <a:solidFill>
                  <a:schemeClr val="dk1"/>
                </a:solidFill>
              </a:rPr>
              <a:t>ondo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kontrolatua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duten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pazienteak</a:t>
            </a:r>
            <a:endParaRPr lang="es-ES" dirty="0">
              <a:solidFill>
                <a:schemeClr val="dk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dk1"/>
                </a:solidFill>
              </a:rPr>
              <a:t>menopausia-</a:t>
            </a:r>
            <a:r>
              <a:rPr lang="es-ES" dirty="0" err="1">
                <a:solidFill>
                  <a:schemeClr val="dk1"/>
                </a:solidFill>
              </a:rPr>
              <a:t>ostean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dauden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emakumeak</a:t>
            </a:r>
            <a:endParaRPr lang="es-ES" dirty="0">
              <a:solidFill>
                <a:schemeClr val="dk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dk1"/>
                </a:solidFill>
              </a:rPr>
              <a:t>adineko pazienteak, instituzionalizatuta egon ala 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dk1"/>
                </a:solidFill>
              </a:rPr>
              <a:t>beheko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gernu-traktu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disfuntzionala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edo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berreraikia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duten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pazienteak</a:t>
            </a:r>
            <a:endParaRPr lang="es-ES" dirty="0">
              <a:solidFill>
                <a:schemeClr val="dk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dk1"/>
                </a:solidFill>
              </a:rPr>
              <a:t>maskuriko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zunda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edo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nefrostomia-hodia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duten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pazienteak</a:t>
            </a:r>
            <a:endParaRPr lang="es-ES" dirty="0">
              <a:solidFill>
                <a:schemeClr val="dk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dk1"/>
                </a:solidFill>
              </a:rPr>
              <a:t>giltzurrun-transplantea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duten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pazienteak</a:t>
            </a:r>
            <a:endParaRPr lang="es-ES" dirty="0">
              <a:solidFill>
                <a:schemeClr val="dk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dk1"/>
                </a:solidFill>
              </a:rPr>
              <a:t>pazienteak</a:t>
            </a:r>
            <a:r>
              <a:rPr lang="es-ES" dirty="0">
                <a:solidFill>
                  <a:schemeClr val="dk1"/>
                </a:solidFill>
              </a:rPr>
              <a:t>, </a:t>
            </a:r>
            <a:r>
              <a:rPr lang="es-ES" dirty="0" err="1">
                <a:solidFill>
                  <a:schemeClr val="dk1"/>
                </a:solidFill>
              </a:rPr>
              <a:t>artroplastiako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kirurgien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aurretik</a:t>
            </a:r>
            <a:endParaRPr lang="es-ES" dirty="0">
              <a:solidFill>
                <a:schemeClr val="dk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gernu-infekzio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errepikariak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dituzten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err="1">
                <a:solidFill>
                  <a:schemeClr val="dk1"/>
                </a:solidFill>
              </a:rPr>
              <a:t>pazienteak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21048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77970" y="365125"/>
            <a:ext cx="8795819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Zistitis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akutua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emakumeetan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(1/3)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34163" y="1103114"/>
            <a:ext cx="11511721" cy="268315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rgbClr val="4E9EBA"/>
                </a:solidFill>
              </a:rPr>
              <a:t>1. </a:t>
            </a:r>
            <a:r>
              <a:rPr lang="es-ES" sz="2000" b="1" dirty="0" err="1">
                <a:solidFill>
                  <a:srgbClr val="4E9EBA"/>
                </a:solidFill>
              </a:rPr>
              <a:t>Diagnostikoa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Etiologia</a:t>
            </a:r>
            <a:endParaRPr lang="es-ES" sz="20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Emakumeetan</a:t>
            </a:r>
            <a:r>
              <a:rPr lang="es-ES" sz="2000" dirty="0"/>
              <a:t> </a:t>
            </a:r>
            <a:r>
              <a:rPr lang="es-ES" sz="2000" dirty="0" err="1"/>
              <a:t>zistitisaren</a:t>
            </a:r>
            <a:r>
              <a:rPr lang="es-ES" sz="2000" dirty="0"/>
              <a:t> </a:t>
            </a:r>
            <a:r>
              <a:rPr lang="es-ES" sz="2000" dirty="0" err="1"/>
              <a:t>diagnostikoa</a:t>
            </a:r>
            <a:r>
              <a:rPr lang="es-ES" sz="2000" dirty="0"/>
              <a:t> </a:t>
            </a:r>
            <a:r>
              <a:rPr lang="es-ES" sz="2000" dirty="0" err="1"/>
              <a:t>beheko</a:t>
            </a:r>
            <a:r>
              <a:rPr lang="es-ES" sz="2000" dirty="0"/>
              <a:t> </a:t>
            </a:r>
            <a:r>
              <a:rPr lang="es-ES" sz="2000" dirty="0" err="1"/>
              <a:t>gernu-traktuaren</a:t>
            </a:r>
            <a:r>
              <a:rPr lang="es-ES" sz="2000" dirty="0"/>
              <a:t> </a:t>
            </a:r>
            <a:r>
              <a:rPr lang="es-ES" sz="2000" dirty="0" err="1"/>
              <a:t>seinale</a:t>
            </a:r>
            <a:r>
              <a:rPr lang="es-ES" sz="2000" dirty="0"/>
              <a:t> eta </a:t>
            </a:r>
            <a:r>
              <a:rPr lang="es-ES" sz="2000" dirty="0" err="1"/>
              <a:t>sintometan</a:t>
            </a:r>
            <a:r>
              <a:rPr lang="es-ES" sz="2000" dirty="0"/>
              <a:t> (disuria, </a:t>
            </a:r>
            <a:r>
              <a:rPr lang="es-ES" sz="2000" dirty="0" err="1"/>
              <a:t>polakiuria</a:t>
            </a:r>
            <a:r>
              <a:rPr lang="es-ES" sz="2000" dirty="0"/>
              <a:t> eta </a:t>
            </a:r>
            <a:r>
              <a:rPr lang="es-ES" sz="2000" dirty="0" err="1"/>
              <a:t>larrialdia</a:t>
            </a:r>
            <a:r>
              <a:rPr lang="es-ES" sz="2000" dirty="0"/>
              <a:t>) eta </a:t>
            </a:r>
            <a:r>
              <a:rPr lang="es-ES" sz="2000" dirty="0" err="1"/>
              <a:t>bagina-fluxurik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egotean</a:t>
            </a:r>
            <a:r>
              <a:rPr lang="es-ES" sz="2000" dirty="0"/>
              <a:t> </a:t>
            </a:r>
            <a:r>
              <a:rPr lang="es-ES" sz="2000" dirty="0" err="1"/>
              <a:t>oinarrituta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>
                <a:solidFill>
                  <a:srgbClr val="4E9EBA"/>
                </a:solidFill>
              </a:rPr>
              <a:t>Gernu-analisiak</a:t>
            </a:r>
            <a:r>
              <a:rPr lang="es-ES" sz="2000" dirty="0">
                <a:solidFill>
                  <a:srgbClr val="4E9EBA"/>
                </a:solidFill>
              </a:rPr>
              <a:t>: </a:t>
            </a:r>
            <a:r>
              <a:rPr lang="es-ES" sz="2000" dirty="0" err="1"/>
              <a:t>bakarrik</a:t>
            </a:r>
            <a:r>
              <a:rPr lang="es-ES" sz="2000" dirty="0"/>
              <a:t>, </a:t>
            </a:r>
            <a:r>
              <a:rPr lang="es-ES" sz="2000" dirty="0" err="1"/>
              <a:t>diagnostikoa</a:t>
            </a:r>
            <a:r>
              <a:rPr lang="es-ES" sz="2000" dirty="0"/>
              <a:t> </a:t>
            </a:r>
            <a:r>
              <a:rPr lang="es-ES" sz="2000" dirty="0" err="1"/>
              <a:t>argia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denean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Urokultiboa</a:t>
            </a:r>
            <a:r>
              <a:rPr lang="es-ES" sz="2000" dirty="0"/>
              <a:t>: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beharrezkoa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tratamenduaren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i="1" dirty="0"/>
              <a:t>E. </a:t>
            </a:r>
            <a:r>
              <a:rPr lang="es-ES" sz="2000" i="1" dirty="0" err="1"/>
              <a:t>coli</a:t>
            </a:r>
            <a:r>
              <a:rPr lang="es-ES" sz="2000" i="1" dirty="0"/>
              <a:t> </a:t>
            </a:r>
            <a:r>
              <a:rPr lang="es-ES" sz="2000" dirty="0"/>
              <a:t>%70-95 </a:t>
            </a:r>
            <a:r>
              <a:rPr lang="es-ES" sz="2000" dirty="0" err="1"/>
              <a:t>kasuetan</a:t>
            </a:r>
            <a:r>
              <a:rPr lang="es-ES" sz="2000" dirty="0"/>
              <a:t>. </a:t>
            </a:r>
            <a:r>
              <a:rPr lang="es-ES" sz="2000" i="1" dirty="0"/>
              <a:t>S. </a:t>
            </a:r>
            <a:r>
              <a:rPr lang="es-ES" sz="2000" i="1" dirty="0" err="1"/>
              <a:t>saprophyticus</a:t>
            </a:r>
            <a:r>
              <a:rPr lang="es-ES" sz="2000" i="1" dirty="0"/>
              <a:t> </a:t>
            </a:r>
            <a:r>
              <a:rPr lang="es-ES" sz="2000" dirty="0" err="1"/>
              <a:t>gutxiago</a:t>
            </a:r>
            <a:r>
              <a:rPr lang="es-ES" sz="2000" dirty="0"/>
              <a:t> (%5-10) , </a:t>
            </a:r>
            <a:r>
              <a:rPr lang="es-ES" sz="2000" dirty="0" err="1"/>
              <a:t>ia</a:t>
            </a:r>
            <a:r>
              <a:rPr lang="es-ES" sz="2000" dirty="0"/>
              <a:t> </a:t>
            </a:r>
            <a:r>
              <a:rPr lang="es-ES" sz="2000" dirty="0" err="1"/>
              <a:t>bakarrik</a:t>
            </a:r>
            <a:r>
              <a:rPr lang="es-ES" sz="2000" dirty="0"/>
              <a:t> </a:t>
            </a:r>
            <a:r>
              <a:rPr lang="es-ES" sz="2000" dirty="0" err="1"/>
              <a:t>emakume</a:t>
            </a:r>
            <a:r>
              <a:rPr lang="es-ES" sz="2000" dirty="0"/>
              <a:t> </a:t>
            </a:r>
            <a:r>
              <a:rPr lang="es-ES" sz="2000" dirty="0" err="1"/>
              <a:t>gazteetan</a:t>
            </a:r>
            <a:r>
              <a:rPr lang="es-ES" sz="2000" dirty="0"/>
              <a:t> eta  </a:t>
            </a:r>
            <a:r>
              <a:rPr lang="es-ES" sz="2000" dirty="0" err="1"/>
              <a:t>fosfomizinarekiko</a:t>
            </a:r>
            <a:r>
              <a:rPr lang="es-ES" sz="2000" dirty="0"/>
              <a:t> </a:t>
            </a:r>
            <a:r>
              <a:rPr lang="es-ES" sz="2000" dirty="0" err="1"/>
              <a:t>erresistentea</a:t>
            </a:r>
            <a:r>
              <a:rPr lang="es-ES" sz="2000" dirty="0"/>
              <a:t> da.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234163" y="3662230"/>
            <a:ext cx="1195783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4E9EBA"/>
                </a:solidFill>
              </a:rPr>
              <a:t>2. </a:t>
            </a:r>
            <a:r>
              <a:rPr lang="es-ES" sz="2000" b="1" dirty="0" err="1">
                <a:solidFill>
                  <a:srgbClr val="4E9EBA"/>
                </a:solidFill>
              </a:rPr>
              <a:t>Tratamendu-aukerak</a:t>
            </a:r>
            <a:r>
              <a:rPr lang="es-ES" sz="2000" b="1" dirty="0">
                <a:solidFill>
                  <a:srgbClr val="4E9EBA"/>
                </a:solidFill>
              </a:rPr>
              <a:t> (</a:t>
            </a:r>
            <a:r>
              <a:rPr lang="es-ES" sz="2000" b="1" dirty="0" err="1">
                <a:solidFill>
                  <a:srgbClr val="4E9EBA"/>
                </a:solidFill>
              </a:rPr>
              <a:t>antibiotikoak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aurreztea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lehenetsiz</a:t>
            </a:r>
            <a:r>
              <a:rPr lang="es-ES" sz="2000" b="1" dirty="0">
                <a:solidFill>
                  <a:srgbClr val="4E9EBA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000" dirty="0"/>
              <a:t>Estrategia EZ </a:t>
            </a:r>
            <a:r>
              <a:rPr lang="es-ES" sz="2000" dirty="0" err="1"/>
              <a:t>Antibiotikoa</a:t>
            </a:r>
            <a:r>
              <a:rPr lang="es-ES" sz="2000" dirty="0"/>
              <a:t>: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sintomatikoa</a:t>
            </a:r>
            <a:r>
              <a:rPr lang="es-ES" sz="2000" dirty="0"/>
              <a:t> (</a:t>
            </a:r>
            <a:r>
              <a:rPr lang="es-ES" sz="2000" dirty="0" err="1"/>
              <a:t>adibidez</a:t>
            </a:r>
            <a:r>
              <a:rPr lang="es-ES" sz="2000" dirty="0"/>
              <a:t>, </a:t>
            </a:r>
            <a:r>
              <a:rPr lang="es-ES" sz="2000" dirty="0" err="1"/>
              <a:t>ibuprofenoa</a:t>
            </a:r>
            <a:r>
              <a:rPr lang="es-ES" sz="2000" dirty="0"/>
              <a:t>) </a:t>
            </a:r>
            <a:r>
              <a:rPr lang="es-ES" sz="2000" dirty="0" err="1"/>
              <a:t>antibiotikoak</a:t>
            </a:r>
            <a:r>
              <a:rPr lang="es-ES" sz="2000" dirty="0"/>
              <a:t> </a:t>
            </a:r>
            <a:r>
              <a:rPr lang="es-ES" sz="2000" dirty="0" err="1"/>
              <a:t>saihesteko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da. </a:t>
            </a:r>
            <a:r>
              <a:rPr lang="es-ES" sz="2000" dirty="0" err="1"/>
              <a:t>Pazientearekin</a:t>
            </a:r>
            <a:r>
              <a:rPr lang="es-ES" sz="2000" dirty="0"/>
              <a:t> </a:t>
            </a:r>
            <a:r>
              <a:rPr lang="es-ES" sz="2000" dirty="0" err="1"/>
              <a:t>erabakiak</a:t>
            </a:r>
            <a:r>
              <a:rPr lang="es-ES" sz="2000" dirty="0"/>
              <a:t> </a:t>
            </a:r>
            <a:r>
              <a:rPr lang="es-ES" sz="2000" dirty="0" err="1"/>
              <a:t>partekatzea</a:t>
            </a:r>
            <a:r>
              <a:rPr lang="es-ES" sz="2000" dirty="0"/>
              <a:t> </a:t>
            </a:r>
            <a:r>
              <a:rPr lang="es-ES" sz="2000" dirty="0" err="1"/>
              <a:t>eskatzen</a:t>
            </a:r>
            <a:r>
              <a:rPr lang="es-ES" sz="2000" dirty="0"/>
              <a:t> du, </a:t>
            </a:r>
            <a:r>
              <a:rPr lang="es-ES" sz="2000" dirty="0" err="1"/>
              <a:t>karga</a:t>
            </a:r>
            <a:r>
              <a:rPr lang="es-ES" sz="2000" dirty="0"/>
              <a:t> </a:t>
            </a:r>
            <a:r>
              <a:rPr lang="es-ES" sz="2000" dirty="0" err="1"/>
              <a:t>sintomatiko</a:t>
            </a:r>
            <a:r>
              <a:rPr lang="es-ES" sz="2000" dirty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</a:t>
            </a:r>
            <a:r>
              <a:rPr lang="es-ES" sz="2000" dirty="0" err="1"/>
              <a:t>ekar</a:t>
            </a:r>
            <a:r>
              <a:rPr lang="es-ES" sz="2000" dirty="0"/>
              <a:t> </a:t>
            </a:r>
            <a:r>
              <a:rPr lang="es-ES" sz="2000" dirty="0" err="1"/>
              <a:t>lezake</a:t>
            </a:r>
            <a:r>
              <a:rPr lang="es-ES" sz="2000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000" dirty="0" err="1"/>
              <a:t>Lehen</a:t>
            </a:r>
            <a:r>
              <a:rPr lang="es-ES" sz="2000" dirty="0"/>
              <a:t> </a:t>
            </a:r>
            <a:r>
              <a:rPr lang="es-ES" sz="2000" dirty="0" err="1"/>
              <a:t>Aukerako</a:t>
            </a:r>
            <a:r>
              <a:rPr lang="es-ES" sz="2000" dirty="0"/>
              <a:t> </a:t>
            </a:r>
            <a:r>
              <a:rPr lang="es-ES" sz="2000" dirty="0" err="1"/>
              <a:t>antimikrobianoak</a:t>
            </a:r>
            <a:r>
              <a:rPr lang="es-ES" sz="2000" dirty="0"/>
              <a:t> (Terapia </a:t>
            </a:r>
            <a:r>
              <a:rPr lang="es-ES" sz="2000" dirty="0" err="1"/>
              <a:t>Enpirikoa</a:t>
            </a:r>
            <a:r>
              <a:rPr lang="es-ES" sz="2000" dirty="0"/>
              <a:t>):</a:t>
            </a:r>
            <a:br>
              <a:rPr lang="es-ES" sz="2000" dirty="0"/>
            </a:br>
            <a:r>
              <a:rPr lang="es-ES" sz="2000" dirty="0" err="1">
                <a:solidFill>
                  <a:srgbClr val="58B0AE"/>
                </a:solidFill>
              </a:rPr>
              <a:t>Fosfomizina</a:t>
            </a:r>
            <a:r>
              <a:rPr lang="es-ES" sz="2000" dirty="0">
                <a:solidFill>
                  <a:srgbClr val="58B0AE"/>
                </a:solidFill>
              </a:rPr>
              <a:t> </a:t>
            </a:r>
            <a:r>
              <a:rPr lang="es-ES" sz="2000" dirty="0" err="1">
                <a:solidFill>
                  <a:srgbClr val="58B0AE"/>
                </a:solidFill>
              </a:rPr>
              <a:t>trometamola</a:t>
            </a:r>
            <a:r>
              <a:rPr lang="es-ES" sz="2000" dirty="0"/>
              <a:t>: 3 g, </a:t>
            </a:r>
            <a:r>
              <a:rPr lang="es-ES" sz="2000" dirty="0" err="1"/>
              <a:t>dosi</a:t>
            </a:r>
            <a:r>
              <a:rPr lang="es-ES" sz="2000" dirty="0"/>
              <a:t> </a:t>
            </a:r>
            <a:r>
              <a:rPr lang="es-ES" sz="2000" dirty="0" err="1"/>
              <a:t>bakarra</a:t>
            </a:r>
            <a:r>
              <a:rPr lang="es-ES" sz="2000" dirty="0"/>
              <a:t>, </a:t>
            </a:r>
            <a:r>
              <a:rPr lang="es-ES" sz="2000" dirty="0" err="1"/>
              <a:t>ahotik</a:t>
            </a:r>
            <a:r>
              <a:rPr lang="es-ES" sz="2000" dirty="0"/>
              <a:t>.</a:t>
            </a:r>
            <a:br>
              <a:rPr lang="es-ES" sz="2000" dirty="0"/>
            </a:br>
            <a:r>
              <a:rPr lang="es-ES" sz="2000" dirty="0"/>
              <a:t>(</a:t>
            </a:r>
            <a:r>
              <a:rPr lang="es-ES" sz="2000" dirty="0" err="1"/>
              <a:t>dosi</a:t>
            </a:r>
            <a:r>
              <a:rPr lang="es-ES" sz="2000" dirty="0"/>
              <a:t> </a:t>
            </a:r>
            <a:r>
              <a:rPr lang="es-ES" sz="2000" dirty="0" err="1"/>
              <a:t>bakarraren</a:t>
            </a:r>
            <a:r>
              <a:rPr lang="es-ES" sz="2000" dirty="0"/>
              <a:t> </a:t>
            </a:r>
            <a:r>
              <a:rPr lang="es-ES" sz="2000" dirty="0" err="1"/>
              <a:t>abantaila</a:t>
            </a:r>
            <a:r>
              <a:rPr lang="es-ES" sz="2000" dirty="0"/>
              <a:t> eta </a:t>
            </a:r>
            <a:r>
              <a:rPr lang="es-ES" sz="2000" dirty="0" err="1"/>
              <a:t>kontrako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tasa </a:t>
            </a:r>
            <a:r>
              <a:rPr lang="es-ES" sz="2000" dirty="0" err="1"/>
              <a:t>txikiagoa</a:t>
            </a:r>
            <a:r>
              <a:rPr lang="es-ES" sz="2000" dirty="0"/>
              <a:t>).</a:t>
            </a:r>
            <a:br>
              <a:rPr lang="es-ES" sz="2000" dirty="0"/>
            </a:br>
            <a:r>
              <a:rPr lang="es-ES" sz="2000" dirty="0" err="1">
                <a:solidFill>
                  <a:srgbClr val="58B0AE"/>
                </a:solidFill>
              </a:rPr>
              <a:t>Nitrofurantoina</a:t>
            </a:r>
            <a:r>
              <a:rPr lang="es-ES" sz="2000" dirty="0"/>
              <a:t>: 50 mg/8 </a:t>
            </a:r>
            <a:r>
              <a:rPr lang="es-ES" sz="2000" dirty="0" err="1"/>
              <a:t>orduro</a:t>
            </a:r>
            <a:r>
              <a:rPr lang="es-ES" sz="2000" dirty="0"/>
              <a:t> </a:t>
            </a:r>
            <a:r>
              <a:rPr lang="es-ES" sz="2000" dirty="0" err="1"/>
              <a:t>ahotik</a:t>
            </a:r>
            <a:r>
              <a:rPr lang="es-ES" sz="2000" dirty="0"/>
              <a:t>, </a:t>
            </a:r>
            <a:r>
              <a:rPr lang="es-ES" sz="2000" dirty="0">
                <a:solidFill>
                  <a:srgbClr val="58B0AE"/>
                </a:solidFill>
              </a:rPr>
              <a:t>5 </a:t>
            </a:r>
            <a:r>
              <a:rPr lang="es-ES" sz="2000" dirty="0" err="1">
                <a:solidFill>
                  <a:srgbClr val="58B0AE"/>
                </a:solidFill>
              </a:rPr>
              <a:t>egunez</a:t>
            </a:r>
            <a:r>
              <a:rPr lang="es-ES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ES" sz="2000" dirty="0"/>
          </a:p>
          <a:p>
            <a:endParaRPr lang="es-ES" dirty="0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163" y="5857939"/>
            <a:ext cx="8995718" cy="908383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234163" y="5895836"/>
            <a:ext cx="899571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 err="1"/>
              <a:t>Ahoko</a:t>
            </a:r>
            <a:r>
              <a:rPr lang="es-ES" dirty="0"/>
              <a:t> </a:t>
            </a:r>
            <a:r>
              <a:rPr lang="es-ES" dirty="0" err="1"/>
              <a:t>Zefalosporinak</a:t>
            </a:r>
            <a:r>
              <a:rPr lang="es-ES" dirty="0"/>
              <a:t>, </a:t>
            </a:r>
            <a:r>
              <a:rPr lang="es-ES" dirty="0" err="1"/>
              <a:t>Amoxizilina</a:t>
            </a:r>
            <a:r>
              <a:rPr lang="es-ES" dirty="0"/>
              <a:t>/</a:t>
            </a:r>
            <a:r>
              <a:rPr lang="es-ES" dirty="0" err="1"/>
              <a:t>azido</a:t>
            </a:r>
            <a:r>
              <a:rPr lang="es-ES" dirty="0"/>
              <a:t> </a:t>
            </a:r>
            <a:r>
              <a:rPr lang="es-ES" dirty="0" err="1"/>
              <a:t>klabulánikoa</a:t>
            </a:r>
            <a:r>
              <a:rPr lang="es-ES" dirty="0"/>
              <a:t>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Fluorokinolonak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 </a:t>
            </a:r>
            <a:r>
              <a:rPr lang="es-ES" dirty="0" err="1"/>
              <a:t>gomendatzen</a:t>
            </a:r>
            <a:r>
              <a:rPr lang="es-ES" dirty="0"/>
              <a:t>. </a:t>
            </a:r>
            <a:r>
              <a:rPr lang="es-ES" dirty="0" err="1"/>
              <a:t>Errezistentzia</a:t>
            </a:r>
            <a:r>
              <a:rPr lang="es-ES" dirty="0"/>
              <a:t> </a:t>
            </a:r>
            <a:r>
              <a:rPr lang="es-ES" dirty="0" err="1"/>
              <a:t>arriskua</a:t>
            </a:r>
            <a:r>
              <a:rPr lang="es-ES" dirty="0"/>
              <a:t> eta albo-</a:t>
            </a:r>
            <a:r>
              <a:rPr lang="es-ES" dirty="0" err="1"/>
              <a:t>kalte</a:t>
            </a:r>
            <a:r>
              <a:rPr lang="es-ES" dirty="0"/>
              <a:t> </a:t>
            </a:r>
            <a:r>
              <a:rPr lang="es-ES" dirty="0" err="1"/>
              <a:t>ekologikoagatik</a:t>
            </a:r>
            <a:r>
              <a:rPr lang="es-ES" dirty="0"/>
              <a:t> , (BLEE </a:t>
            </a:r>
            <a:r>
              <a:rPr lang="es-ES" dirty="0" err="1"/>
              <a:t>isolatzeko</a:t>
            </a:r>
            <a:r>
              <a:rPr lang="es-ES" dirty="0"/>
              <a:t> </a:t>
            </a:r>
            <a:r>
              <a:rPr lang="es-ES" dirty="0" err="1"/>
              <a:t>arriskua</a:t>
            </a:r>
            <a:r>
              <a:rPr lang="es-ES" dirty="0"/>
              <a:t>).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9463044" y="5052847"/>
            <a:ext cx="2366629" cy="1668777"/>
            <a:chOff x="9390474" y="5052847"/>
            <a:chExt cx="2366629" cy="1668777"/>
          </a:xfrm>
        </p:grpSpPr>
        <p:pic>
          <p:nvPicPr>
            <p:cNvPr id="15" name="Imagen 1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390474" y="5052847"/>
              <a:ext cx="2366629" cy="1668777"/>
            </a:xfrm>
            <a:prstGeom prst="rect">
              <a:avLst/>
            </a:prstGeom>
          </p:spPr>
        </p:pic>
        <p:sp>
          <p:nvSpPr>
            <p:cNvPr id="3" name="CuadroTexto 2"/>
            <p:cNvSpPr txBox="1"/>
            <p:nvPr/>
          </p:nvSpPr>
          <p:spPr>
            <a:xfrm rot="21434338">
              <a:off x="10184330" y="5791254"/>
              <a:ext cx="1185503" cy="276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s-ES" sz="1200" dirty="0">
                  <a:solidFill>
                    <a:srgbClr val="FF0000"/>
                  </a:solidFill>
                </a:rPr>
                <a:t>DOSI BAKARRA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092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redondeado 12"/>
          <p:cNvSpPr/>
          <p:nvPr/>
        </p:nvSpPr>
        <p:spPr>
          <a:xfrm>
            <a:off x="91972" y="5388744"/>
            <a:ext cx="11913821" cy="89778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430" y="365125"/>
            <a:ext cx="912236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Zistitisa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Beste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egoera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batzuk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(2/3)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87398" y="1080532"/>
            <a:ext cx="10561105" cy="277457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rgbClr val="4E9EBA"/>
                </a:solidFill>
              </a:rPr>
              <a:t>1. </a:t>
            </a:r>
            <a:r>
              <a:rPr lang="es-ES" sz="2000" b="1" dirty="0" err="1">
                <a:solidFill>
                  <a:srgbClr val="4E9EBA"/>
                </a:solidFill>
              </a:rPr>
              <a:t>Zistitis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akutua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gizonetan</a:t>
            </a:r>
            <a:endParaRPr lang="es-ES" sz="20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Ez da oso </a:t>
            </a:r>
            <a:r>
              <a:rPr lang="es-ES" sz="2000" dirty="0" err="1"/>
              <a:t>ohikoa</a:t>
            </a:r>
            <a:r>
              <a:rPr lang="es-ES" sz="2000" dirty="0"/>
              <a:t> </a:t>
            </a:r>
            <a:r>
              <a:rPr lang="es-ES" sz="2000" dirty="0" err="1"/>
              <a:t>komorbilitaterik</a:t>
            </a:r>
            <a:r>
              <a:rPr lang="es-ES" sz="2000" dirty="0"/>
              <a:t> </a:t>
            </a:r>
            <a:r>
              <a:rPr lang="es-ES" sz="2000" dirty="0" err="1"/>
              <a:t>gabeko</a:t>
            </a:r>
            <a:r>
              <a:rPr lang="es-ES" sz="2000" dirty="0"/>
              <a:t> </a:t>
            </a:r>
            <a:r>
              <a:rPr lang="es-ES" sz="2000" dirty="0" err="1"/>
              <a:t>gizon</a:t>
            </a:r>
            <a:r>
              <a:rPr lang="es-ES" sz="2000" dirty="0"/>
              <a:t> </a:t>
            </a:r>
            <a:r>
              <a:rPr lang="es-ES" sz="2000" dirty="0" err="1"/>
              <a:t>gazteetan</a:t>
            </a:r>
            <a:r>
              <a:rPr lang="es-ES" sz="2000" dirty="0"/>
              <a:t>, eta </a:t>
            </a:r>
            <a:r>
              <a:rPr lang="es-ES" sz="2000" dirty="0" err="1"/>
              <a:t>zaila</a:t>
            </a:r>
            <a:r>
              <a:rPr lang="es-ES" sz="2000" dirty="0"/>
              <a:t> da prostatitis </a:t>
            </a:r>
            <a:r>
              <a:rPr lang="es-ES" sz="2000" dirty="0" err="1"/>
              <a:t>hasiberri</a:t>
            </a:r>
            <a:r>
              <a:rPr lang="es-ES" sz="2000" dirty="0"/>
              <a:t> </a:t>
            </a:r>
            <a:r>
              <a:rPr lang="es-ES" sz="2000" dirty="0" err="1"/>
              <a:t>batetik</a:t>
            </a:r>
            <a:r>
              <a:rPr lang="es-ES" sz="2000" dirty="0"/>
              <a:t> </a:t>
            </a:r>
            <a:r>
              <a:rPr lang="es-ES" sz="2000" dirty="0" err="1"/>
              <a:t>bereiztea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Urokultiboa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beti</a:t>
            </a:r>
            <a:r>
              <a:rPr lang="es-ES" sz="2000" dirty="0"/>
              <a:t>,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enpirikoa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 </a:t>
            </a:r>
            <a:r>
              <a:rPr lang="es-ES" sz="2000" dirty="0" err="1"/>
              <a:t>diagnostikoa</a:t>
            </a:r>
            <a:r>
              <a:rPr lang="es-ES" sz="2000" dirty="0"/>
              <a:t> </a:t>
            </a:r>
            <a:r>
              <a:rPr lang="es-ES" sz="2000" dirty="0" err="1"/>
              <a:t>berresteko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Tratamendua</a:t>
            </a:r>
            <a:r>
              <a:rPr lang="es-ES" sz="2000" dirty="0"/>
              <a:t>:</a:t>
            </a:r>
          </a:p>
          <a:p>
            <a:pPr marL="0" indent="0">
              <a:buNone/>
            </a:pPr>
            <a:r>
              <a:rPr lang="es-ES" sz="2000" dirty="0"/>
              <a:t>     ◦ </a:t>
            </a:r>
            <a:r>
              <a:rPr lang="es-ES" sz="2000" dirty="0" err="1"/>
              <a:t>Fosfomizina</a:t>
            </a:r>
            <a:r>
              <a:rPr lang="es-ES" sz="2000" dirty="0"/>
              <a:t> </a:t>
            </a:r>
            <a:r>
              <a:rPr lang="es-ES" sz="2000" dirty="0" err="1"/>
              <a:t>trometamola</a:t>
            </a:r>
            <a:r>
              <a:rPr lang="es-ES" sz="2000" dirty="0"/>
              <a:t> 3 g </a:t>
            </a:r>
            <a:r>
              <a:rPr lang="es-ES" sz="2000" dirty="0" err="1"/>
              <a:t>ahotik</a:t>
            </a:r>
            <a:r>
              <a:rPr lang="es-ES" sz="2000" dirty="0"/>
              <a:t> 2 </a:t>
            </a:r>
            <a:r>
              <a:rPr lang="es-ES" sz="2000" dirty="0" err="1"/>
              <a:t>dosi</a:t>
            </a:r>
            <a:r>
              <a:rPr lang="es-ES" sz="2000" dirty="0"/>
              <a:t> (48-72 </a:t>
            </a:r>
            <a:r>
              <a:rPr lang="es-ES" sz="2000" dirty="0" err="1"/>
              <a:t>orduro</a:t>
            </a:r>
            <a:r>
              <a:rPr lang="es-ES" sz="2000" dirty="0"/>
              <a:t>). </a:t>
            </a:r>
          </a:p>
          <a:p>
            <a:pPr marL="0" indent="0">
              <a:buNone/>
            </a:pPr>
            <a:r>
              <a:rPr lang="es-ES" sz="2000" dirty="0"/>
              <a:t>     ◦ </a:t>
            </a:r>
            <a:r>
              <a:rPr lang="es-ES" sz="2000" dirty="0" err="1"/>
              <a:t>Alternatiba</a:t>
            </a:r>
            <a:r>
              <a:rPr lang="es-ES" sz="2000" dirty="0"/>
              <a:t>: </a:t>
            </a:r>
            <a:r>
              <a:rPr lang="es-ES" sz="2000" dirty="0" err="1"/>
              <a:t>Zefuroxima</a:t>
            </a:r>
            <a:r>
              <a:rPr lang="es-ES" sz="2000" dirty="0"/>
              <a:t> </a:t>
            </a:r>
            <a:r>
              <a:rPr lang="es-ES" sz="2000" dirty="0" err="1"/>
              <a:t>axetiloa</a:t>
            </a:r>
            <a:r>
              <a:rPr lang="es-ES" sz="2000" dirty="0"/>
              <a:t> 500 mg/12 orduro,7 </a:t>
            </a:r>
            <a:r>
              <a:rPr lang="es-ES" sz="2000" dirty="0" err="1"/>
              <a:t>egunez</a:t>
            </a:r>
            <a:r>
              <a:rPr lang="es-ES" sz="20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251626" y="1080532"/>
            <a:ext cx="10928410" cy="16748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251626" y="3686845"/>
            <a:ext cx="1220466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4E9EBA"/>
                </a:solidFill>
              </a:rPr>
              <a:t>2. </a:t>
            </a:r>
            <a:r>
              <a:rPr lang="es-ES" sz="2000" b="1" dirty="0" err="1">
                <a:solidFill>
                  <a:srgbClr val="4E9EBA"/>
                </a:solidFill>
              </a:rPr>
              <a:t>Zistitis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akutua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haurdun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dauden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emakumeetan</a:t>
            </a:r>
            <a:endParaRPr lang="es-ES" sz="2000" b="1" dirty="0">
              <a:solidFill>
                <a:srgbClr val="4E9EBA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 err="1"/>
              <a:t>Urokultiboa</a:t>
            </a:r>
            <a:r>
              <a:rPr lang="es-ES" sz="2000" dirty="0"/>
              <a:t>: </a:t>
            </a:r>
            <a:r>
              <a:rPr lang="es-ES" sz="2000" dirty="0" err="1"/>
              <a:t>beti</a:t>
            </a:r>
            <a:r>
              <a:rPr lang="es-ES" sz="2000" dirty="0"/>
              <a:t> </a:t>
            </a:r>
            <a:r>
              <a:rPr lang="es-ES" sz="2000" dirty="0" err="1"/>
              <a:t>diagnostikoa</a:t>
            </a:r>
            <a:r>
              <a:rPr lang="es-ES" sz="2000" dirty="0"/>
              <a:t> </a:t>
            </a:r>
            <a:r>
              <a:rPr lang="es-ES" sz="2000" dirty="0" err="1"/>
              <a:t>berresteko</a:t>
            </a:r>
            <a:r>
              <a:rPr lang="es-ES" sz="2000" dirty="0"/>
              <a:t> eta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enpirikoa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 </a:t>
            </a:r>
            <a:r>
              <a:rPr lang="es-ES" dirty="0"/>
              <a:t>	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 err="1"/>
              <a:t>Aukerako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: </a:t>
            </a:r>
            <a:r>
              <a:rPr lang="es-ES" sz="2000" dirty="0" err="1"/>
              <a:t>Fosfomizina</a:t>
            </a:r>
            <a:r>
              <a:rPr lang="es-ES" sz="2000" dirty="0"/>
              <a:t> </a:t>
            </a:r>
            <a:r>
              <a:rPr lang="es-ES" sz="2000" dirty="0" err="1"/>
              <a:t>trometamola</a:t>
            </a:r>
            <a:r>
              <a:rPr lang="es-ES" sz="2000" dirty="0"/>
              <a:t> 3 g, dosis </a:t>
            </a:r>
            <a:r>
              <a:rPr lang="es-ES" sz="2000" dirty="0" err="1"/>
              <a:t>bakarra</a:t>
            </a:r>
            <a:r>
              <a:rPr lang="es-ES" sz="2000" dirty="0"/>
              <a:t>.</a:t>
            </a:r>
          </a:p>
          <a:p>
            <a:r>
              <a:rPr lang="es-ES" sz="2000" dirty="0"/>
              <a:t>                                                   • </a:t>
            </a:r>
            <a:r>
              <a:rPr lang="es-ES" sz="2000" dirty="0" err="1"/>
              <a:t>Alternatibak</a:t>
            </a:r>
            <a:r>
              <a:rPr lang="es-ES" sz="2000" dirty="0"/>
              <a:t>:    ◦ </a:t>
            </a:r>
            <a:r>
              <a:rPr lang="es-ES" sz="2000" dirty="0" err="1"/>
              <a:t>Zefuroxima</a:t>
            </a:r>
            <a:r>
              <a:rPr lang="es-ES" sz="2000" dirty="0"/>
              <a:t> </a:t>
            </a:r>
            <a:r>
              <a:rPr lang="es-ES" sz="2000" dirty="0" err="1"/>
              <a:t>axetiloa</a:t>
            </a:r>
            <a:r>
              <a:rPr lang="es-ES" sz="2000" dirty="0"/>
              <a:t> 250mg/12 </a:t>
            </a:r>
            <a:r>
              <a:rPr lang="es-ES" sz="2000" dirty="0" err="1"/>
              <a:t>orduro</a:t>
            </a:r>
            <a:r>
              <a:rPr lang="es-ES" sz="2000" dirty="0"/>
              <a:t> (3 </a:t>
            </a:r>
            <a:r>
              <a:rPr lang="es-ES" sz="2000" dirty="0" err="1"/>
              <a:t>egunez</a:t>
            </a:r>
            <a:r>
              <a:rPr lang="es-ES" sz="2000" dirty="0"/>
              <a:t>).</a:t>
            </a:r>
          </a:p>
          <a:p>
            <a:r>
              <a:rPr lang="es-ES" sz="2000" dirty="0"/>
              <a:t>                                                                                  ◦ </a:t>
            </a:r>
            <a:r>
              <a:rPr lang="es-ES" sz="2000" dirty="0" err="1"/>
              <a:t>Nitrofurantoína</a:t>
            </a:r>
            <a:r>
              <a:rPr lang="es-ES" sz="2000" dirty="0"/>
              <a:t> 50mg/8 </a:t>
            </a:r>
            <a:r>
              <a:rPr lang="es-ES" sz="2000" dirty="0" err="1"/>
              <a:t>orduro</a:t>
            </a:r>
            <a:r>
              <a:rPr lang="es-ES" sz="2000" dirty="0"/>
              <a:t> (5 </a:t>
            </a:r>
            <a:r>
              <a:rPr lang="es-ES" sz="2000" dirty="0" err="1"/>
              <a:t>egunez</a:t>
            </a:r>
            <a:r>
              <a:rPr lang="es-ES" sz="2000" dirty="0"/>
              <a:t>).</a:t>
            </a:r>
          </a:p>
          <a:p>
            <a:endParaRPr lang="es-ES" sz="2000" b="1" dirty="0">
              <a:solidFill>
                <a:srgbClr val="4E9EBA"/>
              </a:solidFill>
            </a:endParaRPr>
          </a:p>
          <a:p>
            <a:endParaRPr lang="es-ES" sz="2000" b="1" dirty="0">
              <a:solidFill>
                <a:srgbClr val="4E9EBA"/>
              </a:solidFill>
            </a:endParaRPr>
          </a:p>
          <a:p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252698" y="5556929"/>
            <a:ext cx="1124314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 err="1"/>
              <a:t>Nitrofurantoina</a:t>
            </a:r>
            <a:r>
              <a:rPr lang="es-ES" dirty="0"/>
              <a:t>: </a:t>
            </a:r>
            <a:r>
              <a:rPr lang="es-ES" dirty="0" err="1"/>
              <a:t>saihestu</a:t>
            </a:r>
            <a:r>
              <a:rPr lang="es-ES" dirty="0"/>
              <a:t> </a:t>
            </a:r>
            <a:r>
              <a:rPr lang="es-ES" dirty="0" err="1"/>
              <a:t>erabiltzea</a:t>
            </a:r>
            <a:r>
              <a:rPr lang="es-ES" dirty="0"/>
              <a:t> </a:t>
            </a:r>
            <a:r>
              <a:rPr lang="es-ES" dirty="0" err="1"/>
              <a:t>haurdunaldiaren</a:t>
            </a:r>
            <a:r>
              <a:rPr lang="es-ES" dirty="0"/>
              <a:t> </a:t>
            </a:r>
            <a:r>
              <a:rPr lang="es-ES" dirty="0" err="1"/>
              <a:t>lehen</a:t>
            </a:r>
            <a:r>
              <a:rPr lang="es-ES" dirty="0"/>
              <a:t> </a:t>
            </a:r>
            <a:r>
              <a:rPr lang="es-ES" dirty="0" err="1"/>
              <a:t>hiruhilekoan</a:t>
            </a:r>
            <a:r>
              <a:rPr lang="es-ES" dirty="0"/>
              <a:t> eta </a:t>
            </a:r>
            <a:r>
              <a:rPr lang="es-ES" dirty="0" err="1"/>
              <a:t>azken</a:t>
            </a:r>
            <a:r>
              <a:rPr lang="es-ES" dirty="0"/>
              <a:t> </a:t>
            </a:r>
            <a:r>
              <a:rPr lang="es-ES" dirty="0" err="1"/>
              <a:t>bi</a:t>
            </a:r>
            <a:r>
              <a:rPr lang="es-ES" dirty="0"/>
              <a:t> </a:t>
            </a:r>
            <a:r>
              <a:rPr lang="es-ES" dirty="0" err="1"/>
              <a:t>asteetan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 err="1"/>
              <a:t>Zistitisa</a:t>
            </a:r>
            <a:r>
              <a:rPr lang="es-ES" dirty="0"/>
              <a:t> </a:t>
            </a:r>
            <a:r>
              <a:rPr lang="es-ES" dirty="0" err="1"/>
              <a:t>tratatu</a:t>
            </a:r>
            <a:r>
              <a:rPr lang="es-ES" dirty="0"/>
              <a:t> </a:t>
            </a:r>
            <a:r>
              <a:rPr lang="es-ES" dirty="0" err="1"/>
              <a:t>ondoren</a:t>
            </a:r>
            <a:r>
              <a:rPr lang="es-ES" dirty="0"/>
              <a:t>, hilero </a:t>
            </a:r>
            <a:r>
              <a:rPr lang="es-ES" dirty="0" err="1"/>
              <a:t>urokultibo</a:t>
            </a:r>
            <a:r>
              <a:rPr lang="es-ES" dirty="0"/>
              <a:t> </a:t>
            </a:r>
            <a:r>
              <a:rPr lang="es-ES" dirty="0" err="1"/>
              <a:t>bat</a:t>
            </a:r>
            <a:r>
              <a:rPr lang="es-ES" dirty="0"/>
              <a:t> </a:t>
            </a:r>
            <a:r>
              <a:rPr lang="es-ES" dirty="0" err="1"/>
              <a:t>egin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da </a:t>
            </a:r>
            <a:r>
              <a:rPr lang="es-ES" dirty="0" err="1"/>
              <a:t>haurdunaldia</a:t>
            </a:r>
            <a:r>
              <a:rPr lang="es-ES" dirty="0"/>
              <a:t> </a:t>
            </a:r>
            <a:r>
              <a:rPr lang="es-ES" dirty="0" err="1"/>
              <a:t>amaitu</a:t>
            </a:r>
            <a:r>
              <a:rPr lang="es-ES" dirty="0"/>
              <a:t> arte.</a:t>
            </a:r>
          </a:p>
        </p:txBody>
      </p:sp>
    </p:spTree>
    <p:extLst>
      <p:ext uri="{BB962C8B-B14F-4D97-AF65-F5344CB8AC3E}">
        <p14:creationId xmlns:p14="http://schemas.microsoft.com/office/powerpoint/2010/main" val="57965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redondeado 12"/>
          <p:cNvSpPr/>
          <p:nvPr/>
        </p:nvSpPr>
        <p:spPr>
          <a:xfrm>
            <a:off x="621635" y="5227363"/>
            <a:ext cx="11384111" cy="79725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77970" y="365125"/>
            <a:ext cx="8795819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Zistitisa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Beste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egoera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batzuk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(3/3)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549672" y="1321686"/>
            <a:ext cx="10561105" cy="277457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rgbClr val="4E9EBA"/>
                </a:solidFill>
              </a:rPr>
              <a:t>3. </a:t>
            </a:r>
            <a:r>
              <a:rPr lang="es-ES" sz="2000" b="1" dirty="0" err="1">
                <a:solidFill>
                  <a:srgbClr val="4E9EBA"/>
                </a:solidFill>
              </a:rPr>
              <a:t>Adineko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pazienteak</a:t>
            </a:r>
            <a:endParaRPr lang="es-ES" sz="20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Oso </a:t>
            </a:r>
            <a:r>
              <a:rPr lang="es-ES" sz="2000" dirty="0" err="1"/>
              <a:t>ohikoa</a:t>
            </a:r>
            <a:r>
              <a:rPr lang="es-ES" sz="2000" dirty="0"/>
              <a:t> eta </a:t>
            </a:r>
            <a:r>
              <a:rPr lang="es-ES" sz="2000" dirty="0" err="1"/>
              <a:t>maneiu</a:t>
            </a:r>
            <a:r>
              <a:rPr lang="es-ES" sz="2000" dirty="0"/>
              <a:t> </a:t>
            </a:r>
            <a:r>
              <a:rPr lang="es-ES" sz="2000" dirty="0" err="1"/>
              <a:t>berdinekoa</a:t>
            </a:r>
            <a:r>
              <a:rPr lang="es-ES" sz="2000" dirty="0"/>
              <a:t>, </a:t>
            </a:r>
            <a:r>
              <a:rPr lang="es-ES" sz="2000" dirty="0" err="1"/>
              <a:t>baina</a:t>
            </a:r>
            <a:r>
              <a:rPr lang="es-ES" sz="2000" dirty="0"/>
              <a:t> </a:t>
            </a:r>
            <a:r>
              <a:rPr lang="es-ES" sz="2000" dirty="0" err="1"/>
              <a:t>diagnostiko</a:t>
            </a:r>
            <a:r>
              <a:rPr lang="es-ES" sz="2000" dirty="0"/>
              <a:t> </a:t>
            </a:r>
            <a:r>
              <a:rPr lang="es-ES" sz="2000" dirty="0" err="1"/>
              <a:t>konplexuagoa</a:t>
            </a:r>
            <a:r>
              <a:rPr lang="es-ES" sz="2000" dirty="0"/>
              <a:t> da </a:t>
            </a:r>
            <a:r>
              <a:rPr lang="es-ES" sz="2000" dirty="0" err="1"/>
              <a:t>populazio</a:t>
            </a:r>
            <a:r>
              <a:rPr lang="es-ES" sz="2000" dirty="0"/>
              <a:t> </a:t>
            </a:r>
            <a:r>
              <a:rPr lang="es-ES" sz="2000" dirty="0" err="1"/>
              <a:t>honetan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Baztertu</a:t>
            </a:r>
            <a:r>
              <a:rPr lang="es-ES" sz="2000" dirty="0"/>
              <a:t>: </a:t>
            </a:r>
            <a:r>
              <a:rPr lang="es-ES" sz="2000" dirty="0" err="1"/>
              <a:t>menopausiaren</a:t>
            </a:r>
            <a:r>
              <a:rPr lang="es-ES" sz="2000" dirty="0"/>
              <a:t> </a:t>
            </a:r>
            <a:r>
              <a:rPr lang="es-ES" sz="2000" dirty="0" err="1"/>
              <a:t>sindrome</a:t>
            </a:r>
            <a:r>
              <a:rPr lang="es-ES" sz="2000" dirty="0"/>
              <a:t> </a:t>
            </a:r>
            <a:r>
              <a:rPr lang="es-ES" sz="2000" dirty="0" err="1"/>
              <a:t>genitourinarioa</a:t>
            </a:r>
            <a:r>
              <a:rPr lang="es-ES" sz="2000" dirty="0"/>
              <a:t>, </a:t>
            </a:r>
            <a:r>
              <a:rPr lang="es-ES" sz="2000" dirty="0" err="1"/>
              <a:t>uretritisa</a:t>
            </a:r>
            <a:r>
              <a:rPr lang="es-ES" sz="2000" dirty="0"/>
              <a:t>, </a:t>
            </a:r>
            <a:r>
              <a:rPr lang="es-ES" sz="2000" dirty="0" err="1"/>
              <a:t>sexu-trasmizioko</a:t>
            </a:r>
            <a:r>
              <a:rPr lang="es-ES" sz="2000" dirty="0"/>
              <a:t> </a:t>
            </a:r>
            <a:r>
              <a:rPr lang="es-ES" sz="2000" dirty="0" err="1"/>
              <a:t>infekzioak</a:t>
            </a:r>
            <a:r>
              <a:rPr lang="es-ES" sz="2000" dirty="0"/>
              <a:t>, eta </a:t>
            </a:r>
            <a:r>
              <a:rPr lang="es-ES" sz="2000" dirty="0" err="1"/>
              <a:t>prostatitisa</a:t>
            </a:r>
            <a:r>
              <a:rPr lang="es-ES" sz="2000" dirty="0"/>
              <a:t>. </a:t>
            </a:r>
          </a:p>
          <a:p>
            <a:r>
              <a:rPr lang="es-ES" sz="2000" dirty="0" err="1"/>
              <a:t>Adineko</a:t>
            </a:r>
            <a:r>
              <a:rPr lang="es-ES" sz="2000" dirty="0"/>
              <a:t> </a:t>
            </a:r>
            <a:r>
              <a:rPr lang="es-ES" sz="2000" dirty="0" err="1"/>
              <a:t>pertsonen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, </a:t>
            </a:r>
            <a:r>
              <a:rPr lang="es-ES" sz="2000" dirty="0" err="1"/>
              <a:t>hauek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GTIren</a:t>
            </a:r>
            <a:r>
              <a:rPr lang="es-ES" sz="2000" dirty="0"/>
              <a:t> </a:t>
            </a:r>
            <a:r>
              <a:rPr lang="es-ES" sz="2000" dirty="0" err="1"/>
              <a:t>seinale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adierazgarrienak</a:t>
            </a:r>
            <a:r>
              <a:rPr lang="es-ES" sz="2000" dirty="0"/>
              <a:t>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sz="2000" dirty="0">
                <a:solidFill>
                  <a:srgbClr val="58B0AE"/>
                </a:solidFill>
              </a:rPr>
              <a:t>disuria</a:t>
            </a:r>
            <a:r>
              <a:rPr lang="es-ES" sz="2000" dirty="0"/>
              <a:t> síntoma </a:t>
            </a:r>
            <a:r>
              <a:rPr lang="es-ES" sz="2000" dirty="0" err="1">
                <a:solidFill>
                  <a:srgbClr val="58B0AE"/>
                </a:solidFill>
              </a:rPr>
              <a:t>berri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,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ES" sz="2000" dirty="0" err="1"/>
              <a:t>Ondorengo</a:t>
            </a:r>
            <a:r>
              <a:rPr lang="es-ES" sz="2000" dirty="0"/>
              <a:t> </a:t>
            </a:r>
            <a:r>
              <a:rPr lang="es-ES" sz="2000" dirty="0" err="1">
                <a:solidFill>
                  <a:srgbClr val="58B0AE"/>
                </a:solidFill>
              </a:rPr>
              <a:t>bi</a:t>
            </a:r>
            <a:r>
              <a:rPr lang="es-ES" sz="2000" dirty="0">
                <a:solidFill>
                  <a:srgbClr val="58B0AE"/>
                </a:solidFill>
              </a:rPr>
              <a:t> síntoma </a:t>
            </a:r>
            <a:r>
              <a:rPr lang="es-ES" sz="2000" dirty="0" err="1">
                <a:solidFill>
                  <a:srgbClr val="58B0AE"/>
                </a:solidFill>
              </a:rPr>
              <a:t>berri</a:t>
            </a:r>
            <a:r>
              <a:rPr lang="es-ES" sz="2000" dirty="0">
                <a:solidFill>
                  <a:srgbClr val="58B0AE"/>
                </a:solidFill>
              </a:rPr>
              <a:t> </a:t>
            </a:r>
            <a:r>
              <a:rPr lang="es-ES" sz="2000" dirty="0" err="1">
                <a:solidFill>
                  <a:srgbClr val="58B0AE"/>
                </a:solidFill>
              </a:rPr>
              <a:t>edo</a:t>
            </a:r>
            <a:r>
              <a:rPr lang="es-ES" sz="2000" dirty="0">
                <a:solidFill>
                  <a:srgbClr val="58B0AE"/>
                </a:solidFill>
              </a:rPr>
              <a:t> </a:t>
            </a:r>
            <a:r>
              <a:rPr lang="es-ES" sz="2000" dirty="0" err="1">
                <a:solidFill>
                  <a:srgbClr val="58B0AE"/>
                </a:solidFill>
              </a:rPr>
              <a:t>gehiago</a:t>
            </a:r>
            <a:r>
              <a:rPr lang="es-ES" sz="2000" dirty="0">
                <a:solidFill>
                  <a:srgbClr val="58B0AE"/>
                </a:solidFill>
              </a:rPr>
              <a:t> </a:t>
            </a:r>
            <a:r>
              <a:rPr lang="es-ES" sz="2000" dirty="0" err="1">
                <a:solidFill>
                  <a:srgbClr val="58B0AE"/>
                </a:solidFill>
              </a:rPr>
              <a:t>agertzea</a:t>
            </a:r>
            <a:r>
              <a:rPr lang="es-ES" sz="2000" dirty="0"/>
              <a:t>: </a:t>
            </a:r>
            <a:r>
              <a:rPr lang="es-ES" sz="2000" dirty="0" err="1"/>
              <a:t>sukarra</a:t>
            </a:r>
            <a:r>
              <a:rPr lang="es-ES" sz="2000" dirty="0"/>
              <a:t>, </a:t>
            </a:r>
            <a:r>
              <a:rPr lang="es-ES" sz="2000" dirty="0" err="1"/>
              <a:t>polakiuria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gernu-urgentzia</a:t>
            </a:r>
            <a:r>
              <a:rPr lang="es-ES" sz="2000" dirty="0"/>
              <a:t>, </a:t>
            </a:r>
            <a:r>
              <a:rPr lang="es-ES" sz="2000" dirty="0" err="1"/>
              <a:t>inkontinentzia</a:t>
            </a:r>
            <a:r>
              <a:rPr lang="es-ES" sz="2000" dirty="0"/>
              <a:t>, </a:t>
            </a:r>
            <a:r>
              <a:rPr lang="es-ES" sz="2000" dirty="0" err="1"/>
              <a:t>eldarnioa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narriadura</a:t>
            </a:r>
            <a:r>
              <a:rPr lang="es-ES" sz="2000" dirty="0"/>
              <a:t> </a:t>
            </a:r>
            <a:r>
              <a:rPr lang="es-ES" sz="2000" dirty="0" err="1"/>
              <a:t>funtzionala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haren</a:t>
            </a:r>
            <a:r>
              <a:rPr lang="es-ES" sz="2000" dirty="0"/>
              <a:t> </a:t>
            </a:r>
            <a:r>
              <a:rPr lang="es-ES" sz="2000" dirty="0" err="1"/>
              <a:t>okertzea</a:t>
            </a:r>
            <a:r>
              <a:rPr lang="es-ES" sz="2000" dirty="0"/>
              <a:t>, pubis </a:t>
            </a:r>
            <a:r>
              <a:rPr lang="es-ES" sz="2000" dirty="0" err="1"/>
              <a:t>gaineko</a:t>
            </a:r>
            <a:r>
              <a:rPr lang="es-ES" sz="2000" dirty="0"/>
              <a:t> mina </a:t>
            </a:r>
            <a:r>
              <a:rPr lang="es-ES" sz="2000" dirty="0" err="1"/>
              <a:t>edo</a:t>
            </a:r>
            <a:r>
              <a:rPr lang="es-ES" sz="2000" dirty="0"/>
              <a:t> hematuria </a:t>
            </a:r>
            <a:r>
              <a:rPr lang="es-ES" sz="2000" dirty="0" err="1"/>
              <a:t>begi-bistakoa</a:t>
            </a:r>
            <a:endParaRPr lang="es-ES" sz="2000" dirty="0"/>
          </a:p>
          <a:p>
            <a:pPr marL="457200" lvl="1" indent="0">
              <a:buNone/>
            </a:pPr>
            <a:r>
              <a:rPr lang="es-ES" sz="1600" dirty="0"/>
              <a:t>(</a:t>
            </a:r>
            <a:r>
              <a:rPr lang="es-ES" sz="1600" dirty="0" err="1"/>
              <a:t>sukarra</a:t>
            </a:r>
            <a:r>
              <a:rPr lang="es-ES" sz="1600" dirty="0"/>
              <a:t> eta </a:t>
            </a:r>
            <a:r>
              <a:rPr lang="es-ES" sz="1600" dirty="0" err="1"/>
              <a:t>eldarnioa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ahultasuna</a:t>
            </a:r>
            <a:r>
              <a:rPr lang="es-ES" sz="1600" dirty="0"/>
              <a:t> </a:t>
            </a:r>
            <a:r>
              <a:rPr lang="es-ES" sz="1600" dirty="0" err="1"/>
              <a:t>badira</a:t>
            </a:r>
            <a:r>
              <a:rPr lang="es-ES" sz="1600" dirty="0"/>
              <a:t>, </a:t>
            </a:r>
            <a:r>
              <a:rPr lang="es-ES" sz="1600" dirty="0" err="1"/>
              <a:t>kultiboa</a:t>
            </a:r>
            <a:r>
              <a:rPr lang="es-ES" sz="1600" dirty="0"/>
              <a:t> </a:t>
            </a:r>
            <a:r>
              <a:rPr lang="es-ES" sz="1600" dirty="0" err="1"/>
              <a:t>positiboa</a:t>
            </a:r>
            <a:r>
              <a:rPr lang="es-ES" sz="1600" dirty="0"/>
              <a:t> </a:t>
            </a:r>
            <a:r>
              <a:rPr lang="es-ES" sz="1600" dirty="0" err="1"/>
              <a:t>bada</a:t>
            </a:r>
            <a:r>
              <a:rPr lang="es-ES" sz="1600" dirty="0"/>
              <a:t> ere, </a:t>
            </a:r>
            <a:r>
              <a:rPr lang="es-ES" sz="1600" dirty="0" err="1"/>
              <a:t>beste</a:t>
            </a:r>
            <a:r>
              <a:rPr lang="es-ES" sz="1600" dirty="0"/>
              <a:t> </a:t>
            </a:r>
            <a:r>
              <a:rPr lang="es-ES" sz="1600" dirty="0" err="1"/>
              <a:t>infezioa</a:t>
            </a:r>
            <a:r>
              <a:rPr lang="es-ES" sz="1600" dirty="0"/>
              <a:t> </a:t>
            </a:r>
            <a:r>
              <a:rPr lang="es-ES" sz="1600" dirty="0" err="1"/>
              <a:t>batzuk</a:t>
            </a:r>
            <a:r>
              <a:rPr lang="es-ES" sz="1600" dirty="0"/>
              <a:t> </a:t>
            </a:r>
            <a:r>
              <a:rPr lang="es-ES" sz="1600" dirty="0" err="1"/>
              <a:t>baztertu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).</a:t>
            </a:r>
          </a:p>
          <a:p>
            <a:r>
              <a:rPr lang="es-ES" sz="2000" dirty="0" err="1"/>
              <a:t>Gernu-tirak</a:t>
            </a:r>
            <a:r>
              <a:rPr lang="es-ES" sz="2000" dirty="0"/>
              <a:t>: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/>
              <a:t>naguzietan</a:t>
            </a:r>
            <a:r>
              <a:rPr lang="es-ES" sz="2000" dirty="0"/>
              <a:t> </a:t>
            </a:r>
            <a:r>
              <a:rPr lang="es-ES" sz="2000" dirty="0" err="1"/>
              <a:t>infezioa</a:t>
            </a:r>
            <a:r>
              <a:rPr lang="es-ES" sz="2000" dirty="0"/>
              <a:t> </a:t>
            </a:r>
            <a:r>
              <a:rPr lang="es-ES" sz="2000" dirty="0" err="1"/>
              <a:t>berrezteko</a:t>
            </a:r>
            <a:r>
              <a:rPr lang="es-ES" sz="2000" dirty="0"/>
              <a:t>, (</a:t>
            </a:r>
            <a:r>
              <a:rPr lang="es-ES" sz="2000" dirty="0" err="1"/>
              <a:t>baztertzeko</a:t>
            </a:r>
            <a:r>
              <a:rPr lang="es-ES" sz="2000" dirty="0"/>
              <a:t> </a:t>
            </a:r>
            <a:r>
              <a:rPr lang="es-ES" sz="2000" dirty="0" err="1"/>
              <a:t>balio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bakarrik</a:t>
            </a:r>
            <a:r>
              <a:rPr lang="es-ES" sz="2000" dirty="0"/>
              <a:t>).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762602" y="5441324"/>
            <a:ext cx="112431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GTI </a:t>
            </a:r>
            <a:r>
              <a:rPr lang="es-ES" dirty="0" err="1"/>
              <a:t>zalantzazkoa</a:t>
            </a:r>
            <a:r>
              <a:rPr lang="es-ES" dirty="0"/>
              <a:t> eta </a:t>
            </a:r>
            <a:r>
              <a:rPr lang="es-ES" dirty="0" err="1"/>
              <a:t>larritasunik</a:t>
            </a:r>
            <a:r>
              <a:rPr lang="es-ES" dirty="0"/>
              <a:t> gabea: </a:t>
            </a:r>
            <a:r>
              <a:rPr lang="es-ES" dirty="0" err="1"/>
              <a:t>itxaron</a:t>
            </a:r>
            <a:r>
              <a:rPr lang="es-ES" dirty="0"/>
              <a:t> eta </a:t>
            </a:r>
            <a:r>
              <a:rPr lang="es-ES" dirty="0" err="1"/>
              <a:t>atzeratu</a:t>
            </a:r>
            <a:r>
              <a:rPr lang="es-ES" dirty="0"/>
              <a:t> </a:t>
            </a:r>
            <a:r>
              <a:rPr lang="es-ES" dirty="0" err="1"/>
              <a:t>astebetez</a:t>
            </a:r>
            <a:r>
              <a:rPr lang="es-ES" dirty="0"/>
              <a:t> </a:t>
            </a:r>
            <a:r>
              <a:rPr lang="es-ES" dirty="0" err="1"/>
              <a:t>antibiotikoa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12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65125"/>
            <a:ext cx="9102936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GTI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errepikaria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emakumeetan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(1/2)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25393" y="1246983"/>
            <a:ext cx="11515281" cy="67770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s-ES" altLang="es-ES" sz="2000" dirty="0"/>
              <a:t>≥ 3 </a:t>
            </a:r>
            <a:r>
              <a:rPr lang="es-ES" altLang="es-ES" sz="2000" dirty="0" err="1"/>
              <a:t>zistitis</a:t>
            </a:r>
            <a:r>
              <a:rPr lang="es-ES" altLang="es-ES" sz="2000" dirty="0"/>
              <a:t> </a:t>
            </a:r>
            <a:r>
              <a:rPr lang="es-ES" altLang="es-ES" sz="2000" dirty="0" err="1"/>
              <a:t>gertakari</a:t>
            </a:r>
            <a:r>
              <a:rPr lang="es-ES" altLang="es-ES" sz="2000" dirty="0"/>
              <a:t> </a:t>
            </a:r>
            <a:r>
              <a:rPr lang="es-ES" altLang="es-ES" sz="2000" dirty="0" err="1"/>
              <a:t>azken</a:t>
            </a:r>
            <a:r>
              <a:rPr lang="es-ES" altLang="es-ES" sz="2000" dirty="0"/>
              <a:t> 12 </a:t>
            </a:r>
            <a:r>
              <a:rPr lang="es-ES" altLang="es-ES" sz="2000" dirty="0" err="1"/>
              <a:t>hilabeteetan</a:t>
            </a:r>
            <a:r>
              <a:rPr lang="es-ES" altLang="es-ES" sz="2000" dirty="0"/>
              <a:t>, </a:t>
            </a:r>
            <a:r>
              <a:rPr lang="es-ES" altLang="es-ES" sz="2000" dirty="0" err="1"/>
              <a:t>edo</a:t>
            </a:r>
            <a:r>
              <a:rPr lang="es-ES" altLang="es-ES" sz="2000" dirty="0"/>
              <a:t> ≥ 2 </a:t>
            </a:r>
            <a:r>
              <a:rPr lang="es-ES" altLang="es-ES" sz="2000" dirty="0" err="1"/>
              <a:t>azken</a:t>
            </a:r>
            <a:r>
              <a:rPr lang="es-ES" altLang="es-ES" sz="2000" dirty="0"/>
              <a:t> 6 </a:t>
            </a:r>
            <a:r>
              <a:rPr lang="es-ES" altLang="es-ES" sz="2000" dirty="0" err="1"/>
              <a:t>hilebeteetan</a:t>
            </a:r>
            <a:r>
              <a:rPr lang="es-ES" altLang="es-ES" sz="2000" dirty="0"/>
              <a:t>.</a:t>
            </a:r>
            <a:r>
              <a:rPr lang="es-ES" altLang="es-ES" sz="2000" dirty="0">
                <a:latin typeface="Arial" panose="020B0604020202020204" pitchFamily="34" charset="0"/>
              </a:rPr>
              <a:t>(</a:t>
            </a:r>
            <a:r>
              <a:rPr lang="es-ES" altLang="es-ES" sz="2000" dirty="0" err="1"/>
              <a:t>ez</a:t>
            </a:r>
            <a:r>
              <a:rPr lang="es-ES" altLang="es-ES" sz="2000" dirty="0"/>
              <a:t> </a:t>
            </a:r>
            <a:r>
              <a:rPr lang="es-ES" altLang="es-ES" sz="2000" dirty="0" err="1"/>
              <a:t>dira</a:t>
            </a:r>
            <a:r>
              <a:rPr lang="es-ES" altLang="es-ES" sz="2000" dirty="0"/>
              <a:t> </a:t>
            </a:r>
            <a:r>
              <a:rPr lang="es-ES" altLang="es-ES" sz="2000" dirty="0" err="1"/>
              <a:t>sartzen</a:t>
            </a:r>
            <a:r>
              <a:rPr lang="es-ES" altLang="es-ES" sz="2000" dirty="0"/>
              <a:t> BA).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s-ES" altLang="es-ES" sz="2000" dirty="0" err="1"/>
              <a:t>Urokultiboa</a:t>
            </a:r>
            <a:r>
              <a:rPr lang="es-ES" altLang="es-ES" sz="2000" dirty="0"/>
              <a:t>: </a:t>
            </a:r>
            <a:r>
              <a:rPr lang="es-ES" sz="2000" dirty="0" err="1"/>
              <a:t>Aurreko</a:t>
            </a:r>
            <a:r>
              <a:rPr lang="es-ES" sz="2000" dirty="0"/>
              <a:t> 3 </a:t>
            </a:r>
            <a:r>
              <a:rPr lang="es-ES" sz="2000" dirty="0" err="1"/>
              <a:t>hilabeteetan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jaso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profilaxi</a:t>
            </a:r>
            <a:r>
              <a:rPr lang="es-ES" sz="2000" dirty="0"/>
              <a:t> </a:t>
            </a:r>
            <a:r>
              <a:rPr lang="es-ES" sz="2000" dirty="0" err="1"/>
              <a:t>antibiotikoa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pazienteen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.</a:t>
            </a:r>
            <a:endParaRPr lang="es-ES" altLang="es-ES" sz="1600" dirty="0"/>
          </a:p>
          <a:p>
            <a:pPr marL="800100" lvl="1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s-ES" altLang="es-ES" sz="16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s-ES" sz="20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s-ES" sz="4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670278" y="1074887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16"/>
          <p:cNvSpPr/>
          <p:nvPr/>
        </p:nvSpPr>
        <p:spPr>
          <a:xfrm>
            <a:off x="134555" y="3379603"/>
            <a:ext cx="535723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rgbClr val="4E9EB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1102688" y="2397075"/>
            <a:ext cx="2593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ES" dirty="0" err="1"/>
              <a:t>Prebentzioa</a:t>
            </a:r>
            <a:r>
              <a:rPr lang="es-ES" altLang="es-ES" dirty="0"/>
              <a:t>. </a:t>
            </a:r>
            <a:r>
              <a:rPr lang="es-ES" altLang="es-ES" dirty="0" err="1"/>
              <a:t>Esku-hartzeak</a:t>
            </a:r>
            <a:r>
              <a:rPr lang="es-ES" altLang="es-ES" dirty="0"/>
              <a:t> ordena </a:t>
            </a:r>
          </a:p>
          <a:p>
            <a:r>
              <a:rPr lang="es-ES" altLang="es-ES" dirty="0" err="1"/>
              <a:t>honetan</a:t>
            </a:r>
            <a:r>
              <a:rPr lang="es-ES" altLang="es-ES" dirty="0"/>
              <a:t>: </a:t>
            </a:r>
          </a:p>
          <a:p>
            <a:endParaRPr lang="es-ES" dirty="0"/>
          </a:p>
        </p:txBody>
      </p:sp>
      <p:sp>
        <p:nvSpPr>
          <p:cNvPr id="20" name="Pentágono 19"/>
          <p:cNvSpPr/>
          <p:nvPr/>
        </p:nvSpPr>
        <p:spPr>
          <a:xfrm>
            <a:off x="1102688" y="2435686"/>
            <a:ext cx="2569028" cy="905606"/>
          </a:xfrm>
          <a:prstGeom prst="homePlate">
            <a:avLst/>
          </a:prstGeom>
          <a:noFill/>
          <a:ln w="57150">
            <a:solidFill>
              <a:srgbClr val="58B0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0196" y="4332457"/>
            <a:ext cx="7602011" cy="22863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0217" y="2096782"/>
            <a:ext cx="6110011" cy="2024190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>
            <a:off x="10072344" y="2997239"/>
            <a:ext cx="241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k</a:t>
            </a:r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4555" y="4406196"/>
            <a:ext cx="4039164" cy="17623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031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1465877c687725796c3bc896657a075a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afa2372c94731cdcfbe722d4e4467569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2CA3A3-6F3B-4FFF-8788-858D4BDB19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9C0450-BEA5-4695-94A4-D41D36B7415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0b9f15-b1e2-4f15-91d0-e063c5ba81ff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f301a845-6ce7-4628-b9f3-e90712a662a6"/>
    <ds:schemaRef ds:uri="1fdafc60-6e87-4fef-9209-278af2a3ac6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5996</TotalTime>
  <Words>1317</Words>
  <Application>Microsoft Office PowerPoint</Application>
  <PresentationFormat>Panorámica</PresentationFormat>
  <Paragraphs>122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Wingdings</vt:lpstr>
      <vt:lpstr>Tema de Office</vt:lpstr>
      <vt:lpstr>    HELDUEN GERNU-INFEKZIOAREN TRATAMENDUA EGUNERATZEA     33 LIBURUKIA • 8. Zk • 2025</vt:lpstr>
      <vt:lpstr>Aurkibidea</vt:lpstr>
      <vt:lpstr>SARRERA</vt:lpstr>
      <vt:lpstr>E.Coli sentikortasunaren %  Lehen mailako urokultiboak. 2024ko datu akumulatuak ESIetan</vt:lpstr>
      <vt:lpstr>Bakteriuria asintomatikoa (BA)</vt:lpstr>
      <vt:lpstr>Zistitis akutua emakumeetan (1/3)</vt:lpstr>
      <vt:lpstr>Zistitisa. Beste egoera batzuk (2/3)</vt:lpstr>
      <vt:lpstr>Zistitisa. Beste egoera batzuk (3/3)</vt:lpstr>
      <vt:lpstr>GTI errepikaria emakumeetan (1/2)</vt:lpstr>
      <vt:lpstr>GTI errepikaria emakumeetan (2/2)</vt:lpstr>
      <vt:lpstr>Ospitalaratzeko irizpiderik gabeko pielonefritisa</vt:lpstr>
      <vt:lpstr>Prostatitis bakteriano akutua</vt:lpstr>
      <vt:lpstr>GTI MASKURIKO ZUNDA DUTEN PAZIENTEETAN</vt:lpstr>
      <vt:lpstr>Para más información y bibliografía…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Zuazo Aguillo, Mª Lourdes</cp:lastModifiedBy>
  <cp:revision>247</cp:revision>
  <cp:lastPrinted>2022-02-23T13:38:32Z</cp:lastPrinted>
  <dcterms:created xsi:type="dcterms:W3CDTF">2022-01-18T07:46:55Z</dcterms:created>
  <dcterms:modified xsi:type="dcterms:W3CDTF">2025-12-18T09:43:08Z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