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56" r:id="rId5"/>
    <p:sldId id="322" r:id="rId6"/>
    <p:sldId id="262" r:id="rId7"/>
    <p:sldId id="302" r:id="rId8"/>
    <p:sldId id="303" r:id="rId9"/>
    <p:sldId id="293" r:id="rId10"/>
    <p:sldId id="323" r:id="rId11"/>
    <p:sldId id="326" r:id="rId12"/>
    <p:sldId id="306" r:id="rId13"/>
    <p:sldId id="308" r:id="rId14"/>
    <p:sldId id="324" r:id="rId15"/>
    <p:sldId id="325" r:id="rId16"/>
    <p:sldId id="310" r:id="rId17"/>
    <p:sldId id="327" r:id="rId18"/>
    <p:sldId id="319" r:id="rId19"/>
    <p:sldId id="292" r:id="rId20"/>
  </p:sldIdLst>
  <p:sldSz cx="12192000" cy="6858000"/>
  <p:notesSz cx="6662738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9EBA"/>
    <a:srgbClr val="58B0AE"/>
    <a:srgbClr val="7EC2C0"/>
    <a:srgbClr val="89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7FCD2-D20A-4D60-B06A-AB77FF207DE0}" v="2" dt="2025-05-13T11:21:26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ópez Varona, Mª José" userId="6b80e222-923f-4be5-9ffe-77a4b7672272" providerId="ADAL" clId="{3707FCD2-D20A-4D60-B06A-AB77FF207DE0}"/>
    <pc:docChg chg="modSld">
      <pc:chgData name="López Varona, Mª José" userId="6b80e222-923f-4be5-9ffe-77a4b7672272" providerId="ADAL" clId="{3707FCD2-D20A-4D60-B06A-AB77FF207DE0}" dt="2025-05-13T11:20:42.530" v="9" actId="14100"/>
      <pc:docMkLst>
        <pc:docMk/>
      </pc:docMkLst>
      <pc:sldChg chg="modSp mod">
        <pc:chgData name="López Varona, Mª José" userId="6b80e222-923f-4be5-9ffe-77a4b7672272" providerId="ADAL" clId="{3707FCD2-D20A-4D60-B06A-AB77FF207DE0}" dt="2025-05-13T11:20:42.530" v="9" actId="14100"/>
        <pc:sldMkLst>
          <pc:docMk/>
          <pc:sldMk cId="2198490678" sldId="327"/>
        </pc:sldMkLst>
        <pc:spChg chg="mod">
          <ac:chgData name="López Varona, Mª José" userId="6b80e222-923f-4be5-9ffe-77a4b7672272" providerId="ADAL" clId="{3707FCD2-D20A-4D60-B06A-AB77FF207DE0}" dt="2025-05-13T11:20:42.530" v="9" actId="14100"/>
          <ac:spMkLst>
            <pc:docMk/>
            <pc:sldMk cId="2198490678" sldId="327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iburuaren leku-mar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aren leku-marka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A87A6-201E-4EC4-86B9-2C2B7B64E264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3"/>
          </p:nvPr>
        </p:nvSpPr>
        <p:spPr>
          <a:xfrm>
            <a:off x="3774010" y="9428584"/>
            <a:ext cx="2887186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DC1B-0221-4F37-8830-B22554DB26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6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273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88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6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B6E1A3F-71CF-0349-ACBD-CC8A84EE6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314" y="2387601"/>
            <a:ext cx="11807687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962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6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952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6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5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77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0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6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8DA3A-A72E-437B-ACDF-BA92A715D246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1360-EB4A-46CB-8879-2D5DF2D4390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8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uskadi.eus/contenidos/informacion/cevime_infac_2025/eu_def/adjuntos/Farmako_Inhalagailuak_Asma_BGBK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cevime_infac_2025/eu_def/adjuntos/Farmako_Inhalagailuak_Asma_BGBK.pdf" TargetMode="External"/><Relationship Id="rId2" Type="http://schemas.openxmlformats.org/officeDocument/2006/relationships/hyperlink" Target="https://www.euskadi.eus/contenidos/informacion/cevime_infac_2025/eu_def/adjuntos/INFAC_Vol_33_BGBK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6350" y="1996489"/>
            <a:ext cx="10752083" cy="2387600"/>
          </a:xfrm>
        </p:spPr>
        <p:txBody>
          <a:bodyPr>
            <a:normAutofit fontScale="90000"/>
          </a:bodyPr>
          <a:lstStyle/>
          <a:p>
            <a:br>
              <a:rPr lang="es-ES" dirty="0"/>
            </a:br>
            <a:r>
              <a:rPr lang="es-ES" dirty="0"/>
              <a:t> </a:t>
            </a:r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BGBKAREN TRATAMENDU FARMAKOLOGIKOA</a:t>
            </a:r>
            <a:b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33 </a:t>
            </a:r>
            <a:r>
              <a:rPr lang="es-ES_tradnl" sz="40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Liburukia</a:t>
            </a:r>
            <a:r>
              <a:rPr lang="es-ES_tradnl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, 4. Zb, 2025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" name="Imagen 5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52585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612" y="227011"/>
            <a:ext cx="10433858" cy="73215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KORTIKOIDE INHALATUAK BGBKA TRATATZEKO:</a:t>
            </a: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NOIZ ETA NOLA KENDU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(I)</a:t>
            </a:r>
            <a:r>
              <a:rPr lang="es-ES" sz="2400" dirty="0"/>
              <a:t> 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14609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Noiz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daude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indikatuta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kortikoide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inhalatuak</a:t>
            </a:r>
            <a:r>
              <a:rPr lang="es-ES" sz="2000" b="1" dirty="0">
                <a:solidFill>
                  <a:srgbClr val="4E9EBA"/>
                </a:solidFill>
              </a:rPr>
              <a:t>?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 err="1"/>
              <a:t>KIak</a:t>
            </a:r>
            <a:r>
              <a:rPr lang="es-ES" sz="1600" dirty="0"/>
              <a:t> </a:t>
            </a:r>
            <a:r>
              <a:rPr lang="es-ES" sz="1600" dirty="0" err="1"/>
              <a:t>asmaren</a:t>
            </a:r>
            <a:r>
              <a:rPr lang="es-ES" sz="1600" dirty="0"/>
              <a:t> </a:t>
            </a:r>
            <a:r>
              <a:rPr lang="es-ES" sz="1600" dirty="0" err="1"/>
              <a:t>tratamenduaren</a:t>
            </a:r>
            <a:r>
              <a:rPr lang="es-ES" sz="1600" dirty="0"/>
              <a:t> </a:t>
            </a:r>
            <a:r>
              <a:rPr lang="es-ES" sz="1600" dirty="0" err="1"/>
              <a:t>oinarria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dago</a:t>
            </a:r>
            <a:r>
              <a:rPr lang="es-ES" sz="1600" dirty="0"/>
              <a:t> </a:t>
            </a:r>
            <a:r>
              <a:rPr lang="es-ES" sz="1600" dirty="0" err="1"/>
              <a:t>argi</a:t>
            </a:r>
            <a:r>
              <a:rPr lang="es-ES" sz="1600" dirty="0"/>
              <a:t> </a:t>
            </a:r>
            <a:r>
              <a:rPr lang="es-ES" sz="1600" dirty="0" err="1"/>
              <a:t>nolako</a:t>
            </a:r>
            <a:r>
              <a:rPr lang="es-ES" sz="1600" dirty="0"/>
              <a:t> </a:t>
            </a:r>
            <a:r>
              <a:rPr lang="es-ES" sz="1600" dirty="0" err="1"/>
              <a:t>eginkizuna</a:t>
            </a:r>
            <a:r>
              <a:rPr lang="es-ES" sz="1600" dirty="0"/>
              <a:t> </a:t>
            </a:r>
            <a:r>
              <a:rPr lang="es-ES" sz="1600" dirty="0" err="1"/>
              <a:t>betetzen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BGBKan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Terapia </a:t>
            </a:r>
            <a:r>
              <a:rPr lang="es-ES" sz="1600" dirty="0" err="1"/>
              <a:t>hirukoitzaren</a:t>
            </a:r>
            <a:r>
              <a:rPr lang="es-ES" sz="1600" dirty="0"/>
              <a:t> (LABA+LAMA+KI) </a:t>
            </a:r>
            <a:r>
              <a:rPr lang="es-ES" sz="1600" dirty="0" err="1"/>
              <a:t>hilkortasunaren</a:t>
            </a:r>
            <a:r>
              <a:rPr lang="es-ES" sz="1600" dirty="0"/>
              <a:t> </a:t>
            </a:r>
            <a:r>
              <a:rPr lang="es-ES" sz="1600" dirty="0" err="1"/>
              <a:t>inguruko</a:t>
            </a:r>
            <a:r>
              <a:rPr lang="es-ES" sz="1600" dirty="0"/>
              <a:t> </a:t>
            </a:r>
            <a:r>
              <a:rPr lang="es-ES" sz="1600" dirty="0" err="1"/>
              <a:t>ustezko</a:t>
            </a:r>
            <a:r>
              <a:rPr lang="es-ES" sz="1600" dirty="0"/>
              <a:t> </a:t>
            </a:r>
            <a:r>
              <a:rPr lang="es-ES" sz="1600" dirty="0" err="1"/>
              <a:t>onurei</a:t>
            </a:r>
            <a:r>
              <a:rPr lang="es-ES" sz="1600" dirty="0"/>
              <a:t> </a:t>
            </a:r>
            <a:r>
              <a:rPr lang="es-ES" sz="1600" dirty="0" err="1"/>
              <a:t>buruzko</a:t>
            </a:r>
            <a:r>
              <a:rPr lang="es-ES" sz="1600" dirty="0"/>
              <a:t> </a:t>
            </a:r>
            <a:r>
              <a:rPr lang="es-ES" sz="1600" dirty="0" err="1"/>
              <a:t>baieztapenak</a:t>
            </a:r>
            <a:r>
              <a:rPr lang="es-ES" sz="1600" dirty="0"/>
              <a:t> (IMPACT eta ETHOS </a:t>
            </a:r>
            <a:r>
              <a:rPr lang="es-ES" sz="1600" dirty="0" err="1"/>
              <a:t>saiakuntzak</a:t>
            </a:r>
            <a:r>
              <a:rPr lang="es-ES" sz="1600" dirty="0"/>
              <a:t>) </a:t>
            </a:r>
            <a:r>
              <a:rPr lang="es-ES" sz="1600" dirty="0" err="1"/>
              <a:t>agentzia</a:t>
            </a:r>
            <a:r>
              <a:rPr lang="es-ES" sz="1600" dirty="0"/>
              <a:t> </a:t>
            </a:r>
            <a:r>
              <a:rPr lang="es-ES" sz="1600" dirty="0" err="1"/>
              <a:t>arautzaileek</a:t>
            </a:r>
            <a:r>
              <a:rPr lang="es-ES" sz="1600" dirty="0"/>
              <a:t> (EMA, FDA) </a:t>
            </a:r>
            <a:r>
              <a:rPr lang="es-ES" sz="1600" dirty="0" err="1"/>
              <a:t>baztertu</a:t>
            </a:r>
            <a:r>
              <a:rPr lang="es-ES" sz="1600" dirty="0"/>
              <a:t> </a:t>
            </a:r>
            <a:r>
              <a:rPr lang="es-ES" sz="1600" dirty="0" err="1"/>
              <a:t>egin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, </a:t>
            </a:r>
            <a:r>
              <a:rPr lang="es-ES" sz="1600" dirty="0" err="1"/>
              <a:t>azterlanen</a:t>
            </a:r>
            <a:r>
              <a:rPr lang="es-ES" sz="1600" dirty="0"/>
              <a:t> </a:t>
            </a:r>
            <a:r>
              <a:rPr lang="es-ES" sz="1600" dirty="0" err="1"/>
              <a:t>diseinu-mugak</a:t>
            </a:r>
            <a:r>
              <a:rPr lang="es-ES" sz="1600" dirty="0"/>
              <a:t> </a:t>
            </a:r>
            <a:r>
              <a:rPr lang="es-ES" sz="1600" dirty="0" err="1"/>
              <a:t>direla</a:t>
            </a:r>
            <a:r>
              <a:rPr lang="es-ES" sz="1600" dirty="0"/>
              <a:t> eta.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 err="1"/>
              <a:t>KIak</a:t>
            </a:r>
            <a:r>
              <a:rPr lang="es-ES" sz="1600" dirty="0"/>
              <a:t>, </a:t>
            </a:r>
            <a:r>
              <a:rPr lang="es-ES" sz="1600" dirty="0" err="1"/>
              <a:t>iraupen</a:t>
            </a:r>
            <a:r>
              <a:rPr lang="es-ES" sz="1600" dirty="0"/>
              <a:t> </a:t>
            </a:r>
            <a:r>
              <a:rPr lang="es-ES" sz="1600" dirty="0" err="1"/>
              <a:t>luzeko</a:t>
            </a:r>
            <a:r>
              <a:rPr lang="es-ES" sz="1600" dirty="0"/>
              <a:t> </a:t>
            </a:r>
            <a:r>
              <a:rPr lang="es-ES" sz="1600" dirty="0" err="1"/>
              <a:t>bronkodilatadoreekin</a:t>
            </a:r>
            <a:r>
              <a:rPr lang="es-ES" sz="1600" dirty="0"/>
              <a:t> </a:t>
            </a:r>
            <a:r>
              <a:rPr lang="es-ES" sz="1600" dirty="0" err="1"/>
              <a:t>elkartuta</a:t>
            </a:r>
            <a:r>
              <a:rPr lang="es-ES" sz="1600" dirty="0"/>
              <a:t>, </a:t>
            </a:r>
            <a:r>
              <a:rPr lang="es-ES" sz="1600" dirty="0" err="1"/>
              <a:t>arrisku</a:t>
            </a:r>
            <a:r>
              <a:rPr lang="es-ES" sz="1600" dirty="0"/>
              <a:t> </a:t>
            </a:r>
            <a:r>
              <a:rPr lang="es-ES" sz="1600" dirty="0" err="1"/>
              <a:t>handiko</a:t>
            </a:r>
            <a:r>
              <a:rPr lang="es-ES" sz="1600" dirty="0"/>
              <a:t> </a:t>
            </a:r>
            <a:r>
              <a:rPr lang="es-ES" sz="1600" dirty="0" err="1"/>
              <a:t>BGBKa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pazienteentzat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(</a:t>
            </a:r>
            <a:r>
              <a:rPr lang="es-ES" sz="1600" dirty="0" err="1"/>
              <a:t>exazerbazio</a:t>
            </a:r>
            <a:r>
              <a:rPr lang="es-ES" sz="1600" dirty="0"/>
              <a:t> </a:t>
            </a:r>
            <a:r>
              <a:rPr lang="es-ES" sz="1600" dirty="0" err="1"/>
              <a:t>ugari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larriak</a:t>
            </a:r>
            <a:r>
              <a:rPr lang="es-ES" sz="1600" dirty="0"/>
              <a:t> </a:t>
            </a:r>
            <a:r>
              <a:rPr lang="es-ES" sz="1600" dirty="0" err="1"/>
              <a:t>dituztenentzat</a:t>
            </a:r>
            <a:r>
              <a:rPr lang="es-ES" sz="1600" dirty="0"/>
              <a:t>), </a:t>
            </a:r>
            <a:r>
              <a:rPr lang="es-ES" sz="1600" dirty="0" err="1"/>
              <a:t>bereziki</a:t>
            </a:r>
            <a:r>
              <a:rPr lang="es-ES" sz="1600" dirty="0"/>
              <a:t> </a:t>
            </a:r>
            <a:r>
              <a:rPr lang="es-ES" sz="1600" dirty="0" err="1"/>
              <a:t>eosinofilo</a:t>
            </a:r>
            <a:r>
              <a:rPr lang="es-ES" sz="1600" dirty="0"/>
              <a:t> </a:t>
            </a:r>
            <a:r>
              <a:rPr lang="es-ES" sz="1600" dirty="0" err="1"/>
              <a:t>kopurua</a:t>
            </a:r>
            <a:r>
              <a:rPr lang="es-ES" sz="1600" dirty="0"/>
              <a:t> </a:t>
            </a:r>
            <a:r>
              <a:rPr lang="es-ES" sz="1600" dirty="0" err="1"/>
              <a:t>altua</a:t>
            </a:r>
            <a:r>
              <a:rPr lang="es-ES" sz="1600" dirty="0"/>
              <a:t> </a:t>
            </a:r>
            <a:r>
              <a:rPr lang="es-ES" sz="1600" dirty="0" err="1"/>
              <a:t>denean</a:t>
            </a:r>
            <a:r>
              <a:rPr lang="es-ES" sz="1600" dirty="0"/>
              <a:t> (≥ 300/</a:t>
            </a:r>
            <a:r>
              <a:rPr lang="es-ES" sz="1600" dirty="0" err="1"/>
              <a:t>mikroL</a:t>
            </a:r>
            <a:r>
              <a:rPr lang="es-ES" sz="1600" dirty="0"/>
              <a:t>). </a:t>
            </a:r>
            <a:r>
              <a:rPr lang="es-ES" sz="1600" dirty="0" err="1"/>
              <a:t>Gomendagarriak</a:t>
            </a:r>
            <a:r>
              <a:rPr lang="es-ES" sz="1600" dirty="0"/>
              <a:t> izan </a:t>
            </a:r>
            <a:r>
              <a:rPr lang="es-ES" sz="1600" dirty="0" err="1"/>
              <a:t>daitezke</a:t>
            </a:r>
            <a:r>
              <a:rPr lang="es-ES" sz="1600" dirty="0"/>
              <a:t>, era </a:t>
            </a:r>
            <a:r>
              <a:rPr lang="es-ES" sz="1600" dirty="0" err="1"/>
              <a:t>berean</a:t>
            </a:r>
            <a:r>
              <a:rPr lang="es-ES" sz="1600" dirty="0"/>
              <a:t>, </a:t>
            </a:r>
            <a:r>
              <a:rPr lang="es-ES" sz="1600" dirty="0" err="1"/>
              <a:t>eosinofiloen</a:t>
            </a:r>
            <a:r>
              <a:rPr lang="es-ES" sz="1600" dirty="0"/>
              <a:t> </a:t>
            </a:r>
            <a:r>
              <a:rPr lang="es-ES" sz="1600" dirty="0" err="1"/>
              <a:t>kopurua</a:t>
            </a:r>
            <a:r>
              <a:rPr lang="es-ES" sz="1600" dirty="0"/>
              <a:t> ≥ 100/</a:t>
            </a:r>
            <a:r>
              <a:rPr lang="es-ES" sz="1600" dirty="0" err="1"/>
              <a:t>mikroL</a:t>
            </a:r>
            <a:r>
              <a:rPr lang="es-ES" sz="1600" dirty="0"/>
              <a:t> </a:t>
            </a:r>
            <a:r>
              <a:rPr lang="es-ES" sz="1600" dirty="0" err="1"/>
              <a:t>bada</a:t>
            </a:r>
            <a:r>
              <a:rPr lang="es-ES" sz="1600" dirty="0"/>
              <a:t> eta </a:t>
            </a:r>
            <a:r>
              <a:rPr lang="es-ES" sz="1600" dirty="0" err="1"/>
              <a:t>pazienteak</a:t>
            </a:r>
            <a:r>
              <a:rPr lang="es-ES" sz="1600" dirty="0"/>
              <a:t> </a:t>
            </a:r>
            <a:r>
              <a:rPr lang="es-ES" sz="1600" dirty="0" err="1"/>
              <a:t>exazerbazioak</a:t>
            </a:r>
            <a:r>
              <a:rPr lang="es-ES" sz="1600" dirty="0"/>
              <a:t> </a:t>
            </a:r>
            <a:r>
              <a:rPr lang="es-ES" sz="1600" dirty="0" err="1"/>
              <a:t>izaten</a:t>
            </a:r>
            <a:r>
              <a:rPr lang="es-ES" sz="1600" dirty="0"/>
              <a:t> </a:t>
            </a:r>
            <a:r>
              <a:rPr lang="es-ES" sz="1600" dirty="0" err="1"/>
              <a:t>jarraitzen</a:t>
            </a:r>
            <a:r>
              <a:rPr lang="es-ES" sz="1600" dirty="0"/>
              <a:t> </a:t>
            </a:r>
            <a:r>
              <a:rPr lang="es-ES" sz="1600" dirty="0" err="1"/>
              <a:t>badu</a:t>
            </a:r>
            <a:r>
              <a:rPr lang="es-ES" sz="1600" dirty="0"/>
              <a:t> </a:t>
            </a:r>
            <a:r>
              <a:rPr lang="es-ES" sz="1600" dirty="0" err="1"/>
              <a:t>nahiz</a:t>
            </a:r>
            <a:r>
              <a:rPr lang="es-ES" sz="1600" dirty="0"/>
              <a:t> eta LABA+LAMA </a:t>
            </a:r>
            <a:r>
              <a:rPr lang="es-ES" sz="1600" dirty="0" err="1"/>
              <a:t>bidezko</a:t>
            </a:r>
            <a:r>
              <a:rPr lang="es-ES" sz="1600" dirty="0"/>
              <a:t> </a:t>
            </a:r>
            <a:r>
              <a:rPr lang="es-ES" sz="1600" dirty="0" err="1"/>
              <a:t>tratamendua</a:t>
            </a:r>
            <a:r>
              <a:rPr lang="es-ES" sz="1600" dirty="0"/>
              <a:t> jaso. % 25  </a:t>
            </a:r>
            <a:r>
              <a:rPr lang="es-ES" sz="1600" dirty="0" err="1"/>
              <a:t>murrizten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 </a:t>
            </a:r>
            <a:r>
              <a:rPr lang="es-ES" sz="1600" dirty="0" err="1"/>
              <a:t>exazerbazioak</a:t>
            </a:r>
            <a:r>
              <a:rPr lang="es-ES" sz="1600" dirty="0"/>
              <a:t>, 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handitu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pneumonia-arriskua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Hala ere,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gomendatzen</a:t>
            </a:r>
            <a:r>
              <a:rPr lang="es-ES" sz="1600" dirty="0"/>
              <a:t> </a:t>
            </a:r>
            <a:r>
              <a:rPr lang="es-ES" sz="1600" dirty="0" err="1"/>
              <a:t>BGBKa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eta </a:t>
            </a:r>
            <a:r>
              <a:rPr lang="es-ES" sz="1600" dirty="0" err="1"/>
              <a:t>exazerbazio-arrisku</a:t>
            </a:r>
            <a:r>
              <a:rPr lang="es-ES" sz="1600" dirty="0"/>
              <a:t> </a:t>
            </a:r>
            <a:r>
              <a:rPr lang="es-ES" sz="1600" dirty="0" err="1"/>
              <a:t>txikia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pazienteentzat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gaixotasun</a:t>
            </a:r>
            <a:r>
              <a:rPr lang="es-ES" sz="1600" dirty="0"/>
              <a:t> </a:t>
            </a:r>
            <a:r>
              <a:rPr lang="es-ES" sz="1600" dirty="0" err="1"/>
              <a:t>arina</a:t>
            </a:r>
            <a:r>
              <a:rPr lang="es-ES" sz="1600" dirty="0"/>
              <a:t> </a:t>
            </a:r>
            <a:r>
              <a:rPr lang="es-ES" sz="1600" dirty="0" err="1"/>
              <a:t>dutenentzat</a:t>
            </a:r>
            <a:r>
              <a:rPr lang="es-ES" sz="1600" dirty="0"/>
              <a:t>,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eosinofiloak</a:t>
            </a:r>
            <a:r>
              <a:rPr lang="es-ES" sz="1600" dirty="0"/>
              <a:t> &lt; 100/</a:t>
            </a:r>
            <a:r>
              <a:rPr lang="es-ES" sz="1600" dirty="0" err="1"/>
              <a:t>mikroL</a:t>
            </a:r>
            <a:r>
              <a:rPr lang="es-ES" sz="1600" dirty="0"/>
              <a:t> </a:t>
            </a:r>
            <a:r>
              <a:rPr lang="es-ES" sz="1600" dirty="0" err="1"/>
              <a:t>dituztenentzat</a:t>
            </a:r>
            <a:r>
              <a:rPr lang="es-ES" sz="1600" dirty="0"/>
              <a:t>, </a:t>
            </a:r>
            <a:r>
              <a:rPr lang="es-ES" sz="1600" dirty="0" err="1"/>
              <a:t>onura-arrisku</a:t>
            </a:r>
            <a:r>
              <a:rPr lang="es-ES" sz="1600" dirty="0"/>
              <a:t> </a:t>
            </a:r>
            <a:r>
              <a:rPr lang="es-ES" sz="1600" dirty="0" err="1"/>
              <a:t>balantzea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baita</a:t>
            </a:r>
            <a:r>
              <a:rPr lang="es-ES" sz="1600" dirty="0"/>
              <a:t> </a:t>
            </a:r>
            <a:r>
              <a:rPr lang="es-ES" sz="1600" dirty="0" err="1"/>
              <a:t>aldekoa</a:t>
            </a:r>
            <a:r>
              <a:rPr lang="es-ES" sz="1600" dirty="0"/>
              <a:t> </a:t>
            </a:r>
            <a:r>
              <a:rPr lang="es-ES" sz="1600" dirty="0" err="1"/>
              <a:t>izango</a:t>
            </a:r>
            <a:r>
              <a:rPr lang="es-ES" sz="1600" dirty="0"/>
              <a:t>.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Nola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erabiltzen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dira</a:t>
            </a:r>
            <a:r>
              <a:rPr lang="es-ES" sz="2000" b="1" dirty="0">
                <a:solidFill>
                  <a:srgbClr val="4E9EBA"/>
                </a:solidFill>
              </a:rPr>
              <a:t>?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/>
              <a:t>Europa eta </a:t>
            </a:r>
            <a:r>
              <a:rPr lang="es-ES" sz="1600" dirty="0" err="1"/>
              <a:t>Amerikan</a:t>
            </a:r>
            <a:r>
              <a:rPr lang="es-ES" sz="1600" dirty="0"/>
              <a:t> </a:t>
            </a:r>
            <a:r>
              <a:rPr lang="es-ES" sz="1600" dirty="0" err="1"/>
              <a:t>BGBKa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pazienteen</a:t>
            </a:r>
            <a:r>
              <a:rPr lang="es-ES" sz="1600" dirty="0"/>
              <a:t> % 50-80k </a:t>
            </a:r>
            <a:r>
              <a:rPr lang="es-ES" sz="1600" dirty="0" err="1"/>
              <a:t>KIen</a:t>
            </a:r>
            <a:r>
              <a:rPr lang="es-ES" sz="1600" dirty="0"/>
              <a:t> </a:t>
            </a:r>
            <a:r>
              <a:rPr lang="es-ES" sz="1600" dirty="0" err="1"/>
              <a:t>tratamendua</a:t>
            </a:r>
            <a:r>
              <a:rPr lang="es-ES" sz="1600" dirty="0"/>
              <a:t> </a:t>
            </a:r>
            <a:r>
              <a:rPr lang="es-ES" sz="1600" dirty="0" err="1"/>
              <a:t>jasotzen</a:t>
            </a:r>
            <a:r>
              <a:rPr lang="es-ES" sz="1600" dirty="0"/>
              <a:t> du, </a:t>
            </a:r>
            <a:r>
              <a:rPr lang="es-ES" sz="1600" dirty="0" err="1"/>
              <a:t>nahiz</a:t>
            </a:r>
            <a:r>
              <a:rPr lang="es-ES" sz="1600" dirty="0"/>
              <a:t> eta % 10-30entzat </a:t>
            </a:r>
            <a:r>
              <a:rPr lang="es-ES" sz="1600" dirty="0" err="1"/>
              <a:t>soilik</a:t>
            </a:r>
            <a:r>
              <a:rPr lang="es-ES" sz="1600" dirty="0"/>
              <a:t> </a:t>
            </a:r>
            <a:r>
              <a:rPr lang="es-ES" sz="1600" dirty="0" err="1"/>
              <a:t>izango</a:t>
            </a:r>
            <a:r>
              <a:rPr lang="es-ES" sz="1600" dirty="0"/>
              <a:t> </a:t>
            </a:r>
            <a:r>
              <a:rPr lang="es-ES" sz="1600" dirty="0" err="1"/>
              <a:t>litzatekeen</a:t>
            </a:r>
            <a:r>
              <a:rPr lang="es-ES" sz="1600" dirty="0"/>
              <a:t> </a:t>
            </a:r>
            <a:r>
              <a:rPr lang="es-ES" sz="1600" dirty="0" err="1"/>
              <a:t>egokia</a:t>
            </a:r>
            <a:r>
              <a:rPr lang="es-ES" sz="1600" dirty="0"/>
              <a:t>. </a:t>
            </a:r>
            <a:r>
              <a:rPr lang="es-ES" sz="1600" dirty="0" err="1"/>
              <a:t>Espainian</a:t>
            </a:r>
            <a:r>
              <a:rPr lang="es-ES" sz="1600" dirty="0"/>
              <a:t>, % 48-68k </a:t>
            </a:r>
            <a:r>
              <a:rPr lang="es-ES" sz="1600" dirty="0" err="1"/>
              <a:t>jasotzen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(</a:t>
            </a:r>
            <a:r>
              <a:rPr lang="es-ES" sz="1600" dirty="0" err="1"/>
              <a:t>gehienek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exazerbaziorik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noizean</a:t>
            </a:r>
            <a:r>
              <a:rPr lang="es-ES" sz="1600" dirty="0"/>
              <a:t> </a:t>
            </a:r>
            <a:r>
              <a:rPr lang="es-ES" sz="1600" dirty="0" err="1"/>
              <a:t>behin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dituzte</a:t>
            </a:r>
            <a:r>
              <a:rPr lang="es-ES" sz="1600" dirty="0"/>
              <a:t>).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es-ES" sz="1600" dirty="0" err="1"/>
              <a:t>Euskadin</a:t>
            </a:r>
            <a:r>
              <a:rPr lang="es-ES" sz="1600" dirty="0"/>
              <a:t>, </a:t>
            </a:r>
            <a:r>
              <a:rPr lang="es-ES" sz="1600" dirty="0" err="1"/>
              <a:t>BGBKaren</a:t>
            </a:r>
            <a:r>
              <a:rPr lang="es-ES" sz="1600" dirty="0"/>
              <a:t> </a:t>
            </a:r>
            <a:r>
              <a:rPr lang="es-ES" sz="1600" dirty="0" err="1"/>
              <a:t>diagnostikoa</a:t>
            </a:r>
            <a:r>
              <a:rPr lang="es-ES" sz="1600" dirty="0"/>
              <a:t> eta </a:t>
            </a:r>
            <a:r>
              <a:rPr lang="es-ES" sz="1600" dirty="0" err="1"/>
              <a:t>tratamendua</a:t>
            </a:r>
            <a:r>
              <a:rPr lang="es-ES" sz="1600" dirty="0"/>
              <a:t> </a:t>
            </a:r>
            <a:r>
              <a:rPr lang="es-ES" sz="1600" dirty="0" err="1"/>
              <a:t>duten</a:t>
            </a:r>
            <a:r>
              <a:rPr lang="es-ES" sz="1600" dirty="0"/>
              <a:t> </a:t>
            </a:r>
            <a:r>
              <a:rPr lang="es-ES" sz="1600" dirty="0" err="1"/>
              <a:t>pertsonen</a:t>
            </a:r>
            <a:r>
              <a:rPr lang="es-ES" sz="1600" dirty="0"/>
              <a:t> % 61ek </a:t>
            </a:r>
            <a:r>
              <a:rPr lang="es-ES" sz="1600" dirty="0" err="1"/>
              <a:t>ditu</a:t>
            </a:r>
            <a:r>
              <a:rPr lang="es-ES" sz="1600" dirty="0"/>
              <a:t> </a:t>
            </a:r>
            <a:r>
              <a:rPr lang="es-ES" sz="1600" dirty="0" err="1"/>
              <a:t>KIak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s-ES" sz="1600" dirty="0"/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82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612" y="50948"/>
            <a:ext cx="10433858" cy="73215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KORTIKOIDE INHALATUAK BGBKA TRATATZEKO:</a:t>
            </a:r>
            <a:br>
              <a:rPr lang="es-ES" sz="24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NOIZ ETA NOLA KENDU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(II)</a:t>
            </a:r>
            <a:endParaRPr lang="es-ES" sz="2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14609"/>
            <a:ext cx="11161486" cy="44084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2000" b="1" dirty="0" err="1">
                <a:solidFill>
                  <a:srgbClr val="4E9EBA"/>
                </a:solidFill>
              </a:rPr>
              <a:t>Zeintzuk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dira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KIen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arriskuak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BGBKa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duten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pazienteetan</a:t>
            </a:r>
            <a:r>
              <a:rPr lang="es-ES" sz="2000" b="1" dirty="0">
                <a:solidFill>
                  <a:srgbClr val="4E9EBA"/>
                </a:solidFill>
              </a:rPr>
              <a:t>?</a:t>
            </a:r>
            <a:endParaRPr lang="es-ES" sz="2000" dirty="0">
              <a:solidFill>
                <a:srgbClr val="4E9EBA"/>
              </a:solidFill>
            </a:endParaRP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 err="1">
                <a:solidFill>
                  <a:srgbClr val="4E9EBA"/>
                </a:solidFill>
              </a:rPr>
              <a:t>Pneumonia</a:t>
            </a:r>
            <a:r>
              <a:rPr lang="es-ES" sz="1800" b="1" dirty="0">
                <a:solidFill>
                  <a:srgbClr val="4E9EBA"/>
                </a:solidFill>
              </a:rPr>
              <a:t>:</a:t>
            </a:r>
            <a:r>
              <a:rPr lang="es-ES" sz="1800" b="1" dirty="0"/>
              <a:t> </a:t>
            </a:r>
            <a:r>
              <a:rPr lang="es-ES" sz="1800" dirty="0" err="1"/>
              <a:t>KIak</a:t>
            </a:r>
            <a:r>
              <a:rPr lang="es-ES" sz="1800" dirty="0"/>
              <a:t> </a:t>
            </a:r>
            <a:r>
              <a:rPr lang="es-ES" sz="1800" dirty="0" err="1"/>
              <a:t>erabiltzea</a:t>
            </a:r>
            <a:r>
              <a:rPr lang="es-ES" sz="1800" dirty="0"/>
              <a:t> </a:t>
            </a:r>
            <a:r>
              <a:rPr lang="es-ES" sz="1800" dirty="0" err="1"/>
              <a:t>pneumonia-arriskua</a:t>
            </a:r>
            <a:r>
              <a:rPr lang="es-ES" sz="1800" dirty="0"/>
              <a:t> % 40 </a:t>
            </a:r>
            <a:r>
              <a:rPr lang="es-ES" sz="1800" dirty="0" err="1"/>
              <a:t>inguru</a:t>
            </a:r>
            <a:r>
              <a:rPr lang="es-ES" sz="1800" dirty="0"/>
              <a:t> </a:t>
            </a:r>
            <a:r>
              <a:rPr lang="es-ES" sz="1800" dirty="0" err="1"/>
              <a:t>handitzearekin</a:t>
            </a:r>
            <a:r>
              <a:rPr lang="es-ES" sz="1800" dirty="0"/>
              <a:t> </a:t>
            </a:r>
            <a:r>
              <a:rPr lang="es-ES" sz="1800" dirty="0" err="1"/>
              <a:t>lotzen</a:t>
            </a:r>
            <a:r>
              <a:rPr lang="es-ES" sz="1800" dirty="0"/>
              <a:t> da, </a:t>
            </a:r>
            <a:r>
              <a:rPr lang="es-ES" sz="1800" dirty="0" err="1"/>
              <a:t>ondo</a:t>
            </a:r>
            <a:r>
              <a:rPr lang="es-ES" sz="1800" dirty="0"/>
              <a:t> </a:t>
            </a:r>
            <a:r>
              <a:rPr lang="es-ES" sz="1800" dirty="0" err="1"/>
              <a:t>dokumentatuta</a:t>
            </a:r>
            <a:r>
              <a:rPr lang="es-ES" sz="1800" dirty="0"/>
              <a:t>, </a:t>
            </a:r>
            <a:r>
              <a:rPr lang="es-ES" sz="1800" dirty="0" err="1"/>
              <a:t>dosiaren</a:t>
            </a:r>
            <a:r>
              <a:rPr lang="es-ES" sz="1800" dirty="0"/>
              <a:t> </a:t>
            </a:r>
            <a:r>
              <a:rPr lang="es-ES" sz="1800" dirty="0" err="1"/>
              <a:t>arabera</a:t>
            </a:r>
            <a:r>
              <a:rPr lang="es-ES" sz="1800" dirty="0"/>
              <a:t>, eta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handiagoa</a:t>
            </a:r>
            <a:r>
              <a:rPr lang="es-ES" sz="1800" dirty="0"/>
              <a:t> izan </a:t>
            </a:r>
            <a:r>
              <a:rPr lang="es-ES" sz="1800" dirty="0" err="1"/>
              <a:t>daiteke</a:t>
            </a:r>
            <a:r>
              <a:rPr lang="es-ES" sz="1800" dirty="0"/>
              <a:t> </a:t>
            </a:r>
            <a:r>
              <a:rPr lang="es-ES" sz="1800" dirty="0" err="1"/>
              <a:t>BGBKa</a:t>
            </a:r>
            <a:r>
              <a:rPr lang="es-ES" sz="1800" dirty="0"/>
              <a:t> </a:t>
            </a:r>
            <a:r>
              <a:rPr lang="es-ES" sz="1800" dirty="0" err="1"/>
              <a:t>larriagoa</a:t>
            </a:r>
            <a:r>
              <a:rPr lang="es-ES" sz="1800" dirty="0"/>
              <a:t> </a:t>
            </a:r>
            <a:r>
              <a:rPr lang="es-ES" sz="1800" dirty="0" err="1"/>
              <a:t>dutenen</a:t>
            </a:r>
            <a:r>
              <a:rPr lang="es-ES" sz="1800" dirty="0"/>
              <a:t> </a:t>
            </a:r>
            <a:r>
              <a:rPr lang="es-ES" sz="1800" dirty="0" err="1"/>
              <a:t>artean</a:t>
            </a:r>
            <a:r>
              <a:rPr lang="es-ES" sz="18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 err="1">
                <a:solidFill>
                  <a:srgbClr val="4E9EBA"/>
                </a:solidFill>
              </a:rPr>
              <a:t>Osteoporosia</a:t>
            </a:r>
            <a:r>
              <a:rPr lang="es-ES" sz="1800" b="1" dirty="0">
                <a:solidFill>
                  <a:srgbClr val="4E9EBA"/>
                </a:solidFill>
              </a:rPr>
              <a:t> eta </a:t>
            </a:r>
            <a:r>
              <a:rPr lang="es-ES" sz="1800" b="1" dirty="0" err="1">
                <a:solidFill>
                  <a:srgbClr val="4E9EBA"/>
                </a:solidFill>
              </a:rPr>
              <a:t>hausturak</a:t>
            </a:r>
            <a:r>
              <a:rPr lang="es-ES" sz="1800" b="1" dirty="0">
                <a:solidFill>
                  <a:srgbClr val="4E9EBA"/>
                </a:solidFill>
              </a:rPr>
              <a:t>:</a:t>
            </a:r>
            <a:r>
              <a:rPr lang="es-ES" sz="1800" dirty="0"/>
              <a:t> </a:t>
            </a:r>
            <a:r>
              <a:rPr lang="es-ES" sz="1800" dirty="0" err="1"/>
              <a:t>hezur-dentsitate</a:t>
            </a:r>
            <a:r>
              <a:rPr lang="es-ES" sz="1800" dirty="0"/>
              <a:t> </a:t>
            </a:r>
            <a:r>
              <a:rPr lang="es-ES" sz="1800" dirty="0" err="1"/>
              <a:t>minerala</a:t>
            </a:r>
            <a:r>
              <a:rPr lang="es-ES" sz="1800" dirty="0"/>
              <a:t> </a:t>
            </a:r>
            <a:r>
              <a:rPr lang="es-ES" sz="1800" dirty="0" err="1"/>
              <a:t>murrizten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 (</a:t>
            </a:r>
            <a:r>
              <a:rPr lang="es-ES" sz="1800" dirty="0" err="1"/>
              <a:t>dosiaren</a:t>
            </a:r>
            <a:r>
              <a:rPr lang="es-ES" sz="1800" dirty="0"/>
              <a:t> </a:t>
            </a:r>
            <a:r>
              <a:rPr lang="es-ES" sz="1800" dirty="0" err="1"/>
              <a:t>arabera</a:t>
            </a:r>
            <a:r>
              <a:rPr lang="es-ES" sz="1800" dirty="0"/>
              <a:t>). 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handiak</a:t>
            </a:r>
            <a:r>
              <a:rPr lang="es-ES" sz="1800" dirty="0"/>
              <a:t> </a:t>
            </a:r>
            <a:r>
              <a:rPr lang="es-ES" sz="1800" dirty="0" err="1"/>
              <a:t>denbora</a:t>
            </a:r>
            <a:r>
              <a:rPr lang="es-ES" sz="1800" dirty="0"/>
              <a:t> </a:t>
            </a:r>
            <a:r>
              <a:rPr lang="es-ES" sz="1800" dirty="0" err="1"/>
              <a:t>luzez</a:t>
            </a:r>
            <a:r>
              <a:rPr lang="es-ES" sz="1800" dirty="0"/>
              <a:t> </a:t>
            </a:r>
            <a:r>
              <a:rPr lang="es-ES" sz="1800" dirty="0" err="1"/>
              <a:t>erabiltzea</a:t>
            </a:r>
            <a:r>
              <a:rPr lang="es-ES" sz="1800" dirty="0"/>
              <a:t> </a:t>
            </a:r>
            <a:r>
              <a:rPr lang="es-ES" sz="1800" dirty="0" err="1"/>
              <a:t>haustura-arriskua</a:t>
            </a:r>
            <a:r>
              <a:rPr lang="es-ES" sz="1800" dirty="0"/>
              <a:t> </a:t>
            </a:r>
            <a:r>
              <a:rPr lang="es-ES" sz="1800" dirty="0" err="1"/>
              <a:t>handitzearekin</a:t>
            </a:r>
            <a:r>
              <a:rPr lang="es-ES" sz="1800" dirty="0"/>
              <a:t> </a:t>
            </a:r>
            <a:r>
              <a:rPr lang="es-ES" sz="1800" dirty="0" err="1"/>
              <a:t>lotu</a:t>
            </a:r>
            <a:r>
              <a:rPr lang="es-ES" sz="1800" dirty="0"/>
              <a:t> da, </a:t>
            </a:r>
            <a:r>
              <a:rPr lang="es-ES" sz="1800" dirty="0" err="1"/>
              <a:t>batez</a:t>
            </a:r>
            <a:r>
              <a:rPr lang="es-ES" sz="1800" dirty="0"/>
              <a:t> ere 65 </a:t>
            </a:r>
            <a:r>
              <a:rPr lang="es-ES" sz="1800" dirty="0" err="1"/>
              <a:t>urtetik</a:t>
            </a:r>
            <a:r>
              <a:rPr lang="es-ES" sz="1800" dirty="0"/>
              <a:t> </a:t>
            </a:r>
            <a:r>
              <a:rPr lang="es-ES" sz="1800" dirty="0" err="1"/>
              <a:t>gorako</a:t>
            </a:r>
            <a:r>
              <a:rPr lang="es-ES" sz="1800" dirty="0"/>
              <a:t> </a:t>
            </a:r>
            <a:r>
              <a:rPr lang="es-ES" sz="1800" dirty="0" err="1"/>
              <a:t>pertsonetan</a:t>
            </a:r>
            <a:r>
              <a:rPr lang="es-ES" sz="18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 err="1">
                <a:solidFill>
                  <a:srgbClr val="4E9EBA"/>
                </a:solidFill>
              </a:rPr>
              <a:t>Tuberkulosia</a:t>
            </a:r>
            <a:r>
              <a:rPr lang="es-ES" sz="1800" b="1" dirty="0">
                <a:solidFill>
                  <a:srgbClr val="4E9EBA"/>
                </a:solidFill>
              </a:rPr>
              <a:t> eta </a:t>
            </a:r>
            <a:r>
              <a:rPr lang="es-ES" sz="1800" b="1" dirty="0" err="1">
                <a:solidFill>
                  <a:srgbClr val="4E9EBA"/>
                </a:solidFill>
              </a:rPr>
              <a:t>beste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mikobakterio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batzuek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eragindako</a:t>
            </a:r>
            <a:r>
              <a:rPr lang="es-ES" sz="1800" b="1" dirty="0">
                <a:solidFill>
                  <a:srgbClr val="4E9EBA"/>
                </a:solidFill>
              </a:rPr>
              <a:t> </a:t>
            </a:r>
            <a:r>
              <a:rPr lang="es-ES" sz="1800" b="1" dirty="0" err="1">
                <a:solidFill>
                  <a:srgbClr val="4E9EBA"/>
                </a:solidFill>
              </a:rPr>
              <a:t>infekzioak</a:t>
            </a:r>
            <a:r>
              <a:rPr lang="es-ES" sz="1800" b="1" dirty="0">
                <a:solidFill>
                  <a:srgbClr val="4E9EBA"/>
                </a:solidFill>
              </a:rPr>
              <a:t>:</a:t>
            </a:r>
            <a:r>
              <a:rPr lang="es-ES" sz="1800" dirty="0"/>
              <a:t> </a:t>
            </a:r>
            <a:r>
              <a:rPr lang="es-ES" sz="1800" dirty="0" err="1"/>
              <a:t>intzidentzia</a:t>
            </a:r>
            <a:r>
              <a:rPr lang="es-ES" sz="1800" dirty="0"/>
              <a:t> </a:t>
            </a:r>
            <a:r>
              <a:rPr lang="es-ES" sz="1800" dirty="0" err="1"/>
              <a:t>txikia</a:t>
            </a:r>
            <a:r>
              <a:rPr lang="es-ES" sz="1800" dirty="0"/>
              <a:t> izan </a:t>
            </a:r>
            <a:r>
              <a:rPr lang="es-ES" sz="1800" dirty="0" err="1"/>
              <a:t>arren</a:t>
            </a:r>
            <a:r>
              <a:rPr lang="es-ES" sz="1800" dirty="0"/>
              <a:t>, </a:t>
            </a:r>
            <a:r>
              <a:rPr lang="es-ES" sz="1800" dirty="0" err="1"/>
              <a:t>ebidentzia</a:t>
            </a:r>
            <a:r>
              <a:rPr lang="es-ES" sz="1800" dirty="0"/>
              <a:t> </a:t>
            </a:r>
            <a:r>
              <a:rPr lang="es-ES" sz="1800" dirty="0" err="1"/>
              <a:t>sendoa</a:t>
            </a:r>
            <a:r>
              <a:rPr lang="es-ES" sz="1800" dirty="0"/>
              <a:t> da. </a:t>
            </a:r>
            <a:r>
              <a:rPr lang="es-ES" sz="1800" dirty="0" err="1"/>
              <a:t>Tuberkulosi-arriskua</a:t>
            </a:r>
            <a:r>
              <a:rPr lang="es-ES" sz="1800" dirty="0"/>
              <a:t> ere, </a:t>
            </a:r>
            <a:r>
              <a:rPr lang="es-ES" sz="1800" dirty="0" err="1"/>
              <a:t>dirudienez</a:t>
            </a:r>
            <a:r>
              <a:rPr lang="es-ES" sz="1800" dirty="0"/>
              <a:t>, </a:t>
            </a:r>
            <a:r>
              <a:rPr lang="es-ES" sz="1800" dirty="0" err="1"/>
              <a:t>KIen</a:t>
            </a:r>
            <a:r>
              <a:rPr lang="es-ES" sz="1800" dirty="0"/>
              <a:t> 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handiekin</a:t>
            </a:r>
            <a:r>
              <a:rPr lang="es-ES" sz="1800" dirty="0"/>
              <a:t> eta </a:t>
            </a:r>
            <a:r>
              <a:rPr lang="es-ES" sz="1800" dirty="0" err="1"/>
              <a:t>biriketako</a:t>
            </a:r>
            <a:r>
              <a:rPr lang="es-ES" sz="1800" dirty="0"/>
              <a:t> </a:t>
            </a:r>
            <a:r>
              <a:rPr lang="es-ES" sz="1800" dirty="0" err="1"/>
              <a:t>tuberkulosiaren</a:t>
            </a:r>
            <a:r>
              <a:rPr lang="es-ES" sz="1800" dirty="0"/>
              <a:t> </a:t>
            </a:r>
            <a:r>
              <a:rPr lang="es-ES" sz="1800" dirty="0" err="1"/>
              <a:t>aurrekariekin</a:t>
            </a:r>
            <a:r>
              <a:rPr lang="es-ES" sz="1800" dirty="0"/>
              <a:t> </a:t>
            </a:r>
            <a:r>
              <a:rPr lang="es-ES" sz="1800" dirty="0" err="1"/>
              <a:t>lotzen</a:t>
            </a:r>
            <a:r>
              <a:rPr lang="es-ES" sz="1800" dirty="0"/>
              <a:t> da.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 err="1">
                <a:solidFill>
                  <a:srgbClr val="4E9EBA"/>
                </a:solidFill>
              </a:rPr>
              <a:t>Diabetesa</a:t>
            </a:r>
            <a:r>
              <a:rPr lang="es-ES" sz="1800" dirty="0">
                <a:solidFill>
                  <a:srgbClr val="4E9EBA"/>
                </a:solidFill>
              </a:rPr>
              <a:t>:</a:t>
            </a:r>
            <a:r>
              <a:rPr lang="es-ES" sz="1800" dirty="0"/>
              <a:t> </a:t>
            </a:r>
            <a:r>
              <a:rPr lang="es-ES" sz="1800" dirty="0" err="1"/>
              <a:t>nahiz</a:t>
            </a:r>
            <a:r>
              <a:rPr lang="es-ES" sz="1800" dirty="0"/>
              <a:t> eta </a:t>
            </a:r>
            <a:r>
              <a:rPr lang="es-ES" sz="1800" dirty="0" err="1"/>
              <a:t>saiakuntza</a:t>
            </a:r>
            <a:r>
              <a:rPr lang="es-ES" sz="1800" dirty="0"/>
              <a:t> </a:t>
            </a:r>
            <a:r>
              <a:rPr lang="es-ES" sz="1800" dirty="0" err="1"/>
              <a:t>kliniko</a:t>
            </a:r>
            <a:r>
              <a:rPr lang="es-ES" sz="1800" dirty="0"/>
              <a:t> </a:t>
            </a:r>
            <a:r>
              <a:rPr lang="es-ES" sz="1800" dirty="0" err="1"/>
              <a:t>ausazkotuetan</a:t>
            </a:r>
            <a:r>
              <a:rPr lang="es-ES" sz="1800" dirty="0"/>
              <a:t> </a:t>
            </a:r>
            <a:r>
              <a:rPr lang="es-ES" sz="1800" dirty="0" err="1"/>
              <a:t>ez</a:t>
            </a:r>
            <a:r>
              <a:rPr lang="es-ES" sz="1800" dirty="0"/>
              <a:t> den </a:t>
            </a:r>
            <a:r>
              <a:rPr lang="es-ES" sz="1800" dirty="0" err="1"/>
              <a:t>ikusi</a:t>
            </a:r>
            <a:r>
              <a:rPr lang="es-ES" sz="1800" dirty="0"/>
              <a:t> diabetes-</a:t>
            </a:r>
            <a:r>
              <a:rPr lang="es-ES" sz="1800" dirty="0" err="1"/>
              <a:t>arrisku</a:t>
            </a:r>
            <a:r>
              <a:rPr lang="es-ES" sz="1800" dirty="0"/>
              <a:t> </a:t>
            </a:r>
            <a:r>
              <a:rPr lang="es-ES" sz="1800" dirty="0" err="1"/>
              <a:t>handiagoa</a:t>
            </a:r>
            <a:r>
              <a:rPr lang="es-ES" sz="1800" dirty="0"/>
              <a:t> </a:t>
            </a:r>
            <a:r>
              <a:rPr lang="es-ES" sz="1800" dirty="0" err="1"/>
              <a:t>dagoenik</a:t>
            </a:r>
            <a:r>
              <a:rPr lang="es-ES" sz="1800" dirty="0"/>
              <a:t>, </a:t>
            </a:r>
            <a:r>
              <a:rPr lang="es-ES" sz="1800" dirty="0" err="1"/>
              <a:t>behaketazko</a:t>
            </a:r>
            <a:r>
              <a:rPr lang="es-ES" sz="1800" dirty="0"/>
              <a:t> </a:t>
            </a:r>
            <a:r>
              <a:rPr lang="es-ES" sz="1800" dirty="0" err="1"/>
              <a:t>azterketek</a:t>
            </a:r>
            <a:r>
              <a:rPr lang="es-ES" sz="1800" dirty="0"/>
              <a:t> </a:t>
            </a:r>
            <a:r>
              <a:rPr lang="es-ES" sz="1800" dirty="0" err="1"/>
              <a:t>argi</a:t>
            </a:r>
            <a:r>
              <a:rPr lang="es-ES" sz="1800" dirty="0"/>
              <a:t> eta </a:t>
            </a:r>
            <a:r>
              <a:rPr lang="es-ES" sz="1800" dirty="0" err="1"/>
              <a:t>garbi</a:t>
            </a:r>
            <a:r>
              <a:rPr lang="es-ES" sz="1800" dirty="0"/>
              <a:t> </a:t>
            </a:r>
            <a:r>
              <a:rPr lang="es-ES" sz="1800" dirty="0" err="1"/>
              <a:t>erakusten</a:t>
            </a:r>
            <a:r>
              <a:rPr lang="es-ES" sz="1800" dirty="0"/>
              <a:t> </a:t>
            </a:r>
            <a:r>
              <a:rPr lang="es-ES" sz="1800" dirty="0" err="1"/>
              <a:t>dute</a:t>
            </a:r>
            <a:r>
              <a:rPr lang="es-ES" sz="1800" dirty="0"/>
              <a:t> </a:t>
            </a:r>
            <a:r>
              <a:rPr lang="es-ES" sz="1800" dirty="0" err="1"/>
              <a:t>diabetesa</a:t>
            </a:r>
            <a:r>
              <a:rPr lang="es-ES" sz="1800" dirty="0"/>
              <a:t> </a:t>
            </a:r>
            <a:r>
              <a:rPr lang="es-ES" sz="1800" dirty="0" err="1"/>
              <a:t>garatzeko</a:t>
            </a:r>
            <a:r>
              <a:rPr lang="es-ES" sz="1800" dirty="0"/>
              <a:t> </a:t>
            </a:r>
            <a:r>
              <a:rPr lang="es-ES" sz="1800" dirty="0" err="1"/>
              <a:t>edo</a:t>
            </a:r>
            <a:r>
              <a:rPr lang="es-ES" sz="1800" dirty="0"/>
              <a:t> </a:t>
            </a:r>
            <a:r>
              <a:rPr lang="es-ES" sz="1800" dirty="0" err="1"/>
              <a:t>diabetesak</a:t>
            </a:r>
            <a:r>
              <a:rPr lang="es-ES" sz="1800" dirty="0"/>
              <a:t> </a:t>
            </a:r>
            <a:r>
              <a:rPr lang="es-ES" sz="1800" dirty="0" err="1"/>
              <a:t>aurrera</a:t>
            </a:r>
            <a:r>
              <a:rPr lang="es-ES" sz="1800" dirty="0"/>
              <a:t> </a:t>
            </a:r>
            <a:r>
              <a:rPr lang="es-ES" sz="1800" dirty="0" err="1"/>
              <a:t>egiteko</a:t>
            </a:r>
            <a:r>
              <a:rPr lang="es-ES" sz="1800" dirty="0"/>
              <a:t> </a:t>
            </a:r>
            <a:r>
              <a:rPr lang="es-ES" sz="1800" dirty="0" err="1"/>
              <a:t>arriskua</a:t>
            </a:r>
            <a:r>
              <a:rPr lang="es-ES" sz="1800" dirty="0"/>
              <a:t> </a:t>
            </a:r>
            <a:r>
              <a:rPr lang="es-ES" sz="1800" dirty="0" err="1"/>
              <a:t>handitzen</a:t>
            </a:r>
            <a:r>
              <a:rPr lang="es-ES" sz="1800" dirty="0"/>
              <a:t> dela, </a:t>
            </a:r>
            <a:r>
              <a:rPr lang="es-ES" sz="1800" dirty="0" err="1"/>
              <a:t>batez</a:t>
            </a:r>
            <a:r>
              <a:rPr lang="es-ES" sz="1800" dirty="0"/>
              <a:t> ere 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handiak</a:t>
            </a:r>
            <a:r>
              <a:rPr lang="es-ES" sz="1800" dirty="0"/>
              <a:t> </a:t>
            </a:r>
            <a:r>
              <a:rPr lang="es-ES" sz="1800" dirty="0" err="1"/>
              <a:t>hartuz</a:t>
            </a:r>
            <a:r>
              <a:rPr lang="es-ES" sz="1800" dirty="0"/>
              <a:t> </a:t>
            </a:r>
            <a:r>
              <a:rPr lang="es-ES" sz="1800" dirty="0" err="1"/>
              <a:t>gero</a:t>
            </a:r>
            <a:r>
              <a:rPr lang="es-ES" sz="18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800" b="1" dirty="0" err="1">
                <a:solidFill>
                  <a:srgbClr val="4E9EBA"/>
                </a:solidFill>
              </a:rPr>
              <a:t>Begitakoak</a:t>
            </a:r>
            <a:r>
              <a:rPr lang="es-ES" sz="1800" dirty="0">
                <a:solidFill>
                  <a:srgbClr val="4E9EBA"/>
                </a:solidFill>
              </a:rPr>
              <a:t>: </a:t>
            </a:r>
            <a:r>
              <a:rPr lang="es-ES" sz="1800" dirty="0" err="1"/>
              <a:t>KIen</a:t>
            </a:r>
            <a:r>
              <a:rPr lang="es-ES" sz="1800" dirty="0"/>
              <a:t> </a:t>
            </a:r>
            <a:r>
              <a:rPr lang="es-ES" sz="1800" dirty="0" err="1"/>
              <a:t>dosi</a:t>
            </a:r>
            <a:r>
              <a:rPr lang="es-ES" sz="1800" dirty="0"/>
              <a:t> </a:t>
            </a:r>
            <a:r>
              <a:rPr lang="es-ES" sz="1800" dirty="0" err="1"/>
              <a:t>altuen</a:t>
            </a:r>
            <a:r>
              <a:rPr lang="es-ES" sz="1800" dirty="0"/>
              <a:t> </a:t>
            </a:r>
            <a:r>
              <a:rPr lang="es-ES" sz="1800" dirty="0" err="1"/>
              <a:t>erabilera</a:t>
            </a:r>
            <a:r>
              <a:rPr lang="es-ES" sz="1800" dirty="0"/>
              <a:t> </a:t>
            </a:r>
            <a:r>
              <a:rPr lang="es-ES" sz="1800" dirty="0" err="1"/>
              <a:t>metatua</a:t>
            </a:r>
            <a:r>
              <a:rPr lang="es-ES" sz="1800" dirty="0"/>
              <a:t> </a:t>
            </a:r>
            <a:r>
              <a:rPr lang="es-ES" sz="1800" dirty="0" err="1"/>
              <a:t>katarata-arriskua</a:t>
            </a:r>
            <a:r>
              <a:rPr lang="es-ES" sz="1800" dirty="0"/>
              <a:t> </a:t>
            </a:r>
            <a:r>
              <a:rPr lang="es-ES" sz="1800" dirty="0" err="1"/>
              <a:t>handitzearekin</a:t>
            </a:r>
            <a:r>
              <a:rPr lang="es-ES" sz="1800" dirty="0"/>
              <a:t> </a:t>
            </a:r>
            <a:r>
              <a:rPr lang="es-ES" sz="1800" dirty="0" err="1"/>
              <a:t>lotzen</a:t>
            </a:r>
            <a:r>
              <a:rPr lang="es-ES" sz="1800" dirty="0"/>
              <a:t> da.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8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612" y="50948"/>
            <a:ext cx="10433858" cy="732155"/>
          </a:xfrm>
        </p:spPr>
        <p:txBody>
          <a:bodyPr>
            <a:noAutofit/>
          </a:bodyPr>
          <a:lstStyle/>
          <a:p>
            <a:pPr algn="ctr"/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b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KORTIKOIDE INHALATUAK BGBKA TRATATZEKO:</a:t>
            </a:r>
            <a:br>
              <a:rPr lang="es-ES" sz="2400" dirty="0">
                <a:solidFill>
                  <a:srgbClr val="4E9EBA"/>
                </a:solidFill>
                <a:latin typeface="Arial Black" pitchFamily="34" charset="0"/>
              </a:rPr>
            </a:br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NOIZ ETA NOLA KENDU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(III)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68485" y="1204145"/>
            <a:ext cx="10826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rgbClr val="4E9EBA"/>
                </a:solidFill>
              </a:rPr>
              <a:t>BGBKa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duten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pazienteei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kortikoide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inhalatuak</a:t>
            </a:r>
            <a:r>
              <a:rPr lang="es-ES" sz="2000" b="1" dirty="0">
                <a:solidFill>
                  <a:srgbClr val="4E9EBA"/>
                </a:solidFill>
              </a:rPr>
              <a:t> (KI) </a:t>
            </a:r>
            <a:r>
              <a:rPr lang="es-ES" sz="2000" b="1" dirty="0" err="1">
                <a:solidFill>
                  <a:srgbClr val="4E9EBA"/>
                </a:solidFill>
              </a:rPr>
              <a:t>kentzeko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  <a:r>
              <a:rPr lang="es-ES" sz="2000" b="1" dirty="0" err="1">
                <a:solidFill>
                  <a:srgbClr val="4E9EBA"/>
                </a:solidFill>
              </a:rPr>
              <a:t>proposamena</a:t>
            </a:r>
            <a:r>
              <a:rPr lang="es-ES" sz="2000" b="1" dirty="0">
                <a:solidFill>
                  <a:srgbClr val="4E9EBA"/>
                </a:solidFill>
              </a:rPr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177267" y="1851380"/>
            <a:ext cx="3501957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Bi </a:t>
            </a:r>
            <a:r>
              <a:rPr lang="es-ES" sz="1050" dirty="0" err="1"/>
              <a:t>berrikuspen</a:t>
            </a:r>
            <a:r>
              <a:rPr lang="es-ES" sz="1050" dirty="0"/>
              <a:t> </a:t>
            </a:r>
            <a:r>
              <a:rPr lang="es-ES" sz="1050" dirty="0" err="1"/>
              <a:t>sistematikoren</a:t>
            </a:r>
            <a:r>
              <a:rPr lang="es-ES" sz="1050" dirty="0"/>
              <a:t> </a:t>
            </a:r>
            <a:r>
              <a:rPr lang="es-ES" sz="1050" dirty="0" err="1"/>
              <a:t>arabera</a:t>
            </a:r>
            <a:r>
              <a:rPr lang="es-ES" sz="1050" dirty="0"/>
              <a:t>, </a:t>
            </a:r>
            <a:r>
              <a:rPr lang="es-ES" sz="1050" dirty="0" err="1"/>
              <a:t>BGBKa</a:t>
            </a:r>
            <a:r>
              <a:rPr lang="es-ES" sz="1050" dirty="0"/>
              <a:t> </a:t>
            </a:r>
            <a:r>
              <a:rPr lang="es-ES" sz="1050" dirty="0" err="1"/>
              <a:t>duten</a:t>
            </a:r>
            <a:r>
              <a:rPr lang="es-ES" sz="1050" dirty="0"/>
              <a:t> </a:t>
            </a:r>
            <a:r>
              <a:rPr lang="es-ES" sz="1050" dirty="0" err="1"/>
              <a:t>pazienteei</a:t>
            </a:r>
            <a:r>
              <a:rPr lang="es-ES" sz="1050" dirty="0"/>
              <a:t> </a:t>
            </a:r>
            <a:r>
              <a:rPr lang="es-ES" sz="1050" dirty="0" err="1"/>
              <a:t>KIak</a:t>
            </a:r>
            <a:r>
              <a:rPr lang="es-ES" sz="1050" dirty="0"/>
              <a:t> </a:t>
            </a:r>
            <a:r>
              <a:rPr lang="es-ES" sz="1050" dirty="0" err="1"/>
              <a:t>kentzeak</a:t>
            </a:r>
            <a:r>
              <a:rPr lang="es-ES" sz="1050" dirty="0"/>
              <a:t> </a:t>
            </a:r>
            <a:r>
              <a:rPr lang="es-ES" sz="1050" dirty="0" err="1"/>
              <a:t>ez</a:t>
            </a:r>
            <a:r>
              <a:rPr lang="es-ES" sz="1050" dirty="0"/>
              <a:t> du </a:t>
            </a:r>
            <a:r>
              <a:rPr lang="es-ES" sz="1050" dirty="0" err="1"/>
              <a:t>areagotzen</a:t>
            </a:r>
            <a:r>
              <a:rPr lang="es-ES" sz="1050" dirty="0"/>
              <a:t> </a:t>
            </a:r>
            <a:r>
              <a:rPr lang="es-ES" sz="1050" dirty="0" err="1"/>
              <a:t>exazerbazioen</a:t>
            </a:r>
            <a:r>
              <a:rPr lang="es-ES" sz="1050" dirty="0"/>
              <a:t> </a:t>
            </a:r>
            <a:r>
              <a:rPr lang="es-ES" sz="1050" dirty="0" err="1"/>
              <a:t>maiztasuna</a:t>
            </a:r>
            <a:r>
              <a:rPr lang="es-ES" sz="1050" dirty="0"/>
              <a:t>, eta </a:t>
            </a:r>
            <a:r>
              <a:rPr lang="es-ES" sz="1050" dirty="0" err="1"/>
              <a:t>ez</a:t>
            </a:r>
            <a:r>
              <a:rPr lang="es-ES" sz="1050" dirty="0"/>
              <a:t> du </a:t>
            </a:r>
            <a:r>
              <a:rPr lang="es-ES" sz="1050" dirty="0" err="1"/>
              <a:t>eragiten</a:t>
            </a:r>
            <a:r>
              <a:rPr lang="es-ES" sz="1050" dirty="0"/>
              <a:t> </a:t>
            </a:r>
            <a:r>
              <a:rPr lang="es-ES" sz="1050" dirty="0" err="1"/>
              <a:t>klinikoki</a:t>
            </a:r>
            <a:r>
              <a:rPr lang="es-ES" sz="1050" dirty="0"/>
              <a:t> </a:t>
            </a:r>
            <a:r>
              <a:rPr lang="es-ES" sz="1050" dirty="0" err="1"/>
              <a:t>garrantzitsua</a:t>
            </a:r>
            <a:r>
              <a:rPr lang="es-ES" sz="1050" dirty="0"/>
              <a:t> den </a:t>
            </a:r>
            <a:r>
              <a:rPr lang="es-ES" sz="1050" dirty="0" err="1"/>
              <a:t>aldaketarik</a:t>
            </a:r>
            <a:r>
              <a:rPr lang="es-ES" sz="1050" dirty="0"/>
              <a:t> </a:t>
            </a:r>
            <a:r>
              <a:rPr lang="es-ES" sz="1050" dirty="0" err="1"/>
              <a:t>sintometan</a:t>
            </a:r>
            <a:r>
              <a:rPr lang="es-ES" sz="1050" dirty="0"/>
              <a:t> </a:t>
            </a:r>
            <a:r>
              <a:rPr lang="es-ES" sz="1050" dirty="0" err="1"/>
              <a:t>edo</a:t>
            </a:r>
            <a:r>
              <a:rPr lang="es-ES" sz="1050" dirty="0"/>
              <a:t> </a:t>
            </a:r>
            <a:r>
              <a:rPr lang="es-ES" sz="1050" dirty="0" err="1"/>
              <a:t>biriketako</a:t>
            </a:r>
            <a:r>
              <a:rPr lang="es-ES" sz="1050" dirty="0"/>
              <a:t> </a:t>
            </a:r>
            <a:r>
              <a:rPr lang="es-ES" sz="1050" dirty="0" err="1"/>
              <a:t>funtzioan</a:t>
            </a:r>
            <a:r>
              <a:rPr lang="es-ES" sz="1050" dirty="0"/>
              <a:t>, </a:t>
            </a:r>
            <a:r>
              <a:rPr lang="es-ES" sz="1050" dirty="0" err="1"/>
              <a:t>salbu</a:t>
            </a:r>
            <a:r>
              <a:rPr lang="es-ES" sz="1050" dirty="0"/>
              <a:t> eta ≥ 300 /</a:t>
            </a:r>
            <a:r>
              <a:rPr lang="es-ES" sz="1050" dirty="0" err="1"/>
              <a:t>mikroL</a:t>
            </a:r>
            <a:r>
              <a:rPr lang="es-ES" sz="1050" dirty="0"/>
              <a:t> </a:t>
            </a:r>
            <a:r>
              <a:rPr lang="es-ES" sz="1050" dirty="0" err="1"/>
              <a:t>eosinofilo</a:t>
            </a:r>
            <a:r>
              <a:rPr lang="es-ES" sz="1050" dirty="0"/>
              <a:t> </a:t>
            </a:r>
            <a:r>
              <a:rPr lang="es-ES" sz="1050" dirty="0" err="1"/>
              <a:t>duten</a:t>
            </a:r>
            <a:r>
              <a:rPr lang="es-ES" sz="1050" dirty="0"/>
              <a:t> </a:t>
            </a:r>
            <a:r>
              <a:rPr lang="es-ES" sz="1050" dirty="0" err="1"/>
              <a:t>pazienteen</a:t>
            </a:r>
            <a:r>
              <a:rPr lang="es-ES" sz="1050" dirty="0"/>
              <a:t> </a:t>
            </a:r>
            <a:r>
              <a:rPr lang="es-ES" sz="1050" dirty="0" err="1"/>
              <a:t>azpitaldean</a:t>
            </a:r>
            <a:r>
              <a:rPr lang="es-ES" sz="1050" dirty="0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 err="1"/>
              <a:t>Bitarteko</a:t>
            </a:r>
            <a:r>
              <a:rPr lang="es-ES" sz="1050" dirty="0"/>
              <a:t> </a:t>
            </a:r>
            <a:r>
              <a:rPr lang="es-ES" sz="1050" dirty="0" err="1"/>
              <a:t>eosinofiloak</a:t>
            </a:r>
            <a:r>
              <a:rPr lang="es-ES" sz="1050" dirty="0"/>
              <a:t> </a:t>
            </a:r>
            <a:r>
              <a:rPr lang="es-ES" sz="1050" dirty="0" err="1"/>
              <a:t>dituzten</a:t>
            </a:r>
            <a:r>
              <a:rPr lang="es-ES" sz="1050" dirty="0"/>
              <a:t> </a:t>
            </a:r>
            <a:r>
              <a:rPr lang="es-ES" sz="1050" dirty="0" err="1"/>
              <a:t>pazienteak</a:t>
            </a:r>
            <a:r>
              <a:rPr lang="es-ES" sz="1050" dirty="0"/>
              <a:t> (150-300 /</a:t>
            </a:r>
            <a:r>
              <a:rPr lang="es-ES" sz="1050" dirty="0" err="1"/>
              <a:t>microL</a:t>
            </a:r>
            <a:r>
              <a:rPr lang="es-ES" sz="1050" dirty="0"/>
              <a:t>): </a:t>
            </a:r>
            <a:r>
              <a:rPr lang="es-ES" sz="1050" dirty="0" err="1"/>
              <a:t>azpitaldeen</a:t>
            </a:r>
            <a:r>
              <a:rPr lang="es-ES" sz="1050" dirty="0"/>
              <a:t> </a:t>
            </a:r>
            <a:r>
              <a:rPr lang="es-ES" sz="1050" dirty="0" err="1"/>
              <a:t>analisi</a:t>
            </a:r>
            <a:r>
              <a:rPr lang="es-ES" sz="1050" dirty="0"/>
              <a:t> batean </a:t>
            </a:r>
            <a:r>
              <a:rPr lang="es-ES" sz="1050" dirty="0" err="1"/>
              <a:t>exazerbazio-arriskua</a:t>
            </a:r>
            <a:r>
              <a:rPr lang="es-ES" sz="1050" dirty="0"/>
              <a:t> </a:t>
            </a:r>
            <a:r>
              <a:rPr lang="es-ES" sz="1050" dirty="0" err="1"/>
              <a:t>handitzen</a:t>
            </a:r>
            <a:r>
              <a:rPr lang="es-ES" sz="1050" dirty="0"/>
              <a:t> </a:t>
            </a:r>
            <a:r>
              <a:rPr lang="es-ES" sz="1050" dirty="0" err="1"/>
              <a:t>zenik</a:t>
            </a:r>
            <a:r>
              <a:rPr lang="es-ES" sz="1050" dirty="0"/>
              <a:t> </a:t>
            </a:r>
            <a:r>
              <a:rPr lang="es-ES" sz="1050" dirty="0" err="1"/>
              <a:t>ez</a:t>
            </a:r>
            <a:r>
              <a:rPr lang="es-ES" sz="1050" dirty="0"/>
              <a:t> </a:t>
            </a:r>
            <a:r>
              <a:rPr lang="es-ES" sz="1050" dirty="0" err="1"/>
              <a:t>ikusi</a:t>
            </a:r>
            <a:r>
              <a:rPr lang="es-ES" sz="1050" dirty="0"/>
              <a:t> </a:t>
            </a:r>
            <a:r>
              <a:rPr lang="es-ES" sz="1050" dirty="0" err="1"/>
              <a:t>arren</a:t>
            </a:r>
            <a:r>
              <a:rPr lang="es-ES" sz="1050" dirty="0"/>
              <a:t>, </a:t>
            </a:r>
            <a:r>
              <a:rPr lang="es-ES" sz="1050" dirty="0" err="1"/>
              <a:t>KIak</a:t>
            </a:r>
            <a:r>
              <a:rPr lang="es-ES" sz="1050" dirty="0"/>
              <a:t> </a:t>
            </a:r>
            <a:r>
              <a:rPr lang="es-ES" sz="1050" dirty="0" err="1"/>
              <a:t>kentzea</a:t>
            </a:r>
            <a:r>
              <a:rPr lang="es-ES" sz="1050" dirty="0"/>
              <a:t> </a:t>
            </a:r>
            <a:r>
              <a:rPr lang="es-ES" sz="1050" dirty="0" err="1"/>
              <a:t>eztertzean</a:t>
            </a:r>
            <a:r>
              <a:rPr lang="es-ES" sz="1050" dirty="0"/>
              <a:t>, </a:t>
            </a:r>
            <a:r>
              <a:rPr lang="es-ES" sz="1050" dirty="0" err="1"/>
              <a:t>kontuan</a:t>
            </a:r>
            <a:r>
              <a:rPr lang="es-ES" sz="1050" dirty="0"/>
              <a:t> </a:t>
            </a:r>
            <a:r>
              <a:rPr lang="es-ES" sz="1050" dirty="0" err="1"/>
              <a:t>hartu</a:t>
            </a:r>
            <a:r>
              <a:rPr lang="es-ES" sz="1050" dirty="0"/>
              <a:t> </a:t>
            </a:r>
            <a:r>
              <a:rPr lang="es-ES" sz="1050" dirty="0" err="1"/>
              <a:t>baita</a:t>
            </a:r>
            <a:r>
              <a:rPr lang="es-ES" sz="1050" dirty="0"/>
              <a:t> ere: </a:t>
            </a:r>
            <a:r>
              <a:rPr lang="es-ES" sz="1050" dirty="0" err="1"/>
              <a:t>KIekiko</a:t>
            </a:r>
            <a:r>
              <a:rPr lang="es-ES" sz="1050" dirty="0"/>
              <a:t> </a:t>
            </a:r>
            <a:r>
              <a:rPr lang="es-ES" sz="1050" dirty="0" err="1"/>
              <a:t>aurretiko</a:t>
            </a:r>
            <a:r>
              <a:rPr lang="es-ES" sz="1050" dirty="0"/>
              <a:t> </a:t>
            </a:r>
            <a:r>
              <a:rPr lang="es-ES" sz="1050" dirty="0" err="1"/>
              <a:t>erantzuna</a:t>
            </a:r>
            <a:r>
              <a:rPr lang="es-ES" sz="1050" dirty="0"/>
              <a:t>, </a:t>
            </a:r>
            <a:r>
              <a:rPr lang="es-ES" sz="1050" dirty="0" err="1"/>
              <a:t>pneumonia</a:t>
            </a:r>
            <a:r>
              <a:rPr lang="es-ES" sz="1050" dirty="0"/>
              <a:t> </a:t>
            </a:r>
            <a:r>
              <a:rPr lang="es-ES" sz="1050" dirty="0" err="1"/>
              <a:t>gertakariak</a:t>
            </a:r>
            <a:r>
              <a:rPr lang="es-ES" sz="1050" dirty="0"/>
              <a:t>, </a:t>
            </a:r>
            <a:r>
              <a:rPr lang="es-ES" sz="1050" dirty="0" err="1"/>
              <a:t>mikobakterioen</a:t>
            </a:r>
            <a:r>
              <a:rPr lang="es-ES" sz="1050" dirty="0"/>
              <a:t> </a:t>
            </a:r>
            <a:r>
              <a:rPr lang="es-ES" sz="1050" dirty="0" err="1"/>
              <a:t>presentzia</a:t>
            </a:r>
            <a:r>
              <a:rPr lang="es-ES" sz="1050" dirty="0"/>
              <a:t> </a:t>
            </a:r>
            <a:r>
              <a:rPr lang="es-ES" sz="1050" dirty="0" err="1"/>
              <a:t>edo</a:t>
            </a:r>
            <a:r>
              <a:rPr lang="es-ES" sz="1050" dirty="0"/>
              <a:t> </a:t>
            </a:r>
            <a:r>
              <a:rPr lang="es-ES" sz="1050" dirty="0" err="1"/>
              <a:t>beste</a:t>
            </a:r>
            <a:r>
              <a:rPr lang="es-ES" sz="1050" dirty="0"/>
              <a:t> </a:t>
            </a:r>
            <a:r>
              <a:rPr lang="es-ES" sz="1050" dirty="0" err="1"/>
              <a:t>ondorio</a:t>
            </a:r>
            <a:r>
              <a:rPr lang="es-ES" sz="1050" dirty="0"/>
              <a:t> </a:t>
            </a:r>
            <a:r>
              <a:rPr lang="es-ES" sz="1050" dirty="0" err="1"/>
              <a:t>kaltegarri</a:t>
            </a:r>
            <a:r>
              <a:rPr lang="es-ES" sz="1050" dirty="0"/>
              <a:t> </a:t>
            </a:r>
            <a:r>
              <a:rPr lang="es-ES" sz="1050" dirty="0" err="1"/>
              <a:t>sistemiko</a:t>
            </a:r>
            <a:r>
              <a:rPr lang="es-ES" sz="1050" dirty="0"/>
              <a:t> </a:t>
            </a:r>
            <a:r>
              <a:rPr lang="es-ES" sz="1050" dirty="0" err="1"/>
              <a:t>garrantzitsu</a:t>
            </a:r>
            <a:r>
              <a:rPr lang="es-ES" sz="1050" dirty="0"/>
              <a:t> </a:t>
            </a:r>
            <a:r>
              <a:rPr lang="es-ES" sz="1050" dirty="0" err="1"/>
              <a:t>batzuk</a:t>
            </a:r>
            <a:r>
              <a:rPr lang="es-ES" sz="1050" dirty="0"/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260247" y="4308561"/>
            <a:ext cx="36458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4E9EBA"/>
                </a:solidFill>
              </a:rPr>
              <a:t>Nola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kendu</a:t>
            </a:r>
            <a:r>
              <a:rPr lang="es-ES" b="1" dirty="0">
                <a:solidFill>
                  <a:srgbClr val="4E9EBA"/>
                </a:solidFill>
              </a:rPr>
              <a:t> </a:t>
            </a:r>
            <a:r>
              <a:rPr lang="es-ES" b="1" dirty="0" err="1">
                <a:solidFill>
                  <a:srgbClr val="4E9EBA"/>
                </a:solidFill>
              </a:rPr>
              <a:t>KIak</a:t>
            </a:r>
            <a:r>
              <a:rPr lang="es-ES" b="1" dirty="0">
                <a:solidFill>
                  <a:srgbClr val="4E9EBA"/>
                </a:solidFill>
              </a:rPr>
              <a:t>?</a:t>
            </a:r>
          </a:p>
          <a:p>
            <a:r>
              <a:rPr lang="es-ES" sz="1600" dirty="0"/>
              <a:t>- Ez da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bezala</a:t>
            </a:r>
            <a:r>
              <a:rPr lang="es-ES" sz="1600" dirty="0"/>
              <a:t> </a:t>
            </a:r>
            <a:r>
              <a:rPr lang="es-ES" sz="1600" dirty="0" err="1"/>
              <a:t>ebaluatu</a:t>
            </a:r>
            <a:r>
              <a:rPr lang="es-ES" sz="1600" dirty="0"/>
              <a:t> </a:t>
            </a:r>
            <a:r>
              <a:rPr lang="es-ES" sz="1600" dirty="0" err="1"/>
              <a:t>ea</a:t>
            </a:r>
            <a:r>
              <a:rPr lang="es-ES" sz="1600" dirty="0"/>
              <a:t> </a:t>
            </a:r>
            <a:r>
              <a:rPr lang="es-ES" sz="1600" dirty="0" err="1"/>
              <a:t>pixkanaka</a:t>
            </a:r>
            <a:r>
              <a:rPr lang="es-ES" sz="1600" dirty="0"/>
              <a:t> </a:t>
            </a:r>
            <a:r>
              <a:rPr lang="es-ES" sz="1600" dirty="0" err="1"/>
              <a:t>kendu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</a:t>
            </a:r>
            <a:r>
              <a:rPr lang="es-ES" sz="1600" dirty="0" err="1"/>
              <a:t>diren</a:t>
            </a:r>
            <a:r>
              <a:rPr lang="es-ES" sz="1600" dirty="0"/>
              <a:t> ala </a:t>
            </a:r>
            <a:r>
              <a:rPr lang="es-ES" sz="1600" dirty="0" err="1"/>
              <a:t>ez</a:t>
            </a:r>
            <a:r>
              <a:rPr lang="es-ES" sz="1600" dirty="0"/>
              <a:t>.</a:t>
            </a:r>
          </a:p>
          <a:p>
            <a:r>
              <a:rPr lang="es-ES" sz="1600" dirty="0"/>
              <a:t>- </a:t>
            </a:r>
            <a:r>
              <a:rPr lang="es-ES" sz="1600" dirty="0" err="1"/>
              <a:t>Kontuan</a:t>
            </a:r>
            <a:r>
              <a:rPr lang="es-ES" sz="1600" dirty="0"/>
              <a:t> </a:t>
            </a:r>
            <a:r>
              <a:rPr lang="es-ES" sz="1600" dirty="0" err="1"/>
              <a:t>hartu</a:t>
            </a:r>
            <a:r>
              <a:rPr lang="es-ES" sz="1600" dirty="0"/>
              <a:t> </a:t>
            </a:r>
            <a:r>
              <a:rPr lang="es-ES" sz="1600" dirty="0" err="1"/>
              <a:t>pixkanaka</a:t>
            </a:r>
            <a:r>
              <a:rPr lang="es-ES" sz="1600" dirty="0"/>
              <a:t> </a:t>
            </a:r>
            <a:r>
              <a:rPr lang="es-ES" sz="1600" dirty="0" err="1"/>
              <a:t>kentzea</a:t>
            </a:r>
            <a:r>
              <a:rPr lang="es-ES" sz="1600" dirty="0"/>
              <a:t> </a:t>
            </a:r>
            <a:r>
              <a:rPr lang="es-ES" sz="1600" dirty="0" err="1"/>
              <a:t>KIen</a:t>
            </a:r>
            <a:r>
              <a:rPr lang="es-ES" sz="1600" dirty="0"/>
              <a:t> </a:t>
            </a:r>
            <a:r>
              <a:rPr lang="es-ES" sz="1600" dirty="0" err="1"/>
              <a:t>dosi</a:t>
            </a:r>
            <a:r>
              <a:rPr lang="es-ES" sz="1600" dirty="0"/>
              <a:t> </a:t>
            </a:r>
            <a:r>
              <a:rPr lang="es-ES" sz="1600" dirty="0" err="1"/>
              <a:t>handiak</a:t>
            </a:r>
            <a:r>
              <a:rPr lang="es-ES" sz="1600" dirty="0"/>
              <a:t> </a:t>
            </a:r>
            <a:r>
              <a:rPr lang="es-ES" sz="1600" dirty="0" err="1"/>
              <a:t>jasotzen</a:t>
            </a:r>
            <a:r>
              <a:rPr lang="es-ES" sz="1600" dirty="0"/>
              <a:t> </a:t>
            </a:r>
            <a:r>
              <a:rPr lang="es-ES" sz="1600" dirty="0" err="1"/>
              <a:t>dituzten</a:t>
            </a:r>
            <a:r>
              <a:rPr lang="es-ES" sz="1600" dirty="0"/>
              <a:t> </a:t>
            </a:r>
            <a:r>
              <a:rPr lang="es-ES" sz="1600" dirty="0" err="1"/>
              <a:t>pertsonei</a:t>
            </a:r>
            <a:r>
              <a:rPr lang="es-ES" sz="1600" dirty="0"/>
              <a:t> </a:t>
            </a:r>
            <a:r>
              <a:rPr lang="es-ES" sz="1200" dirty="0"/>
              <a:t>(</a:t>
            </a:r>
            <a:r>
              <a:rPr lang="es-ES" sz="1200" dirty="0" err="1"/>
              <a:t>flutikasona</a:t>
            </a:r>
            <a:r>
              <a:rPr lang="es-ES" sz="1200" dirty="0"/>
              <a:t> </a:t>
            </a:r>
            <a:r>
              <a:rPr lang="es-ES" sz="1200" dirty="0" err="1"/>
              <a:t>propionatoa</a:t>
            </a:r>
            <a:r>
              <a:rPr lang="es-ES" sz="1200" dirty="0"/>
              <a:t> ≥ 1.000 </a:t>
            </a:r>
            <a:r>
              <a:rPr lang="es-ES" sz="1200" dirty="0" err="1"/>
              <a:t>mcg</a:t>
            </a:r>
            <a:r>
              <a:rPr lang="es-ES" sz="1200" dirty="0"/>
              <a:t> </a:t>
            </a:r>
            <a:r>
              <a:rPr lang="es-ES" sz="1200" dirty="0" err="1"/>
              <a:t>eguneko</a:t>
            </a:r>
            <a:r>
              <a:rPr lang="es-ES" sz="1600" dirty="0"/>
              <a:t>) eta/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mikrolitroko</a:t>
            </a:r>
            <a:r>
              <a:rPr lang="es-ES" sz="1600" dirty="0"/>
              <a:t> 100-300 </a:t>
            </a:r>
            <a:r>
              <a:rPr lang="es-ES" sz="1600" dirty="0" err="1"/>
              <a:t>bitarteko</a:t>
            </a:r>
            <a:r>
              <a:rPr lang="es-ES" sz="1600" dirty="0"/>
              <a:t> </a:t>
            </a:r>
            <a:r>
              <a:rPr lang="es-ES" sz="1600" dirty="0" err="1"/>
              <a:t>eosinofiloak</a:t>
            </a:r>
            <a:r>
              <a:rPr lang="es-ES" sz="1600" dirty="0"/>
              <a:t> </a:t>
            </a:r>
            <a:r>
              <a:rPr lang="es-ES" sz="1600" dirty="0" err="1"/>
              <a:t>dituztenei</a:t>
            </a:r>
            <a:r>
              <a:rPr lang="es-ES" sz="1600" dirty="0"/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38" y="1711120"/>
            <a:ext cx="7310629" cy="44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8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354" y="512768"/>
            <a:ext cx="9740206" cy="593628"/>
          </a:xfrm>
        </p:spPr>
        <p:txBody>
          <a:bodyPr>
            <a:noAutofit/>
          </a:bodyPr>
          <a:lstStyle/>
          <a:p>
            <a:pPr algn="ctr"/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INHALAGAILUAK HAUTATZEA</a:t>
            </a:r>
            <a:b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endParaRPr lang="es-ES" sz="28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16947" y="1221373"/>
            <a:ext cx="11161486" cy="49035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Gailua</a:t>
            </a:r>
            <a:r>
              <a:rPr lang="es-ES" sz="1600" dirty="0"/>
              <a:t> </a:t>
            </a:r>
            <a:r>
              <a:rPr lang="es-ES" sz="1600" dirty="0" err="1"/>
              <a:t>aukeratzea</a:t>
            </a:r>
            <a:r>
              <a:rPr lang="es-ES" sz="1600" dirty="0"/>
              <a:t> </a:t>
            </a:r>
            <a:r>
              <a:rPr lang="es-ES" sz="1600" dirty="0" err="1"/>
              <a:t>farmakoa</a:t>
            </a:r>
            <a:r>
              <a:rPr lang="es-ES" sz="1600" dirty="0"/>
              <a:t> </a:t>
            </a:r>
            <a:r>
              <a:rPr lang="es-ES" sz="1600" dirty="0" err="1"/>
              <a:t>aukeratzea</a:t>
            </a:r>
            <a:r>
              <a:rPr lang="es-ES" sz="1600" dirty="0"/>
              <a:t> </a:t>
            </a:r>
            <a:r>
              <a:rPr lang="es-ES" sz="1600" dirty="0" err="1"/>
              <a:t>bezain</a:t>
            </a:r>
            <a:r>
              <a:rPr lang="es-ES" sz="1600" dirty="0"/>
              <a:t> </a:t>
            </a:r>
            <a:r>
              <a:rPr lang="es-ES" sz="1600" dirty="0" err="1"/>
              <a:t>garrantzitsua</a:t>
            </a:r>
            <a:r>
              <a:rPr lang="es-ES" sz="1600" dirty="0"/>
              <a:t> da.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Gailua</a:t>
            </a:r>
            <a:r>
              <a:rPr lang="es-ES" sz="1600" dirty="0"/>
              <a:t> </a:t>
            </a:r>
            <a:r>
              <a:rPr lang="es-ES" sz="1600" dirty="0" err="1"/>
              <a:t>hautatzeko</a:t>
            </a:r>
            <a:r>
              <a:rPr lang="es-ES" sz="1600" dirty="0"/>
              <a:t> </a:t>
            </a:r>
            <a:r>
              <a:rPr lang="es-ES" sz="1600" dirty="0" err="1"/>
              <a:t>irizpideen</a:t>
            </a:r>
            <a:r>
              <a:rPr lang="es-ES" sz="1600" dirty="0"/>
              <a:t> </a:t>
            </a:r>
            <a:r>
              <a:rPr lang="es-ES" sz="1600" dirty="0" err="1"/>
              <a:t>artean</a:t>
            </a:r>
            <a:r>
              <a:rPr lang="es-ES" sz="1600" dirty="0"/>
              <a:t> </a:t>
            </a:r>
            <a:r>
              <a:rPr lang="es-ES" sz="1600" dirty="0" err="1"/>
              <a:t>daude</a:t>
            </a:r>
            <a:r>
              <a:rPr lang="es-ES" sz="1600" dirty="0"/>
              <a:t> </a:t>
            </a:r>
            <a:r>
              <a:rPr lang="es-ES" sz="1600" dirty="0" err="1"/>
              <a:t>zer-nolako</a:t>
            </a:r>
            <a:r>
              <a:rPr lang="es-ES" sz="1600" dirty="0"/>
              <a:t> </a:t>
            </a:r>
            <a:r>
              <a:rPr lang="es-ES" sz="1600" dirty="0" err="1"/>
              <a:t>fluxu</a:t>
            </a:r>
            <a:r>
              <a:rPr lang="es-ES" sz="1600" dirty="0"/>
              <a:t> eta </a:t>
            </a:r>
            <a:r>
              <a:rPr lang="es-ES" sz="1600" dirty="0" err="1"/>
              <a:t>bolumenarekin</a:t>
            </a:r>
            <a:r>
              <a:rPr lang="es-ES" sz="1600" dirty="0"/>
              <a:t> </a:t>
            </a:r>
            <a:r>
              <a:rPr lang="es-ES" sz="1600" dirty="0" err="1"/>
              <a:t>hartzen</a:t>
            </a:r>
            <a:r>
              <a:rPr lang="es-ES" sz="1600" dirty="0"/>
              <a:t> den </a:t>
            </a:r>
            <a:r>
              <a:rPr lang="es-ES" sz="1600" dirty="0" err="1"/>
              <a:t>arnasa</a:t>
            </a:r>
            <a:r>
              <a:rPr lang="es-ES" sz="1600" dirty="0"/>
              <a:t>, </a:t>
            </a:r>
            <a:r>
              <a:rPr lang="es-ES" sz="1600" dirty="0" err="1"/>
              <a:t>pazienteak</a:t>
            </a:r>
            <a:r>
              <a:rPr lang="es-ES" sz="1600" dirty="0"/>
              <a:t> </a:t>
            </a:r>
            <a:r>
              <a:rPr lang="es-ES" sz="1600" dirty="0" err="1"/>
              <a:t>zenbateko</a:t>
            </a:r>
            <a:r>
              <a:rPr lang="es-ES" sz="1600" dirty="0"/>
              <a:t> </a:t>
            </a:r>
            <a:r>
              <a:rPr lang="es-ES" sz="1600" dirty="0" err="1"/>
              <a:t>trebetasuna</a:t>
            </a:r>
            <a:r>
              <a:rPr lang="es-ES" sz="1600" dirty="0"/>
              <a:t> </a:t>
            </a:r>
            <a:r>
              <a:rPr lang="es-ES" sz="1600" dirty="0" err="1"/>
              <a:t>duen</a:t>
            </a:r>
            <a:r>
              <a:rPr lang="es-ES" sz="1600" dirty="0"/>
              <a:t> </a:t>
            </a:r>
            <a:r>
              <a:rPr lang="es-ES" sz="1600" dirty="0" err="1"/>
              <a:t>gailua</a:t>
            </a:r>
            <a:r>
              <a:rPr lang="es-ES" sz="1600" dirty="0"/>
              <a:t> </a:t>
            </a:r>
            <a:r>
              <a:rPr lang="es-ES" sz="1600" dirty="0" err="1"/>
              <a:t>erabiltzeko</a:t>
            </a:r>
            <a:r>
              <a:rPr lang="es-ES" sz="1600" dirty="0"/>
              <a:t>, </a:t>
            </a:r>
            <a:r>
              <a:rPr lang="es-ES" sz="1600" dirty="0" err="1"/>
              <a:t>zer</a:t>
            </a:r>
            <a:r>
              <a:rPr lang="es-ES" sz="1600" dirty="0"/>
              <a:t> </a:t>
            </a:r>
            <a:r>
              <a:rPr lang="es-ES" sz="1600" dirty="0" err="1"/>
              <a:t>nahiago</a:t>
            </a:r>
            <a:r>
              <a:rPr lang="es-ES" sz="1600" dirty="0"/>
              <a:t> </a:t>
            </a:r>
            <a:r>
              <a:rPr lang="es-ES" sz="1600" dirty="0" err="1"/>
              <a:t>duen</a:t>
            </a:r>
            <a:r>
              <a:rPr lang="es-ES" sz="1600" dirty="0"/>
              <a:t>, </a:t>
            </a:r>
            <a:r>
              <a:rPr lang="es-ES" sz="1600" dirty="0" err="1"/>
              <a:t>inhalazio</a:t>
            </a:r>
            <a:r>
              <a:rPr lang="es-ES" sz="1600" dirty="0"/>
              <a:t> </a:t>
            </a:r>
            <a:r>
              <a:rPr lang="es-ES" sz="1600" dirty="0" err="1"/>
              <a:t>bidezko</a:t>
            </a:r>
            <a:r>
              <a:rPr lang="es-ES" sz="1600" dirty="0"/>
              <a:t> </a:t>
            </a:r>
            <a:r>
              <a:rPr lang="es-ES" sz="1600" dirty="0" err="1"/>
              <a:t>tratamenduak</a:t>
            </a:r>
            <a:r>
              <a:rPr lang="es-ES" sz="1600" dirty="0"/>
              <a:t> </a:t>
            </a:r>
            <a:r>
              <a:rPr lang="es-ES" sz="1600" dirty="0" err="1"/>
              <a:t>nolako</a:t>
            </a:r>
            <a:r>
              <a:rPr lang="es-ES" sz="1600" dirty="0"/>
              <a:t> </a:t>
            </a:r>
            <a:r>
              <a:rPr lang="es-ES" sz="1600" dirty="0" err="1"/>
              <a:t>konplexutasuna</a:t>
            </a:r>
            <a:r>
              <a:rPr lang="es-ES" sz="1600" dirty="0"/>
              <a:t> </a:t>
            </a:r>
            <a:r>
              <a:rPr lang="es-ES" sz="1600" dirty="0" err="1"/>
              <a:t>duen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gailuak</a:t>
            </a:r>
            <a:r>
              <a:rPr lang="es-ES" sz="1600" dirty="0"/>
              <a:t> </a:t>
            </a:r>
            <a:r>
              <a:rPr lang="es-ES" sz="1600" dirty="0" err="1"/>
              <a:t>zer</a:t>
            </a:r>
            <a:r>
              <a:rPr lang="es-ES" sz="1600" dirty="0"/>
              <a:t> </a:t>
            </a:r>
            <a:r>
              <a:rPr lang="es-ES" sz="1600" dirty="0" err="1"/>
              <a:t>inpaktu</a:t>
            </a:r>
            <a:r>
              <a:rPr lang="es-ES" sz="1600" dirty="0"/>
              <a:t> </a:t>
            </a:r>
            <a:r>
              <a:rPr lang="es-ES" sz="1600" dirty="0" err="1"/>
              <a:t>duen</a:t>
            </a:r>
            <a:r>
              <a:rPr lang="es-ES" sz="1600" dirty="0"/>
              <a:t> </a:t>
            </a:r>
            <a:r>
              <a:rPr lang="es-ES" sz="1600" dirty="0" err="1"/>
              <a:t>ingurumenean</a:t>
            </a:r>
            <a:r>
              <a:rPr lang="es-ES" sz="1600" dirty="0"/>
              <a:t>, </a:t>
            </a:r>
            <a:r>
              <a:rPr lang="es-ES" sz="1600" dirty="0" err="1"/>
              <a:t>besteak</a:t>
            </a:r>
            <a:r>
              <a:rPr lang="es-ES" sz="1600" dirty="0"/>
              <a:t> </a:t>
            </a:r>
            <a:r>
              <a:rPr lang="es-ES" sz="1600" dirty="0" err="1"/>
              <a:t>beste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Profesionalak</a:t>
            </a:r>
            <a:r>
              <a:rPr lang="es-ES" sz="1600" dirty="0"/>
              <a:t> eta </a:t>
            </a:r>
            <a:r>
              <a:rPr lang="es-ES" sz="1600" dirty="0" err="1"/>
              <a:t>pazienteak</a:t>
            </a:r>
            <a:r>
              <a:rPr lang="es-ES" sz="1600" dirty="0"/>
              <a:t> </a:t>
            </a:r>
            <a:r>
              <a:rPr lang="es-ES" sz="1600" dirty="0" err="1"/>
              <a:t>erabakiak</a:t>
            </a:r>
            <a:r>
              <a:rPr lang="es-ES" sz="1600" dirty="0"/>
              <a:t> </a:t>
            </a:r>
            <a:r>
              <a:rPr lang="es-ES" sz="1600" dirty="0" err="1"/>
              <a:t>elkarrekin</a:t>
            </a:r>
            <a:r>
              <a:rPr lang="es-ES" sz="1600" dirty="0"/>
              <a:t> </a:t>
            </a:r>
            <a:r>
              <a:rPr lang="es-ES" sz="1600" dirty="0" err="1"/>
              <a:t>hartzea</a:t>
            </a:r>
            <a:r>
              <a:rPr lang="es-ES" sz="1600" dirty="0"/>
              <a:t> da </a:t>
            </a:r>
            <a:r>
              <a:rPr lang="es-ES" sz="1600" dirty="0" err="1"/>
              <a:t>gailua</a:t>
            </a:r>
            <a:r>
              <a:rPr lang="es-ES" sz="1600" dirty="0"/>
              <a:t> </a:t>
            </a:r>
            <a:r>
              <a:rPr lang="es-ES" sz="1600" dirty="0" err="1"/>
              <a:t>hautatzeko</a:t>
            </a:r>
            <a:r>
              <a:rPr lang="es-ES" sz="1600" dirty="0"/>
              <a:t> </a:t>
            </a:r>
            <a:r>
              <a:rPr lang="es-ES" sz="1600" dirty="0" err="1"/>
              <a:t>estrategiarik</a:t>
            </a:r>
            <a:r>
              <a:rPr lang="es-ES" sz="1600" dirty="0"/>
              <a:t> </a:t>
            </a:r>
            <a:r>
              <a:rPr lang="es-ES" sz="1600" dirty="0" err="1"/>
              <a:t>onena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433803" y="3587476"/>
            <a:ext cx="4599752" cy="134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err="1">
                <a:solidFill>
                  <a:srgbClr val="4E9EBA"/>
                </a:solidFill>
                <a:latin typeface="Arial Black" pitchFamily="34" charset="0"/>
              </a:rPr>
              <a:t>Dokumentua</a:t>
            </a:r>
            <a:r>
              <a:rPr lang="es-ES" sz="1600" dirty="0">
                <a:solidFill>
                  <a:srgbClr val="4E9EBA"/>
                </a:solidFill>
                <a:latin typeface="Arial Black" pitchFamily="34" charset="0"/>
              </a:rPr>
              <a:t>: ASMA ETA BGBKA TRATATZEKO FARMAKOAK ETA INHALAGAILUAK</a:t>
            </a:r>
          </a:p>
          <a:p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>(</a:t>
            </a:r>
            <a:r>
              <a:rPr lang="es-ES" sz="1600" b="1" dirty="0" err="1">
                <a:solidFill>
                  <a:srgbClr val="4E9EBA"/>
                </a:solidFill>
                <a:latin typeface="Arial Black" pitchFamily="34" charset="0"/>
              </a:rPr>
              <a:t>lotura</a:t>
            </a:r>
            <a:r>
              <a:rPr lang="es-ES" sz="1600" b="1" dirty="0">
                <a:solidFill>
                  <a:srgbClr val="4E9EBA"/>
                </a:solidFill>
                <a:latin typeface="Arial Black" pitchFamily="34" charset="0"/>
              </a:rPr>
              <a:t>)</a:t>
            </a:r>
            <a:endParaRPr lang="es-ES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472" y="3012830"/>
            <a:ext cx="6304816" cy="37534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154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723" y="5631678"/>
            <a:ext cx="8012923" cy="726393"/>
          </a:xfrm>
        </p:spPr>
        <p:txBody>
          <a:bodyPr>
            <a:normAutofit fontScale="90000"/>
          </a:bodyPr>
          <a:lstStyle/>
          <a:p>
            <a:r>
              <a:rPr lang="es-ES" sz="2700" dirty="0" err="1">
                <a:solidFill>
                  <a:srgbClr val="4E9EBA"/>
                </a:solidFill>
                <a:latin typeface="Arial Black" pitchFamily="34" charset="0"/>
              </a:rPr>
              <a:t>Dokumentua</a:t>
            </a:r>
            <a:r>
              <a:rPr lang="es-ES" sz="2700" dirty="0">
                <a:solidFill>
                  <a:srgbClr val="4E9EBA"/>
                </a:solidFill>
                <a:latin typeface="Arial Black" pitchFamily="34" charset="0"/>
              </a:rPr>
              <a:t>: </a:t>
            </a:r>
            <a:r>
              <a:rPr lang="es-ES" sz="27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ASMA ETA BGBKA TRATATZEKO FARMAKOAK ETA INHALAGAILUAK </a:t>
            </a:r>
            <a:br>
              <a:rPr lang="es-ES" sz="2700" dirty="0">
                <a:solidFill>
                  <a:srgbClr val="4E9EBA"/>
                </a:solidFill>
                <a:latin typeface="Arial Black" pitchFamily="34" charset="0"/>
              </a:rPr>
            </a:br>
            <a:br>
              <a:rPr lang="es-ES" sz="2400" b="1" dirty="0"/>
            </a:b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8" y="234124"/>
            <a:ext cx="3858006" cy="48548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064" y="349862"/>
            <a:ext cx="3617694" cy="470795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3335" y="349862"/>
            <a:ext cx="3069500" cy="28390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1041" y="3197261"/>
            <a:ext cx="2715423" cy="349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9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76879" y="503652"/>
            <a:ext cx="9740206" cy="593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</a:rPr>
              <a:t>Funtsezko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</a:rPr>
              <a:t>ideiak</a:t>
            </a:r>
            <a:endParaRPr lang="es-ES" sz="3200" dirty="0">
              <a:solidFill>
                <a:srgbClr val="FF0000"/>
              </a:solidFill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366575" cy="1462008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715361"/>
            <a:ext cx="10628587" cy="43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6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40524" y="3268037"/>
            <a:ext cx="556714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33 </a:t>
            </a:r>
            <a:r>
              <a:rPr lang="es-ES_tradnl" sz="3200" dirty="0" err="1">
                <a:solidFill>
                  <a:srgbClr val="4E9EBA"/>
                </a:solidFill>
                <a:latin typeface="Arial Black" pitchFamily="34" charset="0"/>
                <a:hlinkClick r:id="rId2"/>
              </a:rPr>
              <a:t>Liburukia</a:t>
            </a:r>
            <a:r>
              <a:rPr lang="es-ES_tradnl" sz="3200" dirty="0">
                <a:solidFill>
                  <a:srgbClr val="4E9EBA"/>
                </a:solidFill>
                <a:latin typeface="Arial Black" pitchFamily="34" charset="0"/>
                <a:hlinkClick r:id="rId2"/>
              </a:rPr>
              <a:t>, 4 Zb. 2025</a:t>
            </a:r>
            <a:endParaRPr lang="es-ES_tradnl" sz="3200" dirty="0">
              <a:solidFill>
                <a:srgbClr val="4E9EBA"/>
              </a:solidFill>
              <a:latin typeface="Arial Black" pitchFamily="34" charset="0"/>
            </a:endParaRPr>
          </a:p>
          <a:p>
            <a:endParaRPr lang="es-ES_tradnl" sz="3200" dirty="0">
              <a:solidFill>
                <a:srgbClr val="4E9EBA"/>
              </a:solidFill>
              <a:latin typeface="Arial Black" pitchFamily="34" charset="0"/>
            </a:endParaRPr>
          </a:p>
          <a:p>
            <a:r>
              <a:rPr lang="es-ES" sz="2000" dirty="0" err="1">
                <a:solidFill>
                  <a:srgbClr val="4E9EBA"/>
                </a:solidFill>
                <a:latin typeface="Arial Black" pitchFamily="34" charset="0"/>
              </a:rPr>
              <a:t>Dokumentua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</a:rPr>
              <a:t>: </a:t>
            </a:r>
            <a:r>
              <a:rPr lang="es-ES" sz="2000" dirty="0">
                <a:solidFill>
                  <a:srgbClr val="4E9EBA"/>
                </a:solidFill>
                <a:latin typeface="Arial Black" pitchFamily="34" charset="0"/>
                <a:hlinkClick r:id="rId3"/>
              </a:rPr>
              <a:t>ASMA ETA BGBKA TRATATZEKO FARMAKOAK ETA INHALAGAILUAK</a:t>
            </a:r>
            <a:endParaRPr lang="es-ES" sz="3200" b="1" dirty="0"/>
          </a:p>
        </p:txBody>
      </p:sp>
      <p:sp>
        <p:nvSpPr>
          <p:cNvPr id="5" name="Rectángulo 4"/>
          <p:cNvSpPr/>
          <p:nvPr/>
        </p:nvSpPr>
        <p:spPr>
          <a:xfrm>
            <a:off x="2430087" y="861400"/>
            <a:ext cx="728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Informazio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gehiago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 eta </a:t>
            </a:r>
            <a:r>
              <a:rPr lang="es-ES" sz="4000" b="1" dirty="0" err="1">
                <a:solidFill>
                  <a:srgbClr val="4BACC6"/>
                </a:solidFill>
                <a:latin typeface="Arial Black" pitchFamily="34" charset="0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 pitchFamily="34" charset="0"/>
              </a:rPr>
              <a:t>…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71040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AURKIBIDEA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99802" y="1301181"/>
            <a:ext cx="9251779" cy="4311343"/>
          </a:xfrm>
          <a:prstGeom prst="rect">
            <a:avLst/>
          </a:prstGeom>
          <a:solidFill>
            <a:srgbClr val="5FACBC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s-ES" sz="800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SARRERA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DIAGNOSTIKOA ETA HASIERAKO EBALUAZIOA. HASIERAKO TRATAMENDURAKO ALGORITMOA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BGBKAREN TRATAMENDUA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chemeClr val="bg1"/>
                </a:solidFill>
              </a:rPr>
              <a:t>Hasierako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tratamendu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farmakologikoa</a:t>
            </a:r>
            <a:endParaRPr lang="es-ES" sz="1400" dirty="0">
              <a:solidFill>
                <a:schemeClr val="bg1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s-ES" sz="1400" dirty="0" err="1">
                <a:solidFill>
                  <a:schemeClr val="bg1"/>
                </a:solidFill>
              </a:rPr>
              <a:t>Tratamendu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farmakologikoaren</a:t>
            </a:r>
            <a:r>
              <a:rPr lang="es-ES" sz="1400" dirty="0">
                <a:solidFill>
                  <a:schemeClr val="bg1"/>
                </a:solidFill>
              </a:rPr>
              <a:t> </a:t>
            </a:r>
            <a:r>
              <a:rPr lang="es-ES" sz="1400" dirty="0" err="1">
                <a:solidFill>
                  <a:schemeClr val="bg1"/>
                </a:solidFill>
              </a:rPr>
              <a:t>jarraipena</a:t>
            </a:r>
            <a:endParaRPr lang="es-ES" sz="1400" dirty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BGBKAREN EXAZERBAZIOAREN TRATAMENDUA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BGBKAREN PRESKRIPZIO-DATUAK EUSKADIN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KORTIKOIDE INHALATUAK BGBKA TRATATZEKO: NOIZ ETA NOLA KENDU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INHALAGAILUAK HAUTATZEA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s-ES" sz="1800" dirty="0">
                <a:solidFill>
                  <a:schemeClr val="bg1"/>
                </a:solidFill>
              </a:rPr>
              <a:t>FUNTSEZKO IDEIAK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7" name="Imagen 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" name="Conector recto 13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56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</a:rPr>
              <a:t>SARRERA</a:t>
            </a:r>
            <a:endParaRPr lang="es-ES" sz="40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5803" y="1505556"/>
            <a:ext cx="11159485" cy="4113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BGBKa</a:t>
            </a:r>
            <a:r>
              <a:rPr lang="es-ES" sz="1600" dirty="0"/>
              <a:t> </a:t>
            </a:r>
            <a:r>
              <a:rPr lang="es-ES" sz="1600" dirty="0" err="1"/>
              <a:t>definizioa</a:t>
            </a:r>
            <a:r>
              <a:rPr lang="es-ES" sz="1600" dirty="0"/>
              <a:t> (GOLD </a:t>
            </a:r>
            <a:r>
              <a:rPr lang="es-ES" sz="1600" dirty="0" err="1"/>
              <a:t>gida</a:t>
            </a:r>
            <a:r>
              <a:rPr lang="es-ES" sz="1600" dirty="0"/>
              <a:t>): </a:t>
            </a:r>
            <a:r>
              <a:rPr lang="es-ES" sz="1600" dirty="0" err="1"/>
              <a:t>biriketako</a:t>
            </a:r>
            <a:r>
              <a:rPr lang="es-ES" sz="1600" dirty="0"/>
              <a:t> </a:t>
            </a:r>
            <a:r>
              <a:rPr lang="es-ES" sz="1600" dirty="0" err="1"/>
              <a:t>nahasmendu</a:t>
            </a:r>
            <a:r>
              <a:rPr lang="es-ES" sz="1600" dirty="0"/>
              <a:t> </a:t>
            </a:r>
            <a:r>
              <a:rPr lang="es-ES" sz="1600" dirty="0" err="1"/>
              <a:t>heterogeneoa</a:t>
            </a:r>
            <a:r>
              <a:rPr lang="es-ES" sz="1600" dirty="0"/>
              <a:t>, </a:t>
            </a:r>
            <a:r>
              <a:rPr lang="es-ES" sz="1600" dirty="0" err="1"/>
              <a:t>ezaugarri</a:t>
            </a:r>
            <a:r>
              <a:rPr lang="es-ES" sz="1600" dirty="0"/>
              <a:t> </a:t>
            </a:r>
            <a:r>
              <a:rPr lang="es-ES" sz="1600" dirty="0" err="1"/>
              <a:t>ditu</a:t>
            </a:r>
            <a:r>
              <a:rPr lang="es-ES" sz="1600" dirty="0"/>
              <a:t> arnas-</a:t>
            </a:r>
            <a:r>
              <a:rPr lang="es-ES" sz="1600" dirty="0" err="1"/>
              <a:t>sintoma</a:t>
            </a:r>
            <a:r>
              <a:rPr lang="es-ES" sz="1600" dirty="0"/>
              <a:t> </a:t>
            </a:r>
            <a:r>
              <a:rPr lang="es-ES" sz="1600" dirty="0" err="1"/>
              <a:t>kronikoak</a:t>
            </a:r>
            <a:r>
              <a:rPr lang="es-ES" sz="1600" dirty="0"/>
              <a:t> (disnea, </a:t>
            </a:r>
            <a:r>
              <a:rPr lang="es-ES" sz="1600" dirty="0" err="1"/>
              <a:t>eztula</a:t>
            </a:r>
            <a:r>
              <a:rPr lang="es-ES" sz="1600" dirty="0"/>
              <a:t>, </a:t>
            </a:r>
            <a:r>
              <a:rPr lang="es-ES" sz="1600" dirty="0" err="1"/>
              <a:t>espektorazioa</a:t>
            </a:r>
            <a:r>
              <a:rPr lang="es-ES" sz="1600" dirty="0"/>
              <a:t> eta/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larriagotzeak</a:t>
            </a:r>
            <a:r>
              <a:rPr lang="es-ES" sz="1600" dirty="0"/>
              <a:t>), </a:t>
            </a:r>
            <a:r>
              <a:rPr lang="es-ES" sz="1600" dirty="0" err="1"/>
              <a:t>arnasbideen</a:t>
            </a:r>
            <a:r>
              <a:rPr lang="es-ES" sz="1600" dirty="0"/>
              <a:t> </a:t>
            </a:r>
            <a:r>
              <a:rPr lang="es-ES" sz="1600" dirty="0" err="1"/>
              <a:t>alterazioen</a:t>
            </a:r>
            <a:r>
              <a:rPr lang="es-ES" sz="1600" dirty="0"/>
              <a:t> </a:t>
            </a:r>
            <a:r>
              <a:rPr lang="es-ES" sz="1600" dirty="0" err="1"/>
              <a:t>ondorioz</a:t>
            </a:r>
            <a:r>
              <a:rPr lang="es-ES" sz="1600" dirty="0"/>
              <a:t> (</a:t>
            </a:r>
            <a:r>
              <a:rPr lang="es-ES" sz="1600" dirty="0" err="1"/>
              <a:t>bronkitisa</a:t>
            </a:r>
            <a:r>
              <a:rPr lang="es-ES" sz="1600" dirty="0"/>
              <a:t>, </a:t>
            </a:r>
            <a:r>
              <a:rPr lang="es-ES" sz="1600" dirty="0" err="1"/>
              <a:t>bronkiolitisa</a:t>
            </a:r>
            <a:r>
              <a:rPr lang="es-ES" sz="1600" dirty="0"/>
              <a:t>)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albeoloen</a:t>
            </a:r>
            <a:r>
              <a:rPr lang="es-ES" sz="1600" dirty="0"/>
              <a:t> </a:t>
            </a:r>
            <a:r>
              <a:rPr lang="es-ES" sz="1600" dirty="0" err="1"/>
              <a:t>alterazioen</a:t>
            </a:r>
            <a:r>
              <a:rPr lang="es-ES" sz="1600" dirty="0"/>
              <a:t> </a:t>
            </a:r>
            <a:r>
              <a:rPr lang="es-ES" sz="1600" dirty="0" err="1"/>
              <a:t>ondorioz</a:t>
            </a:r>
            <a:r>
              <a:rPr lang="es-ES" sz="1600" dirty="0"/>
              <a:t> (enfisema), aire-</a:t>
            </a:r>
            <a:r>
              <a:rPr lang="es-ES" sz="1600" dirty="0" err="1"/>
              <a:t>fluxua</a:t>
            </a:r>
            <a:r>
              <a:rPr lang="es-ES" sz="1600" dirty="0"/>
              <a:t> </a:t>
            </a:r>
            <a:r>
              <a:rPr lang="es-ES" sz="1600" dirty="0" err="1"/>
              <a:t>buxatzea</a:t>
            </a:r>
            <a:r>
              <a:rPr lang="es-ES" sz="1600" dirty="0"/>
              <a:t> </a:t>
            </a:r>
            <a:r>
              <a:rPr lang="es-ES" sz="1600" dirty="0" err="1"/>
              <a:t>eragiten</a:t>
            </a:r>
            <a:r>
              <a:rPr lang="es-ES" sz="1600" dirty="0"/>
              <a:t> </a:t>
            </a:r>
            <a:r>
              <a:rPr lang="es-ES" sz="1600" dirty="0" err="1"/>
              <a:t>baitute</a:t>
            </a:r>
            <a:r>
              <a:rPr lang="es-ES" sz="1600" dirty="0"/>
              <a:t>, </a:t>
            </a:r>
            <a:r>
              <a:rPr lang="es-ES" sz="1600" dirty="0" err="1"/>
              <a:t>modu</a:t>
            </a:r>
            <a:r>
              <a:rPr lang="es-ES" sz="1600" dirty="0"/>
              <a:t> </a:t>
            </a:r>
            <a:r>
              <a:rPr lang="es-ES" sz="1600" dirty="0" err="1"/>
              <a:t>iraunkorrean</a:t>
            </a:r>
            <a:r>
              <a:rPr lang="es-ES" sz="1600" dirty="0"/>
              <a:t> eta, </a:t>
            </a:r>
            <a:r>
              <a:rPr lang="es-ES" sz="1600" dirty="0" err="1"/>
              <a:t>sarritan</a:t>
            </a:r>
            <a:r>
              <a:rPr lang="es-ES" sz="1600" dirty="0"/>
              <a:t> —</a:t>
            </a:r>
            <a:r>
              <a:rPr lang="es-ES" sz="1600" dirty="0" err="1"/>
              <a:t>baina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beti</a:t>
            </a:r>
            <a:r>
              <a:rPr lang="es-ES" sz="1600" dirty="0"/>
              <a:t>—, </a:t>
            </a:r>
            <a:r>
              <a:rPr lang="es-ES" sz="1600" dirty="0" err="1"/>
              <a:t>progresiboan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Prebalentzia</a:t>
            </a:r>
            <a:r>
              <a:rPr lang="es-ES" sz="1600" dirty="0"/>
              <a:t>, </a:t>
            </a:r>
            <a:r>
              <a:rPr lang="es-ES" sz="1600" dirty="0" err="1"/>
              <a:t>adinaren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 </a:t>
            </a:r>
            <a:r>
              <a:rPr lang="es-ES" sz="1600" dirty="0" err="1"/>
              <a:t>doituta</a:t>
            </a:r>
            <a:r>
              <a:rPr lang="es-ES" sz="1600" dirty="0"/>
              <a:t> (2022): 20,9 </a:t>
            </a:r>
            <a:r>
              <a:rPr lang="es-ES" sz="1600" dirty="0" err="1"/>
              <a:t>kasu</a:t>
            </a:r>
            <a:r>
              <a:rPr lang="es-ES" sz="1600" dirty="0"/>
              <a:t>/1.000 </a:t>
            </a:r>
            <a:r>
              <a:rPr lang="es-ES" sz="1600" dirty="0" err="1"/>
              <a:t>biztanleko</a:t>
            </a:r>
            <a:r>
              <a:rPr lang="es-ES" sz="1600" dirty="0"/>
              <a:t> </a:t>
            </a:r>
            <a:r>
              <a:rPr lang="es-ES" sz="1600" dirty="0" err="1"/>
              <a:t>Espainian</a:t>
            </a:r>
            <a:r>
              <a:rPr lang="es-ES" sz="1600" dirty="0"/>
              <a:t> (14,2 </a:t>
            </a:r>
            <a:r>
              <a:rPr lang="es-ES" sz="1600" dirty="0" err="1"/>
              <a:t>Euskadin</a:t>
            </a:r>
            <a:r>
              <a:rPr lang="es-ES" sz="1600" dirty="0"/>
              <a:t>), &gt; % 10, 70 </a:t>
            </a:r>
            <a:r>
              <a:rPr lang="es-ES" sz="1600" dirty="0" err="1"/>
              <a:t>urtetik</a:t>
            </a:r>
            <a:r>
              <a:rPr lang="es-ES" sz="1600" dirty="0"/>
              <a:t> </a:t>
            </a:r>
            <a:r>
              <a:rPr lang="es-ES" sz="1600" dirty="0" err="1"/>
              <a:t>gorako</a:t>
            </a:r>
            <a:r>
              <a:rPr lang="es-ES" sz="1600" dirty="0"/>
              <a:t> </a:t>
            </a:r>
            <a:r>
              <a:rPr lang="es-ES" sz="1600" dirty="0" err="1"/>
              <a:t>gizonetan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BGBKaren</a:t>
            </a:r>
            <a:r>
              <a:rPr lang="es-ES" sz="1600" dirty="0"/>
              <a:t> </a:t>
            </a:r>
            <a:r>
              <a:rPr lang="es-ES" sz="1600" dirty="0" err="1"/>
              <a:t>bilakaera</a:t>
            </a:r>
            <a:r>
              <a:rPr lang="es-ES" sz="1600" dirty="0"/>
              <a:t> </a:t>
            </a:r>
            <a:r>
              <a:rPr lang="es-ES" sz="1600" dirty="0" err="1"/>
              <a:t>denboran</a:t>
            </a:r>
            <a:r>
              <a:rPr lang="es-ES" sz="1600" dirty="0"/>
              <a:t> </a:t>
            </a:r>
            <a:r>
              <a:rPr lang="es-ES" sz="1600" dirty="0" err="1"/>
              <a:t>zehar</a:t>
            </a:r>
            <a:r>
              <a:rPr lang="es-ES" sz="1600" dirty="0"/>
              <a:t>: disnea </a:t>
            </a:r>
            <a:r>
              <a:rPr lang="es-ES" sz="1600" dirty="0" err="1"/>
              <a:t>iraunkorra</a:t>
            </a:r>
            <a:r>
              <a:rPr lang="es-ES" sz="1600" dirty="0"/>
              <a:t> eta </a:t>
            </a:r>
            <a:r>
              <a:rPr lang="es-ES" sz="1600" dirty="0" err="1"/>
              <a:t>desgaitasuna</a:t>
            </a:r>
            <a:r>
              <a:rPr lang="es-ES" sz="1600" dirty="0"/>
              <a:t> </a:t>
            </a:r>
            <a:r>
              <a:rPr lang="es-ES" sz="1600" dirty="0" err="1"/>
              <a:t>sortzen</a:t>
            </a:r>
            <a:r>
              <a:rPr lang="es-ES" sz="1600" dirty="0"/>
              <a:t> da, </a:t>
            </a:r>
            <a:r>
              <a:rPr lang="es-ES" sz="1600" dirty="0" err="1"/>
              <a:t>exazerbazio</a:t>
            </a:r>
            <a:r>
              <a:rPr lang="es-ES" sz="1600" dirty="0"/>
              <a:t> </a:t>
            </a:r>
            <a:r>
              <a:rPr lang="es-ES" sz="1600" dirty="0" err="1"/>
              <a:t>akutuekin</a:t>
            </a:r>
            <a:r>
              <a:rPr lang="es-ES" sz="1600" dirty="0"/>
              <a:t>; </a:t>
            </a:r>
            <a:r>
              <a:rPr lang="es-ES" sz="1600" dirty="0" err="1"/>
              <a:t>azken</a:t>
            </a:r>
            <a:r>
              <a:rPr lang="es-ES" sz="1600" dirty="0"/>
              <a:t> </a:t>
            </a:r>
            <a:r>
              <a:rPr lang="es-ES" sz="1600" dirty="0" err="1"/>
              <a:t>hauek</a:t>
            </a:r>
            <a:r>
              <a:rPr lang="es-ES" sz="1600" dirty="0"/>
              <a:t> </a:t>
            </a:r>
            <a:r>
              <a:rPr lang="es-ES" sz="1600" dirty="0" err="1"/>
              <a:t>azkartu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biriketako</a:t>
            </a:r>
            <a:r>
              <a:rPr lang="es-ES" sz="1600" dirty="0"/>
              <a:t> </a:t>
            </a:r>
            <a:r>
              <a:rPr lang="es-ES" sz="1600" dirty="0" err="1"/>
              <a:t>funtzioaren</a:t>
            </a:r>
            <a:r>
              <a:rPr lang="es-ES" sz="1600" dirty="0"/>
              <a:t> </a:t>
            </a:r>
            <a:r>
              <a:rPr lang="es-ES" sz="1600" dirty="0" err="1"/>
              <a:t>gainbehera</a:t>
            </a:r>
            <a:r>
              <a:rPr lang="es-ES" sz="1600" dirty="0"/>
              <a:t>, eta </a:t>
            </a:r>
            <a:r>
              <a:rPr lang="es-ES" sz="1600" dirty="0" err="1"/>
              <a:t>osasun-egoerak</a:t>
            </a:r>
            <a:r>
              <a:rPr lang="es-ES" sz="1600" dirty="0"/>
              <a:t> </a:t>
            </a:r>
            <a:r>
              <a:rPr lang="es-ES" sz="1600" dirty="0" err="1"/>
              <a:t>okerrera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du; </a:t>
            </a:r>
            <a:r>
              <a:rPr lang="es-ES" sz="1600" dirty="0" err="1"/>
              <a:t>ondorioz</a:t>
            </a:r>
            <a:r>
              <a:rPr lang="es-ES" sz="1600" dirty="0"/>
              <a:t>, </a:t>
            </a:r>
            <a:r>
              <a:rPr lang="es-ES" sz="1600" dirty="0" err="1"/>
              <a:t>areagotu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 </a:t>
            </a:r>
            <a:r>
              <a:rPr lang="es-ES" sz="1600" dirty="0" err="1"/>
              <a:t>ospitaleratzeak</a:t>
            </a:r>
            <a:r>
              <a:rPr lang="es-ES" sz="1600" dirty="0"/>
              <a:t>. </a:t>
            </a:r>
            <a:r>
              <a:rPr lang="es-ES" sz="1600" dirty="0" err="1"/>
              <a:t>Exazerbazio</a:t>
            </a:r>
            <a:r>
              <a:rPr lang="es-ES" sz="1600" dirty="0"/>
              <a:t> </a:t>
            </a:r>
            <a:r>
              <a:rPr lang="es-ES" sz="1600" dirty="0" err="1"/>
              <a:t>larriak</a:t>
            </a:r>
            <a:r>
              <a:rPr lang="es-ES" sz="1600" dirty="0"/>
              <a:t> </a:t>
            </a:r>
            <a:r>
              <a:rPr lang="es-ES" sz="1600" dirty="0" err="1"/>
              <a:t>hilkortasuna</a:t>
            </a:r>
            <a:r>
              <a:rPr lang="es-ES" sz="1600" dirty="0"/>
              <a:t> </a:t>
            </a:r>
            <a:r>
              <a:rPr lang="es-ES" sz="1600" dirty="0" err="1"/>
              <a:t>areagotzearekin</a:t>
            </a:r>
            <a:r>
              <a:rPr lang="es-ES" sz="1600" dirty="0"/>
              <a:t> </a:t>
            </a:r>
            <a:r>
              <a:rPr lang="es-ES" sz="1600" dirty="0" err="1"/>
              <a:t>lotzen</a:t>
            </a:r>
            <a:r>
              <a:rPr lang="es-ES" sz="1600" dirty="0"/>
              <a:t> </a:t>
            </a:r>
            <a:r>
              <a:rPr lang="es-ES" sz="1600" dirty="0" err="1"/>
              <a:t>dira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INFAC </a:t>
            </a:r>
            <a:r>
              <a:rPr lang="es-ES" sz="1600" dirty="0" err="1"/>
              <a:t>honen</a:t>
            </a:r>
            <a:r>
              <a:rPr lang="es-ES" sz="1600" dirty="0"/>
              <a:t> </a:t>
            </a:r>
            <a:r>
              <a:rPr lang="es-ES" sz="1600" dirty="0" err="1"/>
              <a:t>helburua</a:t>
            </a:r>
            <a:r>
              <a:rPr lang="es-ES" sz="1600" dirty="0"/>
              <a:t>: </a:t>
            </a:r>
            <a:r>
              <a:rPr lang="es-ES" sz="1600" dirty="0" err="1"/>
              <a:t>BGBKaren</a:t>
            </a:r>
            <a:r>
              <a:rPr lang="es-ES" sz="1600" dirty="0"/>
              <a:t> </a:t>
            </a:r>
            <a:r>
              <a:rPr lang="es-ES" sz="1600" dirty="0" err="1"/>
              <a:t>tratamendu</a:t>
            </a:r>
            <a:r>
              <a:rPr lang="es-ES" sz="1600" dirty="0"/>
              <a:t> </a:t>
            </a:r>
            <a:r>
              <a:rPr lang="es-ES" sz="1600" dirty="0" err="1"/>
              <a:t>farmakologikoa</a:t>
            </a:r>
            <a:r>
              <a:rPr lang="es-ES" sz="1600" dirty="0"/>
              <a:t> </a:t>
            </a:r>
            <a:r>
              <a:rPr lang="es-ES" sz="1600" dirty="0" err="1"/>
              <a:t>deskribatzea</a:t>
            </a:r>
            <a:r>
              <a:rPr lang="es-ES" sz="1600" dirty="0"/>
              <a:t>, GOLD 2024 </a:t>
            </a:r>
            <a:r>
              <a:rPr lang="es-ES" sz="1600" dirty="0" err="1"/>
              <a:t>gida</a:t>
            </a:r>
            <a:r>
              <a:rPr lang="es-ES" sz="1600" dirty="0"/>
              <a:t> eta </a:t>
            </a:r>
            <a:r>
              <a:rPr lang="es-ES" sz="1600" dirty="0" err="1"/>
              <a:t>beste</a:t>
            </a:r>
            <a:r>
              <a:rPr lang="es-ES" sz="1600" dirty="0"/>
              <a:t> </a:t>
            </a:r>
            <a:r>
              <a:rPr lang="es-ES" sz="1600" dirty="0" err="1"/>
              <a:t>gida</a:t>
            </a:r>
            <a:r>
              <a:rPr lang="es-ES" sz="1600" dirty="0"/>
              <a:t> eta </a:t>
            </a:r>
            <a:r>
              <a:rPr lang="es-ES" sz="1600" dirty="0" err="1"/>
              <a:t>dokumentu</a:t>
            </a:r>
            <a:r>
              <a:rPr lang="es-ES" sz="1600" dirty="0"/>
              <a:t> </a:t>
            </a:r>
            <a:r>
              <a:rPr lang="es-ES" sz="1600" dirty="0" err="1"/>
              <a:t>eguneratu</a:t>
            </a:r>
            <a:r>
              <a:rPr lang="es-ES" sz="1600" dirty="0"/>
              <a:t> </a:t>
            </a:r>
            <a:r>
              <a:rPr lang="es-ES" sz="1600" dirty="0" err="1"/>
              <a:t>batzuk</a:t>
            </a:r>
            <a:r>
              <a:rPr lang="es-ES" sz="1600" dirty="0"/>
              <a:t> </a:t>
            </a:r>
            <a:r>
              <a:rPr lang="es-ES" sz="1600" dirty="0" err="1"/>
              <a:t>oinarri</a:t>
            </a:r>
            <a:r>
              <a:rPr lang="es-ES" sz="1600" dirty="0"/>
              <a:t> </a:t>
            </a:r>
            <a:r>
              <a:rPr lang="es-ES" sz="1600" dirty="0" err="1"/>
              <a:t>hartuta</a:t>
            </a:r>
            <a:r>
              <a:rPr lang="es-ES" sz="1600" dirty="0"/>
              <a:t>, </a:t>
            </a:r>
            <a:r>
              <a:rPr lang="es-ES" sz="1600" dirty="0" err="1"/>
              <a:t>tratamenduak</a:t>
            </a:r>
            <a:r>
              <a:rPr lang="es-ES" sz="1600" dirty="0"/>
              <a:t> </a:t>
            </a:r>
            <a:r>
              <a:rPr lang="es-ES" sz="1600" dirty="0" err="1"/>
              <a:t>hobeto</a:t>
            </a:r>
            <a:r>
              <a:rPr lang="es-ES" sz="1600" dirty="0"/>
              <a:t> </a:t>
            </a:r>
            <a:r>
              <a:rPr lang="es-ES" sz="1600" dirty="0" err="1"/>
              <a:t>egokitzeko</a:t>
            </a:r>
            <a:r>
              <a:rPr lang="es-ES" sz="1600" dirty="0"/>
              <a:t> </a:t>
            </a:r>
            <a:r>
              <a:rPr lang="es-ES" sz="1600" dirty="0" err="1"/>
              <a:t>gomendioak</a:t>
            </a:r>
            <a:r>
              <a:rPr lang="es-ES" sz="1600" dirty="0"/>
              <a:t> </a:t>
            </a:r>
            <a:r>
              <a:rPr lang="es-ES" sz="1600" dirty="0" err="1"/>
              <a:t>ematea</a:t>
            </a:r>
            <a:r>
              <a:rPr lang="es-ES" sz="1600" dirty="0"/>
              <a:t>.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endParaRPr lang="es-ES" sz="16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27" y="365125"/>
            <a:ext cx="11995266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DIAGNOSTIKOA ETA HASIERAKO EBALUAZIOA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314364"/>
            <a:ext cx="11161486" cy="42717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Susmo</a:t>
            </a:r>
            <a:r>
              <a:rPr lang="es-ES" sz="1600" dirty="0"/>
              <a:t> </a:t>
            </a:r>
            <a:r>
              <a:rPr lang="es-ES" sz="1600" dirty="0" err="1"/>
              <a:t>klinikoa</a:t>
            </a:r>
            <a:r>
              <a:rPr lang="es-ES" sz="1600" dirty="0"/>
              <a:t>: disnea (</a:t>
            </a:r>
            <a:r>
              <a:rPr lang="es-ES" sz="1400" dirty="0" err="1"/>
              <a:t>progresiboa</a:t>
            </a:r>
            <a:r>
              <a:rPr lang="es-ES" sz="1400" dirty="0"/>
              <a:t> </a:t>
            </a:r>
            <a:r>
              <a:rPr lang="es-ES" sz="1400" dirty="0" err="1"/>
              <a:t>denboran</a:t>
            </a:r>
            <a:r>
              <a:rPr lang="es-ES" sz="1400" dirty="0"/>
              <a:t> </a:t>
            </a:r>
            <a:r>
              <a:rPr lang="es-ES" sz="1400" dirty="0" err="1"/>
              <a:t>zehar</a:t>
            </a:r>
            <a:r>
              <a:rPr lang="es-ES" sz="1400" dirty="0"/>
              <a:t>, </a:t>
            </a:r>
            <a:r>
              <a:rPr lang="es-ES" sz="1400" dirty="0" err="1"/>
              <a:t>ariketarekin</a:t>
            </a:r>
            <a:r>
              <a:rPr lang="es-ES" sz="1400" dirty="0"/>
              <a:t> </a:t>
            </a:r>
            <a:r>
              <a:rPr lang="es-ES" sz="1400" dirty="0" err="1"/>
              <a:t>okerrera</a:t>
            </a:r>
            <a:r>
              <a:rPr lang="es-ES" sz="1400" dirty="0"/>
              <a:t> </a:t>
            </a:r>
            <a:r>
              <a:rPr lang="es-ES" sz="1400" dirty="0" err="1"/>
              <a:t>egiten</a:t>
            </a:r>
            <a:r>
              <a:rPr lang="es-ES" sz="1400" dirty="0"/>
              <a:t> </a:t>
            </a:r>
            <a:r>
              <a:rPr lang="es-ES" sz="1400" dirty="0" err="1"/>
              <a:t>duena</a:t>
            </a:r>
            <a:r>
              <a:rPr lang="es-ES" sz="1400" dirty="0"/>
              <a:t>, </a:t>
            </a:r>
            <a:r>
              <a:rPr lang="es-ES" sz="1400" dirty="0" err="1"/>
              <a:t>iraunkorra</a:t>
            </a:r>
            <a:r>
              <a:rPr lang="es-ES" sz="1600" dirty="0"/>
              <a:t>), </a:t>
            </a:r>
            <a:r>
              <a:rPr lang="es-ES" sz="1600" dirty="0" err="1"/>
              <a:t>eztula</a:t>
            </a:r>
            <a:r>
              <a:rPr lang="es-ES" sz="1600" dirty="0"/>
              <a:t> (</a:t>
            </a:r>
            <a:r>
              <a:rPr lang="es-ES" sz="1400" dirty="0" err="1"/>
              <a:t>aldizkakoa</a:t>
            </a:r>
            <a:r>
              <a:rPr lang="es-ES" sz="1400" dirty="0"/>
              <a:t> eta </a:t>
            </a:r>
            <a:r>
              <a:rPr lang="es-ES" sz="1400" dirty="0" err="1"/>
              <a:t>ez-emankorra</a:t>
            </a:r>
            <a:r>
              <a:rPr lang="es-ES" sz="1400" dirty="0"/>
              <a:t> izan </a:t>
            </a:r>
            <a:r>
              <a:rPr lang="es-ES" sz="1400" dirty="0" err="1"/>
              <a:t>daiteke</a:t>
            </a:r>
            <a:r>
              <a:rPr lang="es-ES" sz="1600" dirty="0"/>
              <a:t>)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espektorazio</a:t>
            </a:r>
            <a:r>
              <a:rPr lang="es-ES" sz="1600" dirty="0"/>
              <a:t> </a:t>
            </a:r>
            <a:r>
              <a:rPr lang="es-ES" sz="1600" dirty="0" err="1"/>
              <a:t>kronikoa</a:t>
            </a:r>
            <a:r>
              <a:rPr lang="es-ES" sz="1600" dirty="0"/>
              <a:t>, </a:t>
            </a:r>
            <a:r>
              <a:rPr lang="es-ES" sz="1600" dirty="0" err="1"/>
              <a:t>beheko</a:t>
            </a:r>
            <a:r>
              <a:rPr lang="es-ES" sz="1600" dirty="0"/>
              <a:t> </a:t>
            </a:r>
            <a:r>
              <a:rPr lang="es-ES" sz="1600" dirty="0" err="1"/>
              <a:t>arnasbideetako</a:t>
            </a:r>
            <a:r>
              <a:rPr lang="es-ES" sz="1600" dirty="0"/>
              <a:t> </a:t>
            </a:r>
            <a:r>
              <a:rPr lang="es-ES" sz="1600" dirty="0" err="1"/>
              <a:t>infekzio</a:t>
            </a:r>
            <a:r>
              <a:rPr lang="es-ES" sz="1600" dirty="0"/>
              <a:t> </a:t>
            </a:r>
            <a:r>
              <a:rPr lang="es-ES" sz="1600" dirty="0" err="1"/>
              <a:t>errepikatuen</a:t>
            </a:r>
            <a:r>
              <a:rPr lang="es-ES" sz="1600" dirty="0"/>
              <a:t> </a:t>
            </a:r>
            <a:r>
              <a:rPr lang="es-ES" sz="1600" dirty="0" err="1"/>
              <a:t>aurrekariak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arrisku-faktoreen</a:t>
            </a:r>
            <a:r>
              <a:rPr lang="es-ES" sz="1600" dirty="0"/>
              <a:t> </a:t>
            </a:r>
            <a:r>
              <a:rPr lang="es-ES" sz="1600" dirty="0" err="1"/>
              <a:t>eraginpean</a:t>
            </a:r>
            <a:r>
              <a:rPr lang="es-ES" sz="1600" dirty="0"/>
              <a:t> </a:t>
            </a:r>
            <a:r>
              <a:rPr lang="es-ES" sz="1600" dirty="0" err="1"/>
              <a:t>egotea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BGBKaren</a:t>
            </a:r>
            <a:r>
              <a:rPr lang="es-ES" sz="1600" dirty="0"/>
              <a:t> </a:t>
            </a:r>
            <a:r>
              <a:rPr lang="es-ES" sz="1600" dirty="0" err="1"/>
              <a:t>diagnostikoa</a:t>
            </a:r>
            <a:r>
              <a:rPr lang="es-ES" sz="1600" dirty="0"/>
              <a:t> </a:t>
            </a:r>
            <a:r>
              <a:rPr lang="es-ES" sz="1600" dirty="0" err="1"/>
              <a:t>beti</a:t>
            </a:r>
            <a:r>
              <a:rPr lang="es-ES" sz="1600" dirty="0"/>
              <a:t> </a:t>
            </a:r>
            <a:r>
              <a:rPr lang="es-ES" sz="1600" dirty="0" err="1"/>
              <a:t>egiaztatu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da </a:t>
            </a:r>
            <a:r>
              <a:rPr lang="es-ES" sz="1600" b="1" dirty="0" err="1"/>
              <a:t>espirometria</a:t>
            </a:r>
            <a:r>
              <a:rPr lang="es-ES" sz="1600" dirty="0"/>
              <a:t> </a:t>
            </a:r>
            <a:r>
              <a:rPr lang="es-ES" sz="1600" dirty="0" err="1"/>
              <a:t>behartuaren</a:t>
            </a:r>
            <a:r>
              <a:rPr lang="es-ES" sz="1600" dirty="0"/>
              <a:t> </a:t>
            </a:r>
            <a:r>
              <a:rPr lang="es-ES" sz="1600" dirty="0" err="1"/>
              <a:t>bidez</a:t>
            </a:r>
            <a:r>
              <a:rPr lang="es-ES" sz="1600" dirty="0"/>
              <a:t>, </a:t>
            </a:r>
            <a:r>
              <a:rPr lang="es-ES" sz="1600" dirty="0" err="1"/>
              <a:t>frogatzeko</a:t>
            </a:r>
            <a:r>
              <a:rPr lang="es-ES" sz="1600" dirty="0"/>
              <a:t> </a:t>
            </a:r>
            <a:r>
              <a:rPr lang="es-ES" sz="1600" dirty="0" err="1"/>
              <a:t>ea</a:t>
            </a:r>
            <a:r>
              <a:rPr lang="es-ES" sz="1600" dirty="0"/>
              <a:t> aire-</a:t>
            </a:r>
            <a:r>
              <a:rPr lang="es-ES" sz="1600" dirty="0" err="1"/>
              <a:t>fluxuan</a:t>
            </a:r>
            <a:r>
              <a:rPr lang="es-ES" sz="1600" dirty="0"/>
              <a:t> </a:t>
            </a:r>
            <a:r>
              <a:rPr lang="es-ES" sz="1600" dirty="0" err="1"/>
              <a:t>buxadurarik</a:t>
            </a:r>
            <a:r>
              <a:rPr lang="es-ES" sz="1600" dirty="0"/>
              <a:t> </a:t>
            </a:r>
            <a:r>
              <a:rPr lang="es-ES" sz="1600" dirty="0" err="1"/>
              <a:t>dagoen</a:t>
            </a:r>
            <a:r>
              <a:rPr lang="es-ES" sz="1600" dirty="0"/>
              <a:t> </a:t>
            </a:r>
            <a:r>
              <a:rPr lang="es-ES" sz="1600" dirty="0" err="1"/>
              <a:t>bronkodilatazioaren</a:t>
            </a:r>
            <a:r>
              <a:rPr lang="es-ES" sz="1600" dirty="0"/>
              <a:t> </a:t>
            </a:r>
            <a:r>
              <a:rPr lang="es-ES" sz="1600" dirty="0" err="1"/>
              <a:t>ostean</a:t>
            </a:r>
            <a:r>
              <a:rPr lang="es-ES" sz="1600" dirty="0"/>
              <a:t> (FEV</a:t>
            </a:r>
            <a:r>
              <a:rPr lang="es-ES" sz="1600" baseline="-25000" dirty="0"/>
              <a:t>1</a:t>
            </a:r>
            <a:r>
              <a:rPr lang="es-ES" sz="1600" dirty="0"/>
              <a:t>/FVC &lt; 0,7).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Hasierako</a:t>
            </a:r>
            <a:r>
              <a:rPr lang="es-ES" sz="1600" dirty="0"/>
              <a:t> </a:t>
            </a:r>
            <a:r>
              <a:rPr lang="es-ES" sz="1600" dirty="0" err="1"/>
              <a:t>ebaluazioa</a:t>
            </a:r>
            <a:r>
              <a:rPr lang="es-ES" sz="1600" dirty="0"/>
              <a:t>: 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s-ES" sz="1400" b="1" dirty="0"/>
              <a:t>Aire-</a:t>
            </a:r>
            <a:r>
              <a:rPr lang="es-ES" sz="1400" b="1" dirty="0" err="1"/>
              <a:t>fluxuaren</a:t>
            </a:r>
            <a:r>
              <a:rPr lang="es-ES" sz="1400" b="1" dirty="0"/>
              <a:t> </a:t>
            </a:r>
            <a:r>
              <a:rPr lang="es-ES" sz="1400" b="1" dirty="0" err="1"/>
              <a:t>buxaduraren</a:t>
            </a:r>
            <a:r>
              <a:rPr lang="es-ES" sz="1400" b="1" dirty="0"/>
              <a:t> </a:t>
            </a:r>
            <a:r>
              <a:rPr lang="es-ES" sz="1400" b="1" dirty="0" err="1"/>
              <a:t>larritasuna</a:t>
            </a:r>
            <a:r>
              <a:rPr lang="es-ES" sz="1400" dirty="0"/>
              <a:t> (</a:t>
            </a:r>
            <a:r>
              <a:rPr lang="es-ES" sz="1400" dirty="0" err="1"/>
              <a:t>bronkodilatazioaren</a:t>
            </a:r>
            <a:r>
              <a:rPr lang="es-ES" sz="1400" dirty="0"/>
              <a:t> </a:t>
            </a:r>
            <a:r>
              <a:rPr lang="es-ES" sz="1400" dirty="0" err="1"/>
              <a:t>osteko</a:t>
            </a:r>
            <a:r>
              <a:rPr lang="es-ES" sz="1400" dirty="0"/>
              <a:t> FEV</a:t>
            </a:r>
            <a:r>
              <a:rPr lang="es-ES" sz="1400" baseline="-25000" dirty="0"/>
              <a:t>1</a:t>
            </a:r>
            <a:r>
              <a:rPr lang="es-ES" sz="1400" dirty="0"/>
              <a:t>).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s-ES" sz="1400" dirty="0" err="1"/>
              <a:t>Sintomak</a:t>
            </a:r>
            <a:r>
              <a:rPr lang="es-ES" sz="1400" dirty="0"/>
              <a:t>: </a:t>
            </a:r>
            <a:r>
              <a:rPr lang="es-ES" sz="1400" b="1" dirty="0"/>
              <a:t>disnea</a:t>
            </a:r>
            <a:r>
              <a:rPr lang="es-ES" dirty="0"/>
              <a:t> </a:t>
            </a:r>
            <a:r>
              <a:rPr lang="es-ES" sz="1400" dirty="0"/>
              <a:t>(</a:t>
            </a:r>
            <a:r>
              <a:rPr lang="es-ES" sz="1400" dirty="0" err="1"/>
              <a:t>BGBKaren</a:t>
            </a:r>
            <a:r>
              <a:rPr lang="es-ES" sz="1400" dirty="0"/>
              <a:t> </a:t>
            </a:r>
            <a:r>
              <a:rPr lang="es-ES" sz="1400" dirty="0" err="1"/>
              <a:t>sintoma</a:t>
            </a:r>
            <a:r>
              <a:rPr lang="es-ES" sz="1400" dirty="0"/>
              <a:t> </a:t>
            </a:r>
            <a:r>
              <a:rPr lang="es-ES" sz="1400" dirty="0" err="1"/>
              <a:t>kardinala</a:t>
            </a:r>
            <a:r>
              <a:rPr lang="es-ES" sz="1400" dirty="0"/>
              <a:t>) tresna </a:t>
            </a:r>
            <a:r>
              <a:rPr lang="es-ES" sz="1400" dirty="0" err="1"/>
              <a:t>balidatuak</a:t>
            </a:r>
            <a:r>
              <a:rPr lang="es-ES" sz="1400" dirty="0"/>
              <a:t> </a:t>
            </a:r>
            <a:r>
              <a:rPr lang="es-ES" sz="1400" dirty="0" err="1"/>
              <a:t>erabiliz</a:t>
            </a:r>
            <a:r>
              <a:rPr lang="es-ES" sz="1400" dirty="0"/>
              <a:t> </a:t>
            </a:r>
            <a:r>
              <a:rPr lang="es-ES" sz="1400" dirty="0" err="1"/>
              <a:t>ebaluatu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 da (</a:t>
            </a:r>
            <a:r>
              <a:rPr lang="es-ES" sz="1400" dirty="0" err="1"/>
              <a:t>mMRC</a:t>
            </a:r>
            <a:r>
              <a:rPr lang="es-ES" sz="1400" dirty="0"/>
              <a:t>); </a:t>
            </a:r>
            <a:r>
              <a:rPr lang="es-ES" sz="1400" b="1" dirty="0" err="1"/>
              <a:t>osasun-egoera</a:t>
            </a:r>
            <a:r>
              <a:rPr lang="es-ES" sz="1400" dirty="0"/>
              <a:t>: CAT </a:t>
            </a:r>
            <a:r>
              <a:rPr lang="es-ES" sz="1400" dirty="0" err="1"/>
              <a:t>galdetegia</a:t>
            </a:r>
            <a:r>
              <a:rPr lang="es-ES" sz="1400" dirty="0"/>
              <a:t>.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s-ES" sz="1400" b="1" dirty="0" err="1"/>
              <a:t>Exazerbazio</a:t>
            </a:r>
            <a:r>
              <a:rPr lang="es-ES" sz="1400" b="1" dirty="0"/>
              <a:t> </a:t>
            </a:r>
            <a:r>
              <a:rPr lang="es-ES" sz="1400" b="1" dirty="0" err="1"/>
              <a:t>moderatu</a:t>
            </a:r>
            <a:r>
              <a:rPr lang="es-ES" sz="1400" b="1" dirty="0"/>
              <a:t> eta </a:t>
            </a:r>
            <a:r>
              <a:rPr lang="es-ES" sz="1400" b="1" dirty="0" err="1"/>
              <a:t>larrien</a:t>
            </a:r>
            <a:r>
              <a:rPr lang="es-ES" sz="1400" b="1" dirty="0"/>
              <a:t> </a:t>
            </a:r>
            <a:r>
              <a:rPr lang="es-ES" sz="1400" dirty="0" err="1"/>
              <a:t>aurrekariak</a:t>
            </a:r>
            <a:r>
              <a:rPr lang="es-ES" sz="1400" dirty="0"/>
              <a:t>. </a:t>
            </a:r>
          </a:p>
          <a:p>
            <a:pPr lvl="1" algn="just">
              <a:lnSpc>
                <a:spcPct val="100000"/>
              </a:lnSpc>
              <a:spcBef>
                <a:spcPts val="1200"/>
              </a:spcBef>
            </a:pPr>
            <a:r>
              <a:rPr lang="es-ES" sz="1400" b="1" dirty="0" err="1"/>
              <a:t>Komorbilitaterik</a:t>
            </a:r>
            <a:r>
              <a:rPr lang="es-ES" sz="1400" b="1" dirty="0"/>
              <a:t> </a:t>
            </a:r>
            <a:r>
              <a:rPr lang="es-ES" sz="1400" dirty="0" err="1"/>
              <a:t>dagoen</a:t>
            </a:r>
            <a:r>
              <a:rPr lang="es-ES" sz="1400" dirty="0"/>
              <a:t> eta </a:t>
            </a:r>
            <a:r>
              <a:rPr lang="es-ES" sz="1400" dirty="0" err="1"/>
              <a:t>nolakoa</a:t>
            </a:r>
            <a:r>
              <a:rPr lang="es-ES" sz="1400" dirty="0"/>
              <a:t> den (</a:t>
            </a:r>
            <a:r>
              <a:rPr lang="es-ES" sz="1400" dirty="0" err="1"/>
              <a:t>ohikoenak</a:t>
            </a:r>
            <a:r>
              <a:rPr lang="es-ES" sz="1400" dirty="0"/>
              <a:t>:</a:t>
            </a:r>
            <a:r>
              <a:rPr lang="es-ES" dirty="0"/>
              <a:t> </a:t>
            </a:r>
            <a:r>
              <a:rPr lang="es-ES" sz="1400" dirty="0" err="1"/>
              <a:t>kardiobaskularrak</a:t>
            </a:r>
            <a:r>
              <a:rPr lang="es-ES" sz="1400" dirty="0"/>
              <a:t>, </a:t>
            </a:r>
            <a:r>
              <a:rPr lang="es-ES" sz="1400" dirty="0" err="1"/>
              <a:t>sindrome</a:t>
            </a:r>
            <a:r>
              <a:rPr lang="es-ES" sz="1400" dirty="0"/>
              <a:t> </a:t>
            </a:r>
            <a:r>
              <a:rPr lang="es-ES" sz="1400" dirty="0" err="1"/>
              <a:t>metabolikoa</a:t>
            </a:r>
            <a:r>
              <a:rPr lang="es-ES" sz="1400" dirty="0"/>
              <a:t>, </a:t>
            </a:r>
            <a:r>
              <a:rPr lang="es-ES" sz="1400" dirty="0" err="1"/>
              <a:t>osteoporosia</a:t>
            </a:r>
            <a:r>
              <a:rPr lang="es-ES" sz="1400" dirty="0"/>
              <a:t>, </a:t>
            </a:r>
            <a:r>
              <a:rPr lang="es-ES" sz="1400" dirty="0" err="1"/>
              <a:t>depresioa</a:t>
            </a:r>
            <a:r>
              <a:rPr lang="es-ES" sz="1400" dirty="0"/>
              <a:t> eta </a:t>
            </a:r>
            <a:r>
              <a:rPr lang="es-ES" sz="1400" dirty="0" err="1"/>
              <a:t>antsietatea</a:t>
            </a:r>
            <a:r>
              <a:rPr lang="es-ES" sz="1400" dirty="0"/>
              <a:t>). </a:t>
            </a:r>
          </a:p>
          <a:p>
            <a:pPr marL="457200" lvl="1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400" dirty="0" err="1"/>
              <a:t>Gainera</a:t>
            </a:r>
            <a:r>
              <a:rPr lang="es-ES" sz="1400" dirty="0"/>
              <a:t>, </a:t>
            </a:r>
            <a:r>
              <a:rPr lang="es-ES" sz="1400" dirty="0" err="1"/>
              <a:t>odoleko</a:t>
            </a:r>
            <a:r>
              <a:rPr lang="es-ES" sz="1400" dirty="0"/>
              <a:t> </a:t>
            </a:r>
            <a:r>
              <a:rPr lang="es-ES" sz="1400" b="1" dirty="0" err="1"/>
              <a:t>eosinofiloen</a:t>
            </a:r>
            <a:r>
              <a:rPr lang="es-ES" sz="1400" b="1" dirty="0"/>
              <a:t> </a:t>
            </a:r>
            <a:r>
              <a:rPr lang="es-ES" sz="1400" dirty="0" err="1"/>
              <a:t>kontaketa</a:t>
            </a:r>
            <a:r>
              <a:rPr lang="es-ES" sz="1400" dirty="0"/>
              <a:t> fase </a:t>
            </a:r>
            <a:r>
              <a:rPr lang="es-ES" sz="1400" dirty="0" err="1"/>
              <a:t>egonkorrean</a:t>
            </a:r>
            <a:r>
              <a:rPr lang="es-ES" sz="1400" dirty="0"/>
              <a:t> </a:t>
            </a:r>
            <a:r>
              <a:rPr lang="es-ES" sz="1400" dirty="0" err="1"/>
              <a:t>baliagarria</a:t>
            </a:r>
            <a:r>
              <a:rPr lang="es-ES" sz="1400" dirty="0"/>
              <a:t> da </a:t>
            </a:r>
            <a:r>
              <a:rPr lang="es-ES" sz="1400" dirty="0" err="1"/>
              <a:t>aurreikusteko</a:t>
            </a:r>
            <a:r>
              <a:rPr lang="es-ES" sz="1400" dirty="0"/>
              <a:t> </a:t>
            </a:r>
            <a:r>
              <a:rPr lang="es-ES" sz="1400" dirty="0" err="1"/>
              <a:t>nolako</a:t>
            </a:r>
            <a:r>
              <a:rPr lang="es-ES" sz="1400" dirty="0"/>
              <a:t> </a:t>
            </a:r>
            <a:r>
              <a:rPr lang="es-ES" sz="1400" dirty="0" err="1"/>
              <a:t>eragina</a:t>
            </a:r>
            <a:r>
              <a:rPr lang="es-ES" sz="1400" dirty="0"/>
              <a:t> </a:t>
            </a:r>
            <a:r>
              <a:rPr lang="es-ES" sz="1400" dirty="0" err="1"/>
              <a:t>izango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kortikoide</a:t>
            </a:r>
            <a:r>
              <a:rPr lang="es-ES" sz="1400" dirty="0"/>
              <a:t> </a:t>
            </a:r>
            <a:r>
              <a:rPr lang="es-ES" sz="1400" dirty="0" err="1"/>
              <a:t>inhalatuek</a:t>
            </a:r>
            <a:r>
              <a:rPr lang="es-ES" sz="1400" dirty="0"/>
              <a:t> (KI) </a:t>
            </a:r>
            <a:r>
              <a:rPr lang="es-ES" sz="1400" dirty="0" err="1"/>
              <a:t>ek</a:t>
            </a:r>
            <a:r>
              <a:rPr lang="es-ES" sz="1400" dirty="0"/>
              <a:t>.</a:t>
            </a:r>
            <a:endParaRPr lang="es-ES" sz="1400" b="1" dirty="0">
              <a:solidFill>
                <a:srgbClr val="4E9EBA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402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BGBKaren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ebaluazioa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eta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hasierako</a:t>
            </a: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  <a:r>
              <a:rPr lang="es-ES" sz="3200" dirty="0" err="1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tratamendua</a:t>
            </a:r>
            <a:b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GOLD-ABE</a:t>
            </a:r>
            <a:endParaRPr lang="es-ES" sz="2400" b="1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367" y="1176978"/>
            <a:ext cx="9709265" cy="50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79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BGBKAREN TRATAMENDUA. </a:t>
            </a:r>
            <a:r>
              <a:rPr lang="es-ES" sz="2400" b="1" dirty="0">
                <a:solidFill>
                  <a:srgbClr val="4E9EBA"/>
                </a:solidFill>
              </a:rPr>
              <a:t>HASIERAKO TRATAMENDU FARMAKOLOGIKOA</a:t>
            </a:r>
            <a:r>
              <a:rPr lang="es-ES" sz="24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21634" y="1169526"/>
            <a:ext cx="10856799" cy="49320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b="1" dirty="0" err="1"/>
              <a:t>Helburua</a:t>
            </a:r>
            <a:r>
              <a:rPr lang="es-ES" sz="1600" dirty="0"/>
              <a:t>: </a:t>
            </a:r>
            <a:r>
              <a:rPr lang="es-ES" sz="1600" dirty="0" err="1"/>
              <a:t>sintomak</a:t>
            </a:r>
            <a:r>
              <a:rPr lang="es-ES" sz="1600" dirty="0"/>
              <a:t> </a:t>
            </a:r>
            <a:r>
              <a:rPr lang="es-ES" sz="1600" dirty="0" err="1"/>
              <a:t>murriztu</a:t>
            </a:r>
            <a:r>
              <a:rPr lang="es-ES" sz="1600" dirty="0"/>
              <a:t> eta </a:t>
            </a:r>
            <a:r>
              <a:rPr lang="es-ES" sz="1600" dirty="0" err="1"/>
              <a:t>arintzea</a:t>
            </a:r>
            <a:r>
              <a:rPr lang="es-ES" sz="1600" dirty="0"/>
              <a:t>, </a:t>
            </a:r>
            <a:r>
              <a:rPr lang="es-ES" sz="1600" dirty="0" err="1"/>
              <a:t>ariketarekiko</a:t>
            </a:r>
            <a:r>
              <a:rPr lang="es-ES" sz="1600" dirty="0"/>
              <a:t> </a:t>
            </a:r>
            <a:r>
              <a:rPr lang="es-ES" sz="1600" dirty="0" err="1"/>
              <a:t>tolerantzia</a:t>
            </a:r>
            <a:r>
              <a:rPr lang="es-ES" sz="1600" dirty="0"/>
              <a:t> eta </a:t>
            </a:r>
            <a:r>
              <a:rPr lang="es-ES" sz="1600" dirty="0" err="1"/>
              <a:t>osasun-egoera</a:t>
            </a:r>
            <a:r>
              <a:rPr lang="es-ES" sz="1600" dirty="0"/>
              <a:t> </a:t>
            </a:r>
            <a:r>
              <a:rPr lang="es-ES" sz="1600" dirty="0" err="1"/>
              <a:t>hobetzea</a:t>
            </a:r>
            <a:r>
              <a:rPr lang="es-ES" sz="1600" dirty="0"/>
              <a:t> eta </a:t>
            </a:r>
            <a:r>
              <a:rPr lang="es-ES" sz="1600" dirty="0" err="1"/>
              <a:t>arriskuak</a:t>
            </a:r>
            <a:r>
              <a:rPr lang="es-ES" sz="1600" dirty="0"/>
              <a:t> </a:t>
            </a:r>
            <a:r>
              <a:rPr lang="es-ES" sz="1600" dirty="0" err="1"/>
              <a:t>murriztea</a:t>
            </a:r>
            <a:r>
              <a:rPr lang="es-ES" sz="1600" dirty="0"/>
              <a:t> </a:t>
            </a:r>
            <a:r>
              <a:rPr lang="es-ES" sz="1600" dirty="0" err="1"/>
              <a:t>gaixotasunak</a:t>
            </a:r>
            <a:r>
              <a:rPr lang="es-ES" sz="1600" dirty="0"/>
              <a:t> </a:t>
            </a:r>
            <a:r>
              <a:rPr lang="es-ES" sz="1600" dirty="0" err="1"/>
              <a:t>aurrera</a:t>
            </a:r>
            <a:r>
              <a:rPr lang="es-ES" sz="1600" dirty="0"/>
              <a:t> </a:t>
            </a:r>
            <a:r>
              <a:rPr lang="es-ES" sz="1600" dirty="0" err="1"/>
              <a:t>egitea</a:t>
            </a:r>
            <a:r>
              <a:rPr lang="es-ES" sz="1600" dirty="0"/>
              <a:t> </a:t>
            </a:r>
            <a:r>
              <a:rPr lang="es-ES" sz="1600" dirty="0" err="1"/>
              <a:t>prebenituz</a:t>
            </a:r>
            <a:r>
              <a:rPr lang="es-ES" sz="1600" dirty="0"/>
              <a:t>, </a:t>
            </a:r>
            <a:r>
              <a:rPr lang="es-ES" sz="1600" dirty="0" err="1"/>
              <a:t>exazerbazioak</a:t>
            </a:r>
            <a:r>
              <a:rPr lang="es-ES" sz="1600" dirty="0"/>
              <a:t> </a:t>
            </a:r>
            <a:r>
              <a:rPr lang="es-ES" sz="1600" dirty="0" err="1"/>
              <a:t>prebenitu</a:t>
            </a:r>
            <a:r>
              <a:rPr lang="es-ES" sz="1600" dirty="0"/>
              <a:t> eta </a:t>
            </a:r>
            <a:r>
              <a:rPr lang="es-ES" sz="1600" dirty="0" err="1"/>
              <a:t>tratatzea</a:t>
            </a:r>
            <a:r>
              <a:rPr lang="es-ES" sz="1600" dirty="0"/>
              <a:t>, eta </a:t>
            </a:r>
            <a:r>
              <a:rPr lang="es-ES" sz="1600" dirty="0" err="1"/>
              <a:t>heriotza</a:t>
            </a:r>
            <a:r>
              <a:rPr lang="es-ES" sz="1600" dirty="0"/>
              <a:t>-tasa </a:t>
            </a:r>
            <a:r>
              <a:rPr lang="es-ES" sz="1600" dirty="0" err="1"/>
              <a:t>murriztea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b="1" dirty="0" err="1"/>
              <a:t>Tratamendu</a:t>
            </a:r>
            <a:r>
              <a:rPr lang="es-ES" sz="1600" b="1" dirty="0"/>
              <a:t> </a:t>
            </a:r>
            <a:r>
              <a:rPr lang="es-ES" sz="1600" b="1" dirty="0" err="1"/>
              <a:t>ez-farmakologikoa</a:t>
            </a:r>
            <a:r>
              <a:rPr lang="es-ES" sz="1600" b="1" dirty="0"/>
              <a:t>: </a:t>
            </a:r>
            <a:r>
              <a:rPr lang="es-ES" sz="1600" dirty="0" err="1"/>
              <a:t>erretzeari</a:t>
            </a:r>
            <a:r>
              <a:rPr lang="es-ES" sz="1600" dirty="0"/>
              <a:t> </a:t>
            </a:r>
            <a:r>
              <a:rPr lang="es-ES" sz="1600" dirty="0" err="1"/>
              <a:t>uztea</a:t>
            </a:r>
            <a:r>
              <a:rPr lang="es-ES" sz="1600" dirty="0"/>
              <a:t> da </a:t>
            </a:r>
            <a:r>
              <a:rPr lang="es-ES" sz="1600" dirty="0" err="1"/>
              <a:t>ekintza</a:t>
            </a:r>
            <a:r>
              <a:rPr lang="es-ES" sz="1600" dirty="0"/>
              <a:t> </a:t>
            </a:r>
            <a:r>
              <a:rPr lang="es-ES" sz="1600" dirty="0" err="1"/>
              <a:t>nagusia</a:t>
            </a:r>
            <a:r>
              <a:rPr lang="es-ES" sz="1600" dirty="0"/>
              <a:t>. 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batzuk</a:t>
            </a:r>
            <a:r>
              <a:rPr lang="es-ES" sz="1200" dirty="0"/>
              <a:t>: </a:t>
            </a:r>
            <a:r>
              <a:rPr lang="es-ES" sz="1200" dirty="0" err="1"/>
              <a:t>laneko</a:t>
            </a:r>
            <a:r>
              <a:rPr lang="es-ES" sz="1200" dirty="0"/>
              <a:t>, </a:t>
            </a:r>
            <a:r>
              <a:rPr lang="es-ES" sz="1200" dirty="0" err="1"/>
              <a:t>ingurumeneko</a:t>
            </a:r>
            <a:r>
              <a:rPr lang="es-ES" sz="1200" dirty="0"/>
              <a:t> eta </a:t>
            </a:r>
            <a:r>
              <a:rPr lang="es-ES" sz="1200" dirty="0" err="1"/>
              <a:t>etxeko</a:t>
            </a:r>
            <a:r>
              <a:rPr lang="es-ES" sz="1200" dirty="0"/>
              <a:t> </a:t>
            </a:r>
            <a:r>
              <a:rPr lang="es-ES" sz="1200" dirty="0" err="1"/>
              <a:t>aireko</a:t>
            </a:r>
            <a:r>
              <a:rPr lang="es-ES" sz="1200" dirty="0"/>
              <a:t> </a:t>
            </a:r>
            <a:r>
              <a:rPr lang="es-ES" sz="1200" dirty="0" err="1"/>
              <a:t>kutsatzaileen</a:t>
            </a:r>
            <a:r>
              <a:rPr lang="es-ES" sz="1200" dirty="0"/>
              <a:t> </a:t>
            </a:r>
            <a:r>
              <a:rPr lang="es-ES" sz="1200" dirty="0" err="1"/>
              <a:t>eraginpean</a:t>
            </a:r>
            <a:r>
              <a:rPr lang="es-ES" sz="1200" dirty="0"/>
              <a:t> </a:t>
            </a:r>
            <a:r>
              <a:rPr lang="es-ES" sz="1200" dirty="0" err="1"/>
              <a:t>egoteko</a:t>
            </a:r>
            <a:r>
              <a:rPr lang="es-ES" sz="1200" dirty="0"/>
              <a:t> </a:t>
            </a:r>
            <a:r>
              <a:rPr lang="es-ES" sz="1200" dirty="0" err="1"/>
              <a:t>aukera</a:t>
            </a:r>
            <a:r>
              <a:rPr lang="es-ES" sz="1200" dirty="0"/>
              <a:t> </a:t>
            </a:r>
            <a:r>
              <a:rPr lang="es-ES" sz="1200" dirty="0" err="1"/>
              <a:t>murriztea</a:t>
            </a:r>
            <a:r>
              <a:rPr lang="es-ES" sz="1200" dirty="0"/>
              <a:t>, </a:t>
            </a:r>
            <a:r>
              <a:rPr lang="es-ES" sz="1200" dirty="0" err="1"/>
              <a:t>jarduera</a:t>
            </a:r>
            <a:r>
              <a:rPr lang="es-ES" sz="1200" dirty="0"/>
              <a:t> </a:t>
            </a:r>
            <a:r>
              <a:rPr lang="es-ES" sz="1200" dirty="0" err="1"/>
              <a:t>fisikoa</a:t>
            </a:r>
            <a:r>
              <a:rPr lang="es-ES" sz="1200" dirty="0"/>
              <a:t> </a:t>
            </a:r>
            <a:r>
              <a:rPr lang="es-ES" sz="1200" dirty="0" err="1"/>
              <a:t>sustatzea</a:t>
            </a:r>
            <a:r>
              <a:rPr lang="es-ES" sz="1200" dirty="0"/>
              <a:t>, </a:t>
            </a:r>
            <a:r>
              <a:rPr lang="es-ES" sz="1200" dirty="0" err="1"/>
              <a:t>immunizazio-egutegia</a:t>
            </a:r>
            <a:r>
              <a:rPr lang="es-ES" sz="1200" dirty="0"/>
              <a:t> </a:t>
            </a:r>
            <a:r>
              <a:rPr lang="es-ES" sz="1200" dirty="0" err="1"/>
              <a:t>osatzea</a:t>
            </a:r>
            <a:r>
              <a:rPr lang="es-ES" sz="1200" dirty="0"/>
              <a:t>, </a:t>
            </a:r>
            <a:r>
              <a:rPr lang="es-ES" sz="1200" dirty="0" err="1"/>
              <a:t>autozainketarako</a:t>
            </a:r>
            <a:r>
              <a:rPr lang="es-ES" sz="1200" dirty="0"/>
              <a:t> </a:t>
            </a:r>
            <a:r>
              <a:rPr lang="es-ES" sz="1200" dirty="0" err="1"/>
              <a:t>hezkuntza</a:t>
            </a:r>
            <a:r>
              <a:rPr lang="es-ES" sz="1200" dirty="0"/>
              <a:t>, </a:t>
            </a:r>
            <a:r>
              <a:rPr lang="es-ES" sz="1200" dirty="0" err="1"/>
              <a:t>biriketako</a:t>
            </a:r>
            <a:r>
              <a:rPr lang="es-ES" sz="1200" dirty="0"/>
              <a:t> </a:t>
            </a:r>
            <a:r>
              <a:rPr lang="es-ES" sz="1200" dirty="0" err="1"/>
              <a:t>errehabilitazioa</a:t>
            </a:r>
            <a:r>
              <a:rPr lang="es-ES" sz="1200" dirty="0"/>
              <a:t> (</a:t>
            </a:r>
            <a:r>
              <a:rPr lang="es-ES" sz="1200" dirty="0" err="1"/>
              <a:t>paziente</a:t>
            </a:r>
            <a:r>
              <a:rPr lang="es-ES" sz="1200" dirty="0"/>
              <a:t> </a:t>
            </a:r>
            <a:r>
              <a:rPr lang="es-ES" sz="1200" dirty="0" err="1"/>
              <a:t>sintomatikoagoetan</a:t>
            </a:r>
            <a:r>
              <a:rPr lang="es-ES" sz="1200" dirty="0"/>
              <a:t> eta/</a:t>
            </a:r>
            <a:r>
              <a:rPr lang="es-ES" sz="1200" dirty="0" err="1"/>
              <a:t>edo</a:t>
            </a:r>
            <a:r>
              <a:rPr lang="es-ES" sz="1200" dirty="0"/>
              <a:t> </a:t>
            </a:r>
            <a:r>
              <a:rPr lang="es-ES" sz="1200" dirty="0" err="1"/>
              <a:t>exazerbazio-arriskua</a:t>
            </a:r>
            <a:r>
              <a:rPr lang="es-ES" sz="1200" dirty="0"/>
              <a:t> </a:t>
            </a:r>
            <a:r>
              <a:rPr lang="es-ES" sz="1200" dirty="0" err="1"/>
              <a:t>dutenetan</a:t>
            </a:r>
            <a:r>
              <a:rPr lang="es-ES" sz="1200" dirty="0"/>
              <a:t>).   </a:t>
            </a:r>
          </a:p>
          <a:p>
            <a:pPr marL="0" indent="0" algn="just">
              <a:lnSpc>
                <a:spcPct val="110000"/>
              </a:lnSpc>
              <a:spcBef>
                <a:spcPts val="1200"/>
              </a:spcBef>
              <a:buNone/>
            </a:pPr>
            <a:r>
              <a:rPr lang="es-ES" sz="1600" b="1" dirty="0">
                <a:solidFill>
                  <a:srgbClr val="4E9EBA"/>
                </a:solidFill>
              </a:rPr>
              <a:t>HASIERAKO TRATAMENDU FARMAKOLOGIKOA: </a:t>
            </a:r>
            <a:r>
              <a:rPr lang="es-ES" sz="1600" dirty="0" err="1"/>
              <a:t>sintometan</a:t>
            </a:r>
            <a:r>
              <a:rPr lang="es-ES" sz="1600" dirty="0"/>
              <a:t> eta </a:t>
            </a:r>
            <a:r>
              <a:rPr lang="es-ES" sz="1600" dirty="0" err="1"/>
              <a:t>exazerbazio-arriskuan</a:t>
            </a:r>
            <a:r>
              <a:rPr lang="es-ES" sz="1600" dirty="0"/>
              <a:t> </a:t>
            </a:r>
            <a:r>
              <a:rPr lang="es-ES" sz="1600" dirty="0" err="1"/>
              <a:t>oinarritua</a:t>
            </a:r>
            <a:r>
              <a:rPr lang="es-ES" sz="1600" dirty="0"/>
              <a:t> </a:t>
            </a:r>
            <a:r>
              <a:rPr lang="es-ES" sz="1400" dirty="0"/>
              <a:t>(</a:t>
            </a:r>
            <a:r>
              <a:rPr lang="es-ES" sz="1400" dirty="0" err="1"/>
              <a:t>ebidentzia</a:t>
            </a:r>
            <a:r>
              <a:rPr lang="es-ES" sz="1400" dirty="0"/>
              <a:t> </a:t>
            </a:r>
            <a:r>
              <a:rPr lang="es-ES" sz="1400" dirty="0" err="1"/>
              <a:t>ez</a:t>
            </a:r>
            <a:r>
              <a:rPr lang="es-ES" sz="1400" dirty="0"/>
              <a:t> da </a:t>
            </a:r>
            <a:r>
              <a:rPr lang="es-ES" sz="1400" dirty="0" err="1"/>
              <a:t>kalitate</a:t>
            </a:r>
            <a:r>
              <a:rPr lang="es-ES" sz="1400" dirty="0"/>
              <a:t> </a:t>
            </a:r>
            <a:r>
              <a:rPr lang="es-ES" sz="1400" dirty="0" err="1"/>
              <a:t>handikoa</a:t>
            </a:r>
            <a:r>
              <a:rPr lang="es-ES" sz="1400" dirty="0"/>
              <a:t>)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brir llave 12"/>
          <p:cNvSpPr/>
          <p:nvPr/>
        </p:nvSpPr>
        <p:spPr>
          <a:xfrm>
            <a:off x="5323957" y="3435006"/>
            <a:ext cx="1012536" cy="11284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014545" y="3640336"/>
            <a:ext cx="5742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A </a:t>
            </a:r>
            <a:r>
              <a:rPr lang="es-ES" sz="1400" b="1" dirty="0" err="1"/>
              <a:t>taldea</a:t>
            </a:r>
            <a:r>
              <a:rPr lang="es-ES" sz="1400" dirty="0"/>
              <a:t>: </a:t>
            </a:r>
            <a:r>
              <a:rPr lang="es-ES" sz="1400" dirty="0" err="1"/>
              <a:t>sintoma</a:t>
            </a:r>
            <a:r>
              <a:rPr lang="es-ES" sz="1400" dirty="0"/>
              <a:t> </a:t>
            </a:r>
            <a:r>
              <a:rPr lang="es-ES" sz="1400" dirty="0" err="1"/>
              <a:t>gutxiago</a:t>
            </a:r>
            <a:r>
              <a:rPr lang="es-ES" sz="1400" dirty="0"/>
              <a:t> eta </a:t>
            </a:r>
            <a:r>
              <a:rPr lang="es-ES" sz="1400" dirty="0" err="1"/>
              <a:t>exazerbazio-arrisku</a:t>
            </a:r>
            <a:r>
              <a:rPr lang="es-ES" sz="1400" dirty="0"/>
              <a:t> </a:t>
            </a:r>
            <a:r>
              <a:rPr lang="es-ES" sz="1400" dirty="0" err="1"/>
              <a:t>txikia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pazienteak</a:t>
            </a:r>
            <a:r>
              <a:rPr lang="es-ES" sz="1400" dirty="0"/>
              <a:t> </a:t>
            </a:r>
          </a:p>
          <a:p>
            <a:r>
              <a:rPr lang="es-ES" sz="1400" b="1" dirty="0"/>
              <a:t>B </a:t>
            </a:r>
            <a:r>
              <a:rPr lang="es-ES" sz="1400" b="1" dirty="0" err="1"/>
              <a:t>taldea</a:t>
            </a:r>
            <a:r>
              <a:rPr lang="es-ES" sz="1400" dirty="0"/>
              <a:t>: </a:t>
            </a:r>
            <a:r>
              <a:rPr lang="es-ES" sz="1400" dirty="0" err="1"/>
              <a:t>sintoma</a:t>
            </a:r>
            <a:r>
              <a:rPr lang="es-ES" sz="1400" dirty="0"/>
              <a:t> </a:t>
            </a:r>
            <a:r>
              <a:rPr lang="es-ES" sz="1400" dirty="0" err="1"/>
              <a:t>gehiago</a:t>
            </a:r>
            <a:r>
              <a:rPr lang="es-ES" sz="1400" dirty="0"/>
              <a:t> eta </a:t>
            </a:r>
            <a:r>
              <a:rPr lang="es-ES" sz="1400" dirty="0" err="1"/>
              <a:t>exazerbazio-arrisku</a:t>
            </a:r>
            <a:r>
              <a:rPr lang="es-ES" sz="1400" dirty="0"/>
              <a:t> </a:t>
            </a:r>
            <a:r>
              <a:rPr lang="es-ES" sz="1400" dirty="0" err="1"/>
              <a:t>txikia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pazienteak</a:t>
            </a:r>
            <a:r>
              <a:rPr lang="es-ES" sz="1400" dirty="0"/>
              <a:t> </a:t>
            </a:r>
          </a:p>
          <a:p>
            <a:r>
              <a:rPr lang="es-ES" sz="1400" b="1" dirty="0"/>
              <a:t>E </a:t>
            </a:r>
            <a:r>
              <a:rPr lang="es-ES" sz="1400" b="1" dirty="0" err="1"/>
              <a:t>taldea</a:t>
            </a:r>
            <a:r>
              <a:rPr lang="es-ES" sz="1400" dirty="0"/>
              <a:t>: </a:t>
            </a:r>
            <a:r>
              <a:rPr lang="es-ES" sz="1400" dirty="0" err="1"/>
              <a:t>exazerbazio-arrisku</a:t>
            </a:r>
            <a:r>
              <a:rPr lang="es-ES" sz="1400" dirty="0"/>
              <a:t> </a:t>
            </a:r>
            <a:r>
              <a:rPr lang="es-ES" sz="1400" dirty="0" err="1"/>
              <a:t>handia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pazienteak</a:t>
            </a:r>
            <a:r>
              <a:rPr lang="es-ES" sz="1400" dirty="0"/>
              <a:t>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566573" y="4854912"/>
            <a:ext cx="6128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1200" dirty="0"/>
              <a:t>LABA </a:t>
            </a:r>
            <a:r>
              <a:rPr lang="es-ES" sz="1200" dirty="0" err="1"/>
              <a:t>edo</a:t>
            </a:r>
            <a:r>
              <a:rPr lang="es-ES" sz="1200" dirty="0"/>
              <a:t> LAMA </a:t>
            </a:r>
            <a:r>
              <a:rPr lang="es-ES" sz="1200" dirty="0" err="1"/>
              <a:t>hautatzeko</a:t>
            </a:r>
            <a:r>
              <a:rPr lang="es-ES" sz="1200" dirty="0"/>
              <a:t> </a:t>
            </a:r>
            <a:r>
              <a:rPr lang="es-ES" sz="1200" dirty="0" err="1"/>
              <a:t>ebidentzia</a:t>
            </a:r>
            <a:r>
              <a:rPr lang="es-ES" sz="1200" dirty="0"/>
              <a:t> </a:t>
            </a:r>
            <a:r>
              <a:rPr lang="es-ES" sz="1200" dirty="0" err="1"/>
              <a:t>argirik</a:t>
            </a:r>
            <a:r>
              <a:rPr lang="es-ES" sz="1200" dirty="0"/>
              <a:t> </a:t>
            </a:r>
            <a:r>
              <a:rPr lang="es-ES" sz="1200" dirty="0" err="1"/>
              <a:t>gabe</a:t>
            </a:r>
            <a:r>
              <a:rPr lang="es-ES" sz="1200" dirty="0"/>
              <a:t>, </a:t>
            </a:r>
            <a:r>
              <a:rPr lang="es-ES" sz="1200" dirty="0" err="1"/>
              <a:t>ez</a:t>
            </a:r>
            <a:r>
              <a:rPr lang="es-ES" sz="1200" dirty="0"/>
              <a:t> eta </a:t>
            </a:r>
            <a:r>
              <a:rPr lang="es-ES" sz="1200" dirty="0" err="1"/>
              <a:t>printzipio</a:t>
            </a:r>
            <a:r>
              <a:rPr lang="es-ES" sz="1200" dirty="0"/>
              <a:t> </a:t>
            </a:r>
            <a:r>
              <a:rPr lang="es-ES" sz="1200" dirty="0" err="1"/>
              <a:t>aktibo</a:t>
            </a:r>
            <a:r>
              <a:rPr lang="es-ES" sz="1200" dirty="0"/>
              <a:t> </a:t>
            </a:r>
            <a:r>
              <a:rPr lang="es-ES" sz="1200" dirty="0" err="1"/>
              <a:t>jakin</a:t>
            </a:r>
            <a:r>
              <a:rPr lang="es-ES" sz="1200" dirty="0"/>
              <a:t> </a:t>
            </a:r>
            <a:r>
              <a:rPr lang="es-ES" sz="1200" dirty="0" err="1"/>
              <a:t>bat</a:t>
            </a:r>
            <a:r>
              <a:rPr lang="es-ES" sz="1200" dirty="0"/>
              <a:t> </a:t>
            </a:r>
            <a:r>
              <a:rPr lang="es-ES" sz="1200" dirty="0" err="1"/>
              <a:t>bestearen</a:t>
            </a:r>
            <a:r>
              <a:rPr lang="es-ES" sz="1200" dirty="0"/>
              <a:t> </a:t>
            </a:r>
            <a:r>
              <a:rPr lang="es-ES" sz="1200" dirty="0" err="1"/>
              <a:t>gainetik</a:t>
            </a:r>
            <a:r>
              <a:rPr lang="es-ES" sz="1200" dirty="0"/>
              <a:t> </a:t>
            </a:r>
            <a:r>
              <a:rPr lang="es-ES" sz="1200" dirty="0" err="1"/>
              <a:t>hautatzeko</a:t>
            </a:r>
            <a:r>
              <a:rPr lang="es-ES" sz="1200" dirty="0"/>
              <a:t> ere. </a:t>
            </a:r>
          </a:p>
          <a:p>
            <a:pPr marL="285750" indent="-285750">
              <a:buFontTx/>
              <a:buChar char="-"/>
            </a:pPr>
            <a:r>
              <a:rPr lang="es-ES" sz="1200" dirty="0" err="1"/>
              <a:t>Aldi</a:t>
            </a:r>
            <a:r>
              <a:rPr lang="es-ES" sz="1200" dirty="0"/>
              <a:t> </a:t>
            </a:r>
            <a:r>
              <a:rPr lang="es-ES" sz="1200" dirty="0" err="1"/>
              <a:t>berean</a:t>
            </a:r>
            <a:r>
              <a:rPr lang="es-ES" sz="1200" dirty="0"/>
              <a:t> asma </a:t>
            </a:r>
            <a:r>
              <a:rPr lang="es-ES" sz="1200" dirty="0" err="1"/>
              <a:t>izanez</a:t>
            </a:r>
            <a:r>
              <a:rPr lang="es-ES" sz="1200" dirty="0"/>
              <a:t> </a:t>
            </a:r>
            <a:r>
              <a:rPr lang="es-ES" sz="1200" dirty="0" err="1"/>
              <a:t>gero</a:t>
            </a:r>
            <a:r>
              <a:rPr lang="es-ES" sz="1200" dirty="0"/>
              <a:t>: asma </a:t>
            </a:r>
            <a:r>
              <a:rPr lang="es-ES" sz="1200" dirty="0" err="1"/>
              <a:t>gisa</a:t>
            </a:r>
            <a:r>
              <a:rPr lang="es-ES" sz="1200" dirty="0"/>
              <a:t> </a:t>
            </a:r>
            <a:r>
              <a:rPr lang="es-ES" sz="1200" dirty="0" err="1"/>
              <a:t>tratatu</a:t>
            </a:r>
            <a:endParaRPr lang="es-ES" sz="1200" dirty="0"/>
          </a:p>
          <a:p>
            <a:pPr marL="285750" indent="-285750">
              <a:buFontTx/>
              <a:buChar char="-"/>
            </a:pPr>
            <a:r>
              <a:rPr lang="es-ES" sz="1200" dirty="0"/>
              <a:t>Ez </a:t>
            </a:r>
            <a:r>
              <a:rPr lang="es-ES" sz="1200" dirty="0" err="1"/>
              <a:t>sustatu</a:t>
            </a:r>
            <a:r>
              <a:rPr lang="es-ES" sz="1200" dirty="0"/>
              <a:t> LABA+KI </a:t>
            </a:r>
            <a:r>
              <a:rPr lang="es-ES" sz="1200" dirty="0" err="1"/>
              <a:t>erabiltzea</a:t>
            </a:r>
            <a:r>
              <a:rPr lang="es-ES" sz="1200" dirty="0"/>
              <a:t> </a:t>
            </a:r>
            <a:r>
              <a:rPr lang="es-ES" sz="1200" dirty="0" err="1"/>
              <a:t>BGBKan</a:t>
            </a:r>
            <a:r>
              <a:rPr lang="es-ES" sz="1200" dirty="0"/>
              <a:t> (asma </a:t>
            </a:r>
            <a:r>
              <a:rPr lang="es-ES" sz="1200" dirty="0" err="1"/>
              <a:t>gabe</a:t>
            </a:r>
            <a:r>
              <a:rPr lang="es-ES" sz="1200" dirty="0"/>
              <a:t>)</a:t>
            </a:r>
          </a:p>
          <a:p>
            <a:pPr marL="285750" indent="-285750">
              <a:buFontTx/>
              <a:buChar char="-"/>
            </a:pPr>
            <a:r>
              <a:rPr lang="es-ES" sz="1200" b="1" dirty="0" err="1"/>
              <a:t>Iraupen</a:t>
            </a:r>
            <a:r>
              <a:rPr lang="es-ES" sz="1200" b="1" dirty="0"/>
              <a:t> </a:t>
            </a:r>
            <a:r>
              <a:rPr lang="es-ES" sz="1200" b="1" dirty="0" err="1"/>
              <a:t>laburreko</a:t>
            </a:r>
            <a:r>
              <a:rPr lang="es-ES" sz="1200" b="1" dirty="0"/>
              <a:t> </a:t>
            </a:r>
            <a:r>
              <a:rPr lang="es-ES" sz="1200" b="1" dirty="0" err="1"/>
              <a:t>bronkodilatadoreak</a:t>
            </a:r>
            <a:r>
              <a:rPr lang="es-ES" sz="1200" b="1" dirty="0"/>
              <a:t> </a:t>
            </a:r>
            <a:r>
              <a:rPr lang="es-ES" sz="1200" b="1" dirty="0" err="1"/>
              <a:t>erreskaterako</a:t>
            </a:r>
            <a:r>
              <a:rPr lang="es-ES" sz="1200" dirty="0"/>
              <a:t>: 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LAMA </a:t>
            </a:r>
            <a:r>
              <a:rPr lang="es-ES" sz="1200" dirty="0" err="1"/>
              <a:t>tratamendua</a:t>
            </a:r>
            <a:r>
              <a:rPr lang="es-ES" sz="1200" dirty="0"/>
              <a:t> </a:t>
            </a:r>
            <a:r>
              <a:rPr lang="es-ES" sz="1200" dirty="0" err="1"/>
              <a:t>dutenenen</a:t>
            </a:r>
            <a:r>
              <a:rPr lang="es-ES" sz="1200" dirty="0">
                <a:solidFill>
                  <a:srgbClr val="FF0000"/>
                </a:solidFill>
              </a:rPr>
              <a:t> </a:t>
            </a:r>
            <a:r>
              <a:rPr lang="es-ES" sz="1200" dirty="0" err="1"/>
              <a:t>kasuan</a:t>
            </a:r>
            <a:r>
              <a:rPr lang="es-ES" sz="1200" dirty="0"/>
              <a:t>, </a:t>
            </a:r>
            <a:r>
              <a:rPr lang="es-ES" sz="1200" dirty="0" err="1"/>
              <a:t>hobe</a:t>
            </a:r>
            <a:r>
              <a:rPr lang="es-ES" sz="1200" dirty="0"/>
              <a:t> SABA (</a:t>
            </a:r>
            <a:r>
              <a:rPr lang="es-ES" sz="1200" dirty="0" err="1"/>
              <a:t>eragite-hasiera</a:t>
            </a:r>
            <a:r>
              <a:rPr lang="es-ES" sz="1200" dirty="0"/>
              <a:t> </a:t>
            </a:r>
            <a:r>
              <a:rPr lang="es-ES" sz="1200" dirty="0" err="1"/>
              <a:t>azkarragoa</a:t>
            </a:r>
            <a:r>
              <a:rPr lang="es-ES" sz="1200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s-ES" sz="1200" dirty="0"/>
              <a:t>SABA (</a:t>
            </a:r>
            <a:r>
              <a:rPr lang="es-ES" sz="1200" dirty="0" err="1"/>
              <a:t>dardara</a:t>
            </a:r>
            <a:r>
              <a:rPr lang="es-ES" sz="1200" dirty="0"/>
              <a:t>, </a:t>
            </a:r>
            <a:r>
              <a:rPr lang="es-ES" sz="1200" dirty="0" err="1"/>
              <a:t>takikardia</a:t>
            </a:r>
            <a:r>
              <a:rPr lang="es-ES" sz="1200" dirty="0"/>
              <a:t>); SAMA (</a:t>
            </a:r>
            <a:r>
              <a:rPr lang="es-ES" sz="1200" dirty="0" err="1"/>
              <a:t>efektu</a:t>
            </a:r>
            <a:r>
              <a:rPr lang="es-ES" sz="1200" dirty="0"/>
              <a:t> </a:t>
            </a:r>
            <a:r>
              <a:rPr lang="es-ES" sz="1200" dirty="0" err="1"/>
              <a:t>antikolinergikoak</a:t>
            </a:r>
            <a:r>
              <a:rPr lang="es-ES" sz="1200" dirty="0"/>
              <a:t>) 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74" y="3122326"/>
            <a:ext cx="4545228" cy="288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9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57088" cy="732155"/>
          </a:xfrm>
        </p:spPr>
        <p:txBody>
          <a:bodyPr>
            <a:noAutofit/>
          </a:bodyPr>
          <a:lstStyle/>
          <a:p>
            <a:pPr algn="ctr"/>
            <a:r>
              <a:rPr lang="es-ES" sz="2400" dirty="0">
                <a:solidFill>
                  <a:srgbClr val="4E9EBA"/>
                </a:solidFill>
                <a:latin typeface="Arial Black" pitchFamily="34" charset="0"/>
              </a:rPr>
              <a:t>TRATAMENDU FARMAKOLOGIKOAREN JARRAIPENA </a:t>
            </a:r>
            <a:r>
              <a:rPr lang="es-ES" sz="1800" dirty="0">
                <a:solidFill>
                  <a:srgbClr val="4E9EBA"/>
                </a:solidFill>
                <a:latin typeface="Arial Black" pitchFamily="34" charset="0"/>
              </a:rPr>
              <a:t>(GOLD-2024)</a:t>
            </a:r>
            <a:endParaRPr lang="es-ES" sz="2400" dirty="0">
              <a:solidFill>
                <a:srgbClr val="4E9EBA"/>
              </a:solidFill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86145" y="1036968"/>
            <a:ext cx="10856799" cy="51490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err="1"/>
              <a:t>Tratamenduaren</a:t>
            </a:r>
            <a:r>
              <a:rPr lang="es-ES" sz="1600" dirty="0"/>
              <a:t> </a:t>
            </a:r>
            <a:r>
              <a:rPr lang="es-ES" sz="1600" dirty="0" err="1"/>
              <a:t>jarraipena</a:t>
            </a:r>
            <a:r>
              <a:rPr lang="es-ES" sz="1600" dirty="0"/>
              <a:t> </a:t>
            </a:r>
            <a:r>
              <a:rPr lang="es-ES" sz="1600" dirty="0" err="1"/>
              <a:t>egitean</a:t>
            </a:r>
            <a:r>
              <a:rPr lang="es-ES" sz="1600" dirty="0"/>
              <a:t>, </a:t>
            </a:r>
            <a:r>
              <a:rPr lang="es-ES" sz="1600" dirty="0" err="1"/>
              <a:t>kontuan</a:t>
            </a:r>
            <a:r>
              <a:rPr lang="es-ES" sz="1600" dirty="0"/>
              <a:t> </a:t>
            </a:r>
            <a:r>
              <a:rPr lang="es-ES" sz="1600" dirty="0" err="1"/>
              <a:t>hartu</a:t>
            </a:r>
            <a:r>
              <a:rPr lang="es-ES" sz="1600" dirty="0"/>
              <a:t> </a:t>
            </a:r>
            <a:r>
              <a:rPr lang="es-ES" sz="1600" dirty="0" err="1"/>
              <a:t>behar</a:t>
            </a:r>
            <a:r>
              <a:rPr lang="es-ES" sz="1600" dirty="0"/>
              <a:t> da </a:t>
            </a:r>
            <a:r>
              <a:rPr lang="es-ES" sz="1600" dirty="0" err="1"/>
              <a:t>neurri</a:t>
            </a:r>
            <a:r>
              <a:rPr lang="es-ES" sz="1600" dirty="0"/>
              <a:t> </a:t>
            </a:r>
            <a:r>
              <a:rPr lang="es-ES" sz="1600" dirty="0" err="1"/>
              <a:t>ez-farmakologikoak</a:t>
            </a:r>
            <a:r>
              <a:rPr lang="es-ES" sz="1600" dirty="0"/>
              <a:t> </a:t>
            </a:r>
            <a:r>
              <a:rPr lang="es-ES" sz="1600" dirty="0" err="1"/>
              <a:t>indartzea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err="1"/>
              <a:t>Ongi</a:t>
            </a:r>
            <a:r>
              <a:rPr lang="es-ES" sz="1600" dirty="0"/>
              <a:t> </a:t>
            </a:r>
            <a:r>
              <a:rPr lang="es-ES" sz="1600" dirty="0" err="1"/>
              <a:t>kontrolatutako</a:t>
            </a:r>
            <a:r>
              <a:rPr lang="es-ES" sz="1600" dirty="0"/>
              <a:t> disnea eta </a:t>
            </a:r>
            <a:r>
              <a:rPr lang="es-ES" sz="1600" dirty="0" err="1"/>
              <a:t>exazerbaziorik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azken</a:t>
            </a:r>
            <a:r>
              <a:rPr lang="es-ES" sz="1600" dirty="0"/>
              <a:t> </a:t>
            </a:r>
            <a:r>
              <a:rPr lang="es-ES" sz="1600" dirty="0" err="1"/>
              <a:t>urtean</a:t>
            </a:r>
            <a:r>
              <a:rPr lang="es-ES" sz="1600" dirty="0"/>
              <a:t>: </a:t>
            </a:r>
            <a:r>
              <a:rPr lang="es-ES" sz="1600" dirty="0" err="1"/>
              <a:t>tratamenduarekin</a:t>
            </a:r>
            <a:r>
              <a:rPr lang="es-ES" sz="1600" dirty="0"/>
              <a:t> </a:t>
            </a:r>
            <a:r>
              <a:rPr lang="es-ES" sz="1600" dirty="0" err="1"/>
              <a:t>jarraitu</a:t>
            </a:r>
            <a:r>
              <a:rPr lang="es-ES" sz="1600" dirty="0"/>
              <a:t>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err="1"/>
              <a:t>Hasierako</a:t>
            </a:r>
            <a:r>
              <a:rPr lang="es-ES" sz="1600" dirty="0"/>
              <a:t> </a:t>
            </a:r>
            <a:r>
              <a:rPr lang="es-ES" sz="1600" dirty="0" err="1"/>
              <a:t>tratramenduari</a:t>
            </a:r>
            <a:r>
              <a:rPr lang="es-ES" sz="1600" dirty="0"/>
              <a:t> </a:t>
            </a:r>
            <a:r>
              <a:rPr lang="es-ES" sz="1600" dirty="0" err="1"/>
              <a:t>erantzun</a:t>
            </a:r>
            <a:r>
              <a:rPr lang="es-ES" sz="1600" dirty="0"/>
              <a:t> </a:t>
            </a:r>
            <a:r>
              <a:rPr lang="es-ES" sz="1600" dirty="0" err="1"/>
              <a:t>egokirik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: </a:t>
            </a:r>
            <a:r>
              <a:rPr lang="es-ES" sz="1600" dirty="0" err="1"/>
              <a:t>igo</a:t>
            </a:r>
            <a:r>
              <a:rPr lang="es-ES" sz="1600" dirty="0"/>
              <a:t>, </a:t>
            </a:r>
            <a:r>
              <a:rPr lang="es-ES" sz="1600" dirty="0" err="1"/>
              <a:t>ezaugarri</a:t>
            </a:r>
            <a:r>
              <a:rPr lang="es-ES" sz="1600" dirty="0"/>
              <a:t> </a:t>
            </a:r>
            <a:r>
              <a:rPr lang="es-ES" sz="1600" dirty="0" err="1"/>
              <a:t>nagusiaren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: disnea (2A)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exazerbazioak</a:t>
            </a:r>
            <a:r>
              <a:rPr lang="es-ES" sz="1600" dirty="0"/>
              <a:t> (2B). 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330615" y="982716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7376052" y="2066892"/>
            <a:ext cx="4014230" cy="2412968"/>
          </a:xfrm>
          <a:prstGeom prst="rect">
            <a:avLst/>
          </a:prstGeom>
          <a:noFill/>
          <a:ln w="19050">
            <a:solidFill>
              <a:srgbClr val="4E9EBA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s-ES" sz="1600" u="sng" dirty="0" err="1"/>
              <a:t>Tratamendu</a:t>
            </a:r>
            <a:r>
              <a:rPr lang="es-ES" sz="1600" u="sng" dirty="0"/>
              <a:t> </a:t>
            </a:r>
            <a:r>
              <a:rPr lang="es-ES" sz="1600" u="sng" dirty="0" err="1"/>
              <a:t>farmakologikoa</a:t>
            </a:r>
            <a:r>
              <a:rPr lang="es-ES" sz="1600" u="sng" dirty="0"/>
              <a:t> </a:t>
            </a:r>
            <a:r>
              <a:rPr lang="es-ES" sz="1600" u="sng" dirty="0" err="1"/>
              <a:t>igo</a:t>
            </a:r>
            <a:r>
              <a:rPr lang="es-ES" sz="1600" u="sng" dirty="0"/>
              <a:t> </a:t>
            </a:r>
            <a:r>
              <a:rPr lang="es-ES" sz="1600" u="sng" dirty="0" err="1"/>
              <a:t>aurretik</a:t>
            </a:r>
            <a:r>
              <a:rPr lang="es-ES" sz="1600" dirty="0"/>
              <a:t>: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dirty="0" err="1"/>
              <a:t>Atxikidura</a:t>
            </a:r>
            <a:r>
              <a:rPr lang="es-ES" sz="1400" dirty="0"/>
              <a:t>, </a:t>
            </a:r>
            <a:r>
              <a:rPr lang="es-ES" sz="1400" dirty="0" err="1"/>
              <a:t>inhalazio-teknika</a:t>
            </a:r>
            <a:r>
              <a:rPr lang="es-ES" sz="1400" dirty="0"/>
              <a:t>, </a:t>
            </a:r>
            <a:r>
              <a:rPr lang="es-ES" sz="1400" dirty="0" err="1"/>
              <a:t>komorbilitateen</a:t>
            </a:r>
            <a:r>
              <a:rPr lang="es-ES" sz="1400" dirty="0"/>
              <a:t> </a:t>
            </a:r>
            <a:r>
              <a:rPr lang="es-ES" sz="1400" dirty="0" err="1"/>
              <a:t>ondorio</a:t>
            </a:r>
            <a:r>
              <a:rPr lang="es-ES" sz="1400" dirty="0"/>
              <a:t> </a:t>
            </a:r>
            <a:r>
              <a:rPr lang="es-ES" sz="1400" dirty="0" err="1"/>
              <a:t>posiblea</a:t>
            </a:r>
            <a:r>
              <a:rPr lang="es-ES" sz="1400" dirty="0"/>
              <a:t> eta disnea </a:t>
            </a:r>
            <a:r>
              <a:rPr lang="es-ES" sz="1400" dirty="0" err="1"/>
              <a:t>eragin</a:t>
            </a:r>
            <a:r>
              <a:rPr lang="es-ES" sz="1400" dirty="0"/>
              <a:t> </a:t>
            </a:r>
            <a:r>
              <a:rPr lang="es-ES" sz="1400" dirty="0" err="1"/>
              <a:t>dezaketen</a:t>
            </a:r>
            <a:r>
              <a:rPr lang="es-ES" sz="1400" dirty="0"/>
              <a:t> </a:t>
            </a:r>
            <a:r>
              <a:rPr lang="es-ES" sz="1400" dirty="0" err="1"/>
              <a:t>beste</a:t>
            </a:r>
            <a:r>
              <a:rPr lang="es-ES" sz="1400" dirty="0"/>
              <a:t> </a:t>
            </a:r>
            <a:r>
              <a:rPr lang="es-ES" sz="1400" dirty="0" err="1"/>
              <a:t>arrazoi</a:t>
            </a:r>
            <a:r>
              <a:rPr lang="es-ES" sz="1400" dirty="0"/>
              <a:t> </a:t>
            </a:r>
            <a:r>
              <a:rPr lang="es-ES" sz="1400" dirty="0" err="1"/>
              <a:t>batzuk</a:t>
            </a:r>
            <a:r>
              <a:rPr lang="es-ES" sz="1400" dirty="0"/>
              <a:t> </a:t>
            </a:r>
            <a:r>
              <a:rPr lang="es-ES" sz="1400" dirty="0" err="1"/>
              <a:t>ebaluatu</a:t>
            </a:r>
            <a:r>
              <a:rPr lang="es-ES" sz="1400" dirty="0"/>
              <a:t>. 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dirty="0" err="1"/>
              <a:t>Gailua</a:t>
            </a:r>
            <a:r>
              <a:rPr lang="es-ES" sz="1400" dirty="0"/>
              <a:t> eta/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printzipio</a:t>
            </a:r>
            <a:r>
              <a:rPr lang="es-ES" sz="1400" dirty="0"/>
              <a:t> </a:t>
            </a:r>
            <a:r>
              <a:rPr lang="es-ES" sz="1400" dirty="0" err="1"/>
              <a:t>aktiboa</a:t>
            </a:r>
            <a:r>
              <a:rPr lang="es-ES" sz="1400" dirty="0"/>
              <a:t>(k) </a:t>
            </a:r>
            <a:r>
              <a:rPr lang="es-ES" sz="1400" dirty="0" err="1"/>
              <a:t>aldatzeko</a:t>
            </a:r>
            <a:r>
              <a:rPr lang="es-ES" sz="1400" dirty="0"/>
              <a:t> </a:t>
            </a:r>
            <a:r>
              <a:rPr lang="es-ES" sz="1400" dirty="0" err="1"/>
              <a:t>aukera</a:t>
            </a:r>
            <a:r>
              <a:rPr lang="es-ES" sz="1400" dirty="0"/>
              <a:t> </a:t>
            </a:r>
            <a:r>
              <a:rPr lang="es-ES" sz="1400" dirty="0" err="1"/>
              <a:t>aztertu</a:t>
            </a:r>
            <a:r>
              <a:rPr lang="es-ES" sz="1400" dirty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s-ES" sz="1400" dirty="0" err="1"/>
              <a:t>Tratamendu</a:t>
            </a:r>
            <a:r>
              <a:rPr lang="es-ES" sz="1400" dirty="0"/>
              <a:t> </a:t>
            </a:r>
            <a:r>
              <a:rPr lang="es-ES" sz="1400" dirty="0" err="1"/>
              <a:t>ez-farmakologikoak</a:t>
            </a:r>
            <a:r>
              <a:rPr lang="es-ES" sz="1400" dirty="0"/>
              <a:t> </a:t>
            </a:r>
            <a:r>
              <a:rPr lang="es-ES" sz="1400" dirty="0" err="1"/>
              <a:t>inplementatu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igo</a:t>
            </a:r>
            <a:r>
              <a:rPr lang="es-ES" sz="1400" dirty="0"/>
              <a:t>.</a:t>
            </a:r>
          </a:p>
          <a:p>
            <a:pPr marL="285750" indent="-285750">
              <a:lnSpc>
                <a:spcPct val="11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s-E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267028" y="4833251"/>
            <a:ext cx="470136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/>
              <a:t>Makrolidoak</a:t>
            </a:r>
            <a:r>
              <a:rPr lang="es-ES" sz="1400" dirty="0"/>
              <a:t>:</a:t>
            </a:r>
          </a:p>
          <a:p>
            <a:pPr marL="285750" indent="-285750">
              <a:buFontTx/>
              <a:buChar char="-"/>
            </a:pPr>
            <a:r>
              <a:rPr lang="es-ES" sz="1400" dirty="0" err="1"/>
              <a:t>Onurak</a:t>
            </a:r>
            <a:r>
              <a:rPr lang="es-ES" sz="1400" dirty="0"/>
              <a:t> </a:t>
            </a:r>
            <a:r>
              <a:rPr lang="es-ES" sz="1200" dirty="0"/>
              <a:t>(</a:t>
            </a:r>
            <a:r>
              <a:rPr lang="es-ES" sz="1200" dirty="0" err="1"/>
              <a:t>exazerbazioak</a:t>
            </a:r>
            <a:r>
              <a:rPr lang="es-ES" sz="1200" dirty="0"/>
              <a:t> </a:t>
            </a:r>
            <a:r>
              <a:rPr lang="es-ES" sz="1200" dirty="0" err="1"/>
              <a:t>murriztea</a:t>
            </a:r>
            <a:r>
              <a:rPr lang="es-ES" sz="1200" dirty="0"/>
              <a:t>) </a:t>
            </a:r>
            <a:r>
              <a:rPr lang="es-ES" sz="1400" dirty="0"/>
              <a:t>eta </a:t>
            </a:r>
            <a:r>
              <a:rPr lang="es-ES" sz="1400" dirty="0" err="1"/>
              <a:t>arriskuak</a:t>
            </a:r>
            <a:r>
              <a:rPr lang="es-ES" sz="1400" dirty="0"/>
              <a:t> </a:t>
            </a:r>
            <a:r>
              <a:rPr lang="es-ES" sz="1200" dirty="0"/>
              <a:t>(</a:t>
            </a:r>
            <a:r>
              <a:rPr lang="es-ES" sz="1200" dirty="0" err="1"/>
              <a:t>erresistentziak</a:t>
            </a:r>
            <a:r>
              <a:rPr lang="es-ES" sz="1200" dirty="0"/>
              <a:t>, </a:t>
            </a:r>
            <a:r>
              <a:rPr lang="es-ES" sz="1200" dirty="0" err="1"/>
              <a:t>entzumen</a:t>
            </a:r>
            <a:r>
              <a:rPr lang="es-ES" sz="1200" dirty="0"/>
              <a:t>-galera, QT </a:t>
            </a:r>
            <a:r>
              <a:rPr lang="es-ES" sz="1200" dirty="0" err="1"/>
              <a:t>tartea</a:t>
            </a:r>
            <a:r>
              <a:rPr lang="es-ES" sz="1200" dirty="0"/>
              <a:t> </a:t>
            </a:r>
            <a:r>
              <a:rPr lang="es-ES" sz="1200" dirty="0" err="1"/>
              <a:t>luzatzea</a:t>
            </a:r>
            <a:r>
              <a:rPr lang="es-ES" sz="1200" dirty="0"/>
              <a:t> eta </a:t>
            </a:r>
            <a:r>
              <a:rPr lang="es-ES" sz="1200" dirty="0" err="1"/>
              <a:t>interakzioak</a:t>
            </a:r>
            <a:r>
              <a:rPr lang="es-ES" sz="1200" dirty="0"/>
              <a:t>)</a:t>
            </a:r>
            <a:r>
              <a:rPr lang="es-ES" sz="1400" dirty="0"/>
              <a:t> </a:t>
            </a:r>
            <a:r>
              <a:rPr lang="es-ES" sz="1400" dirty="0" err="1"/>
              <a:t>aztertu</a:t>
            </a:r>
            <a:r>
              <a:rPr lang="es-ES" sz="1400" dirty="0"/>
              <a:t>.</a:t>
            </a:r>
            <a:endParaRPr lang="es-ES" sz="1200" dirty="0"/>
          </a:p>
          <a:p>
            <a:pPr marL="285750" indent="-285750">
              <a:buFontTx/>
              <a:buChar char="-"/>
            </a:pPr>
            <a:r>
              <a:rPr lang="es-ES" sz="1400" dirty="0"/>
              <a:t>Ez </a:t>
            </a:r>
            <a:r>
              <a:rPr lang="es-ES" sz="1400" dirty="0" err="1"/>
              <a:t>dago</a:t>
            </a:r>
            <a:r>
              <a:rPr lang="es-ES" sz="1400" dirty="0"/>
              <a:t> </a:t>
            </a:r>
            <a:r>
              <a:rPr lang="es-ES" sz="1400" dirty="0" err="1"/>
              <a:t>daturik</a:t>
            </a:r>
            <a:r>
              <a:rPr lang="es-ES" sz="1400" dirty="0"/>
              <a:t> </a:t>
            </a:r>
            <a:r>
              <a:rPr lang="es-ES" sz="1400" dirty="0" err="1"/>
              <a:t>eraginkortasun</a:t>
            </a:r>
            <a:r>
              <a:rPr lang="es-ES" sz="1400" dirty="0"/>
              <a:t> eta </a:t>
            </a:r>
            <a:r>
              <a:rPr lang="es-ES" sz="1400" dirty="0" err="1"/>
              <a:t>segurtasunari</a:t>
            </a:r>
            <a:r>
              <a:rPr lang="es-ES" sz="1400" dirty="0"/>
              <a:t> </a:t>
            </a:r>
            <a:r>
              <a:rPr lang="es-ES" sz="1400" dirty="0" err="1"/>
              <a:t>buruz</a:t>
            </a:r>
            <a:r>
              <a:rPr lang="es-ES" sz="1400" dirty="0"/>
              <a:t> </a:t>
            </a:r>
            <a:r>
              <a:rPr lang="es-ES" sz="1400" dirty="0" err="1"/>
              <a:t>urte</a:t>
            </a:r>
            <a:r>
              <a:rPr lang="es-ES" sz="1400" dirty="0"/>
              <a:t> 1 </a:t>
            </a:r>
            <a:r>
              <a:rPr lang="es-ES" sz="1400" dirty="0" err="1"/>
              <a:t>baino</a:t>
            </a:r>
            <a:r>
              <a:rPr lang="es-ES" sz="1400" dirty="0"/>
              <a:t> </a:t>
            </a:r>
            <a:r>
              <a:rPr lang="es-ES" sz="1400" dirty="0" err="1"/>
              <a:t>epe</a:t>
            </a:r>
            <a:r>
              <a:rPr lang="es-ES" sz="1400" dirty="0"/>
              <a:t> </a:t>
            </a:r>
            <a:r>
              <a:rPr lang="es-ES" sz="1400" dirty="0" err="1"/>
              <a:t>luzeagoan</a:t>
            </a:r>
            <a:r>
              <a:rPr lang="es-ES" sz="1400" dirty="0"/>
              <a:t>.</a:t>
            </a:r>
          </a:p>
          <a:p>
            <a:r>
              <a:rPr lang="es-ES" sz="1400" b="1" dirty="0" err="1"/>
              <a:t>Erroflumilasta</a:t>
            </a:r>
            <a:r>
              <a:rPr lang="es-ES" sz="1400" dirty="0"/>
              <a:t>: </a:t>
            </a:r>
            <a:r>
              <a:rPr lang="es-ES" sz="1400" dirty="0" err="1"/>
              <a:t>onura</a:t>
            </a:r>
            <a:r>
              <a:rPr lang="es-ES" sz="1400" dirty="0"/>
              <a:t> apala, </a:t>
            </a:r>
            <a:r>
              <a:rPr lang="es-ES" sz="1400" dirty="0" err="1"/>
              <a:t>ondorio</a:t>
            </a:r>
            <a:r>
              <a:rPr lang="es-ES" sz="1400" dirty="0"/>
              <a:t> </a:t>
            </a:r>
            <a:r>
              <a:rPr lang="es-ES" sz="1400" dirty="0" err="1"/>
              <a:t>kaltegarriak</a:t>
            </a:r>
            <a:r>
              <a:rPr lang="es-ES" sz="1400" dirty="0"/>
              <a:t> </a:t>
            </a:r>
            <a:r>
              <a:rPr lang="es-ES" sz="1400" dirty="0" err="1"/>
              <a:t>maiz</a:t>
            </a:r>
            <a:r>
              <a:rPr lang="es-ES" sz="1600" dirty="0"/>
              <a:t>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540" y="1933265"/>
            <a:ext cx="5934666" cy="4265134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97087" y="4208781"/>
            <a:ext cx="2268292" cy="1938992"/>
          </a:xfrm>
          <a:prstGeom prst="rect">
            <a:avLst/>
          </a:prstGeom>
          <a:noFill/>
          <a:ln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s-ES" sz="1200" dirty="0"/>
              <a:t>* </a:t>
            </a:r>
            <a:r>
              <a:rPr lang="es-ES" sz="1200" dirty="0" err="1"/>
              <a:t>Hobe</a:t>
            </a:r>
            <a:r>
              <a:rPr lang="es-ES" sz="1200" dirty="0"/>
              <a:t> izan </a:t>
            </a:r>
            <a:r>
              <a:rPr lang="es-ES" sz="1200" dirty="0" err="1"/>
              <a:t>liteke</a:t>
            </a:r>
            <a:r>
              <a:rPr lang="es-ES" sz="1200" dirty="0"/>
              <a:t> </a:t>
            </a:r>
            <a:r>
              <a:rPr lang="es-ES" sz="1200" dirty="0" err="1"/>
              <a:t>inhalagailu</a:t>
            </a:r>
            <a:r>
              <a:rPr lang="es-ES" sz="1200" dirty="0"/>
              <a:t> </a:t>
            </a:r>
            <a:r>
              <a:rPr lang="es-ES" sz="1200" dirty="0" err="1"/>
              <a:t>bakarrean</a:t>
            </a:r>
            <a:r>
              <a:rPr lang="es-ES" sz="1200" dirty="0"/>
              <a:t> </a:t>
            </a:r>
            <a:r>
              <a:rPr lang="es-ES" sz="1200" dirty="0" err="1"/>
              <a:t>elkartuta</a:t>
            </a:r>
            <a:r>
              <a:rPr lang="es-ES" sz="1200" dirty="0"/>
              <a:t>.</a:t>
            </a:r>
          </a:p>
          <a:p>
            <a:r>
              <a:rPr lang="es-ES" sz="1200" dirty="0">
                <a:solidFill>
                  <a:srgbClr val="92D050"/>
                </a:solidFill>
              </a:rPr>
              <a:t>**</a:t>
            </a:r>
            <a:r>
              <a:rPr lang="es-ES" sz="1200" dirty="0" err="1">
                <a:solidFill>
                  <a:srgbClr val="92D050"/>
                </a:solidFill>
              </a:rPr>
              <a:t>Aztertu</a:t>
            </a:r>
            <a:r>
              <a:rPr lang="es-ES" sz="1200" dirty="0">
                <a:solidFill>
                  <a:srgbClr val="92D050"/>
                </a:solidFill>
              </a:rPr>
              <a:t> </a:t>
            </a:r>
            <a:r>
              <a:rPr lang="es-ES" sz="1200" dirty="0" err="1">
                <a:solidFill>
                  <a:srgbClr val="92D050"/>
                </a:solidFill>
              </a:rPr>
              <a:t>KIak</a:t>
            </a:r>
            <a:r>
              <a:rPr lang="es-ES" sz="1200" dirty="0">
                <a:solidFill>
                  <a:srgbClr val="92D050"/>
                </a:solidFill>
              </a:rPr>
              <a:t> </a:t>
            </a:r>
            <a:r>
              <a:rPr lang="es-ES" sz="1200" dirty="0" err="1">
                <a:solidFill>
                  <a:srgbClr val="92D050"/>
                </a:solidFill>
              </a:rPr>
              <a:t>jaitsi</a:t>
            </a:r>
            <a:r>
              <a:rPr lang="es-ES" sz="1200" dirty="0">
                <a:solidFill>
                  <a:srgbClr val="92D050"/>
                </a:solidFill>
              </a:rPr>
              <a:t> </a:t>
            </a:r>
            <a:r>
              <a:rPr lang="es-ES" sz="1200" dirty="0" err="1">
                <a:solidFill>
                  <a:srgbClr val="92D050"/>
                </a:solidFill>
              </a:rPr>
              <a:t>behar</a:t>
            </a:r>
            <a:r>
              <a:rPr lang="es-ES" sz="1200" dirty="0">
                <a:solidFill>
                  <a:srgbClr val="92D050"/>
                </a:solidFill>
              </a:rPr>
              <a:t> </a:t>
            </a:r>
            <a:r>
              <a:rPr lang="es-ES" sz="1200" dirty="0" err="1">
                <a:solidFill>
                  <a:srgbClr val="92D050"/>
                </a:solidFill>
              </a:rPr>
              <a:t>diren</a:t>
            </a:r>
            <a:r>
              <a:rPr lang="es-ES" sz="1200" dirty="0">
                <a:solidFill>
                  <a:srgbClr val="92D050"/>
                </a:solidFill>
              </a:rPr>
              <a:t> </a:t>
            </a:r>
            <a:r>
              <a:rPr lang="es-ES" sz="1200" dirty="0" err="1"/>
              <a:t>kasu</a:t>
            </a:r>
            <a:r>
              <a:rPr lang="es-ES" sz="1200" dirty="0"/>
              <a:t> </a:t>
            </a:r>
            <a:r>
              <a:rPr lang="es-ES" sz="1200" dirty="0" err="1"/>
              <a:t>hauetan</a:t>
            </a:r>
            <a:r>
              <a:rPr lang="es-ES" sz="1200" dirty="0"/>
              <a:t>: </a:t>
            </a:r>
            <a:r>
              <a:rPr lang="es-ES" sz="1200" dirty="0" err="1"/>
              <a:t>pneumonia</a:t>
            </a:r>
            <a:r>
              <a:rPr lang="es-ES" sz="1200" dirty="0"/>
              <a:t> </a:t>
            </a:r>
            <a:r>
              <a:rPr lang="es-ES" sz="1200" dirty="0" err="1"/>
              <a:t>edo</a:t>
            </a:r>
            <a:r>
              <a:rPr lang="es-ES" sz="1200" dirty="0"/>
              <a:t> </a:t>
            </a:r>
            <a:r>
              <a:rPr lang="es-ES" sz="1200" dirty="0" err="1"/>
              <a:t>beste</a:t>
            </a:r>
            <a:r>
              <a:rPr lang="es-ES" sz="1200" dirty="0"/>
              <a:t> </a:t>
            </a:r>
            <a:r>
              <a:rPr lang="es-ES" sz="1200" dirty="0" err="1"/>
              <a:t>ondorio</a:t>
            </a:r>
            <a:r>
              <a:rPr lang="es-ES" sz="1200" dirty="0"/>
              <a:t> </a:t>
            </a:r>
            <a:r>
              <a:rPr lang="es-ES" sz="1200" dirty="0" err="1"/>
              <a:t>kaltegarri</a:t>
            </a:r>
            <a:r>
              <a:rPr lang="es-ES" sz="1200" dirty="0"/>
              <a:t> </a:t>
            </a:r>
            <a:r>
              <a:rPr lang="es-ES" sz="1200" dirty="0" err="1"/>
              <a:t>batzuk</a:t>
            </a:r>
            <a:r>
              <a:rPr lang="es-ES" sz="1200" dirty="0"/>
              <a:t>, </a:t>
            </a:r>
            <a:r>
              <a:rPr lang="es-ES" sz="1200" dirty="0" err="1"/>
              <a:t>indikazio</a:t>
            </a:r>
            <a:r>
              <a:rPr lang="es-ES" sz="1200" dirty="0"/>
              <a:t> </a:t>
            </a:r>
            <a:r>
              <a:rPr lang="es-ES" sz="1200" dirty="0" err="1"/>
              <a:t>desegokia</a:t>
            </a:r>
            <a:r>
              <a:rPr lang="es-ES" sz="1200" dirty="0"/>
              <a:t>, </a:t>
            </a:r>
            <a:r>
              <a:rPr lang="es-ES" sz="1200" dirty="0" err="1"/>
              <a:t>edo</a:t>
            </a:r>
            <a:r>
              <a:rPr lang="es-ES" sz="1200" dirty="0"/>
              <a:t> </a:t>
            </a:r>
            <a:r>
              <a:rPr lang="es-ES" sz="1200" dirty="0" err="1"/>
              <a:t>KIei</a:t>
            </a:r>
            <a:r>
              <a:rPr lang="es-ES" sz="1200" dirty="0"/>
              <a:t> </a:t>
            </a:r>
            <a:r>
              <a:rPr lang="es-ES" sz="1200" dirty="0" err="1"/>
              <a:t>erantzuten</a:t>
            </a:r>
            <a:r>
              <a:rPr lang="es-ES" sz="1200" dirty="0"/>
              <a:t> </a:t>
            </a:r>
            <a:r>
              <a:rPr lang="es-ES" sz="1200" dirty="0" err="1"/>
              <a:t>ez</a:t>
            </a:r>
            <a:r>
              <a:rPr lang="es-ES" sz="1200" dirty="0"/>
              <a:t> </a:t>
            </a:r>
            <a:r>
              <a:rPr lang="es-ES" sz="1200" dirty="0" err="1"/>
              <a:t>bazaie</a:t>
            </a:r>
            <a:r>
              <a:rPr lang="es-ES" sz="1200" dirty="0"/>
              <a:t>. </a:t>
            </a:r>
            <a:r>
              <a:rPr lang="es-ES" sz="1200" dirty="0" err="1"/>
              <a:t>Eos</a:t>
            </a:r>
            <a:r>
              <a:rPr lang="es-ES" sz="1200" dirty="0"/>
              <a:t> ≥ 300/</a:t>
            </a:r>
            <a:r>
              <a:rPr lang="es-ES" sz="1200" dirty="0" err="1"/>
              <a:t>mikroL</a:t>
            </a:r>
            <a:r>
              <a:rPr lang="es-ES" sz="1200" dirty="0"/>
              <a:t> </a:t>
            </a:r>
            <a:r>
              <a:rPr lang="es-ES" sz="1200" dirty="0" err="1"/>
              <a:t>bada</a:t>
            </a:r>
            <a:r>
              <a:rPr lang="es-ES" sz="1200" dirty="0"/>
              <a:t>, </a:t>
            </a:r>
            <a:r>
              <a:rPr lang="es-ES" sz="1200" dirty="0" err="1"/>
              <a:t>dosia</a:t>
            </a:r>
            <a:r>
              <a:rPr lang="es-ES" sz="1200" dirty="0"/>
              <a:t> </a:t>
            </a:r>
            <a:r>
              <a:rPr lang="es-ES" sz="1200" dirty="0" err="1"/>
              <a:t>jaistea</a:t>
            </a:r>
            <a:r>
              <a:rPr lang="es-ES" sz="1200" dirty="0"/>
              <a:t> </a:t>
            </a:r>
            <a:r>
              <a:rPr lang="es-ES" sz="1200" dirty="0" err="1"/>
              <a:t>exazerbazioekin</a:t>
            </a:r>
            <a:r>
              <a:rPr lang="es-ES" sz="1200" dirty="0"/>
              <a:t> </a:t>
            </a:r>
            <a:r>
              <a:rPr lang="es-ES" sz="1200" dirty="0" err="1"/>
              <a:t>lotu</a:t>
            </a:r>
            <a:r>
              <a:rPr lang="es-ES" sz="1200" dirty="0"/>
              <a:t> </a:t>
            </a:r>
            <a:r>
              <a:rPr lang="es-ES" sz="1200" dirty="0" err="1"/>
              <a:t>daiteke</a:t>
            </a:r>
            <a:r>
              <a:rPr lang="es-ES" sz="1200" dirty="0"/>
              <a:t>.</a:t>
            </a:r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9005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391" y="281938"/>
            <a:ext cx="11015011" cy="732155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BGBKAREN EXAZERBAZIOAREN TRATAMENDUA 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3802" y="1231176"/>
            <a:ext cx="11161486" cy="49346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Disnea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eztula</a:t>
            </a:r>
            <a:r>
              <a:rPr lang="es-ES" sz="1600" dirty="0"/>
              <a:t> eta </a:t>
            </a:r>
            <a:r>
              <a:rPr lang="es-ES" sz="1600" dirty="0" err="1"/>
              <a:t>karkaxa</a:t>
            </a:r>
            <a:r>
              <a:rPr lang="es-ES" sz="1600" dirty="0"/>
              <a:t> </a:t>
            </a:r>
            <a:r>
              <a:rPr lang="es-ES" sz="1600" dirty="0" err="1"/>
              <a:t>areagotzen</a:t>
            </a:r>
            <a:r>
              <a:rPr lang="es-ES" sz="1600" dirty="0"/>
              <a:t> </a:t>
            </a:r>
            <a:r>
              <a:rPr lang="es-ES" sz="1600" dirty="0" err="1"/>
              <a:t>dituen</a:t>
            </a:r>
            <a:r>
              <a:rPr lang="es-ES" sz="1600" dirty="0"/>
              <a:t> </a:t>
            </a:r>
            <a:r>
              <a:rPr lang="es-ES" sz="1600" dirty="0" err="1"/>
              <a:t>gertaera</a:t>
            </a:r>
            <a:r>
              <a:rPr lang="es-ES" sz="1600" dirty="0"/>
              <a:t> </a:t>
            </a:r>
            <a:r>
              <a:rPr lang="es-ES" sz="1600" dirty="0" err="1"/>
              <a:t>bat</a:t>
            </a:r>
            <a:r>
              <a:rPr lang="es-ES" sz="1600" dirty="0"/>
              <a:t> da, </a:t>
            </a:r>
            <a:r>
              <a:rPr lang="es-ES" sz="1600" dirty="0" err="1"/>
              <a:t>okerrera</a:t>
            </a:r>
            <a:r>
              <a:rPr lang="es-ES" sz="1600" dirty="0"/>
              <a:t> </a:t>
            </a:r>
            <a:r>
              <a:rPr lang="es-ES" sz="1600" dirty="0" err="1"/>
              <a:t>egiten</a:t>
            </a:r>
            <a:r>
              <a:rPr lang="es-ES" sz="1600" dirty="0"/>
              <a:t> </a:t>
            </a:r>
            <a:r>
              <a:rPr lang="es-ES" sz="1600" dirty="0" err="1"/>
              <a:t>duena</a:t>
            </a:r>
            <a:r>
              <a:rPr lang="es-ES" sz="1600" dirty="0"/>
              <a:t> </a:t>
            </a:r>
            <a:r>
              <a:rPr lang="es-ES" sz="1600" dirty="0" err="1"/>
              <a:t>sintomak</a:t>
            </a:r>
            <a:r>
              <a:rPr lang="es-ES" sz="1600" dirty="0"/>
              <a:t> </a:t>
            </a:r>
            <a:r>
              <a:rPr lang="es-ES" sz="1600" dirty="0" err="1"/>
              <a:t>hasi</a:t>
            </a:r>
            <a:r>
              <a:rPr lang="es-ES" sz="1600" dirty="0"/>
              <a:t> eta 14 </a:t>
            </a:r>
            <a:r>
              <a:rPr lang="es-ES" sz="1600" dirty="0" err="1"/>
              <a:t>egun</a:t>
            </a:r>
            <a:r>
              <a:rPr lang="es-ES" sz="1600" dirty="0"/>
              <a:t> </a:t>
            </a:r>
            <a:r>
              <a:rPr lang="es-ES" sz="1600" dirty="0" err="1"/>
              <a:t>igaro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 </a:t>
            </a:r>
            <a:r>
              <a:rPr lang="es-ES" sz="1600" dirty="0" err="1"/>
              <a:t>lehen</a:t>
            </a:r>
            <a:r>
              <a:rPr lang="es-ES" sz="1600" dirty="0"/>
              <a:t>. </a:t>
            </a:r>
            <a:r>
              <a:rPr lang="es-ES" sz="1600" dirty="0" err="1"/>
              <a:t>Takipnea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takikardia</a:t>
            </a:r>
            <a:r>
              <a:rPr lang="es-ES" sz="1600" dirty="0"/>
              <a:t> ere </a:t>
            </a:r>
            <a:r>
              <a:rPr lang="es-ES" sz="1600" dirty="0" err="1"/>
              <a:t>agertu</a:t>
            </a:r>
            <a:r>
              <a:rPr lang="es-ES" sz="1600" dirty="0"/>
              <a:t> </a:t>
            </a:r>
            <a:r>
              <a:rPr lang="es-ES" sz="1600" dirty="0" err="1"/>
              <a:t>daitezke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dirty="0" err="1"/>
              <a:t>Ebaluazioa</a:t>
            </a:r>
            <a:r>
              <a:rPr lang="es-ES" sz="1600" dirty="0"/>
              <a:t>: 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/>
              <a:t>Larritasuna</a:t>
            </a:r>
            <a:endParaRPr lang="es-ES" sz="1400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/>
              <a:t>Diagnostiko</a:t>
            </a:r>
            <a:r>
              <a:rPr lang="es-ES" sz="1400" dirty="0"/>
              <a:t> </a:t>
            </a:r>
            <a:r>
              <a:rPr lang="es-ES" sz="1400" dirty="0" err="1"/>
              <a:t>diferentziala</a:t>
            </a:r>
            <a:r>
              <a:rPr lang="es-ES" sz="1400" dirty="0"/>
              <a:t>: </a:t>
            </a:r>
            <a:r>
              <a:rPr lang="es-ES" sz="1400" dirty="0" err="1"/>
              <a:t>bihotz-gutxiegitasuna</a:t>
            </a:r>
            <a:r>
              <a:rPr lang="es-ES" sz="1400" dirty="0"/>
              <a:t>, </a:t>
            </a:r>
            <a:r>
              <a:rPr lang="es-ES" sz="1400" dirty="0" err="1"/>
              <a:t>pneumonia</a:t>
            </a:r>
            <a:r>
              <a:rPr lang="es-ES" sz="1400" dirty="0"/>
              <a:t>, </a:t>
            </a:r>
            <a:r>
              <a:rPr lang="es-ES" sz="1400" dirty="0" err="1"/>
              <a:t>biriketako</a:t>
            </a:r>
            <a:r>
              <a:rPr lang="es-ES" sz="1400" dirty="0"/>
              <a:t> </a:t>
            </a:r>
            <a:r>
              <a:rPr lang="es-ES" sz="1400" dirty="0" err="1"/>
              <a:t>enbolia</a:t>
            </a:r>
            <a:r>
              <a:rPr lang="es-ES" sz="1400" dirty="0"/>
              <a:t>, </a:t>
            </a:r>
            <a:r>
              <a:rPr lang="es-ES" sz="1400" dirty="0" err="1"/>
              <a:t>etab</a:t>
            </a:r>
            <a:r>
              <a:rPr lang="es-ES" sz="1400" dirty="0"/>
              <a:t>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/>
              <a:t>Etiologia</a:t>
            </a:r>
            <a:r>
              <a:rPr lang="es-ES" sz="1400" dirty="0"/>
              <a:t>: arnas </a:t>
            </a:r>
            <a:r>
              <a:rPr lang="es-ES" sz="1400" dirty="0" err="1"/>
              <a:t>infekzioa</a:t>
            </a:r>
            <a:r>
              <a:rPr lang="es-ES" sz="1400" dirty="0"/>
              <a:t> % 50-70, </a:t>
            </a:r>
            <a:r>
              <a:rPr lang="es-ES" sz="1400" dirty="0" err="1"/>
              <a:t>ingurumen-kutsadura</a:t>
            </a:r>
            <a:r>
              <a:rPr lang="es-ES" sz="1400" dirty="0"/>
              <a:t> % 10, </a:t>
            </a:r>
            <a:r>
              <a:rPr lang="es-ES" sz="1400" dirty="0" err="1"/>
              <a:t>ezezaguna</a:t>
            </a:r>
            <a:r>
              <a:rPr lang="es-ES" sz="1400" dirty="0"/>
              <a:t> % 30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/>
              <a:t>Komorbilitatea</a:t>
            </a:r>
            <a:r>
              <a:rPr lang="es-ES" sz="1400" dirty="0"/>
              <a:t>: </a:t>
            </a:r>
            <a:r>
              <a:rPr lang="es-ES" sz="1400" dirty="0" err="1"/>
              <a:t>bihotz-gutxiegitasunak</a:t>
            </a:r>
            <a:r>
              <a:rPr lang="es-ES" sz="1400" dirty="0"/>
              <a:t>, </a:t>
            </a:r>
            <a:r>
              <a:rPr lang="es-ES" sz="1400" dirty="0" err="1"/>
              <a:t>errefluxu</a:t>
            </a:r>
            <a:r>
              <a:rPr lang="es-ES" sz="1400" dirty="0"/>
              <a:t> </a:t>
            </a:r>
            <a:r>
              <a:rPr lang="es-ES" sz="1400" dirty="0" err="1"/>
              <a:t>gastroesofagikoak</a:t>
            </a:r>
            <a:r>
              <a:rPr lang="es-ES" sz="1400" dirty="0"/>
              <a:t>, </a:t>
            </a:r>
            <a:r>
              <a:rPr lang="es-ES" sz="1400" dirty="0" err="1"/>
              <a:t>antsietateak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depresioak</a:t>
            </a:r>
            <a:r>
              <a:rPr lang="es-ES" sz="1400" dirty="0"/>
              <a:t> </a:t>
            </a:r>
            <a:r>
              <a:rPr lang="es-ES" sz="1400" dirty="0" err="1"/>
              <a:t>exazerbazioak</a:t>
            </a:r>
            <a:r>
              <a:rPr lang="es-ES" sz="1400" dirty="0"/>
              <a:t> </a:t>
            </a:r>
            <a:r>
              <a:rPr lang="es-ES" sz="1400" dirty="0" err="1"/>
              <a:t>eragin</a:t>
            </a:r>
            <a:r>
              <a:rPr lang="es-ES" sz="1400" dirty="0"/>
              <a:t> </a:t>
            </a:r>
            <a:r>
              <a:rPr lang="es-ES" sz="1400" dirty="0" err="1"/>
              <a:t>ditzakete</a:t>
            </a:r>
            <a:r>
              <a:rPr lang="es-ES" sz="1400" dirty="0"/>
              <a:t>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s-ES" sz="1600" b="1" dirty="0" err="1"/>
              <a:t>Iraupen</a:t>
            </a:r>
            <a:r>
              <a:rPr lang="es-ES" sz="1600" b="1" dirty="0"/>
              <a:t> </a:t>
            </a:r>
            <a:r>
              <a:rPr lang="es-ES" sz="1600" b="1" dirty="0" err="1"/>
              <a:t>laburreko</a:t>
            </a:r>
            <a:r>
              <a:rPr lang="es-ES" sz="1600" b="1" dirty="0"/>
              <a:t> </a:t>
            </a:r>
            <a:r>
              <a:rPr lang="es-ES" sz="1600" b="1" dirty="0" err="1"/>
              <a:t>bronkodilatadoreak</a:t>
            </a:r>
            <a:r>
              <a:rPr lang="es-ES" sz="1600" dirty="0"/>
              <a:t>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s-ES" sz="1400" dirty="0" err="1"/>
              <a:t>SABAk</a:t>
            </a:r>
            <a:r>
              <a:rPr lang="es-ES" sz="1400" dirty="0"/>
              <a:t> (</a:t>
            </a:r>
            <a:r>
              <a:rPr lang="es-ES" sz="1400" dirty="0" err="1"/>
              <a:t>SAMArekin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gabe</a:t>
            </a:r>
            <a:r>
              <a:rPr lang="es-ES" sz="1400" dirty="0"/>
              <a:t>) </a:t>
            </a:r>
            <a:r>
              <a:rPr lang="es-ES" sz="1400" dirty="0" err="1"/>
              <a:t>dira</a:t>
            </a:r>
            <a:r>
              <a:rPr lang="es-ES" sz="1400" dirty="0"/>
              <a:t> </a:t>
            </a:r>
            <a:r>
              <a:rPr lang="es-ES" sz="1400" dirty="0" err="1"/>
              <a:t>exazerbazioan</a:t>
            </a:r>
            <a:r>
              <a:rPr lang="es-ES" sz="1400" dirty="0"/>
              <a:t> </a:t>
            </a:r>
            <a:r>
              <a:rPr lang="es-ES" sz="1400" dirty="0" err="1"/>
              <a:t>gomendatzen</a:t>
            </a:r>
            <a:r>
              <a:rPr lang="es-ES" sz="1400" dirty="0"/>
              <a:t> den </a:t>
            </a:r>
            <a:r>
              <a:rPr lang="es-ES" sz="1400" dirty="0" err="1"/>
              <a:t>hasierako</a:t>
            </a:r>
            <a:r>
              <a:rPr lang="es-ES" sz="1400" dirty="0"/>
              <a:t> </a:t>
            </a:r>
            <a:r>
              <a:rPr lang="es-ES" sz="1400" dirty="0" err="1"/>
              <a:t>tratamendua</a:t>
            </a:r>
            <a:r>
              <a:rPr lang="es-ES" sz="1400" dirty="0"/>
              <a:t> (SAMA </a:t>
            </a:r>
            <a:r>
              <a:rPr lang="es-ES" sz="1400" dirty="0" err="1"/>
              <a:t>baino</a:t>
            </a:r>
            <a:r>
              <a:rPr lang="es-ES" sz="1400" dirty="0"/>
              <a:t> </a:t>
            </a:r>
            <a:r>
              <a:rPr lang="es-ES" sz="1400" dirty="0" err="1"/>
              <a:t>azkarrago</a:t>
            </a:r>
            <a:r>
              <a:rPr lang="es-ES" sz="1400" dirty="0"/>
              <a:t> </a:t>
            </a:r>
            <a:r>
              <a:rPr lang="es-ES" sz="1400" dirty="0" err="1"/>
              <a:t>eragiten</a:t>
            </a:r>
            <a:r>
              <a:rPr lang="es-ES" sz="1400" dirty="0"/>
              <a:t> </a:t>
            </a:r>
            <a:r>
              <a:rPr lang="es-ES" sz="1400" dirty="0" err="1"/>
              <a:t>hasten</a:t>
            </a:r>
            <a:r>
              <a:rPr lang="es-ES" sz="1400" dirty="0"/>
              <a:t> </a:t>
            </a:r>
            <a:r>
              <a:rPr lang="es-ES" sz="1400" dirty="0" err="1"/>
              <a:t>dira</a:t>
            </a:r>
            <a:r>
              <a:rPr lang="es-ES" sz="1400" dirty="0"/>
              <a:t>): 1-2 </a:t>
            </a:r>
            <a:r>
              <a:rPr lang="es-ES" sz="1400" dirty="0" err="1"/>
              <a:t>pultsazio</a:t>
            </a:r>
            <a:r>
              <a:rPr lang="es-ES" sz="1400" dirty="0"/>
              <a:t>/o </a:t>
            </a:r>
            <a:r>
              <a:rPr lang="es-ES" sz="1400" dirty="0" err="1"/>
              <a:t>lehen</a:t>
            </a:r>
            <a:r>
              <a:rPr lang="es-ES" sz="1400" dirty="0"/>
              <a:t> 2-3 </a:t>
            </a:r>
            <a:r>
              <a:rPr lang="es-ES" sz="1400" dirty="0" err="1"/>
              <a:t>orduetan</a:t>
            </a:r>
            <a:r>
              <a:rPr lang="es-ES" sz="1400" dirty="0"/>
              <a:t>, </a:t>
            </a:r>
            <a:r>
              <a:rPr lang="es-ES" sz="1400" dirty="0" err="1"/>
              <a:t>gero</a:t>
            </a:r>
            <a:r>
              <a:rPr lang="es-ES" sz="1400" dirty="0"/>
              <a:t> 2-4 </a:t>
            </a:r>
            <a:r>
              <a:rPr lang="es-ES" sz="1400" dirty="0" err="1"/>
              <a:t>ordutik</a:t>
            </a:r>
            <a:r>
              <a:rPr lang="es-ES" sz="1400" dirty="0"/>
              <a:t> </a:t>
            </a:r>
            <a:r>
              <a:rPr lang="es-ES" sz="1400" dirty="0" err="1"/>
              <a:t>behin</a:t>
            </a:r>
            <a:r>
              <a:rPr lang="es-ES" sz="1400" dirty="0"/>
              <a:t>, </a:t>
            </a:r>
            <a:r>
              <a:rPr lang="es-ES" sz="1400" dirty="0" err="1"/>
              <a:t>erantzunaren</a:t>
            </a:r>
            <a:r>
              <a:rPr lang="es-ES" sz="1400" dirty="0"/>
              <a:t> </a:t>
            </a:r>
            <a:r>
              <a:rPr lang="es-ES" sz="1400" dirty="0" err="1"/>
              <a:t>arabera</a:t>
            </a:r>
            <a:r>
              <a:rPr lang="es-ES" sz="1400" dirty="0"/>
              <a:t>. Ez </a:t>
            </a:r>
            <a:r>
              <a:rPr lang="es-ES" sz="1400" dirty="0" err="1"/>
              <a:t>dago</a:t>
            </a:r>
            <a:r>
              <a:rPr lang="es-ES" sz="1400" dirty="0"/>
              <a:t> </a:t>
            </a:r>
            <a:r>
              <a:rPr lang="es-ES" sz="1400" dirty="0" err="1"/>
              <a:t>argi</a:t>
            </a:r>
            <a:r>
              <a:rPr lang="es-ES" sz="1400" dirty="0"/>
              <a:t> </a:t>
            </a:r>
            <a:r>
              <a:rPr lang="es-ES" sz="1400" dirty="0" err="1"/>
              <a:t>onura</a:t>
            </a:r>
            <a:r>
              <a:rPr lang="es-ES" sz="1400" dirty="0"/>
              <a:t> </a:t>
            </a:r>
            <a:r>
              <a:rPr lang="es-ES" sz="1400" dirty="0" err="1"/>
              <a:t>eragiten</a:t>
            </a:r>
            <a:r>
              <a:rPr lang="es-ES" sz="1400" dirty="0"/>
              <a:t> </a:t>
            </a:r>
            <a:r>
              <a:rPr lang="es-ES" sz="1400" dirty="0" err="1"/>
              <a:t>duen</a:t>
            </a:r>
            <a:r>
              <a:rPr lang="es-ES" sz="1400" dirty="0"/>
              <a:t> SAMA </a:t>
            </a:r>
            <a:r>
              <a:rPr lang="es-ES" sz="1400" dirty="0" err="1"/>
              <a:t>SABAri</a:t>
            </a:r>
            <a:r>
              <a:rPr lang="es-ES" sz="1400" dirty="0"/>
              <a:t> </a:t>
            </a:r>
            <a:r>
              <a:rPr lang="es-ES" sz="1400" dirty="0" err="1"/>
              <a:t>elkartzeak</a:t>
            </a:r>
            <a:r>
              <a:rPr lang="es-ES" sz="1400" dirty="0"/>
              <a:t>.</a:t>
            </a:r>
            <a:endParaRPr lang="es-ES" dirty="0"/>
          </a:p>
          <a:p>
            <a:r>
              <a:rPr lang="es-ES" sz="1600" b="1" dirty="0" err="1"/>
              <a:t>Ahotiko</a:t>
            </a:r>
            <a:r>
              <a:rPr lang="es-ES" sz="1600" b="1" dirty="0"/>
              <a:t> </a:t>
            </a:r>
            <a:r>
              <a:rPr lang="es-ES" sz="1600" b="1" dirty="0" err="1"/>
              <a:t>kortikoideak</a:t>
            </a:r>
            <a:r>
              <a:rPr lang="es-ES" sz="1600" dirty="0"/>
              <a:t>: </a:t>
            </a:r>
            <a:r>
              <a:rPr lang="es-ES" sz="1600" dirty="0" err="1"/>
              <a:t>exazerbazio</a:t>
            </a:r>
            <a:r>
              <a:rPr lang="es-ES" sz="1600" dirty="0"/>
              <a:t> </a:t>
            </a:r>
            <a:r>
              <a:rPr lang="es-ES" sz="1600" dirty="0" err="1"/>
              <a:t>moderatu</a:t>
            </a:r>
            <a:r>
              <a:rPr lang="es-ES" sz="1600" dirty="0"/>
              <a:t> eta </a:t>
            </a:r>
            <a:r>
              <a:rPr lang="es-ES" sz="1600" dirty="0" err="1"/>
              <a:t>larrietarako</a:t>
            </a:r>
            <a:r>
              <a:rPr lang="es-ES" sz="1600" dirty="0"/>
              <a:t>, 5 </a:t>
            </a:r>
            <a:r>
              <a:rPr lang="es-ES" sz="1600" dirty="0" err="1"/>
              <a:t>egunez</a:t>
            </a:r>
            <a:r>
              <a:rPr lang="es-ES" sz="1600" dirty="0"/>
              <a:t>, </a:t>
            </a:r>
            <a:r>
              <a:rPr lang="es-ES" sz="1600" dirty="0" err="1"/>
              <a:t>egunean</a:t>
            </a:r>
            <a:r>
              <a:rPr lang="es-ES" sz="1600" dirty="0"/>
              <a:t> 30-40 mg </a:t>
            </a:r>
            <a:r>
              <a:rPr lang="es-ES" sz="1600" dirty="0" err="1"/>
              <a:t>prednisona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baliokidea</a:t>
            </a:r>
            <a:r>
              <a:rPr lang="es-ES" sz="1600" dirty="0"/>
              <a:t>.</a:t>
            </a:r>
          </a:p>
          <a:p>
            <a:r>
              <a:rPr lang="es-ES" sz="1600" b="1" dirty="0" err="1"/>
              <a:t>Antibiotikoak</a:t>
            </a:r>
            <a:r>
              <a:rPr lang="es-ES" sz="1600" dirty="0"/>
              <a:t>: </a:t>
            </a:r>
          </a:p>
          <a:p>
            <a:pPr lvl="1"/>
            <a:r>
              <a:rPr lang="es-ES" sz="1400" dirty="0" err="1"/>
              <a:t>Aukera</a:t>
            </a:r>
            <a:r>
              <a:rPr lang="es-ES" sz="1400" dirty="0"/>
              <a:t> </a:t>
            </a:r>
            <a:r>
              <a:rPr lang="es-ES" sz="1400" dirty="0" err="1"/>
              <a:t>aztertu</a:t>
            </a:r>
            <a:r>
              <a:rPr lang="es-ES" sz="1400" dirty="0"/>
              <a:t> </a:t>
            </a:r>
            <a:r>
              <a:rPr lang="es-ES" sz="1400" dirty="0" err="1"/>
              <a:t>hiru</a:t>
            </a:r>
            <a:r>
              <a:rPr lang="es-ES" sz="1400" dirty="0"/>
              <a:t> </a:t>
            </a:r>
            <a:r>
              <a:rPr lang="es-ES" sz="1400" dirty="0" err="1"/>
              <a:t>sintoma</a:t>
            </a:r>
            <a:r>
              <a:rPr lang="es-ES" sz="1400" dirty="0"/>
              <a:t> </a:t>
            </a:r>
            <a:r>
              <a:rPr lang="es-ES" sz="1400" dirty="0" err="1"/>
              <a:t>kardinalak</a:t>
            </a:r>
            <a:r>
              <a:rPr lang="es-ES" sz="1400" dirty="0"/>
              <a:t> </a:t>
            </a:r>
            <a:r>
              <a:rPr lang="es-ES" sz="1400" dirty="0" err="1"/>
              <a:t>izanez</a:t>
            </a:r>
            <a:r>
              <a:rPr lang="es-ES" sz="1400" dirty="0"/>
              <a:t> </a:t>
            </a:r>
            <a:r>
              <a:rPr lang="es-ES" sz="1400" dirty="0" err="1"/>
              <a:t>gero</a:t>
            </a:r>
            <a:r>
              <a:rPr lang="es-ES" sz="1400" dirty="0"/>
              <a:t> (disnea, </a:t>
            </a:r>
            <a:r>
              <a:rPr lang="es-ES" sz="1400" dirty="0" err="1"/>
              <a:t>karkaxaren</a:t>
            </a:r>
            <a:r>
              <a:rPr lang="es-ES" sz="1400" dirty="0"/>
              <a:t> </a:t>
            </a:r>
            <a:r>
              <a:rPr lang="es-ES" sz="1400" dirty="0" err="1"/>
              <a:t>bolumena</a:t>
            </a:r>
            <a:r>
              <a:rPr lang="es-ES" sz="1400" dirty="0"/>
              <a:t>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karkaxaren</a:t>
            </a:r>
            <a:r>
              <a:rPr lang="es-ES" sz="1400" dirty="0"/>
              <a:t> </a:t>
            </a:r>
            <a:r>
              <a:rPr lang="es-ES" sz="1400" dirty="0" err="1"/>
              <a:t>zornetasuna</a:t>
            </a:r>
            <a:r>
              <a:rPr lang="es-ES" sz="1400" dirty="0"/>
              <a:t> </a:t>
            </a:r>
            <a:r>
              <a:rPr lang="es-ES" sz="1400" dirty="0" err="1"/>
              <a:t>handitzea</a:t>
            </a:r>
            <a:r>
              <a:rPr lang="es-ES" sz="1400" dirty="0"/>
              <a:t>) </a:t>
            </a:r>
            <a:r>
              <a:rPr lang="es-ES" sz="1400" dirty="0" err="1"/>
              <a:t>edo</a:t>
            </a:r>
            <a:r>
              <a:rPr lang="es-ES" sz="1400" dirty="0"/>
              <a:t> </a:t>
            </a:r>
            <a:r>
              <a:rPr lang="es-ES" sz="1400" dirty="0" err="1"/>
              <a:t>hiru</a:t>
            </a:r>
            <a:r>
              <a:rPr lang="es-ES" sz="1400" dirty="0"/>
              <a:t> </a:t>
            </a:r>
            <a:r>
              <a:rPr lang="es-ES" sz="1400" dirty="0" err="1"/>
              <a:t>sintometatik</a:t>
            </a:r>
            <a:r>
              <a:rPr lang="es-ES" sz="1400" dirty="0"/>
              <a:t> </a:t>
            </a:r>
            <a:r>
              <a:rPr lang="es-ES" sz="1400" dirty="0" err="1"/>
              <a:t>bi</a:t>
            </a:r>
            <a:r>
              <a:rPr lang="es-ES" sz="1400" dirty="0"/>
              <a:t> </a:t>
            </a:r>
            <a:r>
              <a:rPr lang="es-ES" sz="1400" dirty="0" err="1"/>
              <a:t>agertuz</a:t>
            </a:r>
            <a:r>
              <a:rPr lang="es-ES" sz="1400" dirty="0"/>
              <a:t> </a:t>
            </a:r>
            <a:r>
              <a:rPr lang="es-ES" sz="1400" dirty="0" err="1"/>
              <a:t>gero</a:t>
            </a:r>
            <a:r>
              <a:rPr lang="es-ES" sz="1400" dirty="0"/>
              <a:t>, </a:t>
            </a:r>
            <a:r>
              <a:rPr lang="es-ES" sz="1400" dirty="0" err="1"/>
              <a:t>betiere</a:t>
            </a:r>
            <a:r>
              <a:rPr lang="es-ES" sz="1400" dirty="0"/>
              <a:t> </a:t>
            </a:r>
            <a:r>
              <a:rPr lang="es-ES" sz="1400" dirty="0" err="1"/>
              <a:t>karkaxaren</a:t>
            </a:r>
            <a:r>
              <a:rPr lang="es-ES" sz="1400" dirty="0"/>
              <a:t> </a:t>
            </a:r>
            <a:r>
              <a:rPr lang="es-ES" sz="1400" dirty="0" err="1"/>
              <a:t>zornetasuna</a:t>
            </a:r>
            <a:r>
              <a:rPr lang="es-ES" sz="1400" dirty="0"/>
              <a:t> </a:t>
            </a:r>
            <a:r>
              <a:rPr lang="es-ES" sz="1400" dirty="0" err="1"/>
              <a:t>handitzea</a:t>
            </a:r>
            <a:r>
              <a:rPr lang="es-ES" sz="1400" dirty="0"/>
              <a:t> </a:t>
            </a:r>
            <a:r>
              <a:rPr lang="es-ES" sz="1400" dirty="0" err="1"/>
              <a:t>horietako</a:t>
            </a:r>
            <a:r>
              <a:rPr lang="es-ES" sz="1400" dirty="0"/>
              <a:t> </a:t>
            </a:r>
            <a:r>
              <a:rPr lang="es-ES" sz="1400" dirty="0" err="1"/>
              <a:t>bat</a:t>
            </a:r>
            <a:r>
              <a:rPr lang="es-ES" sz="1400" dirty="0"/>
              <a:t> </a:t>
            </a:r>
            <a:r>
              <a:rPr lang="es-ES" sz="1400" dirty="0" err="1"/>
              <a:t>bada</a:t>
            </a:r>
            <a:r>
              <a:rPr lang="es-ES" sz="1400" dirty="0"/>
              <a:t>, </a:t>
            </a:r>
            <a:r>
              <a:rPr lang="es-ES" sz="1400" dirty="0" err="1"/>
              <a:t>bai</a:t>
            </a:r>
            <a:r>
              <a:rPr lang="es-ES" sz="1400" dirty="0"/>
              <a:t> eta </a:t>
            </a:r>
            <a:r>
              <a:rPr lang="es-ES" sz="1400" dirty="0" err="1"/>
              <a:t>aireztapen</a:t>
            </a:r>
            <a:r>
              <a:rPr lang="es-ES" sz="1400" dirty="0"/>
              <a:t> </a:t>
            </a:r>
            <a:r>
              <a:rPr lang="es-ES" sz="1400" dirty="0" err="1"/>
              <a:t>mekanikoa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 </a:t>
            </a:r>
            <a:r>
              <a:rPr lang="es-ES" sz="1400" dirty="0" err="1"/>
              <a:t>duten</a:t>
            </a:r>
            <a:r>
              <a:rPr lang="es-ES" sz="1400" dirty="0"/>
              <a:t> </a:t>
            </a:r>
            <a:r>
              <a:rPr lang="es-ES" sz="1400" dirty="0" err="1"/>
              <a:t>pazienteetan</a:t>
            </a:r>
            <a:r>
              <a:rPr lang="es-ES" sz="1400" dirty="0"/>
              <a:t> ere (</a:t>
            </a:r>
            <a:r>
              <a:rPr lang="es-ES" sz="1400" dirty="0" err="1"/>
              <a:t>inbaditzailea</a:t>
            </a:r>
            <a:r>
              <a:rPr lang="es-ES" sz="1400" dirty="0"/>
              <a:t> izan ala </a:t>
            </a:r>
            <a:r>
              <a:rPr lang="es-ES" sz="1400" dirty="0" err="1"/>
              <a:t>ez</a:t>
            </a:r>
            <a:r>
              <a:rPr lang="es-ES" sz="1400" dirty="0"/>
              <a:t>). </a:t>
            </a:r>
          </a:p>
          <a:p>
            <a:pPr lvl="1"/>
            <a:r>
              <a:rPr lang="es-ES" sz="1400" dirty="0" err="1"/>
              <a:t>Iraupena</a:t>
            </a:r>
            <a:r>
              <a:rPr lang="es-ES" sz="1400" dirty="0"/>
              <a:t>: </a:t>
            </a:r>
            <a:r>
              <a:rPr lang="es-ES" sz="1400" dirty="0" err="1"/>
              <a:t>ez</a:t>
            </a:r>
            <a:r>
              <a:rPr lang="es-ES" sz="1400" dirty="0"/>
              <a:t> 5 </a:t>
            </a:r>
            <a:r>
              <a:rPr lang="es-ES" sz="1400" dirty="0" err="1"/>
              <a:t>egun</a:t>
            </a:r>
            <a:r>
              <a:rPr lang="es-ES" sz="1400" dirty="0"/>
              <a:t> </a:t>
            </a:r>
            <a:r>
              <a:rPr lang="es-ES" sz="1400" dirty="0" err="1"/>
              <a:t>baino</a:t>
            </a:r>
            <a:r>
              <a:rPr lang="es-ES" sz="1400" dirty="0"/>
              <a:t> </a:t>
            </a:r>
            <a:r>
              <a:rPr lang="es-ES" sz="1400" dirty="0" err="1"/>
              <a:t>gehiagokoa</a:t>
            </a:r>
            <a:r>
              <a:rPr lang="es-ES" sz="1400" dirty="0"/>
              <a:t> </a:t>
            </a:r>
            <a:r>
              <a:rPr lang="es-ES" sz="1400" dirty="0" err="1"/>
              <a:t>ospitaletik</a:t>
            </a:r>
            <a:r>
              <a:rPr lang="es-ES" sz="1400" dirty="0"/>
              <a:t> </a:t>
            </a:r>
            <a:r>
              <a:rPr lang="es-ES" sz="1400" dirty="0" err="1"/>
              <a:t>kanpo</a:t>
            </a:r>
            <a:r>
              <a:rPr lang="es-ES" sz="1400" dirty="0"/>
              <a:t> (</a:t>
            </a:r>
            <a:r>
              <a:rPr lang="es-ES" sz="1400" dirty="0" err="1"/>
              <a:t>baliteke</a:t>
            </a:r>
            <a:r>
              <a:rPr lang="es-ES" sz="1400" dirty="0"/>
              <a:t> </a:t>
            </a:r>
            <a:r>
              <a:rPr lang="es-ES" sz="1400" dirty="0" err="1"/>
              <a:t>luzeagoa</a:t>
            </a:r>
            <a:r>
              <a:rPr lang="es-ES" sz="1400" dirty="0"/>
              <a:t> </a:t>
            </a:r>
            <a:r>
              <a:rPr lang="es-ES" sz="1400" dirty="0" err="1"/>
              <a:t>behar</a:t>
            </a:r>
            <a:r>
              <a:rPr lang="es-ES" sz="1400" dirty="0"/>
              <a:t> </a:t>
            </a:r>
            <a:r>
              <a:rPr lang="es-ES" sz="1400" dirty="0" err="1"/>
              <a:t>izatea</a:t>
            </a:r>
            <a:r>
              <a:rPr lang="es-ES" sz="1400" dirty="0"/>
              <a:t>, 5-7 </a:t>
            </a:r>
            <a:r>
              <a:rPr lang="es-ES" sz="1400" dirty="0" err="1"/>
              <a:t>egun</a:t>
            </a:r>
            <a:r>
              <a:rPr lang="es-ES" sz="1400" dirty="0"/>
              <a:t>, BGBK </a:t>
            </a:r>
            <a:r>
              <a:rPr lang="es-ES" sz="1400" dirty="0" err="1"/>
              <a:t>larrian</a:t>
            </a:r>
            <a:r>
              <a:rPr lang="es-ES" sz="1400" dirty="0"/>
              <a:t> (FEV</a:t>
            </a:r>
            <a:r>
              <a:rPr lang="es-ES" sz="1400" baseline="-25000" dirty="0"/>
              <a:t>1</a:t>
            </a:r>
            <a:r>
              <a:rPr lang="es-ES" sz="1400" dirty="0"/>
              <a:t> ≤ % 50)). </a:t>
            </a:r>
          </a:p>
          <a:p>
            <a:pPr lvl="1"/>
            <a:r>
              <a:rPr lang="es-ES" sz="1400" dirty="0" err="1"/>
              <a:t>Antibiotiko</a:t>
            </a:r>
            <a:r>
              <a:rPr lang="es-ES" sz="1400" dirty="0"/>
              <a:t> </a:t>
            </a:r>
            <a:r>
              <a:rPr lang="es-ES" sz="1400" dirty="0" err="1"/>
              <a:t>gomendatua</a:t>
            </a:r>
            <a:r>
              <a:rPr lang="es-ES" sz="1400" dirty="0"/>
              <a:t>: </a:t>
            </a:r>
            <a:r>
              <a:rPr lang="es-ES" sz="1400" dirty="0" err="1"/>
              <a:t>amoxizilina</a:t>
            </a:r>
            <a:r>
              <a:rPr lang="es-ES" sz="1400" dirty="0"/>
              <a:t>/</a:t>
            </a:r>
            <a:r>
              <a:rPr lang="es-ES" sz="1400" dirty="0" err="1"/>
              <a:t>azido</a:t>
            </a:r>
            <a:r>
              <a:rPr lang="es-ES" sz="1400" dirty="0"/>
              <a:t> </a:t>
            </a:r>
            <a:r>
              <a:rPr lang="es-ES" sz="1400" dirty="0" err="1"/>
              <a:t>klabulanikoa</a:t>
            </a:r>
            <a:r>
              <a:rPr lang="es-ES" sz="1400" dirty="0"/>
              <a:t>  875/125 mg/8 o. </a:t>
            </a:r>
            <a:r>
              <a:rPr lang="es-ES" sz="1400" dirty="0" err="1"/>
              <a:t>Betalaktamikoei</a:t>
            </a:r>
            <a:r>
              <a:rPr lang="es-ES" sz="1400" dirty="0"/>
              <a:t> alergia: </a:t>
            </a:r>
            <a:r>
              <a:rPr lang="es-ES" sz="1400" dirty="0" err="1"/>
              <a:t>lebofloxazinoa</a:t>
            </a:r>
            <a:r>
              <a:rPr lang="es-ES" sz="1400" dirty="0"/>
              <a:t> 500 mg/24 o. </a:t>
            </a:r>
            <a:r>
              <a:rPr lang="es-ES" sz="1400" i="1" dirty="0" err="1"/>
              <a:t>Pseudomonas</a:t>
            </a:r>
            <a:r>
              <a:rPr lang="es-ES" sz="1400" i="1" dirty="0"/>
              <a:t> </a:t>
            </a:r>
            <a:r>
              <a:rPr lang="es-ES" sz="1400" i="1" dirty="0" err="1"/>
              <a:t>aeruginosa</a:t>
            </a:r>
            <a:r>
              <a:rPr lang="es-ES" sz="1400" dirty="0" err="1"/>
              <a:t>k</a:t>
            </a:r>
            <a:r>
              <a:rPr lang="es-ES" sz="1400" dirty="0"/>
              <a:t> </a:t>
            </a:r>
            <a:r>
              <a:rPr lang="es-ES" sz="1400" dirty="0" err="1"/>
              <a:t>eragindako</a:t>
            </a:r>
            <a:r>
              <a:rPr lang="es-ES" sz="1400" dirty="0"/>
              <a:t> </a:t>
            </a:r>
            <a:r>
              <a:rPr lang="es-ES" sz="1400" dirty="0" err="1"/>
              <a:t>infekzio-arriskuaren</a:t>
            </a:r>
            <a:r>
              <a:rPr lang="es-ES" sz="1400" dirty="0"/>
              <a:t> </a:t>
            </a:r>
            <a:r>
              <a:rPr lang="es-ES" sz="1400" dirty="0" err="1"/>
              <a:t>irizpideak</a:t>
            </a:r>
            <a:r>
              <a:rPr lang="es-ES" sz="1400" dirty="0"/>
              <a:t> </a:t>
            </a:r>
            <a:r>
              <a:rPr lang="es-ES" sz="1400" dirty="0" err="1"/>
              <a:t>dituztenetan</a:t>
            </a:r>
            <a:r>
              <a:rPr lang="es-ES" sz="1400" dirty="0"/>
              <a:t> </a:t>
            </a:r>
            <a:r>
              <a:rPr lang="es-ES" sz="1400" dirty="0" err="1"/>
              <a:t>ziprofloxazinoa</a:t>
            </a:r>
            <a:r>
              <a:rPr lang="es-ES" sz="1400" dirty="0"/>
              <a:t> 750 mg/12 o, 5-7 </a:t>
            </a:r>
            <a:r>
              <a:rPr lang="es-ES" sz="1400" dirty="0" err="1"/>
              <a:t>egunez</a:t>
            </a:r>
            <a:r>
              <a:rPr lang="es-ES" sz="1400" dirty="0"/>
              <a:t>.</a:t>
            </a:r>
            <a:r>
              <a:rPr lang="es-ES" sz="1200" dirty="0"/>
              <a:t> </a:t>
            </a:r>
          </a:p>
          <a:p>
            <a:r>
              <a:rPr lang="es-ES" sz="1600" dirty="0" err="1"/>
              <a:t>Errekuperazio-denbora</a:t>
            </a:r>
            <a:r>
              <a:rPr lang="es-ES" sz="1600" dirty="0"/>
              <a:t>: 4-6 </a:t>
            </a:r>
            <a:r>
              <a:rPr lang="es-ES" sz="1600" dirty="0" err="1"/>
              <a:t>aste</a:t>
            </a:r>
            <a:r>
              <a:rPr lang="es-ES" sz="1600" dirty="0"/>
              <a:t>. </a:t>
            </a:r>
            <a:r>
              <a:rPr lang="es-ES" sz="1600" dirty="0" err="1"/>
              <a:t>Exazerbazio</a:t>
            </a:r>
            <a:r>
              <a:rPr lang="es-ES" sz="1600" dirty="0"/>
              <a:t> </a:t>
            </a:r>
            <a:r>
              <a:rPr lang="es-ES" sz="1600" dirty="0" err="1"/>
              <a:t>moderatu-larri</a:t>
            </a:r>
            <a:r>
              <a:rPr lang="es-ES" sz="1600" dirty="0"/>
              <a:t> baten </a:t>
            </a:r>
            <a:r>
              <a:rPr lang="es-ES" sz="1600" dirty="0" err="1"/>
              <a:t>ondoren</a:t>
            </a:r>
            <a:r>
              <a:rPr lang="es-ES" sz="1600" dirty="0"/>
              <a:t>, </a:t>
            </a:r>
            <a:r>
              <a:rPr lang="es-ES" sz="1600" dirty="0" err="1"/>
              <a:t>jarraipen-kontsulta</a:t>
            </a:r>
            <a:r>
              <a:rPr lang="es-ES" sz="1600" dirty="0"/>
              <a:t> </a:t>
            </a:r>
            <a:r>
              <a:rPr lang="es-ES" sz="1600" dirty="0" err="1"/>
              <a:t>planifikatu</a:t>
            </a:r>
            <a:r>
              <a:rPr lang="es-ES" sz="1600" dirty="0"/>
              <a:t> (1-4 </a:t>
            </a:r>
            <a:r>
              <a:rPr lang="es-ES" sz="1600" dirty="0" err="1"/>
              <a:t>aste</a:t>
            </a:r>
            <a:r>
              <a:rPr lang="es-ES" sz="1600" dirty="0"/>
              <a:t>). </a:t>
            </a:r>
          </a:p>
          <a:p>
            <a:endParaRPr lang="es-ES" sz="16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24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4E9EBA"/>
                </a:solidFill>
                <a:latin typeface="Arial Black" pitchFamily="34" charset="0"/>
                <a:ea typeface="+mn-ea"/>
                <a:cs typeface="+mn-cs"/>
              </a:rPr>
              <a:t>BGBKAREN PRESKRIPZIO-DATUAK EUSKADIN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241301" y="1314362"/>
            <a:ext cx="11353988" cy="21516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/>
              <a:t>2024ko </a:t>
            </a:r>
            <a:r>
              <a:rPr lang="es-ES" sz="1600" dirty="0" err="1"/>
              <a:t>datuak</a:t>
            </a:r>
            <a:r>
              <a:rPr lang="es-ES" sz="1600" dirty="0"/>
              <a:t>: 40 </a:t>
            </a:r>
            <a:r>
              <a:rPr lang="es-ES" sz="1600" dirty="0" err="1"/>
              <a:t>urtetik</a:t>
            </a:r>
            <a:r>
              <a:rPr lang="es-ES" sz="1600" dirty="0"/>
              <a:t> </a:t>
            </a:r>
            <a:r>
              <a:rPr lang="es-ES" sz="1600" dirty="0" err="1"/>
              <a:t>gorako</a:t>
            </a:r>
            <a:r>
              <a:rPr lang="es-ES" sz="1600" dirty="0"/>
              <a:t> 29.312 persona </a:t>
            </a:r>
            <a:r>
              <a:rPr lang="es-ES" sz="1600" dirty="0" err="1"/>
              <a:t>BGBKaren</a:t>
            </a:r>
            <a:r>
              <a:rPr lang="es-ES" sz="1600" dirty="0"/>
              <a:t> </a:t>
            </a:r>
            <a:r>
              <a:rPr lang="es-ES" sz="1600" dirty="0" err="1"/>
              <a:t>diagnostiko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markarekin</a:t>
            </a:r>
            <a:r>
              <a:rPr lang="es-ES" sz="1600" dirty="0"/>
              <a:t>, </a:t>
            </a:r>
            <a:r>
              <a:rPr lang="es-ES" sz="1600" dirty="0" err="1"/>
              <a:t>inhalazio</a:t>
            </a:r>
            <a:r>
              <a:rPr lang="es-ES" sz="1600" dirty="0"/>
              <a:t> </a:t>
            </a:r>
            <a:r>
              <a:rPr lang="es-ES" sz="1600" dirty="0" err="1"/>
              <a:t>bidezko</a:t>
            </a:r>
            <a:r>
              <a:rPr lang="es-ES" sz="1600" dirty="0"/>
              <a:t> </a:t>
            </a:r>
            <a:r>
              <a:rPr lang="es-ES" sz="1600" dirty="0" err="1"/>
              <a:t>farmakoren</a:t>
            </a:r>
            <a:r>
              <a:rPr lang="es-ES" sz="1600" dirty="0"/>
              <a:t> </a:t>
            </a:r>
            <a:r>
              <a:rPr lang="es-ES" sz="1600" dirty="0" err="1"/>
              <a:t>batekin</a:t>
            </a:r>
            <a:r>
              <a:rPr lang="es-ES" sz="1600" dirty="0"/>
              <a:t> </a:t>
            </a:r>
            <a:r>
              <a:rPr lang="es-ES" sz="1600" dirty="0" err="1"/>
              <a:t>tratamenduan</a:t>
            </a:r>
            <a:r>
              <a:rPr lang="es-ES" sz="1600" dirty="0"/>
              <a:t> </a:t>
            </a:r>
            <a:r>
              <a:rPr lang="es-ES" sz="1600" dirty="0" err="1"/>
              <a:t>modu</a:t>
            </a:r>
            <a:r>
              <a:rPr lang="es-ES" sz="1600" dirty="0"/>
              <a:t> </a:t>
            </a:r>
            <a:r>
              <a:rPr lang="es-ES" sz="1600" dirty="0" err="1"/>
              <a:t>kronikoan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beharraren</a:t>
            </a:r>
            <a:r>
              <a:rPr lang="es-ES" sz="1600" dirty="0"/>
              <a:t> </a:t>
            </a:r>
            <a:r>
              <a:rPr lang="es-ES" sz="1600" dirty="0" err="1"/>
              <a:t>arabera</a:t>
            </a:r>
            <a:r>
              <a:rPr lang="es-ES" sz="1600" dirty="0"/>
              <a:t> </a:t>
            </a:r>
            <a:r>
              <a:rPr lang="es-ES" sz="1600" dirty="0" err="1"/>
              <a:t>Presbiden</a:t>
            </a:r>
            <a:r>
              <a:rPr lang="es-ES" sz="1600" dirty="0"/>
              <a:t> (</a:t>
            </a:r>
            <a:r>
              <a:rPr lang="es-ES" sz="1600" dirty="0" err="1"/>
              <a:t>gizonak</a:t>
            </a:r>
            <a:r>
              <a:rPr lang="es-ES" sz="1600" dirty="0"/>
              <a:t> % 59,6; </a:t>
            </a:r>
            <a:r>
              <a:rPr lang="es-ES" sz="1600" dirty="0" err="1"/>
              <a:t>emakumeak</a:t>
            </a:r>
            <a:r>
              <a:rPr lang="es-ES" sz="1600" dirty="0"/>
              <a:t> % 40,4; </a:t>
            </a:r>
            <a:r>
              <a:rPr lang="es-ES" sz="1600" dirty="0" err="1"/>
              <a:t>batez</a:t>
            </a:r>
            <a:r>
              <a:rPr lang="es-ES" sz="1600" dirty="0"/>
              <a:t> </a:t>
            </a:r>
            <a:r>
              <a:rPr lang="es-ES" sz="1600" dirty="0" err="1"/>
              <a:t>besteko</a:t>
            </a:r>
            <a:r>
              <a:rPr lang="es-ES" sz="1600" dirty="0"/>
              <a:t> </a:t>
            </a:r>
            <a:r>
              <a:rPr lang="es-ES" sz="1600" dirty="0" err="1"/>
              <a:t>adina</a:t>
            </a:r>
            <a:r>
              <a:rPr lang="es-ES" sz="1600" dirty="0"/>
              <a:t>: 71 </a:t>
            </a:r>
            <a:r>
              <a:rPr lang="es-ES" sz="1600" dirty="0" err="1"/>
              <a:t>urte</a:t>
            </a:r>
            <a:r>
              <a:rPr lang="es-ES" sz="1600" dirty="0"/>
              <a:t>).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Pazienteen</a:t>
            </a:r>
            <a:r>
              <a:rPr lang="es-ES" sz="1600" dirty="0"/>
              <a:t> %61ek KI </a:t>
            </a:r>
            <a:r>
              <a:rPr lang="es-ES" sz="1600" dirty="0" err="1"/>
              <a:t>bat</a:t>
            </a:r>
            <a:r>
              <a:rPr lang="es-ES" sz="1600" dirty="0"/>
              <a:t> </a:t>
            </a:r>
            <a:r>
              <a:rPr lang="es-ES" sz="1600" dirty="0" err="1"/>
              <a:t>dauka</a:t>
            </a:r>
            <a:r>
              <a:rPr lang="es-ES" sz="1600" dirty="0"/>
              <a:t> </a:t>
            </a:r>
            <a:r>
              <a:rPr lang="es-ES" sz="1600" dirty="0" err="1"/>
              <a:t>aginduta</a:t>
            </a:r>
            <a:r>
              <a:rPr lang="es-ES" sz="1600" dirty="0"/>
              <a:t> (</a:t>
            </a:r>
            <a:r>
              <a:rPr lang="es-ES" sz="1600" dirty="0" err="1"/>
              <a:t>elkartuta</a:t>
            </a:r>
            <a:r>
              <a:rPr lang="es-ES" sz="1600" dirty="0"/>
              <a:t> </a:t>
            </a:r>
            <a:r>
              <a:rPr lang="es-ES" sz="1600" dirty="0" err="1"/>
              <a:t>edo</a:t>
            </a:r>
            <a:r>
              <a:rPr lang="es-ES" sz="1600" dirty="0"/>
              <a:t> </a:t>
            </a:r>
            <a:r>
              <a:rPr lang="es-ES" sz="1600" dirty="0" err="1"/>
              <a:t>monoterapian</a:t>
            </a:r>
            <a:r>
              <a:rPr lang="es-ES" sz="1600" dirty="0"/>
              <a:t>). 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Erdiek</a:t>
            </a:r>
            <a:r>
              <a:rPr lang="es-ES" sz="1600" dirty="0"/>
              <a:t> </a:t>
            </a:r>
            <a:r>
              <a:rPr lang="es-ES" sz="1600" dirty="0" err="1"/>
              <a:t>baino</a:t>
            </a:r>
            <a:r>
              <a:rPr lang="es-ES" sz="1600" dirty="0"/>
              <a:t> </a:t>
            </a:r>
            <a:r>
              <a:rPr lang="es-ES" sz="1600" dirty="0" err="1"/>
              <a:t>ez</a:t>
            </a:r>
            <a:r>
              <a:rPr lang="es-ES" sz="1600" dirty="0"/>
              <a:t> </a:t>
            </a:r>
            <a:r>
              <a:rPr lang="es-ES" sz="1600" dirty="0" err="1"/>
              <a:t>dute</a:t>
            </a:r>
            <a:r>
              <a:rPr lang="es-ES" sz="1600" dirty="0"/>
              <a:t> </a:t>
            </a:r>
            <a:r>
              <a:rPr lang="es-ES" sz="1600" dirty="0" err="1"/>
              <a:t>erreskateko</a:t>
            </a:r>
            <a:r>
              <a:rPr lang="es-ES" sz="1600" dirty="0"/>
              <a:t> </a:t>
            </a:r>
            <a:r>
              <a:rPr lang="es-ES" sz="1600" dirty="0" err="1"/>
              <a:t>inhalagailuren</a:t>
            </a:r>
            <a:r>
              <a:rPr lang="es-ES" sz="1600" dirty="0"/>
              <a:t> </a:t>
            </a:r>
            <a:r>
              <a:rPr lang="es-ES" sz="1600" dirty="0" err="1"/>
              <a:t>bat</a:t>
            </a:r>
            <a:r>
              <a:rPr lang="es-ES" sz="1600" dirty="0"/>
              <a:t> </a:t>
            </a:r>
            <a:r>
              <a:rPr lang="es-ES" sz="1600" dirty="0" err="1"/>
              <a:t>preskribatuta</a:t>
            </a:r>
            <a:r>
              <a:rPr lang="es-ES" sz="1600" dirty="0"/>
              <a:t>.</a:t>
            </a:r>
          </a:p>
          <a:p>
            <a:pPr algn="just">
              <a:lnSpc>
                <a:spcPct val="110000"/>
              </a:lnSpc>
              <a:spcBef>
                <a:spcPts val="1200"/>
              </a:spcBef>
            </a:pPr>
            <a:r>
              <a:rPr lang="es-ES" sz="1600" dirty="0" err="1"/>
              <a:t>Oinarrizko</a:t>
            </a:r>
            <a:r>
              <a:rPr lang="es-ES" sz="1600" dirty="0"/>
              <a:t> </a:t>
            </a:r>
            <a:r>
              <a:rPr lang="es-ES" sz="1600" dirty="0" err="1"/>
              <a:t>tratamenduen</a:t>
            </a:r>
            <a:r>
              <a:rPr lang="es-ES" sz="1600" dirty="0"/>
              <a:t> </a:t>
            </a:r>
            <a:r>
              <a:rPr lang="es-ES" sz="1600" dirty="0" err="1"/>
              <a:t>atxikidura</a:t>
            </a:r>
            <a:r>
              <a:rPr lang="es-ES" sz="1600" dirty="0"/>
              <a:t> </a:t>
            </a:r>
            <a:r>
              <a:rPr lang="es-ES" sz="1600" dirty="0" err="1"/>
              <a:t>ona</a:t>
            </a:r>
            <a:r>
              <a:rPr lang="es-ES" sz="1600" dirty="0"/>
              <a:t> % 51,6 (</a:t>
            </a:r>
            <a:r>
              <a:rPr lang="es-ES" sz="1600" dirty="0" err="1"/>
              <a:t>LABA+KIa</a:t>
            </a:r>
            <a:r>
              <a:rPr lang="es-ES" sz="1600" dirty="0"/>
              <a:t>) eta % 73,4 (</a:t>
            </a:r>
            <a:r>
              <a:rPr lang="es-ES" sz="1600" dirty="0" err="1"/>
              <a:t>LABA+LAMA+KIa</a:t>
            </a:r>
            <a:r>
              <a:rPr lang="es-ES" sz="1600" dirty="0"/>
              <a:t>) </a:t>
            </a:r>
            <a:r>
              <a:rPr lang="es-ES" sz="1600" dirty="0" err="1"/>
              <a:t>artekoa</a:t>
            </a:r>
            <a:r>
              <a:rPr lang="es-ES" sz="1600" dirty="0"/>
              <a:t> da.</a:t>
            </a:r>
          </a:p>
          <a:p>
            <a:pPr lvl="1" algn="just">
              <a:lnSpc>
                <a:spcPct val="110000"/>
              </a:lnSpc>
              <a:spcBef>
                <a:spcPts val="1200"/>
              </a:spcBef>
            </a:pPr>
            <a:endParaRPr lang="es-ES" sz="1600" dirty="0"/>
          </a:p>
        </p:txBody>
      </p:sp>
      <p:grpSp>
        <p:nvGrpSpPr>
          <p:cNvPr id="7" name="Grupo 6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" name="Imagen 7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" t="11283" r="58196" b="10438"/>
            <a:stretch/>
          </p:blipFill>
          <p:spPr bwMode="auto">
            <a:xfrm>
              <a:off x="5323957" y="6185998"/>
              <a:ext cx="1012536" cy="53562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 descr="Archivo:Osakidetza.svg - Wikipedia, la enciclopedia libr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 descr="salud_lateral_color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" name="Conector recto 11"/>
          <p:cNvCxnSpPr/>
          <p:nvPr/>
        </p:nvCxnSpPr>
        <p:spPr>
          <a:xfrm>
            <a:off x="433802" y="1090023"/>
            <a:ext cx="11161486" cy="7257"/>
          </a:xfrm>
          <a:prstGeom prst="line">
            <a:avLst/>
          </a:prstGeom>
          <a:ln w="25400">
            <a:solidFill>
              <a:srgbClr val="4E9E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659" y="3690632"/>
            <a:ext cx="8682318" cy="214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19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ga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D9D10FA1F543857F910471C88E3F" ma:contentTypeVersion="18" ma:contentTypeDescription="Create a new document." ma:contentTypeScope="" ma:versionID="658e05dc79727ff3272e17dd9bfa80f0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60ec3ea61346522d41d3ef10648fdf0c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42F3D6-7BFE-409D-91FC-599050926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9C0450-BEA5-4695-94A4-D41D36B74154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5e0b9f15-b1e2-4f15-91d0-e063c5ba81ff"/>
    <ds:schemaRef ds:uri="http://www.w3.org/XML/1998/namespace"/>
    <ds:schemaRef ds:uri="f301a845-6ce7-4628-b9f3-e90712a662a6"/>
    <ds:schemaRef ds:uri="1fdafc60-6e87-4fef-9209-278af2a3ac6d"/>
  </ds:schemaRefs>
</ds:datastoreItem>
</file>

<file path=customXml/itemProps3.xml><?xml version="1.0" encoding="utf-8"?>
<ds:datastoreItem xmlns:ds="http://schemas.openxmlformats.org/officeDocument/2006/customXml" ds:itemID="{71737D3B-2628-4CB1-A252-A7A3FD4F8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4878</TotalTime>
  <Words>1756</Words>
  <Application>Microsoft Office PowerPoint</Application>
  <PresentationFormat>Panorámica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Courier New</vt:lpstr>
      <vt:lpstr>Wingdings</vt:lpstr>
      <vt:lpstr>Tema de Office</vt:lpstr>
      <vt:lpstr>  BGBKAREN TRATAMENDU FARMAKOLOGIKOA  33 Liburukia, 4. Zb, 2025</vt:lpstr>
      <vt:lpstr>AURKIBIDEA</vt:lpstr>
      <vt:lpstr>SARRERA</vt:lpstr>
      <vt:lpstr>DIAGNOSTIKOA ETA HASIERAKO EBALUAZIOA</vt:lpstr>
      <vt:lpstr> BGBKaren ebaluazioa eta hasierako tratamendua GOLD-ABE</vt:lpstr>
      <vt:lpstr>BGBKAREN TRATAMENDUA. HASIERAKO TRATAMENDU FARMAKOLOGIKOA </vt:lpstr>
      <vt:lpstr>TRATAMENDU FARMAKOLOGIKOAREN JARRAIPENA (GOLD-2024)</vt:lpstr>
      <vt:lpstr>BGBKAREN EXAZERBAZIOAREN TRATAMENDUA </vt:lpstr>
      <vt:lpstr>BGBKAREN PRESKRIPZIO-DATUAK EUSKADIN</vt:lpstr>
      <vt:lpstr> KORTIKOIDE INHALATUAK BGBKA TRATATZEKO: NOIZ ETA NOLA KENDU (I) </vt:lpstr>
      <vt:lpstr>  KORTIKOIDE INHALATUAK BGBKA TRATATZEKO: NOIZ ETA NOLA KENDU (II)</vt:lpstr>
      <vt:lpstr>  KORTIKOIDE INHALATUAK BGBKA TRATATZEKO: NOIZ ETA NOLA KENDU (III)</vt:lpstr>
      <vt:lpstr> INHALAGAILUAK HAUTATZEA </vt:lpstr>
      <vt:lpstr>Dokumentua: ASMA ETA BGBKA TRATATZEKO FARMAKOAK ETA INHALAGAILUAK   </vt:lpstr>
      <vt:lpstr>Presentación de PowerPoint</vt:lpstr>
      <vt:lpstr>Presentación de PowerPoint</vt:lpstr>
    </vt:vector>
  </TitlesOfParts>
  <Company>Eusko Jaurlaritza Gobierno Vasco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INFAC  Vol xx, nºx año</dc:title>
  <dc:creator>López Varona, Mª José</dc:creator>
  <cp:lastModifiedBy>Zuazo Aguillo, Mª Lourdes</cp:lastModifiedBy>
  <cp:revision>486</cp:revision>
  <cp:lastPrinted>2022-02-23T13:38:32Z</cp:lastPrinted>
  <dcterms:created xsi:type="dcterms:W3CDTF">2022-01-18T07:46:55Z</dcterms:created>
  <dcterms:modified xsi:type="dcterms:W3CDTF">2025-05-14T07:39:32Z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0x010100491CD9D10FA1F543857F910471C88E3F</vt:lpwstr>
  </property>
  <property fmtid="{D5CDD505-2E9C-101B-9397-08002B2CF9AE}" pid="3" name="MediaServiceImageTags">
    <vt:lpwstr/>
  </property>
</Properties>
</file>