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256" r:id="rId5"/>
    <p:sldId id="259" r:id="rId6"/>
    <p:sldId id="280" r:id="rId7"/>
    <p:sldId id="281" r:id="rId8"/>
    <p:sldId id="282" r:id="rId9"/>
    <p:sldId id="283" r:id="rId10"/>
    <p:sldId id="330"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29"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261" r:id="rId5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RE GIL MAJUELO" initials="LGM" lastIdx="1" clrIdx="0">
    <p:extLst>
      <p:ext uri="{19B8F6BF-5375-455C-9EA6-DF929625EA0E}">
        <p15:presenceInfo xmlns:p15="http://schemas.microsoft.com/office/powerpoint/2012/main" userId="S-1-5-21-3957148863-1721901046-757422038-157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EBA"/>
    <a:srgbClr val="58B0AE"/>
    <a:srgbClr val="7EC2C0"/>
    <a:srgbClr val="89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AF1EE-BFC4-4E91-9FB0-6F55C5FDCA31}" v="1" dt="2025-04-04T10:01:57.97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6" autoAdjust="0"/>
    <p:restoredTop sz="96395" autoAdjust="0"/>
  </p:normalViewPr>
  <p:slideViewPr>
    <p:cSldViewPr snapToGrid="0">
      <p:cViewPr varScale="1">
        <p:scale>
          <a:sx n="104" d="100"/>
          <a:sy n="104" d="100"/>
        </p:scale>
        <p:origin x="1062" y="108"/>
      </p:cViewPr>
      <p:guideLst/>
    </p:cSldViewPr>
  </p:slideViewPr>
  <p:notesTextViewPr>
    <p:cViewPr>
      <p:scale>
        <a:sx n="1" d="1"/>
        <a:sy n="1" d="1"/>
      </p:scale>
      <p:origin x="0" y="0"/>
    </p:cViewPr>
  </p:notesTextViewPr>
  <p:sorterViewPr>
    <p:cViewPr>
      <p:scale>
        <a:sx n="100" d="100"/>
        <a:sy n="100" d="100"/>
      </p:scale>
      <p:origin x="0" y="-211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ópez Varona, Mª José" userId="6b80e222-923f-4be5-9ffe-77a4b7672272" providerId="ADAL" clId="{DD226EC2-0026-4271-BAE5-FF885FF3BD39}"/>
    <pc:docChg chg="modSld">
      <pc:chgData name="López Varona, Mª José" userId="6b80e222-923f-4be5-9ffe-77a4b7672272" providerId="ADAL" clId="{DD226EC2-0026-4271-BAE5-FF885FF3BD39}" dt="2025-04-03T12:54:38.826" v="63" actId="20577"/>
      <pc:docMkLst>
        <pc:docMk/>
      </pc:docMkLst>
      <pc:sldChg chg="modSp mod">
        <pc:chgData name="López Varona, Mª José" userId="6b80e222-923f-4be5-9ffe-77a4b7672272" providerId="ADAL" clId="{DD226EC2-0026-4271-BAE5-FF885FF3BD39}" dt="2025-04-03T12:54:38.826" v="63" actId="20577"/>
        <pc:sldMkLst>
          <pc:docMk/>
          <pc:sldMk cId="982377593" sldId="261"/>
        </pc:sldMkLst>
        <pc:spChg chg="mod">
          <ac:chgData name="López Varona, Mª José" userId="6b80e222-923f-4be5-9ffe-77a4b7672272" providerId="ADAL" clId="{DD226EC2-0026-4271-BAE5-FF885FF3BD39}" dt="2025-04-03T12:54:38.826" v="63" actId="20577"/>
          <ac:spMkLst>
            <pc:docMk/>
            <pc:sldMk cId="982377593" sldId="26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B2421-E505-418A-8AB5-A4061113954B}" type="datetimeFigureOut">
              <a:rPr lang="es-ES" smtClean="0"/>
              <a:t>04/04/2025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7F916-2597-4269-9DAD-3A666AA9A3B1}" type="slidenum">
              <a:rPr lang="es-ES" smtClean="0"/>
              <a:t>‹Nº›</a:t>
            </a:fld>
            <a:endParaRPr lang="es-ES"/>
          </a:p>
        </p:txBody>
      </p:sp>
    </p:spTree>
    <p:extLst>
      <p:ext uri="{BB962C8B-B14F-4D97-AF65-F5344CB8AC3E}">
        <p14:creationId xmlns:p14="http://schemas.microsoft.com/office/powerpoint/2010/main" val="401371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A47F916-2597-4269-9DAD-3A666AA9A3B1}" type="slidenum">
              <a:rPr lang="es-ES" smtClean="0"/>
              <a:t>36</a:t>
            </a:fld>
            <a:endParaRPr lang="es-ES"/>
          </a:p>
        </p:txBody>
      </p:sp>
    </p:spTree>
    <p:extLst>
      <p:ext uri="{BB962C8B-B14F-4D97-AF65-F5344CB8AC3E}">
        <p14:creationId xmlns:p14="http://schemas.microsoft.com/office/powerpoint/2010/main" val="263800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A47F916-2597-4269-9DAD-3A666AA9A3B1}" type="slidenum">
              <a:rPr lang="es-ES" smtClean="0"/>
              <a:t>38</a:t>
            </a:fld>
            <a:endParaRPr lang="es-ES"/>
          </a:p>
        </p:txBody>
      </p:sp>
    </p:spTree>
    <p:extLst>
      <p:ext uri="{BB962C8B-B14F-4D97-AF65-F5344CB8AC3E}">
        <p14:creationId xmlns:p14="http://schemas.microsoft.com/office/powerpoint/2010/main" val="4055433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A47F916-2597-4269-9DAD-3A666AA9A3B1}" type="slidenum">
              <a:rPr lang="es-ES" smtClean="0"/>
              <a:t>43</a:t>
            </a:fld>
            <a:endParaRPr lang="es-ES"/>
          </a:p>
        </p:txBody>
      </p:sp>
    </p:spTree>
    <p:extLst>
      <p:ext uri="{BB962C8B-B14F-4D97-AF65-F5344CB8AC3E}">
        <p14:creationId xmlns:p14="http://schemas.microsoft.com/office/powerpoint/2010/main" val="53249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a:solidFill>
                  <a:schemeClr val="tx1"/>
                </a:solidFill>
                <a:latin typeface="+mn-lt"/>
                <a:ea typeface="+mn-ea"/>
                <a:cs typeface="+mn-cs"/>
              </a:rPr>
              <a:t>Kanpoko genitaletan agertzen ohi dira, baina zerbixean, baginan, uretran, </a:t>
            </a:r>
            <a:r>
              <a:rPr lang="sv-SE" sz="1200" b="0" i="0" u="none" strike="noStrike" kern="1200" baseline="0" dirty="0">
                <a:solidFill>
                  <a:schemeClr val="tx1"/>
                </a:solidFill>
                <a:latin typeface="+mn-lt"/>
                <a:ea typeface="+mn-ea"/>
                <a:cs typeface="+mn-cs"/>
              </a:rPr>
              <a:t>uzkian eta ahoan ere ager daitezke</a:t>
            </a:r>
            <a:endParaRPr lang="es-ES" dirty="0"/>
          </a:p>
        </p:txBody>
      </p:sp>
      <p:sp>
        <p:nvSpPr>
          <p:cNvPr id="4" name="Marcador de número de diapositiva 3"/>
          <p:cNvSpPr>
            <a:spLocks noGrp="1"/>
          </p:cNvSpPr>
          <p:nvPr>
            <p:ph type="sldNum" sz="quarter" idx="10"/>
          </p:nvPr>
        </p:nvSpPr>
        <p:spPr/>
        <p:txBody>
          <a:bodyPr/>
          <a:lstStyle/>
          <a:p>
            <a:fld id="{FA47F916-2597-4269-9DAD-3A666AA9A3B1}" type="slidenum">
              <a:rPr lang="es-ES" smtClean="0"/>
              <a:t>46</a:t>
            </a:fld>
            <a:endParaRPr lang="es-ES"/>
          </a:p>
        </p:txBody>
      </p:sp>
    </p:spTree>
    <p:extLst>
      <p:ext uri="{BB962C8B-B14F-4D97-AF65-F5344CB8AC3E}">
        <p14:creationId xmlns:p14="http://schemas.microsoft.com/office/powerpoint/2010/main" val="150609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A47F916-2597-4269-9DAD-3A666AA9A3B1}" type="slidenum">
              <a:rPr lang="es-ES" smtClean="0"/>
              <a:t>48</a:t>
            </a:fld>
            <a:endParaRPr lang="es-ES"/>
          </a:p>
        </p:txBody>
      </p:sp>
    </p:spTree>
    <p:extLst>
      <p:ext uri="{BB962C8B-B14F-4D97-AF65-F5344CB8AC3E}">
        <p14:creationId xmlns:p14="http://schemas.microsoft.com/office/powerpoint/2010/main" val="405122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8C18DA3A-A72E-437B-ACDF-BA92A715D246}" type="datetimeFigureOut">
              <a:rPr lang="es-ES" smtClean="0"/>
              <a:t>04/04/2025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346273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18DA3A-A72E-437B-ACDF-BA92A715D246}" type="datetimeFigureOut">
              <a:rPr lang="es-ES" smtClean="0"/>
              <a:t>04/04/2025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94108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18DA3A-A72E-437B-ACDF-BA92A715D246}" type="datetimeFigureOut">
              <a:rPr lang="es-ES" smtClean="0"/>
              <a:t>04/04/2025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95368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18DA3A-A72E-437B-ACDF-BA92A715D246}" type="datetimeFigureOut">
              <a:rPr lang="es-ES" smtClean="0"/>
              <a:t>04/04/2025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13962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C18DA3A-A72E-437B-ACDF-BA92A715D246}" type="datetimeFigureOut">
              <a:rPr lang="es-ES" smtClean="0"/>
              <a:t>04/04/2025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5666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C18DA3A-A72E-437B-ACDF-BA92A715D246}" type="datetimeFigureOut">
              <a:rPr lang="es-ES" smtClean="0"/>
              <a:t>04/04/2025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38952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C18DA3A-A72E-437B-ACDF-BA92A715D246}" type="datetimeFigureOut">
              <a:rPr lang="es-ES" smtClean="0"/>
              <a:t>04/04/2025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99768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C18DA3A-A72E-437B-ACDF-BA92A715D246}" type="datetimeFigureOut">
              <a:rPr lang="es-ES" smtClean="0"/>
              <a:t>04/04/2025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0125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18DA3A-A72E-437B-ACDF-BA92A715D246}" type="datetimeFigureOut">
              <a:rPr lang="es-ES" smtClean="0"/>
              <a:t>04/04/2025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48477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C18DA3A-A72E-437B-ACDF-BA92A715D246}" type="datetimeFigureOut">
              <a:rPr lang="es-ES" smtClean="0"/>
              <a:t>04/04/2025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366500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C18DA3A-A72E-437B-ACDF-BA92A715D246}" type="datetimeFigureOut">
              <a:rPr lang="es-ES" smtClean="0"/>
              <a:t>04/04/2025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49165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8DA3A-A72E-437B-ACDF-BA92A715D246}" type="datetimeFigureOut">
              <a:rPr lang="es-ES" smtClean="0"/>
              <a:t>04/04/2025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31360-EB4A-46CB-8879-2D5DF2D4390C}" type="slidenum">
              <a:rPr lang="es-ES" smtClean="0"/>
              <a:t>‹Nº›</a:t>
            </a:fld>
            <a:endParaRPr lang="es-ES"/>
          </a:p>
        </p:txBody>
      </p:sp>
    </p:spTree>
    <p:extLst>
      <p:ext uri="{BB962C8B-B14F-4D97-AF65-F5344CB8AC3E}">
        <p14:creationId xmlns:p14="http://schemas.microsoft.com/office/powerpoint/2010/main" val="118888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osakidetza.sharepoint.com/sites/Osakidetza_ReferenciaDocumental/Documentos%20compartidos/Salud_apoyo/Enfermeria/Gu%C3%ADas%20y%20protocolos/PROCESOS%20LEVES/protocolo_actuacion_sintomas_vulvovaginales.pdf"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hyperlink" Target="https://www.euskadi.eus/contenidos/informacion/manual_vacunaciones/es_def/adjuntos/MANUAL-VACUNACIONES-2024-250-297.pdf" TargetMode="External"/><Relationship Id="rId2" Type="http://schemas.openxmlformats.org/officeDocument/2006/relationships/hyperlink" Target="https://www.euskadi.eus/contenidos/informacion/manual_vacunaciones/es_def/adjuntos/MANUAL-VACUNACIONES-2024-136-141.pdf"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hyperlink" Target="https://www.euskadi.eus/monkeypoxentzako-argibideak/web01-a2gaixo/eu/" TargetMode="External"/><Relationship Id="rId7" Type="http://schemas.openxmlformats.org/officeDocument/2006/relationships/image" Target="../media/image34.png"/><Relationship Id="rId2" Type="http://schemas.openxmlformats.org/officeDocument/2006/relationships/hyperlink" Target="https://cne.isciii.es/es/web/cne/servicios/enfermedades-transmisibles/enfermedades-a-z/viruela-monos-monkeypox/resultados-vigilancia"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osakidetza.euskadi.eus/contenidos/informacion/guia_violencia_genero/eu_def/adjuntos/guia_vg_eu.pdf"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hyperlink" Target="https://www.euskadi.eus/contenidos/informacion/cevime_infac_2025/eu_def/adjuntos/INFAC-Vol-33-n-2_3_-ITS_-eus.pdf" TargetMode="Externa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0110" y="1364100"/>
            <a:ext cx="10752083" cy="2387600"/>
          </a:xfrm>
        </p:spPr>
        <p:txBody>
          <a:bodyPr>
            <a:normAutofit/>
          </a:bodyPr>
          <a:lstStyle/>
          <a:p>
            <a:r>
              <a:rPr lang="es-ES_tradnl" sz="4000" dirty="0">
                <a:solidFill>
                  <a:srgbClr val="4E9EBA"/>
                </a:solidFill>
                <a:latin typeface="Arial Black" pitchFamily="34" charset="0"/>
                <a:ea typeface="+mn-ea"/>
                <a:cs typeface="+mn-cs"/>
              </a:rPr>
              <a:t>SEXU-TRANSMISIOZKO</a:t>
            </a:r>
            <a:br>
              <a:rPr lang="es-ES_tradnl" sz="4000" dirty="0">
                <a:solidFill>
                  <a:srgbClr val="4E9EBA"/>
                </a:solidFill>
                <a:latin typeface="Arial Black" pitchFamily="34" charset="0"/>
                <a:ea typeface="+mn-ea"/>
                <a:cs typeface="+mn-cs"/>
              </a:rPr>
            </a:br>
            <a:r>
              <a:rPr lang="es-ES_tradnl" sz="4000" dirty="0">
                <a:solidFill>
                  <a:srgbClr val="4E9EBA"/>
                </a:solidFill>
                <a:latin typeface="Arial Black" pitchFamily="34" charset="0"/>
                <a:ea typeface="+mn-ea"/>
                <a:cs typeface="+mn-cs"/>
              </a:rPr>
              <a:t>INFEKZIOEN TRATAMENDUA</a:t>
            </a:r>
            <a:br>
              <a:rPr lang="es-ES_tradnl" sz="4000" dirty="0">
                <a:solidFill>
                  <a:srgbClr val="4E9EBA"/>
                </a:solidFill>
                <a:latin typeface="Arial Black" pitchFamily="34" charset="0"/>
                <a:ea typeface="+mn-ea"/>
                <a:cs typeface="+mn-cs"/>
              </a:rPr>
            </a:br>
            <a:br>
              <a:rPr lang="es-ES_tradnl" sz="4000" dirty="0">
                <a:solidFill>
                  <a:srgbClr val="4E9EBA"/>
                </a:solidFill>
                <a:latin typeface="Arial Black" pitchFamily="34" charset="0"/>
                <a:ea typeface="+mn-ea"/>
                <a:cs typeface="+mn-cs"/>
              </a:rPr>
            </a:br>
            <a:r>
              <a:rPr lang="es-ES_tradnl" sz="4000" dirty="0">
                <a:solidFill>
                  <a:srgbClr val="4E9EBA"/>
                </a:solidFill>
                <a:latin typeface="Arial Black" pitchFamily="34" charset="0"/>
                <a:ea typeface="+mn-ea"/>
                <a:cs typeface="+mn-cs"/>
              </a:rPr>
              <a:t>33 Liburukia, 2-3 Zk – 2025</a:t>
            </a:r>
            <a:endParaRPr lang="es-ES" sz="4000" dirty="0">
              <a:solidFill>
                <a:srgbClr val="4E9EBA"/>
              </a:solidFill>
              <a:latin typeface="Arial Black" pitchFamily="34" charset="0"/>
              <a:ea typeface="+mn-ea"/>
              <a:cs typeface="+mn-cs"/>
            </a:endParaRPr>
          </a:p>
        </p:txBody>
      </p:sp>
      <p:grpSp>
        <p:nvGrpSpPr>
          <p:cNvPr id="4" name="Grupo 3"/>
          <p:cNvGrpSpPr/>
          <p:nvPr/>
        </p:nvGrpSpPr>
        <p:grpSpPr>
          <a:xfrm>
            <a:off x="621635" y="6185998"/>
            <a:ext cx="10856798" cy="580324"/>
            <a:chOff x="621635" y="6185998"/>
            <a:chExt cx="10856798" cy="580324"/>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7" name="Imagen 6"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8" name="Imagen 7"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175258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pic>
        <p:nvPicPr>
          <p:cNvPr id="6" name="Imagen 5"/>
          <p:cNvPicPr>
            <a:picLocks noChangeAspect="1"/>
          </p:cNvPicPr>
          <p:nvPr/>
        </p:nvPicPr>
        <p:blipFill>
          <a:blip r:embed="rId5"/>
          <a:stretch>
            <a:fillRect/>
          </a:stretch>
        </p:blipFill>
        <p:spPr>
          <a:xfrm>
            <a:off x="2659732" y="312147"/>
            <a:ext cx="7155180" cy="5669280"/>
          </a:xfrm>
          <a:prstGeom prst="rect">
            <a:avLst/>
          </a:prstGeom>
        </p:spPr>
      </p:pic>
    </p:spTree>
    <p:extLst>
      <p:ext uri="{BB962C8B-B14F-4D97-AF65-F5344CB8AC3E}">
        <p14:creationId xmlns:p14="http://schemas.microsoft.com/office/powerpoint/2010/main" val="3045132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pic>
        <p:nvPicPr>
          <p:cNvPr id="6" name="Imagen 5"/>
          <p:cNvPicPr>
            <a:picLocks noChangeAspect="1"/>
          </p:cNvPicPr>
          <p:nvPr/>
        </p:nvPicPr>
        <p:blipFill rotWithShape="1">
          <a:blip r:embed="rId5"/>
          <a:srcRect b="95809"/>
          <a:stretch/>
        </p:blipFill>
        <p:spPr>
          <a:xfrm>
            <a:off x="2521853" y="602799"/>
            <a:ext cx="7155180" cy="237599"/>
          </a:xfrm>
          <a:prstGeom prst="rect">
            <a:avLst/>
          </a:prstGeom>
        </p:spPr>
      </p:pic>
      <p:pic>
        <p:nvPicPr>
          <p:cNvPr id="2" name="Imagen 1"/>
          <p:cNvPicPr>
            <a:picLocks noChangeAspect="1"/>
          </p:cNvPicPr>
          <p:nvPr/>
        </p:nvPicPr>
        <p:blipFill>
          <a:blip r:embed="rId6"/>
          <a:stretch>
            <a:fillRect/>
          </a:stretch>
        </p:blipFill>
        <p:spPr>
          <a:xfrm>
            <a:off x="2586623" y="902225"/>
            <a:ext cx="7025640" cy="4922520"/>
          </a:xfrm>
          <a:prstGeom prst="rect">
            <a:avLst/>
          </a:prstGeom>
        </p:spPr>
      </p:pic>
    </p:spTree>
    <p:extLst>
      <p:ext uri="{BB962C8B-B14F-4D97-AF65-F5344CB8AC3E}">
        <p14:creationId xmlns:p14="http://schemas.microsoft.com/office/powerpoint/2010/main" val="315582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pic>
        <p:nvPicPr>
          <p:cNvPr id="6" name="Imagen 5"/>
          <p:cNvPicPr>
            <a:picLocks noChangeAspect="1"/>
          </p:cNvPicPr>
          <p:nvPr/>
        </p:nvPicPr>
        <p:blipFill rotWithShape="1">
          <a:blip r:embed="rId5"/>
          <a:srcRect b="95809"/>
          <a:stretch/>
        </p:blipFill>
        <p:spPr>
          <a:xfrm>
            <a:off x="1464675" y="954855"/>
            <a:ext cx="8500010" cy="282275"/>
          </a:xfrm>
          <a:prstGeom prst="rect">
            <a:avLst/>
          </a:prstGeom>
        </p:spPr>
      </p:pic>
      <p:pic>
        <p:nvPicPr>
          <p:cNvPr id="3" name="Imagen 2"/>
          <p:cNvPicPr>
            <a:picLocks noChangeAspect="1"/>
          </p:cNvPicPr>
          <p:nvPr/>
        </p:nvPicPr>
        <p:blipFill>
          <a:blip r:embed="rId6"/>
          <a:stretch>
            <a:fillRect/>
          </a:stretch>
        </p:blipFill>
        <p:spPr>
          <a:xfrm>
            <a:off x="1464675" y="1313331"/>
            <a:ext cx="8839200" cy="4572000"/>
          </a:xfrm>
          <a:prstGeom prst="rect">
            <a:avLst/>
          </a:prstGeom>
        </p:spPr>
      </p:pic>
    </p:spTree>
    <p:extLst>
      <p:ext uri="{BB962C8B-B14F-4D97-AF65-F5344CB8AC3E}">
        <p14:creationId xmlns:p14="http://schemas.microsoft.com/office/powerpoint/2010/main" val="123995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7534" y="357868"/>
            <a:ext cx="11577918" cy="732155"/>
          </a:xfrm>
        </p:spPr>
        <p:txBody>
          <a:bodyPr>
            <a:normAutofit/>
          </a:bodyPr>
          <a:lstStyle/>
          <a:p>
            <a:pPr algn="ctr"/>
            <a:r>
              <a:rPr lang="es-ES" sz="3200" dirty="0">
                <a:solidFill>
                  <a:srgbClr val="4E9EBA"/>
                </a:solidFill>
                <a:latin typeface="Arial Black" pitchFamily="34" charset="0"/>
                <a:ea typeface="+mn-ea"/>
                <a:cs typeface="+mn-cs"/>
              </a:rPr>
              <a:t>BAGINOSIA, BULBOBAGINITISA, BAGINITISA (I)</a:t>
            </a:r>
          </a:p>
        </p:txBody>
      </p:sp>
      <p:sp>
        <p:nvSpPr>
          <p:cNvPr id="3" name="Marcador de contenido 2"/>
          <p:cNvSpPr>
            <a:spLocks noGrp="1"/>
          </p:cNvSpPr>
          <p:nvPr>
            <p:ph idx="1"/>
          </p:nvPr>
        </p:nvSpPr>
        <p:spPr>
          <a:xfrm>
            <a:off x="838200" y="1296707"/>
            <a:ext cx="10515600" cy="4943200"/>
          </a:xfrm>
        </p:spPr>
        <p:txBody>
          <a:bodyPr>
            <a:normAutofit/>
          </a:bodyPr>
          <a:lstStyle/>
          <a:p>
            <a:r>
              <a:rPr lang="es-ES" sz="1900" b="1" dirty="0">
                <a:solidFill>
                  <a:srgbClr val="4E9EBA"/>
                </a:solidFill>
              </a:rPr>
              <a:t>Definizioa/klinika</a:t>
            </a:r>
            <a:r>
              <a:rPr lang="es-ES" sz="2000" dirty="0"/>
              <a:t>: bulbobaginitisa baginaren mukosaren eta bulbako larruazalaren hantura da, eta baginako </a:t>
            </a:r>
            <a:r>
              <a:rPr lang="es-ES" sz="2000" dirty="0" err="1"/>
              <a:t>zorne-jario</a:t>
            </a:r>
            <a:r>
              <a:rPr lang="es-ES" sz="2000" dirty="0"/>
              <a:t> alteratuarekin, azkurarekin edo erresuminarekin azaltzen da. Arrazoi ohikoenak infekziosoak izaten dira: bakterioengatiko baginosia, kandidiasi bulbobaginala eta trikomoniasia. Bulbobaginitis infekziosoen artean, trikomoniasiak baino ez dira STItzat hartzen. Bulbobaginitis kasuen % 5-10 ez-infekziosoak dira eta barruan hartzen dituzte arrazoi atrofikoak, narritagarriak eta alergikoak.</a:t>
            </a:r>
          </a:p>
          <a:p>
            <a:r>
              <a:rPr lang="fi-FI" sz="1900" b="1" dirty="0">
                <a:solidFill>
                  <a:srgbClr val="4E9EBA"/>
                </a:solidFill>
              </a:rPr>
              <a:t>Tratamendu farmakologikoa</a:t>
            </a:r>
            <a:r>
              <a:rPr lang="fi-FI" sz="2000" dirty="0"/>
              <a:t>: ikusi 4. taula.</a:t>
            </a:r>
          </a:p>
          <a:p>
            <a:r>
              <a:rPr lang="es-ES" sz="1900" b="1" dirty="0">
                <a:solidFill>
                  <a:srgbClr val="4E9EBA"/>
                </a:solidFill>
              </a:rPr>
              <a:t>Jarraipena</a:t>
            </a:r>
            <a:r>
              <a:rPr lang="es-ES" sz="2000" dirty="0"/>
              <a:t>: trikomoniasiaren kasuan, 3 hilabete pasa eta gero, kontrol-testa egiteko gomendatzen da. Trikomoniasi errepikakorren kasuan, terapia betetzen dela ziurtatu beharko da eta tratatu gabeko sexu-bikotekideak berriro infektatu ote duen aztertu. Bakterioengatiko baginosiaren kasuan, 4 aste pasa eta gero tratamenduaren ondorengo kontrola egin behar zaie haurdun sintomatikoei.</a:t>
            </a:r>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09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7534" y="357868"/>
            <a:ext cx="11577918" cy="732155"/>
          </a:xfrm>
        </p:spPr>
        <p:txBody>
          <a:bodyPr>
            <a:normAutofit/>
          </a:bodyPr>
          <a:lstStyle/>
          <a:p>
            <a:pPr algn="ctr"/>
            <a:r>
              <a:rPr lang="es-ES" sz="3200" dirty="0">
                <a:solidFill>
                  <a:srgbClr val="4E9EBA"/>
                </a:solidFill>
                <a:latin typeface="Arial Black" pitchFamily="34" charset="0"/>
                <a:ea typeface="+mn-ea"/>
                <a:cs typeface="+mn-cs"/>
              </a:rPr>
              <a:t>BAGINOSIA, BULBOBAGINITISA, BAGINITISA (I)</a:t>
            </a:r>
          </a:p>
        </p:txBody>
      </p:sp>
      <p:sp>
        <p:nvSpPr>
          <p:cNvPr id="3" name="Marcador de contenido 2"/>
          <p:cNvSpPr>
            <a:spLocks noGrp="1"/>
          </p:cNvSpPr>
          <p:nvPr>
            <p:ph idx="1"/>
          </p:nvPr>
        </p:nvSpPr>
        <p:spPr>
          <a:xfrm>
            <a:off x="838200" y="1296707"/>
            <a:ext cx="10515600" cy="4943200"/>
          </a:xfrm>
        </p:spPr>
        <p:txBody>
          <a:bodyPr>
            <a:normAutofit/>
          </a:bodyPr>
          <a:lstStyle/>
          <a:p>
            <a:r>
              <a:rPr lang="es-ES" sz="1900" b="1" dirty="0">
                <a:solidFill>
                  <a:srgbClr val="4E9EBA"/>
                </a:solidFill>
              </a:rPr>
              <a:t>Sexu-bikotekideak</a:t>
            </a:r>
            <a:r>
              <a:rPr lang="es-ES" sz="2000" dirty="0"/>
              <a:t>: trikomoniasien kasuan, beti tratatu behar dira diagnostikoaren aurreko 4 asteetan izan diren sexu-bikotekideak, tratamendu bera baliatuz. Gizonezkoa izanez gero, nahikoa da dosi bakarreko tratamendua. Baginosiaren eta kandidiasi bulbobaginalaren kasuan, ez da gomendatzen bikotekide asintomatikoak tratatzea.</a:t>
            </a:r>
          </a:p>
          <a:p>
            <a:r>
              <a:rPr lang="es-ES" sz="1900" b="1" dirty="0">
                <a:solidFill>
                  <a:srgbClr val="4E9EBA"/>
                </a:solidFill>
              </a:rPr>
              <a:t>Oharrak</a:t>
            </a:r>
            <a:r>
              <a:rPr lang="es-ES" sz="2000" dirty="0"/>
              <a:t>: saihestu baginako dutxak (pelbiseko gaixotasun inflamatoriorako arriskua), dutxarako gelak eta agente antiseptikoak. Ez dago laktobaziloen edo azido laktikoa duten prestakinen erabilera bermatzeko daturik. Trikomoniasiaren kasuan, ez izan sexu harremanik, harik eta tratamendua amaitu, sintomak desagertu eta sexu-bikotekideak tratatuak izan arte.</a:t>
            </a:r>
          </a:p>
          <a:p>
            <a:pPr>
              <a:buClr>
                <a:srgbClr val="4E9EBA"/>
              </a:buClr>
            </a:pPr>
            <a:r>
              <a:rPr lang="es-ES" sz="2000" dirty="0"/>
              <a:t>Osakidetzak berriki egin du </a:t>
            </a:r>
            <a:r>
              <a:rPr lang="es-ES" sz="2000" dirty="0">
                <a:hlinkClick r:id="rId2"/>
              </a:rPr>
              <a:t>Sintoma bulbobaginalen kasuan jarduteko protokoloa</a:t>
            </a:r>
            <a:r>
              <a:rPr lang="es-ES" sz="2000" dirty="0"/>
              <a:t> erizainek balia dezaten.</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09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pic>
        <p:nvPicPr>
          <p:cNvPr id="5" name="Imagen 4"/>
          <p:cNvPicPr>
            <a:picLocks noChangeAspect="1"/>
          </p:cNvPicPr>
          <p:nvPr/>
        </p:nvPicPr>
        <p:blipFill>
          <a:blip r:embed="rId5"/>
          <a:stretch>
            <a:fillRect/>
          </a:stretch>
        </p:blipFill>
        <p:spPr>
          <a:xfrm>
            <a:off x="1706936" y="642659"/>
            <a:ext cx="8867775" cy="5124450"/>
          </a:xfrm>
          <a:prstGeom prst="rect">
            <a:avLst/>
          </a:prstGeom>
        </p:spPr>
      </p:pic>
    </p:spTree>
    <p:extLst>
      <p:ext uri="{BB962C8B-B14F-4D97-AF65-F5344CB8AC3E}">
        <p14:creationId xmlns:p14="http://schemas.microsoft.com/office/powerpoint/2010/main" val="161072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pic>
        <p:nvPicPr>
          <p:cNvPr id="5" name="Imagen 4"/>
          <p:cNvPicPr>
            <a:picLocks noChangeAspect="1"/>
          </p:cNvPicPr>
          <p:nvPr/>
        </p:nvPicPr>
        <p:blipFill rotWithShape="1">
          <a:blip r:embed="rId5"/>
          <a:srcRect t="-1" b="90149"/>
          <a:stretch/>
        </p:blipFill>
        <p:spPr>
          <a:xfrm>
            <a:off x="2111732" y="424583"/>
            <a:ext cx="7094220" cy="403889"/>
          </a:xfrm>
          <a:prstGeom prst="rect">
            <a:avLst/>
          </a:prstGeom>
        </p:spPr>
      </p:pic>
      <p:pic>
        <p:nvPicPr>
          <p:cNvPr id="2" name="Imagen 1"/>
          <p:cNvPicPr>
            <a:picLocks noChangeAspect="1"/>
          </p:cNvPicPr>
          <p:nvPr/>
        </p:nvPicPr>
        <p:blipFill>
          <a:blip r:embed="rId6"/>
          <a:stretch>
            <a:fillRect/>
          </a:stretch>
        </p:blipFill>
        <p:spPr>
          <a:xfrm>
            <a:off x="2111732" y="932770"/>
            <a:ext cx="7040880" cy="3649980"/>
          </a:xfrm>
          <a:prstGeom prst="rect">
            <a:avLst/>
          </a:prstGeom>
        </p:spPr>
      </p:pic>
      <p:pic>
        <p:nvPicPr>
          <p:cNvPr id="3" name="Imagen 2"/>
          <p:cNvPicPr>
            <a:picLocks noChangeAspect="1"/>
          </p:cNvPicPr>
          <p:nvPr/>
        </p:nvPicPr>
        <p:blipFill>
          <a:blip r:embed="rId7"/>
          <a:stretch>
            <a:fillRect/>
          </a:stretch>
        </p:blipFill>
        <p:spPr>
          <a:xfrm>
            <a:off x="2096492" y="4687048"/>
            <a:ext cx="7056120" cy="1371600"/>
          </a:xfrm>
          <a:prstGeom prst="rect">
            <a:avLst/>
          </a:prstGeom>
        </p:spPr>
      </p:pic>
    </p:spTree>
    <p:extLst>
      <p:ext uri="{BB962C8B-B14F-4D97-AF65-F5344CB8AC3E}">
        <p14:creationId xmlns:p14="http://schemas.microsoft.com/office/powerpoint/2010/main" val="3966061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pic>
        <p:nvPicPr>
          <p:cNvPr id="5" name="Imagen 4"/>
          <p:cNvPicPr>
            <a:picLocks noChangeAspect="1"/>
          </p:cNvPicPr>
          <p:nvPr/>
        </p:nvPicPr>
        <p:blipFill rotWithShape="1">
          <a:blip r:embed="rId5"/>
          <a:srcRect t="-1" b="90149"/>
          <a:stretch/>
        </p:blipFill>
        <p:spPr>
          <a:xfrm>
            <a:off x="2582518" y="147290"/>
            <a:ext cx="6650831" cy="378646"/>
          </a:xfrm>
          <a:prstGeom prst="rect">
            <a:avLst/>
          </a:prstGeom>
        </p:spPr>
      </p:pic>
      <p:pic>
        <p:nvPicPr>
          <p:cNvPr id="4" name="Imagen 3"/>
          <p:cNvPicPr>
            <a:picLocks noChangeAspect="1"/>
          </p:cNvPicPr>
          <p:nvPr/>
        </p:nvPicPr>
        <p:blipFill>
          <a:blip r:embed="rId6"/>
          <a:stretch>
            <a:fillRect/>
          </a:stretch>
        </p:blipFill>
        <p:spPr>
          <a:xfrm>
            <a:off x="2581999" y="498641"/>
            <a:ext cx="6600825" cy="5822156"/>
          </a:xfrm>
          <a:prstGeom prst="rect">
            <a:avLst/>
          </a:prstGeom>
        </p:spPr>
      </p:pic>
    </p:spTree>
    <p:extLst>
      <p:ext uri="{BB962C8B-B14F-4D97-AF65-F5344CB8AC3E}">
        <p14:creationId xmlns:p14="http://schemas.microsoft.com/office/powerpoint/2010/main" val="3931232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grpSp>
        <p:nvGrpSpPr>
          <p:cNvPr id="3" name="Grupo 2"/>
          <p:cNvGrpSpPr/>
          <p:nvPr/>
        </p:nvGrpSpPr>
        <p:grpSpPr>
          <a:xfrm>
            <a:off x="1720820" y="909289"/>
            <a:ext cx="8924925" cy="4480742"/>
            <a:chOff x="1720820" y="909289"/>
            <a:chExt cx="8924925" cy="4480742"/>
          </a:xfrm>
        </p:grpSpPr>
        <p:pic>
          <p:nvPicPr>
            <p:cNvPr id="5" name="Imagen 4"/>
            <p:cNvPicPr>
              <a:picLocks noChangeAspect="1"/>
            </p:cNvPicPr>
            <p:nvPr/>
          </p:nvPicPr>
          <p:blipFill rotWithShape="1">
            <a:blip r:embed="rId5"/>
            <a:srcRect t="-1" b="90149"/>
            <a:stretch/>
          </p:blipFill>
          <p:spPr>
            <a:xfrm>
              <a:off x="1777970" y="909289"/>
              <a:ext cx="8867775" cy="504824"/>
            </a:xfrm>
            <a:prstGeom prst="rect">
              <a:avLst/>
            </a:prstGeom>
          </p:spPr>
        </p:pic>
        <p:pic>
          <p:nvPicPr>
            <p:cNvPr id="2" name="Imagen 1"/>
            <p:cNvPicPr>
              <a:picLocks noChangeAspect="1"/>
            </p:cNvPicPr>
            <p:nvPr/>
          </p:nvPicPr>
          <p:blipFill>
            <a:blip r:embed="rId6"/>
            <a:stretch>
              <a:fillRect/>
            </a:stretch>
          </p:blipFill>
          <p:spPr>
            <a:xfrm>
              <a:off x="1720820" y="1503831"/>
              <a:ext cx="8924925" cy="3886200"/>
            </a:xfrm>
            <a:prstGeom prst="rect">
              <a:avLst/>
            </a:prstGeom>
          </p:spPr>
        </p:pic>
      </p:grpSp>
    </p:spTree>
    <p:extLst>
      <p:ext uri="{BB962C8B-B14F-4D97-AF65-F5344CB8AC3E}">
        <p14:creationId xmlns:p14="http://schemas.microsoft.com/office/powerpoint/2010/main" val="225284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7534" y="357868"/>
            <a:ext cx="11577918" cy="732155"/>
          </a:xfrm>
        </p:spPr>
        <p:txBody>
          <a:bodyPr>
            <a:normAutofit/>
          </a:bodyPr>
          <a:lstStyle/>
          <a:p>
            <a:pPr algn="ctr"/>
            <a:r>
              <a:rPr lang="es-ES" sz="3200" dirty="0">
                <a:solidFill>
                  <a:srgbClr val="4E9EBA"/>
                </a:solidFill>
                <a:latin typeface="Arial Black" pitchFamily="34" charset="0"/>
                <a:ea typeface="+mn-ea"/>
                <a:cs typeface="+mn-cs"/>
              </a:rPr>
              <a:t>BALANITISA ETA BALANOPOSTITISA</a:t>
            </a:r>
          </a:p>
        </p:txBody>
      </p:sp>
      <p:sp>
        <p:nvSpPr>
          <p:cNvPr id="3" name="Marcador de contenido 2"/>
          <p:cNvSpPr>
            <a:spLocks noGrp="1"/>
          </p:cNvSpPr>
          <p:nvPr>
            <p:ph idx="1"/>
          </p:nvPr>
        </p:nvSpPr>
        <p:spPr>
          <a:xfrm>
            <a:off x="838200" y="1296707"/>
            <a:ext cx="10515600" cy="4943200"/>
          </a:xfrm>
        </p:spPr>
        <p:txBody>
          <a:bodyPr>
            <a:normAutofit/>
          </a:bodyPr>
          <a:lstStyle/>
          <a:p>
            <a:r>
              <a:rPr lang="es-ES" sz="1900" b="1" dirty="0">
                <a:solidFill>
                  <a:srgbClr val="4E9EBA"/>
                </a:solidFill>
              </a:rPr>
              <a:t>Definizioa/klinika</a:t>
            </a:r>
            <a:r>
              <a:rPr lang="es-ES" sz="2000" dirty="0"/>
              <a:t>: balanitisa glandearen hantura da, eta prepuzioari ere eragiten dionean, balanopostitisa deitzen zaio. Orokorrean, zerikusia du higiene faltarekin —erdainduta ez dauden pertsonen kasuan—, DMarekin, ukipen-alergiarekin —preserbatiboentzako lurrin, xaboi eta lubrikatzaile batzuetan dauden substantzia kimiko narritatzaileengatik— eta kasuen % 10 sexu-</a:t>
            </a:r>
            <a:r>
              <a:rPr lang="es-ES" sz="2000" dirty="0" err="1"/>
              <a:t>transmisioaren</a:t>
            </a:r>
            <a:r>
              <a:rPr lang="es-ES" sz="2000" dirty="0"/>
              <a:t> ondorio da. Horretarako joera erakusten duten beste faktore batzuk dira gehiegizko higienea, infekzioak, automedikazio topikoa edo traumatismoak.</a:t>
            </a:r>
          </a:p>
          <a:p>
            <a:pPr>
              <a:buClr>
                <a:srgbClr val="4E9EBA"/>
              </a:buClr>
            </a:pPr>
            <a:r>
              <a:rPr lang="es-ES" sz="2000" dirty="0"/>
              <a:t>Agente </a:t>
            </a:r>
            <a:r>
              <a:rPr lang="es-ES" sz="1900" b="1" dirty="0">
                <a:solidFill>
                  <a:srgbClr val="4E9EBA"/>
                </a:solidFill>
              </a:rPr>
              <a:t>etiologiko</a:t>
            </a:r>
            <a:r>
              <a:rPr lang="es-ES" sz="2000" dirty="0"/>
              <a:t> nagusia: </a:t>
            </a:r>
            <a:r>
              <a:rPr lang="es-ES" sz="2000" i="1" dirty="0"/>
              <a:t>Candida. </a:t>
            </a:r>
            <a:r>
              <a:rPr lang="es-ES" sz="2000" dirty="0"/>
              <a:t>Beste batzuk: </a:t>
            </a:r>
            <a:r>
              <a:rPr lang="es-ES" sz="2000" i="1" dirty="0"/>
              <a:t>Trichomonas</a:t>
            </a:r>
            <a:r>
              <a:rPr lang="es-ES" sz="2000" dirty="0"/>
              <a:t> spp, estreptokokoek, estafilokokoek, </a:t>
            </a:r>
            <a:r>
              <a:rPr lang="es-ES" sz="2000" i="1" dirty="0"/>
              <a:t>Gardnerella</a:t>
            </a:r>
            <a:r>
              <a:rPr lang="es-ES" sz="2000" dirty="0"/>
              <a:t> eta birusek.</a:t>
            </a:r>
          </a:p>
          <a:p>
            <a:r>
              <a:rPr lang="es-ES" sz="1900" b="1" dirty="0">
                <a:solidFill>
                  <a:srgbClr val="4E9EBA"/>
                </a:solidFill>
              </a:rPr>
              <a:t>Tratamendu farmakologikoa</a:t>
            </a:r>
            <a:r>
              <a:rPr lang="es-ES" sz="2000" dirty="0"/>
              <a:t>: ikusi 5. taula.</a:t>
            </a:r>
          </a:p>
          <a:p>
            <a:r>
              <a:rPr lang="es-ES" sz="1900" b="1" dirty="0">
                <a:solidFill>
                  <a:srgbClr val="4E9EBA"/>
                </a:solidFill>
              </a:rPr>
              <a:t>Sexu-bikotekideak</a:t>
            </a:r>
            <a:r>
              <a:rPr lang="es-ES" sz="2000" dirty="0"/>
              <a:t>: trikomoniasi kasuetan, beti tratatu sexu-bikotekideak.</a:t>
            </a:r>
          </a:p>
          <a:p>
            <a:r>
              <a:rPr lang="es-ES" sz="1900" b="1" dirty="0">
                <a:solidFill>
                  <a:srgbClr val="4E9EBA"/>
                </a:solidFill>
              </a:rPr>
              <a:t>Oharrak</a:t>
            </a:r>
            <a:r>
              <a:rPr lang="es-ES" sz="2000" dirty="0"/>
              <a:t>: ez izan sexu harremanik harik eta tratamendua amaitu arte. Kandidiasiaren kasuan, ur gaziarekin eta emolienteekin garbitzeko gomendatzen da. Xaboiak saihestu behar dira hanturak irauten duen bitartean.</a:t>
            </a:r>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35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pPr algn="ctr"/>
            <a:r>
              <a:rPr lang="es-ES" sz="4000" dirty="0">
                <a:solidFill>
                  <a:srgbClr val="4E9EBA"/>
                </a:solidFill>
                <a:latin typeface="Arial Black" pitchFamily="34" charset="0"/>
                <a:ea typeface="+mn-ea"/>
                <a:cs typeface="+mn-cs"/>
              </a:rPr>
              <a:t>Aurkibidea (I)</a:t>
            </a:r>
          </a:p>
        </p:txBody>
      </p:sp>
      <p:sp>
        <p:nvSpPr>
          <p:cNvPr id="4" name="Subtítulo 2"/>
          <p:cNvSpPr txBox="1">
            <a:spLocks/>
          </p:cNvSpPr>
          <p:nvPr/>
        </p:nvSpPr>
        <p:spPr>
          <a:xfrm>
            <a:off x="1129539" y="1452206"/>
            <a:ext cx="9601200" cy="4796817"/>
          </a:xfrm>
          <a:prstGeom prst="rect">
            <a:avLst/>
          </a:prstGeom>
          <a:solidFill>
            <a:srgbClr val="5FACBC"/>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es-ES" sz="1900" b="1" dirty="0">
                <a:solidFill>
                  <a:schemeClr val="bg1"/>
                </a:solidFill>
              </a:rPr>
              <a:t>SARRERA</a:t>
            </a:r>
          </a:p>
          <a:p>
            <a:pPr algn="just">
              <a:lnSpc>
                <a:spcPct val="110000"/>
              </a:lnSpc>
            </a:pPr>
            <a:r>
              <a:rPr lang="es-ES" sz="1900" b="1" dirty="0">
                <a:solidFill>
                  <a:schemeClr val="bg1"/>
                </a:solidFill>
              </a:rPr>
              <a:t>KONTSULTA ESPEZIALIZATUAK ETA BESTE BALIABIDE BATZUK</a:t>
            </a:r>
          </a:p>
          <a:p>
            <a:pPr algn="just">
              <a:lnSpc>
                <a:spcPct val="110000"/>
              </a:lnSpc>
            </a:pPr>
            <a:r>
              <a:rPr lang="es-ES" sz="1900" b="1" dirty="0">
                <a:solidFill>
                  <a:schemeClr val="bg1"/>
                </a:solidFill>
              </a:rPr>
              <a:t>STIek ERAGINDAKO SINDROME KLINIKOAK</a:t>
            </a:r>
          </a:p>
          <a:p>
            <a:pPr lvl="1" indent="-342900" algn="just">
              <a:lnSpc>
                <a:spcPct val="100000"/>
              </a:lnSpc>
            </a:pPr>
            <a:r>
              <a:rPr lang="es-ES" sz="2600" dirty="0">
                <a:solidFill>
                  <a:schemeClr val="bg1"/>
                </a:solidFill>
              </a:rPr>
              <a:t>Uretritisa eta zerbizitisa</a:t>
            </a:r>
          </a:p>
          <a:p>
            <a:pPr lvl="1" indent="-342900" algn="just">
              <a:lnSpc>
                <a:spcPct val="100000"/>
              </a:lnSpc>
            </a:pPr>
            <a:r>
              <a:rPr lang="es-ES" sz="2600" dirty="0">
                <a:solidFill>
                  <a:schemeClr val="bg1"/>
                </a:solidFill>
              </a:rPr>
              <a:t>Baginosia, bulbobaginitisa, baginitisa</a:t>
            </a:r>
          </a:p>
          <a:p>
            <a:pPr lvl="1" indent="-342900" algn="just">
              <a:lnSpc>
                <a:spcPct val="100000"/>
              </a:lnSpc>
            </a:pPr>
            <a:r>
              <a:rPr lang="es-ES" sz="2600" dirty="0">
                <a:solidFill>
                  <a:schemeClr val="bg1"/>
                </a:solidFill>
              </a:rPr>
              <a:t>Balanitisa eta balanopostitisa</a:t>
            </a:r>
          </a:p>
          <a:p>
            <a:pPr lvl="1" indent="-342900" algn="just">
              <a:lnSpc>
                <a:spcPct val="100000"/>
              </a:lnSpc>
            </a:pPr>
            <a:r>
              <a:rPr lang="es-ES" sz="2600" dirty="0">
                <a:solidFill>
                  <a:schemeClr val="bg1"/>
                </a:solidFill>
              </a:rPr>
              <a:t>Orkidoepididimitisa</a:t>
            </a:r>
          </a:p>
          <a:p>
            <a:pPr lvl="1" indent="-342900" algn="just">
              <a:lnSpc>
                <a:spcPct val="100000"/>
              </a:lnSpc>
            </a:pPr>
            <a:r>
              <a:rPr lang="es-ES" sz="2600" dirty="0">
                <a:solidFill>
                  <a:schemeClr val="bg1"/>
                </a:solidFill>
              </a:rPr>
              <a:t>Ultzeradun gaixotasunak</a:t>
            </a:r>
          </a:p>
          <a:p>
            <a:pPr lvl="2" indent="-342900" algn="just">
              <a:lnSpc>
                <a:spcPct val="100000"/>
              </a:lnSpc>
            </a:pPr>
            <a:r>
              <a:rPr lang="es-ES" sz="2200" dirty="0">
                <a:solidFill>
                  <a:schemeClr val="bg1"/>
                </a:solidFill>
              </a:rPr>
              <a:t>Herpes genitala</a:t>
            </a:r>
          </a:p>
          <a:p>
            <a:pPr lvl="2" indent="-342900" algn="just">
              <a:lnSpc>
                <a:spcPct val="100000"/>
              </a:lnSpc>
            </a:pPr>
            <a:r>
              <a:rPr lang="es-ES" sz="2200" dirty="0">
                <a:solidFill>
                  <a:schemeClr val="bg1"/>
                </a:solidFill>
              </a:rPr>
              <a:t>Sifilisa</a:t>
            </a:r>
          </a:p>
          <a:p>
            <a:pPr lvl="2" indent="-342900" algn="just">
              <a:lnSpc>
                <a:spcPct val="100000"/>
              </a:lnSpc>
            </a:pPr>
            <a:r>
              <a:rPr lang="es-ES" sz="2200" dirty="0">
                <a:solidFill>
                  <a:schemeClr val="bg1"/>
                </a:solidFill>
              </a:rPr>
              <a:t>Txankro biguna (txankroidea)</a:t>
            </a:r>
          </a:p>
          <a:p>
            <a:pPr lvl="2" indent="-342900" algn="just">
              <a:lnSpc>
                <a:spcPct val="100000"/>
              </a:lnSpc>
            </a:pPr>
            <a:r>
              <a:rPr lang="es-ES" sz="2200" dirty="0">
                <a:solidFill>
                  <a:schemeClr val="bg1"/>
                </a:solidFill>
              </a:rPr>
              <a:t>Iztaiko granuloma: donovanosia</a:t>
            </a:r>
          </a:p>
          <a:p>
            <a:pPr lvl="2" indent="-342900" algn="just">
              <a:lnSpc>
                <a:spcPct val="100000"/>
              </a:lnSpc>
            </a:pPr>
            <a:r>
              <a:rPr lang="es-ES" sz="2200" dirty="0">
                <a:solidFill>
                  <a:schemeClr val="bg1"/>
                </a:solidFill>
              </a:rPr>
              <a:t>Linfogranuloma benereoa (LGB)</a:t>
            </a:r>
          </a:p>
        </p:txBody>
      </p:sp>
      <p:grpSp>
        <p:nvGrpSpPr>
          <p:cNvPr id="6" name="Grupo 5"/>
          <p:cNvGrpSpPr/>
          <p:nvPr/>
        </p:nvGrpSpPr>
        <p:grpSpPr>
          <a:xfrm>
            <a:off x="621635" y="6185998"/>
            <a:ext cx="10856798" cy="580324"/>
            <a:chOff x="621635" y="6185998"/>
            <a:chExt cx="10856798" cy="580324"/>
          </a:xfrm>
        </p:grpSpPr>
        <p:pic>
          <p:nvPicPr>
            <p:cNvPr id="7" name="Imagen 6"/>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0" name="Conector recto 9"/>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71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pic>
        <p:nvPicPr>
          <p:cNvPr id="2" name="Imagen 1"/>
          <p:cNvPicPr>
            <a:picLocks noChangeAspect="1"/>
          </p:cNvPicPr>
          <p:nvPr/>
        </p:nvPicPr>
        <p:blipFill>
          <a:blip r:embed="rId5"/>
          <a:stretch>
            <a:fillRect/>
          </a:stretch>
        </p:blipFill>
        <p:spPr>
          <a:xfrm>
            <a:off x="2853060" y="135242"/>
            <a:ext cx="6650831" cy="6050756"/>
          </a:xfrm>
          <a:prstGeom prst="rect">
            <a:avLst/>
          </a:prstGeom>
        </p:spPr>
      </p:pic>
    </p:spTree>
    <p:extLst>
      <p:ext uri="{BB962C8B-B14F-4D97-AF65-F5344CB8AC3E}">
        <p14:creationId xmlns:p14="http://schemas.microsoft.com/office/powerpoint/2010/main" val="346026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7534" y="357868"/>
            <a:ext cx="11577918" cy="732155"/>
          </a:xfrm>
        </p:spPr>
        <p:txBody>
          <a:bodyPr>
            <a:normAutofit/>
          </a:bodyPr>
          <a:lstStyle/>
          <a:p>
            <a:pPr algn="ctr"/>
            <a:r>
              <a:rPr lang="es-ES" sz="3200" dirty="0">
                <a:solidFill>
                  <a:srgbClr val="4E9EBA"/>
                </a:solidFill>
                <a:latin typeface="Arial Black" pitchFamily="34" charset="0"/>
                <a:ea typeface="+mn-ea"/>
                <a:cs typeface="+mn-cs"/>
              </a:rPr>
              <a:t>ORKIDOEPIDIDIMITISA</a:t>
            </a:r>
          </a:p>
        </p:txBody>
      </p:sp>
      <p:sp>
        <p:nvSpPr>
          <p:cNvPr id="3" name="Marcador de contenido 2"/>
          <p:cNvSpPr>
            <a:spLocks noGrp="1"/>
          </p:cNvSpPr>
          <p:nvPr>
            <p:ph idx="1"/>
          </p:nvPr>
        </p:nvSpPr>
        <p:spPr>
          <a:xfrm>
            <a:off x="838200" y="1296707"/>
            <a:ext cx="10515600" cy="4943200"/>
          </a:xfrm>
        </p:spPr>
        <p:txBody>
          <a:bodyPr>
            <a:normAutofit/>
          </a:bodyPr>
          <a:lstStyle/>
          <a:p>
            <a:r>
              <a:rPr lang="es-ES" sz="2000" b="1" dirty="0">
                <a:solidFill>
                  <a:srgbClr val="4E9EBA"/>
                </a:solidFill>
              </a:rPr>
              <a:t>Definizioa/klinika</a:t>
            </a:r>
            <a:r>
              <a:rPr lang="es-ES" sz="2000" dirty="0"/>
              <a:t>: barrabiletako eta epididimoko hanturarekin eta minarekin azaltzen da, eta, batzuetan, abdomeneraino zabaltzen da. Bakterioengatiko epididimitisaren kasuan, sukarra, goragaleak eta gernuko sintomak —uretrako zorne-jaioarekin edo gabe— ere ager daitezke.</a:t>
            </a:r>
          </a:p>
          <a:p>
            <a:r>
              <a:rPr lang="es-ES" sz="2000" b="1" dirty="0">
                <a:solidFill>
                  <a:srgbClr val="4E9EBA"/>
                </a:solidFill>
              </a:rPr>
              <a:t>Etiologia</a:t>
            </a:r>
            <a:r>
              <a:rPr lang="es-ES" sz="2000" dirty="0"/>
              <a:t>: askotarikoa. 35 urte baino gutxiagokoen kasuan, STIekin lotzen da eta kasuen bi herenetan </a:t>
            </a:r>
            <a:r>
              <a:rPr lang="es-ES" sz="2000" i="1" dirty="0"/>
              <a:t>Neisseria gonorrhoeaerekin </a:t>
            </a:r>
            <a:r>
              <a:rPr lang="es-ES" sz="2000" dirty="0"/>
              <a:t>edo </a:t>
            </a:r>
            <a:r>
              <a:rPr lang="es-ES" sz="2000" i="1" dirty="0"/>
              <a:t>Chlamydia trachomatisekin</a:t>
            </a:r>
            <a:r>
              <a:rPr lang="es-ES" sz="2000" dirty="0"/>
              <a:t>. 35 urtetik goragokoen kasuan, haien % 75 gernuko enterobakterio eta patogenoei egozten zaizkio (</a:t>
            </a:r>
            <a:r>
              <a:rPr lang="es-ES" sz="2000" i="1" dirty="0"/>
              <a:t>E. coli</a:t>
            </a:r>
            <a:r>
              <a:rPr lang="es-ES" sz="2000" dirty="0"/>
              <a:t>).</a:t>
            </a:r>
          </a:p>
          <a:p>
            <a:r>
              <a:rPr lang="es-ES" sz="2000" b="1" dirty="0">
                <a:solidFill>
                  <a:srgbClr val="4E9EBA"/>
                </a:solidFill>
              </a:rPr>
              <a:t>Tratamendu farmakologikoa</a:t>
            </a:r>
            <a:r>
              <a:rPr lang="es-ES" sz="2000" dirty="0"/>
              <a:t>: ikusi 6. taula.</a:t>
            </a:r>
          </a:p>
          <a:p>
            <a:r>
              <a:rPr lang="es-ES" sz="2000" b="1" dirty="0">
                <a:solidFill>
                  <a:srgbClr val="4E9EBA"/>
                </a:solidFill>
              </a:rPr>
              <a:t>Jarraipena</a:t>
            </a:r>
            <a:r>
              <a:rPr lang="es-ES" sz="2000" dirty="0"/>
              <a:t>: STI: beste STI batzuk posibilitatea aztertu. STIa izan daitekeela uste bada eta 3 egunean buruan hobekuntzarik ez badago, tratamendua berriro ebaluatzeko gomendatzen da.</a:t>
            </a:r>
            <a:endParaRPr lang="es-ES" sz="2000" b="1" dirty="0">
              <a:solidFill>
                <a:srgbClr val="4E9EBA"/>
              </a:solidFill>
            </a:endParaRPr>
          </a:p>
          <a:p>
            <a:r>
              <a:rPr lang="es-ES" sz="2000" b="1" dirty="0">
                <a:solidFill>
                  <a:srgbClr val="4E9EBA"/>
                </a:solidFill>
              </a:rPr>
              <a:t>Sexu-bikotekideak</a:t>
            </a:r>
            <a:r>
              <a:rPr lang="es-ES" sz="2000" dirty="0"/>
              <a:t>: STIa badago, oro har, aurreko 2 hilabeteetan izan diren sexu-bikotekideak tratatzeko gomendatzen da, hala ere, denbora tarte hori aldatu egingo da patogenoaren arabera.</a:t>
            </a:r>
          </a:p>
          <a:p>
            <a:r>
              <a:rPr lang="es-ES" sz="2000" b="1" dirty="0">
                <a:solidFill>
                  <a:srgbClr val="4E9EBA"/>
                </a:solidFill>
              </a:rPr>
              <a:t>Oharrak</a:t>
            </a:r>
            <a:r>
              <a:rPr lang="es-ES" sz="2000" dirty="0"/>
              <a:t>: neurri orokorrak dira ohean atsedena hartzea, barrabil-babesa erabiltzea, hotza aplikatzea inguruan, eta minarako tratamendua hartzea (analgesikoak edo AIEEak). Pazienteak eta haren sexu-</a:t>
            </a:r>
            <a:r>
              <a:rPr lang="es-ES" sz="2000" dirty="0" err="1"/>
              <a:t>bikotekideek</a:t>
            </a:r>
            <a:r>
              <a:rPr lang="es-ES" sz="2000" dirty="0"/>
              <a:t> tratamendua amaitu arte, sexu harremanik ez izateko gomendatzen da.</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481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pic>
        <p:nvPicPr>
          <p:cNvPr id="3" name="Imagen 2"/>
          <p:cNvPicPr>
            <a:picLocks noChangeAspect="1"/>
          </p:cNvPicPr>
          <p:nvPr/>
        </p:nvPicPr>
        <p:blipFill>
          <a:blip r:embed="rId5"/>
          <a:stretch>
            <a:fillRect/>
          </a:stretch>
        </p:blipFill>
        <p:spPr>
          <a:xfrm>
            <a:off x="1711468" y="147148"/>
            <a:ext cx="8877300" cy="6038850"/>
          </a:xfrm>
          <a:prstGeom prst="rect">
            <a:avLst/>
          </a:prstGeom>
        </p:spPr>
      </p:pic>
    </p:spTree>
    <p:extLst>
      <p:ext uri="{BB962C8B-B14F-4D97-AF65-F5344CB8AC3E}">
        <p14:creationId xmlns:p14="http://schemas.microsoft.com/office/powerpoint/2010/main" val="3542934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7534" y="357868"/>
            <a:ext cx="11577918" cy="732155"/>
          </a:xfrm>
        </p:spPr>
        <p:txBody>
          <a:bodyPr>
            <a:normAutofit/>
          </a:bodyPr>
          <a:lstStyle/>
          <a:p>
            <a:pPr algn="ctr"/>
            <a:r>
              <a:rPr lang="es-ES" sz="3200" dirty="0">
                <a:solidFill>
                  <a:srgbClr val="4E9EBA"/>
                </a:solidFill>
                <a:latin typeface="Arial Black" pitchFamily="34" charset="0"/>
                <a:ea typeface="+mn-ea"/>
                <a:cs typeface="+mn-cs"/>
              </a:rPr>
              <a:t>Herpes genitala (I)</a:t>
            </a:r>
          </a:p>
        </p:txBody>
      </p:sp>
      <p:sp>
        <p:nvSpPr>
          <p:cNvPr id="3" name="Marcador de contenido 2"/>
          <p:cNvSpPr>
            <a:spLocks noGrp="1"/>
          </p:cNvSpPr>
          <p:nvPr>
            <p:ph idx="1"/>
          </p:nvPr>
        </p:nvSpPr>
        <p:spPr>
          <a:xfrm>
            <a:off x="838200" y="1296707"/>
            <a:ext cx="10515600" cy="4943200"/>
          </a:xfrm>
        </p:spPr>
        <p:txBody>
          <a:bodyPr>
            <a:normAutofit/>
          </a:bodyPr>
          <a:lstStyle/>
          <a:p>
            <a:r>
              <a:rPr lang="es-ES" sz="2000" b="1" dirty="0">
                <a:solidFill>
                  <a:srgbClr val="4E9EBA"/>
                </a:solidFill>
              </a:rPr>
              <a:t>Definizioa/klinika</a:t>
            </a:r>
            <a:r>
              <a:rPr lang="es-ES" sz="2000" dirty="0"/>
              <a:t>: 1 eta 2 motako Herpes Sinplearen Birusak (HBS-1 eta HBS-2) eragindako gaixotasun biral kronikoa da. Ultzera genitalen eragile nagusia da gure ingurunean. Herpes genital errepikakorren kasuen jatorria HBS-2a izaten da gehienetan, baina lehenengo agerpenen % 50en baino gehiagoren jatorria HBS-1a izaten da.</a:t>
            </a:r>
          </a:p>
          <a:p>
            <a:pPr marL="0" indent="0">
              <a:buNone/>
            </a:pPr>
            <a:r>
              <a:rPr lang="es-ES" sz="2000" dirty="0"/>
              <a:t>    Infektatu asintomatikoen kopurua handia da; are gehiago, herpes genitalaren transmisioa, kasu gehienetan, asintomatikoen barreiaduraren ondorio da. Gainera, herpes genitalaren lehenengo infekzioa, HBS-1a jatorri duena bereziki, bifokala da eta faringeko minarekin batera gertatzen da (amigdalitisaren susmoa).</a:t>
            </a:r>
          </a:p>
          <a:p>
            <a:r>
              <a:rPr lang="es-ES" sz="2000" b="1" dirty="0">
                <a:solidFill>
                  <a:srgbClr val="4E9EBA"/>
                </a:solidFill>
              </a:rPr>
              <a:t>Tratamendu farmakologikoa</a:t>
            </a:r>
            <a:r>
              <a:rPr lang="es-ES" sz="2000" dirty="0"/>
              <a:t>: gertakari larrien tratamendua eraginkorragoa da prodromoan eta klinika agertzen den lehen egunean aplikatzen bada. Tratamenduak klinikaren iraupena eta errepikapenen larritasuna murrizten du. Ikusi 7. taula.</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00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7534" y="357868"/>
            <a:ext cx="11577918" cy="732155"/>
          </a:xfrm>
        </p:spPr>
        <p:txBody>
          <a:bodyPr>
            <a:normAutofit/>
          </a:bodyPr>
          <a:lstStyle/>
          <a:p>
            <a:pPr algn="ctr"/>
            <a:r>
              <a:rPr lang="es-ES" sz="3200" dirty="0">
                <a:solidFill>
                  <a:srgbClr val="4E9EBA"/>
                </a:solidFill>
                <a:latin typeface="Arial Black" pitchFamily="34" charset="0"/>
                <a:ea typeface="+mn-ea"/>
                <a:cs typeface="+mn-cs"/>
              </a:rPr>
              <a:t>Herpes genitala (II)</a:t>
            </a:r>
          </a:p>
        </p:txBody>
      </p:sp>
      <p:sp>
        <p:nvSpPr>
          <p:cNvPr id="3" name="Marcador de contenido 2"/>
          <p:cNvSpPr>
            <a:spLocks noGrp="1"/>
          </p:cNvSpPr>
          <p:nvPr>
            <p:ph idx="1"/>
          </p:nvPr>
        </p:nvSpPr>
        <p:spPr>
          <a:xfrm>
            <a:off x="838200" y="1296707"/>
            <a:ext cx="10515600" cy="4943200"/>
          </a:xfrm>
        </p:spPr>
        <p:txBody>
          <a:bodyPr>
            <a:normAutofit/>
          </a:bodyPr>
          <a:lstStyle/>
          <a:p>
            <a:r>
              <a:rPr lang="es-ES" sz="2000" b="1" dirty="0">
                <a:solidFill>
                  <a:srgbClr val="4E9EBA"/>
                </a:solidFill>
              </a:rPr>
              <a:t>Jarraipena</a:t>
            </a:r>
            <a:r>
              <a:rPr lang="es-ES" sz="2000" dirty="0"/>
              <a:t>: 5-7 egunean jarraipena egingo da eta terapiarekin jarraituko da lesio berriak agertzen badira.</a:t>
            </a:r>
          </a:p>
          <a:p>
            <a:r>
              <a:rPr lang="es-ES" sz="2000" b="1" dirty="0">
                <a:solidFill>
                  <a:srgbClr val="4E9EBA"/>
                </a:solidFill>
              </a:rPr>
              <a:t>Sexu-bikotekideak</a:t>
            </a:r>
            <a:r>
              <a:rPr lang="es-ES" sz="2000" dirty="0"/>
              <a:t>: bikotekide sintomatikoak tratatu.</a:t>
            </a:r>
          </a:p>
          <a:p>
            <a:r>
              <a:rPr lang="es-ES" sz="2000" b="1" dirty="0">
                <a:solidFill>
                  <a:srgbClr val="4E9EBA"/>
                </a:solidFill>
              </a:rPr>
              <a:t>Oharrak</a:t>
            </a:r>
            <a:r>
              <a:rPr lang="es-ES" sz="2000" dirty="0"/>
              <a:t>:</a:t>
            </a:r>
          </a:p>
          <a:p>
            <a:pPr lvl="1"/>
            <a:r>
              <a:rPr lang="es-ES" sz="1800" dirty="0"/>
              <a:t>Tratamendu goiztiarra hasi gaixotasuna susmatuz gero (klinika hasten denetik 48-72 ordu bitartean).</a:t>
            </a:r>
          </a:p>
          <a:p>
            <a:pPr lvl="1"/>
            <a:r>
              <a:rPr lang="es-ES" sz="1800" dirty="0"/>
              <a:t>Pazienteari jakinarazi, aldi asintomatikoetan zehar, iraizpen biralaren eta errepikapenen arriskua dagoela, batez ere, infekzioaren jatorria HBS-2a bada eta lehenengo gertakaritik 12 hilabetera bitartean.</a:t>
            </a:r>
          </a:p>
          <a:p>
            <a:pPr lvl="1"/>
            <a:r>
              <a:rPr lang="es-ES" sz="1800" dirty="0"/>
              <a:t>Sexu-</a:t>
            </a:r>
            <a:r>
              <a:rPr lang="es-ES" sz="1800" dirty="0" err="1"/>
              <a:t>kontakturik</a:t>
            </a:r>
            <a:r>
              <a:rPr lang="es-ES" sz="1800" dirty="0"/>
              <a:t> ez izateko gomendatzen da.</a:t>
            </a:r>
          </a:p>
          <a:p>
            <a:pPr lvl="1"/>
            <a:r>
              <a:rPr lang="es-ES" sz="1800" dirty="0"/>
              <a:t>Preserbatiboa erabiltzeko gomendatzen da, nahiz eta babes mugatua izan.</a:t>
            </a:r>
          </a:p>
          <a:p>
            <a:pPr lvl="1"/>
            <a:r>
              <a:rPr lang="es-ES" sz="1800" dirty="0"/>
              <a:t>Gertakari larrientzako gomendioa: garbiketak gatz-serumarekin eta kobre edo zink sulfatoko soluzio lehortzaileez bustiriko fomentuekin (formula magistral ez finantzatuak). Aztertu analgesikoak ahotik hartzeko aukera.</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718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pic>
        <p:nvPicPr>
          <p:cNvPr id="2" name="Imagen 1"/>
          <p:cNvPicPr>
            <a:picLocks noChangeAspect="1"/>
          </p:cNvPicPr>
          <p:nvPr/>
        </p:nvPicPr>
        <p:blipFill rotWithShape="1">
          <a:blip r:embed="rId5"/>
          <a:srcRect t="-1" b="958"/>
          <a:stretch/>
        </p:blipFill>
        <p:spPr>
          <a:xfrm>
            <a:off x="2551496" y="167719"/>
            <a:ext cx="7569994" cy="6014006"/>
          </a:xfrm>
          <a:prstGeom prst="rect">
            <a:avLst/>
          </a:prstGeom>
        </p:spPr>
      </p:pic>
    </p:spTree>
    <p:extLst>
      <p:ext uri="{BB962C8B-B14F-4D97-AF65-F5344CB8AC3E}">
        <p14:creationId xmlns:p14="http://schemas.microsoft.com/office/powerpoint/2010/main" val="126756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grpSp>
        <p:nvGrpSpPr>
          <p:cNvPr id="12" name="Grupo 11"/>
          <p:cNvGrpSpPr/>
          <p:nvPr/>
        </p:nvGrpSpPr>
        <p:grpSpPr>
          <a:xfrm>
            <a:off x="1638299" y="745270"/>
            <a:ext cx="8915400" cy="5017355"/>
            <a:chOff x="1638299" y="745270"/>
            <a:chExt cx="8915400" cy="5017355"/>
          </a:xfrm>
        </p:grpSpPr>
        <p:pic>
          <p:nvPicPr>
            <p:cNvPr id="5" name="Imagen 4"/>
            <p:cNvPicPr>
              <a:picLocks noChangeAspect="1"/>
            </p:cNvPicPr>
            <p:nvPr/>
          </p:nvPicPr>
          <p:blipFill>
            <a:blip r:embed="rId5"/>
            <a:stretch>
              <a:fillRect/>
            </a:stretch>
          </p:blipFill>
          <p:spPr>
            <a:xfrm>
              <a:off x="1690687" y="1447800"/>
              <a:ext cx="8810625" cy="3238500"/>
            </a:xfrm>
            <a:prstGeom prst="rect">
              <a:avLst/>
            </a:prstGeom>
          </p:spPr>
        </p:pic>
        <p:pic>
          <p:nvPicPr>
            <p:cNvPr id="6" name="Imagen 5"/>
            <p:cNvPicPr>
              <a:picLocks noChangeAspect="1"/>
            </p:cNvPicPr>
            <p:nvPr/>
          </p:nvPicPr>
          <p:blipFill rotWithShape="1">
            <a:blip r:embed="rId6"/>
            <a:srcRect t="1" b="3210"/>
            <a:stretch/>
          </p:blipFill>
          <p:spPr>
            <a:xfrm>
              <a:off x="1652587" y="4702418"/>
              <a:ext cx="8848725" cy="1060207"/>
            </a:xfrm>
            <a:prstGeom prst="rect">
              <a:avLst/>
            </a:prstGeom>
          </p:spPr>
        </p:pic>
        <p:pic>
          <p:nvPicPr>
            <p:cNvPr id="11" name="Imagen 10"/>
            <p:cNvPicPr>
              <a:picLocks noChangeAspect="1"/>
            </p:cNvPicPr>
            <p:nvPr/>
          </p:nvPicPr>
          <p:blipFill>
            <a:blip r:embed="rId7"/>
            <a:stretch>
              <a:fillRect/>
            </a:stretch>
          </p:blipFill>
          <p:spPr>
            <a:xfrm>
              <a:off x="1638299" y="745270"/>
              <a:ext cx="8915400" cy="628650"/>
            </a:xfrm>
            <a:prstGeom prst="rect">
              <a:avLst/>
            </a:prstGeom>
          </p:spPr>
        </p:pic>
      </p:grpSp>
    </p:spTree>
    <p:extLst>
      <p:ext uri="{BB962C8B-B14F-4D97-AF65-F5344CB8AC3E}">
        <p14:creationId xmlns:p14="http://schemas.microsoft.com/office/powerpoint/2010/main" val="1519586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grpSp>
        <p:nvGrpSpPr>
          <p:cNvPr id="4" name="Grupo 3"/>
          <p:cNvGrpSpPr/>
          <p:nvPr/>
        </p:nvGrpSpPr>
        <p:grpSpPr>
          <a:xfrm>
            <a:off x="1711295" y="627661"/>
            <a:ext cx="8915400" cy="5289006"/>
            <a:chOff x="1711295" y="627661"/>
            <a:chExt cx="8915400" cy="5289006"/>
          </a:xfrm>
        </p:grpSpPr>
        <p:pic>
          <p:nvPicPr>
            <p:cNvPr id="2" name="Imagen 1"/>
            <p:cNvPicPr>
              <a:picLocks noChangeAspect="1"/>
            </p:cNvPicPr>
            <p:nvPr/>
          </p:nvPicPr>
          <p:blipFill>
            <a:blip r:embed="rId5"/>
            <a:stretch>
              <a:fillRect/>
            </a:stretch>
          </p:blipFill>
          <p:spPr>
            <a:xfrm>
              <a:off x="1777970" y="1211317"/>
              <a:ext cx="8782050" cy="4705350"/>
            </a:xfrm>
            <a:prstGeom prst="rect">
              <a:avLst/>
            </a:prstGeom>
          </p:spPr>
        </p:pic>
        <p:pic>
          <p:nvPicPr>
            <p:cNvPr id="11" name="Imagen 10"/>
            <p:cNvPicPr>
              <a:picLocks noChangeAspect="1"/>
            </p:cNvPicPr>
            <p:nvPr/>
          </p:nvPicPr>
          <p:blipFill>
            <a:blip r:embed="rId6"/>
            <a:stretch>
              <a:fillRect/>
            </a:stretch>
          </p:blipFill>
          <p:spPr>
            <a:xfrm>
              <a:off x="1711295" y="627661"/>
              <a:ext cx="8915400" cy="628650"/>
            </a:xfrm>
            <a:prstGeom prst="rect">
              <a:avLst/>
            </a:prstGeom>
          </p:spPr>
        </p:pic>
      </p:grpSp>
    </p:spTree>
    <p:extLst>
      <p:ext uri="{BB962C8B-B14F-4D97-AF65-F5344CB8AC3E}">
        <p14:creationId xmlns:p14="http://schemas.microsoft.com/office/powerpoint/2010/main" val="2094752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ea typeface="+mn-ea"/>
                <a:cs typeface="+mn-cs"/>
              </a:rPr>
              <a:t>Sifilisa (I)</a:t>
            </a:r>
          </a:p>
        </p:txBody>
      </p:sp>
      <p:sp>
        <p:nvSpPr>
          <p:cNvPr id="6" name="Subtítulo 2"/>
          <p:cNvSpPr txBox="1">
            <a:spLocks/>
          </p:cNvSpPr>
          <p:nvPr/>
        </p:nvSpPr>
        <p:spPr>
          <a:xfrm>
            <a:off x="1184758" y="1252054"/>
            <a:ext cx="9879482" cy="4859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Definizioa/klinika</a:t>
            </a:r>
            <a:r>
              <a:rPr lang="es-ES" sz="2000" dirty="0"/>
              <a:t>: </a:t>
            </a:r>
            <a:r>
              <a:rPr lang="es-ES" sz="2000" i="1" dirty="0"/>
              <a:t>Treponema pallidum</a:t>
            </a:r>
            <a:r>
              <a:rPr lang="es-ES" sz="2000" dirty="0"/>
              <a:t>ak eragindako infekzio sistemikoa. Mukosaren bidez transmititzen da, eta organo guztiei eragin diezaieke.</a:t>
            </a:r>
          </a:p>
          <a:p>
            <a:pPr marL="0" indent="0">
              <a:buNone/>
            </a:pPr>
            <a:r>
              <a:rPr lang="es-ES" sz="2000" dirty="0"/>
              <a:t>    </a:t>
            </a:r>
            <a:r>
              <a:rPr lang="es-ES" sz="2000" b="1" dirty="0"/>
              <a:t>Sifilis primarioa</a:t>
            </a:r>
            <a:r>
              <a:rPr lang="es-ES" sz="2000" dirty="0"/>
              <a:t>: ultzera bat da, minik gabeko adenopatia erregional batekin agertzen dena (txankro sifilitiko).</a:t>
            </a:r>
          </a:p>
          <a:p>
            <a:pPr marL="0" indent="0">
              <a:buNone/>
            </a:pPr>
            <a:r>
              <a:rPr lang="es-ES" sz="2000" b="1" dirty="0"/>
              <a:t>    Sifilis sekundarioa</a:t>
            </a:r>
            <a:r>
              <a:rPr lang="es-ES" sz="2000" dirty="0"/>
              <a:t>: egoera bakteriemikoa da, loturik dagoena lesio mukokutaneo orokortuei eta adenopatia orokortuei.</a:t>
            </a:r>
          </a:p>
          <a:p>
            <a:pPr marL="0" indent="0">
              <a:buNone/>
            </a:pPr>
            <a:r>
              <a:rPr lang="es-ES" sz="2000" dirty="0"/>
              <a:t>   </a:t>
            </a:r>
            <a:r>
              <a:rPr lang="es-ES" sz="2000" b="1" dirty="0"/>
              <a:t>Sifilis latentea</a:t>
            </a:r>
            <a:r>
              <a:rPr lang="es-ES" sz="2000" dirty="0"/>
              <a:t>: latentzia aldi bat egoten da, urte asko irauten duen infekzio subklinikoaz.</a:t>
            </a:r>
          </a:p>
          <a:p>
            <a:pPr marL="0" indent="0">
              <a:buNone/>
            </a:pPr>
            <a:r>
              <a:rPr lang="es-ES" sz="2000" dirty="0"/>
              <a:t>   </a:t>
            </a:r>
            <a:r>
              <a:rPr lang="es-ES" sz="2000" b="1" dirty="0"/>
              <a:t>Sifilis tertziario edo berantiarra</a:t>
            </a:r>
            <a:r>
              <a:rPr lang="es-ES" sz="2000" dirty="0"/>
              <a:t>.</a:t>
            </a:r>
          </a:p>
          <a:p>
            <a:pPr marL="0" indent="0">
              <a:buNone/>
            </a:pPr>
            <a:r>
              <a:rPr lang="es-ES" sz="2000" dirty="0"/>
              <a:t>Nerbio sistema zentralaren erasana edozein estadiotan gerta daiteke. Begien edo belarrien erasana, normalean fase goiztiarretan gertatzen da.</a:t>
            </a:r>
          </a:p>
          <a:p>
            <a:r>
              <a:rPr lang="es-ES" sz="2000" b="1" dirty="0">
                <a:solidFill>
                  <a:srgbClr val="4E9EBA"/>
                </a:solidFill>
              </a:rPr>
              <a:t>Sortzetiko sifilisa</a:t>
            </a:r>
            <a:r>
              <a:rPr lang="es-ES" sz="2000" dirty="0"/>
              <a:t>: amak haurdunaldian zehar tratamendurik hartzen ez badu, fetua hil egin daiteke edo umea larriki gaixo jaio. Jaioberrien eta bularreko haurretan: agerpenak larruazalean izaten dira, mukosetan, erraietan, hezurretan eta aldi berantiar batean Hutchinson-en triada.</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494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ea typeface="+mn-ea"/>
                <a:cs typeface="+mn-cs"/>
              </a:rPr>
              <a:t>Sifilisa (II)</a:t>
            </a:r>
          </a:p>
        </p:txBody>
      </p:sp>
      <p:sp>
        <p:nvSpPr>
          <p:cNvPr id="6" name="Subtítulo 2"/>
          <p:cNvSpPr txBox="1">
            <a:spLocks/>
          </p:cNvSpPr>
          <p:nvPr/>
        </p:nvSpPr>
        <p:spPr>
          <a:xfrm>
            <a:off x="1184758" y="1252054"/>
            <a:ext cx="9088445" cy="52069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Tratamendu farmakologikoa</a:t>
            </a:r>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5"/>
          <a:stretch>
            <a:fillRect/>
          </a:stretch>
        </p:blipFill>
        <p:spPr>
          <a:xfrm>
            <a:off x="3484188" y="1584380"/>
            <a:ext cx="5576400" cy="4655527"/>
          </a:xfrm>
          <a:prstGeom prst="rect">
            <a:avLst/>
          </a:prstGeom>
        </p:spPr>
      </p:pic>
    </p:spTree>
    <p:extLst>
      <p:ext uri="{BB962C8B-B14F-4D97-AF65-F5344CB8AC3E}">
        <p14:creationId xmlns:p14="http://schemas.microsoft.com/office/powerpoint/2010/main" val="50460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pPr algn="ctr"/>
            <a:r>
              <a:rPr lang="es-ES" sz="4000" dirty="0">
                <a:solidFill>
                  <a:srgbClr val="4E9EBA"/>
                </a:solidFill>
                <a:latin typeface="Arial Black" pitchFamily="34" charset="0"/>
                <a:ea typeface="+mn-ea"/>
                <a:cs typeface="+mn-cs"/>
              </a:rPr>
              <a:t>Aurkibidea (II)</a:t>
            </a:r>
          </a:p>
        </p:txBody>
      </p:sp>
      <p:sp>
        <p:nvSpPr>
          <p:cNvPr id="4" name="Subtítulo 2"/>
          <p:cNvSpPr txBox="1">
            <a:spLocks/>
          </p:cNvSpPr>
          <p:nvPr/>
        </p:nvSpPr>
        <p:spPr>
          <a:xfrm>
            <a:off x="1129539" y="1452206"/>
            <a:ext cx="9601200" cy="4796817"/>
          </a:xfrm>
          <a:prstGeom prst="rect">
            <a:avLst/>
          </a:prstGeom>
          <a:solidFill>
            <a:srgbClr val="5FACB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es-ES" sz="1900" b="1" dirty="0">
                <a:solidFill>
                  <a:schemeClr val="bg1"/>
                </a:solidFill>
              </a:rPr>
              <a:t>STIek ERAGINDAKO SINDROME KLINIKOAK</a:t>
            </a:r>
          </a:p>
          <a:p>
            <a:pPr lvl="1" indent="-342900" algn="just">
              <a:lnSpc>
                <a:spcPct val="100000"/>
              </a:lnSpc>
            </a:pPr>
            <a:r>
              <a:rPr lang="es-ES" sz="2600" dirty="0">
                <a:solidFill>
                  <a:schemeClr val="bg1"/>
                </a:solidFill>
              </a:rPr>
              <a:t>Urdail-hesteetako sindromeak</a:t>
            </a:r>
          </a:p>
          <a:p>
            <a:pPr lvl="2" indent="-342900" algn="just">
              <a:lnSpc>
                <a:spcPct val="100000"/>
              </a:lnSpc>
            </a:pPr>
            <a:r>
              <a:rPr lang="es-ES" sz="2200" dirty="0">
                <a:solidFill>
                  <a:schemeClr val="bg1"/>
                </a:solidFill>
              </a:rPr>
              <a:t>Proktitisa</a:t>
            </a:r>
          </a:p>
          <a:p>
            <a:pPr lvl="2" indent="-342900" algn="just">
              <a:lnSpc>
                <a:spcPct val="100000"/>
              </a:lnSpc>
            </a:pPr>
            <a:r>
              <a:rPr lang="es-ES" sz="2200" dirty="0">
                <a:solidFill>
                  <a:schemeClr val="bg1"/>
                </a:solidFill>
              </a:rPr>
              <a:t>Proktokolitisa</a:t>
            </a:r>
          </a:p>
          <a:p>
            <a:pPr lvl="2" indent="-342900" algn="just">
              <a:lnSpc>
                <a:spcPct val="100000"/>
              </a:lnSpc>
            </a:pPr>
            <a:r>
              <a:rPr lang="es-ES" sz="2200" dirty="0">
                <a:solidFill>
                  <a:schemeClr val="bg1"/>
                </a:solidFill>
              </a:rPr>
              <a:t>Enteritis moderatua</a:t>
            </a:r>
          </a:p>
          <a:p>
            <a:pPr lvl="1" indent="-342900" algn="just">
              <a:lnSpc>
                <a:spcPct val="100000"/>
              </a:lnSpc>
            </a:pPr>
            <a:r>
              <a:rPr lang="es-ES" sz="2600" dirty="0">
                <a:solidFill>
                  <a:schemeClr val="bg1"/>
                </a:solidFill>
              </a:rPr>
              <a:t>Pelbiseko gaixotasun inflamatorioa (PGI), arina edo moderatua</a:t>
            </a:r>
          </a:p>
          <a:p>
            <a:pPr lvl="1" indent="-342900" algn="just">
              <a:lnSpc>
                <a:spcPct val="100000"/>
              </a:lnSpc>
            </a:pPr>
            <a:r>
              <a:rPr lang="es-ES" sz="2600" dirty="0">
                <a:solidFill>
                  <a:schemeClr val="bg1"/>
                </a:solidFill>
              </a:rPr>
              <a:t>Garatxo-gaixotasunak (kondiloma puntazorrotzak)</a:t>
            </a:r>
          </a:p>
          <a:p>
            <a:pPr lvl="1" indent="-342900" algn="just">
              <a:lnSpc>
                <a:spcPct val="100000"/>
              </a:lnSpc>
            </a:pPr>
            <a:r>
              <a:rPr lang="es-ES" sz="2600" dirty="0">
                <a:solidFill>
                  <a:schemeClr val="bg1"/>
                </a:solidFill>
              </a:rPr>
              <a:t>Beste batzuk</a:t>
            </a:r>
          </a:p>
          <a:p>
            <a:pPr lvl="2" indent="-342900" algn="just">
              <a:lnSpc>
                <a:spcPct val="100000"/>
              </a:lnSpc>
            </a:pPr>
            <a:r>
              <a:rPr lang="es-ES" sz="2200" dirty="0">
                <a:solidFill>
                  <a:schemeClr val="bg1"/>
                </a:solidFill>
              </a:rPr>
              <a:t>Gonokozia faringeoa</a:t>
            </a:r>
          </a:p>
          <a:p>
            <a:pPr lvl="2" indent="-342900" algn="just">
              <a:lnSpc>
                <a:spcPct val="100000"/>
              </a:lnSpc>
            </a:pPr>
            <a:r>
              <a:rPr lang="es-ES" sz="2200" dirty="0">
                <a:solidFill>
                  <a:schemeClr val="bg1"/>
                </a:solidFill>
              </a:rPr>
              <a:t>MPOX-a</a:t>
            </a:r>
          </a:p>
          <a:p>
            <a:pPr lvl="1" indent="-342900" algn="just">
              <a:lnSpc>
                <a:spcPct val="100000"/>
              </a:lnSpc>
            </a:pPr>
            <a:r>
              <a:rPr lang="es-ES" sz="2200" dirty="0">
                <a:solidFill>
                  <a:schemeClr val="bg1"/>
                </a:solidFill>
              </a:rPr>
              <a:t>SEXU ABUSUA EDO -ERASOA</a:t>
            </a:r>
          </a:p>
        </p:txBody>
      </p:sp>
      <p:grpSp>
        <p:nvGrpSpPr>
          <p:cNvPr id="6" name="Grupo 5"/>
          <p:cNvGrpSpPr/>
          <p:nvPr/>
        </p:nvGrpSpPr>
        <p:grpSpPr>
          <a:xfrm>
            <a:off x="621635" y="6185998"/>
            <a:ext cx="10856798" cy="580324"/>
            <a:chOff x="621635" y="6185998"/>
            <a:chExt cx="10856798" cy="580324"/>
          </a:xfrm>
        </p:grpSpPr>
        <p:pic>
          <p:nvPicPr>
            <p:cNvPr id="7" name="Imagen 6"/>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0" name="Conector recto 9"/>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64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ea typeface="+mn-ea"/>
                <a:cs typeface="+mn-cs"/>
              </a:rPr>
              <a:t>Sifilisa (III)</a:t>
            </a:r>
          </a:p>
        </p:txBody>
      </p:sp>
      <p:sp>
        <p:nvSpPr>
          <p:cNvPr id="6" name="Subtítulo 2"/>
          <p:cNvSpPr txBox="1">
            <a:spLocks/>
          </p:cNvSpPr>
          <p:nvPr/>
        </p:nvSpPr>
        <p:spPr>
          <a:xfrm>
            <a:off x="1184758" y="1252054"/>
            <a:ext cx="9879482" cy="4159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Jarraipena</a:t>
            </a:r>
            <a:r>
              <a:rPr lang="es-ES" sz="2000" dirty="0"/>
              <a:t>: kontroleko proba serologikoen maiztasuna aldatuko da sifilis primarioa, sekundarioa edo latentea den arabera.</a:t>
            </a:r>
          </a:p>
          <a:p>
            <a:r>
              <a:rPr lang="es-ES" sz="2000" b="1" dirty="0">
                <a:solidFill>
                  <a:srgbClr val="4E9EBA"/>
                </a:solidFill>
              </a:rPr>
              <a:t>Sexu-bikotekideak</a:t>
            </a:r>
            <a:r>
              <a:rPr lang="es-ES" sz="2000" dirty="0"/>
              <a:t>: ultzera hasi aurreko 90 egunetan sexu-</a:t>
            </a:r>
            <a:r>
              <a:rPr lang="es-ES" sz="2000" dirty="0" err="1"/>
              <a:t>bikotekide</a:t>
            </a:r>
            <a:r>
              <a:rPr lang="es-ES" sz="2000" dirty="0"/>
              <a:t> izen direnak tratatu. Sifilis latente berantiarra edo bilakaera ezezagunekoa bada, klinika aztertu eta azterketa serologikoa egin tratamendu mota erabakitzeko.</a:t>
            </a:r>
          </a:p>
          <a:p>
            <a:r>
              <a:rPr lang="es-ES" sz="2000" b="1" dirty="0">
                <a:solidFill>
                  <a:srgbClr val="4E9EBA"/>
                </a:solidFill>
              </a:rPr>
              <a:t>Oharrak</a:t>
            </a:r>
            <a:r>
              <a:rPr lang="es-ES" sz="2000" dirty="0"/>
              <a:t>: </a:t>
            </a:r>
          </a:p>
          <a:p>
            <a:pPr lvl="1"/>
            <a:r>
              <a:rPr lang="es-ES" sz="1600" dirty="0"/>
              <a:t>Sexu-</a:t>
            </a:r>
            <a:r>
              <a:rPr lang="es-ES" sz="1600" dirty="0" err="1"/>
              <a:t>kontakturik</a:t>
            </a:r>
            <a:r>
              <a:rPr lang="es-ES" sz="1600" dirty="0"/>
              <a:t> ez izateko gomendatu, gutxienez, astebetez tratamendua amaitu eta sintomak desagertu direnetik.</a:t>
            </a:r>
          </a:p>
          <a:p>
            <a:pPr lvl="1"/>
            <a:r>
              <a:rPr lang="es-ES" sz="1600" dirty="0"/>
              <a:t>Pazienteei jakinarazi behar zaie tratamendua hasi eta lehenengo 24 orduetan ager daitezkeen Jarisch- Herxheimer erreakzioaren sintomak zeintzuk diren.</a:t>
            </a:r>
          </a:p>
          <a:p>
            <a:pPr lvl="1"/>
            <a:r>
              <a:rPr lang="es-ES" sz="1600" dirty="0"/>
              <a:t>Pazienteak aztertu behar dira koinfekzioa egon daitekeelako GBIarekin, eta beste STI batzuk ez daudela ziurtatzeko. </a:t>
            </a:r>
          </a:p>
          <a:p>
            <a:pPr lvl="1"/>
            <a:r>
              <a:rPr lang="nn-NO" sz="1600" dirty="0"/>
              <a:t>Haurdunen kasuan, transmisio bertikala edozein momentutan gerta daiteke</a:t>
            </a:r>
            <a:r>
              <a:rPr lang="es-ES" sz="1600" dirty="0"/>
              <a:t>. </a:t>
            </a:r>
          </a:p>
          <a:p>
            <a:pPr lvl="1"/>
            <a:r>
              <a:rPr lang="es-ES" sz="1600" dirty="0"/>
              <a:t>Sifilisa eduki izanak ez du esan nahi berriro ez dela izango.</a:t>
            </a:r>
          </a:p>
          <a:p>
            <a:pPr marL="0" indent="0">
              <a:buNone/>
            </a:pPr>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800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ea typeface="+mn-ea"/>
                <a:cs typeface="+mn-cs"/>
              </a:rPr>
              <a:t>Txankro biguna (I)</a:t>
            </a:r>
          </a:p>
        </p:txBody>
      </p:sp>
      <p:sp>
        <p:nvSpPr>
          <p:cNvPr id="6" name="Subtítulo 2"/>
          <p:cNvSpPr txBox="1">
            <a:spLocks/>
          </p:cNvSpPr>
          <p:nvPr/>
        </p:nvSpPr>
        <p:spPr>
          <a:xfrm>
            <a:off x="1184758" y="1252054"/>
            <a:ext cx="9879482" cy="4159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Definizioa/klinika</a:t>
            </a:r>
            <a:r>
              <a:rPr lang="es-ES" sz="2000" dirty="0"/>
              <a:t>: gure inguruan gutxi ikusten da. Papula bat agertzen da, azkar bilakatzen da pustula eta, gero, ultzera, gehienetan genitalen inguruan. Kasuen % 50 ultzera aniztunak dira. Ohikoa da beste STIekiko koinfekzioa.</a:t>
            </a:r>
          </a:p>
          <a:p>
            <a:r>
              <a:rPr lang="es-ES" sz="2000" b="1" dirty="0">
                <a:solidFill>
                  <a:srgbClr val="4E9EBA"/>
                </a:solidFill>
              </a:rPr>
              <a:t>Tratamendu farmakologikoa</a:t>
            </a:r>
            <a:r>
              <a:rPr lang="es-ES" sz="2000" dirty="0"/>
              <a:t>:</a:t>
            </a:r>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5"/>
          <a:stretch>
            <a:fillRect/>
          </a:stretch>
        </p:blipFill>
        <p:spPr>
          <a:xfrm>
            <a:off x="2652142" y="2677645"/>
            <a:ext cx="7512138" cy="3420000"/>
          </a:xfrm>
          <a:prstGeom prst="rect">
            <a:avLst/>
          </a:prstGeom>
        </p:spPr>
      </p:pic>
    </p:spTree>
    <p:extLst>
      <p:ext uri="{BB962C8B-B14F-4D97-AF65-F5344CB8AC3E}">
        <p14:creationId xmlns:p14="http://schemas.microsoft.com/office/powerpoint/2010/main" val="3423696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rPr>
              <a:t>Txankro biguna </a:t>
            </a:r>
            <a:r>
              <a:rPr lang="es-ES" sz="3200" dirty="0">
                <a:solidFill>
                  <a:srgbClr val="4E9EBA"/>
                </a:solidFill>
                <a:latin typeface="Arial Black" pitchFamily="34" charset="0"/>
                <a:ea typeface="+mn-ea"/>
                <a:cs typeface="+mn-cs"/>
              </a:rPr>
              <a:t>(II)</a:t>
            </a:r>
          </a:p>
        </p:txBody>
      </p:sp>
      <p:sp>
        <p:nvSpPr>
          <p:cNvPr id="6" name="Subtítulo 2"/>
          <p:cNvSpPr txBox="1">
            <a:spLocks/>
          </p:cNvSpPr>
          <p:nvPr/>
        </p:nvSpPr>
        <p:spPr>
          <a:xfrm>
            <a:off x="1184758" y="1252054"/>
            <a:ext cx="9879482" cy="4159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Jarraipena</a:t>
            </a:r>
            <a:r>
              <a:rPr lang="es-ES" sz="2000" dirty="0"/>
              <a:t>: </a:t>
            </a:r>
            <a:r>
              <a:rPr lang="it-IT" sz="2000" dirty="0"/>
              <a:t>tratamendua hasi eta 3-7 egunera berrikusi</a:t>
            </a:r>
            <a:r>
              <a:rPr lang="es-ES" sz="2000" dirty="0"/>
              <a:t>. Erabat sendatzeko hartuko den denbora alda daiteke tamainaren arabera (ultzera handiek 2 aste har ditzakete eta adenopatiek, 2 edo 3 aste gehiago).</a:t>
            </a:r>
          </a:p>
          <a:p>
            <a:r>
              <a:rPr lang="es-ES" sz="2000" b="1" dirty="0">
                <a:solidFill>
                  <a:srgbClr val="4E9EBA"/>
                </a:solidFill>
              </a:rPr>
              <a:t>Sexu-bikotekideak</a:t>
            </a:r>
            <a:r>
              <a:rPr lang="es-ES" sz="2000" dirty="0"/>
              <a:t>: sintomak hasi aurreko 10 egunetan izan diren sexu-</a:t>
            </a:r>
            <a:r>
              <a:rPr lang="es-ES" sz="2000" dirty="0" err="1"/>
              <a:t>bikotekideen</a:t>
            </a:r>
            <a:r>
              <a:rPr lang="es-ES" sz="2000" dirty="0"/>
              <a:t> azterketa egin eta tratatu.</a:t>
            </a:r>
          </a:p>
          <a:p>
            <a:r>
              <a:rPr lang="es-ES" sz="2000" b="1" dirty="0">
                <a:solidFill>
                  <a:srgbClr val="4E9EBA"/>
                </a:solidFill>
              </a:rPr>
              <a:t>Oharrak</a:t>
            </a:r>
            <a:r>
              <a:rPr lang="es-ES" sz="2000" dirty="0"/>
              <a:t>: </a:t>
            </a:r>
          </a:p>
          <a:p>
            <a:pPr lvl="1"/>
            <a:r>
              <a:rPr lang="es-ES" sz="2000" dirty="0"/>
              <a:t>Sexu-</a:t>
            </a:r>
            <a:r>
              <a:rPr lang="es-ES" sz="2000" dirty="0" err="1"/>
              <a:t>kontakturik</a:t>
            </a:r>
            <a:r>
              <a:rPr lang="es-ES" sz="2000" dirty="0"/>
              <a:t> ez izateko gomendatu, tratamendua amaitu eta erabat sendatu arte.</a:t>
            </a:r>
          </a:p>
          <a:p>
            <a:pPr lvl="1"/>
            <a:r>
              <a:rPr lang="es-ES" sz="2000" dirty="0"/>
              <a:t>Testa egin behar da GIBaren eta sifilisaren infekzioa ote dagoen aztertzeko.</a:t>
            </a:r>
          </a:p>
          <a:p>
            <a:pPr lvl="1"/>
            <a:r>
              <a:rPr lang="es-ES" sz="2000" dirty="0"/>
              <a:t>Iztaieko adenopatien drenaia (ziztada xurgatzaileaz edo ebakidura kirurgikoaz).</a:t>
            </a:r>
          </a:p>
          <a:p>
            <a:pPr marL="0" indent="0">
              <a:buNone/>
            </a:pPr>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576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ea typeface="+mn-ea"/>
                <a:cs typeface="+mn-cs"/>
              </a:rPr>
              <a:t>Iztaiko granuloma: donovanosia (I)</a:t>
            </a:r>
          </a:p>
        </p:txBody>
      </p:sp>
      <p:sp>
        <p:nvSpPr>
          <p:cNvPr id="6" name="Subtítulo 2"/>
          <p:cNvSpPr txBox="1">
            <a:spLocks/>
          </p:cNvSpPr>
          <p:nvPr/>
        </p:nvSpPr>
        <p:spPr>
          <a:xfrm>
            <a:off x="1184758" y="1252054"/>
            <a:ext cx="9879482" cy="48260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Definizioa/klinika</a:t>
            </a:r>
            <a:r>
              <a:rPr lang="es-ES" sz="2000" dirty="0"/>
              <a:t>: </a:t>
            </a:r>
            <a:r>
              <a:rPr lang="es-ES" sz="2000" i="1" dirty="0"/>
              <a:t>Klebsiella granulomatis</a:t>
            </a:r>
            <a:r>
              <a:rPr lang="es-ES" sz="2000" dirty="0"/>
              <a:t>-</a:t>
            </a:r>
            <a:r>
              <a:rPr lang="es-ES" sz="2000" dirty="0" err="1"/>
              <a:t>ak</a:t>
            </a:r>
            <a:r>
              <a:rPr lang="es-ES" sz="2000" dirty="0"/>
              <a:t> eragiten duen STIa. Europan ez da ohikoa, tropikoko inguruneetan, berriz, ezagunagoa da. Minik ematen ez duten ultzera genital progresiboekin azaltzen da, adenopatia erregionalik gabekoak.</a:t>
            </a:r>
          </a:p>
          <a:p>
            <a:r>
              <a:rPr lang="es-ES" sz="2000" b="1" dirty="0">
                <a:solidFill>
                  <a:srgbClr val="4E9EBA"/>
                </a:solidFill>
              </a:rPr>
              <a:t>Tratamendu farmakologikoa</a:t>
            </a:r>
            <a:r>
              <a:rPr lang="es-ES" sz="2000" dirty="0"/>
              <a:t>:</a:t>
            </a:r>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2435038" y="2617974"/>
            <a:ext cx="7124700" cy="3343275"/>
          </a:xfrm>
          <a:prstGeom prst="rect">
            <a:avLst/>
          </a:prstGeom>
        </p:spPr>
      </p:pic>
    </p:spTree>
    <p:extLst>
      <p:ext uri="{BB962C8B-B14F-4D97-AF65-F5344CB8AC3E}">
        <p14:creationId xmlns:p14="http://schemas.microsoft.com/office/powerpoint/2010/main" val="3168080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rPr>
              <a:t>Iztaiko granuloma: donovanosia </a:t>
            </a:r>
            <a:r>
              <a:rPr lang="es-ES" sz="3200" dirty="0">
                <a:solidFill>
                  <a:srgbClr val="4E9EBA"/>
                </a:solidFill>
                <a:latin typeface="Arial Black" pitchFamily="34" charset="0"/>
                <a:ea typeface="+mn-ea"/>
                <a:cs typeface="+mn-cs"/>
              </a:rPr>
              <a:t>(II)</a:t>
            </a:r>
          </a:p>
        </p:txBody>
      </p:sp>
      <p:sp>
        <p:nvSpPr>
          <p:cNvPr id="6" name="Subtítulo 2"/>
          <p:cNvSpPr txBox="1">
            <a:spLocks/>
          </p:cNvSpPr>
          <p:nvPr/>
        </p:nvSpPr>
        <p:spPr>
          <a:xfrm>
            <a:off x="1184758" y="1252054"/>
            <a:ext cx="9879482" cy="41595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Jarraipena</a:t>
            </a:r>
            <a:r>
              <a:rPr lang="es-ES" sz="2000" dirty="0"/>
              <a:t>: lesioak erabat sendatu arte luzatu behar da tratamendua, gutxienez hiru astez.</a:t>
            </a:r>
          </a:p>
          <a:p>
            <a:r>
              <a:rPr lang="es-ES" sz="2000" b="1" dirty="0">
                <a:solidFill>
                  <a:srgbClr val="4E9EBA"/>
                </a:solidFill>
              </a:rPr>
              <a:t>Sexu-bikotekideak</a:t>
            </a:r>
            <a:r>
              <a:rPr lang="es-ES" sz="2000" dirty="0"/>
              <a:t>: sintomak hasi aurreko 60 egunetan izan diren sexu-kontaktuak tratatu.</a:t>
            </a:r>
          </a:p>
          <a:p>
            <a:r>
              <a:rPr lang="es-ES" sz="2000" b="1" dirty="0">
                <a:solidFill>
                  <a:srgbClr val="4E9EBA"/>
                </a:solidFill>
              </a:rPr>
              <a:t>Oharrak</a:t>
            </a:r>
            <a:r>
              <a:rPr lang="es-ES" sz="2000" dirty="0"/>
              <a:t>: </a:t>
            </a:r>
          </a:p>
          <a:p>
            <a:pPr lvl="1"/>
            <a:r>
              <a:rPr lang="es-ES" sz="2000" dirty="0"/>
              <a:t>Ultzera genitaletatik odol jarioa erraz ateratzen bada, GIBari loturiko infekzioen arriskua areagotzen da. GIBaren probak egitea aztertu behar da kasu guztietarako, bai eta sifilisarenak ere.</a:t>
            </a:r>
          </a:p>
          <a:p>
            <a:pPr lvl="1"/>
            <a:r>
              <a:rPr lang="es-ES" sz="2000" dirty="0"/>
              <a:t>Itxuraz eraginkorra izan den terapia baten ondoren, 6 eta 18 hilabetera bitartera birgaixotzea gerta daiteke.</a:t>
            </a:r>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9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ea typeface="+mn-ea"/>
                <a:cs typeface="+mn-cs"/>
              </a:rPr>
              <a:t>Linfogranuloma benereoa (LGV)</a:t>
            </a:r>
          </a:p>
        </p:txBody>
      </p:sp>
      <p:sp>
        <p:nvSpPr>
          <p:cNvPr id="6" name="Subtítulo 2"/>
          <p:cNvSpPr txBox="1">
            <a:spLocks/>
          </p:cNvSpPr>
          <p:nvPr/>
        </p:nvSpPr>
        <p:spPr>
          <a:xfrm>
            <a:off x="1184758" y="1252054"/>
            <a:ext cx="9879482" cy="491324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Definizioa/klinika</a:t>
            </a:r>
            <a:r>
              <a:rPr lang="es-ES" sz="2000" dirty="0"/>
              <a:t>: </a:t>
            </a:r>
            <a:r>
              <a:rPr lang="es-ES" sz="2000" i="1" dirty="0"/>
              <a:t>Chlamydia trachomatis</a:t>
            </a:r>
            <a:r>
              <a:rPr lang="es-ES" sz="2000" dirty="0"/>
              <a:t>aren L1, L2 eta L3 serotipoek eragindako STIa. Kasuen % 94,4 gizonezkoengan gertatzen dira, bereziki GSGengan.</a:t>
            </a:r>
          </a:p>
          <a:p>
            <a:r>
              <a:rPr lang="es-ES" sz="2000" b="1" dirty="0">
                <a:solidFill>
                  <a:srgbClr val="4E9EBA"/>
                </a:solidFill>
              </a:rPr>
              <a:t>Tratamendu farmakologikoa</a:t>
            </a:r>
            <a:r>
              <a:rPr lang="es-ES" sz="2000" dirty="0"/>
              <a:t>:</a:t>
            </a:r>
          </a:p>
          <a:p>
            <a:endParaRPr lang="es-ES" sz="2000" dirty="0"/>
          </a:p>
          <a:p>
            <a:endParaRPr lang="es-ES" sz="2000" dirty="0"/>
          </a:p>
          <a:p>
            <a:endParaRPr lang="es-ES" sz="2000" dirty="0"/>
          </a:p>
          <a:p>
            <a:endParaRPr lang="es-ES" sz="2000" dirty="0"/>
          </a:p>
          <a:p>
            <a:pPr marL="0" indent="0">
              <a:buNone/>
            </a:pPr>
            <a:endParaRPr lang="es-ES" sz="2000" dirty="0"/>
          </a:p>
          <a:p>
            <a:r>
              <a:rPr lang="es-ES" sz="2000" b="1" dirty="0">
                <a:solidFill>
                  <a:srgbClr val="4E9EBA"/>
                </a:solidFill>
              </a:rPr>
              <a:t>Jarraipena</a:t>
            </a:r>
            <a:r>
              <a:rPr lang="es-ES" sz="2000" dirty="0"/>
              <a:t>: sintomak desagertu arte (3-6 aste).</a:t>
            </a:r>
          </a:p>
          <a:p>
            <a:r>
              <a:rPr lang="es-ES" sz="2000" b="1" dirty="0">
                <a:solidFill>
                  <a:srgbClr val="4E9EBA"/>
                </a:solidFill>
              </a:rPr>
              <a:t>Sexu-bikotekideak</a:t>
            </a:r>
            <a:r>
              <a:rPr lang="es-ES" sz="2000" dirty="0"/>
              <a:t>: sintomak hasi aurreko 60 egunetan izan diren sexu-kontaktuak tratatu.</a:t>
            </a:r>
            <a:endParaRPr lang="es-ES" sz="2000" b="1" dirty="0">
              <a:solidFill>
                <a:srgbClr val="4E9EBA"/>
              </a:solidFill>
            </a:endParaRPr>
          </a:p>
          <a:p>
            <a:r>
              <a:rPr lang="es-ES" sz="2000" b="1" dirty="0">
                <a:solidFill>
                  <a:srgbClr val="4E9EBA"/>
                </a:solidFill>
              </a:rPr>
              <a:t>Oharrak</a:t>
            </a:r>
            <a:r>
              <a:rPr lang="es-ES" sz="2000" dirty="0"/>
              <a:t>: </a:t>
            </a:r>
          </a:p>
          <a:p>
            <a:pPr lvl="1"/>
            <a:r>
              <a:rPr lang="es-ES" sz="1600" dirty="0"/>
              <a:t>Ez izan sexu-</a:t>
            </a:r>
            <a:r>
              <a:rPr lang="es-ES" sz="1600" dirty="0" err="1"/>
              <a:t>kontakturik</a:t>
            </a:r>
            <a:r>
              <a:rPr lang="es-ES" sz="1600" dirty="0"/>
              <a:t> lesio guztiak orbaindu arte. </a:t>
            </a:r>
          </a:p>
          <a:p>
            <a:pPr lvl="1"/>
            <a:r>
              <a:rPr lang="es-ES" sz="1600" dirty="0"/>
              <a:t>Batzuetan zenbait tratamendu ziklo behar izaten dira, antibiotikoak txandakatuz</a:t>
            </a:r>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rotWithShape="1">
          <a:blip r:embed="rId5"/>
          <a:srcRect r="1314" b="3218"/>
          <a:stretch/>
        </p:blipFill>
        <p:spPr>
          <a:xfrm>
            <a:off x="2532529" y="2247090"/>
            <a:ext cx="7068671" cy="2064934"/>
          </a:xfrm>
          <a:prstGeom prst="rect">
            <a:avLst/>
          </a:prstGeom>
        </p:spPr>
      </p:pic>
    </p:spTree>
    <p:extLst>
      <p:ext uri="{BB962C8B-B14F-4D97-AF65-F5344CB8AC3E}">
        <p14:creationId xmlns:p14="http://schemas.microsoft.com/office/powerpoint/2010/main" val="3730120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fontScale="90000"/>
          </a:bodyPr>
          <a:lstStyle/>
          <a:p>
            <a:pPr algn="ctr"/>
            <a:r>
              <a:rPr lang="es-ES" sz="3200" dirty="0">
                <a:solidFill>
                  <a:srgbClr val="4E9EBA"/>
                </a:solidFill>
                <a:latin typeface="Arial Black" pitchFamily="34" charset="0"/>
                <a:ea typeface="+mn-ea"/>
                <a:cs typeface="+mn-cs"/>
              </a:rPr>
              <a:t>URDAIL-HESTEETAKO SINDROMEAK: Proktitisa (I)</a:t>
            </a:r>
          </a:p>
        </p:txBody>
      </p:sp>
      <p:sp>
        <p:nvSpPr>
          <p:cNvPr id="6" name="Subtítulo 2"/>
          <p:cNvSpPr txBox="1">
            <a:spLocks/>
          </p:cNvSpPr>
          <p:nvPr/>
        </p:nvSpPr>
        <p:spPr>
          <a:xfrm>
            <a:off x="1184758" y="1252054"/>
            <a:ext cx="9879482" cy="47164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Definizioa/klinika</a:t>
            </a:r>
            <a:r>
              <a:rPr lang="es-ES" sz="2000" dirty="0"/>
              <a:t>: ondestearen mukosaren hantura; uzki-ondestetako minarekin, tenesmoarekin, mukiekin gorozkietan edo ondesteko odoljarioarekin azal daiteke. Kutsatzeko bidea: uzki-sexua.</a:t>
            </a:r>
          </a:p>
          <a:p>
            <a:pPr marL="0" indent="0">
              <a:buNone/>
            </a:pPr>
            <a:r>
              <a:rPr lang="es-ES" sz="2000" dirty="0"/>
              <a:t>Agentes etiologiko ohikoenak: </a:t>
            </a:r>
            <a:r>
              <a:rPr lang="es-ES" sz="2000" i="1" dirty="0"/>
              <a:t>Neisseria gonorrhoea</a:t>
            </a:r>
            <a:r>
              <a:rPr lang="es-ES" sz="2000" dirty="0"/>
              <a:t>e, </a:t>
            </a:r>
            <a:r>
              <a:rPr lang="es-ES" sz="2000" i="1" dirty="0"/>
              <a:t>Chlamydia trachomatis</a:t>
            </a:r>
            <a:r>
              <a:rPr lang="es-ES" sz="2000" dirty="0"/>
              <a:t> (L1, L2 eta L3 serotipoak barne), </a:t>
            </a:r>
            <a:r>
              <a:rPr lang="es-ES" sz="2000" i="1" dirty="0"/>
              <a:t>Treponema pallidum </a:t>
            </a:r>
            <a:r>
              <a:rPr lang="es-ES" sz="2000" dirty="0"/>
              <a:t>eta BBS. Klinika patogenoaren arabera aldatuko da:</a:t>
            </a:r>
          </a:p>
          <a:p>
            <a:pPr lvl="1"/>
            <a:r>
              <a:rPr lang="es-ES" sz="1800" i="1" dirty="0"/>
              <a:t>N. gonorrhoeae</a:t>
            </a:r>
            <a:r>
              <a:rPr lang="es-ES" sz="1800" dirty="0"/>
              <a:t>: síntomas ez dira zehatzak (uzkiko pruritoa edo erresumina, jariatze mukosoa, hematikoa edo zornetsua).</a:t>
            </a:r>
          </a:p>
          <a:p>
            <a:pPr lvl="1"/>
            <a:r>
              <a:rPr lang="es-ES" sz="1800" i="1" dirty="0"/>
              <a:t>C. trachomatis</a:t>
            </a:r>
            <a:r>
              <a:rPr lang="es-ES" sz="1800" dirty="0"/>
              <a:t>: klinika akutua da, odoljarioa, tenesmoa, idorreria eta sukarra sortzen dituen ultzerarekin azaltzen dena; fistulak eta kolon eta ondestetako estenosi kronikoa ere sor ditzake.</a:t>
            </a:r>
          </a:p>
          <a:p>
            <a:pPr lvl="1"/>
            <a:r>
              <a:rPr lang="es-ES" sz="1800" i="1" dirty="0"/>
              <a:t>T. pallidum</a:t>
            </a:r>
            <a:r>
              <a:rPr lang="es-ES" sz="1800" dirty="0"/>
              <a:t>: </a:t>
            </a:r>
            <a:r>
              <a:rPr lang="fi-FI" sz="1800" dirty="0"/>
              <a:t>asintomatikoa izaten ohi da uzki-ondesteetako aldean</a:t>
            </a:r>
            <a:r>
              <a:rPr lang="es-ES" sz="1800" dirty="0"/>
              <a:t>; batzuetan, uzki inguruko txankroa eta iztaiko adenopatiak.</a:t>
            </a:r>
          </a:p>
          <a:p>
            <a:pPr lvl="1"/>
            <a:r>
              <a:rPr lang="es-ES" sz="1800" dirty="0"/>
              <a:t>HBS: </a:t>
            </a:r>
            <a:r>
              <a:rPr lang="it-IT" sz="1800" dirty="0"/>
              <a:t>uzkiari eta uzki inguruari erasaten dio</a:t>
            </a:r>
            <a:r>
              <a:rPr lang="es-ES" sz="1800" dirty="0"/>
              <a:t>. Baba edo ultzera multzoekin azaltzen da, zeinek min handia, prurito, erremina, etengabeko tenesmoa, idorreria, sukarra eta erasan orokorra eragiten baitute.</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140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ea typeface="+mn-ea"/>
                <a:cs typeface="+mn-cs"/>
              </a:rPr>
              <a:t>Proktitisa (II)</a:t>
            </a:r>
          </a:p>
        </p:txBody>
      </p:sp>
      <p:sp>
        <p:nvSpPr>
          <p:cNvPr id="6" name="Subtítulo 2"/>
          <p:cNvSpPr txBox="1">
            <a:spLocks/>
          </p:cNvSpPr>
          <p:nvPr/>
        </p:nvSpPr>
        <p:spPr>
          <a:xfrm>
            <a:off x="1184758" y="1252054"/>
            <a:ext cx="9879482" cy="47164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Tratamendu farmakologikoa</a:t>
            </a:r>
            <a:r>
              <a:rPr lang="es-ES" sz="2000" dirty="0"/>
              <a:t>: analgesikoak ahotik hartzeko aukera aztertu eta tratamendu enpirikoa abiarazi.</a:t>
            </a:r>
          </a:p>
          <a:p>
            <a:pPr marL="0" indent="0">
              <a:buNone/>
            </a:pPr>
            <a:endParaRPr lang="es-ES" sz="2000" dirty="0"/>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rotWithShape="1">
          <a:blip r:embed="rId5"/>
          <a:srcRect b="1493"/>
          <a:stretch/>
        </p:blipFill>
        <p:spPr>
          <a:xfrm>
            <a:off x="3281870" y="1851326"/>
            <a:ext cx="6840855" cy="4323138"/>
          </a:xfrm>
          <a:prstGeom prst="rect">
            <a:avLst/>
          </a:prstGeom>
        </p:spPr>
      </p:pic>
    </p:spTree>
    <p:extLst>
      <p:ext uri="{BB962C8B-B14F-4D97-AF65-F5344CB8AC3E}">
        <p14:creationId xmlns:p14="http://schemas.microsoft.com/office/powerpoint/2010/main" val="143452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ea typeface="+mn-ea"/>
                <a:cs typeface="+mn-cs"/>
              </a:rPr>
              <a:t>Proktitisa (III)</a:t>
            </a:r>
          </a:p>
        </p:txBody>
      </p:sp>
      <p:sp>
        <p:nvSpPr>
          <p:cNvPr id="6" name="Subtítulo 2"/>
          <p:cNvSpPr txBox="1">
            <a:spLocks/>
          </p:cNvSpPr>
          <p:nvPr/>
        </p:nvSpPr>
        <p:spPr>
          <a:xfrm>
            <a:off x="1184758" y="1252054"/>
            <a:ext cx="9879482" cy="47164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Jarraipena</a:t>
            </a:r>
            <a:r>
              <a:rPr lang="es-ES" sz="2000" dirty="0"/>
              <a:t>:</a:t>
            </a:r>
          </a:p>
          <a:p>
            <a:pPr lvl="1"/>
            <a:r>
              <a:rPr lang="es-ES" sz="2000" dirty="0"/>
              <a:t>Gonococo o </a:t>
            </a:r>
            <a:r>
              <a:rPr lang="es-ES" sz="2000" i="1" dirty="0"/>
              <a:t>Chlamydia</a:t>
            </a:r>
            <a:r>
              <a:rPr lang="es-ES" sz="2000" dirty="0"/>
              <a:t>: kontrola tratamendu amaitu eta 3 hilabetera.</a:t>
            </a:r>
          </a:p>
          <a:p>
            <a:pPr lvl="1"/>
            <a:r>
              <a:rPr lang="es-ES" sz="2000" i="1" dirty="0"/>
              <a:t>C. trachomatis</a:t>
            </a:r>
            <a:r>
              <a:rPr lang="es-ES" sz="2000" dirty="0"/>
              <a:t> (L1, L2 eta L3 serotipoak): jarraipena egin eta antibiotikoekin tratatu lesioak desagertu arte (3-6 aste).</a:t>
            </a:r>
          </a:p>
          <a:p>
            <a:pPr lvl="1"/>
            <a:r>
              <a:rPr lang="es-ES" sz="2000" dirty="0"/>
              <a:t>HBS: HBSa isola daiteke lehenengo lesio genitalak agertzen direnetik bi astetik zazpi astera. Lesio errepikakorren kasuan, bost egun pasa eta gero, birusa ez da agertzen. Bai infekzio primarioak, bai errepikakorrak asintomatikoak izan daitezke eta pazienteari jakinarazi behar zaio iraizpen biralerako arriskua dagoela aldi horietan. Ezabatze-terapiaren irizpideak betez gero, gomendatzen da terapiarekin 6 hilabetetik urtebetera bitartean jarraitzeko eta, ondoren, errepikapenen maiztasuna aztertzeko.</a:t>
            </a:r>
          </a:p>
          <a:p>
            <a:r>
              <a:rPr lang="es-ES" sz="2000" b="1" dirty="0">
                <a:solidFill>
                  <a:srgbClr val="4E9EBA"/>
                </a:solidFill>
              </a:rPr>
              <a:t>Sexu-bikotekideak</a:t>
            </a:r>
            <a:r>
              <a:rPr lang="es-ES" sz="2000" dirty="0"/>
              <a:t>: </a:t>
            </a:r>
          </a:p>
          <a:p>
            <a:pPr lvl="1"/>
            <a:r>
              <a:rPr lang="es-ES" sz="2000" i="1" dirty="0"/>
              <a:t>Neisseria gonorrhoeae</a:t>
            </a:r>
            <a:r>
              <a:rPr lang="es-ES" sz="2000" dirty="0"/>
              <a:t>: diagnostikoaren aurreko 2 asteetan sintomatikoetan eta, asintomatikoen kasuan, azken bikotea izan zenetik, diagnostikoaren aurreko 12 asteetan.</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187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ea typeface="+mn-ea"/>
                <a:cs typeface="+mn-cs"/>
              </a:rPr>
              <a:t>Proktitisa (IV)</a:t>
            </a:r>
          </a:p>
        </p:txBody>
      </p:sp>
      <p:sp>
        <p:nvSpPr>
          <p:cNvPr id="6" name="Subtítulo 2"/>
          <p:cNvSpPr txBox="1">
            <a:spLocks/>
          </p:cNvSpPr>
          <p:nvPr/>
        </p:nvSpPr>
        <p:spPr>
          <a:xfrm>
            <a:off x="1184758" y="1143984"/>
            <a:ext cx="9879482" cy="49674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Sexu-bikotekideak </a:t>
            </a:r>
            <a:r>
              <a:rPr lang="es-ES" sz="2000" dirty="0"/>
              <a:t>: </a:t>
            </a:r>
          </a:p>
          <a:p>
            <a:pPr lvl="1"/>
            <a:r>
              <a:rPr lang="es-ES" sz="2000" i="1" dirty="0"/>
              <a:t>Chlamydia trachomatis</a:t>
            </a:r>
            <a:r>
              <a:rPr lang="es-ES" sz="2000" dirty="0"/>
              <a:t> (L1, L2 eta L3 serotipoak): </a:t>
            </a:r>
            <a:r>
              <a:rPr lang="fi-FI" sz="2000" dirty="0"/>
              <a:t>sintomak hasi aurreko 4 asteetan eta diagnostikoaren aurreko 6 hilabeteetan asintomatikoetan.</a:t>
            </a:r>
            <a:endParaRPr lang="es-ES" sz="2000" dirty="0"/>
          </a:p>
          <a:p>
            <a:pPr lvl="1"/>
            <a:r>
              <a:rPr lang="es-ES" sz="2000" dirty="0"/>
              <a:t>Gonococo eta </a:t>
            </a:r>
            <a:r>
              <a:rPr lang="es-ES" sz="2000" i="1" dirty="0"/>
              <a:t>Chlamydia</a:t>
            </a:r>
            <a:r>
              <a:rPr lang="es-ES" sz="2000" dirty="0"/>
              <a:t> paziente asintomatikoen uzkiko laginetan ere antzematen dira eta berdin tratatu behar dira.</a:t>
            </a:r>
          </a:p>
          <a:p>
            <a:pPr lvl="1"/>
            <a:r>
              <a:rPr lang="es-ES" sz="2000" i="1" dirty="0"/>
              <a:t>Treponema pallidum</a:t>
            </a:r>
            <a:r>
              <a:rPr lang="es-ES" sz="2000" dirty="0"/>
              <a:t>: </a:t>
            </a:r>
            <a:r>
              <a:rPr lang="fi-FI" sz="2000" dirty="0"/>
              <a:t>sintomak hasi aurreko 90 egunetan.</a:t>
            </a:r>
            <a:endParaRPr lang="es-ES" sz="2000" dirty="0"/>
          </a:p>
          <a:p>
            <a:pPr lvl="1"/>
            <a:r>
              <a:rPr lang="es-ES" sz="2000" dirty="0"/>
              <a:t>VHS: ez dago gomendio zehatzik.</a:t>
            </a:r>
          </a:p>
          <a:p>
            <a:r>
              <a:rPr lang="es-ES" sz="2000" b="1" dirty="0">
                <a:solidFill>
                  <a:srgbClr val="4E9EBA"/>
                </a:solidFill>
              </a:rPr>
              <a:t>Oharrak</a:t>
            </a:r>
            <a:r>
              <a:rPr lang="es-ES" sz="2000" dirty="0"/>
              <a:t>: </a:t>
            </a:r>
          </a:p>
          <a:p>
            <a:pPr lvl="1"/>
            <a:r>
              <a:rPr lang="es-ES" sz="2000" i="1" dirty="0"/>
              <a:t>Neisseria gonorrhoeae</a:t>
            </a:r>
            <a:r>
              <a:rPr lang="es-ES" sz="2000" dirty="0"/>
              <a:t>: kutsakortasunak hilabeteak iraun dezake tratatu ezean.</a:t>
            </a:r>
          </a:p>
          <a:p>
            <a:pPr lvl="1"/>
            <a:r>
              <a:rPr lang="es-ES" sz="2000" i="1" dirty="0"/>
              <a:t>Chlamydia trachomatis</a:t>
            </a:r>
            <a:r>
              <a:rPr lang="es-ES" sz="2000" dirty="0"/>
              <a:t>: ez izan sexu-harremanik harik eta pazientearen eta haren gaur egungo sexu-</a:t>
            </a:r>
            <a:r>
              <a:rPr lang="es-ES" sz="2000" dirty="0" err="1"/>
              <a:t>bikotekideen</a:t>
            </a:r>
            <a:r>
              <a:rPr lang="es-ES" sz="2000" dirty="0"/>
              <a:t> tratamendua amaitu arte edo sintomak ez izan arte.</a:t>
            </a:r>
          </a:p>
          <a:p>
            <a:pPr lvl="1"/>
            <a:r>
              <a:rPr lang="es-ES" sz="2000" dirty="0"/>
              <a:t>HBS: gatz-serumarekin garbitu. Aztertu analgesikoak ahotik hartzeko aukera. Sexu-</a:t>
            </a:r>
            <a:r>
              <a:rPr lang="es-ES" sz="2000" dirty="0" err="1"/>
              <a:t>kontakturik</a:t>
            </a:r>
            <a:r>
              <a:rPr lang="es-ES" sz="2000" dirty="0"/>
              <a:t> ez fase akutuan.</a:t>
            </a:r>
          </a:p>
          <a:p>
            <a:pPr lvl="1"/>
            <a:r>
              <a:rPr lang="es-ES" sz="2000" i="1" dirty="0"/>
              <a:t>Treponema pallidum</a:t>
            </a:r>
            <a:r>
              <a:rPr lang="es-ES" sz="2000" dirty="0"/>
              <a:t>: sexu-</a:t>
            </a:r>
            <a:r>
              <a:rPr lang="es-ES" sz="2000" dirty="0" err="1"/>
              <a:t>kontakturik</a:t>
            </a:r>
            <a:r>
              <a:rPr lang="es-ES" sz="2000" dirty="0"/>
              <a:t> ez izateko gomendatzen da, gutxienez, tratamendua amaitu eta astebete pasa arte, eta sintomarik ez badago.</a:t>
            </a:r>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27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pPr algn="ctr"/>
            <a:r>
              <a:rPr lang="es-ES" sz="4000" dirty="0">
                <a:solidFill>
                  <a:srgbClr val="4E9EBA"/>
                </a:solidFill>
                <a:latin typeface="Arial Black" pitchFamily="34" charset="0"/>
                <a:ea typeface="+mn-ea"/>
                <a:cs typeface="+mn-cs"/>
              </a:rPr>
              <a:t>SARRERA (I)</a:t>
            </a:r>
          </a:p>
        </p:txBody>
      </p:sp>
      <p:sp>
        <p:nvSpPr>
          <p:cNvPr id="3" name="Marcador de contenido 2"/>
          <p:cNvSpPr>
            <a:spLocks noGrp="1"/>
          </p:cNvSpPr>
          <p:nvPr>
            <p:ph idx="1"/>
          </p:nvPr>
        </p:nvSpPr>
        <p:spPr/>
        <p:txBody>
          <a:bodyPr/>
          <a:lstStyle/>
          <a:p>
            <a:r>
              <a:rPr lang="es-ES" sz="2000" dirty="0"/>
              <a:t>STI: bakterioek, birusek edo bizkarroiek eragindako infekzioak dira; sexu-harremanen bidez transmititzen dira pertsonen artean, eta gaixotasun karga handia dakarte, haien garrantziagatik nahiz egon daitezkeen konplikazio eta ondorioengatik, batez ere emakumeen kasuan. </a:t>
            </a:r>
          </a:p>
          <a:p>
            <a:r>
              <a:rPr lang="es-ES" sz="2000" dirty="0"/>
              <a:t>2022-2030erako Euskadiko GIB eta STI Plan Estrategikoaren datuak: azken 10 urteetan, STIen hazkundea iraunkorra izan da (hor dira </a:t>
            </a:r>
            <a:r>
              <a:rPr lang="es-ES" sz="2000" i="1" dirty="0"/>
              <a:t>Chlamydia</a:t>
            </a:r>
            <a:r>
              <a:rPr lang="es-ES" sz="2000" dirty="0"/>
              <a:t>, herpes genitala, infekzio gonokozikoak eta sifilis goiztiarra), are nabarmenagoa azken lau urteetan (2020-2023).</a:t>
            </a:r>
          </a:p>
          <a:p>
            <a:r>
              <a:rPr lang="es-ES" sz="2000" dirty="0"/>
              <a:t>Hazkunde horren arrazoiak:</a:t>
            </a:r>
          </a:p>
          <a:p>
            <a:pPr lvl="1"/>
            <a:r>
              <a:rPr lang="es-ES" sz="1600" dirty="0"/>
              <a:t>Sexu-</a:t>
            </a:r>
            <a:r>
              <a:rPr lang="es-ES" sz="1600" dirty="0" err="1"/>
              <a:t>harreman</a:t>
            </a:r>
            <a:r>
              <a:rPr lang="es-ES" sz="1600" dirty="0"/>
              <a:t> eta sexu-bikotekide gehiago izatea</a:t>
            </a:r>
          </a:p>
          <a:p>
            <a:pPr lvl="1"/>
            <a:r>
              <a:rPr lang="es-ES" sz="1600" dirty="0"/>
              <a:t>Sexu-</a:t>
            </a:r>
            <a:r>
              <a:rPr lang="es-ES" sz="1600" dirty="0" err="1"/>
              <a:t>jarrerak</a:t>
            </a:r>
            <a:r>
              <a:rPr lang="es-ES" sz="1600" dirty="0"/>
              <a:t> aldatu izana</a:t>
            </a:r>
          </a:p>
          <a:p>
            <a:pPr lvl="1"/>
            <a:r>
              <a:rPr lang="es-ES" sz="1600" dirty="0"/>
              <a:t>Sexu-</a:t>
            </a:r>
            <a:r>
              <a:rPr lang="es-ES" sz="1600" dirty="0" err="1"/>
              <a:t>harremanak</a:t>
            </a:r>
            <a:r>
              <a:rPr lang="es-ES" sz="1600" dirty="0"/>
              <a:t> izaten goiz hastea</a:t>
            </a:r>
          </a:p>
          <a:p>
            <a:pPr lvl="1"/>
            <a:r>
              <a:rPr lang="es-ES" sz="1600" dirty="0"/>
              <a:t>Arrisku portaerak maizago praktikatzea</a:t>
            </a:r>
          </a:p>
          <a:p>
            <a:pPr lvl="1"/>
            <a:r>
              <a:rPr lang="es-ES" sz="1600" dirty="0"/>
              <a:t>Preserbatiboa gutxiago erabiltzea edo babesik eza </a:t>
            </a:r>
            <a:r>
              <a:rPr lang="es-ES" sz="1600" dirty="0" err="1"/>
              <a:t>aho</a:t>
            </a:r>
            <a:r>
              <a:rPr lang="es-ES" sz="1600" dirty="0"/>
              <a:t>-sexua</a:t>
            </a:r>
          </a:p>
          <a:p>
            <a:pPr lvl="1"/>
            <a:r>
              <a:rPr lang="es-ES" sz="1600" dirty="0"/>
              <a:t>Sexu-</a:t>
            </a:r>
            <a:r>
              <a:rPr lang="es-ES" sz="1600" dirty="0" err="1"/>
              <a:t>hezkuntza</a:t>
            </a:r>
            <a:r>
              <a:rPr lang="es-ES" sz="1600" dirty="0"/>
              <a:t> eta STIei buruzko informazio zehatzik ez izatea</a:t>
            </a:r>
          </a:p>
          <a:p>
            <a:endParaRPr lang="es-ES" sz="2000" dirty="0"/>
          </a:p>
          <a:p>
            <a:pPr marL="0" indent="0">
              <a:buNone/>
            </a:pPr>
            <a:endParaRPr lang="es-ES"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722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ea typeface="+mn-ea"/>
                <a:cs typeface="+mn-cs"/>
              </a:rPr>
              <a:t>Proktokolitisa (I)</a:t>
            </a:r>
          </a:p>
        </p:txBody>
      </p:sp>
      <p:sp>
        <p:nvSpPr>
          <p:cNvPr id="6" name="Subtítulo 2"/>
          <p:cNvSpPr txBox="1">
            <a:spLocks/>
          </p:cNvSpPr>
          <p:nvPr/>
        </p:nvSpPr>
        <p:spPr>
          <a:xfrm>
            <a:off x="1184758" y="1252054"/>
            <a:ext cx="9879482" cy="47164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Definizioa/klinika</a:t>
            </a:r>
            <a:r>
              <a:rPr lang="es-ES" sz="2000" dirty="0"/>
              <a:t>: </a:t>
            </a:r>
            <a:r>
              <a:rPr lang="fi-FI" sz="2000" dirty="0"/>
              <a:t>ondesteko eta koloneko mukosaren hantura</a:t>
            </a:r>
            <a:r>
              <a:rPr lang="es-ES" sz="2000" dirty="0"/>
              <a:t>. Proktitisaren sintomei gehitzen zaizkie beherako odoltsuak, mina, distentsioa eta arranpa abdominalak, sukarra eta ongiez orokorra. Kutsatzeko bidea: uzkia edo ahoa.</a:t>
            </a:r>
          </a:p>
          <a:p>
            <a:pPr marL="0" indent="0">
              <a:buNone/>
            </a:pPr>
            <a:r>
              <a:rPr lang="es-ES" sz="2000" dirty="0"/>
              <a:t>Agentes etiologiko ohikoenak: </a:t>
            </a:r>
            <a:r>
              <a:rPr lang="es-ES" sz="2000" i="1" dirty="0"/>
              <a:t>Campylobacter spp</a:t>
            </a:r>
            <a:r>
              <a:rPr lang="es-ES" sz="2000" dirty="0"/>
              <a:t>, </a:t>
            </a:r>
            <a:r>
              <a:rPr lang="es-ES" sz="2000" i="1" dirty="0"/>
              <a:t>Shigella spp</a:t>
            </a:r>
            <a:r>
              <a:rPr lang="es-ES" sz="2000" dirty="0"/>
              <a:t>, </a:t>
            </a:r>
            <a:r>
              <a:rPr lang="es-ES" sz="2000" i="1" dirty="0"/>
              <a:t>Entamoeba  histolytica</a:t>
            </a:r>
            <a:r>
              <a:rPr lang="es-ES" sz="2000" dirty="0"/>
              <a:t>. GIBaren eraginpean dauden pazienteen kasuan, zitomegalobirusak eta beste oportunista batzuk ager daitezke.</a:t>
            </a:r>
          </a:p>
          <a:p>
            <a:r>
              <a:rPr lang="es-ES" sz="2000" b="1" dirty="0">
                <a:solidFill>
                  <a:srgbClr val="4E9EBA"/>
                </a:solidFill>
              </a:rPr>
              <a:t>Tratamendu farmakologikoa</a:t>
            </a:r>
            <a:r>
              <a:rPr lang="es-ES" sz="2000" dirty="0"/>
              <a:t>:</a:t>
            </a:r>
          </a:p>
          <a:p>
            <a:endParaRPr lang="es-ES" sz="2000" dirty="0"/>
          </a:p>
          <a:p>
            <a:pPr marL="0" indent="0">
              <a:buNone/>
            </a:pPr>
            <a:endParaRPr lang="es-ES" sz="2000" dirty="0"/>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3788648" y="3564718"/>
            <a:ext cx="5684520" cy="2621280"/>
          </a:xfrm>
          <a:prstGeom prst="rect">
            <a:avLst/>
          </a:prstGeom>
        </p:spPr>
      </p:pic>
    </p:spTree>
    <p:extLst>
      <p:ext uri="{BB962C8B-B14F-4D97-AF65-F5344CB8AC3E}">
        <p14:creationId xmlns:p14="http://schemas.microsoft.com/office/powerpoint/2010/main" val="1785684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ea typeface="+mn-ea"/>
                <a:cs typeface="+mn-cs"/>
              </a:rPr>
              <a:t>Proktokolitisa (II)</a:t>
            </a:r>
          </a:p>
        </p:txBody>
      </p:sp>
      <p:sp>
        <p:nvSpPr>
          <p:cNvPr id="6" name="Subtítulo 2"/>
          <p:cNvSpPr txBox="1">
            <a:spLocks/>
          </p:cNvSpPr>
          <p:nvPr/>
        </p:nvSpPr>
        <p:spPr>
          <a:xfrm>
            <a:off x="1184758" y="1252054"/>
            <a:ext cx="9879482" cy="47164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Jarraipena</a:t>
            </a:r>
            <a:r>
              <a:rPr lang="es-ES" sz="2000" dirty="0"/>
              <a:t>: LGB: jarraipena egin eta antibiotikoekin tratatu lesioen sendatze klinikora arte (3-6 astez).</a:t>
            </a:r>
          </a:p>
          <a:p>
            <a:r>
              <a:rPr lang="es-ES" sz="2000" b="1" dirty="0">
                <a:solidFill>
                  <a:srgbClr val="4E9EBA"/>
                </a:solidFill>
              </a:rPr>
              <a:t>Sexu-bikotekideak</a:t>
            </a:r>
            <a:r>
              <a:rPr lang="es-ES" sz="2000" dirty="0"/>
              <a:t>: </a:t>
            </a:r>
            <a:r>
              <a:rPr lang="es-ES" sz="2000" i="1" dirty="0"/>
              <a:t>Chlamydia</a:t>
            </a:r>
            <a:r>
              <a:rPr lang="es-ES" sz="2000" dirty="0"/>
              <a:t>ren kasuan, sintomak hasi aurreko 60 egunetan izandakoak.</a:t>
            </a:r>
          </a:p>
          <a:p>
            <a:r>
              <a:rPr lang="es-ES" sz="2000" b="1" dirty="0">
                <a:solidFill>
                  <a:srgbClr val="4E9EBA"/>
                </a:solidFill>
              </a:rPr>
              <a:t>Oharrak</a:t>
            </a:r>
            <a:r>
              <a:rPr lang="es-ES" sz="2000" dirty="0"/>
              <a:t>: patogeno enterikoen kasuan, elikagaiak ez manipulatzeko eta haurrak edo ospitalean dauden edo zaurgarriak diren pazienteei arretarik ez emateko gomendatzen da, gorozkien edo ondesteko materialaren bi lagin jarraituek (tratamendu antimikrobianoa amaitu eta 48 ordu pasa ondoren hartutakoak) negativo eman arte (gutxienez 24 ordu pasatu behar dira lagin-</a:t>
            </a:r>
            <a:r>
              <a:rPr lang="es-ES" sz="2000" dirty="0" err="1"/>
              <a:t>bilketa</a:t>
            </a:r>
            <a:r>
              <a:rPr lang="es-ES" sz="2000" dirty="0"/>
              <a:t> batetik bestera).</a:t>
            </a:r>
          </a:p>
          <a:p>
            <a:endParaRPr lang="es-ES" sz="2000" dirty="0"/>
          </a:p>
          <a:p>
            <a:pPr marL="0" indent="0">
              <a:buNone/>
            </a:pPr>
            <a:endParaRPr lang="es-ES" sz="2000" dirty="0"/>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979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a:bodyPr>
          <a:lstStyle/>
          <a:p>
            <a:pPr algn="ctr"/>
            <a:r>
              <a:rPr lang="es-ES" sz="3200" dirty="0">
                <a:solidFill>
                  <a:srgbClr val="4E9EBA"/>
                </a:solidFill>
                <a:latin typeface="Arial Black" pitchFamily="34" charset="0"/>
                <a:ea typeface="+mn-ea"/>
                <a:cs typeface="+mn-cs"/>
              </a:rPr>
              <a:t>Enteritis moderatua</a:t>
            </a:r>
          </a:p>
        </p:txBody>
      </p:sp>
      <p:sp>
        <p:nvSpPr>
          <p:cNvPr id="6" name="Subtítulo 2"/>
          <p:cNvSpPr txBox="1">
            <a:spLocks/>
          </p:cNvSpPr>
          <p:nvPr/>
        </p:nvSpPr>
        <p:spPr>
          <a:xfrm>
            <a:off x="1184757" y="1161524"/>
            <a:ext cx="10293675" cy="5024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Definizioa/klinika</a:t>
            </a:r>
            <a:r>
              <a:rPr lang="es-ES" sz="2000" dirty="0"/>
              <a:t>: heste meharrari eragiten dion hantura (duodenoa, jeiunoa eta ileona). Beherakoarekin eta arranpa abdominalekin azaltzen da, proktitisaren edo proktokolitisaren sintomarik gabe. Osasuntsu dauden pertsonen kasuan, patogenorik ohikoena da </a:t>
            </a:r>
            <a:r>
              <a:rPr lang="es-ES" sz="2000" i="1" dirty="0"/>
              <a:t>Giardia duodenalis</a:t>
            </a:r>
            <a:r>
              <a:rPr lang="es-ES" sz="2000" dirty="0"/>
              <a:t> da eta GIBarekin infektatuta dauden pazienteen kasuan edo inmunodeprimituen kasuan </a:t>
            </a:r>
            <a:r>
              <a:rPr lang="es-ES" sz="2000" i="1" dirty="0"/>
              <a:t>Cryptosporidium spp</a:t>
            </a:r>
            <a:r>
              <a:rPr lang="es-ES" sz="2000" dirty="0"/>
              <a:t>, citomegalovirus eta abar. </a:t>
            </a:r>
          </a:p>
          <a:p>
            <a:r>
              <a:rPr lang="es-ES" sz="2000" b="1" dirty="0">
                <a:solidFill>
                  <a:srgbClr val="4E9EBA"/>
                </a:solidFill>
              </a:rPr>
              <a:t>Tratamendu farmakologikoa</a:t>
            </a:r>
            <a:r>
              <a:rPr lang="es-ES" sz="2000" dirty="0"/>
              <a:t>:</a:t>
            </a:r>
          </a:p>
          <a:p>
            <a:endParaRPr lang="es-ES" sz="2000" dirty="0"/>
          </a:p>
          <a:p>
            <a:endParaRPr lang="es-ES" sz="2000" dirty="0"/>
          </a:p>
          <a:p>
            <a:endParaRPr lang="es-ES" sz="2000" dirty="0"/>
          </a:p>
          <a:p>
            <a:pPr marL="0" indent="0">
              <a:buNone/>
            </a:pPr>
            <a:endParaRPr lang="es-ES" sz="2000" dirty="0"/>
          </a:p>
          <a:p>
            <a:pPr marL="0" indent="0">
              <a:spcBef>
                <a:spcPts val="0"/>
              </a:spcBef>
              <a:buNone/>
            </a:pPr>
            <a:endParaRPr lang="es-ES" sz="2000" dirty="0"/>
          </a:p>
          <a:p>
            <a:r>
              <a:rPr lang="es-ES" sz="2000" b="1" dirty="0">
                <a:solidFill>
                  <a:srgbClr val="4E9EBA"/>
                </a:solidFill>
              </a:rPr>
              <a:t>Sexu-bikotekideak</a:t>
            </a:r>
            <a:r>
              <a:rPr lang="es-ES" sz="2000" dirty="0"/>
              <a:t>: urdail-hesteetako gaixotasunaren agerraldi bat izaten denean GSGen kasuan, pentsatzekoa da sexu bidez barreiatu dela.</a:t>
            </a:r>
          </a:p>
          <a:p>
            <a:r>
              <a:rPr lang="es-ES" sz="2000" b="1" dirty="0">
                <a:solidFill>
                  <a:srgbClr val="4E9EBA"/>
                </a:solidFill>
              </a:rPr>
              <a:t>Oharrak</a:t>
            </a:r>
            <a:r>
              <a:rPr lang="es-ES" sz="2000" dirty="0"/>
              <a:t>: neurri enterikoak hartuko dira tratamenduarekin amaitu arte. Kutsakortasunak infekzioak dirauen bitartean gertatzen da (zenbait hilabetez).</a:t>
            </a:r>
          </a:p>
          <a:p>
            <a:endParaRPr lang="es-ES" sz="2000" dirty="0"/>
          </a:p>
          <a:p>
            <a:pPr marL="0" indent="0">
              <a:buNone/>
            </a:pPr>
            <a:endParaRPr lang="es-ES" sz="2000" dirty="0"/>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5"/>
          <a:stretch>
            <a:fillRect/>
          </a:stretch>
        </p:blipFill>
        <p:spPr>
          <a:xfrm>
            <a:off x="3629441" y="2969057"/>
            <a:ext cx="6377940" cy="1903095"/>
          </a:xfrm>
          <a:prstGeom prst="rect">
            <a:avLst/>
          </a:prstGeom>
        </p:spPr>
      </p:pic>
    </p:spTree>
    <p:extLst>
      <p:ext uri="{BB962C8B-B14F-4D97-AF65-F5344CB8AC3E}">
        <p14:creationId xmlns:p14="http://schemas.microsoft.com/office/powerpoint/2010/main" val="2614817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3682"/>
            <a:ext cx="10515600" cy="732155"/>
          </a:xfrm>
        </p:spPr>
        <p:txBody>
          <a:bodyPr>
            <a:normAutofit fontScale="90000"/>
          </a:bodyPr>
          <a:lstStyle/>
          <a:p>
            <a:pPr algn="ctr"/>
            <a:r>
              <a:rPr lang="es-ES" sz="3200" dirty="0">
                <a:solidFill>
                  <a:srgbClr val="4E9EBA"/>
                </a:solidFill>
                <a:latin typeface="Arial Black" pitchFamily="34" charset="0"/>
                <a:ea typeface="+mn-ea"/>
                <a:cs typeface="+mn-cs"/>
              </a:rPr>
              <a:t>PELBISEKO GAIXOTASUN INFLAMATORIOA (PGI), ARINA EDO MODERATUA (I)</a:t>
            </a:r>
          </a:p>
        </p:txBody>
      </p:sp>
      <p:sp>
        <p:nvSpPr>
          <p:cNvPr id="6" name="Subtítulo 2"/>
          <p:cNvSpPr txBox="1">
            <a:spLocks/>
          </p:cNvSpPr>
          <p:nvPr/>
        </p:nvSpPr>
        <p:spPr>
          <a:xfrm>
            <a:off x="1184758" y="1385057"/>
            <a:ext cx="9879482" cy="4933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Definizioa/klinika</a:t>
            </a:r>
            <a:r>
              <a:rPr lang="es-ES" sz="2000" dirty="0"/>
              <a:t>: </a:t>
            </a:r>
            <a:r>
              <a:rPr lang="pl-PL" sz="2000" dirty="0"/>
              <a:t>emakumeen goiko traktu genitaleko hantura eta infekzioa (umetokia, tronpa eta obuluak</a:t>
            </a:r>
            <a:r>
              <a:rPr lang="es-ES" sz="2000" dirty="0"/>
              <a:t>). Bilakaera asintomatikoa izan dezake (kasuen % 5-10ean bilakabide larria). Konplikazioak ekar ditzake, besteak beste, ernalezintasuna arrazoi tubarikoagatik, haurdunaldi ektopikoa edo min pelbiko kronikoa.</a:t>
            </a:r>
          </a:p>
          <a:p>
            <a:pPr marL="0" indent="0">
              <a:buNone/>
            </a:pPr>
            <a:r>
              <a:rPr lang="es-ES" sz="2000" dirty="0"/>
              <a:t>	Agerpen kliniko garrantzitsuenak: min pelbikoa, dispareunia, hilekoaren asaldurak, sexu harremanen ondorengo odoljarioa eta sukarra.</a:t>
            </a:r>
          </a:p>
          <a:p>
            <a:pPr marL="0" indent="0">
              <a:buNone/>
            </a:pPr>
            <a:r>
              <a:rPr lang="es-ES" sz="2000" dirty="0"/>
              <a:t>	Arrisku faktoreak: tratatu gabeko STIen aurrekariak, 25 urte izan baino lehenagoko sexu-</a:t>
            </a:r>
            <a:r>
              <a:rPr lang="es-ES" sz="2000" dirty="0" err="1"/>
              <a:t>harremanak</a:t>
            </a:r>
            <a:r>
              <a:rPr lang="es-ES" sz="2000" dirty="0"/>
              <a:t>, sexu--bikotekide bat baino gehiago izatea, babesik gabeko sexua praktikatzea, dutxa baginalak, umetoki barneko gailua eramatea hura jarri ondorengo 3 asteetan, umetokiaren legratuko aurrekariak, aurretiazko PGIaren aurrekariak.</a:t>
            </a:r>
          </a:p>
          <a:p>
            <a:pPr marL="0" indent="0">
              <a:buNone/>
            </a:pPr>
            <a:r>
              <a:rPr lang="es-ES" sz="2000" dirty="0"/>
              <a:t>	Agente etiologiko ohikoenak: </a:t>
            </a:r>
            <a:r>
              <a:rPr lang="es-ES" sz="2000" i="1" dirty="0"/>
              <a:t>Neisseria gonorrhoeae</a:t>
            </a:r>
            <a:r>
              <a:rPr lang="es-ES" sz="2000" dirty="0"/>
              <a:t>, </a:t>
            </a:r>
            <a:r>
              <a:rPr lang="es-ES" sz="2000" i="1" dirty="0"/>
              <a:t>Chlamydia trachomatis</a:t>
            </a:r>
            <a:r>
              <a:rPr lang="es-ES" sz="2000" dirty="0"/>
              <a:t>, Gram coco positiboak, Gram bazilo negatiboak y bakterio anaerobikoak. Batzuetan, infekzioak etiologia mistokoak izaten dira: gonococo-</a:t>
            </a:r>
            <a:r>
              <a:rPr lang="es-ES" sz="2000" i="1" dirty="0"/>
              <a:t>Chlamydia</a:t>
            </a:r>
            <a:r>
              <a:rPr lang="es-ES" sz="2000" dirty="0"/>
              <a:t>.</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644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32119"/>
            <a:ext cx="10515600" cy="732155"/>
          </a:xfrm>
        </p:spPr>
        <p:txBody>
          <a:bodyPr>
            <a:normAutofit fontScale="90000"/>
          </a:bodyPr>
          <a:lstStyle/>
          <a:p>
            <a:pPr algn="ctr"/>
            <a:r>
              <a:rPr lang="es-ES" sz="3200" dirty="0">
                <a:solidFill>
                  <a:srgbClr val="4E9EBA"/>
                </a:solidFill>
                <a:latin typeface="Arial Black" pitchFamily="34" charset="0"/>
              </a:rPr>
              <a:t>PELBISEKO GAIXOTASUN INFLAMATORIOA (PGI), ARINA EDO MODERATUA </a:t>
            </a:r>
            <a:r>
              <a:rPr lang="es-ES" sz="3200" dirty="0">
                <a:solidFill>
                  <a:srgbClr val="4E9EBA"/>
                </a:solidFill>
                <a:latin typeface="Arial Black" pitchFamily="34" charset="0"/>
                <a:ea typeface="+mn-ea"/>
                <a:cs typeface="+mn-cs"/>
              </a:rPr>
              <a:t>(II)</a:t>
            </a:r>
          </a:p>
        </p:txBody>
      </p:sp>
      <p:sp>
        <p:nvSpPr>
          <p:cNvPr id="6" name="Subtítulo 2"/>
          <p:cNvSpPr txBox="1">
            <a:spLocks/>
          </p:cNvSpPr>
          <p:nvPr/>
        </p:nvSpPr>
        <p:spPr>
          <a:xfrm>
            <a:off x="1184758" y="1339144"/>
            <a:ext cx="9879482" cy="4933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Tratamendu farmakologikoa</a:t>
            </a:r>
            <a:r>
              <a:rPr lang="es-ES" sz="2000" dirty="0"/>
              <a:t>: PGI dagoela susmatuz gero, tratamendu goiztiarra aplikatu behar da eta </a:t>
            </a:r>
            <a:r>
              <a:rPr lang="pl-PL" sz="2000" dirty="0"/>
              <a:t>emakumea haurdun ez dagoela ziurtatu</a:t>
            </a:r>
            <a:r>
              <a:rPr lang="es-ES" sz="2000" dirty="0"/>
              <a:t>. Haurdunaldia eta Monif eskalako III-V graduko PGI bideratze-eta ospitaleratze-irizpideak dira.</a:t>
            </a:r>
          </a:p>
          <a:p>
            <a:endParaRPr lang="es-ES" sz="2000" dirty="0"/>
          </a:p>
          <a:p>
            <a:endParaRPr lang="es-ES" sz="2000" dirty="0"/>
          </a:p>
          <a:p>
            <a:endParaRPr lang="es-ES" sz="2000" dirty="0"/>
          </a:p>
          <a:p>
            <a:endParaRPr lang="es-ES" sz="2000" dirty="0"/>
          </a:p>
          <a:p>
            <a:endParaRPr lang="es-ES" sz="2000" dirty="0"/>
          </a:p>
          <a:p>
            <a:endParaRPr lang="es-ES" sz="2000" dirty="0"/>
          </a:p>
          <a:p>
            <a:endParaRPr lang="es-ES" sz="2000" dirty="0"/>
          </a:p>
          <a:p>
            <a:endParaRPr lang="es-ES" sz="2000" dirty="0"/>
          </a:p>
          <a:p>
            <a:endParaRPr lang="es-ES" sz="2000" dirty="0"/>
          </a:p>
          <a:p>
            <a:endParaRPr lang="es-ES" sz="2000" dirty="0"/>
          </a:p>
          <a:p>
            <a:endParaRPr lang="es-ES" sz="2000" dirty="0"/>
          </a:p>
          <a:p>
            <a:endParaRPr lang="es-ES" sz="2000" dirty="0"/>
          </a:p>
          <a:p>
            <a:endParaRPr lang="es-ES" sz="2000" dirty="0"/>
          </a:p>
          <a:p>
            <a:endParaRPr lang="es-ES" sz="2000" dirty="0"/>
          </a:p>
          <a:p>
            <a:endParaRPr lang="es-ES" sz="2000" dirty="0"/>
          </a:p>
          <a:p>
            <a:pPr marL="0" indent="0">
              <a:buNone/>
            </a:pPr>
            <a:endParaRPr lang="es-ES" sz="2000" dirty="0"/>
          </a:p>
          <a:p>
            <a:pPr marL="0" indent="0">
              <a:buNone/>
            </a:pPr>
            <a:endParaRPr lang="es-ES" sz="2000" dirty="0"/>
          </a:p>
          <a:p>
            <a:endParaRPr lang="es-ES" sz="2000" dirty="0"/>
          </a:p>
          <a:p>
            <a:pPr marL="0" indent="0">
              <a:buNone/>
            </a:pPr>
            <a:endParaRPr lang="es-ES" sz="2000" dirty="0"/>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5"/>
          <a:stretch>
            <a:fillRect/>
          </a:stretch>
        </p:blipFill>
        <p:spPr>
          <a:xfrm>
            <a:off x="2566911" y="2457450"/>
            <a:ext cx="7115175" cy="3162300"/>
          </a:xfrm>
          <a:prstGeom prst="rect">
            <a:avLst/>
          </a:prstGeom>
        </p:spPr>
      </p:pic>
    </p:spTree>
    <p:extLst>
      <p:ext uri="{BB962C8B-B14F-4D97-AF65-F5344CB8AC3E}">
        <p14:creationId xmlns:p14="http://schemas.microsoft.com/office/powerpoint/2010/main" val="2730975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0432"/>
            <a:ext cx="10515600" cy="732155"/>
          </a:xfrm>
        </p:spPr>
        <p:txBody>
          <a:bodyPr>
            <a:normAutofit fontScale="90000"/>
          </a:bodyPr>
          <a:lstStyle/>
          <a:p>
            <a:pPr algn="ctr"/>
            <a:r>
              <a:rPr lang="es-ES" sz="3200" dirty="0">
                <a:solidFill>
                  <a:srgbClr val="4E9EBA"/>
                </a:solidFill>
                <a:latin typeface="Arial Black" pitchFamily="34" charset="0"/>
              </a:rPr>
              <a:t>PELBISEKO GAIXOTASUN INFLAMATORIOA (PGI), ARINA EDO MODERATUA</a:t>
            </a:r>
            <a:r>
              <a:rPr lang="es-ES" sz="3200" dirty="0">
                <a:solidFill>
                  <a:srgbClr val="4E9EBA"/>
                </a:solidFill>
                <a:latin typeface="Arial Black" pitchFamily="34" charset="0"/>
                <a:ea typeface="+mn-ea"/>
                <a:cs typeface="+mn-cs"/>
              </a:rPr>
              <a:t> (III)</a:t>
            </a:r>
          </a:p>
        </p:txBody>
      </p:sp>
      <p:sp>
        <p:nvSpPr>
          <p:cNvPr id="6" name="Subtítulo 2"/>
          <p:cNvSpPr txBox="1">
            <a:spLocks/>
          </p:cNvSpPr>
          <p:nvPr/>
        </p:nvSpPr>
        <p:spPr>
          <a:xfrm>
            <a:off x="1184758" y="1252054"/>
            <a:ext cx="9879482" cy="4933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Jarraipena</a:t>
            </a:r>
            <a:r>
              <a:rPr lang="es-ES" sz="2000" dirty="0"/>
              <a:t>: pazientea berriro ebaluatu 48-72 ordu pasatakoan. 72 ordu pasatakoan onbideratzeko seinalerik ematen ez badu, ospitaleratzeko eskatu. GIBagatiko infekziorik ez dagoela ziurtatu beharko da.</a:t>
            </a:r>
          </a:p>
          <a:p>
            <a:r>
              <a:rPr lang="es-ES" sz="2000" b="1" dirty="0">
                <a:solidFill>
                  <a:srgbClr val="4E9EBA"/>
                </a:solidFill>
              </a:rPr>
              <a:t>Sexu-bikotekideak</a:t>
            </a:r>
            <a:r>
              <a:rPr lang="es-ES" sz="2000" dirty="0"/>
              <a:t>: sexu-kontaktuak bilatu eta gonokokoa, </a:t>
            </a:r>
            <a:r>
              <a:rPr lang="es-ES" sz="2000" i="1" dirty="0"/>
              <a:t>Chlamydia</a:t>
            </a:r>
            <a:r>
              <a:rPr lang="es-ES" sz="2000" dirty="0"/>
              <a:t> eta GIBak eragindako infekziorik ez dagoela ziurtatu. </a:t>
            </a:r>
            <a:r>
              <a:rPr lang="it-IT" sz="2000" dirty="0"/>
              <a:t>Baheketa ezin bada egin, gonokokoa eta </a:t>
            </a:r>
            <a:r>
              <a:rPr lang="it-IT" sz="2000" i="1" dirty="0"/>
              <a:t>Chlamydi</a:t>
            </a:r>
            <a:r>
              <a:rPr lang="it-IT" sz="2000" dirty="0"/>
              <a:t>a sendatzen dituen tratamendua aplikatuko da.</a:t>
            </a:r>
          </a:p>
          <a:p>
            <a:r>
              <a:rPr lang="es-ES" sz="2000" b="1" dirty="0">
                <a:solidFill>
                  <a:srgbClr val="4E9EBA"/>
                </a:solidFill>
              </a:rPr>
              <a:t>Oharrak</a:t>
            </a:r>
            <a:r>
              <a:rPr lang="es-ES" sz="2000" dirty="0"/>
              <a:t>: ez izan sexu-harremanik lehenengo pazienteak tratamendua amaitu arte. Barrerako metodo antikontzeptiboak erabili.</a:t>
            </a:r>
          </a:p>
          <a:p>
            <a:endParaRPr lang="es-ES" sz="2000" dirty="0"/>
          </a:p>
          <a:p>
            <a:endParaRPr lang="es-ES" sz="2000" dirty="0"/>
          </a:p>
          <a:p>
            <a:endParaRPr lang="es-ES" sz="2000" dirty="0"/>
          </a:p>
          <a:p>
            <a:endParaRPr lang="es-ES" sz="2000" dirty="0"/>
          </a:p>
          <a:p>
            <a:pPr marL="0" indent="0">
              <a:buNone/>
            </a:pPr>
            <a:endParaRPr lang="es-ES" sz="2000" dirty="0"/>
          </a:p>
          <a:p>
            <a:pPr marL="0" indent="0">
              <a:buNone/>
            </a:pPr>
            <a:endParaRPr lang="es-ES" sz="2000" dirty="0"/>
          </a:p>
          <a:p>
            <a:endParaRPr lang="es-ES" sz="2000" dirty="0"/>
          </a:p>
          <a:p>
            <a:pPr marL="0" indent="0">
              <a:buNone/>
            </a:pPr>
            <a:endParaRPr lang="es-ES" sz="2000" dirty="0"/>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062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3682"/>
            <a:ext cx="10515600" cy="732155"/>
          </a:xfrm>
        </p:spPr>
        <p:txBody>
          <a:bodyPr>
            <a:normAutofit fontScale="90000"/>
          </a:bodyPr>
          <a:lstStyle/>
          <a:p>
            <a:pPr algn="ctr"/>
            <a:r>
              <a:rPr lang="es-ES" sz="3200" dirty="0">
                <a:solidFill>
                  <a:srgbClr val="4E9EBA"/>
                </a:solidFill>
                <a:latin typeface="Arial Black" pitchFamily="34" charset="0"/>
                <a:ea typeface="+mn-ea"/>
                <a:cs typeface="+mn-cs"/>
              </a:rPr>
              <a:t>GARATXO-GAIXOTASUNAK (KONDILOMA PUNTAZORROTZAK) (I)</a:t>
            </a:r>
          </a:p>
        </p:txBody>
      </p:sp>
      <p:sp>
        <p:nvSpPr>
          <p:cNvPr id="6" name="Subtítulo 2"/>
          <p:cNvSpPr txBox="1">
            <a:spLocks/>
          </p:cNvSpPr>
          <p:nvPr/>
        </p:nvSpPr>
        <p:spPr>
          <a:xfrm>
            <a:off x="838200" y="1185550"/>
            <a:ext cx="10275916" cy="4933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Definizioa/klinika</a:t>
            </a:r>
            <a:r>
              <a:rPr lang="es-ES" sz="2000" dirty="0"/>
              <a:t>: tumore genital onberak dira, bakarrak edo anizkunak. GPB mota batzuek eragindakoak. Kanpoko genitaletan agertzen ohi dira, baina zerbixean, baginan, uretran, uzkian eta ahoan ere ager daitezke. Kasuen % 90 GPBaren 6. eta 11. motek eragindakoak (arrisku txikikoak). Kutsatzeko gaitasun oso handia. Inkubazio aldia: 3 aste-8 hilabete. Kasu gehienak asintomatikoak eta berez osatzen direnak. Arrisku handiko serotipoek neoplasiak eragin dezakete.</a:t>
            </a:r>
          </a:p>
          <a:p>
            <a:r>
              <a:rPr lang="es-ES" sz="2000" b="1" dirty="0">
                <a:solidFill>
                  <a:srgbClr val="4E9EBA"/>
                </a:solidFill>
              </a:rPr>
              <a:t>Tratamendua</a:t>
            </a:r>
            <a:r>
              <a:rPr lang="es-ES" sz="2000" dirty="0"/>
              <a:t>: lesioen kopurua eta horien banaketaren araberakoa izaten da. Lesioen erauzketa kirurgikoa beharrezkoa izanez gero, aztertu kontsulta espezializatura bidaltzeko aukera.</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6"/>
          <a:stretch>
            <a:fillRect/>
          </a:stretch>
        </p:blipFill>
        <p:spPr>
          <a:xfrm>
            <a:off x="1382540" y="3912869"/>
            <a:ext cx="4953953" cy="2300288"/>
          </a:xfrm>
          <a:prstGeom prst="rect">
            <a:avLst/>
          </a:prstGeom>
        </p:spPr>
      </p:pic>
      <p:pic>
        <p:nvPicPr>
          <p:cNvPr id="11" name="Imagen 10"/>
          <p:cNvPicPr>
            <a:picLocks noChangeAspect="1"/>
          </p:cNvPicPr>
          <p:nvPr/>
        </p:nvPicPr>
        <p:blipFill>
          <a:blip r:embed="rId7"/>
          <a:stretch>
            <a:fillRect/>
          </a:stretch>
        </p:blipFill>
        <p:spPr>
          <a:xfrm>
            <a:off x="6460617" y="4500138"/>
            <a:ext cx="4927283" cy="1200150"/>
          </a:xfrm>
          <a:prstGeom prst="rect">
            <a:avLst/>
          </a:prstGeom>
        </p:spPr>
      </p:pic>
      <p:pic>
        <p:nvPicPr>
          <p:cNvPr id="13" name="Imagen 12"/>
          <p:cNvPicPr>
            <a:picLocks noChangeAspect="1"/>
          </p:cNvPicPr>
          <p:nvPr/>
        </p:nvPicPr>
        <p:blipFill>
          <a:blip r:embed="rId8"/>
          <a:stretch>
            <a:fillRect/>
          </a:stretch>
        </p:blipFill>
        <p:spPr>
          <a:xfrm>
            <a:off x="2961064" y="3596645"/>
            <a:ext cx="7115175" cy="342900"/>
          </a:xfrm>
          <a:prstGeom prst="rect">
            <a:avLst/>
          </a:prstGeom>
        </p:spPr>
      </p:pic>
    </p:spTree>
    <p:extLst>
      <p:ext uri="{BB962C8B-B14F-4D97-AF65-F5344CB8AC3E}">
        <p14:creationId xmlns:p14="http://schemas.microsoft.com/office/powerpoint/2010/main" val="3468759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3682"/>
            <a:ext cx="10515600" cy="732155"/>
          </a:xfrm>
        </p:spPr>
        <p:txBody>
          <a:bodyPr>
            <a:normAutofit fontScale="90000"/>
          </a:bodyPr>
          <a:lstStyle/>
          <a:p>
            <a:pPr algn="ctr"/>
            <a:r>
              <a:rPr lang="es-ES" sz="3200" dirty="0">
                <a:solidFill>
                  <a:srgbClr val="4E9EBA"/>
                </a:solidFill>
                <a:latin typeface="Arial Black" pitchFamily="34" charset="0"/>
              </a:rPr>
              <a:t>GARATXO-GAIXOTASUNAK (KONDILOMA PUNTAZORROTZAK)</a:t>
            </a:r>
            <a:r>
              <a:rPr lang="es-ES" sz="3200" dirty="0">
                <a:solidFill>
                  <a:srgbClr val="4E9EBA"/>
                </a:solidFill>
                <a:latin typeface="Arial Black" pitchFamily="34" charset="0"/>
                <a:ea typeface="+mn-ea"/>
                <a:cs typeface="+mn-cs"/>
              </a:rPr>
              <a:t> (II)</a:t>
            </a:r>
          </a:p>
        </p:txBody>
      </p:sp>
      <p:sp>
        <p:nvSpPr>
          <p:cNvPr id="6" name="Subtítulo 2"/>
          <p:cNvSpPr txBox="1">
            <a:spLocks/>
          </p:cNvSpPr>
          <p:nvPr/>
        </p:nvSpPr>
        <p:spPr>
          <a:xfrm>
            <a:off x="838200" y="1385057"/>
            <a:ext cx="10226040" cy="4933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Jarraipena</a:t>
            </a:r>
            <a:r>
              <a:rPr lang="es-ES" sz="2000" dirty="0"/>
              <a:t>: ebaluazioa egin tratamendua amaitu eta handik 3 hilabetera.</a:t>
            </a:r>
          </a:p>
          <a:p>
            <a:r>
              <a:rPr lang="es-ES" sz="2000" b="1" dirty="0">
                <a:solidFill>
                  <a:srgbClr val="4E9EBA"/>
                </a:solidFill>
              </a:rPr>
              <a:t>Sexu-bikotekideak</a:t>
            </a:r>
            <a:r>
              <a:rPr lang="es-ES" sz="2000" dirty="0"/>
              <a:t>: pertsona bat diagnostikatzen denean, haren sexu-</a:t>
            </a:r>
            <a:r>
              <a:rPr lang="es-ES" sz="2000" dirty="0" err="1"/>
              <a:t>kontaktuen</a:t>
            </a:r>
            <a:r>
              <a:rPr lang="es-ES" sz="2000" dirty="0"/>
              <a:t> diagnostikoa egiten da, ia beti. Azterketa fisikoa gomendatzen da, kondilomak ez daudela ziurtatzeko.</a:t>
            </a:r>
          </a:p>
          <a:p>
            <a:r>
              <a:rPr lang="es-ES" sz="2000" b="1" dirty="0">
                <a:solidFill>
                  <a:srgbClr val="4E9EBA"/>
                </a:solidFill>
              </a:rPr>
              <a:t>Oharrak</a:t>
            </a:r>
            <a:r>
              <a:rPr lang="es-ES" sz="2000" dirty="0"/>
              <a:t>: preserbatiboa behar bezala erabiltzeak erakutsi du infektatzeko arriskua murrizten duela (% 30-60). </a:t>
            </a:r>
          </a:p>
          <a:p>
            <a:pPr marL="0" indent="0">
              <a:buNone/>
            </a:pPr>
            <a:r>
              <a:rPr lang="es-ES" sz="2000" dirty="0">
                <a:hlinkClick r:id="rId2"/>
              </a:rPr>
              <a:t>GPBaren txertoa </a:t>
            </a:r>
            <a:r>
              <a:rPr lang="es-ES" sz="2000" dirty="0"/>
              <a:t>Euskadiko haurrentzako txertaketa-egutegian dago. Baita adinekoenean ere, zenbait </a:t>
            </a:r>
            <a:r>
              <a:rPr lang="es-ES" sz="2000" dirty="0">
                <a:hlinkClick r:id="rId3"/>
              </a:rPr>
              <a:t>arrisku taldeetakoak </a:t>
            </a:r>
            <a:r>
              <a:rPr lang="es-ES" sz="2000" dirty="0"/>
              <a:t>badira.</a:t>
            </a:r>
          </a:p>
          <a:p>
            <a:pPr marL="0" indent="0">
              <a:buNone/>
            </a:pPr>
            <a:r>
              <a:rPr lang="es-ES" sz="2000" dirty="0"/>
              <a:t>Txertoek infektatu gabe dauden pertsonak bakarrik babesten dituzte GPBetatik, ez du aldatzen aktibo dauden infekzioen historia naturala txertoan dauden GPB motengatik. Prebentzioaren potentziala handiagoa da birusaren eraginpean ez dauden pertsonengan.</a:t>
            </a:r>
          </a:p>
          <a:p>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4"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996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3682"/>
            <a:ext cx="10515600" cy="732155"/>
          </a:xfrm>
        </p:spPr>
        <p:txBody>
          <a:bodyPr>
            <a:normAutofit/>
          </a:bodyPr>
          <a:lstStyle/>
          <a:p>
            <a:pPr algn="ctr"/>
            <a:r>
              <a:rPr lang="es-ES" sz="3200" dirty="0">
                <a:solidFill>
                  <a:srgbClr val="4E9EBA"/>
                </a:solidFill>
                <a:latin typeface="Arial Black" pitchFamily="34" charset="0"/>
                <a:ea typeface="+mn-ea"/>
                <a:cs typeface="+mn-cs"/>
              </a:rPr>
              <a:t>BESTE BATZUK: Gonokozia faringeoa</a:t>
            </a:r>
          </a:p>
        </p:txBody>
      </p:sp>
      <p:sp>
        <p:nvSpPr>
          <p:cNvPr id="6" name="Subtítulo 2"/>
          <p:cNvSpPr txBox="1">
            <a:spLocks/>
          </p:cNvSpPr>
          <p:nvPr/>
        </p:nvSpPr>
        <p:spPr>
          <a:xfrm>
            <a:off x="838200" y="1185550"/>
            <a:ext cx="10275916" cy="4933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b="1" dirty="0">
                <a:solidFill>
                  <a:srgbClr val="4E9EBA"/>
                </a:solidFill>
              </a:rPr>
              <a:t>Definizioa/klinika</a:t>
            </a:r>
            <a:r>
              <a:rPr lang="es-ES" sz="2000" dirty="0"/>
              <a:t>: </a:t>
            </a:r>
            <a:r>
              <a:rPr lang="es-ES" sz="2000" i="1" dirty="0"/>
              <a:t>Neisseria gonorrhoeae</a:t>
            </a:r>
            <a:r>
              <a:rPr lang="es-ES" sz="2000" dirty="0"/>
              <a:t> bakterioak eragindako STIa. Gehienak asintomatikoak izaten dira baina, batzuetan, amigdalitisa edo linfadenopatiaeragin dezake. Gonokozia faringeoa desagerraraztea zailagoa izaten da infekzio urogenitalak edo uzki-genitalak desagerraraztea baino.</a:t>
            </a:r>
          </a:p>
          <a:p>
            <a:r>
              <a:rPr lang="es-ES" sz="2000" b="1" dirty="0">
                <a:solidFill>
                  <a:srgbClr val="4E9EBA"/>
                </a:solidFill>
              </a:rPr>
              <a:t>Tratamendua</a:t>
            </a:r>
            <a:r>
              <a:rPr lang="es-ES" sz="2000" dirty="0"/>
              <a:t>: ikusi 3. taula </a:t>
            </a:r>
            <a:r>
              <a:rPr lang="es-ES" sz="2000" i="1" dirty="0"/>
              <a:t>Neisseria gonorrhoeae</a:t>
            </a:r>
            <a:r>
              <a:rPr lang="es-ES" sz="2000" dirty="0"/>
              <a:t>. Terapiak funtzionatzen ez badu, kultiboa eta antibiograma egin behar dira beti.</a:t>
            </a:r>
          </a:p>
          <a:p>
            <a:r>
              <a:rPr lang="es-ES" sz="2000" b="1" dirty="0">
                <a:solidFill>
                  <a:srgbClr val="4E9EBA"/>
                </a:solidFill>
              </a:rPr>
              <a:t>Jarraipena</a:t>
            </a:r>
            <a:r>
              <a:rPr lang="es-ES" sz="2000" dirty="0"/>
              <a:t>:</a:t>
            </a:r>
            <a:r>
              <a:rPr lang="es-ES" sz="2000" i="1" dirty="0"/>
              <a:t> </a:t>
            </a:r>
            <a:r>
              <a:rPr lang="es-ES" sz="2000" dirty="0"/>
              <a:t>kultiboa edo faringean hartutako laginaren PCRa egin tratamendua amaitu eta handik 14 egunera. Gomendagarria da kontrol-proba egitea 3 hilabetera (haurdunei ere bai).</a:t>
            </a:r>
          </a:p>
          <a:p>
            <a:r>
              <a:rPr lang="es-ES" sz="2000" b="1" dirty="0">
                <a:solidFill>
                  <a:srgbClr val="4E9EBA"/>
                </a:solidFill>
              </a:rPr>
              <a:t>Sexu-bikotekideak</a:t>
            </a:r>
            <a:r>
              <a:rPr lang="es-ES" sz="2000" dirty="0"/>
              <a:t>: sintomak hasi aurreko 60 egunetan izandako sexu-</a:t>
            </a:r>
            <a:r>
              <a:rPr lang="es-ES" sz="2000" dirty="0" err="1"/>
              <a:t>bikotekide</a:t>
            </a:r>
            <a:r>
              <a:rPr lang="es-ES" sz="2000" dirty="0"/>
              <a:t> guztiak aztertu eta tratatu behar dira, asintomatikoak barne, eta, azken bikotekidea 60 egun baino lehenagokoa bada, hura ere bai.</a:t>
            </a:r>
          </a:p>
          <a:p>
            <a:r>
              <a:rPr lang="es-ES" sz="2000" b="1" dirty="0">
                <a:solidFill>
                  <a:srgbClr val="4E9EBA"/>
                </a:solidFill>
              </a:rPr>
              <a:t>Oharrak</a:t>
            </a:r>
            <a:r>
              <a:rPr lang="es-ES" sz="2000" dirty="0"/>
              <a:t>: aztertu ea koinfekziorik dagoen: </a:t>
            </a:r>
            <a:r>
              <a:rPr lang="es-ES" sz="2000" i="1" dirty="0"/>
              <a:t>Chlamydia</a:t>
            </a:r>
            <a:r>
              <a:rPr lang="es-ES" sz="2000" dirty="0"/>
              <a:t>, sifilisa edo GIB. Ez da sexu-</a:t>
            </a:r>
            <a:r>
              <a:rPr lang="es-ES" sz="2000" dirty="0" err="1"/>
              <a:t>harremanik</a:t>
            </a:r>
            <a:r>
              <a:rPr lang="es-ES" sz="2000" dirty="0"/>
              <a:t> izan behar, tratamendua amaitu eta 7 egun pasatu arte eta sexu-bikotekideak tratatuak izan arte.</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504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3682"/>
            <a:ext cx="10515600" cy="732155"/>
          </a:xfrm>
        </p:spPr>
        <p:txBody>
          <a:bodyPr>
            <a:normAutofit/>
          </a:bodyPr>
          <a:lstStyle/>
          <a:p>
            <a:pPr algn="ctr"/>
            <a:r>
              <a:rPr lang="es-ES" sz="3200" dirty="0">
                <a:solidFill>
                  <a:srgbClr val="4E9EBA"/>
                </a:solidFill>
                <a:latin typeface="Arial Black" pitchFamily="34" charset="0"/>
                <a:ea typeface="+mn-ea"/>
                <a:cs typeface="+mn-cs"/>
              </a:rPr>
              <a:t>MPOX</a:t>
            </a:r>
          </a:p>
        </p:txBody>
      </p:sp>
      <p:sp>
        <p:nvSpPr>
          <p:cNvPr id="6" name="Subtítulo 2"/>
          <p:cNvSpPr txBox="1">
            <a:spLocks/>
          </p:cNvSpPr>
          <p:nvPr/>
        </p:nvSpPr>
        <p:spPr>
          <a:xfrm>
            <a:off x="838200" y="1024180"/>
            <a:ext cx="10275916" cy="55559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t>OMEak tximino-baztanga edo monkeypox (mpox) delakoaren agerraldia nazioarteko osasun publikoaren larrialdia deklaratu zuen (2022ko uztailean).</a:t>
            </a:r>
          </a:p>
          <a:p>
            <a:r>
              <a:rPr lang="es-ES" sz="2000" dirty="0"/>
              <a:t>Baztangaren familiako birus batek eragindako infekzioa da (</a:t>
            </a:r>
            <a:r>
              <a:rPr lang="es-ES" sz="2000" i="1" dirty="0"/>
              <a:t>Orthopoxvirus</a:t>
            </a:r>
            <a:r>
              <a:rPr lang="es-ES" sz="2000" dirty="0"/>
              <a:t> birus generoa, </a:t>
            </a:r>
            <a:r>
              <a:rPr lang="es-ES" sz="2000" i="1" dirty="0"/>
              <a:t>Poxviridae</a:t>
            </a:r>
            <a:r>
              <a:rPr lang="es-ES" sz="2000" dirty="0"/>
              <a:t> familiarena).</a:t>
            </a:r>
          </a:p>
          <a:p>
            <a:r>
              <a:rPr lang="es-ES" sz="2000" dirty="0"/>
              <a:t>Sintomak zehaztugabeak, birusaren eraginpean egon ondorengo 5. egunetik 21. egunera bitartean agertzen direnak. Gaixotasuna arina, pertsona </a:t>
            </a:r>
            <a:r>
              <a:rPr lang="de-DE" sz="2000" dirty="0"/>
              <a:t>gehienak zenbait astetan osatzen dira</a:t>
            </a:r>
            <a:r>
              <a:rPr lang="de-DE" dirty="0"/>
              <a:t> </a:t>
            </a:r>
            <a:r>
              <a:rPr lang="es-ES" sz="2000" dirty="0"/>
              <a:t>(</a:t>
            </a:r>
            <a:r>
              <a:rPr lang="fi-FI" sz="2000" dirty="0"/>
              <a:t>sintomek 2-4 astez irauten ohi dute</a:t>
            </a:r>
            <a:r>
              <a:rPr lang="es-ES" sz="2000" dirty="0"/>
              <a:t>).</a:t>
            </a:r>
          </a:p>
          <a:p>
            <a:r>
              <a:rPr lang="es-ES" sz="2000" dirty="0"/>
              <a:t>Zoonosi birala da eta kontaktu fisiko oso estua dagoenean transmititzen dena. Egoera epidemiologikoaren gaineko informazioa: </a:t>
            </a:r>
            <a:r>
              <a:rPr lang="es-ES" sz="2000" dirty="0">
                <a:hlinkClick r:id="rId2"/>
              </a:rPr>
              <a:t>esteka</a:t>
            </a:r>
            <a:r>
              <a:rPr lang="es-ES" sz="2000" dirty="0"/>
              <a:t> honetan.</a:t>
            </a:r>
            <a:endParaRPr lang="es-ES" sz="1400" dirty="0"/>
          </a:p>
          <a:p>
            <a:r>
              <a:rPr lang="es-ES" sz="2000" dirty="0"/>
              <a:t>Susmagarria den kasua agertuz gero, Zainketa Epidemiologikoko Unitateekin harremanetan jarri</a:t>
            </a:r>
          </a:p>
          <a:p>
            <a:endParaRPr lang="es-ES" sz="2000" dirty="0"/>
          </a:p>
          <a:p>
            <a:pPr marL="0" indent="0">
              <a:spcBef>
                <a:spcPts val="0"/>
              </a:spcBef>
              <a:buNone/>
            </a:pPr>
            <a:endParaRPr lang="es-ES" sz="2000" dirty="0"/>
          </a:p>
          <a:p>
            <a:pPr marL="0" indent="0">
              <a:spcBef>
                <a:spcPts val="0"/>
              </a:spcBef>
              <a:spcAft>
                <a:spcPts val="1200"/>
              </a:spcAft>
              <a:buNone/>
            </a:pPr>
            <a:endParaRPr lang="es-ES" sz="2000" dirty="0"/>
          </a:p>
          <a:p>
            <a:r>
              <a:rPr lang="es-ES" sz="2000" dirty="0"/>
              <a:t>Txertoa lurralde bakoitzeko STIen kontsultan, gaixotasun infekziosoen kontsultan edo ospitaletako prebentzio medikuntzako kontsultan eska daiteke. Informazio gehiago </a:t>
            </a:r>
            <a:r>
              <a:rPr lang="es-ES" sz="2000" dirty="0">
                <a:hlinkClick r:id="rId3"/>
              </a:rPr>
              <a:t>hemen</a:t>
            </a:r>
            <a:r>
              <a:rPr lang="es-ES" sz="2000" dirty="0"/>
              <a:t>.</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4"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7"/>
          <a:stretch>
            <a:fillRect/>
          </a:stretch>
        </p:blipFill>
        <p:spPr>
          <a:xfrm>
            <a:off x="3595687" y="4483127"/>
            <a:ext cx="5000625" cy="1093470"/>
          </a:xfrm>
          <a:prstGeom prst="rect">
            <a:avLst/>
          </a:prstGeom>
        </p:spPr>
      </p:pic>
    </p:spTree>
    <p:extLst>
      <p:ext uri="{BB962C8B-B14F-4D97-AF65-F5344CB8AC3E}">
        <p14:creationId xmlns:p14="http://schemas.microsoft.com/office/powerpoint/2010/main" val="341140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pPr algn="ctr"/>
            <a:r>
              <a:rPr lang="es-ES" sz="4000" dirty="0">
                <a:solidFill>
                  <a:srgbClr val="4E9EBA"/>
                </a:solidFill>
                <a:latin typeface="Arial Black" pitchFamily="34" charset="0"/>
                <a:ea typeface="+mn-ea"/>
                <a:cs typeface="+mn-cs"/>
              </a:rPr>
              <a:t>SARRERA (II)</a:t>
            </a:r>
          </a:p>
        </p:txBody>
      </p:sp>
      <p:sp>
        <p:nvSpPr>
          <p:cNvPr id="3" name="Marcador de contenido 2"/>
          <p:cNvSpPr>
            <a:spLocks noGrp="1"/>
          </p:cNvSpPr>
          <p:nvPr>
            <p:ph idx="1"/>
          </p:nvPr>
        </p:nvSpPr>
        <p:spPr/>
        <p:txBody>
          <a:bodyPr/>
          <a:lstStyle/>
          <a:p>
            <a:r>
              <a:rPr lang="es-ES" sz="2000" dirty="0"/>
              <a:t>Biztanlerian STIak ez dira era homogeneoan banatzen; haien eredu epidemiologikoa eta hazkunderako arrazoiak askotarikoak izaten dira: STIak maizago gertatzen dira gizonezkoekin sexu-</a:t>
            </a:r>
            <a:r>
              <a:rPr lang="es-ES" sz="2000" dirty="0" err="1"/>
              <a:t>harremana</a:t>
            </a:r>
            <a:r>
              <a:rPr lang="es-ES" sz="2000" dirty="0"/>
              <a:t> duten gizonezkoen artean (GSG) eta 15-24 urteko gazteen artean, izan ere 4 STI kasutik 1 talde horietan gertatzen da. </a:t>
            </a:r>
          </a:p>
          <a:p>
            <a:r>
              <a:rPr lang="es-ES" sz="2000" dirty="0"/>
              <a:t>Buletinaren helburua: </a:t>
            </a:r>
          </a:p>
          <a:p>
            <a:pPr lvl="1"/>
            <a:r>
              <a:rPr lang="es-ES" sz="1600" dirty="0"/>
              <a:t>Lehen mailako eremuan helduengan, haurdunak barne, eman daitezkeen hainbat STIen  tratamendu farmakologikoa.</a:t>
            </a:r>
          </a:p>
          <a:p>
            <a:pPr lvl="1"/>
            <a:r>
              <a:rPr lang="es-ES" sz="1600" dirty="0"/>
              <a:t>2009. urtean argitaratutako ale baten eguneratzea. Indarrean diren gida klinikoen gomendioak ditu oinarri; gure inguruneko epidemiologiaren eta antibiotikoekiko sentikortasunaren arabera egokitutakoak.</a:t>
            </a:r>
          </a:p>
          <a:p>
            <a:pPr lvl="1"/>
            <a:r>
              <a:rPr lang="es-ES" sz="1600" dirty="0"/>
              <a:t>Ez dira hemen jasotzen, ez hepatitisak, ez GIB/HIESA, ez beste infekzio batzuk, adibidez, pedikulosia edo sarna.</a:t>
            </a:r>
          </a:p>
          <a:p>
            <a:pPr marL="0" indent="0">
              <a:buNone/>
            </a:pPr>
            <a:endParaRPr lang="es-ES"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134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257" y="273682"/>
            <a:ext cx="11676743" cy="732155"/>
          </a:xfrm>
        </p:spPr>
        <p:txBody>
          <a:bodyPr>
            <a:normAutofit fontScale="90000"/>
          </a:bodyPr>
          <a:lstStyle/>
          <a:p>
            <a:pPr algn="ctr"/>
            <a:r>
              <a:rPr lang="es-ES" sz="3200" dirty="0">
                <a:solidFill>
                  <a:srgbClr val="4E9EBA"/>
                </a:solidFill>
                <a:latin typeface="Arial Black" pitchFamily="34" charset="0"/>
                <a:ea typeface="+mn-ea"/>
                <a:cs typeface="+mn-cs"/>
              </a:rPr>
              <a:t>STIen tratamenduetan gehien erabiltzen diren antibiotikoen segurtasunari buruzko informazioa</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3041324" y="1147917"/>
            <a:ext cx="6759416" cy="5094446"/>
          </a:xfrm>
          <a:prstGeom prst="rect">
            <a:avLst/>
          </a:prstGeom>
        </p:spPr>
      </p:pic>
    </p:spTree>
    <p:extLst>
      <p:ext uri="{BB962C8B-B14F-4D97-AF65-F5344CB8AC3E}">
        <p14:creationId xmlns:p14="http://schemas.microsoft.com/office/powerpoint/2010/main" val="3437600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3682"/>
            <a:ext cx="10515600" cy="732155"/>
          </a:xfrm>
        </p:spPr>
        <p:txBody>
          <a:bodyPr>
            <a:normAutofit/>
          </a:bodyPr>
          <a:lstStyle/>
          <a:p>
            <a:pPr algn="ctr"/>
            <a:r>
              <a:rPr lang="es-ES" sz="3200" dirty="0">
                <a:solidFill>
                  <a:srgbClr val="4E9EBA"/>
                </a:solidFill>
                <a:latin typeface="Arial Black" pitchFamily="34" charset="0"/>
                <a:ea typeface="+mn-ea"/>
                <a:cs typeface="+mn-cs"/>
              </a:rPr>
              <a:t>SEXU-ABUSUA EDO -ERASOA</a:t>
            </a:r>
          </a:p>
        </p:txBody>
      </p:sp>
      <p:sp>
        <p:nvSpPr>
          <p:cNvPr id="6" name="Subtítulo 2"/>
          <p:cNvSpPr txBox="1">
            <a:spLocks/>
          </p:cNvSpPr>
          <p:nvPr/>
        </p:nvSpPr>
        <p:spPr>
          <a:xfrm>
            <a:off x="838200" y="1185550"/>
            <a:ext cx="10275916" cy="4933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hlinkClick r:id="rId2"/>
              </a:rPr>
              <a:t>Jarduketa gida osasun arloko profesionalentzat, genero indarkeriaren eta sexu erasoen aurrean Euskadin nola jardun jakiteko</a:t>
            </a:r>
            <a:r>
              <a:rPr lang="es-ES" sz="2000" dirty="0"/>
              <a:t> (2019an argitaratuta).</a:t>
            </a:r>
          </a:p>
          <a:p>
            <a:r>
              <a:rPr lang="es-ES" sz="2000" dirty="0"/>
              <a:t>Honakoak jasotzen dira: laginak hartzea, STIak antzemateko; analitikak eskatzea, azterketa serologikoak egiteko (sifilisa, B hepatitisa, C hepatitisa eta GIB), haunduntzaren proba eta STIen aurreko prebentzio-tratamendua.</a:t>
            </a:r>
          </a:p>
          <a:p>
            <a:r>
              <a:rPr lang="pt-BR" sz="2000" dirty="0"/>
              <a:t>Gertatu berri den sexu-</a:t>
            </a:r>
            <a:r>
              <a:rPr lang="pt-BR" sz="2000" dirty="0" err="1"/>
              <a:t>abusua</a:t>
            </a:r>
            <a:r>
              <a:rPr lang="pt-BR" sz="2000" dirty="0"/>
              <a:t> edo -erasoa denean</a:t>
            </a:r>
            <a:r>
              <a:rPr lang="es-ES" sz="2000" dirty="0"/>
              <a:t> (&lt; 120 ordu, 5 egun): </a:t>
            </a:r>
            <a:r>
              <a:rPr lang="it-IT" sz="2000" dirty="0"/>
              <a:t>pazientearen azterketa ospitalean egingo da</a:t>
            </a:r>
            <a:r>
              <a:rPr lang="es-ES" sz="2000" dirty="0"/>
              <a:t>. Pazientea bere lehen mailako arretako zentrora joan bada, lehenbailehen bidaliko dute ospitalera.</a:t>
            </a:r>
          </a:p>
          <a:p>
            <a:r>
              <a:rPr lang="pt-BR" sz="2000" dirty="0"/>
              <a:t>Gertatu berri ez den sexu-</a:t>
            </a:r>
            <a:r>
              <a:rPr lang="pt-BR" sz="2000" dirty="0" err="1"/>
              <a:t>abusua</a:t>
            </a:r>
            <a:r>
              <a:rPr lang="pt-BR" sz="2000" dirty="0"/>
              <a:t> edo -erasoa denean</a:t>
            </a:r>
            <a:r>
              <a:rPr lang="es-ES" sz="2000" dirty="0"/>
              <a:t> (&gt; 120 ordu): ez da beharrezkoa izango pazientea ospitalera bidaltzea, bere lehen mailako arretako zentrora joan bada. </a:t>
            </a:r>
            <a:r>
              <a:rPr lang="it-IT" sz="2000" dirty="0"/>
              <a:t>Egon daitezkeen kalte fisiko edo psikikoak artatuko dira eta dagokion plana abiaraziko da:</a:t>
            </a:r>
            <a:r>
              <a:rPr lang="es-ES" sz="2000" dirty="0"/>
              <a:t> serologiak eskatu, STIak antzemateko probak egin, B hepatitisaren txertoa ipini eta abar.</a:t>
            </a:r>
          </a:p>
          <a:p>
            <a:r>
              <a:rPr lang="es-ES" sz="2000" dirty="0"/>
              <a:t>Gida emakumeen aurkako erasoei buruzkoa da, baina gomendioetako asko adingabeen eta gizonezkoen kasuetarako ere balio dute.</a:t>
            </a:r>
          </a:p>
        </p:txBody>
      </p:sp>
      <p:grpSp>
        <p:nvGrpSpPr>
          <p:cNvPr id="7" name="Grupo 6"/>
          <p:cNvGrpSpPr/>
          <p:nvPr/>
        </p:nvGrpSpPr>
        <p:grpSpPr>
          <a:xfrm>
            <a:off x="638261" y="6185998"/>
            <a:ext cx="10856798" cy="580324"/>
            <a:chOff x="621635" y="6185998"/>
            <a:chExt cx="10856798" cy="580324"/>
          </a:xfrm>
        </p:grpSpPr>
        <p:pic>
          <p:nvPicPr>
            <p:cNvPr id="8" name="Imagen 7"/>
            <p:cNvPicPr/>
            <p:nvPr/>
          </p:nvPicPr>
          <p:blipFill rotWithShape="1">
            <a:blip r:embed="rId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10154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178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0268" y="714893"/>
            <a:ext cx="9236826" cy="1474470"/>
          </a:xfrm>
        </p:spPr>
        <p:txBody>
          <a:bodyPr>
            <a:normAutofit/>
          </a:bodyPr>
          <a:lstStyle/>
          <a:p>
            <a:pPr algn="ctr"/>
            <a:r>
              <a:rPr lang="es-ES" sz="4000" b="1" dirty="0">
                <a:solidFill>
                  <a:srgbClr val="4BACC6"/>
                </a:solidFill>
                <a:latin typeface="Arial Black" pitchFamily="34" charset="0"/>
              </a:rPr>
              <a:t>Informazio gehiago eta bibliografia…</a:t>
            </a:r>
            <a:endParaRPr lang="es-ES" sz="4000" dirty="0">
              <a:solidFill>
                <a:srgbClr val="4E9EBA"/>
              </a:solidFill>
              <a:latin typeface="Arial Black" pitchFamily="34" charset="0"/>
              <a:ea typeface="+mn-ea"/>
              <a:cs typeface="+mn-cs"/>
            </a:endParaRPr>
          </a:p>
        </p:txBody>
      </p:sp>
      <p:pic>
        <p:nvPicPr>
          <p:cNvPr id="4" name="Imagen 3"/>
          <p:cNvPicPr>
            <a:picLocks noChangeAspect="1"/>
          </p:cNvPicPr>
          <p:nvPr/>
        </p:nvPicPr>
        <p:blipFill>
          <a:blip r:embed="rId2"/>
          <a:stretch>
            <a:fillRect/>
          </a:stretch>
        </p:blipFill>
        <p:spPr>
          <a:xfrm>
            <a:off x="8447809" y="2095759"/>
            <a:ext cx="3276600" cy="3381375"/>
          </a:xfrm>
          <a:prstGeom prst="rect">
            <a:avLst/>
          </a:prstGeom>
        </p:spPr>
      </p:pic>
      <p:sp>
        <p:nvSpPr>
          <p:cNvPr id="3" name="Marcador de contenido 2"/>
          <p:cNvSpPr>
            <a:spLocks noGrp="1"/>
          </p:cNvSpPr>
          <p:nvPr>
            <p:ph idx="1"/>
          </p:nvPr>
        </p:nvSpPr>
        <p:spPr/>
        <p:txBody>
          <a:bodyPr/>
          <a:lstStyle/>
          <a:p>
            <a:endParaRPr lang="es-ES" sz="2800" b="1" dirty="0">
              <a:solidFill>
                <a:srgbClr val="4BACC6"/>
              </a:solidFill>
              <a:latin typeface="Arial Black" pitchFamily="34" charset="0"/>
              <a:ea typeface="+mj-ea"/>
              <a:cs typeface="+mj-cs"/>
            </a:endParaRPr>
          </a:p>
          <a:p>
            <a:endParaRPr lang="es-ES" b="1" dirty="0">
              <a:solidFill>
                <a:srgbClr val="4BACC6"/>
              </a:solidFill>
              <a:latin typeface="Arial Black" pitchFamily="34" charset="0"/>
              <a:ea typeface="+mj-ea"/>
              <a:cs typeface="+mj-cs"/>
            </a:endParaRPr>
          </a:p>
          <a:p>
            <a:endParaRPr lang="es-ES" b="1" dirty="0">
              <a:solidFill>
                <a:srgbClr val="4BACC6"/>
              </a:solidFill>
              <a:latin typeface="Arial Black" pitchFamily="34" charset="0"/>
              <a:ea typeface="+mj-ea"/>
              <a:cs typeface="+mj-cs"/>
            </a:endParaRPr>
          </a:p>
          <a:p>
            <a:pPr marL="0" indent="0">
              <a:buNone/>
            </a:pPr>
            <a:r>
              <a:rPr lang="es-ES" sz="2800" b="1" dirty="0">
                <a:solidFill>
                  <a:srgbClr val="4BACC6"/>
                </a:solidFill>
                <a:latin typeface="Arial Black" pitchFamily="34" charset="0"/>
                <a:ea typeface="+mj-ea"/>
                <a:cs typeface="+mj-cs"/>
              </a:rPr>
              <a:t>            </a:t>
            </a:r>
            <a:r>
              <a:rPr lang="es-ES" sz="2800" b="1" dirty="0">
                <a:solidFill>
                  <a:srgbClr val="4BACC6"/>
                </a:solidFill>
                <a:latin typeface="Arial Black" pitchFamily="34" charset="0"/>
                <a:ea typeface="+mj-ea"/>
                <a:cs typeface="+mj-cs"/>
                <a:hlinkClick r:id="rId3"/>
              </a:rPr>
              <a:t>INFAC 33 </a:t>
            </a:r>
            <a:r>
              <a:rPr lang="es-ES" sz="2800" b="1" dirty="0" err="1">
                <a:solidFill>
                  <a:srgbClr val="4BACC6"/>
                </a:solidFill>
                <a:latin typeface="Arial Black" pitchFamily="34" charset="0"/>
                <a:ea typeface="+mj-ea"/>
                <a:cs typeface="+mj-cs"/>
                <a:hlinkClick r:id="rId3"/>
              </a:rPr>
              <a:t>liburukia</a:t>
            </a:r>
            <a:r>
              <a:rPr lang="es-ES" sz="2800" b="1" dirty="0">
                <a:solidFill>
                  <a:srgbClr val="4BACC6"/>
                </a:solidFill>
                <a:latin typeface="Arial Black" pitchFamily="34" charset="0"/>
                <a:ea typeface="+mj-ea"/>
                <a:cs typeface="+mj-cs"/>
                <a:hlinkClick r:id="rId3"/>
              </a:rPr>
              <a:t> 2-3 </a:t>
            </a:r>
            <a:r>
              <a:rPr lang="es-ES" b="1" dirty="0" err="1">
                <a:solidFill>
                  <a:srgbClr val="4BACC6"/>
                </a:solidFill>
                <a:latin typeface="Arial Black" pitchFamily="34" charset="0"/>
                <a:ea typeface="+mj-ea"/>
                <a:cs typeface="+mj-cs"/>
                <a:hlinkClick r:id="rId3"/>
              </a:rPr>
              <a:t>Z</a:t>
            </a:r>
            <a:r>
              <a:rPr lang="es-ES" sz="2800" b="1" dirty="0" err="1">
                <a:solidFill>
                  <a:srgbClr val="4BACC6"/>
                </a:solidFill>
                <a:latin typeface="Arial Black" pitchFamily="34" charset="0"/>
                <a:ea typeface="+mj-ea"/>
                <a:cs typeface="+mj-cs"/>
                <a:hlinkClick r:id="rId3"/>
              </a:rPr>
              <a:t>k</a:t>
            </a:r>
            <a:r>
              <a:rPr lang="es-ES" sz="2800" b="1" dirty="0">
                <a:solidFill>
                  <a:srgbClr val="4BACC6"/>
                </a:solidFill>
                <a:latin typeface="Arial Black" pitchFamily="34" charset="0"/>
                <a:ea typeface="+mj-ea"/>
                <a:cs typeface="+mj-cs"/>
                <a:hlinkClick r:id="rId3"/>
              </a:rPr>
              <a:t>.</a:t>
            </a:r>
            <a:endParaRPr lang="es-ES" dirty="0"/>
          </a:p>
        </p:txBody>
      </p:sp>
      <p:grpSp>
        <p:nvGrpSpPr>
          <p:cNvPr id="6" name="Grupo 5"/>
          <p:cNvGrpSpPr/>
          <p:nvPr/>
        </p:nvGrpSpPr>
        <p:grpSpPr>
          <a:xfrm>
            <a:off x="621635" y="6185998"/>
            <a:ext cx="10856798" cy="580324"/>
            <a:chOff x="621635" y="6185998"/>
            <a:chExt cx="10856798" cy="580324"/>
          </a:xfrm>
        </p:grpSpPr>
        <p:pic>
          <p:nvPicPr>
            <p:cNvPr id="7" name="Imagen 6"/>
            <p:cNvPicPr/>
            <p:nvPr/>
          </p:nvPicPr>
          <p:blipFill rotWithShape="1">
            <a:blip r:embed="rId4"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98237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pPr algn="ctr"/>
            <a:r>
              <a:rPr lang="es-ES" sz="4000" dirty="0">
                <a:solidFill>
                  <a:srgbClr val="4E9EBA"/>
                </a:solidFill>
                <a:latin typeface="Arial Black" pitchFamily="34" charset="0"/>
                <a:ea typeface="+mn-ea"/>
                <a:cs typeface="+mn-cs"/>
              </a:rPr>
              <a:t>KONTSULTA ESPEZIALIZATUAK</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5" name="Marcador de contenido 4"/>
          <p:cNvPicPr>
            <a:picLocks noGrp="1" noChangeAspect="1"/>
          </p:cNvPicPr>
          <p:nvPr>
            <p:ph idx="1"/>
          </p:nvPr>
        </p:nvPicPr>
        <p:blipFill>
          <a:blip r:embed="rId5"/>
          <a:stretch>
            <a:fillRect/>
          </a:stretch>
        </p:blipFill>
        <p:spPr>
          <a:xfrm>
            <a:off x="756745" y="2036220"/>
            <a:ext cx="10515600" cy="2944029"/>
          </a:xfrm>
          <a:prstGeom prst="rect">
            <a:avLst/>
          </a:prstGeom>
        </p:spPr>
      </p:pic>
    </p:spTree>
    <p:extLst>
      <p:ext uri="{BB962C8B-B14F-4D97-AF65-F5344CB8AC3E}">
        <p14:creationId xmlns:p14="http://schemas.microsoft.com/office/powerpoint/2010/main" val="285793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pPr algn="ctr"/>
            <a:r>
              <a:rPr lang="es-ES" sz="4000" dirty="0">
                <a:solidFill>
                  <a:srgbClr val="4E9EBA"/>
                </a:solidFill>
                <a:latin typeface="Arial Black" pitchFamily="34" charset="0"/>
                <a:ea typeface="+mn-ea"/>
                <a:cs typeface="+mn-cs"/>
              </a:rPr>
              <a:t>BESTE BALIABIDE BATZUK</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grpSp>
        <p:nvGrpSpPr>
          <p:cNvPr id="13" name="Grupo 12"/>
          <p:cNvGrpSpPr/>
          <p:nvPr/>
        </p:nvGrpSpPr>
        <p:grpSpPr>
          <a:xfrm>
            <a:off x="1671637" y="1120624"/>
            <a:ext cx="8406289" cy="5097297"/>
            <a:chOff x="1671637" y="1295552"/>
            <a:chExt cx="8848725" cy="5365575"/>
          </a:xfrm>
        </p:grpSpPr>
        <p:pic>
          <p:nvPicPr>
            <p:cNvPr id="5" name="Imagen 4"/>
            <p:cNvPicPr>
              <a:picLocks noChangeAspect="1"/>
            </p:cNvPicPr>
            <p:nvPr/>
          </p:nvPicPr>
          <p:blipFill rotWithShape="1">
            <a:blip r:embed="rId5"/>
            <a:srcRect b="6127"/>
            <a:stretch/>
          </p:blipFill>
          <p:spPr>
            <a:xfrm>
              <a:off x="1671637" y="1295552"/>
              <a:ext cx="8848725" cy="1448511"/>
            </a:xfrm>
            <a:prstGeom prst="rect">
              <a:avLst/>
            </a:prstGeom>
          </p:spPr>
        </p:pic>
        <p:pic>
          <p:nvPicPr>
            <p:cNvPr id="12" name="Imagen 11"/>
            <p:cNvPicPr>
              <a:picLocks noChangeAspect="1"/>
            </p:cNvPicPr>
            <p:nvPr/>
          </p:nvPicPr>
          <p:blipFill rotWithShape="1">
            <a:blip r:embed="rId6"/>
            <a:srcRect b="2593"/>
            <a:stretch/>
          </p:blipFill>
          <p:spPr>
            <a:xfrm>
              <a:off x="1700212" y="2708672"/>
              <a:ext cx="8820150" cy="3952455"/>
            </a:xfrm>
            <a:prstGeom prst="rect">
              <a:avLst/>
            </a:prstGeom>
          </p:spPr>
        </p:pic>
      </p:grpSp>
    </p:spTree>
    <p:extLst>
      <p:ext uri="{BB962C8B-B14F-4D97-AF65-F5344CB8AC3E}">
        <p14:creationId xmlns:p14="http://schemas.microsoft.com/office/powerpoint/2010/main" val="288319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357868"/>
            <a:ext cx="11353800" cy="732155"/>
          </a:xfrm>
        </p:spPr>
        <p:txBody>
          <a:bodyPr>
            <a:normAutofit fontScale="90000"/>
          </a:bodyPr>
          <a:lstStyle/>
          <a:p>
            <a:pPr algn="ctr"/>
            <a:r>
              <a:rPr lang="es-ES" sz="4000" dirty="0">
                <a:solidFill>
                  <a:srgbClr val="4E9EBA"/>
                </a:solidFill>
                <a:latin typeface="Arial Black" pitchFamily="34" charset="0"/>
                <a:ea typeface="+mn-ea"/>
                <a:cs typeface="+mn-cs"/>
              </a:rPr>
              <a:t>STIek ERAGINDAKO SINDROME KLINIKOAK</a:t>
            </a:r>
          </a:p>
        </p:txBody>
      </p:sp>
      <p:sp>
        <p:nvSpPr>
          <p:cNvPr id="3" name="Marcador de contenido 2"/>
          <p:cNvSpPr>
            <a:spLocks noGrp="1"/>
          </p:cNvSpPr>
          <p:nvPr>
            <p:ph idx="1"/>
          </p:nvPr>
        </p:nvSpPr>
        <p:spPr>
          <a:xfrm>
            <a:off x="838200" y="1350492"/>
            <a:ext cx="10515600" cy="4996520"/>
          </a:xfrm>
        </p:spPr>
        <p:txBody>
          <a:bodyPr/>
          <a:lstStyle/>
          <a:p>
            <a:r>
              <a:rPr lang="es-ES" sz="2000" dirty="0"/>
              <a:t>Tratamendu farmakologikoa ezarri aurretik, STIen azterketa egokia. Ondorengoak barne:</a:t>
            </a:r>
          </a:p>
          <a:p>
            <a:pPr lvl="1">
              <a:buClr>
                <a:srgbClr val="4E9EBA"/>
              </a:buClr>
            </a:pPr>
            <a:r>
              <a:rPr lang="es-ES" sz="1600" dirty="0"/>
              <a:t>Diagnostiko egokia, ahal izanez gero, </a:t>
            </a:r>
            <a:r>
              <a:rPr lang="es-ES" sz="1600" b="1" dirty="0">
                <a:solidFill>
                  <a:srgbClr val="4E9EBA"/>
                </a:solidFill>
              </a:rPr>
              <a:t>sindrome klinikoaren eta lagin-</a:t>
            </a:r>
            <a:r>
              <a:rPr lang="es-ES" sz="1600" b="1" dirty="0" err="1">
                <a:solidFill>
                  <a:srgbClr val="4E9EBA"/>
                </a:solidFill>
              </a:rPr>
              <a:t>bilketa</a:t>
            </a:r>
            <a:r>
              <a:rPr lang="es-ES" sz="1600" b="1" dirty="0">
                <a:solidFill>
                  <a:srgbClr val="4E9EBA"/>
                </a:solidFill>
              </a:rPr>
              <a:t> zuzenduaren</a:t>
            </a:r>
            <a:r>
              <a:rPr lang="es-ES" sz="1600" dirty="0"/>
              <a:t> bidez</a:t>
            </a:r>
          </a:p>
          <a:p>
            <a:pPr lvl="1"/>
            <a:r>
              <a:rPr lang="es-ES" sz="1600" b="1" dirty="0">
                <a:solidFill>
                  <a:srgbClr val="4E9EBA"/>
                </a:solidFill>
              </a:rPr>
              <a:t>Ziurtatu beti beste patogeno batzuekiko koinfekziorik ez dagoela</a:t>
            </a:r>
          </a:p>
          <a:p>
            <a:pPr lvl="1"/>
            <a:r>
              <a:rPr lang="es-ES" sz="1600" b="1" dirty="0">
                <a:solidFill>
                  <a:srgbClr val="4E9EBA"/>
                </a:solidFill>
              </a:rPr>
              <a:t>Sexu-kontaktuak bilatu, </a:t>
            </a:r>
            <a:r>
              <a:rPr lang="es-ES" sz="1600" dirty="0"/>
              <a:t>transmisio-katea apurtzeko</a:t>
            </a:r>
          </a:p>
          <a:p>
            <a:pPr lvl="1">
              <a:buClr>
                <a:srgbClr val="4E9EBA"/>
              </a:buClr>
            </a:pPr>
            <a:r>
              <a:rPr lang="es-ES" sz="1600" dirty="0"/>
              <a:t>Sexu-osasunari buruzko </a:t>
            </a:r>
            <a:r>
              <a:rPr lang="es-ES" sz="1600" b="1" dirty="0">
                <a:solidFill>
                  <a:srgbClr val="4E9EBA"/>
                </a:solidFill>
              </a:rPr>
              <a:t>hezkuntza</a:t>
            </a:r>
            <a:r>
              <a:rPr lang="es-ES" sz="1600" dirty="0"/>
              <a:t> eskaini, gazteei nahiz helduei</a:t>
            </a:r>
          </a:p>
          <a:p>
            <a:pPr lvl="1"/>
            <a:r>
              <a:rPr lang="es-ES" sz="1600" b="1" dirty="0">
                <a:solidFill>
                  <a:srgbClr val="4E9EBA"/>
                </a:solidFill>
              </a:rPr>
              <a:t>Barrera-</a:t>
            </a:r>
            <a:r>
              <a:rPr lang="es-ES" sz="1600" b="1" dirty="0" err="1">
                <a:solidFill>
                  <a:srgbClr val="4E9EBA"/>
                </a:solidFill>
              </a:rPr>
              <a:t>metodoak</a:t>
            </a:r>
            <a:r>
              <a:rPr lang="es-ES" sz="1600" dirty="0"/>
              <a:t> erabili behar dira (aho-</a:t>
            </a:r>
            <a:r>
              <a:rPr lang="es-ES" sz="1600" dirty="0" err="1"/>
              <a:t>sexuan</a:t>
            </a:r>
            <a:r>
              <a:rPr lang="es-ES" sz="1600" dirty="0"/>
              <a:t> ere bai)</a:t>
            </a:r>
          </a:p>
          <a:p>
            <a:pPr lvl="1">
              <a:buClr>
                <a:srgbClr val="4E9EBA"/>
              </a:buClr>
            </a:pPr>
            <a:r>
              <a:rPr lang="es-ES" sz="1600" dirty="0"/>
              <a:t>Adierazi Beharreko Gaixotasunaren </a:t>
            </a:r>
            <a:r>
              <a:rPr lang="es-ES" sz="1600" b="1" dirty="0">
                <a:solidFill>
                  <a:srgbClr val="4E9EBA"/>
                </a:solidFill>
              </a:rPr>
              <a:t>berri eman</a:t>
            </a:r>
          </a:p>
          <a:p>
            <a:pPr lvl="1"/>
            <a:r>
              <a:rPr lang="es-ES" sz="1600" b="1" dirty="0">
                <a:solidFill>
                  <a:srgbClr val="4E9EBA"/>
                </a:solidFill>
              </a:rPr>
              <a:t>Aldi batez sexu-harremanik ez </a:t>
            </a:r>
            <a:r>
              <a:rPr lang="es-ES" sz="1600" dirty="0"/>
              <a:t>izateko gomendatzen da</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5"/>
          <a:stretch>
            <a:fillRect/>
          </a:stretch>
        </p:blipFill>
        <p:spPr>
          <a:xfrm>
            <a:off x="3552826" y="3791413"/>
            <a:ext cx="5113890" cy="2304000"/>
          </a:xfrm>
          <a:prstGeom prst="rect">
            <a:avLst/>
          </a:prstGeom>
        </p:spPr>
      </p:pic>
    </p:spTree>
    <p:extLst>
      <p:ext uri="{BB962C8B-B14F-4D97-AF65-F5344CB8AC3E}">
        <p14:creationId xmlns:p14="http://schemas.microsoft.com/office/powerpoint/2010/main" val="216995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pPr algn="ctr"/>
            <a:r>
              <a:rPr lang="es-ES" sz="4000" dirty="0">
                <a:solidFill>
                  <a:srgbClr val="4E9EBA"/>
                </a:solidFill>
                <a:latin typeface="Arial Black" pitchFamily="34" charset="0"/>
                <a:ea typeface="+mn-ea"/>
                <a:cs typeface="+mn-cs"/>
              </a:rPr>
              <a:t>URETRITISA ETA ZERBIZITISA</a:t>
            </a:r>
          </a:p>
        </p:txBody>
      </p:sp>
      <p:sp>
        <p:nvSpPr>
          <p:cNvPr id="3" name="Marcador de contenido 2"/>
          <p:cNvSpPr>
            <a:spLocks noGrp="1"/>
          </p:cNvSpPr>
          <p:nvPr>
            <p:ph idx="1"/>
          </p:nvPr>
        </p:nvSpPr>
        <p:spPr>
          <a:xfrm>
            <a:off x="838200" y="1296707"/>
            <a:ext cx="10515600" cy="4943200"/>
          </a:xfrm>
        </p:spPr>
        <p:txBody>
          <a:bodyPr>
            <a:normAutofit fontScale="92500" lnSpcReduction="10000"/>
          </a:bodyPr>
          <a:lstStyle/>
          <a:p>
            <a:r>
              <a:rPr lang="es-ES" sz="2000" b="1" dirty="0">
                <a:solidFill>
                  <a:srgbClr val="4E9EBA"/>
                </a:solidFill>
              </a:rPr>
              <a:t>Definizioa/klinika</a:t>
            </a:r>
            <a:r>
              <a:rPr lang="es-ES" sz="2000" dirty="0"/>
              <a:t>: uretritisa uretrako zorne-jarioarekin, mukozornetsu edo zornetsua, (% 80), edo disuriarekin (% 50) azaltzen den sindromea da, baina asintomatikoa izan daiteke, batez ere, emakumeen kasuan; zerbizitisa, berriz, umetoki-</a:t>
            </a:r>
            <a:r>
              <a:rPr lang="es-ES" sz="2000" dirty="0" err="1"/>
              <a:t>lepoko</a:t>
            </a:r>
            <a:r>
              <a:rPr lang="es-ES" sz="2000" dirty="0"/>
              <a:t> hanturarekin azaltzen da, eta asintomatikoa izaten da askotan.</a:t>
            </a:r>
          </a:p>
          <a:p>
            <a:r>
              <a:rPr lang="es-ES" sz="2100" b="1" dirty="0">
                <a:solidFill>
                  <a:srgbClr val="4E9EBA"/>
                </a:solidFill>
              </a:rPr>
              <a:t>Etiologia</a:t>
            </a:r>
            <a:r>
              <a:rPr lang="es-ES" sz="2000" dirty="0"/>
              <a:t>: askotarikoa da: </a:t>
            </a:r>
            <a:r>
              <a:rPr lang="es-ES" sz="2000" i="1" dirty="0"/>
              <a:t>Neisseria</a:t>
            </a:r>
            <a:r>
              <a:rPr lang="es-ES" sz="2000" dirty="0"/>
              <a:t> </a:t>
            </a:r>
            <a:r>
              <a:rPr lang="es-ES" sz="2000" i="1" dirty="0"/>
              <a:t>gonorrhoeae</a:t>
            </a:r>
            <a:r>
              <a:rPr lang="es-ES" sz="2000" dirty="0"/>
              <a:t> (% 25), </a:t>
            </a:r>
            <a:r>
              <a:rPr lang="es-ES" sz="2000" i="1" dirty="0"/>
              <a:t>Chlamydia</a:t>
            </a:r>
            <a:r>
              <a:rPr lang="es-ES" sz="2000" dirty="0"/>
              <a:t> </a:t>
            </a:r>
            <a:r>
              <a:rPr lang="es-ES" sz="2000" i="1" dirty="0"/>
              <a:t>trachomatis </a:t>
            </a:r>
            <a:r>
              <a:rPr lang="es-ES" sz="2000" dirty="0"/>
              <a:t>(% 15-55), </a:t>
            </a:r>
            <a:r>
              <a:rPr lang="es-ES" sz="2000" i="1" dirty="0"/>
              <a:t>Ureaplasma</a:t>
            </a:r>
            <a:r>
              <a:rPr lang="es-ES" sz="2000" dirty="0"/>
              <a:t> </a:t>
            </a:r>
            <a:r>
              <a:rPr lang="es-ES" sz="2000" i="1" dirty="0"/>
              <a:t>urealiticum</a:t>
            </a:r>
            <a:r>
              <a:rPr lang="es-ES" sz="2000" dirty="0"/>
              <a:t>, </a:t>
            </a:r>
            <a:r>
              <a:rPr lang="es-ES" sz="2000" i="1" dirty="0"/>
              <a:t>Mycoplasma</a:t>
            </a:r>
            <a:r>
              <a:rPr lang="es-ES" sz="2000" dirty="0"/>
              <a:t> </a:t>
            </a:r>
            <a:r>
              <a:rPr lang="es-ES" sz="2000" i="1" dirty="0"/>
              <a:t>genitalium</a:t>
            </a:r>
            <a:r>
              <a:rPr lang="es-ES" sz="2000" dirty="0"/>
              <a:t> (% 10-40), </a:t>
            </a:r>
            <a:r>
              <a:rPr lang="es-ES" sz="2000" i="1" dirty="0"/>
              <a:t>Trichomonas</a:t>
            </a:r>
            <a:r>
              <a:rPr lang="es-ES" sz="2000" dirty="0"/>
              <a:t> </a:t>
            </a:r>
            <a:r>
              <a:rPr lang="es-ES" sz="2000" i="1" dirty="0"/>
              <a:t>vaginalis</a:t>
            </a:r>
            <a:r>
              <a:rPr lang="es-ES" sz="2000" dirty="0"/>
              <a:t> (% 4) eta gutxiagotan agertzen diren beste batzuk (</a:t>
            </a:r>
            <a:r>
              <a:rPr lang="es-ES" sz="2000" i="1" dirty="0"/>
              <a:t>Haemophilus</a:t>
            </a:r>
            <a:r>
              <a:rPr lang="es-ES" sz="2000" dirty="0"/>
              <a:t> spp, enterobakterioak, herpes sinplea).</a:t>
            </a:r>
          </a:p>
          <a:p>
            <a:r>
              <a:rPr lang="fi-FI" sz="2100" b="1" dirty="0">
                <a:solidFill>
                  <a:srgbClr val="4E9EBA"/>
                </a:solidFill>
              </a:rPr>
              <a:t>Tratamendu farmakologikoa</a:t>
            </a:r>
            <a:r>
              <a:rPr lang="fi-FI" sz="2000" dirty="0"/>
              <a:t>: ikusi 3. taula.</a:t>
            </a:r>
          </a:p>
          <a:p>
            <a:r>
              <a:rPr lang="es-ES" sz="2100" b="1" dirty="0">
                <a:solidFill>
                  <a:srgbClr val="4E9EBA"/>
                </a:solidFill>
              </a:rPr>
              <a:t>Jarraipena</a:t>
            </a:r>
            <a:r>
              <a:rPr lang="es-ES" sz="2000" dirty="0"/>
              <a:t>: </a:t>
            </a:r>
            <a:r>
              <a:rPr lang="es-ES" sz="2000" i="1" dirty="0"/>
              <a:t>Chlamydia</a:t>
            </a:r>
            <a:r>
              <a:rPr lang="es-ES" sz="2000" dirty="0"/>
              <a:t>: tratamenduaren ondoren 3 hilabete pasa direnean, kontrola egingo da, sintomak desagertu direla eta berrinfekziorik ez dagoela ziurtatzeko. Haurdunen kasuan edo lehen aukerako tratamendu edo alternatiboa egin ez den kasuetan, kontrola tratamendua amaitu eta handik 3 astera egiteko gomendatzen da. Ez errepikatu PCRa 4 aste pasa baino lehen, positibo faltsuaren arriskua dago eta.</a:t>
            </a:r>
          </a:p>
          <a:p>
            <a:r>
              <a:rPr lang="es-ES" sz="2100" b="1" dirty="0">
                <a:solidFill>
                  <a:srgbClr val="4E9EBA"/>
                </a:solidFill>
              </a:rPr>
              <a:t>Sexu-bikotekideak</a:t>
            </a:r>
            <a:r>
              <a:rPr lang="es-ES" sz="2000" dirty="0"/>
              <a:t>: sintomak hasi aurreko 60 egunetan izandako sexu-kontaktu guztiak aztertu eta tratatu, asintomatikoak barne, eta azken kontaktua 60 egun baino lehenagokoa bada, hura ere bai; epe hori 6 hilabete artekoa izan daiteke uretritis ez-</a:t>
            </a:r>
            <a:r>
              <a:rPr lang="es-ES" sz="2000" dirty="0" err="1"/>
              <a:t>gonokoziko</a:t>
            </a:r>
            <a:r>
              <a:rPr lang="es-ES" sz="2000" dirty="0"/>
              <a:t> asintomatikoa duten gizonezkoen bikoteen kasuan.</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830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1CD9D10FA1F543857F910471C88E3F" ma:contentTypeVersion="18" ma:contentTypeDescription="Create a new document." ma:contentTypeScope="" ma:versionID="658e05dc79727ff3272e17dd9bfa80f0">
  <xsd:schema xmlns:xsd="http://www.w3.org/2001/XMLSchema" xmlns:xs="http://www.w3.org/2001/XMLSchema" xmlns:p="http://schemas.microsoft.com/office/2006/metadata/properties" xmlns:ns2="1fdafc60-6e87-4fef-9209-278af2a3ac6d" xmlns:ns3="f301a845-6ce7-4628-b9f3-e90712a662a6" targetNamespace="http://schemas.microsoft.com/office/2006/metadata/properties" ma:root="true" ma:fieldsID="60ec3ea61346522d41d3ef10648fdf0c" ns2:_="" ns3:_="">
    <xsd:import namespace="1fdafc60-6e87-4fef-9209-278af2a3ac6d"/>
    <xsd:import namespace="f301a845-6ce7-4628-b9f3-e90712a662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afc60-6e87-4fef-9209-278af2a3a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238219-447f-418f-809f-6e2596424e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1a845-6ce7-4628-b9f3-e90712a662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b2c9e86-a5d1-4fbb-99d0-b14c622278c8}" ma:internalName="TaxCatchAll" ma:showField="CatchAllData" ma:web="f301a845-6ce7-4628-b9f3-e90712a662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01a845-6ce7-4628-b9f3-e90712a662a6" xsi:nil="true"/>
    <lcf76f155ced4ddcb4097134ff3c332f xmlns="1fdafc60-6e87-4fef-9209-278af2a3ac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164B7E-27A6-41B7-8469-A5A73518F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afc60-6e87-4fef-9209-278af2a3ac6d"/>
    <ds:schemaRef ds:uri="f301a845-6ce7-4628-b9f3-e90712a66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737D3B-2628-4CB1-A252-A7A3FD4F8197}">
  <ds:schemaRefs>
    <ds:schemaRef ds:uri="http://schemas.microsoft.com/sharepoint/v3/contenttype/forms"/>
  </ds:schemaRefs>
</ds:datastoreItem>
</file>

<file path=customXml/itemProps3.xml><?xml version="1.0" encoding="utf-8"?>
<ds:datastoreItem xmlns:ds="http://schemas.openxmlformats.org/officeDocument/2006/customXml" ds:itemID="{0C9C0450-BEA5-4695-94A4-D41D36B74154}">
  <ds:schemaRefs>
    <ds:schemaRef ds:uri="http://schemas.microsoft.com/office/2006/documentManagement/types"/>
    <ds:schemaRef ds:uri="5e0b9f15-b1e2-4f15-91d0-e063c5ba81ff"/>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 ds:uri="f301a845-6ce7-4628-b9f3-e90712a662a6"/>
    <ds:schemaRef ds:uri="1fdafc60-6e87-4fef-9209-278af2a3ac6d"/>
  </ds:schemaRefs>
</ds:datastoreItem>
</file>

<file path=docProps/app.xml><?xml version="1.0" encoding="utf-8"?>
<Properties xmlns="http://schemas.openxmlformats.org/officeDocument/2006/extended-properties" xmlns:vt="http://schemas.openxmlformats.org/officeDocument/2006/docPropsVTypes">
  <TotalTime>4057</TotalTime>
  <Words>3800</Words>
  <Application>Microsoft Office PowerPoint</Application>
  <PresentationFormat>Panorámica</PresentationFormat>
  <Paragraphs>272</Paragraphs>
  <Slides>52</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52</vt:i4>
      </vt:variant>
    </vt:vector>
  </HeadingPairs>
  <TitlesOfParts>
    <vt:vector size="57" baseType="lpstr">
      <vt:lpstr>Arial</vt:lpstr>
      <vt:lpstr>Arial Black</vt:lpstr>
      <vt:lpstr>Calibri</vt:lpstr>
      <vt:lpstr>Calibri Light</vt:lpstr>
      <vt:lpstr>Tema de Office</vt:lpstr>
      <vt:lpstr>SEXU-TRANSMISIOZKO INFEKZIOEN TRATAMENDUA  33 Liburukia, 2-3 Zk – 2025</vt:lpstr>
      <vt:lpstr>Aurkibidea (I)</vt:lpstr>
      <vt:lpstr>Aurkibidea (II)</vt:lpstr>
      <vt:lpstr>SARRERA (I)</vt:lpstr>
      <vt:lpstr>SARRERA (II)</vt:lpstr>
      <vt:lpstr>KONTSULTA ESPEZIALIZATUAK</vt:lpstr>
      <vt:lpstr>BESTE BALIABIDE BATZUK</vt:lpstr>
      <vt:lpstr>STIek ERAGINDAKO SINDROME KLINIKOAK</vt:lpstr>
      <vt:lpstr>URETRITISA ETA ZERBIZITISA</vt:lpstr>
      <vt:lpstr>Presentación de PowerPoint</vt:lpstr>
      <vt:lpstr>Presentación de PowerPoint</vt:lpstr>
      <vt:lpstr>Presentación de PowerPoint</vt:lpstr>
      <vt:lpstr>BAGINOSIA, BULBOBAGINITISA, BAGINITISA (I)</vt:lpstr>
      <vt:lpstr>BAGINOSIA, BULBOBAGINITISA, BAGINITISA (I)</vt:lpstr>
      <vt:lpstr>Presentación de PowerPoint</vt:lpstr>
      <vt:lpstr>Presentación de PowerPoint</vt:lpstr>
      <vt:lpstr>Presentación de PowerPoint</vt:lpstr>
      <vt:lpstr>Presentación de PowerPoint</vt:lpstr>
      <vt:lpstr>BALANITISA ETA BALANOPOSTITISA</vt:lpstr>
      <vt:lpstr>Presentación de PowerPoint</vt:lpstr>
      <vt:lpstr>ORKIDOEPIDIDIMITISA</vt:lpstr>
      <vt:lpstr>Presentación de PowerPoint</vt:lpstr>
      <vt:lpstr>Herpes genitala (I)</vt:lpstr>
      <vt:lpstr>Herpes genitala (II)</vt:lpstr>
      <vt:lpstr>Presentación de PowerPoint</vt:lpstr>
      <vt:lpstr>Presentación de PowerPoint</vt:lpstr>
      <vt:lpstr>Presentación de PowerPoint</vt:lpstr>
      <vt:lpstr>Sifilisa (I)</vt:lpstr>
      <vt:lpstr>Sifilisa (II)</vt:lpstr>
      <vt:lpstr>Sifilisa (III)</vt:lpstr>
      <vt:lpstr>Txankro biguna (I)</vt:lpstr>
      <vt:lpstr>Txankro biguna (II)</vt:lpstr>
      <vt:lpstr>Iztaiko granuloma: donovanosia (I)</vt:lpstr>
      <vt:lpstr>Iztaiko granuloma: donovanosia (II)</vt:lpstr>
      <vt:lpstr>Linfogranuloma benereoa (LGV)</vt:lpstr>
      <vt:lpstr>URDAIL-HESTEETAKO SINDROMEAK: Proktitisa (I)</vt:lpstr>
      <vt:lpstr>Proktitisa (II)</vt:lpstr>
      <vt:lpstr>Proktitisa (III)</vt:lpstr>
      <vt:lpstr>Proktitisa (IV)</vt:lpstr>
      <vt:lpstr>Proktokolitisa (I)</vt:lpstr>
      <vt:lpstr>Proktokolitisa (II)</vt:lpstr>
      <vt:lpstr>Enteritis moderatua</vt:lpstr>
      <vt:lpstr>PELBISEKO GAIXOTASUN INFLAMATORIOA (PGI), ARINA EDO MODERATUA (I)</vt:lpstr>
      <vt:lpstr>PELBISEKO GAIXOTASUN INFLAMATORIOA (PGI), ARINA EDO MODERATUA (II)</vt:lpstr>
      <vt:lpstr>PELBISEKO GAIXOTASUN INFLAMATORIOA (PGI), ARINA EDO MODERATUA (III)</vt:lpstr>
      <vt:lpstr>GARATXO-GAIXOTASUNAK (KONDILOMA PUNTAZORROTZAK) (I)</vt:lpstr>
      <vt:lpstr>GARATXO-GAIXOTASUNAK (KONDILOMA PUNTAZORROTZAK) (II)</vt:lpstr>
      <vt:lpstr>BESTE BATZUK: Gonokozia faringeoa</vt:lpstr>
      <vt:lpstr>MPOX</vt:lpstr>
      <vt:lpstr>STIen tratamenduetan gehien erabiltzen diren antibiotikoen segurtasunari buruzko informazioa</vt:lpstr>
      <vt:lpstr>SEXU-ABUSUA EDO -ERASOA</vt:lpstr>
      <vt:lpstr>Informazio gehiago eta bibliografia…</vt:lpstr>
    </vt:vector>
  </TitlesOfParts>
  <Company>Eusko Jaurlaritza Gobierno Vasco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INFAC  Vol xx, nºx año</dc:title>
  <dc:creator>López Varona, Mª José</dc:creator>
  <cp:lastModifiedBy>Zuazo Aguillo, Mª Lourdes</cp:lastModifiedBy>
  <cp:revision>360</cp:revision>
  <dcterms:created xsi:type="dcterms:W3CDTF">2022-01-18T07:46:55Z</dcterms:created>
  <dcterms:modified xsi:type="dcterms:W3CDTF">2025-04-04T10:02:02Z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0x010100491CD9D10FA1F543857F910471C88E3F</vt:lpwstr>
  </property>
  <property fmtid="{D5CDD505-2E9C-101B-9397-08002B2CF9AE}" pid="3" name="MediaServiceImageTags">
    <vt:lpwstr/>
  </property>
</Properties>
</file>