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26"/>
  </p:handoutMasterIdLst>
  <p:sldIdLst>
    <p:sldId id="256" r:id="rId5"/>
    <p:sldId id="259" r:id="rId6"/>
    <p:sldId id="262" r:id="rId7"/>
    <p:sldId id="318" r:id="rId8"/>
    <p:sldId id="323" r:id="rId9"/>
    <p:sldId id="322" r:id="rId10"/>
    <p:sldId id="324" r:id="rId11"/>
    <p:sldId id="305" r:id="rId12"/>
    <p:sldId id="325" r:id="rId13"/>
    <p:sldId id="326" r:id="rId14"/>
    <p:sldId id="327" r:id="rId15"/>
    <p:sldId id="328" r:id="rId16"/>
    <p:sldId id="314" r:id="rId17"/>
    <p:sldId id="329" r:id="rId18"/>
    <p:sldId id="330" r:id="rId19"/>
    <p:sldId id="331" r:id="rId20"/>
    <p:sldId id="332" r:id="rId21"/>
    <p:sldId id="333" r:id="rId22"/>
    <p:sldId id="335" r:id="rId23"/>
    <p:sldId id="317" r:id="rId24"/>
    <p:sldId id="292" r:id="rId25"/>
  </p:sldIdLst>
  <p:sldSz cx="12192000" cy="6858000"/>
  <p:notesSz cx="666273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EBA"/>
    <a:srgbClr val="58B0AE"/>
    <a:srgbClr val="7EC2C0"/>
    <a:srgbClr val="89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985391-43E8-4A50-9F05-96A5AA536C10}" v="1" dt="2025-06-16T06:17:37.122"/>
    <p1510:client id="{CE86B572-C7DF-4D4F-BB3E-6C066132364C}" v="1" dt="2025-06-16T08:25:05.1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38" autoAdjust="0"/>
    <p:restoredTop sz="94706" autoAdjust="0"/>
  </p:normalViewPr>
  <p:slideViewPr>
    <p:cSldViewPr snapToGrid="0">
      <p:cViewPr varScale="1">
        <p:scale>
          <a:sx n="104" d="100"/>
          <a:sy n="104" d="100"/>
        </p:scale>
        <p:origin x="576" y="108"/>
      </p:cViewPr>
      <p:guideLst/>
    </p:cSldViewPr>
  </p:slideViewPr>
  <p:outlineViewPr>
    <p:cViewPr>
      <p:scale>
        <a:sx n="33" d="100"/>
        <a:sy n="33" d="100"/>
      </p:scale>
      <p:origin x="0" y="-9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A87A6-201E-4EC4-86B9-2C2B7B64E264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EDC1B-0221-4F37-8830-B22554DB26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6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B6E1A3F-71CF-0349-ACBD-CC8A84EE63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4314" y="2387601"/>
            <a:ext cx="11807687" cy="29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88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ysleepwell.ca/" TargetMode="External"/><Relationship Id="rId5" Type="http://schemas.openxmlformats.org/officeDocument/2006/relationships/hyperlink" Target="https://osasuneskola.osakidetza.eus/es/medialib/html/atsedena-eta-loa" TargetMode="Externa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euskadi.eus/contenidos/informacion/cevime_infac_2025/eu_def/adjuntos/INFAC_Vol_33_5_insomnioa.pdf" TargetMode="Externa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osiaraba.eus/infopacientes/documentos/servicios/neumologia/sueno/hojasinfo/cas/REG-SUE%C3%91O-05%20ISI%20(Indice%20Gravedad%20Insomnio)%20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14485" y="1542361"/>
            <a:ext cx="10752083" cy="3485690"/>
          </a:xfrm>
        </p:spPr>
        <p:txBody>
          <a:bodyPr>
            <a:noAutofit/>
          </a:bodyPr>
          <a:lstStyle/>
          <a:p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br>
              <a:rPr lang="es-ES" dirty="0"/>
            </a:br>
            <a:r>
              <a:rPr lang="it-IT" dirty="0"/>
              <a:t> </a:t>
            </a:r>
            <a:r>
              <a:rPr lang="it-IT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NOLA TRATATU INSOMNIOA ADINEKO PERTSONENGAN </a:t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</a:rPr>
              <a:t>33 </a:t>
            </a: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</a:rPr>
              <a:t>Liburukia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</a:rPr>
              <a:t>, 5. </a:t>
            </a: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</a:rPr>
              <a:t>Zk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</a:rPr>
              <a:t>, 2025</a:t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 FARMAKOLOGIKOA (I)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00722" y="913753"/>
            <a:ext cx="11485756" cy="557625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/>
              <a:t>Neurri</a:t>
            </a:r>
            <a:r>
              <a:rPr lang="es-ES" sz="1800" b="1" dirty="0"/>
              <a:t> </a:t>
            </a:r>
            <a:r>
              <a:rPr lang="es-ES" sz="1800" b="1" dirty="0" err="1"/>
              <a:t>ez-farmakologikoei</a:t>
            </a:r>
            <a:r>
              <a:rPr lang="es-ES" sz="1800" b="1" dirty="0"/>
              <a:t> </a:t>
            </a:r>
            <a:r>
              <a:rPr lang="es-ES" sz="1800" b="1" dirty="0" err="1"/>
              <a:t>lotuta</a:t>
            </a:r>
            <a:r>
              <a:rPr lang="es-ES" sz="1800" b="1" dirty="0"/>
              <a:t>, </a:t>
            </a:r>
            <a:r>
              <a:rPr lang="es-ES" sz="1800" dirty="0" err="1"/>
              <a:t>justifikatuta</a:t>
            </a:r>
            <a:r>
              <a:rPr lang="es-ES" sz="1800" dirty="0"/>
              <a:t> </a:t>
            </a:r>
            <a:r>
              <a:rPr lang="es-ES" sz="1800" dirty="0" err="1"/>
              <a:t>dago</a:t>
            </a:r>
            <a:r>
              <a:rPr lang="es-ES" sz="1800" dirty="0"/>
              <a:t>: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erantzun</a:t>
            </a:r>
            <a:r>
              <a:rPr lang="es-ES" sz="1600" dirty="0"/>
              <a:t> </a:t>
            </a:r>
            <a:r>
              <a:rPr lang="es-ES" sz="1600" dirty="0" err="1"/>
              <a:t>azkarra</a:t>
            </a:r>
            <a:r>
              <a:rPr lang="es-ES" sz="1600" dirty="0"/>
              <a:t> </a:t>
            </a:r>
            <a:r>
              <a:rPr lang="es-ES" sz="1600" dirty="0" err="1"/>
              <a:t>nahi</a:t>
            </a:r>
            <a:r>
              <a:rPr lang="es-ES" sz="1600" dirty="0"/>
              <a:t> </a:t>
            </a:r>
            <a:r>
              <a:rPr lang="es-ES" sz="1600" dirty="0" err="1"/>
              <a:t>denean</a:t>
            </a:r>
            <a:r>
              <a:rPr lang="es-ES" sz="1600" dirty="0"/>
              <a:t>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/>
              <a:t>insomnioak</a:t>
            </a:r>
            <a:r>
              <a:rPr lang="es-ES" sz="1600" dirty="0"/>
              <a:t> </a:t>
            </a:r>
            <a:r>
              <a:rPr lang="es-ES" sz="1600" dirty="0" err="1"/>
              <a:t>narriadura</a:t>
            </a:r>
            <a:r>
              <a:rPr lang="es-ES" sz="1600" dirty="0"/>
              <a:t> </a:t>
            </a:r>
            <a:r>
              <a:rPr lang="es-ES" sz="1600" dirty="0" err="1"/>
              <a:t>larria</a:t>
            </a:r>
            <a:r>
              <a:rPr lang="es-ES" sz="1600" dirty="0"/>
              <a:t> </a:t>
            </a:r>
            <a:r>
              <a:rPr lang="es-ES" sz="1600" dirty="0" err="1"/>
              <a:t>eragiten</a:t>
            </a:r>
            <a:r>
              <a:rPr lang="es-ES" sz="1600" dirty="0"/>
              <a:t> </a:t>
            </a:r>
            <a:r>
              <a:rPr lang="es-ES" sz="1600" dirty="0" err="1"/>
              <a:t>duenean</a:t>
            </a:r>
            <a:r>
              <a:rPr lang="es-ES" sz="1600" dirty="0"/>
              <a:t>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neurri</a:t>
            </a:r>
            <a:r>
              <a:rPr lang="es-ES" sz="1600" dirty="0"/>
              <a:t> </a:t>
            </a:r>
            <a:r>
              <a:rPr lang="es-ES" sz="1600" dirty="0" err="1"/>
              <a:t>ez-farmakologikoekin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da </a:t>
            </a:r>
            <a:r>
              <a:rPr lang="es-ES" sz="1600" dirty="0" err="1"/>
              <a:t>lortu</a:t>
            </a:r>
            <a:r>
              <a:rPr lang="es-ES" sz="1600" dirty="0"/>
              <a:t> </a:t>
            </a:r>
            <a:r>
              <a:rPr lang="es-ES" sz="1600" dirty="0" err="1"/>
              <a:t>nahi</a:t>
            </a:r>
            <a:r>
              <a:rPr lang="es-ES" sz="1600" dirty="0"/>
              <a:t> </a:t>
            </a:r>
            <a:r>
              <a:rPr lang="es-ES" sz="1600" dirty="0" err="1"/>
              <a:t>diren</a:t>
            </a:r>
            <a:r>
              <a:rPr lang="es-ES" sz="1600" dirty="0"/>
              <a:t> </a:t>
            </a:r>
            <a:r>
              <a:rPr lang="es-ES" sz="1600" dirty="0" err="1"/>
              <a:t>efekturik</a:t>
            </a:r>
            <a:r>
              <a:rPr lang="es-ES" sz="1600" dirty="0"/>
              <a:t>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azpian</a:t>
            </a:r>
            <a:r>
              <a:rPr lang="es-ES" sz="1600" dirty="0"/>
              <a:t> </a:t>
            </a:r>
            <a:r>
              <a:rPr lang="es-ES" sz="1600" dirty="0" err="1"/>
              <a:t>dagoen</a:t>
            </a:r>
            <a:r>
              <a:rPr lang="es-ES" sz="1600" dirty="0"/>
              <a:t> </a:t>
            </a:r>
            <a:r>
              <a:rPr lang="es-ES" sz="1600" dirty="0" err="1"/>
              <a:t>patologia</a:t>
            </a:r>
            <a:r>
              <a:rPr lang="es-ES" sz="1600" dirty="0"/>
              <a:t> </a:t>
            </a:r>
            <a:r>
              <a:rPr lang="es-ES" sz="1600" dirty="0" err="1"/>
              <a:t>bat</a:t>
            </a:r>
            <a:r>
              <a:rPr lang="es-ES" sz="1600" dirty="0"/>
              <a:t> </a:t>
            </a:r>
            <a:r>
              <a:rPr lang="es-ES" sz="1600" dirty="0" err="1"/>
              <a:t>tratatu</a:t>
            </a:r>
            <a:r>
              <a:rPr lang="es-ES" sz="1600" dirty="0"/>
              <a:t> </a:t>
            </a:r>
            <a:r>
              <a:rPr lang="es-ES" sz="1600" dirty="0" err="1"/>
              <a:t>ondoren</a:t>
            </a:r>
            <a:r>
              <a:rPr lang="es-ES" sz="1600" dirty="0"/>
              <a:t> </a:t>
            </a:r>
            <a:r>
              <a:rPr lang="es-ES" sz="1600" dirty="0" err="1"/>
              <a:t>insomnioak</a:t>
            </a:r>
            <a:r>
              <a:rPr lang="es-ES" sz="1600" dirty="0"/>
              <a:t> </a:t>
            </a:r>
            <a:r>
              <a:rPr lang="es-ES" sz="1600" dirty="0" err="1"/>
              <a:t>irauten</a:t>
            </a:r>
            <a:r>
              <a:rPr lang="es-ES" sz="1600" dirty="0"/>
              <a:t> </a:t>
            </a:r>
            <a:r>
              <a:rPr lang="es-ES" sz="1600" dirty="0" err="1"/>
              <a:t>duenean</a:t>
            </a:r>
            <a:endParaRPr lang="es-ES" sz="1600" dirty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1800" b="1" dirty="0" err="1"/>
              <a:t>Ez</a:t>
            </a:r>
            <a:r>
              <a:rPr lang="pt-BR" sz="1800" b="1" dirty="0"/>
              <a:t> da </a:t>
            </a:r>
            <a:r>
              <a:rPr lang="pt-BR" sz="1800" b="1" dirty="0" err="1"/>
              <a:t>gomendagarria</a:t>
            </a:r>
            <a:r>
              <a:rPr lang="pt-BR" sz="1800" b="1" dirty="0"/>
              <a:t>, </a:t>
            </a:r>
            <a:r>
              <a:rPr lang="pt-BR" sz="1800" b="1" dirty="0" err="1"/>
              <a:t>epe</a:t>
            </a:r>
            <a:r>
              <a:rPr lang="pt-BR" sz="1800" b="1" dirty="0"/>
              <a:t> </a:t>
            </a:r>
            <a:r>
              <a:rPr lang="pt-BR" sz="1800" b="1" dirty="0" err="1"/>
              <a:t>luzera</a:t>
            </a:r>
            <a:r>
              <a:rPr lang="pt-BR" sz="1800" dirty="0"/>
              <a:t>, </a:t>
            </a:r>
            <a:r>
              <a:rPr lang="pt-BR" sz="1800" dirty="0" err="1"/>
              <a:t>insomnioa</a:t>
            </a:r>
            <a:r>
              <a:rPr lang="pt-BR" sz="1800" dirty="0"/>
              <a:t> </a:t>
            </a:r>
            <a:r>
              <a:rPr lang="pt-BR" sz="1800" dirty="0" err="1"/>
              <a:t>tratatzeko</a:t>
            </a:r>
            <a:r>
              <a:rPr lang="it-IT" sz="1800" dirty="0"/>
              <a:t>, </a:t>
            </a:r>
            <a:r>
              <a:rPr lang="it-IT" sz="1800" b="1" dirty="0"/>
              <a:t>batez ere adinekoen kasuan </a:t>
            </a:r>
            <a:r>
              <a:rPr lang="it-IT" sz="1800" dirty="0"/>
              <a:t>(</a:t>
            </a:r>
            <a:r>
              <a:rPr lang="es-ES" sz="1800" dirty="0" err="1"/>
              <a:t>bereziki</a:t>
            </a:r>
            <a:r>
              <a:rPr lang="es-ES" sz="1800" dirty="0"/>
              <a:t> </a:t>
            </a:r>
            <a:r>
              <a:rPr lang="es-ES" sz="1800" dirty="0" err="1"/>
              <a:t>zaurgarriak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 </a:t>
            </a:r>
            <a:r>
              <a:rPr lang="es-ES" sz="1800" dirty="0" err="1"/>
              <a:t>ondorio</a:t>
            </a:r>
            <a:r>
              <a:rPr lang="es-ES" sz="1800" dirty="0"/>
              <a:t> </a:t>
            </a:r>
            <a:r>
              <a:rPr lang="es-ES" sz="1800" dirty="0" err="1"/>
              <a:t>kaltegarriekiko</a:t>
            </a:r>
            <a:r>
              <a:rPr lang="es-ES" sz="1800" dirty="0"/>
              <a:t> eta </a:t>
            </a:r>
            <a:r>
              <a:rPr lang="es-ES" sz="1800" dirty="0" err="1"/>
              <a:t>lehendik</a:t>
            </a:r>
            <a:r>
              <a:rPr lang="es-ES" sz="1800" dirty="0"/>
              <a:t> </a:t>
            </a:r>
            <a:r>
              <a:rPr lang="es-ES" sz="1800" dirty="0" err="1"/>
              <a:t>zeuden</a:t>
            </a:r>
            <a:r>
              <a:rPr lang="es-ES" sz="1800" dirty="0"/>
              <a:t> </a:t>
            </a:r>
            <a:r>
              <a:rPr lang="es-ES" sz="1800" dirty="0" err="1"/>
              <a:t>arazoak</a:t>
            </a:r>
            <a:r>
              <a:rPr lang="es-ES" sz="1800" dirty="0"/>
              <a:t> </a:t>
            </a:r>
            <a:r>
              <a:rPr lang="es-ES" sz="1800" dirty="0" err="1"/>
              <a:t>areagotzen</a:t>
            </a:r>
            <a:r>
              <a:rPr lang="es-ES" sz="1800" dirty="0"/>
              <a:t> </a:t>
            </a:r>
            <a:r>
              <a:rPr lang="es-ES" sz="1800" dirty="0" err="1"/>
              <a:t>ditu</a:t>
            </a:r>
            <a:r>
              <a:rPr lang="es-ES" sz="1800" dirty="0"/>
              <a:t>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Hautaketa</a:t>
            </a:r>
            <a:r>
              <a:rPr lang="es-ES" sz="1800" dirty="0"/>
              <a:t> </a:t>
            </a:r>
            <a:r>
              <a:rPr lang="es-ES" sz="1800" b="1" dirty="0" err="1"/>
              <a:t>indibidualizatua</a:t>
            </a:r>
            <a:r>
              <a:rPr lang="es-ES" sz="1800" dirty="0"/>
              <a:t>, </a:t>
            </a:r>
            <a:r>
              <a:rPr lang="es-ES" sz="1800" dirty="0" err="1"/>
              <a:t>kontuan</a:t>
            </a:r>
            <a:r>
              <a:rPr lang="es-ES" sz="1800" dirty="0"/>
              <a:t> </a:t>
            </a:r>
            <a:r>
              <a:rPr lang="es-ES" sz="1800" dirty="0" err="1"/>
              <a:t>hartu</a:t>
            </a:r>
            <a:r>
              <a:rPr lang="es-ES" sz="1800" dirty="0"/>
              <a:t>: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Adina</a:t>
            </a:r>
            <a:r>
              <a:rPr lang="es-ES" sz="1600" dirty="0"/>
              <a:t> eta </a:t>
            </a:r>
            <a:r>
              <a:rPr lang="es-ES" sz="1600" dirty="0" err="1"/>
              <a:t>komorbilitateak</a:t>
            </a:r>
            <a:r>
              <a:rPr lang="es-ES" sz="1600" dirty="0"/>
              <a:t>, </a:t>
            </a:r>
            <a:r>
              <a:rPr lang="es-ES" sz="1600" dirty="0" err="1"/>
              <a:t>giltzurrun</a:t>
            </a:r>
            <a:r>
              <a:rPr lang="es-ES" sz="1600" dirty="0"/>
              <a:t>-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/>
              <a:t>gibel-gutxiegitasuna</a:t>
            </a:r>
            <a:endParaRPr lang="es-ES" sz="16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it-IT" sz="1600" dirty="0"/>
              <a:t>Insomnio mota (lo hartzekoa, loari eustekoa edo biak)</a:t>
            </a:r>
            <a:endParaRPr lang="es-ES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Farmakoaren</a:t>
            </a:r>
            <a:r>
              <a:rPr lang="es-ES" sz="1600" dirty="0"/>
              <a:t> </a:t>
            </a:r>
            <a:r>
              <a:rPr lang="es-ES" sz="1600" dirty="0" err="1"/>
              <a:t>ezaugarriak</a:t>
            </a:r>
            <a:r>
              <a:rPr lang="es-ES" sz="1600" dirty="0"/>
              <a:t>: </a:t>
            </a:r>
            <a:r>
              <a:rPr lang="es-ES" sz="1600" dirty="0" err="1"/>
              <a:t>eraginaren</a:t>
            </a:r>
            <a:r>
              <a:rPr lang="es-ES" sz="1600" dirty="0"/>
              <a:t> </a:t>
            </a:r>
            <a:r>
              <a:rPr lang="es-ES" sz="1600" dirty="0" err="1"/>
              <a:t>hasiera</a:t>
            </a:r>
            <a:r>
              <a:rPr lang="es-ES" sz="1600" dirty="0"/>
              <a:t>, </a:t>
            </a:r>
            <a:r>
              <a:rPr lang="es-ES" sz="1600" dirty="0" err="1"/>
              <a:t>batez</a:t>
            </a:r>
            <a:r>
              <a:rPr lang="es-ES" sz="1600" dirty="0"/>
              <a:t> </a:t>
            </a:r>
            <a:r>
              <a:rPr lang="es-ES" sz="1600" dirty="0" err="1"/>
              <a:t>besteko</a:t>
            </a:r>
            <a:r>
              <a:rPr lang="es-ES" sz="1600" dirty="0"/>
              <a:t> </a:t>
            </a:r>
            <a:r>
              <a:rPr lang="es-ES" sz="1600" dirty="0" err="1"/>
              <a:t>bizitza</a:t>
            </a:r>
            <a:r>
              <a:rPr lang="es-ES" sz="1600" dirty="0"/>
              <a:t>, </a:t>
            </a:r>
            <a:r>
              <a:rPr lang="es-ES" sz="1600" dirty="0" err="1"/>
              <a:t>metabolismoa</a:t>
            </a:r>
            <a:r>
              <a:rPr lang="es-ES" sz="1600" dirty="0"/>
              <a:t>, </a:t>
            </a:r>
            <a:r>
              <a:rPr lang="es-ES" sz="1600" dirty="0" err="1"/>
              <a:t>ondorio</a:t>
            </a:r>
            <a:r>
              <a:rPr lang="es-ES" sz="1600" dirty="0"/>
              <a:t> </a:t>
            </a:r>
            <a:r>
              <a:rPr lang="es-ES" sz="1600" dirty="0" err="1"/>
              <a:t>kaltegarriak</a:t>
            </a:r>
            <a:r>
              <a:rPr lang="es-ES" sz="1600" dirty="0"/>
              <a:t>, </a:t>
            </a:r>
            <a:r>
              <a:rPr lang="es-ES" sz="1600" dirty="0" err="1"/>
              <a:t>erortzeko</a:t>
            </a:r>
            <a:r>
              <a:rPr lang="es-ES" sz="1600" dirty="0"/>
              <a:t> </a:t>
            </a:r>
            <a:r>
              <a:rPr lang="es-ES" sz="1600" dirty="0" err="1"/>
              <a:t>arriskuaren</a:t>
            </a:r>
            <a:r>
              <a:rPr lang="es-ES" sz="1600" dirty="0"/>
              <a:t> </a:t>
            </a:r>
            <a:r>
              <a:rPr lang="es-ES" sz="1600" dirty="0" err="1"/>
              <a:t>gaineko</a:t>
            </a:r>
            <a:r>
              <a:rPr lang="es-ES" sz="1600" dirty="0"/>
              <a:t> </a:t>
            </a:r>
            <a:r>
              <a:rPr lang="es-ES" sz="1600" dirty="0" err="1"/>
              <a:t>inpaktua</a:t>
            </a:r>
            <a:r>
              <a:rPr lang="es-ES" sz="1600" dirty="0"/>
              <a:t>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Pazientearen</a:t>
            </a:r>
            <a:r>
              <a:rPr lang="es-ES" sz="1600" dirty="0"/>
              <a:t> </a:t>
            </a:r>
            <a:r>
              <a:rPr lang="es-ES" sz="1600" dirty="0" err="1"/>
              <a:t>lehentasunak</a:t>
            </a:r>
            <a:endParaRPr lang="es-ES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Kostua</a:t>
            </a:r>
            <a:endParaRPr lang="es-ES" sz="1600" dirty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/>
              <a:t>Dosi</a:t>
            </a:r>
            <a:r>
              <a:rPr lang="es-ES" sz="1800" b="1" dirty="0"/>
              <a:t> </a:t>
            </a:r>
            <a:r>
              <a:rPr lang="es-ES" sz="1800" b="1" dirty="0" err="1"/>
              <a:t>eraginkor</a:t>
            </a:r>
            <a:r>
              <a:rPr lang="es-ES" sz="1800" b="1" dirty="0"/>
              <a:t> </a:t>
            </a:r>
            <a:r>
              <a:rPr lang="es-ES" sz="1800" b="1" dirty="0" err="1"/>
              <a:t>txikiena</a:t>
            </a:r>
            <a:r>
              <a:rPr lang="es-ES" sz="1800" b="1" dirty="0"/>
              <a:t> </a:t>
            </a:r>
            <a:r>
              <a:rPr lang="es-ES" sz="1800" b="1" dirty="0" err="1"/>
              <a:t>ahalik</a:t>
            </a:r>
            <a:r>
              <a:rPr lang="es-ES" sz="1800" b="1" dirty="0"/>
              <a:t> eta </a:t>
            </a:r>
            <a:r>
              <a:rPr lang="es-ES" sz="1800" b="1" dirty="0" err="1"/>
              <a:t>denbora</a:t>
            </a:r>
            <a:r>
              <a:rPr lang="es-ES" sz="1800" b="1" dirty="0"/>
              <a:t> </a:t>
            </a:r>
            <a:r>
              <a:rPr lang="es-ES" sz="1800" b="1" dirty="0" err="1"/>
              <a:t>laburrenean</a:t>
            </a:r>
            <a:r>
              <a:rPr lang="es-ES" sz="1800" b="1" dirty="0"/>
              <a:t> </a:t>
            </a:r>
            <a:r>
              <a:rPr lang="es-ES" sz="1800" b="1" dirty="0" err="1"/>
              <a:t>erabiltzea</a:t>
            </a:r>
            <a:r>
              <a:rPr lang="es-ES" sz="1800" b="1" dirty="0"/>
              <a:t> </a:t>
            </a:r>
            <a:r>
              <a:rPr lang="es-ES" sz="1800" dirty="0"/>
              <a:t>(2-4 astean </a:t>
            </a:r>
            <a:r>
              <a:rPr lang="es-ES" sz="1800" dirty="0" err="1"/>
              <a:t>gehienez</a:t>
            </a:r>
            <a:r>
              <a:rPr lang="es-ES" sz="1800" dirty="0"/>
              <a:t>); </a:t>
            </a:r>
            <a:r>
              <a:rPr lang="es-ES" sz="1800" dirty="0" err="1"/>
              <a:t>aldizkako</a:t>
            </a:r>
            <a:r>
              <a:rPr lang="es-ES" sz="1800" dirty="0"/>
              <a:t> </a:t>
            </a:r>
            <a:r>
              <a:rPr lang="es-ES" sz="1800" dirty="0" err="1"/>
              <a:t>erabilera</a:t>
            </a:r>
            <a:r>
              <a:rPr lang="es-ES" sz="1800" dirty="0"/>
              <a:t> </a:t>
            </a:r>
            <a:r>
              <a:rPr lang="es-ES" sz="1800" dirty="0" err="1"/>
              <a:t>baloratzea</a:t>
            </a:r>
            <a:r>
              <a:rPr lang="es-ES" sz="1800" dirty="0"/>
              <a:t> (</a:t>
            </a:r>
            <a:r>
              <a:rPr lang="es-ES" sz="1800" dirty="0" err="1"/>
              <a:t>adibidez</a:t>
            </a:r>
            <a:r>
              <a:rPr lang="es-ES" sz="1800" dirty="0"/>
              <a:t>, 3 </a:t>
            </a:r>
            <a:r>
              <a:rPr lang="es-ES" sz="1800" dirty="0" err="1"/>
              <a:t>gau</a:t>
            </a:r>
            <a:r>
              <a:rPr lang="es-ES" sz="1800" dirty="0"/>
              <a:t>/astean)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Preskripzioaren</a:t>
            </a:r>
            <a:r>
              <a:rPr lang="es-ES" sz="1800" dirty="0"/>
              <a:t> </a:t>
            </a:r>
            <a:r>
              <a:rPr lang="es-ES" sz="1800" dirty="0" err="1"/>
              <a:t>unean</a:t>
            </a:r>
            <a:r>
              <a:rPr lang="es-ES" sz="1800" dirty="0"/>
              <a:t> :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pazienteei</a:t>
            </a:r>
            <a:r>
              <a:rPr lang="es-ES" sz="1600" dirty="0"/>
              <a:t> eta </a:t>
            </a:r>
            <a:r>
              <a:rPr lang="es-ES" sz="1600" dirty="0" err="1"/>
              <a:t>zaintzaileei</a:t>
            </a:r>
            <a:r>
              <a:rPr lang="es-ES" sz="1600" dirty="0"/>
              <a:t> </a:t>
            </a:r>
            <a:r>
              <a:rPr lang="es-ES" sz="1600" dirty="0" err="1"/>
              <a:t>tratamenduaren</a:t>
            </a:r>
            <a:r>
              <a:rPr lang="es-ES" sz="1600" dirty="0"/>
              <a:t> </a:t>
            </a:r>
            <a:r>
              <a:rPr lang="es-ES" sz="1600" dirty="0" err="1"/>
              <a:t>behin-behinkotasunari</a:t>
            </a:r>
            <a:r>
              <a:rPr lang="es-ES" sz="1600" dirty="0"/>
              <a:t> eta </a:t>
            </a:r>
            <a:r>
              <a:rPr lang="es-ES" sz="1600" dirty="0" err="1"/>
              <a:t>kentzeko</a:t>
            </a:r>
            <a:r>
              <a:rPr lang="es-ES" sz="1600" dirty="0"/>
              <a:t> </a:t>
            </a:r>
            <a:r>
              <a:rPr lang="es-ES" sz="1600" dirty="0" err="1"/>
              <a:t>jarraibideei</a:t>
            </a:r>
            <a:r>
              <a:rPr lang="es-ES" sz="1600" dirty="0"/>
              <a:t> </a:t>
            </a:r>
            <a:r>
              <a:rPr lang="es-ES" sz="1600" dirty="0" err="1"/>
              <a:t>buruzko</a:t>
            </a:r>
            <a:r>
              <a:rPr lang="es-ES" sz="1600" dirty="0"/>
              <a:t> informazioa </a:t>
            </a:r>
            <a:r>
              <a:rPr lang="es-ES" sz="1600" dirty="0" err="1"/>
              <a:t>ematea</a:t>
            </a:r>
            <a:r>
              <a:rPr lang="es-ES" sz="1600" dirty="0"/>
              <a:t>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sv-SE" sz="1600" dirty="0"/>
              <a:t>akutuan hastea; kronikorik ez egitea, eraginkortasuna, onargarritasuna eta erabilera jarraituaren beharra baloratu arte</a:t>
            </a:r>
            <a:br>
              <a:rPr lang="sv-SE" sz="1600" dirty="0"/>
            </a:br>
            <a:endParaRPr lang="es-ES" sz="1600" dirty="0"/>
          </a:p>
        </p:txBody>
      </p:sp>
      <p:grpSp>
        <p:nvGrpSpPr>
          <p:cNvPr id="7" name="Grupo 6"/>
          <p:cNvGrpSpPr/>
          <p:nvPr/>
        </p:nvGrpSpPr>
        <p:grpSpPr>
          <a:xfrm>
            <a:off x="5285678" y="6311590"/>
            <a:ext cx="6236025" cy="485877"/>
            <a:chOff x="5323957" y="6185998"/>
            <a:chExt cx="6154476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0" name="Imagen 9" descr="salud_lateral_color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91375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3669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710803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 FARMAKOLOGIKOA (II)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11873" y="921010"/>
            <a:ext cx="11653025" cy="532801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Egungo</a:t>
            </a:r>
            <a:r>
              <a:rPr lang="es-ES" sz="1800" dirty="0"/>
              <a:t> </a:t>
            </a:r>
            <a:r>
              <a:rPr lang="es-ES" sz="1800" dirty="0" err="1"/>
              <a:t>ebidentziarekin</a:t>
            </a:r>
            <a:r>
              <a:rPr lang="es-ES" sz="1800" dirty="0"/>
              <a:t> </a:t>
            </a:r>
            <a:r>
              <a:rPr lang="es-ES" sz="1800" dirty="0" err="1"/>
              <a:t>ezin</a:t>
            </a:r>
            <a:r>
              <a:rPr lang="es-ES" sz="1800" dirty="0"/>
              <a:t> da </a:t>
            </a:r>
            <a:r>
              <a:rPr lang="de-DE" sz="1800" dirty="0"/>
              <a:t>gomendio sendorik egin lehen mailako botikei buruz</a:t>
            </a:r>
            <a:r>
              <a:rPr lang="es-ES" sz="1800" dirty="0"/>
              <a:t>. </a:t>
            </a:r>
            <a:r>
              <a:rPr lang="es-ES" sz="1800" dirty="0" err="1"/>
              <a:t>Desadostasuna</a:t>
            </a:r>
            <a:r>
              <a:rPr lang="es-ES" sz="1800" dirty="0"/>
              <a:t> </a:t>
            </a:r>
            <a:r>
              <a:rPr lang="es-ES" sz="1800" dirty="0" err="1"/>
              <a:t>PKGetan</a:t>
            </a:r>
            <a:r>
              <a:rPr lang="es-ES" sz="1800" dirty="0"/>
              <a:t>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b="1" dirty="0" err="1"/>
              <a:t>plazeboarekin</a:t>
            </a:r>
            <a:r>
              <a:rPr lang="es-ES" sz="1600" b="1" dirty="0"/>
              <a:t> </a:t>
            </a:r>
            <a:r>
              <a:rPr lang="es-ES" sz="1600" b="1" dirty="0" err="1"/>
              <a:t>kontrolatutako</a:t>
            </a:r>
            <a:r>
              <a:rPr lang="es-ES" sz="1600" b="1" dirty="0"/>
              <a:t> </a:t>
            </a:r>
            <a:r>
              <a:rPr lang="es-ES" sz="1600" b="1" dirty="0" err="1"/>
              <a:t>iraupen</a:t>
            </a:r>
            <a:r>
              <a:rPr lang="es-ES" sz="1600" b="1" dirty="0"/>
              <a:t> </a:t>
            </a:r>
            <a:r>
              <a:rPr lang="es-ES" sz="1600" b="1" dirty="0" err="1"/>
              <a:t>laburreko</a:t>
            </a:r>
            <a:r>
              <a:rPr lang="es-ES" sz="1600" b="1" dirty="0"/>
              <a:t> </a:t>
            </a:r>
            <a:r>
              <a:rPr lang="es-ES" sz="1600" b="1" dirty="0" err="1"/>
              <a:t>saiakuntza</a:t>
            </a:r>
            <a:r>
              <a:rPr lang="es-ES" sz="1600" b="1" dirty="0"/>
              <a:t> </a:t>
            </a:r>
            <a:r>
              <a:rPr lang="es-ES" sz="1600" b="1" dirty="0" err="1"/>
              <a:t>klinikoetan</a:t>
            </a:r>
            <a:r>
              <a:rPr lang="es-ES" sz="1600" b="1" dirty="0"/>
              <a:t> </a:t>
            </a:r>
            <a:r>
              <a:rPr lang="es-ES" sz="1600" dirty="0" err="1"/>
              <a:t>ebaluatu</a:t>
            </a:r>
            <a:r>
              <a:rPr lang="es-ES" sz="1600" dirty="0"/>
              <a:t> da </a:t>
            </a:r>
            <a:r>
              <a:rPr lang="es-ES" sz="1600" dirty="0" err="1"/>
              <a:t>farmakoen</a:t>
            </a:r>
            <a:r>
              <a:rPr lang="es-ES" sz="1600" dirty="0"/>
              <a:t> </a:t>
            </a:r>
            <a:r>
              <a:rPr lang="es-ES" sz="1600" dirty="0" err="1"/>
              <a:t>eraginkortasuna</a:t>
            </a:r>
            <a:r>
              <a:rPr lang="es-ES" sz="1600" dirty="0"/>
              <a:t> eta </a:t>
            </a:r>
            <a:r>
              <a:rPr lang="es-ES" sz="1600" dirty="0" err="1"/>
              <a:t>segurtasuna</a:t>
            </a:r>
            <a:r>
              <a:rPr lang="es-ES" sz="1600" dirty="0"/>
              <a:t>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b="1" dirty="0" err="1"/>
              <a:t>azterlan</a:t>
            </a:r>
            <a:r>
              <a:rPr lang="es-ES" sz="1600" b="1" dirty="0"/>
              <a:t> </a:t>
            </a:r>
            <a:r>
              <a:rPr lang="es-ES" sz="1600" b="1" dirty="0" err="1"/>
              <a:t>gutxik</a:t>
            </a:r>
            <a:r>
              <a:rPr lang="es-ES" sz="1600" b="1" dirty="0"/>
              <a:t> </a:t>
            </a:r>
            <a:r>
              <a:rPr lang="es-ES" sz="1600" b="1" dirty="0" err="1"/>
              <a:t>alderatzen</a:t>
            </a:r>
            <a:r>
              <a:rPr lang="es-ES" sz="1600" b="1" dirty="0"/>
              <a:t> </a:t>
            </a:r>
            <a:r>
              <a:rPr lang="es-ES" sz="1600" b="1" dirty="0" err="1"/>
              <a:t>dituzte</a:t>
            </a:r>
            <a:r>
              <a:rPr lang="es-ES" sz="1600" b="1" dirty="0"/>
              <a:t> </a:t>
            </a:r>
            <a:r>
              <a:rPr lang="es-ES" sz="1600" b="1" dirty="0" err="1"/>
              <a:t>farmakoak</a:t>
            </a:r>
            <a:r>
              <a:rPr lang="es-ES" sz="1600" b="1" dirty="0"/>
              <a:t> </a:t>
            </a:r>
            <a:r>
              <a:rPr lang="es-ES" sz="1600" b="1" dirty="0" err="1"/>
              <a:t>edo</a:t>
            </a:r>
            <a:r>
              <a:rPr lang="es-ES" sz="1600" b="1" dirty="0"/>
              <a:t> </a:t>
            </a:r>
            <a:r>
              <a:rPr lang="es-ES" sz="1600" b="1" dirty="0" err="1"/>
              <a:t>farmako-motak</a:t>
            </a:r>
            <a:r>
              <a:rPr lang="es-ES" sz="1600" b="1" dirty="0"/>
              <a:t> </a:t>
            </a:r>
            <a:r>
              <a:rPr lang="es-ES" sz="1600" dirty="0" err="1"/>
              <a:t>haien</a:t>
            </a:r>
            <a:r>
              <a:rPr lang="es-ES" sz="1600" dirty="0"/>
              <a:t> </a:t>
            </a:r>
            <a:r>
              <a:rPr lang="es-ES" sz="1600" dirty="0" err="1"/>
              <a:t>artean</a:t>
            </a:r>
            <a:endParaRPr lang="es-ES" sz="1600" dirty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000" b="1" u="sng" dirty="0" err="1">
                <a:solidFill>
                  <a:srgbClr val="4E9EBA"/>
                </a:solidFill>
              </a:rPr>
              <a:t>Benzodiazepinak</a:t>
            </a:r>
            <a:r>
              <a:rPr lang="es-ES" sz="2000" b="1" u="sng" dirty="0">
                <a:solidFill>
                  <a:srgbClr val="4E9EBA"/>
                </a:solidFill>
              </a:rPr>
              <a:t> (BZD) eta Z </a:t>
            </a:r>
            <a:r>
              <a:rPr lang="es-ES" sz="2000" b="1" u="sng" dirty="0" err="1">
                <a:solidFill>
                  <a:srgbClr val="4E9EBA"/>
                </a:solidFill>
              </a:rPr>
              <a:t>farmakoak</a:t>
            </a:r>
            <a:endParaRPr lang="es-ES" sz="2000" b="1" u="sng" dirty="0">
              <a:solidFill>
                <a:srgbClr val="4E9EBA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b="1" u="sng" dirty="0">
              <a:solidFill>
                <a:srgbClr val="4E9EBA"/>
              </a:solidFill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Epe</a:t>
            </a:r>
            <a:r>
              <a:rPr lang="es-ES" sz="1600" dirty="0"/>
              <a:t> </a:t>
            </a:r>
            <a:r>
              <a:rPr lang="es-ES" sz="1600" dirty="0" err="1"/>
              <a:t>laburreko</a:t>
            </a:r>
            <a:r>
              <a:rPr lang="es-ES" sz="1600" dirty="0"/>
              <a:t> loaren </a:t>
            </a:r>
            <a:r>
              <a:rPr lang="es-ES" sz="1600" dirty="0" err="1"/>
              <a:t>parametroak</a:t>
            </a:r>
            <a:r>
              <a:rPr lang="es-ES" sz="1600" dirty="0"/>
              <a:t> </a:t>
            </a:r>
            <a:r>
              <a:rPr lang="es-ES" sz="1600" dirty="0" err="1"/>
              <a:t>hobetzen</a:t>
            </a:r>
            <a:r>
              <a:rPr lang="es-ES" sz="1600" dirty="0"/>
              <a:t> </a:t>
            </a:r>
            <a:r>
              <a:rPr lang="es-ES" sz="1600" dirty="0" err="1"/>
              <a:t>dituzte</a:t>
            </a:r>
            <a:r>
              <a:rPr lang="es-ES" sz="1600" dirty="0"/>
              <a:t> (</a:t>
            </a:r>
            <a:r>
              <a:rPr lang="es-ES" sz="1600" dirty="0" err="1"/>
              <a:t>efektu</a:t>
            </a:r>
            <a:r>
              <a:rPr lang="es-ES" sz="1600" dirty="0"/>
              <a:t> </a:t>
            </a:r>
            <a:r>
              <a:rPr lang="es-ES" sz="1600" dirty="0" err="1"/>
              <a:t>moderatua</a:t>
            </a:r>
            <a:r>
              <a:rPr lang="es-ES" sz="1600" dirty="0"/>
              <a:t>), </a:t>
            </a:r>
            <a:r>
              <a:rPr lang="es-ES" sz="1600" dirty="0" err="1"/>
              <a:t>ondorio</a:t>
            </a:r>
            <a:r>
              <a:rPr lang="es-ES" sz="1600" dirty="0"/>
              <a:t> </a:t>
            </a:r>
            <a:r>
              <a:rPr lang="es-ES" sz="1600" dirty="0" err="1"/>
              <a:t>kaltegarri</a:t>
            </a:r>
            <a:r>
              <a:rPr lang="es-ES" sz="1600" dirty="0"/>
              <a:t> </a:t>
            </a:r>
            <a:r>
              <a:rPr lang="es-ES" sz="1600" dirty="0" err="1"/>
              <a:t>garrantzitsuak</a:t>
            </a:r>
            <a:r>
              <a:rPr lang="es-ES" sz="1600" dirty="0"/>
              <a:t>: 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b="1" dirty="0"/>
              <a:t>                 </a:t>
            </a:r>
            <a:r>
              <a:rPr lang="es-ES" sz="1600" b="1" dirty="0" err="1"/>
              <a:t>Onura-arrisku</a:t>
            </a:r>
            <a:r>
              <a:rPr lang="es-ES" sz="1600" b="1" dirty="0"/>
              <a:t> </a:t>
            </a:r>
            <a:r>
              <a:rPr lang="es-ES" sz="1600" b="1" dirty="0" err="1"/>
              <a:t>balantzean</a:t>
            </a:r>
            <a:r>
              <a:rPr lang="es-ES" sz="1600" b="1" dirty="0"/>
              <a:t>, </a:t>
            </a:r>
            <a:r>
              <a:rPr lang="es-ES" sz="1600" b="1" dirty="0" err="1"/>
              <a:t>emaitza</a:t>
            </a:r>
            <a:r>
              <a:rPr lang="es-ES" sz="1600" b="1" dirty="0"/>
              <a:t> </a:t>
            </a:r>
            <a:r>
              <a:rPr lang="es-ES" sz="1600" b="1" dirty="0" err="1"/>
              <a:t>aurkakoa</a:t>
            </a:r>
            <a:r>
              <a:rPr lang="es-ES" sz="1600" b="1" dirty="0"/>
              <a:t> da </a:t>
            </a:r>
            <a:r>
              <a:rPr lang="es-ES" sz="1600" b="1" dirty="0" err="1"/>
              <a:t>adineko</a:t>
            </a:r>
            <a:r>
              <a:rPr lang="es-ES" sz="1600" b="1" dirty="0"/>
              <a:t> </a:t>
            </a:r>
            <a:r>
              <a:rPr lang="es-ES" sz="1600" b="1" dirty="0" err="1"/>
              <a:t>pertsonengan</a:t>
            </a:r>
            <a:endParaRPr lang="es-ES" sz="1600" b="1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Memoriaren</a:t>
            </a:r>
            <a:r>
              <a:rPr lang="es-ES" sz="1600" dirty="0"/>
              <a:t> </a:t>
            </a:r>
            <a:r>
              <a:rPr lang="es-ES" sz="1600" dirty="0" err="1"/>
              <a:t>alterazioak</a:t>
            </a:r>
            <a:r>
              <a:rPr lang="es-ES" sz="1600" dirty="0"/>
              <a:t>, </a:t>
            </a:r>
            <a:r>
              <a:rPr lang="es-ES" sz="1600" dirty="0" err="1"/>
              <a:t>narriadura</a:t>
            </a:r>
            <a:r>
              <a:rPr lang="es-ES" sz="1600" dirty="0"/>
              <a:t> </a:t>
            </a:r>
            <a:r>
              <a:rPr lang="es-ES" sz="1600" dirty="0" err="1"/>
              <a:t>kognitiboa</a:t>
            </a:r>
            <a:r>
              <a:rPr lang="es-ES" sz="1600" dirty="0"/>
              <a:t>, </a:t>
            </a:r>
            <a:r>
              <a:rPr lang="es-ES" sz="1600" dirty="0" err="1"/>
              <a:t>erorikoak</a:t>
            </a:r>
            <a:r>
              <a:rPr lang="es-ES" sz="1600" dirty="0"/>
              <a:t>, </a:t>
            </a:r>
            <a:r>
              <a:rPr lang="es-ES" sz="1600" dirty="0" err="1"/>
              <a:t>hausturak</a:t>
            </a:r>
            <a:r>
              <a:rPr lang="es-ES" sz="1600" dirty="0"/>
              <a:t>, </a:t>
            </a:r>
            <a:r>
              <a:rPr lang="es-ES" sz="1600" dirty="0" err="1"/>
              <a:t>trafiko-istripuak</a:t>
            </a:r>
            <a:r>
              <a:rPr lang="es-ES" sz="1600" dirty="0"/>
              <a:t> eta </a:t>
            </a:r>
            <a:r>
              <a:rPr lang="es-ES" sz="1600" dirty="0" err="1"/>
              <a:t>ospitaleratzeak</a:t>
            </a:r>
            <a:r>
              <a:rPr lang="es-ES" sz="1600" dirty="0"/>
              <a:t> </a:t>
            </a:r>
            <a:r>
              <a:rPr lang="es-ES" sz="1600" dirty="0" err="1"/>
              <a:t>gertatzeko</a:t>
            </a:r>
            <a:r>
              <a:rPr lang="es-ES" sz="1600" dirty="0"/>
              <a:t> </a:t>
            </a:r>
            <a:r>
              <a:rPr lang="es-ES" sz="1600" dirty="0" err="1"/>
              <a:t>arriskua</a:t>
            </a:r>
            <a:r>
              <a:rPr lang="es-ES" sz="1600" dirty="0"/>
              <a:t> </a:t>
            </a:r>
            <a:r>
              <a:rPr lang="es-ES" sz="1600" dirty="0" err="1"/>
              <a:t>handitzea</a:t>
            </a:r>
            <a:endParaRPr lang="es-ES" sz="16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Adinekoetan</a:t>
            </a:r>
            <a:r>
              <a:rPr lang="es-ES" sz="1600" dirty="0"/>
              <a:t> </a:t>
            </a:r>
            <a:r>
              <a:rPr lang="es-ES" sz="1600" dirty="0" err="1"/>
              <a:t>beharrezkoa</a:t>
            </a:r>
            <a:r>
              <a:rPr lang="es-ES" sz="1600" dirty="0"/>
              <a:t> </a:t>
            </a:r>
            <a:r>
              <a:rPr lang="es-ES" sz="1600" dirty="0" err="1"/>
              <a:t>bada</a:t>
            </a:r>
            <a:r>
              <a:rPr lang="es-ES" sz="1600" dirty="0"/>
              <a:t>: </a:t>
            </a:r>
            <a:r>
              <a:rPr lang="es-ES" sz="1600" b="1" dirty="0" err="1">
                <a:solidFill>
                  <a:srgbClr val="4E9EBA"/>
                </a:solidFill>
              </a:rPr>
              <a:t>lorazepam</a:t>
            </a:r>
            <a:r>
              <a:rPr lang="es-ES" sz="1600" dirty="0"/>
              <a:t>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b="1" dirty="0" err="1">
                <a:solidFill>
                  <a:srgbClr val="4E9EBA"/>
                </a:solidFill>
              </a:rPr>
              <a:t>lormetazepam</a:t>
            </a:r>
            <a:r>
              <a:rPr lang="es-ES" sz="1600" dirty="0"/>
              <a:t> (</a:t>
            </a:r>
            <a:r>
              <a:rPr lang="es-ES" sz="1600" dirty="0" err="1"/>
              <a:t>batez</a:t>
            </a:r>
            <a:r>
              <a:rPr lang="es-ES" sz="1600" dirty="0"/>
              <a:t> </a:t>
            </a:r>
            <a:r>
              <a:rPr lang="es-ES" sz="1600" dirty="0" err="1"/>
              <a:t>besteko</a:t>
            </a:r>
            <a:r>
              <a:rPr lang="es-ES" sz="1600" dirty="0"/>
              <a:t> </a:t>
            </a:r>
            <a:r>
              <a:rPr lang="es-ES" sz="1600" dirty="0" err="1"/>
              <a:t>bizitzalaburra</a:t>
            </a:r>
            <a:r>
              <a:rPr lang="es-ES" sz="1600" dirty="0"/>
              <a:t> eta metabolismo </a:t>
            </a:r>
            <a:r>
              <a:rPr lang="es-ES" sz="1600" dirty="0" err="1"/>
              <a:t>ez-oxidatiboa</a:t>
            </a:r>
            <a:r>
              <a:rPr lang="es-ES" sz="1600" dirty="0"/>
              <a:t>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Z </a:t>
            </a:r>
            <a:r>
              <a:rPr lang="es-ES" sz="1600" dirty="0" err="1"/>
              <a:t>farmakoak</a:t>
            </a:r>
            <a:r>
              <a:rPr lang="es-ES" sz="1600" dirty="0"/>
              <a:t> (</a:t>
            </a:r>
            <a:r>
              <a:rPr lang="es-ES" sz="1600" b="1" dirty="0" err="1">
                <a:solidFill>
                  <a:srgbClr val="4E9EBA"/>
                </a:solidFill>
              </a:rPr>
              <a:t>Zolpidem</a:t>
            </a:r>
            <a:r>
              <a:rPr lang="es-ES" sz="1600" b="1" dirty="0">
                <a:solidFill>
                  <a:srgbClr val="4E9EBA"/>
                </a:solidFill>
              </a:rPr>
              <a:t> y </a:t>
            </a:r>
            <a:r>
              <a:rPr lang="es-ES" sz="1600" b="1" dirty="0" err="1">
                <a:solidFill>
                  <a:srgbClr val="4E9EBA"/>
                </a:solidFill>
              </a:rPr>
              <a:t>zopiclona</a:t>
            </a:r>
            <a:r>
              <a:rPr lang="es-ES" sz="1600" dirty="0"/>
              <a:t>):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benzodiazepinikoak</a:t>
            </a:r>
            <a:r>
              <a:rPr lang="es-ES" sz="1600" dirty="0"/>
              <a:t>; </a:t>
            </a:r>
            <a:r>
              <a:rPr lang="es-ES" sz="1600" dirty="0" err="1"/>
              <a:t>BZDen</a:t>
            </a:r>
            <a:r>
              <a:rPr lang="es-ES" sz="1600" dirty="0"/>
              <a:t> </a:t>
            </a:r>
            <a:r>
              <a:rPr lang="es-ES" sz="1600" dirty="0" err="1"/>
              <a:t>hartzaile</a:t>
            </a:r>
            <a:r>
              <a:rPr lang="es-ES" sz="1600" dirty="0"/>
              <a:t> </a:t>
            </a:r>
            <a:r>
              <a:rPr lang="es-ES" sz="1600" dirty="0" err="1"/>
              <a:t>berberetan</a:t>
            </a:r>
            <a:r>
              <a:rPr lang="es-ES" sz="1600" dirty="0"/>
              <a:t> </a:t>
            </a:r>
            <a:r>
              <a:rPr lang="es-ES" sz="1600" dirty="0" err="1"/>
              <a:t>eragiten</a:t>
            </a:r>
            <a:r>
              <a:rPr lang="es-ES" sz="1600" dirty="0"/>
              <a:t> </a:t>
            </a:r>
            <a:r>
              <a:rPr lang="es-ES" sz="1600" dirty="0" err="1"/>
              <a:t>dute</a:t>
            </a:r>
            <a:r>
              <a:rPr lang="es-ES" sz="1600" dirty="0"/>
              <a:t>, eta </a:t>
            </a:r>
            <a:r>
              <a:rPr lang="es-ES" sz="1600" dirty="0" err="1"/>
              <a:t>antzeko</a:t>
            </a:r>
            <a:r>
              <a:rPr lang="es-ES" sz="1600" dirty="0"/>
              <a:t> </a:t>
            </a:r>
            <a:r>
              <a:rPr lang="es-ES" sz="1600" dirty="0" err="1"/>
              <a:t>ondorio</a:t>
            </a:r>
            <a:r>
              <a:rPr lang="es-ES" sz="1600" dirty="0"/>
              <a:t> </a:t>
            </a:r>
            <a:r>
              <a:rPr lang="es-ES" sz="1600" dirty="0" err="1"/>
              <a:t>kaltegarriak</a:t>
            </a:r>
            <a:endParaRPr lang="es-ES" sz="16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b="1" dirty="0"/>
              <a:t>AEMPS </a:t>
            </a:r>
            <a:r>
              <a:rPr lang="es-ES" sz="1600" b="1" dirty="0" err="1"/>
              <a:t>Zolpidem</a:t>
            </a:r>
            <a:r>
              <a:rPr lang="es-ES" sz="1600" b="1" dirty="0"/>
              <a:t> alerta</a:t>
            </a:r>
            <a:r>
              <a:rPr lang="es-ES" sz="1600" dirty="0"/>
              <a:t>: </a:t>
            </a:r>
            <a:r>
              <a:rPr lang="es-ES" sz="1600" dirty="0" err="1"/>
              <a:t>arretako</a:t>
            </a:r>
            <a:r>
              <a:rPr lang="es-ES" sz="1600" dirty="0"/>
              <a:t> </a:t>
            </a:r>
            <a:r>
              <a:rPr lang="es-ES" sz="1600" dirty="0" err="1"/>
              <a:t>nahasmendu-kasuak</a:t>
            </a:r>
            <a:r>
              <a:rPr lang="es-ES" sz="1600" dirty="0"/>
              <a:t>, sonambulismo</a:t>
            </a:r>
            <a:r>
              <a:rPr lang="es-ES" dirty="0"/>
              <a:t> </a:t>
            </a:r>
            <a:r>
              <a:rPr lang="es-ES" sz="1600" dirty="0"/>
              <a:t>eta </a:t>
            </a:r>
            <a:r>
              <a:rPr lang="es-ES" sz="1600" dirty="0" err="1"/>
              <a:t>ibilgailuak</a:t>
            </a:r>
            <a:r>
              <a:rPr lang="es-ES" sz="1600" dirty="0"/>
              <a:t> </a:t>
            </a:r>
            <a:r>
              <a:rPr lang="es-ES" sz="1600" dirty="0" err="1"/>
              <a:t>gidatzeko</a:t>
            </a:r>
            <a:r>
              <a:rPr lang="es-ES" sz="1600" dirty="0"/>
              <a:t> </a:t>
            </a:r>
            <a:r>
              <a:rPr lang="es-ES" sz="1600" dirty="0" err="1"/>
              <a:t>zailtasunak</a:t>
            </a:r>
            <a:r>
              <a:rPr lang="es-ES" sz="1600" dirty="0"/>
              <a:t> </a:t>
            </a:r>
            <a:r>
              <a:rPr lang="es-ES" sz="1600" dirty="0" err="1"/>
              <a:t>hurrengo</a:t>
            </a:r>
            <a:r>
              <a:rPr lang="es-ES" sz="1600" dirty="0"/>
              <a:t> </a:t>
            </a:r>
            <a:r>
              <a:rPr lang="es-ES" sz="1600" dirty="0" err="1"/>
              <a:t>egunean</a:t>
            </a:r>
            <a:r>
              <a:rPr lang="es-ES" sz="1600" dirty="0"/>
              <a:t> (</a:t>
            </a:r>
            <a:r>
              <a:rPr lang="es-ES" sz="1600" dirty="0" err="1"/>
              <a:t>eguneko</a:t>
            </a:r>
            <a:r>
              <a:rPr lang="es-ES" sz="1600" dirty="0"/>
              <a:t> 5 mg-</a:t>
            </a:r>
            <a:r>
              <a:rPr lang="es-ES" sz="1600" dirty="0" err="1"/>
              <a:t>ra</a:t>
            </a:r>
            <a:r>
              <a:rPr lang="es-ES" sz="1600" dirty="0"/>
              <a:t> </a:t>
            </a:r>
            <a:r>
              <a:rPr lang="es-ES" sz="1600" dirty="0" err="1"/>
              <a:t>murriztea</a:t>
            </a:r>
            <a:r>
              <a:rPr lang="es-ES" sz="1600" dirty="0"/>
              <a:t> </a:t>
            </a:r>
            <a:r>
              <a:rPr lang="es-ES" sz="1600" dirty="0" err="1"/>
              <a:t>adineko</a:t>
            </a:r>
            <a:r>
              <a:rPr lang="es-ES" sz="1600" dirty="0"/>
              <a:t> </a:t>
            </a:r>
            <a:r>
              <a:rPr lang="es-ES" sz="1600" dirty="0" err="1"/>
              <a:t>pazienteetan</a:t>
            </a:r>
            <a:r>
              <a:rPr lang="es-ES" sz="1600" dirty="0"/>
              <a:t> eta </a:t>
            </a:r>
            <a:r>
              <a:rPr lang="es-ES" sz="1600" dirty="0" err="1"/>
              <a:t>gauean</a:t>
            </a:r>
            <a:r>
              <a:rPr lang="es-ES" sz="1600" dirty="0"/>
              <a:t> </a:t>
            </a:r>
            <a:r>
              <a:rPr lang="es-ES" sz="1600" dirty="0" err="1"/>
              <a:t>dosi</a:t>
            </a:r>
            <a:r>
              <a:rPr lang="es-ES" sz="1600" dirty="0"/>
              <a:t> </a:t>
            </a:r>
            <a:r>
              <a:rPr lang="es-ES" sz="1600" dirty="0" err="1"/>
              <a:t>gehigarririk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hartzea</a:t>
            </a:r>
            <a:r>
              <a:rPr lang="es-ES" sz="1600" dirty="0"/>
              <a:t>)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/>
              <a:t>BZD eta Z </a:t>
            </a:r>
            <a:r>
              <a:rPr lang="es-ES" sz="1800" b="1" dirty="0" err="1"/>
              <a:t>farmakoak</a:t>
            </a:r>
            <a:r>
              <a:rPr lang="es-ES" sz="1800" b="1" dirty="0"/>
              <a:t> 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 err="1"/>
              <a:t>Farmako</a:t>
            </a:r>
            <a:r>
              <a:rPr lang="es-ES" sz="1800" b="1" dirty="0"/>
              <a:t> </a:t>
            </a:r>
            <a:r>
              <a:rPr lang="es-ES" sz="1800" b="1" dirty="0" err="1"/>
              <a:t>potentzialki</a:t>
            </a:r>
            <a:r>
              <a:rPr lang="es-ES" sz="1800" b="1" dirty="0"/>
              <a:t> </a:t>
            </a:r>
            <a:r>
              <a:rPr lang="es-ES" sz="1800" b="1" dirty="0" err="1"/>
              <a:t>desegokiak</a:t>
            </a:r>
            <a:r>
              <a:rPr lang="es-ES" sz="1800" b="1" dirty="0"/>
              <a:t> 65 </a:t>
            </a:r>
            <a:r>
              <a:rPr lang="es-ES" sz="1800" b="1" dirty="0" err="1"/>
              <a:t>urtetik</a:t>
            </a:r>
            <a:r>
              <a:rPr lang="es-ES" sz="1800" b="1" dirty="0"/>
              <a:t> </a:t>
            </a:r>
            <a:r>
              <a:rPr lang="es-ES" sz="1800" b="1" dirty="0" err="1"/>
              <a:t>gorako</a:t>
            </a:r>
            <a:r>
              <a:rPr lang="es-ES" sz="1800" b="1" dirty="0"/>
              <a:t> </a:t>
            </a:r>
            <a:r>
              <a:rPr lang="es-ES" sz="1800" b="1" dirty="0" err="1"/>
              <a:t>pertsonentzat</a:t>
            </a:r>
            <a:r>
              <a:rPr lang="es-ES" sz="1800" b="1" dirty="0"/>
              <a:t> (STOPP eta BEERS </a:t>
            </a:r>
            <a:r>
              <a:rPr lang="es-ES" sz="1800" b="1" dirty="0" err="1"/>
              <a:t>irizpideak</a:t>
            </a:r>
            <a:r>
              <a:rPr lang="es-ES" sz="1800" b="1" dirty="0"/>
              <a:t>)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dirty="0" err="1"/>
              <a:t>Opioideekin</a:t>
            </a:r>
            <a:r>
              <a:rPr lang="es-ES" sz="1800" dirty="0"/>
              <a:t> batera: </a:t>
            </a:r>
            <a:r>
              <a:rPr lang="es-ES" sz="1800" dirty="0" err="1"/>
              <a:t>arnasketa-depresioa</a:t>
            </a:r>
            <a:r>
              <a:rPr lang="es-ES" sz="1800" dirty="0"/>
              <a:t> eta </a:t>
            </a:r>
            <a:r>
              <a:rPr lang="es-ES" sz="1800" dirty="0" err="1"/>
              <a:t>heriotza</a:t>
            </a:r>
            <a:r>
              <a:rPr lang="es-ES" sz="1800" dirty="0"/>
              <a:t> </a:t>
            </a:r>
            <a:r>
              <a:rPr lang="es-ES" sz="1800" dirty="0" err="1"/>
              <a:t>izateko</a:t>
            </a:r>
            <a:r>
              <a:rPr lang="es-ES" sz="1800" dirty="0"/>
              <a:t> </a:t>
            </a:r>
            <a:r>
              <a:rPr lang="es-ES" sz="1800" dirty="0" err="1"/>
              <a:t>arriskua</a:t>
            </a:r>
            <a:r>
              <a:rPr lang="es-ES" sz="1800" dirty="0"/>
              <a:t> </a:t>
            </a:r>
            <a:r>
              <a:rPr lang="es-ES" sz="1800" dirty="0" err="1"/>
              <a:t>areagotzen</a:t>
            </a:r>
            <a:r>
              <a:rPr lang="es-ES" sz="1800" dirty="0"/>
              <a:t> da. </a:t>
            </a:r>
            <a:r>
              <a:rPr lang="nb-NO" sz="1800" dirty="0"/>
              <a:t>Kontuz NSZko depresoreen konbinazioak erabiltzean, gabapentinoideak barne</a:t>
            </a: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91375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7745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710803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TRATAMENDU FARMAKOLOGIKOA 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(III)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913753"/>
            <a:ext cx="11560437" cy="524172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000" b="1" u="sng" dirty="0" err="1">
                <a:solidFill>
                  <a:srgbClr val="4E9EBA"/>
                </a:solidFill>
              </a:rPr>
              <a:t>Antidepresibo</a:t>
            </a:r>
            <a:r>
              <a:rPr lang="es-ES" sz="2000" b="1" u="sng" dirty="0">
                <a:solidFill>
                  <a:srgbClr val="4E9EBA"/>
                </a:solidFill>
              </a:rPr>
              <a:t> </a:t>
            </a:r>
            <a:r>
              <a:rPr lang="es-ES" sz="2000" b="1" u="sng" dirty="0" err="1">
                <a:solidFill>
                  <a:srgbClr val="4E9EBA"/>
                </a:solidFill>
              </a:rPr>
              <a:t>lasaigarriak</a:t>
            </a:r>
            <a:r>
              <a:rPr lang="es-ES" sz="2000" b="1" u="sng" dirty="0">
                <a:solidFill>
                  <a:srgbClr val="4E9EBA"/>
                </a:solidFill>
              </a:rPr>
              <a:t> (</a:t>
            </a:r>
            <a:r>
              <a:rPr lang="es-ES" sz="2000" b="1" u="sng" dirty="0" err="1">
                <a:solidFill>
                  <a:srgbClr val="4E9EBA"/>
                </a:solidFill>
              </a:rPr>
              <a:t>trazodona</a:t>
            </a:r>
            <a:r>
              <a:rPr lang="es-ES" sz="2000" b="1" u="sng" dirty="0">
                <a:solidFill>
                  <a:srgbClr val="4E9EBA"/>
                </a:solidFill>
              </a:rPr>
              <a:t>, </a:t>
            </a:r>
            <a:r>
              <a:rPr lang="es-ES" sz="2000" b="1" u="sng" dirty="0" err="1">
                <a:solidFill>
                  <a:srgbClr val="4E9EBA"/>
                </a:solidFill>
              </a:rPr>
              <a:t>mirtazapina</a:t>
            </a:r>
            <a:r>
              <a:rPr lang="es-ES" sz="2000" b="1" u="sng" dirty="0">
                <a:solidFill>
                  <a:srgbClr val="4E9EBA"/>
                </a:solidFill>
              </a:rPr>
              <a:t>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b="1" dirty="0">
              <a:solidFill>
                <a:srgbClr val="4E9EBA"/>
              </a:solidFill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bat</a:t>
            </a:r>
            <a:r>
              <a:rPr lang="es-ES" sz="1800" dirty="0"/>
              <a:t> ere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dago</a:t>
            </a:r>
            <a:r>
              <a:rPr lang="es-ES" sz="1800" dirty="0"/>
              <a:t> </a:t>
            </a:r>
            <a:r>
              <a:rPr lang="es-ES" sz="1800" dirty="0" err="1"/>
              <a:t>baimenduta</a:t>
            </a:r>
            <a:r>
              <a:rPr lang="es-ES" sz="1800" dirty="0"/>
              <a:t> </a:t>
            </a:r>
            <a:r>
              <a:rPr lang="es-ES" sz="1800" dirty="0" err="1"/>
              <a:t>insomnioa</a:t>
            </a:r>
            <a:r>
              <a:rPr lang="es-ES" sz="1800" dirty="0"/>
              <a:t> </a:t>
            </a:r>
            <a:r>
              <a:rPr lang="es-ES" sz="1800" dirty="0" err="1"/>
              <a:t>tratatzeko</a:t>
            </a:r>
            <a:r>
              <a:rPr lang="es-ES" sz="1800" dirty="0"/>
              <a:t>; </a:t>
            </a:r>
            <a:r>
              <a:rPr lang="es-ES" sz="1800" b="1" i="1" dirty="0"/>
              <a:t>off-</a:t>
            </a:r>
            <a:r>
              <a:rPr lang="es-ES" sz="1800" b="1" i="1" dirty="0" err="1"/>
              <a:t>label</a:t>
            </a:r>
            <a:r>
              <a:rPr lang="es-ES" sz="1800" b="1" i="1" dirty="0"/>
              <a:t> </a:t>
            </a:r>
            <a:r>
              <a:rPr lang="es-ES" sz="1800" b="1" dirty="0" err="1"/>
              <a:t>erabilera</a:t>
            </a:r>
            <a:endParaRPr lang="es-ES" sz="1800" b="1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hipnotiko</a:t>
            </a:r>
            <a:r>
              <a:rPr lang="es-ES" sz="1800" dirty="0"/>
              <a:t> </a:t>
            </a:r>
            <a:r>
              <a:rPr lang="es-ES" sz="1800" dirty="0" err="1"/>
              <a:t>gisa</a:t>
            </a:r>
            <a:r>
              <a:rPr lang="es-ES" sz="1800" dirty="0"/>
              <a:t>: </a:t>
            </a:r>
            <a:r>
              <a:rPr lang="es-ES" sz="1800" b="1" dirty="0" err="1"/>
              <a:t>depresiorako</a:t>
            </a:r>
            <a:r>
              <a:rPr lang="es-ES" sz="1800" b="1" dirty="0"/>
              <a:t> </a:t>
            </a:r>
            <a:r>
              <a:rPr lang="es-ES" sz="1800" b="1" dirty="0" err="1"/>
              <a:t>erabiltzen</a:t>
            </a:r>
            <a:r>
              <a:rPr lang="es-ES" sz="1800" b="1" dirty="0"/>
              <a:t> </a:t>
            </a:r>
            <a:r>
              <a:rPr lang="es-ES" sz="1800" b="1" dirty="0" err="1"/>
              <a:t>direnak</a:t>
            </a:r>
            <a:r>
              <a:rPr lang="es-ES" sz="1800" b="1" dirty="0"/>
              <a:t> </a:t>
            </a:r>
            <a:r>
              <a:rPr lang="es-ES" sz="1800" b="1" dirty="0" err="1"/>
              <a:t>baino</a:t>
            </a:r>
            <a:r>
              <a:rPr lang="es-ES" sz="1800" b="1" dirty="0"/>
              <a:t> </a:t>
            </a:r>
            <a:r>
              <a:rPr lang="es-ES" sz="1800" b="1" dirty="0" err="1"/>
              <a:t>dosi</a:t>
            </a:r>
            <a:r>
              <a:rPr lang="es-ES" sz="1800" b="1" dirty="0"/>
              <a:t> </a:t>
            </a:r>
            <a:r>
              <a:rPr lang="es-ES" sz="1800" b="1" dirty="0" err="1"/>
              <a:t>txikiagoak</a:t>
            </a:r>
            <a:r>
              <a:rPr lang="es-ES" sz="1800" b="1" dirty="0"/>
              <a:t>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depresioarekin</a:t>
            </a:r>
            <a:r>
              <a:rPr lang="es-ES" sz="1800" dirty="0"/>
              <a:t> </a:t>
            </a:r>
            <a:r>
              <a:rPr lang="es-ES" sz="1800" dirty="0" err="1"/>
              <a:t>lotutako</a:t>
            </a:r>
            <a:r>
              <a:rPr lang="es-ES" sz="1800" dirty="0"/>
              <a:t> </a:t>
            </a:r>
            <a:r>
              <a:rPr lang="es-ES" sz="1800" dirty="0" err="1"/>
              <a:t>insomnioaren</a:t>
            </a:r>
            <a:r>
              <a:rPr lang="es-ES" sz="1800" dirty="0"/>
              <a:t> </a:t>
            </a:r>
            <a:r>
              <a:rPr lang="es-ES" sz="1800" dirty="0" err="1"/>
              <a:t>ezaugarriren</a:t>
            </a:r>
            <a:r>
              <a:rPr lang="es-ES" sz="1800" dirty="0"/>
              <a:t> </a:t>
            </a:r>
            <a:r>
              <a:rPr lang="es-ES" sz="1800" dirty="0" err="1"/>
              <a:t>bat</a:t>
            </a:r>
            <a:r>
              <a:rPr lang="es-ES" sz="1800" dirty="0"/>
              <a:t> </a:t>
            </a:r>
            <a:r>
              <a:rPr lang="es-ES" sz="1800" dirty="0" err="1"/>
              <a:t>hobetu</a:t>
            </a:r>
            <a:r>
              <a:rPr lang="es-ES" sz="1800" dirty="0"/>
              <a:t> </a:t>
            </a:r>
            <a:r>
              <a:rPr lang="es-ES" sz="1800" dirty="0" err="1"/>
              <a:t>dezakete</a:t>
            </a:r>
            <a:r>
              <a:rPr lang="es-ES" sz="1800" dirty="0"/>
              <a:t> </a:t>
            </a:r>
            <a:r>
              <a:rPr lang="es-ES" sz="1800" dirty="0" err="1"/>
              <a:t>epe</a:t>
            </a:r>
            <a:r>
              <a:rPr lang="es-ES" sz="1800" dirty="0"/>
              <a:t> </a:t>
            </a:r>
            <a:r>
              <a:rPr lang="es-ES" sz="1800" dirty="0" err="1"/>
              <a:t>laburrean</a:t>
            </a:r>
            <a:r>
              <a:rPr lang="es-ES" dirty="0"/>
              <a:t>, </a:t>
            </a:r>
            <a:r>
              <a:rPr lang="es-ES" sz="1800" dirty="0" err="1"/>
              <a:t>baina</a:t>
            </a:r>
            <a:r>
              <a:rPr lang="es-ES" sz="1800" dirty="0"/>
              <a:t> </a:t>
            </a:r>
            <a:r>
              <a:rPr lang="es-ES" sz="1800" b="1" dirty="0" err="1"/>
              <a:t>ebidentzia</a:t>
            </a:r>
            <a:r>
              <a:rPr lang="es-ES" sz="1800" b="1" dirty="0"/>
              <a:t> oso </a:t>
            </a:r>
            <a:r>
              <a:rPr lang="es-ES" sz="1800" b="1" dirty="0" err="1"/>
              <a:t>mugatua</a:t>
            </a:r>
            <a:r>
              <a:rPr lang="es-ES" sz="1800" dirty="0"/>
              <a:t> </a:t>
            </a:r>
            <a:r>
              <a:rPr lang="es-ES" sz="1800" dirty="0" err="1"/>
              <a:t>depresiorik</a:t>
            </a:r>
            <a:r>
              <a:rPr lang="es-ES" sz="1800" dirty="0"/>
              <a:t> </a:t>
            </a:r>
            <a:r>
              <a:rPr lang="es-ES" sz="1800" dirty="0" err="1"/>
              <a:t>gabeko</a:t>
            </a:r>
            <a:r>
              <a:rPr lang="es-ES" sz="1800" dirty="0"/>
              <a:t> </a:t>
            </a:r>
            <a:r>
              <a:rPr lang="es-ES" sz="1800" dirty="0" err="1"/>
              <a:t>insomnioan</a:t>
            </a:r>
            <a:r>
              <a:rPr lang="es-ES" sz="1800" dirty="0"/>
              <a:t>, </a:t>
            </a:r>
            <a:r>
              <a:rPr lang="es-ES" sz="1800" dirty="0" err="1"/>
              <a:t>adineko</a:t>
            </a:r>
            <a:r>
              <a:rPr lang="es-ES" sz="1800" dirty="0"/>
              <a:t> </a:t>
            </a:r>
            <a:r>
              <a:rPr lang="es-ES" sz="1800" dirty="0" err="1"/>
              <a:t>pertsonengan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epe</a:t>
            </a:r>
            <a:r>
              <a:rPr lang="es-ES" sz="1800" dirty="0"/>
              <a:t> </a:t>
            </a:r>
            <a:r>
              <a:rPr lang="es-ES" sz="1800" dirty="0" err="1"/>
              <a:t>luzean</a:t>
            </a:r>
            <a:endParaRPr lang="es-ES" sz="1800" dirty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b="1" dirty="0"/>
          </a:p>
          <a:p>
            <a:pPr marL="223838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 err="1">
                <a:solidFill>
                  <a:srgbClr val="4E9EBA"/>
                </a:solidFill>
              </a:rPr>
              <a:t>Trazodona</a:t>
            </a:r>
            <a:r>
              <a:rPr lang="es-ES" sz="1600" b="1" dirty="0">
                <a:solidFill>
                  <a:srgbClr val="4E9EBA"/>
                </a:solidFill>
              </a:rPr>
              <a:t>:</a:t>
            </a:r>
            <a:r>
              <a:rPr lang="es-ES" sz="1600" b="1" dirty="0"/>
              <a:t> </a:t>
            </a:r>
            <a:r>
              <a:rPr lang="es-ES" sz="1800" dirty="0" err="1"/>
              <a:t>adinekoen</a:t>
            </a:r>
            <a:r>
              <a:rPr lang="es-ES" sz="1800" dirty="0"/>
              <a:t> </a:t>
            </a:r>
            <a:r>
              <a:rPr lang="es-ES" sz="1800" dirty="0" err="1"/>
              <a:t>artean</a:t>
            </a:r>
            <a:r>
              <a:rPr lang="es-ES" sz="1800" dirty="0"/>
              <a:t> </a:t>
            </a:r>
            <a:r>
              <a:rPr lang="es-ES" sz="1800" dirty="0" err="1"/>
              <a:t>asko</a:t>
            </a:r>
            <a:r>
              <a:rPr lang="es-ES" sz="1800" dirty="0"/>
              <a:t> </a:t>
            </a:r>
            <a:r>
              <a:rPr lang="es-ES" sz="1800" dirty="0" err="1"/>
              <a:t>erabiltzen</a:t>
            </a:r>
            <a:r>
              <a:rPr lang="es-ES" sz="1800" dirty="0"/>
              <a:t> da</a:t>
            </a:r>
            <a:r>
              <a:rPr lang="es-ES" sz="1800" b="1" dirty="0"/>
              <a:t>. </a:t>
            </a:r>
            <a:r>
              <a:rPr lang="es-ES" sz="1800" b="1" dirty="0" err="1"/>
              <a:t>Desadostasuna</a:t>
            </a:r>
            <a:r>
              <a:rPr lang="es-ES" sz="1800" b="1" dirty="0"/>
              <a:t> (</a:t>
            </a:r>
            <a:r>
              <a:rPr lang="es-ES" sz="1800" b="1" dirty="0" err="1"/>
              <a:t>ikus</a:t>
            </a:r>
            <a:r>
              <a:rPr lang="es-ES" sz="1800" b="1" dirty="0"/>
              <a:t> </a:t>
            </a:r>
            <a:r>
              <a:rPr lang="es-ES" sz="1800" b="1" dirty="0" err="1"/>
              <a:t>kuadroa</a:t>
            </a:r>
            <a:r>
              <a:rPr lang="es-ES" sz="1800" b="1" dirty="0"/>
              <a:t>)</a:t>
            </a:r>
          </a:p>
          <a:p>
            <a:pPr marL="223838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b="1" dirty="0"/>
          </a:p>
          <a:p>
            <a:pPr marL="223838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 err="1">
                <a:solidFill>
                  <a:srgbClr val="4E9EBA"/>
                </a:solidFill>
              </a:rPr>
              <a:t>Mirtazapina</a:t>
            </a:r>
            <a:r>
              <a:rPr lang="es-ES" sz="1800" b="1" dirty="0">
                <a:solidFill>
                  <a:srgbClr val="4E9EBA"/>
                </a:solidFill>
              </a:rPr>
              <a:t>: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propietate</a:t>
            </a:r>
            <a:r>
              <a:rPr lang="es-ES" sz="1800" dirty="0"/>
              <a:t> </a:t>
            </a:r>
            <a:r>
              <a:rPr lang="es-ES" sz="1800" dirty="0" err="1"/>
              <a:t>lasaigarriak</a:t>
            </a:r>
            <a:r>
              <a:rPr lang="es-ES" sz="1800" dirty="0"/>
              <a:t> </a:t>
            </a:r>
            <a:r>
              <a:rPr lang="es-ES" sz="1800" dirty="0" err="1"/>
              <a:t>dosi</a:t>
            </a:r>
            <a:r>
              <a:rPr lang="es-ES" sz="1800" dirty="0"/>
              <a:t> </a:t>
            </a:r>
            <a:r>
              <a:rPr lang="es-ES" sz="1800" dirty="0" err="1"/>
              <a:t>txikietan</a:t>
            </a:r>
            <a:r>
              <a:rPr lang="es-ES" sz="1800" dirty="0"/>
              <a:t> (7,5-15 mg); </a:t>
            </a:r>
            <a:r>
              <a:rPr lang="es-ES" sz="1800" dirty="0" err="1"/>
              <a:t>dosi</a:t>
            </a:r>
            <a:r>
              <a:rPr lang="es-ES" sz="1800" dirty="0"/>
              <a:t> </a:t>
            </a:r>
            <a:r>
              <a:rPr lang="es-ES" sz="1800" dirty="0" err="1"/>
              <a:t>handiagoetan</a:t>
            </a:r>
            <a:r>
              <a:rPr lang="es-ES" sz="1800" dirty="0"/>
              <a:t> </a:t>
            </a:r>
            <a:r>
              <a:rPr lang="es-ES" sz="1800" dirty="0" err="1"/>
              <a:t>gutxitu</a:t>
            </a:r>
            <a:r>
              <a:rPr lang="es-ES" sz="1800" dirty="0"/>
              <a:t> </a:t>
            </a:r>
            <a:r>
              <a:rPr lang="es-ES" sz="1800" dirty="0" err="1"/>
              <a:t>egiten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 (</a:t>
            </a:r>
            <a:r>
              <a:rPr lang="es-ES" sz="1800" dirty="0" err="1"/>
              <a:t>aktibazio</a:t>
            </a:r>
            <a:r>
              <a:rPr lang="es-ES" sz="1800" dirty="0"/>
              <a:t> </a:t>
            </a:r>
            <a:r>
              <a:rPr lang="es-ES" sz="1800" dirty="0" err="1"/>
              <a:t>handia</a:t>
            </a:r>
            <a:r>
              <a:rPr lang="es-ES" sz="1800" dirty="0"/>
              <a:t>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Jateko</a:t>
            </a:r>
            <a:r>
              <a:rPr lang="es-ES" sz="1800" dirty="0"/>
              <a:t> </a:t>
            </a:r>
            <a:r>
              <a:rPr lang="es-ES" sz="1800" dirty="0" err="1"/>
              <a:t>gogoa</a:t>
            </a:r>
            <a:r>
              <a:rPr lang="es-ES" sz="1800" dirty="0"/>
              <a:t> eta </a:t>
            </a:r>
            <a:r>
              <a:rPr lang="es-ES" sz="1800" dirty="0" err="1"/>
              <a:t>pisua</a:t>
            </a:r>
            <a:r>
              <a:rPr lang="es-ES" sz="1800" dirty="0"/>
              <a:t> </a:t>
            </a:r>
            <a:r>
              <a:rPr lang="es-ES" sz="1800" dirty="0" err="1"/>
              <a:t>handitzea</a:t>
            </a:r>
            <a:r>
              <a:rPr lang="es-ES" sz="1800" dirty="0"/>
              <a:t> </a:t>
            </a:r>
            <a:r>
              <a:rPr lang="es-ES" sz="1600" dirty="0"/>
              <a:t>(</a:t>
            </a:r>
            <a:r>
              <a:rPr lang="es-ES" sz="1600" dirty="0" err="1"/>
              <a:t>ondorio</a:t>
            </a:r>
            <a:r>
              <a:rPr lang="es-ES" sz="1600" dirty="0"/>
              <a:t> </a:t>
            </a:r>
            <a:r>
              <a:rPr lang="es-ES" sz="1600" dirty="0" err="1"/>
              <a:t>kaltegarriak</a:t>
            </a:r>
            <a:r>
              <a:rPr lang="es-ES" sz="1600" dirty="0"/>
              <a:t>) </a:t>
            </a:r>
            <a:r>
              <a:rPr lang="es-ES" sz="1800" dirty="0" err="1"/>
              <a:t>interesgarria</a:t>
            </a:r>
            <a:r>
              <a:rPr lang="es-ES" sz="1800" dirty="0"/>
              <a:t> izan </a:t>
            </a:r>
            <a:r>
              <a:rPr lang="es-ES" sz="1800" dirty="0" err="1"/>
              <a:t>daiteke</a:t>
            </a:r>
            <a:r>
              <a:rPr lang="es-ES" sz="1800" dirty="0"/>
              <a:t> </a:t>
            </a:r>
            <a:r>
              <a:rPr lang="es-ES" sz="1800" dirty="0" err="1"/>
              <a:t>adineko</a:t>
            </a:r>
            <a:r>
              <a:rPr lang="es-ES" sz="1800" dirty="0"/>
              <a:t> </a:t>
            </a:r>
            <a:r>
              <a:rPr lang="es-ES" sz="1800" dirty="0" err="1"/>
              <a:t>paziente</a:t>
            </a:r>
            <a:r>
              <a:rPr lang="es-ES" sz="1800" dirty="0"/>
              <a:t> </a:t>
            </a:r>
            <a:r>
              <a:rPr lang="es-ES" sz="1800" dirty="0" err="1"/>
              <a:t>batzuentzat</a:t>
            </a:r>
            <a:endParaRPr lang="es-ES" sz="18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Batez</a:t>
            </a:r>
            <a:r>
              <a:rPr lang="es-ES" sz="1800" dirty="0"/>
              <a:t> </a:t>
            </a:r>
            <a:r>
              <a:rPr lang="es-ES" sz="1800" dirty="0" err="1"/>
              <a:t>besteko</a:t>
            </a:r>
            <a:r>
              <a:rPr lang="es-ES" sz="1800" dirty="0"/>
              <a:t> </a:t>
            </a:r>
            <a:r>
              <a:rPr lang="es-ES" sz="1800" dirty="0" err="1"/>
              <a:t>bizitza</a:t>
            </a:r>
            <a:r>
              <a:rPr lang="es-ES" sz="1800" dirty="0"/>
              <a:t> </a:t>
            </a:r>
            <a:r>
              <a:rPr lang="es-ES" sz="1800" dirty="0" err="1"/>
              <a:t>luzea</a:t>
            </a:r>
            <a:r>
              <a:rPr lang="es-ES" sz="1800" dirty="0"/>
              <a:t>: </a:t>
            </a:r>
            <a:r>
              <a:rPr lang="es-ES" sz="1800" dirty="0" err="1"/>
              <a:t>eguneko</a:t>
            </a:r>
            <a:r>
              <a:rPr lang="es-ES" sz="1800" dirty="0"/>
              <a:t> </a:t>
            </a:r>
            <a:r>
              <a:rPr lang="es-ES" sz="1800" dirty="0" err="1"/>
              <a:t>sedazioa</a:t>
            </a:r>
            <a:r>
              <a:rPr lang="es-ES" sz="1800" dirty="0"/>
              <a:t> </a:t>
            </a:r>
            <a:r>
              <a:rPr lang="es-ES" sz="1800" dirty="0" err="1"/>
              <a:t>eragin</a:t>
            </a:r>
            <a:r>
              <a:rPr lang="es-ES" sz="1800" dirty="0"/>
              <a:t> </a:t>
            </a:r>
            <a:r>
              <a:rPr lang="es-ES" sz="1800" dirty="0" err="1"/>
              <a:t>dezake</a:t>
            </a:r>
            <a:endParaRPr lang="es-ES" sz="1800" dirty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marL="265113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 err="1">
                <a:solidFill>
                  <a:srgbClr val="4E9EBA"/>
                </a:solidFill>
              </a:rPr>
              <a:t>Doxepina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dosi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txikietan</a:t>
            </a:r>
            <a:r>
              <a:rPr lang="es-ES" sz="1800" b="1" dirty="0">
                <a:solidFill>
                  <a:srgbClr val="4E9EBA"/>
                </a:solidFill>
              </a:rPr>
              <a:t>: </a:t>
            </a:r>
            <a:r>
              <a:rPr lang="es-ES" sz="1800" dirty="0" err="1"/>
              <a:t>eraginkortasuna</a:t>
            </a:r>
            <a:r>
              <a:rPr lang="es-ES" sz="1800" dirty="0"/>
              <a:t> </a:t>
            </a:r>
            <a:r>
              <a:rPr lang="es-ES" sz="1800" dirty="0" err="1"/>
              <a:t>erakutsi</a:t>
            </a:r>
            <a:r>
              <a:rPr lang="es-ES" sz="1800" dirty="0"/>
              <a:t> du </a:t>
            </a:r>
            <a:r>
              <a:rPr lang="es-ES" sz="1800" dirty="0" err="1"/>
              <a:t>adinekoetan</a:t>
            </a:r>
            <a:r>
              <a:rPr lang="es-ES" sz="1800" dirty="0"/>
              <a:t>, 3 eta 6 mg-</a:t>
            </a:r>
            <a:r>
              <a:rPr lang="es-ES" sz="1800" dirty="0" err="1"/>
              <a:t>ko</a:t>
            </a:r>
            <a:r>
              <a:rPr lang="es-ES" sz="1800" dirty="0"/>
              <a:t> </a:t>
            </a:r>
            <a:r>
              <a:rPr lang="es-ES" sz="1800" dirty="0" err="1"/>
              <a:t>dosietan</a:t>
            </a:r>
            <a:r>
              <a:rPr lang="es-ES" sz="1800" dirty="0"/>
              <a:t> (</a:t>
            </a:r>
            <a:r>
              <a:rPr lang="es-ES" sz="1800" dirty="0" err="1"/>
              <a:t>Espainian</a:t>
            </a:r>
            <a:r>
              <a:rPr lang="es-ES" sz="1800" dirty="0"/>
              <a:t> </a:t>
            </a:r>
            <a:r>
              <a:rPr lang="es-ES" sz="1800" dirty="0" err="1"/>
              <a:t>merkaturatu</a:t>
            </a:r>
            <a:r>
              <a:rPr lang="es-ES" sz="1800" dirty="0"/>
              <a:t> </a:t>
            </a:r>
            <a:r>
              <a:rPr lang="es-ES" sz="1800" dirty="0" err="1"/>
              <a:t>gabeak</a:t>
            </a:r>
            <a:r>
              <a:rPr lang="es-ES" sz="1800" dirty="0"/>
              <a:t>); </a:t>
            </a:r>
            <a:r>
              <a:rPr lang="es-ES" sz="1800" dirty="0" err="1"/>
              <a:t>AEBetako</a:t>
            </a:r>
            <a:r>
              <a:rPr lang="es-ES" sz="1800" dirty="0"/>
              <a:t> </a:t>
            </a:r>
            <a:r>
              <a:rPr lang="es-ES" sz="1800" dirty="0" err="1"/>
              <a:t>PKGetan</a:t>
            </a:r>
            <a:r>
              <a:rPr lang="es-ES" sz="1800" dirty="0"/>
              <a:t> </a:t>
            </a:r>
            <a:r>
              <a:rPr lang="es-ES" sz="1800" dirty="0" err="1"/>
              <a:t>gomendatutako</a:t>
            </a:r>
            <a:r>
              <a:rPr lang="es-ES" sz="1800" dirty="0"/>
              <a:t> </a:t>
            </a:r>
            <a:r>
              <a:rPr lang="es-ES" sz="1800" dirty="0" err="1"/>
              <a:t>aukera</a:t>
            </a:r>
            <a:r>
              <a:rPr lang="es-ES" sz="1800" dirty="0"/>
              <a:t> </a:t>
            </a:r>
          </a:p>
          <a:p>
            <a:pPr marL="265113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/>
          </a:p>
          <a:p>
            <a:pPr marL="265113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 err="1">
                <a:solidFill>
                  <a:srgbClr val="4E9EBA"/>
                </a:solidFill>
              </a:rPr>
              <a:t>Depresiorik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ez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duten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adinekoen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insomnioa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tratatzeko</a:t>
            </a:r>
            <a:r>
              <a:rPr lang="es-ES" sz="1800" b="1" dirty="0">
                <a:solidFill>
                  <a:srgbClr val="4E9EBA"/>
                </a:solidFill>
              </a:rPr>
              <a:t>, </a:t>
            </a:r>
            <a:r>
              <a:rPr lang="es-ES" sz="1800" b="1" dirty="0" err="1">
                <a:solidFill>
                  <a:srgbClr val="4E9EBA"/>
                </a:solidFill>
              </a:rPr>
              <a:t>gida</a:t>
            </a:r>
            <a:r>
              <a:rPr lang="es-ES" sz="1800" b="1" dirty="0">
                <a:solidFill>
                  <a:srgbClr val="4E9EBA"/>
                </a:solidFill>
              </a:rPr>
              <a:t> eta </a:t>
            </a:r>
            <a:r>
              <a:rPr lang="es-ES" sz="1800" b="1" dirty="0" err="1">
                <a:solidFill>
                  <a:srgbClr val="4E9EBA"/>
                </a:solidFill>
              </a:rPr>
              <a:t>egile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gehienek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ez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dute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gomendatzen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antidepresibo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lasaigarriak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erabiltzerik</a:t>
            </a:r>
            <a:r>
              <a:rPr lang="es-ES" sz="1800" b="1" dirty="0">
                <a:solidFill>
                  <a:srgbClr val="4E9EBA"/>
                </a:solidFill>
              </a:rPr>
              <a:t>, </a:t>
            </a:r>
            <a:r>
              <a:rPr lang="es-ES" sz="1800" b="1" dirty="0" err="1">
                <a:solidFill>
                  <a:srgbClr val="4E9EBA"/>
                </a:solidFill>
              </a:rPr>
              <a:t>dosi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txikietan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hartutako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doxepina</a:t>
            </a:r>
            <a:r>
              <a:rPr lang="es-ES" sz="1800" b="1" dirty="0">
                <a:solidFill>
                  <a:srgbClr val="4E9EBA"/>
                </a:solidFill>
              </a:rPr>
              <a:t> izan </a:t>
            </a:r>
            <a:r>
              <a:rPr lang="es-ES" sz="1800" b="1" dirty="0" err="1">
                <a:solidFill>
                  <a:srgbClr val="4E9EBA"/>
                </a:solidFill>
              </a:rPr>
              <a:t>ezik</a:t>
            </a:r>
            <a:r>
              <a:rPr lang="es-ES" sz="1800" b="1" dirty="0">
                <a:solidFill>
                  <a:srgbClr val="4E9EBA"/>
                </a:solidFill>
              </a:rPr>
              <a:t>; </a:t>
            </a:r>
            <a:r>
              <a:rPr lang="es-ES" sz="1800" b="1" dirty="0" err="1">
                <a:solidFill>
                  <a:srgbClr val="4E9EBA"/>
                </a:solidFill>
              </a:rPr>
              <a:t>beste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zenbaitek</a:t>
            </a:r>
            <a:r>
              <a:rPr lang="es-ES" sz="1800" b="1" dirty="0">
                <a:solidFill>
                  <a:srgbClr val="4E9EBA"/>
                </a:solidFill>
              </a:rPr>
              <a:t>, </a:t>
            </a:r>
            <a:r>
              <a:rPr lang="es-ES" sz="1800" b="1" dirty="0" err="1">
                <a:solidFill>
                  <a:srgbClr val="4E9EBA"/>
                </a:solidFill>
              </a:rPr>
              <a:t>berriz</a:t>
            </a:r>
            <a:r>
              <a:rPr lang="es-ES" sz="1800" b="1" dirty="0">
                <a:solidFill>
                  <a:srgbClr val="4E9EBA"/>
                </a:solidFill>
              </a:rPr>
              <a:t>, </a:t>
            </a:r>
            <a:r>
              <a:rPr lang="es-ES" sz="1800" b="1" dirty="0" err="1">
                <a:solidFill>
                  <a:srgbClr val="4E9EBA"/>
                </a:solidFill>
              </a:rPr>
              <a:t>uste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dute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hipnotiko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gisa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preskribatu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daitezkeela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kasu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jakin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batzuetan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249024"/>
            <a:ext cx="10856798" cy="609996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91375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77962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316947" y="1336350"/>
            <a:ext cx="11161486" cy="490355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es-ES" sz="12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8302922"/>
              </p:ext>
            </p:extLst>
          </p:nvPr>
        </p:nvGraphicFramePr>
        <p:xfrm>
          <a:off x="433802" y="227611"/>
          <a:ext cx="11321196" cy="6170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21196">
                  <a:extLst>
                    <a:ext uri="{9D8B030D-6E8A-4147-A177-3AD203B41FA5}">
                      <a16:colId xmlns:a16="http://schemas.microsoft.com/office/drawing/2014/main" val="3025985190"/>
                    </a:ext>
                  </a:extLst>
                </a:gridCol>
              </a:tblGrid>
              <a:tr h="470365">
                <a:tc>
                  <a:txBody>
                    <a:bodyPr/>
                    <a:lstStyle/>
                    <a:p>
                      <a:r>
                        <a:rPr lang="es-ES" sz="2400" dirty="0" err="1"/>
                        <a:t>Trazodona</a:t>
                      </a:r>
                      <a:r>
                        <a:rPr lang="es-ES" sz="2400" dirty="0"/>
                        <a:t> </a:t>
                      </a:r>
                      <a:r>
                        <a:rPr lang="es-ES" sz="2400" dirty="0" err="1"/>
                        <a:t>insomniorako</a:t>
                      </a:r>
                      <a:endParaRPr lang="es-ES" sz="2400" dirty="0"/>
                    </a:p>
                  </a:txBody>
                  <a:tcPr>
                    <a:solidFill>
                      <a:srgbClr val="4E9E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8672689"/>
                  </a:ext>
                </a:extLst>
              </a:tr>
              <a:tr h="5174015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Eragin</a:t>
                      </a:r>
                      <a:r>
                        <a:rPr lang="es-E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lasaigarria</a:t>
                      </a:r>
                      <a:r>
                        <a:rPr lang="es-E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hartzaile</a:t>
                      </a:r>
                      <a:r>
                        <a:rPr lang="es-E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adrenergikoak</a:t>
                      </a:r>
                      <a:r>
                        <a:rPr lang="es-E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eta </a:t>
                      </a:r>
                      <a:r>
                        <a:rPr lang="es-E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histaminikoak</a:t>
                      </a:r>
                      <a:r>
                        <a:rPr lang="es-E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blokeatzeagatik</a:t>
                      </a:r>
                      <a:endParaRPr lang="es-ES" sz="1800" baseline="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Argibide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bakarra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fitxa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teknikoan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depresioaren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tratamendua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b="0" baseline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s-ES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Hasierako</a:t>
                      </a:r>
                      <a:r>
                        <a:rPr lang="es-E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dosia</a:t>
                      </a:r>
                      <a:r>
                        <a:rPr lang="es-E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100-150 mg/</a:t>
                      </a:r>
                      <a:r>
                        <a:rPr lang="es-ES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egun</a:t>
                      </a:r>
                      <a:r>
                        <a:rPr lang="es-E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r>
                        <a:rPr lang="es-E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gehienez</a:t>
                      </a:r>
                      <a:r>
                        <a:rPr lang="es-E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400 mg/</a:t>
                      </a:r>
                      <a:r>
                        <a:rPr lang="es-ES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egun</a:t>
                      </a:r>
                      <a:r>
                        <a:rPr lang="es-E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	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Erabilera</a:t>
                      </a:r>
                      <a:r>
                        <a:rPr lang="es-E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"</a:t>
                      </a:r>
                      <a:r>
                        <a:rPr lang="es-ES" sz="18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 </a:t>
                      </a:r>
                      <a:r>
                        <a:rPr lang="es-ES" sz="1800" b="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label</a:t>
                      </a:r>
                      <a:r>
                        <a:rPr lang="es-E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 oso </a:t>
                      </a:r>
                      <a:r>
                        <a:rPr lang="es-E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hedatua</a:t>
                      </a:r>
                      <a:r>
                        <a:rPr lang="es-E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insomnioa</a:t>
                      </a:r>
                      <a:r>
                        <a:rPr lang="es-E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tratatzeko</a:t>
                      </a:r>
                      <a:r>
                        <a:rPr lang="es-E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bereziki</a:t>
                      </a:r>
                      <a:r>
                        <a:rPr lang="es-E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adinekoetan</a:t>
                      </a:r>
                      <a:r>
                        <a:rPr lang="es-E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dosi</a:t>
                      </a:r>
                      <a:r>
                        <a:rPr lang="es-E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baxuagoetan</a:t>
                      </a:r>
                      <a:r>
                        <a:rPr lang="es-E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s-E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hasiera</a:t>
                      </a:r>
                      <a:r>
                        <a:rPr lang="es-E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25-50 mg; </a:t>
                      </a:r>
                      <a:r>
                        <a:rPr lang="es-E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ohikoa</a:t>
                      </a:r>
                      <a:r>
                        <a:rPr lang="es-E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50-100 mg/</a:t>
                      </a:r>
                      <a:r>
                        <a:rPr lang="es-E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egun</a:t>
                      </a:r>
                      <a:r>
                        <a:rPr lang="es-E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s-ES" sz="1400" baseline="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Eraginkortasuna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insomnioan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kontrolatutako</a:t>
                      </a:r>
                      <a:r>
                        <a:rPr lang="es-E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saiakuntza</a:t>
                      </a:r>
                      <a:r>
                        <a:rPr lang="es-E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klinikoek</a:t>
                      </a:r>
                      <a:r>
                        <a:rPr lang="es-E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ez</a:t>
                      </a:r>
                      <a:r>
                        <a:rPr lang="es-E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dute</a:t>
                      </a:r>
                      <a:r>
                        <a:rPr lang="es-E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ziurtatzen</a:t>
                      </a:r>
                      <a:r>
                        <a:rPr lang="es-E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azterketa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txikiak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diseinu-arazoak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depresioa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duten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pazienteengan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eraginkortasun-neurri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ez-objektiboak</a:t>
                      </a:r>
                      <a:r>
                        <a:rPr lang="es-ES" sz="1600" baseline="0" dirty="0"/>
                        <a:t>)</a:t>
                      </a:r>
                      <a:endParaRPr lang="es-ES" sz="1800" baseline="0" dirty="0"/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Kalitate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txikiko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saiakuntza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kliniko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batzuen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metaanalisi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gaueko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esnatzeen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kopurua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murrizten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du eta loaren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kalitate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subjektiboa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apur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bat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hobetu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dezake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plazeboarekin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alderatuta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baina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ez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du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alde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nabarmenik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loaren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latentzian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loaren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guztizko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denboran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eta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beste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parametro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batzuetan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  <a:r>
                        <a:rPr lang="es-E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	</a:t>
                      </a:r>
                    </a:p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800" b="1" baseline="0" dirty="0">
                          <a:solidFill>
                            <a:srgbClr val="4E9EBA"/>
                          </a:solidFill>
                        </a:rPr>
                        <a:t>Albo-</a:t>
                      </a:r>
                      <a:r>
                        <a:rPr lang="es-ES" sz="1800" b="1" baseline="0" dirty="0" err="1">
                          <a:solidFill>
                            <a:srgbClr val="4E9EBA"/>
                          </a:solidFill>
                        </a:rPr>
                        <a:t>ondorioak</a:t>
                      </a:r>
                      <a:endParaRPr lang="es-ES" sz="1800" baseline="0" dirty="0"/>
                    </a:p>
                    <a:p>
                      <a:pPr marL="715963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ez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du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ondorio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antikolinergiko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esanguratsurik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715963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urdail-hesteetako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nahasmenduak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idorreria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goragaleak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gorakoak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buruko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mina,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ikusmen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lausoa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aho-lehortasuna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arritmia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bentrikularrak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bihotzeko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eroapenaren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nahasmenduak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eta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hipotentsio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ortostatikoa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Priapismoa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gutxitan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s-ES" sz="1600" baseline="0" dirty="0"/>
                    </a:p>
                    <a:p>
                      <a:pPr marL="715963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zorabioak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eta hondar-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sedazioa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Erorikoak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izateko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arriskua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zolpidemak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eta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BZDk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beste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edo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gehiago</a:t>
                      </a:r>
                      <a:r>
                        <a:rPr lang="es-E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  <a:endParaRPr lang="es-ES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302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s-ES" sz="1400" baseline="0" dirty="0"/>
                    </a:p>
                    <a:p>
                      <a:pPr marL="0" indent="0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Egileen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arteko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desadostasuna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depresioarekin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lotuta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ez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dagoen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insomnioa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tratatzeko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erabilerari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buruzko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gomendioak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egiterakoan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nahiz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eta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gehienek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aurkako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iritzia</a:t>
                      </a:r>
                      <a:r>
                        <a:rPr lang="es-ES" sz="1800" b="1" kern="1200" baseline="0" dirty="0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baseline="0" dirty="0" err="1">
                          <a:solidFill>
                            <a:srgbClr val="4E9EBA"/>
                          </a:solidFill>
                          <a:latin typeface="+mn-lt"/>
                          <a:ea typeface="+mn-ea"/>
                          <a:cs typeface="+mn-cs"/>
                        </a:rPr>
                        <a:t>eman</a:t>
                      </a:r>
                      <a:endParaRPr lang="es-ES" sz="1800" b="1" baseline="0" dirty="0">
                        <a:solidFill>
                          <a:srgbClr val="4E9EBA"/>
                        </a:solidFill>
                      </a:endParaRP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Amerikako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Loaren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Medikuntzako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Akademia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American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College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of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Physician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Espainiako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Geriatria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Sozietatea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erabiltzearen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aurkako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iradokizuna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Beste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egile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batzuk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hautatutako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adineko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pazienteetan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insomnioa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tratatzeko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aukera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dosi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baxuetan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hasten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bada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eta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ondorio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kaltegarrien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profila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kontuan</a:t>
                      </a:r>
                      <a:r>
                        <a:rPr lang="es-E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hartuta</a:t>
                      </a:r>
                      <a:endParaRPr lang="es-ES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4928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22484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710803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 FARMAKOLOGIKOA (IV)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47145" y="857985"/>
            <a:ext cx="11613931" cy="52649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000" b="1" u="sng" dirty="0">
                <a:solidFill>
                  <a:srgbClr val="4E9EBA"/>
                </a:solidFill>
              </a:rPr>
              <a:t>Melatonina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b="1" u="sng" dirty="0">
              <a:solidFill>
                <a:srgbClr val="4E9EBA"/>
              </a:solidFill>
            </a:endParaRPr>
          </a:p>
          <a:p>
            <a:pPr marL="539750" lvl="1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Guruin</a:t>
            </a:r>
            <a:r>
              <a:rPr lang="es-ES" sz="1800" dirty="0"/>
              <a:t> </a:t>
            </a:r>
            <a:r>
              <a:rPr lang="es-ES" sz="1800" dirty="0" err="1"/>
              <a:t>pinealak</a:t>
            </a:r>
            <a:r>
              <a:rPr lang="es-ES" sz="1800" dirty="0"/>
              <a:t> </a:t>
            </a:r>
            <a:r>
              <a:rPr lang="es-ES" sz="1800" dirty="0" err="1"/>
              <a:t>sortutako</a:t>
            </a:r>
            <a:r>
              <a:rPr lang="es-ES" sz="1800" dirty="0"/>
              <a:t> hormona natural da. </a:t>
            </a:r>
            <a:r>
              <a:rPr lang="es-ES" sz="1800" dirty="0" err="1"/>
              <a:t>Gauez</a:t>
            </a:r>
            <a:r>
              <a:rPr lang="es-ES" sz="1800" dirty="0"/>
              <a:t> </a:t>
            </a:r>
            <a:r>
              <a:rPr lang="es-ES" sz="1800" dirty="0" err="1"/>
              <a:t>jariatzen</a:t>
            </a:r>
            <a:r>
              <a:rPr lang="es-ES" sz="1800" dirty="0"/>
              <a:t> da. </a:t>
            </a:r>
            <a:r>
              <a:rPr lang="de-DE" sz="1800" dirty="0"/>
              <a:t>Loaldi-esnaldi erritmo zirkadianoa erregulatzen du. </a:t>
            </a:r>
            <a:r>
              <a:rPr lang="es-ES" sz="1800" dirty="0" err="1"/>
              <a:t>Zahartu</a:t>
            </a:r>
            <a:r>
              <a:rPr lang="es-ES" sz="1800" dirty="0"/>
              <a:t> </a:t>
            </a:r>
            <a:r>
              <a:rPr lang="es-ES" sz="1800" dirty="0" err="1"/>
              <a:t>ahala</a:t>
            </a:r>
            <a:r>
              <a:rPr lang="es-ES" sz="1800" dirty="0"/>
              <a:t>, </a:t>
            </a:r>
            <a:r>
              <a:rPr lang="es-ES" sz="1800" dirty="0" err="1"/>
              <a:t>ekoizpen</a:t>
            </a:r>
            <a:r>
              <a:rPr lang="es-ES" sz="1800" dirty="0"/>
              <a:t> </a:t>
            </a:r>
            <a:r>
              <a:rPr lang="es-ES" sz="1800" dirty="0" err="1"/>
              <a:t>fisiologikoak</a:t>
            </a:r>
            <a:r>
              <a:rPr lang="es-ES" sz="1800" dirty="0"/>
              <a:t> </a:t>
            </a:r>
            <a:r>
              <a:rPr lang="es-ES" sz="1800" dirty="0" err="1"/>
              <a:t>behera</a:t>
            </a:r>
            <a:r>
              <a:rPr lang="es-ES" sz="1800" dirty="0"/>
              <a:t> </a:t>
            </a:r>
            <a:r>
              <a:rPr lang="es-ES" sz="1800" dirty="0" err="1"/>
              <a:t>egiten</a:t>
            </a:r>
            <a:r>
              <a:rPr lang="es-ES" sz="1800" dirty="0"/>
              <a:t> du </a:t>
            </a:r>
          </a:p>
          <a:p>
            <a:pPr marL="539750"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Adostasuna</a:t>
            </a:r>
            <a:r>
              <a:rPr lang="es-ES" sz="1800" dirty="0"/>
              <a:t> </a:t>
            </a:r>
            <a:r>
              <a:rPr lang="es-ES" sz="1800" dirty="0" err="1"/>
              <a:t>bibliografian</a:t>
            </a:r>
            <a:r>
              <a:rPr lang="es-ES" sz="1800" dirty="0"/>
              <a:t>: melatonina </a:t>
            </a:r>
            <a:r>
              <a:rPr lang="es-ES" sz="1800" dirty="0" err="1"/>
              <a:t>exogenoak</a:t>
            </a:r>
            <a:r>
              <a:rPr lang="es-ES" sz="1800" dirty="0"/>
              <a:t> </a:t>
            </a:r>
            <a:r>
              <a:rPr lang="es-ES" sz="1800" dirty="0" err="1"/>
              <a:t>eraginkortasun</a:t>
            </a:r>
            <a:r>
              <a:rPr lang="es-ES" sz="1800" dirty="0"/>
              <a:t> apala du,</a:t>
            </a:r>
            <a:r>
              <a:rPr lang="es-ES" dirty="0"/>
              <a:t> </a:t>
            </a:r>
            <a:r>
              <a:rPr lang="es-ES" sz="1800" dirty="0" err="1"/>
              <a:t>garrantzi</a:t>
            </a:r>
            <a:r>
              <a:rPr lang="es-ES" sz="1800" dirty="0"/>
              <a:t> </a:t>
            </a:r>
            <a:r>
              <a:rPr lang="es-ES" sz="1800" dirty="0" err="1"/>
              <a:t>kliniko</a:t>
            </a:r>
            <a:r>
              <a:rPr lang="es-ES" sz="1800" dirty="0"/>
              <a:t> </a:t>
            </a:r>
            <a:r>
              <a:rPr lang="es-ES" sz="1800" dirty="0" err="1"/>
              <a:t>eztabaidagarria</a:t>
            </a:r>
            <a:r>
              <a:rPr lang="es-ES" sz="1800" dirty="0"/>
              <a:t> </a:t>
            </a:r>
            <a:r>
              <a:rPr lang="es-ES" sz="1800" dirty="0" err="1"/>
              <a:t>duen</a:t>
            </a:r>
            <a:r>
              <a:rPr lang="es-ES" sz="1800" dirty="0"/>
              <a:t> </a:t>
            </a:r>
            <a:r>
              <a:rPr lang="es-ES" sz="1800" dirty="0" err="1"/>
              <a:t>hobekuntza</a:t>
            </a:r>
            <a:r>
              <a:rPr lang="es-ES" sz="1800" dirty="0"/>
              <a:t> </a:t>
            </a:r>
            <a:r>
              <a:rPr lang="es-ES" sz="1800" dirty="0" err="1"/>
              <a:t>txikiak</a:t>
            </a:r>
            <a:r>
              <a:rPr lang="es-ES" sz="1800" dirty="0"/>
              <a:t> </a:t>
            </a:r>
            <a:r>
              <a:rPr lang="es-ES" sz="1800" dirty="0" err="1"/>
              <a:t>lortzen</a:t>
            </a:r>
            <a:r>
              <a:rPr lang="es-ES" sz="1800" dirty="0"/>
              <a:t> </a:t>
            </a:r>
            <a:r>
              <a:rPr lang="es-ES" sz="1800" dirty="0" err="1"/>
              <a:t>ditu</a:t>
            </a:r>
            <a:r>
              <a:rPr lang="es-ES" sz="1800" dirty="0"/>
              <a:t> loaren </a:t>
            </a:r>
            <a:r>
              <a:rPr lang="es-ES" sz="1800" dirty="0" err="1"/>
              <a:t>parametroetan</a:t>
            </a:r>
            <a:r>
              <a:rPr lang="es-ES" sz="1800" dirty="0"/>
              <a:t>, </a:t>
            </a:r>
            <a:r>
              <a:rPr lang="es-ES" sz="1800" dirty="0" err="1"/>
              <a:t>plazeboarekin</a:t>
            </a:r>
            <a:r>
              <a:rPr lang="es-ES" sz="1800" dirty="0"/>
              <a:t> </a:t>
            </a:r>
            <a:r>
              <a:rPr lang="es-ES" sz="1800" dirty="0" err="1"/>
              <a:t>alderatuta</a:t>
            </a:r>
            <a:r>
              <a:rPr lang="es-ES" sz="1800" dirty="0"/>
              <a:t>, </a:t>
            </a:r>
            <a:r>
              <a:rPr lang="es-ES" sz="1800" dirty="0" err="1"/>
              <a:t>salbu</a:t>
            </a:r>
            <a:r>
              <a:rPr lang="es-ES" sz="1800" dirty="0"/>
              <a:t> </a:t>
            </a:r>
            <a:r>
              <a:rPr lang="es-ES" sz="1800" dirty="0" err="1"/>
              <a:t>insomnioan</a:t>
            </a:r>
            <a:r>
              <a:rPr lang="es-ES" sz="1800" dirty="0"/>
              <a:t> </a:t>
            </a:r>
            <a:r>
              <a:rPr lang="es-ES" sz="1800" dirty="0" err="1"/>
              <a:t>faktore</a:t>
            </a:r>
            <a:r>
              <a:rPr lang="es-ES" sz="1800" dirty="0"/>
              <a:t> </a:t>
            </a:r>
            <a:r>
              <a:rPr lang="es-ES" sz="1800" dirty="0" err="1"/>
              <a:t>zirkadianoak</a:t>
            </a:r>
            <a:r>
              <a:rPr lang="es-ES" sz="1800" dirty="0"/>
              <a:t> </a:t>
            </a:r>
            <a:r>
              <a:rPr lang="es-ES" sz="1800" dirty="0" err="1"/>
              <a:t>badaude</a:t>
            </a:r>
            <a:endParaRPr lang="es-ES" sz="1800" dirty="0"/>
          </a:p>
          <a:p>
            <a:pPr marL="539750" lvl="1" algn="just">
              <a:lnSpc>
                <a:spcPct val="100000"/>
              </a:lnSpc>
              <a:spcBef>
                <a:spcPts val="0"/>
              </a:spcBef>
            </a:pPr>
            <a:endParaRPr lang="es-ES" sz="1200" dirty="0"/>
          </a:p>
          <a:p>
            <a:pPr marL="539750"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/>
              <a:t>Europan</a:t>
            </a:r>
            <a:r>
              <a:rPr lang="es-ES" sz="1800" b="1" dirty="0"/>
              <a:t>, </a:t>
            </a:r>
            <a:r>
              <a:rPr lang="es-ES" sz="1800" b="1" dirty="0" err="1"/>
              <a:t>medikamentu</a:t>
            </a:r>
            <a:r>
              <a:rPr lang="es-ES" sz="1800" b="1" dirty="0"/>
              <a:t> </a:t>
            </a:r>
            <a:r>
              <a:rPr lang="es-ES" sz="1800" b="1" dirty="0" err="1"/>
              <a:t>gisa</a:t>
            </a:r>
            <a:r>
              <a:rPr lang="es-ES" sz="1800" b="1" dirty="0"/>
              <a:t>: 2 mg-</a:t>
            </a:r>
            <a:r>
              <a:rPr lang="es-ES" sz="1800" b="1" dirty="0" err="1"/>
              <a:t>ko</a:t>
            </a:r>
            <a:r>
              <a:rPr lang="es-ES" sz="1800" b="1" dirty="0"/>
              <a:t> </a:t>
            </a:r>
            <a:r>
              <a:rPr lang="es-ES" sz="1800" b="1" dirty="0" err="1"/>
              <a:t>askapen</a:t>
            </a:r>
            <a:r>
              <a:rPr lang="es-ES" sz="1800" b="1" dirty="0"/>
              <a:t> </a:t>
            </a:r>
            <a:r>
              <a:rPr lang="es-ES" sz="1800" b="1" dirty="0" err="1"/>
              <a:t>luzeko</a:t>
            </a:r>
            <a:r>
              <a:rPr lang="es-ES" sz="1800" b="1" dirty="0"/>
              <a:t> </a:t>
            </a:r>
            <a:r>
              <a:rPr lang="es-ES" sz="1800" b="1" dirty="0" err="1"/>
              <a:t>konprimatu</a:t>
            </a:r>
            <a:r>
              <a:rPr lang="es-ES" sz="1800" b="1" dirty="0"/>
              <a:t> </a:t>
            </a:r>
            <a:r>
              <a:rPr lang="es-ES" sz="1800" b="1" dirty="0" err="1"/>
              <a:t>gisa</a:t>
            </a:r>
            <a:r>
              <a:rPr lang="es-ES" sz="1800" b="1" dirty="0"/>
              <a:t> (</a:t>
            </a:r>
            <a:r>
              <a:rPr lang="es-ES" sz="1800" b="1" dirty="0" err="1"/>
              <a:t>Circadin</a:t>
            </a:r>
            <a:r>
              <a:rPr lang="es-ES" sz="1800" b="1" dirty="0"/>
              <a:t>®)</a:t>
            </a:r>
          </a:p>
          <a:p>
            <a:pPr marL="539750"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/>
              <a:t>Indikazioa</a:t>
            </a:r>
            <a:r>
              <a:rPr lang="es-ES" sz="1800" b="1" dirty="0"/>
              <a:t>:  55 </a:t>
            </a:r>
            <a:r>
              <a:rPr lang="es-ES" sz="1800" b="1" dirty="0" err="1"/>
              <a:t>urtetik</a:t>
            </a:r>
            <a:r>
              <a:rPr lang="es-ES" sz="1800" b="1" dirty="0"/>
              <a:t> </a:t>
            </a:r>
            <a:r>
              <a:rPr lang="es-ES" sz="1800" b="1" dirty="0" err="1"/>
              <a:t>gorakoei</a:t>
            </a:r>
            <a:r>
              <a:rPr lang="es-ES" sz="1800" b="1" dirty="0"/>
              <a:t> </a:t>
            </a:r>
            <a:r>
              <a:rPr lang="es-ES" sz="1800" b="1" dirty="0" err="1"/>
              <a:t>agintzen</a:t>
            </a:r>
            <a:r>
              <a:rPr lang="es-ES" sz="1800" b="1" dirty="0"/>
              <a:t> </a:t>
            </a:r>
            <a:r>
              <a:rPr lang="es-ES" sz="1800" b="1" dirty="0" err="1"/>
              <a:t>zaie</a:t>
            </a:r>
            <a:r>
              <a:rPr lang="es-ES" sz="1800" b="1" dirty="0"/>
              <a:t>, </a:t>
            </a:r>
            <a:r>
              <a:rPr lang="es-ES" sz="1800" b="1" dirty="0" err="1"/>
              <a:t>insomnioa</a:t>
            </a:r>
            <a:r>
              <a:rPr lang="es-ES" sz="1800" b="1" dirty="0"/>
              <a:t> </a:t>
            </a:r>
            <a:r>
              <a:rPr lang="es-ES" sz="1800" b="1" dirty="0" err="1"/>
              <a:t>epe</a:t>
            </a:r>
            <a:r>
              <a:rPr lang="es-ES" sz="1800" b="1" dirty="0"/>
              <a:t> </a:t>
            </a:r>
            <a:r>
              <a:rPr lang="es-ES" sz="1800" b="1" dirty="0" err="1"/>
              <a:t>laburrean</a:t>
            </a:r>
            <a:r>
              <a:rPr lang="es-ES" sz="1800" b="1" dirty="0"/>
              <a:t> </a:t>
            </a:r>
            <a:r>
              <a:rPr lang="es-ES" sz="1800" b="1" dirty="0" err="1"/>
              <a:t>tratatzeko</a:t>
            </a:r>
            <a:r>
              <a:rPr lang="es-ES" sz="1800" b="1" dirty="0"/>
              <a:t> (</a:t>
            </a:r>
            <a:r>
              <a:rPr lang="es-ES" sz="1800" b="1" dirty="0" err="1"/>
              <a:t>gehienez</a:t>
            </a:r>
            <a:r>
              <a:rPr lang="es-ES" sz="1800" b="1" dirty="0"/>
              <a:t> 13 </a:t>
            </a:r>
            <a:r>
              <a:rPr lang="es-ES" sz="1800" b="1" dirty="0" err="1"/>
              <a:t>aste</a:t>
            </a:r>
            <a:r>
              <a:rPr lang="es-ES" sz="1800" b="1" dirty="0"/>
              <a:t>) </a:t>
            </a:r>
          </a:p>
          <a:p>
            <a:pPr marL="311150" lvl="1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/>
              <a:t>     </a:t>
            </a:r>
            <a:r>
              <a:rPr lang="es-ES" sz="1600" dirty="0" err="1"/>
              <a:t>Eraginkortasun</a:t>
            </a:r>
            <a:r>
              <a:rPr lang="es-ES" sz="1600" dirty="0"/>
              <a:t> </a:t>
            </a:r>
            <a:r>
              <a:rPr lang="es-ES" sz="1600" dirty="0" err="1"/>
              <a:t>frogatua</a:t>
            </a:r>
            <a:r>
              <a:rPr lang="es-ES" sz="1600" dirty="0"/>
              <a:t>:  9-11 min. </a:t>
            </a:r>
            <a:r>
              <a:rPr lang="es-ES" sz="1600" dirty="0" err="1"/>
              <a:t>arteko</a:t>
            </a:r>
            <a:r>
              <a:rPr lang="es-ES" sz="1600" dirty="0"/>
              <a:t> </a:t>
            </a:r>
            <a:r>
              <a:rPr lang="es-ES" sz="1600" dirty="0" err="1"/>
              <a:t>hobekuntza</a:t>
            </a:r>
            <a:r>
              <a:rPr lang="es-ES" sz="1600" dirty="0"/>
              <a:t> loaren </a:t>
            </a:r>
            <a:r>
              <a:rPr lang="es-ES" sz="1600" dirty="0" err="1"/>
              <a:t>latentzian</a:t>
            </a:r>
            <a:r>
              <a:rPr lang="es-ES" sz="1600" dirty="0"/>
              <a:t>, </a:t>
            </a:r>
            <a:r>
              <a:rPr lang="es-ES" sz="1600" dirty="0" err="1"/>
              <a:t>plazeboarekin</a:t>
            </a:r>
            <a:r>
              <a:rPr lang="es-ES" sz="1600" dirty="0"/>
              <a:t> </a:t>
            </a:r>
            <a:r>
              <a:rPr lang="es-ES" sz="1600" dirty="0" err="1"/>
              <a:t>alderatuta</a:t>
            </a:r>
            <a:r>
              <a:rPr lang="es-ES" sz="1600" dirty="0"/>
              <a:t>. </a:t>
            </a:r>
            <a:r>
              <a:rPr lang="es-ES" sz="1600" dirty="0" err="1"/>
              <a:t>Insomnioaren</a:t>
            </a:r>
            <a:r>
              <a:rPr lang="es-ES" sz="1600" dirty="0"/>
              <a:t> </a:t>
            </a:r>
            <a:r>
              <a:rPr lang="es-ES" sz="1600" dirty="0" err="1"/>
              <a:t>sintomak</a:t>
            </a:r>
            <a:r>
              <a:rPr lang="es-ES" sz="1600" dirty="0"/>
              <a:t> </a:t>
            </a:r>
            <a:r>
              <a:rPr lang="es-ES" sz="1600" dirty="0" err="1"/>
              <a:t>hobetu</a:t>
            </a:r>
            <a:r>
              <a:rPr lang="es-ES" sz="1600" dirty="0"/>
              <a:t>    </a:t>
            </a:r>
            <a:r>
              <a:rPr lang="es-ES" sz="1600" dirty="0" err="1"/>
              <a:t>egiten</a:t>
            </a:r>
            <a:r>
              <a:rPr lang="es-ES" sz="1600" dirty="0"/>
              <a:t> </a:t>
            </a:r>
            <a:r>
              <a:rPr lang="es-ES" sz="1600" dirty="0" err="1"/>
              <a:t>dira</a:t>
            </a:r>
            <a:r>
              <a:rPr lang="es-ES" sz="1600" dirty="0"/>
              <a:t>, </a:t>
            </a:r>
            <a:r>
              <a:rPr lang="es-ES" sz="1600" dirty="0" err="1"/>
              <a:t>tratamendua</a:t>
            </a:r>
            <a:r>
              <a:rPr lang="es-ES" sz="1600" dirty="0"/>
              <a:t> </a:t>
            </a:r>
            <a:r>
              <a:rPr lang="es-ES" sz="1600" dirty="0" err="1"/>
              <a:t>egin</a:t>
            </a:r>
            <a:r>
              <a:rPr lang="es-ES" sz="1600" dirty="0"/>
              <a:t> eta </a:t>
            </a:r>
            <a:r>
              <a:rPr lang="es-ES" sz="1600" dirty="0" err="1"/>
              <a:t>hiru</a:t>
            </a:r>
            <a:r>
              <a:rPr lang="es-ES" sz="1600" dirty="0"/>
              <a:t> astera, </a:t>
            </a:r>
            <a:r>
              <a:rPr lang="es-ES" sz="1600" dirty="0" err="1"/>
              <a:t>pazienteen</a:t>
            </a:r>
            <a:r>
              <a:rPr lang="es-ES" sz="1600" dirty="0"/>
              <a:t> % 32an </a:t>
            </a:r>
            <a:r>
              <a:rPr lang="es-ES" sz="1600" dirty="0" err="1"/>
              <a:t>melatoninaren</a:t>
            </a:r>
            <a:r>
              <a:rPr lang="es-ES" sz="1600" dirty="0"/>
              <a:t> </a:t>
            </a:r>
            <a:r>
              <a:rPr lang="es-ES" sz="1600" dirty="0" err="1"/>
              <a:t>adarrean</a:t>
            </a:r>
            <a:r>
              <a:rPr lang="es-ES" sz="1600" dirty="0"/>
              <a:t>, eta % 19an </a:t>
            </a:r>
            <a:r>
              <a:rPr lang="es-ES" sz="1600" dirty="0" err="1"/>
              <a:t>plazeboaren</a:t>
            </a:r>
            <a:r>
              <a:rPr lang="es-ES" sz="1600" dirty="0"/>
              <a:t> </a:t>
            </a:r>
            <a:r>
              <a:rPr lang="es-ES" sz="1600" dirty="0" err="1"/>
              <a:t>adarrean</a:t>
            </a:r>
            <a:endParaRPr lang="es-ES" sz="1600" dirty="0"/>
          </a:p>
          <a:p>
            <a:pPr marL="539750"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Ondorio</a:t>
            </a:r>
            <a:r>
              <a:rPr lang="es-ES" sz="1800" dirty="0"/>
              <a:t> </a:t>
            </a:r>
            <a:r>
              <a:rPr lang="es-ES" sz="1800" dirty="0" err="1"/>
              <a:t>kaltegarriak</a:t>
            </a:r>
            <a:r>
              <a:rPr lang="es-ES" sz="1800" dirty="0"/>
              <a:t>: </a:t>
            </a:r>
            <a:r>
              <a:rPr lang="es-ES" sz="1800" dirty="0" err="1"/>
              <a:t>ebidentzia</a:t>
            </a:r>
            <a:r>
              <a:rPr lang="es-ES" sz="1800" dirty="0"/>
              <a:t> </a:t>
            </a:r>
            <a:r>
              <a:rPr lang="es-ES" sz="1800" dirty="0" err="1"/>
              <a:t>gutxi</a:t>
            </a:r>
            <a:r>
              <a:rPr lang="es-ES" sz="1800" dirty="0"/>
              <a:t> </a:t>
            </a:r>
            <a:r>
              <a:rPr lang="es-ES" sz="1800" dirty="0" err="1"/>
              <a:t>baina</a:t>
            </a:r>
            <a:r>
              <a:rPr lang="es-ES" sz="1800" dirty="0"/>
              <a:t> </a:t>
            </a:r>
            <a:r>
              <a:rPr lang="es-ES" sz="1800" dirty="0" err="1"/>
              <a:t>seguru</a:t>
            </a:r>
            <a:r>
              <a:rPr lang="es-ES" sz="1800" dirty="0"/>
              <a:t> </a:t>
            </a:r>
            <a:r>
              <a:rPr lang="es-ES" sz="1800" dirty="0" err="1"/>
              <a:t>samarra</a:t>
            </a:r>
            <a:r>
              <a:rPr lang="es-ES" sz="1800" dirty="0"/>
              <a:t> da. </a:t>
            </a:r>
            <a:r>
              <a:rPr lang="es-ES" sz="1800" dirty="0" err="1"/>
              <a:t>Abstinentzia-sintomarik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errebote-insomniorik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endParaRPr lang="es-ES" sz="1800" dirty="0"/>
          </a:p>
          <a:p>
            <a:pPr marL="31115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800" dirty="0"/>
          </a:p>
          <a:p>
            <a:pPr marL="539750"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/>
              <a:t>JKG </a:t>
            </a:r>
            <a:r>
              <a:rPr lang="es-ES" sz="1800" b="1" dirty="0" err="1"/>
              <a:t>batzuek</a:t>
            </a:r>
            <a:r>
              <a:rPr lang="es-ES" sz="1800" b="1" dirty="0"/>
              <a:t> </a:t>
            </a:r>
            <a:r>
              <a:rPr lang="es-ES" sz="1800" b="1" dirty="0" err="1"/>
              <a:t>gomendatzen</a:t>
            </a:r>
            <a:r>
              <a:rPr lang="es-ES" sz="1800" b="1" dirty="0"/>
              <a:t> </a:t>
            </a:r>
            <a:r>
              <a:rPr lang="es-ES" sz="1800" b="1" dirty="0" err="1"/>
              <a:t>dute</a:t>
            </a:r>
            <a:r>
              <a:rPr lang="es-ES" sz="1800" b="1" dirty="0"/>
              <a:t> </a:t>
            </a:r>
            <a:r>
              <a:rPr lang="es-ES" sz="1800" b="1" dirty="0" err="1"/>
              <a:t>lehen</a:t>
            </a:r>
            <a:r>
              <a:rPr lang="es-ES" sz="1800" b="1" dirty="0"/>
              <a:t> </a:t>
            </a:r>
            <a:r>
              <a:rPr lang="es-ES" sz="1800" b="1" dirty="0" err="1"/>
              <a:t>mailako</a:t>
            </a:r>
            <a:r>
              <a:rPr lang="es-ES" sz="1800" b="1" dirty="0"/>
              <a:t> </a:t>
            </a:r>
            <a:r>
              <a:rPr lang="es-ES" sz="1800" b="1" dirty="0" err="1"/>
              <a:t>aukera</a:t>
            </a:r>
            <a:r>
              <a:rPr lang="es-ES" sz="1800" b="1" dirty="0"/>
              <a:t> </a:t>
            </a:r>
            <a:r>
              <a:rPr lang="es-ES" sz="1800" b="1" dirty="0" err="1"/>
              <a:t>farmakologiko</a:t>
            </a:r>
            <a:r>
              <a:rPr lang="es-ES" sz="1800" b="1" dirty="0"/>
              <a:t> </a:t>
            </a:r>
            <a:r>
              <a:rPr lang="es-ES" sz="1800" b="1" dirty="0" err="1"/>
              <a:t>gisa</a:t>
            </a:r>
            <a:r>
              <a:rPr lang="es-ES" sz="1800" b="1" dirty="0"/>
              <a:t> </a:t>
            </a:r>
            <a:r>
              <a:rPr lang="es-ES" sz="1800" b="1" dirty="0" err="1"/>
              <a:t>erabiltzea</a:t>
            </a:r>
            <a:r>
              <a:rPr lang="es-ES" sz="1800" b="1" dirty="0"/>
              <a:t>, </a:t>
            </a:r>
            <a:r>
              <a:rPr lang="es-ES" sz="1800" b="1" dirty="0" err="1"/>
              <a:t>batez</a:t>
            </a:r>
            <a:r>
              <a:rPr lang="es-ES" sz="1800" b="1" dirty="0"/>
              <a:t> ere </a:t>
            </a:r>
            <a:r>
              <a:rPr lang="es-ES" sz="1800" b="1" dirty="0" err="1"/>
              <a:t>biztanleria</a:t>
            </a:r>
            <a:r>
              <a:rPr lang="es-ES" sz="1800" b="1" dirty="0"/>
              <a:t> </a:t>
            </a:r>
            <a:r>
              <a:rPr lang="es-ES" sz="1800" b="1" dirty="0" err="1"/>
              <a:t>geriatrikoan</a:t>
            </a:r>
            <a:r>
              <a:rPr lang="es-ES" sz="1800" b="1" dirty="0"/>
              <a:t>. </a:t>
            </a:r>
            <a:r>
              <a:rPr lang="es-ES" sz="1800" b="1" dirty="0" err="1"/>
              <a:t>Beste</a:t>
            </a:r>
            <a:r>
              <a:rPr lang="es-ES" sz="1800" b="1" dirty="0"/>
              <a:t> </a:t>
            </a:r>
            <a:r>
              <a:rPr lang="es-ES" sz="1800" b="1" dirty="0" err="1"/>
              <a:t>batzuek</a:t>
            </a:r>
            <a:r>
              <a:rPr lang="es-ES" sz="1800" b="1" dirty="0"/>
              <a:t> </a:t>
            </a:r>
            <a:r>
              <a:rPr lang="es-ES" sz="1800" b="1" dirty="0" err="1"/>
              <a:t>ez</a:t>
            </a:r>
            <a:r>
              <a:rPr lang="es-ES" sz="1800" b="1" dirty="0"/>
              <a:t> </a:t>
            </a:r>
            <a:r>
              <a:rPr lang="es-ES" sz="1800" b="1" dirty="0" err="1"/>
              <a:t>dute</a:t>
            </a:r>
            <a:r>
              <a:rPr lang="es-ES" sz="1800" b="1" dirty="0"/>
              <a:t> </a:t>
            </a:r>
            <a:r>
              <a:rPr lang="es-ES" sz="1800" b="1" dirty="0" err="1"/>
              <a:t>gomendatzen</a:t>
            </a:r>
            <a:r>
              <a:rPr lang="es-ES" sz="1800" b="1" dirty="0"/>
              <a:t>:  </a:t>
            </a:r>
            <a:r>
              <a:rPr lang="es-ES" sz="1800" b="1" dirty="0" err="1"/>
              <a:t>ebidentzia</a:t>
            </a:r>
            <a:r>
              <a:rPr lang="es-ES" sz="1800" b="1" dirty="0"/>
              <a:t> </a:t>
            </a:r>
            <a:r>
              <a:rPr lang="es-ES" sz="1800" b="1" dirty="0" err="1"/>
              <a:t>nahikorik</a:t>
            </a:r>
            <a:r>
              <a:rPr lang="es-ES" sz="1800" b="1" dirty="0"/>
              <a:t> </a:t>
            </a:r>
            <a:r>
              <a:rPr lang="es-ES" sz="1800" b="1" dirty="0" err="1"/>
              <a:t>ez</a:t>
            </a:r>
            <a:r>
              <a:rPr lang="es-ES" sz="1800" b="1" dirty="0"/>
              <a:t> </a:t>
            </a:r>
            <a:r>
              <a:rPr lang="es-ES" sz="1800" b="1" dirty="0" err="1"/>
              <a:t>edo</a:t>
            </a:r>
            <a:r>
              <a:rPr lang="es-ES" sz="1800" b="1" dirty="0"/>
              <a:t> </a:t>
            </a:r>
            <a:r>
              <a:rPr lang="es-ES" sz="1800" b="1" dirty="0" err="1"/>
              <a:t>eraginkortasun</a:t>
            </a:r>
            <a:r>
              <a:rPr lang="es-ES" sz="1800" b="1" dirty="0"/>
              <a:t> </a:t>
            </a:r>
            <a:r>
              <a:rPr lang="es-ES" sz="1800" b="1" dirty="0" err="1"/>
              <a:t>txikia</a:t>
            </a:r>
            <a:r>
              <a:rPr lang="es-ES" sz="1800" b="1" dirty="0"/>
              <a:t> </a:t>
            </a:r>
          </a:p>
          <a:p>
            <a:pPr marL="539750"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Erabilera</a:t>
            </a:r>
            <a:r>
              <a:rPr lang="es-ES" sz="1800" dirty="0"/>
              <a:t> </a:t>
            </a:r>
            <a:r>
              <a:rPr lang="es-ES" sz="1800" dirty="0" err="1"/>
              <a:t>mugatua</a:t>
            </a:r>
            <a:r>
              <a:rPr lang="es-ES" sz="1800" dirty="0"/>
              <a:t> </a:t>
            </a:r>
            <a:r>
              <a:rPr lang="es-ES" sz="1800" dirty="0" err="1"/>
              <a:t>gure</a:t>
            </a:r>
            <a:r>
              <a:rPr lang="es-ES" sz="1800" dirty="0"/>
              <a:t> </a:t>
            </a:r>
            <a:r>
              <a:rPr lang="es-ES" sz="1800" dirty="0" err="1"/>
              <a:t>ingurunean</a:t>
            </a:r>
            <a:r>
              <a:rPr lang="es-ES" sz="1800" dirty="0"/>
              <a:t>: </a:t>
            </a:r>
            <a:r>
              <a:rPr lang="es-ES" sz="1800" b="1" dirty="0"/>
              <a:t>Ez </a:t>
            </a:r>
            <a:r>
              <a:rPr lang="es-ES" sz="1800" b="1" dirty="0" err="1"/>
              <a:t>finantzatua</a:t>
            </a:r>
            <a:r>
              <a:rPr lang="es-ES" sz="1800" b="1" dirty="0"/>
              <a:t> eta </a:t>
            </a:r>
            <a:r>
              <a:rPr lang="es-ES" sz="1800" b="1" dirty="0" err="1"/>
              <a:t>prezioa</a:t>
            </a:r>
            <a:r>
              <a:rPr lang="es-ES" sz="1800" b="1" dirty="0"/>
              <a:t> 31,57 €/ </a:t>
            </a:r>
            <a:r>
              <a:rPr lang="es-ES" sz="1800" b="1" dirty="0" err="1"/>
              <a:t>hileko</a:t>
            </a:r>
            <a:endParaRPr lang="es-ES" sz="1800" b="1" dirty="0"/>
          </a:p>
          <a:p>
            <a:pPr marL="31115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b="1" dirty="0"/>
          </a:p>
          <a:p>
            <a:pPr marL="539750"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Hainbat</a:t>
            </a:r>
            <a:r>
              <a:rPr lang="es-ES" sz="1800" dirty="0"/>
              <a:t> </a:t>
            </a:r>
            <a:r>
              <a:rPr lang="es-ES" sz="1800" dirty="0" err="1"/>
              <a:t>prestakin</a:t>
            </a:r>
            <a:r>
              <a:rPr lang="es-ES" sz="1800" dirty="0"/>
              <a:t> </a:t>
            </a:r>
            <a:r>
              <a:rPr lang="es-ES" sz="1800" dirty="0" err="1"/>
              <a:t>daude</a:t>
            </a:r>
            <a:r>
              <a:rPr lang="es-ES" sz="1800" dirty="0"/>
              <a:t> </a:t>
            </a:r>
            <a:r>
              <a:rPr lang="es-ES" sz="1800" dirty="0" err="1"/>
              <a:t>osagarri</a:t>
            </a:r>
            <a:r>
              <a:rPr lang="es-ES" sz="1800" dirty="0"/>
              <a:t> </a:t>
            </a:r>
            <a:r>
              <a:rPr lang="es-ES" sz="1800" dirty="0" err="1"/>
              <a:t>nutrizional</a:t>
            </a:r>
            <a:r>
              <a:rPr lang="es-ES" sz="1800" dirty="0"/>
              <a:t> </a:t>
            </a:r>
            <a:r>
              <a:rPr lang="es-ES" sz="1800" dirty="0" err="1"/>
              <a:t>gisa</a:t>
            </a:r>
            <a:r>
              <a:rPr lang="es-ES" sz="1800" dirty="0"/>
              <a:t> </a:t>
            </a:r>
            <a:r>
              <a:rPr lang="es-ES" sz="1800" dirty="0" err="1"/>
              <a:t>merkaturatuak</a:t>
            </a:r>
            <a:r>
              <a:rPr lang="es-ES" sz="1800" dirty="0"/>
              <a:t>. Ez </a:t>
            </a:r>
            <a:r>
              <a:rPr lang="es-ES" sz="1800" dirty="0" err="1"/>
              <a:t>dago</a:t>
            </a:r>
            <a:r>
              <a:rPr lang="es-ES" sz="1800" dirty="0"/>
              <a:t> </a:t>
            </a:r>
            <a:r>
              <a:rPr lang="es-ES" sz="1800" dirty="0" err="1"/>
              <a:t>informazio</a:t>
            </a:r>
            <a:r>
              <a:rPr lang="es-ES" sz="1800" dirty="0"/>
              <a:t> </a:t>
            </a:r>
            <a:r>
              <a:rPr lang="es-ES" sz="1800" dirty="0" err="1"/>
              <a:t>nahikorik</a:t>
            </a:r>
            <a:r>
              <a:rPr lang="es-ES" sz="1800" dirty="0"/>
              <a:t> </a:t>
            </a:r>
            <a:r>
              <a:rPr lang="es-ES" sz="1800" dirty="0" err="1"/>
              <a:t>produktu</a:t>
            </a:r>
            <a:r>
              <a:rPr lang="es-ES" sz="1800" dirty="0"/>
              <a:t> </a:t>
            </a:r>
            <a:r>
              <a:rPr lang="es-ES" sz="1800" dirty="0" err="1"/>
              <a:t>horien</a:t>
            </a:r>
            <a:r>
              <a:rPr lang="es-ES" sz="1800" dirty="0"/>
              <a:t> </a:t>
            </a:r>
            <a:r>
              <a:rPr lang="es-ES" sz="1800" dirty="0" err="1"/>
              <a:t>kalitatea</a:t>
            </a:r>
            <a:r>
              <a:rPr lang="es-ES" sz="1800" dirty="0"/>
              <a:t> eta </a:t>
            </a:r>
            <a:r>
              <a:rPr lang="es-ES" sz="1800" dirty="0" err="1"/>
              <a:t>purutasuna</a:t>
            </a:r>
            <a:r>
              <a:rPr lang="es-ES" sz="1800" dirty="0"/>
              <a:t> </a:t>
            </a:r>
            <a:r>
              <a:rPr lang="es-ES" sz="1800" dirty="0" err="1"/>
              <a:t>ezagutzeko</a:t>
            </a:r>
            <a:r>
              <a:rPr lang="es-ES" sz="1800" dirty="0"/>
              <a:t>, </a:t>
            </a:r>
            <a:r>
              <a:rPr lang="es-ES" sz="1800" dirty="0" err="1"/>
              <a:t>ez</a:t>
            </a:r>
            <a:r>
              <a:rPr lang="es-ES" sz="1800" dirty="0"/>
              <a:t> eta </a:t>
            </a:r>
            <a:r>
              <a:rPr lang="es-ES" sz="1800" dirty="0" err="1"/>
              <a:t>jakiteko</a:t>
            </a:r>
            <a:r>
              <a:rPr lang="es-ES" sz="1800" dirty="0"/>
              <a:t> </a:t>
            </a:r>
            <a:r>
              <a:rPr lang="es-ES" sz="1800" dirty="0" err="1"/>
              <a:t>haien</a:t>
            </a:r>
            <a:r>
              <a:rPr lang="es-ES" sz="1800" dirty="0"/>
              <a:t> </a:t>
            </a:r>
            <a:r>
              <a:rPr lang="es-ES" sz="1800" dirty="0" err="1"/>
              <a:t>eraginkortasuna</a:t>
            </a:r>
            <a:r>
              <a:rPr lang="es-ES" sz="1800" dirty="0"/>
              <a:t> </a:t>
            </a:r>
            <a:r>
              <a:rPr lang="es-ES" sz="1800" dirty="0" err="1"/>
              <a:t>medikamentoarekin</a:t>
            </a:r>
            <a:r>
              <a:rPr lang="es-ES" sz="1800" dirty="0"/>
              <a:t> </a:t>
            </a:r>
            <a:r>
              <a:rPr lang="es-ES" sz="1800" dirty="0" err="1"/>
              <a:t>pareka</a:t>
            </a:r>
            <a:r>
              <a:rPr lang="es-ES" sz="1800" dirty="0"/>
              <a:t> </a:t>
            </a:r>
            <a:r>
              <a:rPr lang="es-ES" sz="1800" dirty="0" err="1"/>
              <a:t>daitekeen</a:t>
            </a:r>
            <a:r>
              <a:rPr lang="es-ES" sz="1800" dirty="0"/>
              <a:t> ere</a:t>
            </a:r>
            <a:endParaRPr lang="es-ES" sz="12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850728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6687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710803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 FARMAKOLOGIKOA (V)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921010"/>
            <a:ext cx="11161486" cy="52649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000" b="1" u="sng" dirty="0" err="1">
                <a:solidFill>
                  <a:srgbClr val="4E9EBA"/>
                </a:solidFill>
              </a:rPr>
              <a:t>Orexinaren</a:t>
            </a:r>
            <a:r>
              <a:rPr lang="es-ES" sz="2000" b="1" u="sng" dirty="0">
                <a:solidFill>
                  <a:srgbClr val="4E9EBA"/>
                </a:solidFill>
              </a:rPr>
              <a:t> </a:t>
            </a:r>
            <a:r>
              <a:rPr lang="es-ES" sz="2000" b="1" u="sng" dirty="0" err="1">
                <a:solidFill>
                  <a:srgbClr val="4E9EBA"/>
                </a:solidFill>
              </a:rPr>
              <a:t>hartzailearen</a:t>
            </a:r>
            <a:r>
              <a:rPr lang="es-ES" sz="2000" b="1" u="sng" dirty="0">
                <a:solidFill>
                  <a:srgbClr val="4E9EBA"/>
                </a:solidFill>
              </a:rPr>
              <a:t> antagonista </a:t>
            </a:r>
            <a:r>
              <a:rPr lang="es-ES" sz="2000" b="1" u="sng" dirty="0" err="1">
                <a:solidFill>
                  <a:srgbClr val="4E9EBA"/>
                </a:solidFill>
              </a:rPr>
              <a:t>dualak</a:t>
            </a:r>
            <a:r>
              <a:rPr lang="es-ES" sz="2000" b="1" u="sng" dirty="0">
                <a:solidFill>
                  <a:srgbClr val="4E9EBA"/>
                </a:solidFill>
              </a:rPr>
              <a:t> (DORA)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b="1" u="sng" dirty="0">
              <a:solidFill>
                <a:srgbClr val="4E9EBA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 err="1">
                <a:solidFill>
                  <a:srgbClr val="4E9EBA"/>
                </a:solidFill>
              </a:rPr>
              <a:t>Daridorexant</a:t>
            </a:r>
            <a:r>
              <a:rPr lang="es-ES" sz="1800" dirty="0">
                <a:solidFill>
                  <a:srgbClr val="4E9EBA"/>
                </a:solidFill>
              </a:rPr>
              <a:t> (</a:t>
            </a:r>
            <a:r>
              <a:rPr lang="es-ES" sz="1800" dirty="0" err="1">
                <a:solidFill>
                  <a:srgbClr val="4E9EBA"/>
                </a:solidFill>
              </a:rPr>
              <a:t>Quviviq</a:t>
            </a:r>
            <a:r>
              <a:rPr lang="es-ES" sz="1800" dirty="0">
                <a:solidFill>
                  <a:srgbClr val="4E9EBA"/>
                </a:solidFill>
              </a:rPr>
              <a:t>®). </a:t>
            </a:r>
            <a:r>
              <a:rPr lang="es-ES" sz="1800" dirty="0" err="1"/>
              <a:t>Indikazioa</a:t>
            </a:r>
            <a:r>
              <a:rPr lang="es-ES" sz="1800" dirty="0"/>
              <a:t>: </a:t>
            </a:r>
            <a:r>
              <a:rPr lang="es-ES" sz="1800" dirty="0" err="1"/>
              <a:t>insomnioaren</a:t>
            </a:r>
            <a:r>
              <a:rPr lang="es-ES" sz="1800" dirty="0"/>
              <a:t> </a:t>
            </a:r>
            <a:r>
              <a:rPr lang="es-ES" sz="1800" dirty="0" err="1"/>
              <a:t>tratamendua</a:t>
            </a:r>
            <a:r>
              <a:rPr lang="es-ES" sz="1800" dirty="0"/>
              <a:t>, </a:t>
            </a:r>
            <a:r>
              <a:rPr lang="es-ES" sz="1800" dirty="0" err="1"/>
              <a:t>sintomak</a:t>
            </a:r>
            <a:r>
              <a:rPr lang="es-ES" sz="1800" dirty="0"/>
              <a:t> </a:t>
            </a:r>
            <a:r>
              <a:rPr lang="es-ES" sz="1800" dirty="0" err="1"/>
              <a:t>izatea</a:t>
            </a:r>
            <a:r>
              <a:rPr lang="es-ES" sz="1800" dirty="0"/>
              <a:t> </a:t>
            </a:r>
            <a:r>
              <a:rPr lang="es-ES" sz="1800" dirty="0" err="1"/>
              <a:t>gutxienez</a:t>
            </a:r>
            <a:r>
              <a:rPr lang="es-ES" sz="1800" dirty="0"/>
              <a:t> 3 </a:t>
            </a:r>
            <a:r>
              <a:rPr lang="es-ES" sz="1800" dirty="0" err="1"/>
              <a:t>hilabetez</a:t>
            </a:r>
            <a:r>
              <a:rPr lang="es-ES" sz="1800" dirty="0"/>
              <a:t>, eta </a:t>
            </a:r>
            <a:r>
              <a:rPr lang="es-ES" sz="1800" dirty="0" err="1"/>
              <a:t>inpaktu</a:t>
            </a:r>
            <a:r>
              <a:rPr lang="es-ES" sz="1800" dirty="0"/>
              <a:t> </a:t>
            </a:r>
            <a:r>
              <a:rPr lang="es-ES" sz="1800" dirty="0" err="1"/>
              <a:t>nabarmena</a:t>
            </a:r>
            <a:r>
              <a:rPr lang="es-ES" sz="1800" dirty="0"/>
              <a:t> </a:t>
            </a:r>
            <a:r>
              <a:rPr lang="es-ES" sz="1800" dirty="0" err="1"/>
              <a:t>izatea</a:t>
            </a:r>
            <a:r>
              <a:rPr lang="es-ES" sz="1800" dirty="0"/>
              <a:t> </a:t>
            </a:r>
            <a:r>
              <a:rPr lang="es-ES" sz="1800" dirty="0" err="1"/>
              <a:t>eguneko</a:t>
            </a:r>
            <a:r>
              <a:rPr lang="es-ES" sz="1800" dirty="0"/>
              <a:t> </a:t>
            </a:r>
            <a:r>
              <a:rPr lang="es-ES" sz="1800" dirty="0" err="1"/>
              <a:t>jardunean</a:t>
            </a:r>
            <a:r>
              <a:rPr lang="es-ES" sz="1800" dirty="0"/>
              <a:t> </a:t>
            </a:r>
            <a:r>
              <a:rPr lang="es-ES" sz="1800" dirty="0" err="1"/>
              <a:t>ezaugarri</a:t>
            </a:r>
            <a:r>
              <a:rPr lang="es-ES" sz="1800" dirty="0"/>
              <a:t> </a:t>
            </a:r>
            <a:r>
              <a:rPr lang="es-ES" sz="1800" dirty="0" err="1"/>
              <a:t>dituena</a:t>
            </a:r>
            <a:br>
              <a:rPr lang="es-ES" sz="1800" dirty="0"/>
            </a:br>
            <a:r>
              <a:rPr lang="es-ES" sz="1800" dirty="0"/>
              <a:t> </a:t>
            </a:r>
            <a:endParaRPr lang="es-ES" sz="16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/>
              <a:t>Eraginkortasuna</a:t>
            </a:r>
            <a:r>
              <a:rPr lang="es-ES" sz="1800" b="1" dirty="0"/>
              <a:t> </a:t>
            </a:r>
            <a:r>
              <a:rPr lang="es-ES" sz="1800" b="1" dirty="0" err="1"/>
              <a:t>plazeboarekin</a:t>
            </a:r>
            <a:r>
              <a:rPr lang="es-ES" sz="1800" b="1" dirty="0"/>
              <a:t> </a:t>
            </a:r>
            <a:r>
              <a:rPr lang="es-ES" sz="1800" b="1" dirty="0" err="1"/>
              <a:t>alderatuta</a:t>
            </a:r>
            <a:r>
              <a:rPr lang="es-ES" sz="1800" dirty="0"/>
              <a:t>: </a:t>
            </a:r>
            <a:r>
              <a:rPr lang="es-ES" sz="1800" dirty="0" err="1"/>
              <a:t>hobekuntza</a:t>
            </a:r>
            <a:r>
              <a:rPr lang="es-ES" sz="1800" dirty="0"/>
              <a:t> </a:t>
            </a:r>
            <a:r>
              <a:rPr lang="es-ES" sz="1800" dirty="0" err="1"/>
              <a:t>latentzia-denboran</a:t>
            </a:r>
            <a:r>
              <a:rPr lang="es-ES" sz="1800" dirty="0"/>
              <a:t> (11,7 </a:t>
            </a:r>
            <a:r>
              <a:rPr lang="es-ES" sz="1800" dirty="0" err="1"/>
              <a:t>minutu</a:t>
            </a:r>
            <a:r>
              <a:rPr lang="es-ES" sz="1800" dirty="0"/>
              <a:t> vs </a:t>
            </a:r>
            <a:r>
              <a:rPr lang="es-ES" sz="1800" dirty="0" err="1"/>
              <a:t>plazeboa</a:t>
            </a:r>
            <a:r>
              <a:rPr lang="es-ES" sz="1800" dirty="0"/>
              <a:t>) eta </a:t>
            </a:r>
            <a:r>
              <a:rPr lang="fi-FI" sz="1800" dirty="0"/>
              <a:t>loari eusten (18,3 minutuko igoera </a:t>
            </a:r>
            <a:r>
              <a:rPr lang="es-ES" sz="1800" dirty="0"/>
              <a:t>vs </a:t>
            </a:r>
            <a:r>
              <a:rPr lang="es-ES" sz="1800" dirty="0" err="1"/>
              <a:t>plazeboa</a:t>
            </a:r>
            <a:r>
              <a:rPr lang="es-ES" sz="1800" dirty="0"/>
              <a:t>). </a:t>
            </a:r>
            <a:r>
              <a:rPr lang="es-ES" sz="1800" dirty="0" err="1"/>
              <a:t>Garrantzi</a:t>
            </a:r>
            <a:r>
              <a:rPr lang="es-ES" sz="1800" dirty="0"/>
              <a:t> </a:t>
            </a:r>
            <a:r>
              <a:rPr lang="es-ES" sz="1800" dirty="0" err="1"/>
              <a:t>kliniko</a:t>
            </a:r>
            <a:r>
              <a:rPr lang="es-ES" sz="1800" dirty="0"/>
              <a:t> </a:t>
            </a:r>
            <a:r>
              <a:rPr lang="es-ES" sz="1800" dirty="0" err="1"/>
              <a:t>eztabaidagarria</a:t>
            </a:r>
            <a:r>
              <a:rPr lang="es-ES" sz="1800" dirty="0"/>
              <a:t>. Ez </a:t>
            </a:r>
            <a:r>
              <a:rPr lang="es-ES" sz="1800" dirty="0" err="1"/>
              <a:t>dago</a:t>
            </a:r>
            <a:r>
              <a:rPr lang="es-ES" sz="1800" dirty="0"/>
              <a:t> </a:t>
            </a:r>
            <a:r>
              <a:rPr lang="es-ES" sz="1800" dirty="0" err="1"/>
              <a:t>desberdintasunik</a:t>
            </a:r>
            <a:r>
              <a:rPr lang="es-ES" sz="1800" dirty="0"/>
              <a:t> loaren </a:t>
            </a:r>
            <a:r>
              <a:rPr lang="es-ES" sz="1800" dirty="0" err="1"/>
              <a:t>kalitatean</a:t>
            </a:r>
            <a:r>
              <a:rPr lang="es-ES" sz="1800" dirty="0"/>
              <a:t>. Ez da </a:t>
            </a:r>
            <a:r>
              <a:rPr lang="es-ES" sz="1800" dirty="0" err="1"/>
              <a:t>egin</a:t>
            </a:r>
            <a:r>
              <a:rPr lang="es-ES" sz="1800" dirty="0"/>
              <a:t> </a:t>
            </a:r>
            <a:r>
              <a:rPr lang="es-ES" sz="1800" dirty="0" err="1"/>
              <a:t>beste</a:t>
            </a:r>
            <a:r>
              <a:rPr lang="es-ES" sz="1800" dirty="0"/>
              <a:t> </a:t>
            </a:r>
            <a:r>
              <a:rPr lang="es-ES" sz="1800" dirty="0" err="1"/>
              <a:t>hipnotiko</a:t>
            </a:r>
            <a:r>
              <a:rPr lang="es-ES" sz="1800" dirty="0"/>
              <a:t> </a:t>
            </a:r>
            <a:r>
              <a:rPr lang="es-ES" sz="1800" dirty="0" err="1"/>
              <a:t>batzuekin</a:t>
            </a:r>
            <a:r>
              <a:rPr lang="es-ES" sz="1800" dirty="0"/>
              <a:t> </a:t>
            </a:r>
            <a:r>
              <a:rPr lang="es-ES" sz="1800" dirty="0" err="1"/>
              <a:t>alderatzeko</a:t>
            </a:r>
            <a:r>
              <a:rPr lang="es-ES" sz="1800" dirty="0"/>
              <a:t> </a:t>
            </a:r>
            <a:r>
              <a:rPr lang="es-ES" sz="1800" dirty="0" err="1"/>
              <a:t>saiakuntzarik</a:t>
            </a:r>
            <a:r>
              <a:rPr lang="es-ES" sz="1800" dirty="0"/>
              <a:t>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endParaRPr lang="es-ES" sz="1800" b="1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/>
              <a:t>Ondorio</a:t>
            </a:r>
            <a:r>
              <a:rPr lang="es-ES" sz="1800" b="1" dirty="0"/>
              <a:t> </a:t>
            </a:r>
            <a:r>
              <a:rPr lang="es-ES" sz="1800" b="1" dirty="0" err="1"/>
              <a:t>kaltegarriak</a:t>
            </a:r>
            <a:r>
              <a:rPr lang="es-ES" sz="1800" b="1" dirty="0"/>
              <a:t>: </a:t>
            </a:r>
            <a:r>
              <a:rPr lang="es-ES" sz="1800" dirty="0" err="1"/>
              <a:t>ohikoenak</a:t>
            </a:r>
            <a:r>
              <a:rPr lang="es-ES" sz="1800" dirty="0"/>
              <a:t> </a:t>
            </a:r>
            <a:r>
              <a:rPr lang="es-ES" sz="1800" dirty="0" err="1"/>
              <a:t>buruko</a:t>
            </a:r>
            <a:r>
              <a:rPr lang="es-ES" sz="1800" dirty="0"/>
              <a:t> mina eta </a:t>
            </a:r>
            <a:r>
              <a:rPr lang="es-ES" sz="1800" dirty="0" err="1"/>
              <a:t>logura</a:t>
            </a:r>
            <a:r>
              <a:rPr lang="es-ES" sz="1800" dirty="0"/>
              <a:t>. </a:t>
            </a:r>
            <a:r>
              <a:rPr lang="it-IT" sz="1800" dirty="0"/>
              <a:t>Kaltegarria izan daiteke gidatzean edo makineria arriskutsua erabiltzean</a:t>
            </a:r>
            <a:r>
              <a:rPr lang="es-ES" sz="1800" dirty="0"/>
              <a:t>. Loaren </a:t>
            </a:r>
            <a:r>
              <a:rPr lang="es-ES" sz="1800" dirty="0" err="1"/>
              <a:t>paralisia</a:t>
            </a:r>
            <a:r>
              <a:rPr lang="es-ES" sz="1800" dirty="0"/>
              <a:t> eta </a:t>
            </a:r>
            <a:r>
              <a:rPr lang="es-ES" sz="1800" dirty="0" err="1"/>
              <a:t>haluzinazioak</a:t>
            </a:r>
            <a:r>
              <a:rPr lang="es-ES" sz="1800" dirty="0"/>
              <a:t> (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hain</a:t>
            </a:r>
            <a:r>
              <a:rPr lang="es-ES" sz="1800" dirty="0"/>
              <a:t> </a:t>
            </a:r>
            <a:r>
              <a:rPr lang="es-ES" sz="1800" dirty="0" err="1"/>
              <a:t>ohikoak</a:t>
            </a:r>
            <a:r>
              <a:rPr lang="es-ES" sz="1800" dirty="0"/>
              <a:t>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Interakzioak</a:t>
            </a:r>
            <a:r>
              <a:rPr lang="es-ES" sz="1800" dirty="0"/>
              <a:t>: CYP3A4ren </a:t>
            </a:r>
            <a:r>
              <a:rPr lang="es-ES" sz="1800" dirty="0" err="1"/>
              <a:t>bidez</a:t>
            </a:r>
            <a:r>
              <a:rPr lang="es-ES" sz="1800" dirty="0"/>
              <a:t> </a:t>
            </a:r>
            <a:r>
              <a:rPr lang="es-ES" sz="1800" dirty="0" err="1"/>
              <a:t>metabolizatzen</a:t>
            </a:r>
            <a:r>
              <a:rPr lang="es-ES" sz="1800" dirty="0"/>
              <a:t> da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Abantaila</a:t>
            </a:r>
            <a:r>
              <a:rPr lang="es-ES" sz="1800" dirty="0"/>
              <a:t>: </a:t>
            </a:r>
            <a:r>
              <a:rPr lang="es-ES" sz="1800" dirty="0" err="1"/>
              <a:t>eraginkortasunari</a:t>
            </a:r>
            <a:r>
              <a:rPr lang="es-ES" sz="1800" dirty="0"/>
              <a:t> </a:t>
            </a:r>
            <a:r>
              <a:rPr lang="es-ES" sz="1800" dirty="0" err="1"/>
              <a:t>buruzko</a:t>
            </a:r>
            <a:r>
              <a:rPr lang="es-ES" sz="1800" dirty="0"/>
              <a:t> </a:t>
            </a:r>
            <a:r>
              <a:rPr lang="es-ES" sz="1800" dirty="0" err="1"/>
              <a:t>datuak</a:t>
            </a:r>
            <a:r>
              <a:rPr lang="es-ES" sz="1800" dirty="0"/>
              <a:t>, 3 </a:t>
            </a:r>
            <a:r>
              <a:rPr lang="es-ES" sz="1800" dirty="0" err="1"/>
              <a:t>hilabeteko</a:t>
            </a:r>
            <a:r>
              <a:rPr lang="es-ES" sz="1800" dirty="0"/>
              <a:t> </a:t>
            </a:r>
            <a:r>
              <a:rPr lang="es-ES" sz="1800" dirty="0" err="1"/>
              <a:t>erabilera</a:t>
            </a:r>
            <a:r>
              <a:rPr lang="es-ES" sz="1800" dirty="0"/>
              <a:t> </a:t>
            </a:r>
            <a:r>
              <a:rPr lang="es-ES" sz="1800" dirty="0" err="1"/>
              <a:t>jarraitura</a:t>
            </a:r>
            <a:r>
              <a:rPr lang="es-ES" sz="1800" dirty="0"/>
              <a:t> arte. </a:t>
            </a:r>
            <a:r>
              <a:rPr lang="es-ES" sz="1800" dirty="0" err="1"/>
              <a:t>Badirudi</a:t>
            </a:r>
            <a:r>
              <a:rPr lang="es-ES" sz="1800" dirty="0"/>
              <a:t> hala </a:t>
            </a:r>
            <a:r>
              <a:rPr lang="es-ES" sz="1800" dirty="0" err="1"/>
              <a:t>mantentzen</a:t>
            </a:r>
            <a:r>
              <a:rPr lang="es-ES" sz="1800" dirty="0"/>
              <a:t> dela </a:t>
            </a:r>
            <a:r>
              <a:rPr lang="es-ES" sz="1800" dirty="0" err="1"/>
              <a:t>gutxienez</a:t>
            </a:r>
            <a:r>
              <a:rPr lang="es-ES" sz="1800" dirty="0"/>
              <a:t> 12 </a:t>
            </a:r>
            <a:r>
              <a:rPr lang="es-ES" sz="1800" dirty="0" err="1"/>
              <a:t>hilabetera</a:t>
            </a:r>
            <a:r>
              <a:rPr lang="es-ES" sz="1800" dirty="0"/>
              <a:t> arte. </a:t>
            </a:r>
            <a:r>
              <a:rPr lang="es-ES" sz="1800" dirty="0" err="1"/>
              <a:t>Kendu</a:t>
            </a:r>
            <a:r>
              <a:rPr lang="es-ES" sz="1800" dirty="0"/>
              <a:t> </a:t>
            </a:r>
            <a:r>
              <a:rPr lang="es-ES" sz="1800" dirty="0" err="1"/>
              <a:t>ondoren</a:t>
            </a:r>
            <a:r>
              <a:rPr lang="es-ES" sz="1800" dirty="0"/>
              <a:t>, </a:t>
            </a:r>
            <a:r>
              <a:rPr lang="es-ES" sz="1800" dirty="0" err="1"/>
              <a:t>ez</a:t>
            </a:r>
            <a:r>
              <a:rPr lang="es-ES" sz="1800" dirty="0"/>
              <a:t> da </a:t>
            </a:r>
            <a:r>
              <a:rPr lang="es-ES" sz="1800" dirty="0" err="1"/>
              <a:t>ikusi</a:t>
            </a:r>
            <a:r>
              <a:rPr lang="es-ES" sz="1800" dirty="0"/>
              <a:t> </a:t>
            </a:r>
            <a:r>
              <a:rPr lang="es-ES" sz="1800" dirty="0" err="1"/>
              <a:t>errebote</a:t>
            </a:r>
            <a:r>
              <a:rPr lang="es-ES" sz="1800" dirty="0"/>
              <a:t>-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abstinentzia-efekturik</a:t>
            </a:r>
            <a:endParaRPr lang="es-ES" sz="1800" dirty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/>
              <a:t>Insomnioari</a:t>
            </a:r>
            <a:r>
              <a:rPr lang="es-ES" sz="1800" b="1" dirty="0"/>
              <a:t> </a:t>
            </a:r>
            <a:r>
              <a:rPr lang="es-ES" sz="1800" b="1" dirty="0" err="1"/>
              <a:t>buruzko</a:t>
            </a:r>
            <a:r>
              <a:rPr lang="es-ES" sz="1800" b="1" dirty="0"/>
              <a:t> </a:t>
            </a:r>
            <a:r>
              <a:rPr lang="es-ES" sz="1800" b="1" dirty="0" err="1"/>
              <a:t>Europako</a:t>
            </a:r>
            <a:r>
              <a:rPr lang="es-ES" sz="1800" b="1" dirty="0"/>
              <a:t> </a:t>
            </a:r>
            <a:r>
              <a:rPr lang="es-ES" sz="1800" b="1" dirty="0" err="1"/>
              <a:t>gidan</a:t>
            </a:r>
            <a:r>
              <a:rPr lang="es-ES" sz="1800" b="1" dirty="0"/>
              <a:t> </a:t>
            </a:r>
            <a:r>
              <a:rPr lang="es-ES" sz="1800" b="1" dirty="0" err="1"/>
              <a:t>hautatutako</a:t>
            </a:r>
            <a:r>
              <a:rPr lang="es-ES" sz="1800" b="1" dirty="0"/>
              <a:t> </a:t>
            </a:r>
            <a:r>
              <a:rPr lang="es-ES" sz="1800" b="1" dirty="0" err="1"/>
              <a:t>aukera</a:t>
            </a:r>
            <a:r>
              <a:rPr lang="es-ES" sz="1800" b="1" dirty="0"/>
              <a:t>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/>
              <a:t>Finantzatu</a:t>
            </a:r>
            <a:r>
              <a:rPr lang="es-ES" sz="1800" b="1" dirty="0"/>
              <a:t> </a:t>
            </a:r>
            <a:r>
              <a:rPr lang="es-ES" sz="1800" b="1" dirty="0" err="1"/>
              <a:t>gabe</a:t>
            </a:r>
            <a:r>
              <a:rPr lang="es-ES" sz="1800" b="1" dirty="0"/>
              <a:t>. </a:t>
            </a:r>
            <a:r>
              <a:rPr lang="es-ES" sz="1800" b="1" dirty="0" err="1"/>
              <a:t>Prezioa</a:t>
            </a:r>
            <a:r>
              <a:rPr lang="es-ES" sz="1800" b="1" dirty="0"/>
              <a:t> 98,82 €/ </a:t>
            </a:r>
            <a:r>
              <a:rPr lang="es-ES" sz="1800" b="1" dirty="0" err="1"/>
              <a:t>hileko</a:t>
            </a: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91375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51162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710803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TRATAMENDU FARMAKOLOGIKOA 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(VI)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7655" y="789491"/>
            <a:ext cx="11708524" cy="549457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000" b="1" u="sng" dirty="0" err="1">
                <a:solidFill>
                  <a:srgbClr val="4E9EBA"/>
                </a:solidFill>
              </a:rPr>
              <a:t>Antihistaminikoak</a:t>
            </a:r>
            <a:endParaRPr lang="es-ES" sz="1050" b="1" u="sng" dirty="0">
              <a:solidFill>
                <a:srgbClr val="4E9EBA"/>
              </a:solidFill>
            </a:endParaRPr>
          </a:p>
          <a:p>
            <a:pPr marL="452438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 err="1">
                <a:solidFill>
                  <a:srgbClr val="4E9EBA"/>
                </a:solidFill>
              </a:rPr>
              <a:t>Difenhidramina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dirty="0">
                <a:solidFill>
                  <a:srgbClr val="4E9EBA"/>
                </a:solidFill>
              </a:rPr>
              <a:t>(</a:t>
            </a:r>
            <a:r>
              <a:rPr lang="es-ES" sz="1800" dirty="0" err="1">
                <a:solidFill>
                  <a:srgbClr val="4E9EBA"/>
                </a:solidFill>
              </a:rPr>
              <a:t>Soñodor</a:t>
            </a:r>
            <a:r>
              <a:rPr lang="es-ES" sz="1800" dirty="0">
                <a:solidFill>
                  <a:srgbClr val="4E9EBA"/>
                </a:solidFill>
              </a:rPr>
              <a:t>®), </a:t>
            </a:r>
            <a:r>
              <a:rPr lang="es-ES" sz="1800" b="1" dirty="0" err="1">
                <a:solidFill>
                  <a:srgbClr val="4E9EBA"/>
                </a:solidFill>
              </a:rPr>
              <a:t>Doxilamina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dirty="0">
                <a:solidFill>
                  <a:srgbClr val="4E9EBA"/>
                </a:solidFill>
              </a:rPr>
              <a:t>(</a:t>
            </a:r>
            <a:r>
              <a:rPr lang="es-ES" sz="1800" dirty="0" err="1">
                <a:solidFill>
                  <a:srgbClr val="4E9EBA"/>
                </a:solidFill>
              </a:rPr>
              <a:t>Dormidina</a:t>
            </a:r>
            <a:r>
              <a:rPr lang="es-ES" sz="1800" dirty="0">
                <a:solidFill>
                  <a:srgbClr val="4E9EBA"/>
                </a:solidFill>
              </a:rPr>
              <a:t>®, </a:t>
            </a:r>
            <a:r>
              <a:rPr lang="es-ES" sz="1800" dirty="0" err="1">
                <a:solidFill>
                  <a:srgbClr val="4E9EBA"/>
                </a:solidFill>
              </a:rPr>
              <a:t>Normodorm</a:t>
            </a:r>
            <a:r>
              <a:rPr lang="es-ES" sz="1800" dirty="0">
                <a:solidFill>
                  <a:srgbClr val="4E9EBA"/>
                </a:solidFill>
              </a:rPr>
              <a:t>®, </a:t>
            </a:r>
            <a:r>
              <a:rPr lang="es-ES" sz="1800" dirty="0" err="1">
                <a:solidFill>
                  <a:srgbClr val="4E9EBA"/>
                </a:solidFill>
              </a:rPr>
              <a:t>Dormirel</a:t>
            </a:r>
            <a:r>
              <a:rPr lang="es-ES" sz="1800" dirty="0">
                <a:solidFill>
                  <a:srgbClr val="4E9EBA"/>
                </a:solidFill>
              </a:rPr>
              <a:t>®). </a:t>
            </a:r>
            <a:r>
              <a:rPr lang="es-ES" sz="1800" dirty="0" err="1"/>
              <a:t>Hipnotikoak</a:t>
            </a:r>
            <a:r>
              <a:rPr lang="es-ES" sz="1800" dirty="0"/>
              <a:t>, </a:t>
            </a:r>
            <a:r>
              <a:rPr lang="es-ES" sz="1800" dirty="0" err="1"/>
              <a:t>errezetarik</a:t>
            </a:r>
            <a:r>
              <a:rPr lang="es-ES" sz="1800" dirty="0"/>
              <a:t> </a:t>
            </a:r>
            <a:r>
              <a:rPr lang="es-ES" sz="1800" dirty="0" err="1"/>
              <a:t>gabe</a:t>
            </a:r>
            <a:r>
              <a:rPr lang="es-ES" sz="1800" dirty="0"/>
              <a:t> </a:t>
            </a:r>
          </a:p>
          <a:p>
            <a:pPr marL="738188" indent="-285750" algn="just">
              <a:lnSpc>
                <a:spcPct val="100000"/>
              </a:lnSpc>
              <a:spcBef>
                <a:spcPts val="0"/>
              </a:spcBef>
            </a:pPr>
            <a:r>
              <a:rPr lang="nb-NO" sz="1800" dirty="0"/>
              <a:t>Adineko pertsonentzat desegokiak izan daitezke </a:t>
            </a:r>
            <a:r>
              <a:rPr lang="es-ES" sz="1800" dirty="0"/>
              <a:t>(</a:t>
            </a:r>
            <a:r>
              <a:rPr lang="es-ES" sz="1800" b="1" dirty="0" err="1"/>
              <a:t>Beers</a:t>
            </a:r>
            <a:r>
              <a:rPr lang="es-ES" sz="1800" b="1" dirty="0"/>
              <a:t> eta STOPP </a:t>
            </a:r>
            <a:r>
              <a:rPr lang="es-ES" sz="1800" b="1" dirty="0" err="1"/>
              <a:t>irizpideak</a:t>
            </a:r>
            <a:r>
              <a:rPr lang="es-ES" sz="1800" dirty="0"/>
              <a:t>) </a:t>
            </a:r>
            <a:r>
              <a:rPr lang="es-ES" sz="1800" b="1" dirty="0" err="1"/>
              <a:t>eragin</a:t>
            </a:r>
            <a:r>
              <a:rPr lang="es-ES" sz="1800" b="1" dirty="0"/>
              <a:t> </a:t>
            </a:r>
            <a:r>
              <a:rPr lang="es-ES" sz="1800" b="1" dirty="0" err="1"/>
              <a:t>antikolinergikoak</a:t>
            </a:r>
            <a:r>
              <a:rPr lang="es-ES" sz="1800" b="1" dirty="0"/>
              <a:t> </a:t>
            </a:r>
            <a:r>
              <a:rPr lang="es-ES" sz="1800" dirty="0" err="1"/>
              <a:t>baitituzte</a:t>
            </a:r>
            <a:r>
              <a:rPr lang="es-ES" sz="1800" dirty="0"/>
              <a:t>. </a:t>
            </a:r>
            <a:r>
              <a:rPr lang="es-ES" sz="1800" dirty="0" err="1"/>
              <a:t>Eguneko</a:t>
            </a:r>
            <a:r>
              <a:rPr lang="es-ES" sz="1800" dirty="0"/>
              <a:t> </a:t>
            </a:r>
            <a:r>
              <a:rPr lang="es-ES" sz="1800" dirty="0" err="1"/>
              <a:t>sedazioa</a:t>
            </a:r>
            <a:r>
              <a:rPr lang="es-ES" sz="1800" dirty="0"/>
              <a:t> eta </a:t>
            </a:r>
            <a:r>
              <a:rPr lang="es-ES" sz="1800" dirty="0" err="1"/>
              <a:t>tolerantzia</a:t>
            </a:r>
            <a:r>
              <a:rPr lang="es-ES" sz="1800" dirty="0"/>
              <a:t> </a:t>
            </a:r>
            <a:r>
              <a:rPr lang="es-ES" sz="1800" dirty="0" err="1"/>
              <a:t>eragiten</a:t>
            </a:r>
            <a:r>
              <a:rPr lang="es-ES" sz="1800" dirty="0"/>
              <a:t> </a:t>
            </a:r>
            <a:r>
              <a:rPr lang="es-ES" sz="1800" dirty="0" err="1"/>
              <a:t>dute</a:t>
            </a:r>
            <a:r>
              <a:rPr lang="es-ES" sz="1800" dirty="0"/>
              <a:t> </a:t>
            </a:r>
          </a:p>
          <a:p>
            <a:pPr marL="738188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/>
              <a:t>JKG </a:t>
            </a:r>
            <a:r>
              <a:rPr lang="es-ES" sz="1800" b="1" dirty="0" err="1"/>
              <a:t>guztiek</a:t>
            </a:r>
            <a:r>
              <a:rPr lang="es-ES" sz="1800" b="1" dirty="0"/>
              <a:t> </a:t>
            </a:r>
            <a:r>
              <a:rPr lang="es-ES" sz="1800" b="1" dirty="0" err="1"/>
              <a:t>aholkatzen</a:t>
            </a:r>
            <a:r>
              <a:rPr lang="es-ES" sz="1800" b="1" dirty="0"/>
              <a:t> </a:t>
            </a:r>
            <a:r>
              <a:rPr lang="es-ES" sz="1800" b="1" dirty="0" err="1"/>
              <a:t>dute</a:t>
            </a:r>
            <a:r>
              <a:rPr lang="es-ES" sz="1800" b="1" dirty="0"/>
              <a:t> </a:t>
            </a:r>
            <a:r>
              <a:rPr lang="es-ES" sz="1800" b="1" dirty="0" err="1"/>
              <a:t>adineko</a:t>
            </a:r>
            <a:r>
              <a:rPr lang="es-ES" sz="1800" b="1" dirty="0"/>
              <a:t> </a:t>
            </a:r>
            <a:r>
              <a:rPr lang="es-ES" sz="1800" b="1" dirty="0" err="1"/>
              <a:t>pazienteekin</a:t>
            </a:r>
            <a:r>
              <a:rPr lang="es-ES" sz="1800" b="1" dirty="0"/>
              <a:t> </a:t>
            </a:r>
            <a:r>
              <a:rPr lang="es-ES" sz="1800" b="1" dirty="0" err="1"/>
              <a:t>ez</a:t>
            </a:r>
            <a:r>
              <a:rPr lang="es-ES" sz="1800" b="1" dirty="0"/>
              <a:t> </a:t>
            </a:r>
            <a:r>
              <a:rPr lang="es-ES" sz="1800" b="1" dirty="0" err="1"/>
              <a:t>erabiltzea</a:t>
            </a:r>
            <a:endParaRPr lang="es-ES" sz="1800" b="1" dirty="0"/>
          </a:p>
          <a:p>
            <a:pPr marL="452438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900" b="1" dirty="0"/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2000" b="1" u="sng" dirty="0" err="1">
                <a:solidFill>
                  <a:srgbClr val="4E9EBA"/>
                </a:solidFill>
              </a:rPr>
              <a:t>Beste</a:t>
            </a:r>
            <a:r>
              <a:rPr lang="es-ES" sz="2000" b="1" u="sng" dirty="0">
                <a:solidFill>
                  <a:srgbClr val="4E9EBA"/>
                </a:solidFill>
              </a:rPr>
              <a:t> </a:t>
            </a:r>
            <a:r>
              <a:rPr lang="es-ES" sz="2000" b="1" u="sng" dirty="0" err="1">
                <a:solidFill>
                  <a:srgbClr val="4E9EBA"/>
                </a:solidFill>
              </a:rPr>
              <a:t>batzuk</a:t>
            </a:r>
            <a:endParaRPr lang="es-ES" sz="2000" b="1" u="sng" dirty="0">
              <a:solidFill>
                <a:srgbClr val="4E9EBA"/>
              </a:solidFill>
            </a:endParaRPr>
          </a:p>
          <a:p>
            <a:pPr marL="452438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800" b="1" dirty="0" err="1">
                <a:solidFill>
                  <a:srgbClr val="4E9EBA"/>
                </a:solidFill>
              </a:rPr>
              <a:t>Clometiazol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dirty="0">
                <a:solidFill>
                  <a:srgbClr val="4E9EBA"/>
                </a:solidFill>
              </a:rPr>
              <a:t>(</a:t>
            </a:r>
            <a:r>
              <a:rPr lang="es-ES" sz="1800" dirty="0" err="1">
                <a:solidFill>
                  <a:srgbClr val="4E9EBA"/>
                </a:solidFill>
              </a:rPr>
              <a:t>Distraneurine</a:t>
            </a:r>
            <a:r>
              <a:rPr lang="es-ES" sz="1800" dirty="0">
                <a:solidFill>
                  <a:srgbClr val="4E9EBA"/>
                </a:solidFill>
              </a:rPr>
              <a:t>®): </a:t>
            </a:r>
            <a:r>
              <a:rPr lang="it-IT" sz="1600" dirty="0"/>
              <a:t>onartuta adineko pazienteetan insomnio larria tratatzeko</a:t>
            </a:r>
            <a:r>
              <a:rPr lang="es-ES" sz="1600" dirty="0"/>
              <a:t>, </a:t>
            </a:r>
            <a:r>
              <a:rPr lang="es-ES" sz="1600" dirty="0" err="1"/>
              <a:t>beste</a:t>
            </a:r>
            <a:r>
              <a:rPr lang="es-ES" sz="1600" dirty="0"/>
              <a:t> </a:t>
            </a:r>
            <a:r>
              <a:rPr lang="es-ES" sz="1600" dirty="0" err="1"/>
              <a:t>tratamendu</a:t>
            </a:r>
            <a:r>
              <a:rPr lang="es-ES" sz="1600" dirty="0"/>
              <a:t> </a:t>
            </a:r>
            <a:r>
              <a:rPr lang="es-ES" sz="1600" dirty="0" err="1"/>
              <a:t>batzuk</a:t>
            </a:r>
            <a:r>
              <a:rPr lang="es-ES" sz="1600" dirty="0"/>
              <a:t> </a:t>
            </a:r>
            <a:r>
              <a:rPr lang="es-ES" sz="1600" dirty="0" err="1"/>
              <a:t>alferrikoak</a:t>
            </a:r>
            <a:r>
              <a:rPr lang="es-ES" sz="1600" dirty="0"/>
              <a:t>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/>
              <a:t>kontraindikatuta</a:t>
            </a:r>
            <a:r>
              <a:rPr lang="es-ES" sz="1600" dirty="0"/>
              <a:t> </a:t>
            </a:r>
            <a:r>
              <a:rPr lang="es-ES" sz="1600" dirty="0" err="1"/>
              <a:t>direnean</a:t>
            </a:r>
            <a:r>
              <a:rPr lang="es-ES" sz="1600" dirty="0"/>
              <a:t>, eta </a:t>
            </a:r>
            <a:r>
              <a:rPr lang="es-ES" sz="1600" dirty="0" err="1"/>
              <a:t>agitazioan</a:t>
            </a:r>
            <a:r>
              <a:rPr lang="es-ES" sz="1600" dirty="0"/>
              <a:t>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/>
              <a:t>jatorri</a:t>
            </a:r>
            <a:r>
              <a:rPr lang="es-ES" sz="1600" dirty="0"/>
              <a:t> </a:t>
            </a:r>
            <a:r>
              <a:rPr lang="es-ES" sz="1600" dirty="0" err="1"/>
              <a:t>organikoko</a:t>
            </a:r>
            <a:r>
              <a:rPr lang="es-ES" sz="1600" dirty="0"/>
              <a:t> </a:t>
            </a:r>
            <a:r>
              <a:rPr lang="es-ES" sz="1600" dirty="0" err="1"/>
              <a:t>nahaste-egoeretan</a:t>
            </a:r>
            <a:r>
              <a:rPr lang="es-ES" sz="1600" dirty="0"/>
              <a:t> </a:t>
            </a:r>
          </a:p>
          <a:p>
            <a:pPr marL="738188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Ondorio</a:t>
            </a:r>
            <a:r>
              <a:rPr lang="es-ES" sz="1600" dirty="0"/>
              <a:t> </a:t>
            </a:r>
            <a:r>
              <a:rPr lang="es-ES" sz="1600" dirty="0" err="1"/>
              <a:t>kaltegarriak</a:t>
            </a:r>
            <a:r>
              <a:rPr lang="es-ES" sz="1600" dirty="0"/>
              <a:t>: </a:t>
            </a:r>
            <a:r>
              <a:rPr lang="es-ES" sz="1600" dirty="0" err="1"/>
              <a:t>sudur-narritadura</a:t>
            </a:r>
            <a:r>
              <a:rPr lang="es-ES" sz="1600" dirty="0"/>
              <a:t>, </a:t>
            </a:r>
            <a:r>
              <a:rPr lang="es-ES" sz="1600" dirty="0" err="1"/>
              <a:t>zefalea</a:t>
            </a:r>
            <a:r>
              <a:rPr lang="es-ES" sz="1600" dirty="0"/>
              <a:t>, </a:t>
            </a:r>
            <a:r>
              <a:rPr lang="es-ES" sz="1600" dirty="0" err="1"/>
              <a:t>goragaleak</a:t>
            </a:r>
            <a:r>
              <a:rPr lang="es-ES" sz="1600" dirty="0"/>
              <a:t>/</a:t>
            </a:r>
            <a:r>
              <a:rPr lang="es-ES" sz="1600" dirty="0" err="1"/>
              <a:t>gorakoak</a:t>
            </a:r>
            <a:r>
              <a:rPr lang="es-ES" sz="1600" dirty="0"/>
              <a:t>, </a:t>
            </a:r>
            <a:r>
              <a:rPr lang="es-ES" sz="1600" dirty="0" err="1"/>
              <a:t>logura</a:t>
            </a:r>
            <a:r>
              <a:rPr lang="es-ES" sz="1600" dirty="0"/>
              <a:t>. </a:t>
            </a:r>
            <a:r>
              <a:rPr lang="es-ES" sz="1600" dirty="0" err="1"/>
              <a:t>Biriketako</a:t>
            </a:r>
            <a:r>
              <a:rPr lang="es-ES" sz="1600" dirty="0"/>
              <a:t> </a:t>
            </a:r>
            <a:r>
              <a:rPr lang="es-ES" sz="1600" dirty="0" err="1"/>
              <a:t>gaixotasun</a:t>
            </a:r>
            <a:r>
              <a:rPr lang="es-ES" sz="1600" dirty="0"/>
              <a:t> </a:t>
            </a:r>
            <a:r>
              <a:rPr lang="es-ES" sz="1600" dirty="0" err="1"/>
              <a:t>kronikoak</a:t>
            </a:r>
            <a:r>
              <a:rPr lang="es-ES" sz="1600" dirty="0"/>
              <a:t>, </a:t>
            </a:r>
            <a:r>
              <a:rPr lang="es-ES" sz="1600" dirty="0" err="1"/>
              <a:t>mendekotasun-arriskua</a:t>
            </a:r>
            <a:endParaRPr lang="es-ES" sz="1600" dirty="0"/>
          </a:p>
          <a:p>
            <a:pPr marL="738188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600" b="1" dirty="0" err="1"/>
              <a:t>Azterketak</a:t>
            </a:r>
            <a:r>
              <a:rPr lang="es-ES" sz="1600" b="1" dirty="0"/>
              <a:t> </a:t>
            </a:r>
            <a:r>
              <a:rPr lang="es-ES" sz="1600" b="1" dirty="0" err="1"/>
              <a:t>aspaldikoak</a:t>
            </a:r>
            <a:r>
              <a:rPr lang="es-ES" sz="1600" b="1" dirty="0"/>
              <a:t> eta </a:t>
            </a:r>
            <a:r>
              <a:rPr lang="es-ES" sz="1600" b="1" dirty="0" err="1"/>
              <a:t>kalitate</a:t>
            </a:r>
            <a:r>
              <a:rPr lang="es-ES" sz="1600" b="1" dirty="0"/>
              <a:t> </a:t>
            </a:r>
            <a:r>
              <a:rPr lang="es-ES" sz="1600" b="1" dirty="0" err="1"/>
              <a:t>eztabaidagarria</a:t>
            </a:r>
            <a:endParaRPr lang="es-ES" sz="1600" b="1" dirty="0"/>
          </a:p>
          <a:p>
            <a:pPr marL="452438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800" dirty="0"/>
          </a:p>
          <a:p>
            <a:pPr marL="452438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 err="1">
                <a:solidFill>
                  <a:srgbClr val="4E9EBA"/>
                </a:solidFill>
              </a:rPr>
              <a:t>Antipsikotikoak</a:t>
            </a:r>
            <a:r>
              <a:rPr lang="es-ES" sz="1800" b="1" dirty="0">
                <a:solidFill>
                  <a:srgbClr val="4E9EBA"/>
                </a:solidFill>
              </a:rPr>
              <a:t> (</a:t>
            </a:r>
            <a:r>
              <a:rPr lang="es-ES" sz="1800" b="1" dirty="0" err="1">
                <a:solidFill>
                  <a:srgbClr val="4E9EBA"/>
                </a:solidFill>
              </a:rPr>
              <a:t>quetiapina</a:t>
            </a:r>
            <a:r>
              <a:rPr lang="es-ES" sz="1800" b="1" dirty="0">
                <a:solidFill>
                  <a:srgbClr val="4E9EBA"/>
                </a:solidFill>
              </a:rPr>
              <a:t>)</a:t>
            </a:r>
            <a:r>
              <a:rPr lang="es-ES" sz="1800" dirty="0">
                <a:solidFill>
                  <a:srgbClr val="4E9EBA"/>
                </a:solidFill>
              </a:rPr>
              <a:t>:</a:t>
            </a:r>
            <a:r>
              <a:rPr lang="es-ES" sz="1600" dirty="0"/>
              <a:t> </a:t>
            </a:r>
            <a:r>
              <a:rPr lang="es-ES" sz="1600" dirty="0" err="1"/>
              <a:t>dosi</a:t>
            </a:r>
            <a:r>
              <a:rPr lang="es-ES" sz="1600" dirty="0"/>
              <a:t> </a:t>
            </a:r>
            <a:r>
              <a:rPr lang="es-ES" sz="1600" dirty="0" err="1"/>
              <a:t>txikietan</a:t>
            </a:r>
            <a:r>
              <a:rPr lang="es-ES" sz="1600" dirty="0"/>
              <a:t>, off-</a:t>
            </a:r>
            <a:r>
              <a:rPr lang="es-ES" sz="1600" dirty="0" err="1"/>
              <a:t>label</a:t>
            </a:r>
            <a:r>
              <a:rPr lang="es-ES" sz="1600" dirty="0"/>
              <a:t>, </a:t>
            </a:r>
            <a:r>
              <a:rPr lang="es-ES" sz="1600" dirty="0" err="1"/>
              <a:t>insomnioa</a:t>
            </a:r>
            <a:r>
              <a:rPr lang="es-ES" sz="1600" dirty="0"/>
              <a:t> </a:t>
            </a:r>
            <a:r>
              <a:rPr lang="es-ES" sz="1600" dirty="0" err="1"/>
              <a:t>tratatzeko</a:t>
            </a:r>
            <a:r>
              <a:rPr lang="es-ES" sz="1600" dirty="0"/>
              <a:t>. </a:t>
            </a:r>
            <a:r>
              <a:rPr lang="es-ES" sz="1600" dirty="0" err="1"/>
              <a:t>Ebidentzia</a:t>
            </a:r>
            <a:r>
              <a:rPr lang="es-ES" sz="1600" dirty="0"/>
              <a:t> oso </a:t>
            </a:r>
            <a:r>
              <a:rPr lang="es-ES" sz="1600" dirty="0" err="1"/>
              <a:t>mugatua</a:t>
            </a:r>
            <a:r>
              <a:rPr lang="es-ES" sz="1600" dirty="0"/>
              <a:t>. </a:t>
            </a:r>
            <a:r>
              <a:rPr lang="es-ES" sz="1600" b="1" dirty="0" err="1"/>
              <a:t>JKGek</a:t>
            </a:r>
            <a:r>
              <a:rPr lang="es-ES" sz="1600" b="1" dirty="0"/>
              <a:t> </a:t>
            </a:r>
            <a:r>
              <a:rPr lang="es-ES" sz="1600" b="1" dirty="0" err="1"/>
              <a:t>ez</a:t>
            </a:r>
            <a:r>
              <a:rPr lang="es-ES" sz="1600" b="1" dirty="0"/>
              <a:t> </a:t>
            </a:r>
            <a:r>
              <a:rPr lang="es-ES" sz="1600" b="1" dirty="0" err="1"/>
              <a:t>dute</a:t>
            </a:r>
            <a:r>
              <a:rPr lang="es-ES" sz="1600" b="1" dirty="0"/>
              <a:t> </a:t>
            </a:r>
            <a:r>
              <a:rPr lang="es-ES" sz="1600" b="1" dirty="0" err="1"/>
              <a:t>gomendatzen</a:t>
            </a:r>
            <a:endParaRPr lang="es-ES" sz="1600" b="1" dirty="0"/>
          </a:p>
          <a:p>
            <a:pPr marL="452438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800" dirty="0"/>
          </a:p>
          <a:p>
            <a:pPr marL="452438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 err="1">
                <a:solidFill>
                  <a:srgbClr val="4E9EBA"/>
                </a:solidFill>
              </a:rPr>
              <a:t>Gabapentinoideak</a:t>
            </a:r>
            <a:r>
              <a:rPr lang="es-ES" sz="1800" b="1" dirty="0">
                <a:solidFill>
                  <a:srgbClr val="4E9EBA"/>
                </a:solidFill>
              </a:rPr>
              <a:t>:</a:t>
            </a:r>
            <a:r>
              <a:rPr lang="es-ES" sz="1800" b="1" dirty="0"/>
              <a:t> </a:t>
            </a:r>
            <a:r>
              <a:rPr lang="es-ES" sz="1600" dirty="0"/>
              <a:t>Ez </a:t>
            </a:r>
            <a:r>
              <a:rPr lang="es-ES" sz="1600" dirty="0" err="1"/>
              <a:t>dago</a:t>
            </a:r>
            <a:r>
              <a:rPr lang="es-ES" sz="1600" dirty="0"/>
              <a:t> </a:t>
            </a:r>
            <a:r>
              <a:rPr lang="es-ES" sz="1600" dirty="0" err="1"/>
              <a:t>insomnioaren</a:t>
            </a:r>
            <a:r>
              <a:rPr lang="es-ES" sz="1600" dirty="0"/>
              <a:t> </a:t>
            </a:r>
            <a:r>
              <a:rPr lang="es-ES" sz="1600" dirty="0" err="1"/>
              <a:t>eraginkortasunari</a:t>
            </a:r>
            <a:r>
              <a:rPr lang="es-ES" sz="1600" dirty="0"/>
              <a:t> </a:t>
            </a:r>
            <a:r>
              <a:rPr lang="es-ES" sz="1600" dirty="0" err="1"/>
              <a:t>buruzko</a:t>
            </a:r>
            <a:r>
              <a:rPr lang="es-ES" sz="1600" dirty="0"/>
              <a:t> </a:t>
            </a:r>
            <a:r>
              <a:rPr lang="es-ES" sz="1600" dirty="0" err="1"/>
              <a:t>azterketarik</a:t>
            </a:r>
            <a:r>
              <a:rPr lang="es-ES" sz="1600" dirty="0"/>
              <a:t>. </a:t>
            </a:r>
            <a:r>
              <a:rPr lang="es-ES" sz="1600" b="1" dirty="0" err="1"/>
              <a:t>PKGek</a:t>
            </a:r>
            <a:r>
              <a:rPr lang="es-ES" sz="1600" b="1" dirty="0"/>
              <a:t> </a:t>
            </a:r>
            <a:r>
              <a:rPr lang="es-ES" sz="1600" b="1" dirty="0" err="1"/>
              <a:t>ez</a:t>
            </a:r>
            <a:r>
              <a:rPr lang="es-ES" sz="1600" b="1" dirty="0"/>
              <a:t> </a:t>
            </a:r>
            <a:r>
              <a:rPr lang="es-ES" sz="1600" b="1" dirty="0" err="1"/>
              <a:t>dute</a:t>
            </a:r>
            <a:r>
              <a:rPr lang="es-ES" sz="1600" b="1" dirty="0"/>
              <a:t> </a:t>
            </a:r>
            <a:r>
              <a:rPr lang="es-ES" sz="1600" b="1" dirty="0" err="1"/>
              <a:t>haien</a:t>
            </a:r>
            <a:r>
              <a:rPr lang="es-ES" sz="1600" b="1" dirty="0"/>
              <a:t> </a:t>
            </a:r>
            <a:r>
              <a:rPr lang="es-ES" sz="1600" b="1" dirty="0" err="1"/>
              <a:t>erabilera</a:t>
            </a:r>
            <a:r>
              <a:rPr lang="es-ES" sz="1600" b="1" dirty="0"/>
              <a:t> </a:t>
            </a:r>
            <a:r>
              <a:rPr lang="es-ES" sz="1600" b="1" dirty="0" err="1"/>
              <a:t>gomendatzen</a:t>
            </a:r>
            <a:endParaRPr lang="es-ES" sz="1600" dirty="0"/>
          </a:p>
          <a:p>
            <a:pPr marL="452438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 err="1">
                <a:solidFill>
                  <a:srgbClr val="4E9EBA"/>
                </a:solidFill>
              </a:rPr>
              <a:t>Sendabelarrak</a:t>
            </a:r>
            <a:r>
              <a:rPr lang="es-ES" b="1" dirty="0"/>
              <a:t> </a:t>
            </a:r>
            <a:r>
              <a:rPr lang="es-ES" sz="1800" b="1" dirty="0">
                <a:solidFill>
                  <a:srgbClr val="4E9EBA"/>
                </a:solidFill>
              </a:rPr>
              <a:t>(</a:t>
            </a:r>
            <a:r>
              <a:rPr lang="es-ES" sz="1800" b="1" dirty="0" err="1">
                <a:solidFill>
                  <a:srgbClr val="4E9EBA"/>
                </a:solidFill>
              </a:rPr>
              <a:t>belar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bedeinkatua</a:t>
            </a:r>
            <a:r>
              <a:rPr lang="es-ES" sz="1800" b="1" dirty="0">
                <a:solidFill>
                  <a:srgbClr val="4E9EBA"/>
                </a:solidFill>
              </a:rPr>
              <a:t>, </a:t>
            </a:r>
            <a:r>
              <a:rPr lang="es-ES" sz="1800" b="1" dirty="0" err="1">
                <a:solidFill>
                  <a:srgbClr val="4E9EBA"/>
                </a:solidFill>
              </a:rPr>
              <a:t>pasio-lorea</a:t>
            </a:r>
            <a:r>
              <a:rPr lang="es-ES" sz="1800" b="1" dirty="0">
                <a:solidFill>
                  <a:srgbClr val="4E9EBA"/>
                </a:solidFill>
              </a:rPr>
              <a:t>, </a:t>
            </a:r>
            <a:r>
              <a:rPr lang="es-ES" sz="1800" b="1" dirty="0" err="1">
                <a:solidFill>
                  <a:srgbClr val="4E9EBA"/>
                </a:solidFill>
              </a:rPr>
              <a:t>garraiska</a:t>
            </a:r>
            <a:r>
              <a:rPr lang="es-ES" sz="1800" b="1" dirty="0">
                <a:solidFill>
                  <a:srgbClr val="4E9EBA"/>
                </a:solidFill>
              </a:rPr>
              <a:t>, </a:t>
            </a:r>
            <a:r>
              <a:rPr lang="es-ES" sz="1800" b="1" dirty="0" err="1">
                <a:solidFill>
                  <a:srgbClr val="4E9EBA"/>
                </a:solidFill>
              </a:rPr>
              <a:t>Kaliforniako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mitxoleta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edo</a:t>
            </a:r>
            <a:r>
              <a:rPr lang="es-ES" sz="1800" b="1" dirty="0">
                <a:solidFill>
                  <a:srgbClr val="4E9EBA"/>
                </a:solidFill>
              </a:rPr>
              <a:t> Kava): </a:t>
            </a:r>
            <a:r>
              <a:rPr lang="es-ES" sz="1600" b="1" dirty="0" err="1"/>
              <a:t>JKGek</a:t>
            </a:r>
            <a:r>
              <a:rPr lang="es-ES" sz="1600" b="1" dirty="0"/>
              <a:t> </a:t>
            </a:r>
            <a:r>
              <a:rPr lang="es-ES" sz="1600" b="1" dirty="0" err="1"/>
              <a:t>ez</a:t>
            </a:r>
            <a:r>
              <a:rPr lang="es-ES" sz="1600" b="1" dirty="0"/>
              <a:t> </a:t>
            </a:r>
            <a:r>
              <a:rPr lang="es-ES" sz="1600" b="1" dirty="0" err="1"/>
              <a:t>erabiltzea</a:t>
            </a:r>
            <a:r>
              <a:rPr lang="es-ES" sz="1600" b="1" dirty="0"/>
              <a:t> </a:t>
            </a:r>
            <a:r>
              <a:rPr lang="es-ES" sz="1600" b="1" dirty="0" err="1"/>
              <a:t>gomendatzen</a:t>
            </a:r>
            <a:r>
              <a:rPr lang="es-ES" sz="1600" b="1" dirty="0"/>
              <a:t> </a:t>
            </a:r>
            <a:r>
              <a:rPr lang="es-ES" sz="1600" b="1" dirty="0" err="1"/>
              <a:t>dute</a:t>
            </a:r>
            <a:r>
              <a:rPr lang="es-ES" sz="1600" dirty="0"/>
              <a:t> (</a:t>
            </a:r>
            <a:r>
              <a:rPr lang="es-ES" sz="1600" dirty="0" err="1"/>
              <a:t>eraginkortasunik</a:t>
            </a:r>
            <a:r>
              <a:rPr lang="es-ES" sz="1600" dirty="0"/>
              <a:t> </a:t>
            </a:r>
            <a:r>
              <a:rPr lang="es-ES" sz="1600" dirty="0" err="1"/>
              <a:t>eza</a:t>
            </a:r>
            <a:r>
              <a:rPr lang="es-ES" sz="1600" dirty="0"/>
              <a:t>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/>
              <a:t>ebidentzia</a:t>
            </a:r>
            <a:r>
              <a:rPr lang="es-ES" sz="1600" dirty="0"/>
              <a:t> </a:t>
            </a:r>
            <a:r>
              <a:rPr lang="es-ES" sz="1600" dirty="0" err="1"/>
              <a:t>eskasa</a:t>
            </a:r>
            <a:r>
              <a:rPr lang="es-ES" sz="1600" dirty="0"/>
              <a:t>)</a:t>
            </a:r>
            <a:endParaRPr lang="es-ES" sz="1600" b="1" dirty="0">
              <a:solidFill>
                <a:srgbClr val="4E9EBA"/>
              </a:solidFill>
            </a:endParaRPr>
          </a:p>
          <a:p>
            <a:pPr marL="452438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 err="1">
                <a:solidFill>
                  <a:srgbClr val="4E9EBA"/>
                </a:solidFill>
              </a:rPr>
              <a:t>Kannabinoideak</a:t>
            </a:r>
            <a:r>
              <a:rPr lang="es-ES" b="1" dirty="0"/>
              <a:t> 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600" dirty="0">
                <a:solidFill>
                  <a:srgbClr val="4E9EBA"/>
                </a:solidFill>
              </a:rPr>
              <a:t>(</a:t>
            </a:r>
            <a:r>
              <a:rPr lang="es-ES" sz="1600" dirty="0" err="1">
                <a:solidFill>
                  <a:srgbClr val="4E9EBA"/>
                </a:solidFill>
              </a:rPr>
              <a:t>elikadura-osagarriak</a:t>
            </a:r>
            <a:r>
              <a:rPr lang="es-ES" sz="1600" dirty="0">
                <a:solidFill>
                  <a:srgbClr val="4E9EBA"/>
                </a:solidFill>
              </a:rPr>
              <a:t>): </a:t>
            </a:r>
            <a:r>
              <a:rPr lang="es-ES" sz="1600" dirty="0" err="1"/>
              <a:t>kanabidiol</a:t>
            </a:r>
            <a:r>
              <a:rPr lang="es-ES" sz="1600" dirty="0"/>
              <a:t> (CBD), delta-9-tetrahidrokanabinol (THC). </a:t>
            </a:r>
            <a:r>
              <a:rPr lang="es-ES" sz="1600" dirty="0" err="1"/>
              <a:t>Insomniorako</a:t>
            </a:r>
            <a:r>
              <a:rPr lang="es-ES" sz="1600" dirty="0"/>
              <a:t> </a:t>
            </a:r>
            <a:r>
              <a:rPr lang="es-ES" sz="1600" dirty="0" err="1"/>
              <a:t>erabiltzea</a:t>
            </a:r>
            <a:r>
              <a:rPr lang="es-ES" sz="1600" dirty="0"/>
              <a:t> </a:t>
            </a:r>
            <a:r>
              <a:rPr lang="es-ES" sz="1600" dirty="0" err="1"/>
              <a:t>babesten</a:t>
            </a:r>
            <a:r>
              <a:rPr lang="es-ES" sz="1600" dirty="0"/>
              <a:t> </a:t>
            </a:r>
            <a:r>
              <a:rPr lang="es-ES" sz="1600" dirty="0" err="1"/>
              <a:t>duen</a:t>
            </a:r>
            <a:r>
              <a:rPr lang="es-ES" sz="1600" dirty="0"/>
              <a:t> </a:t>
            </a:r>
            <a:r>
              <a:rPr lang="es-ES" sz="1600" b="1" dirty="0" err="1"/>
              <a:t>azterlan</a:t>
            </a:r>
            <a:r>
              <a:rPr lang="es-ES" sz="1600" b="1" dirty="0"/>
              <a:t> </a:t>
            </a:r>
            <a:r>
              <a:rPr lang="es-ES" sz="1600" b="1" dirty="0" err="1"/>
              <a:t>egokirik</a:t>
            </a:r>
            <a:r>
              <a:rPr lang="es-ES" sz="1600" b="1" dirty="0"/>
              <a:t> </a:t>
            </a:r>
            <a:r>
              <a:rPr lang="es-ES" sz="1600" b="1" dirty="0" err="1"/>
              <a:t>ez</a:t>
            </a:r>
            <a:r>
              <a:rPr lang="es-ES" sz="1600" b="1" dirty="0"/>
              <a:t>.</a:t>
            </a:r>
            <a:r>
              <a:rPr lang="es-ES" sz="1600" dirty="0"/>
              <a:t> </a:t>
            </a:r>
            <a:r>
              <a:rPr lang="es-ES" sz="1600" dirty="0" err="1"/>
              <a:t>Tolerantzia</a:t>
            </a:r>
            <a:r>
              <a:rPr lang="es-ES" sz="1600" dirty="0"/>
              <a:t> </a:t>
            </a:r>
            <a:r>
              <a:rPr lang="es-ES" sz="1600" dirty="0" err="1"/>
              <a:t>garatzeko</a:t>
            </a:r>
            <a:r>
              <a:rPr lang="es-ES" sz="1600" dirty="0"/>
              <a:t> </a:t>
            </a:r>
            <a:r>
              <a:rPr lang="es-ES" sz="1600" dirty="0" err="1"/>
              <a:t>aukera</a:t>
            </a:r>
            <a:r>
              <a:rPr lang="es-ES" sz="1600" dirty="0"/>
              <a:t>, </a:t>
            </a:r>
            <a:r>
              <a:rPr lang="es-ES" sz="1600" dirty="0" err="1"/>
              <a:t>kronikoki</a:t>
            </a:r>
            <a:r>
              <a:rPr lang="es-ES" sz="1600" dirty="0"/>
              <a:t> </a:t>
            </a:r>
            <a:r>
              <a:rPr lang="es-ES" sz="1600" dirty="0" err="1"/>
              <a:t>ematearen</a:t>
            </a:r>
            <a:r>
              <a:rPr lang="es-ES" sz="1600" dirty="0"/>
              <a:t> </a:t>
            </a:r>
            <a:r>
              <a:rPr lang="es-ES" sz="1600" dirty="0" err="1"/>
              <a:t>ondoren</a:t>
            </a:r>
            <a:r>
              <a:rPr lang="es-ES" sz="1600" dirty="0"/>
              <a:t>, eta </a:t>
            </a:r>
            <a:r>
              <a:rPr lang="es-ES" sz="1600" dirty="0" err="1"/>
              <a:t>errebote-efektua</a:t>
            </a:r>
            <a:r>
              <a:rPr lang="es-ES" sz="1600" dirty="0"/>
              <a:t> </a:t>
            </a:r>
            <a:r>
              <a:rPr lang="es-ES" sz="1600" dirty="0" err="1"/>
              <a:t>erretiratzearen</a:t>
            </a:r>
            <a:r>
              <a:rPr lang="es-ES" sz="1600" dirty="0"/>
              <a:t> </a:t>
            </a:r>
            <a:r>
              <a:rPr lang="es-ES" sz="1600" dirty="0" err="1"/>
              <a:t>ondoren</a:t>
            </a:r>
            <a:endParaRPr lang="es-ES" sz="16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8372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18636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110169"/>
            <a:ext cx="10987155" cy="810841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BENZODIAZEPINAK ETA Z FARMAKOAK EPE LUZERA ERABILTZEA ETA DEPRESKRIBATZEA (I)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20717" y="873277"/>
            <a:ext cx="11624442" cy="530468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/>
              <a:t>Mundu</a:t>
            </a:r>
            <a:r>
              <a:rPr lang="es-ES" sz="1800" b="1" dirty="0"/>
              <a:t> </a:t>
            </a:r>
            <a:r>
              <a:rPr lang="es-ES" sz="1800" b="1" dirty="0" err="1"/>
              <a:t>osoan</a:t>
            </a:r>
            <a:r>
              <a:rPr lang="es-ES" sz="1800" b="1" dirty="0"/>
              <a:t> </a:t>
            </a:r>
            <a:r>
              <a:rPr lang="es-ES" sz="1800" b="1" dirty="0" err="1"/>
              <a:t>milioika</a:t>
            </a:r>
            <a:r>
              <a:rPr lang="es-ES" sz="1800" b="1" dirty="0"/>
              <a:t> </a:t>
            </a:r>
            <a:r>
              <a:rPr lang="es-ES" sz="1800" b="1" dirty="0" err="1"/>
              <a:t>pertsonak</a:t>
            </a:r>
            <a:r>
              <a:rPr lang="es-ES" sz="1800" b="1" dirty="0"/>
              <a:t> </a:t>
            </a:r>
            <a:r>
              <a:rPr lang="es-ES" sz="1800" b="1" dirty="0" err="1"/>
              <a:t>epe</a:t>
            </a:r>
            <a:r>
              <a:rPr lang="es-ES" sz="1800" b="1" dirty="0"/>
              <a:t> </a:t>
            </a:r>
            <a:r>
              <a:rPr lang="es-ES" sz="1800" b="1" dirty="0" err="1"/>
              <a:t>luzeko</a:t>
            </a:r>
            <a:r>
              <a:rPr lang="es-ES" sz="1800" b="1" dirty="0"/>
              <a:t> </a:t>
            </a:r>
            <a:r>
              <a:rPr lang="es-ES" sz="1800" b="1" dirty="0" err="1"/>
              <a:t>tratamendua</a:t>
            </a:r>
            <a:r>
              <a:rPr lang="es-ES" sz="1800" b="1" dirty="0"/>
              <a:t> </a:t>
            </a:r>
            <a:r>
              <a:rPr lang="es-ES" sz="1800" b="1" dirty="0" err="1"/>
              <a:t>dute</a:t>
            </a:r>
            <a:r>
              <a:rPr lang="es-ES" sz="1800" dirty="0"/>
              <a:t>, </a:t>
            </a:r>
            <a:r>
              <a:rPr lang="es-ES" sz="1800" dirty="0" err="1"/>
              <a:t>tratamenduak</a:t>
            </a:r>
            <a:r>
              <a:rPr lang="es-ES" sz="1800" dirty="0"/>
              <a:t> </a:t>
            </a:r>
            <a:r>
              <a:rPr lang="es-ES" sz="1800" b="1" dirty="0"/>
              <a:t>2-4 astera </a:t>
            </a:r>
            <a:r>
              <a:rPr lang="es-ES" sz="1800" dirty="0" err="1"/>
              <a:t>mugatzea</a:t>
            </a:r>
            <a:r>
              <a:rPr lang="es-ES" sz="1800" dirty="0"/>
              <a:t> </a:t>
            </a:r>
            <a:r>
              <a:rPr lang="es-ES" sz="1800" dirty="0" err="1"/>
              <a:t>gomendatzen</a:t>
            </a:r>
            <a:r>
              <a:rPr lang="es-ES" sz="1800" dirty="0"/>
              <a:t> den </a:t>
            </a:r>
            <a:r>
              <a:rPr lang="es-ES" sz="1800" dirty="0" err="1"/>
              <a:t>arren</a:t>
            </a:r>
            <a:r>
              <a:rPr lang="es-ES" sz="1800" dirty="0"/>
              <a:t> </a:t>
            </a:r>
            <a:r>
              <a:rPr lang="es-ES" sz="1600" dirty="0"/>
              <a:t>(</a:t>
            </a:r>
            <a:r>
              <a:rPr lang="es-ES" sz="1600" dirty="0" err="1"/>
              <a:t>Euskadin</a:t>
            </a:r>
            <a:r>
              <a:rPr lang="es-ES" sz="1600" dirty="0"/>
              <a:t>: % 83,5ek </a:t>
            </a:r>
            <a:r>
              <a:rPr lang="es-ES" sz="1600" dirty="0" err="1"/>
              <a:t>urtebete</a:t>
            </a:r>
            <a:r>
              <a:rPr lang="es-ES" sz="1600" dirty="0"/>
              <a:t> </a:t>
            </a:r>
            <a:r>
              <a:rPr lang="es-ES" sz="1600" dirty="0" err="1"/>
              <a:t>baino</a:t>
            </a:r>
            <a:r>
              <a:rPr lang="es-ES" sz="1600" dirty="0"/>
              <a:t> </a:t>
            </a:r>
            <a:r>
              <a:rPr lang="es-ES" sz="1600" dirty="0" err="1"/>
              <a:t>gehiagoz</a:t>
            </a:r>
            <a:r>
              <a:rPr lang="es-ES" sz="1600" dirty="0"/>
              <a:t> du </a:t>
            </a:r>
            <a:r>
              <a:rPr lang="es-ES" sz="1600" dirty="0" err="1"/>
              <a:t>preskripzio</a:t>
            </a:r>
            <a:r>
              <a:rPr lang="es-ES" sz="1600" dirty="0"/>
              <a:t> </a:t>
            </a:r>
            <a:r>
              <a:rPr lang="es-ES" sz="1600" dirty="0" err="1"/>
              <a:t>aktiboa</a:t>
            </a:r>
            <a:r>
              <a:rPr lang="es-ES" sz="1600" dirty="0"/>
              <a:t>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1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/>
              <a:t>Ebidentzia</a:t>
            </a:r>
            <a:r>
              <a:rPr lang="es-ES" sz="1800" b="1" dirty="0"/>
              <a:t> falta da 4-12 </a:t>
            </a:r>
            <a:r>
              <a:rPr lang="es-ES" sz="1800" b="1" dirty="0" err="1"/>
              <a:t>astetik</a:t>
            </a:r>
            <a:r>
              <a:rPr lang="es-ES" sz="1800" b="1" dirty="0"/>
              <a:t> </a:t>
            </a:r>
            <a:r>
              <a:rPr lang="es-ES" sz="1800" b="1" dirty="0" err="1"/>
              <a:t>aurrera</a:t>
            </a:r>
            <a:r>
              <a:rPr lang="es-ES" sz="1800" b="1" dirty="0"/>
              <a:t> </a:t>
            </a:r>
            <a:r>
              <a:rPr lang="es-ES" sz="1800" dirty="0"/>
              <a:t>BZD eta Z </a:t>
            </a:r>
            <a:r>
              <a:rPr lang="es-ES" sz="1800" dirty="0" err="1"/>
              <a:t>farmakoak</a:t>
            </a:r>
            <a:r>
              <a:rPr lang="es-ES" sz="1800" dirty="0"/>
              <a:t> </a:t>
            </a:r>
            <a:r>
              <a:rPr lang="es-ES" sz="1800" dirty="0" err="1"/>
              <a:t>erabiltzeko</a:t>
            </a:r>
            <a:r>
              <a:rPr lang="es-ES" sz="1800" dirty="0"/>
              <a:t> </a:t>
            </a:r>
            <a:r>
              <a:rPr lang="es-ES" sz="1800" dirty="0" err="1"/>
              <a:t>gomendioak</a:t>
            </a:r>
            <a:r>
              <a:rPr lang="es-ES" sz="1800" dirty="0"/>
              <a:t> </a:t>
            </a:r>
            <a:r>
              <a:rPr lang="es-ES" sz="1800" dirty="0" err="1"/>
              <a:t>egiteko</a:t>
            </a:r>
            <a:r>
              <a:rPr lang="es-ES" sz="1800" dirty="0"/>
              <a:t> </a:t>
            </a:r>
            <a:endParaRPr lang="es-ES" sz="180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1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/>
              <a:t>Zalantza</a:t>
            </a:r>
            <a:r>
              <a:rPr lang="es-ES" sz="1800" b="1" dirty="0"/>
              <a:t> </a:t>
            </a:r>
            <a:r>
              <a:rPr lang="es-ES" sz="1800" b="1" dirty="0" err="1"/>
              <a:t>dago</a:t>
            </a:r>
            <a:r>
              <a:rPr lang="es-ES" sz="1800" b="1" dirty="0"/>
              <a:t> </a:t>
            </a:r>
            <a:r>
              <a:rPr lang="es-ES" sz="1800" b="1" dirty="0" err="1"/>
              <a:t>hipnotikoen</a:t>
            </a:r>
            <a:r>
              <a:rPr lang="es-ES" sz="1800" b="1" dirty="0"/>
              <a:t> </a:t>
            </a:r>
            <a:r>
              <a:rPr lang="es-ES" sz="1800" b="1" dirty="0" err="1"/>
              <a:t>aldizkako</a:t>
            </a:r>
            <a:r>
              <a:rPr lang="es-ES" sz="1800" b="1" dirty="0"/>
              <a:t> </a:t>
            </a:r>
            <a:r>
              <a:rPr lang="es-ES" sz="1800" b="1" dirty="0" err="1"/>
              <a:t>erabilerari</a:t>
            </a:r>
            <a:r>
              <a:rPr lang="es-ES" sz="1800" b="1" dirty="0"/>
              <a:t> </a:t>
            </a:r>
            <a:r>
              <a:rPr lang="es-ES" sz="1800" b="1" dirty="0" err="1"/>
              <a:t>buruz</a:t>
            </a:r>
            <a:r>
              <a:rPr lang="es-ES" sz="1800" b="1" dirty="0"/>
              <a:t>: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da </a:t>
            </a:r>
            <a:r>
              <a:rPr lang="es-ES" sz="1800" dirty="0" err="1"/>
              <a:t>etengabeko</a:t>
            </a:r>
            <a:r>
              <a:rPr lang="es-ES" sz="1800" dirty="0"/>
              <a:t> </a:t>
            </a:r>
            <a:r>
              <a:rPr lang="es-ES" sz="1800" dirty="0" err="1"/>
              <a:t>erabilerarekin</a:t>
            </a:r>
            <a:r>
              <a:rPr lang="es-ES" sz="1800" dirty="0"/>
              <a:t> </a:t>
            </a:r>
            <a:r>
              <a:rPr lang="es-ES" sz="1800" dirty="0" err="1"/>
              <a:t>alderatu</a:t>
            </a:r>
            <a:r>
              <a:rPr lang="es-ES" sz="1800" dirty="0"/>
              <a:t>, </a:t>
            </a:r>
            <a:r>
              <a:rPr lang="es-ES" sz="1800" dirty="0" err="1"/>
              <a:t>baina</a:t>
            </a:r>
            <a:r>
              <a:rPr lang="es-ES" sz="1800" dirty="0"/>
              <a:t>, oro </a:t>
            </a:r>
            <a:r>
              <a:rPr lang="es-ES" sz="1800" dirty="0" err="1"/>
              <a:t>har</a:t>
            </a:r>
            <a:r>
              <a:rPr lang="es-ES" sz="1800" dirty="0"/>
              <a:t>, </a:t>
            </a:r>
            <a:r>
              <a:rPr lang="es-ES" sz="1800" dirty="0" err="1"/>
              <a:t>gidek</a:t>
            </a:r>
            <a:r>
              <a:rPr lang="es-ES" sz="1800" dirty="0"/>
              <a:t> </a:t>
            </a:r>
            <a:r>
              <a:rPr lang="es-ES" sz="1800" dirty="0" err="1"/>
              <a:t>aldizkako</a:t>
            </a:r>
            <a:r>
              <a:rPr lang="es-ES" sz="1800" dirty="0"/>
              <a:t> </a:t>
            </a:r>
            <a:r>
              <a:rPr lang="es-ES" sz="1800" dirty="0" err="1"/>
              <a:t>erabilera</a:t>
            </a:r>
            <a:r>
              <a:rPr lang="es-ES" sz="1800" dirty="0"/>
              <a:t> </a:t>
            </a:r>
            <a:r>
              <a:rPr lang="es-ES" sz="1800" dirty="0" err="1"/>
              <a:t>nahiago</a:t>
            </a:r>
            <a:r>
              <a:rPr lang="es-ES" sz="1800" dirty="0"/>
              <a:t> </a:t>
            </a:r>
            <a:r>
              <a:rPr lang="es-ES" sz="1800" dirty="0" err="1"/>
              <a:t>dute</a:t>
            </a:r>
            <a:r>
              <a:rPr lang="es-ES" sz="1800" dirty="0"/>
              <a:t> </a:t>
            </a:r>
            <a:r>
              <a:rPr lang="es-ES" sz="1800" dirty="0" err="1"/>
              <a:t>epe</a:t>
            </a:r>
            <a:r>
              <a:rPr lang="es-ES" sz="1800" dirty="0"/>
              <a:t> </a:t>
            </a:r>
            <a:r>
              <a:rPr lang="es-ES" sz="1800" dirty="0" err="1"/>
              <a:t>luzeko</a:t>
            </a:r>
            <a:r>
              <a:rPr lang="es-ES" sz="1800" dirty="0"/>
              <a:t> </a:t>
            </a:r>
            <a:r>
              <a:rPr lang="es-ES" sz="1800" dirty="0" err="1"/>
              <a:t>tratamenduetan</a:t>
            </a:r>
            <a:endParaRPr lang="es-ES" sz="18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1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Ikerketa</a:t>
            </a:r>
            <a:r>
              <a:rPr lang="es-ES" sz="1800" dirty="0"/>
              <a:t> </a:t>
            </a:r>
            <a:r>
              <a:rPr lang="es-ES" sz="1800" dirty="0" err="1"/>
              <a:t>batzuek</a:t>
            </a:r>
            <a:r>
              <a:rPr lang="es-ES" sz="1800" dirty="0"/>
              <a:t> </a:t>
            </a:r>
            <a:r>
              <a:rPr lang="es-ES" sz="1800" dirty="0" err="1"/>
              <a:t>erakutsi</a:t>
            </a:r>
            <a:r>
              <a:rPr lang="es-ES" sz="1800" dirty="0"/>
              <a:t> </a:t>
            </a:r>
            <a:r>
              <a:rPr lang="es-ES" sz="1800" dirty="0" err="1"/>
              <a:t>dute</a:t>
            </a:r>
            <a:r>
              <a:rPr lang="es-ES" sz="1800" dirty="0"/>
              <a:t> </a:t>
            </a:r>
            <a:r>
              <a:rPr lang="es-ES" sz="1800" dirty="0" err="1"/>
              <a:t>BZDren</a:t>
            </a:r>
            <a:r>
              <a:rPr lang="es-ES" sz="1800" dirty="0"/>
              <a:t> </a:t>
            </a:r>
            <a:r>
              <a:rPr lang="es-ES" sz="1800" dirty="0" err="1"/>
              <a:t>depreskripzioa</a:t>
            </a:r>
            <a:r>
              <a:rPr lang="es-ES" sz="1800" dirty="0"/>
              <a:t> posible dela </a:t>
            </a:r>
            <a:r>
              <a:rPr lang="es-ES" sz="1800" dirty="0" err="1"/>
              <a:t>pazienteen</a:t>
            </a:r>
            <a:r>
              <a:rPr lang="es-ES" sz="1800" dirty="0"/>
              <a:t> </a:t>
            </a:r>
            <a:r>
              <a:rPr lang="es-ES" sz="1800" dirty="0" err="1"/>
              <a:t>ehuneko</a:t>
            </a:r>
            <a:r>
              <a:rPr lang="es-ES" sz="1800" dirty="0"/>
              <a:t> </a:t>
            </a:r>
            <a:r>
              <a:rPr lang="es-ES" sz="1800" dirty="0" err="1"/>
              <a:t>aldakor</a:t>
            </a:r>
            <a:r>
              <a:rPr lang="es-ES" sz="1800" dirty="0"/>
              <a:t> batean (</a:t>
            </a:r>
            <a:r>
              <a:rPr lang="es-ES" sz="1800" dirty="0" err="1"/>
              <a:t>esku-hartzearen</a:t>
            </a:r>
            <a:r>
              <a:rPr lang="es-ES" sz="1800" dirty="0"/>
              <a:t> </a:t>
            </a:r>
            <a:r>
              <a:rPr lang="es-ES" sz="1800" dirty="0" err="1"/>
              <a:t>arabera</a:t>
            </a:r>
            <a:r>
              <a:rPr lang="es-ES" sz="1800" dirty="0"/>
              <a:t>), </a:t>
            </a:r>
            <a:r>
              <a:rPr lang="es-ES" sz="1800" dirty="0" err="1"/>
              <a:t>baina</a:t>
            </a:r>
            <a:r>
              <a:rPr lang="es-ES" sz="1800" dirty="0"/>
              <a:t> </a:t>
            </a:r>
            <a:r>
              <a:rPr lang="es-ES" sz="1800" dirty="0" err="1"/>
              <a:t>proportzio</a:t>
            </a:r>
            <a:r>
              <a:rPr lang="es-ES" sz="1800" dirty="0"/>
              <a:t> </a:t>
            </a:r>
            <a:r>
              <a:rPr lang="es-ES" sz="1800" dirty="0" err="1"/>
              <a:t>handi</a:t>
            </a:r>
            <a:r>
              <a:rPr lang="es-ES" sz="1800" dirty="0"/>
              <a:t> </a:t>
            </a:r>
            <a:r>
              <a:rPr lang="es-ES" sz="1800" dirty="0" err="1"/>
              <a:t>batek</a:t>
            </a:r>
            <a:r>
              <a:rPr lang="es-ES" sz="1800" dirty="0"/>
              <a:t> </a:t>
            </a:r>
            <a:r>
              <a:rPr lang="es-ES" sz="1800" dirty="0" err="1"/>
              <a:t>tratamendua</a:t>
            </a:r>
            <a:r>
              <a:rPr lang="es-ES" sz="1800" dirty="0"/>
              <a:t> </a:t>
            </a:r>
            <a:r>
              <a:rPr lang="es-ES" sz="1800" dirty="0" err="1"/>
              <a:t>berriz</a:t>
            </a:r>
            <a:r>
              <a:rPr lang="es-ES" sz="1800" dirty="0"/>
              <a:t> </a:t>
            </a:r>
            <a:r>
              <a:rPr lang="es-ES" sz="1800" dirty="0" err="1"/>
              <a:t>hasten</a:t>
            </a:r>
            <a:r>
              <a:rPr lang="es-ES" sz="1800" dirty="0"/>
              <a:t> du </a:t>
            </a:r>
            <a:r>
              <a:rPr lang="es-ES" sz="1800" dirty="0" err="1"/>
              <a:t>denbora</a:t>
            </a:r>
            <a:r>
              <a:rPr lang="es-ES" sz="1800" dirty="0"/>
              <a:t> baten </a:t>
            </a:r>
            <a:r>
              <a:rPr lang="es-ES" sz="1800" dirty="0" err="1"/>
              <a:t>ondoren</a:t>
            </a:r>
            <a:r>
              <a:rPr lang="es-ES" sz="1800" dirty="0"/>
              <a:t>. </a:t>
            </a:r>
            <a:r>
              <a:rPr lang="es-ES" sz="1800" b="1" dirty="0" err="1"/>
              <a:t>Pertsona</a:t>
            </a:r>
            <a:r>
              <a:rPr lang="es-ES" sz="1800" b="1" dirty="0"/>
              <a:t> </a:t>
            </a:r>
            <a:r>
              <a:rPr lang="es-ES" sz="1800" b="1" dirty="0" err="1"/>
              <a:t>batzuek</a:t>
            </a:r>
            <a:r>
              <a:rPr lang="es-ES" sz="1800" b="1" dirty="0"/>
              <a:t> </a:t>
            </a:r>
            <a:r>
              <a:rPr lang="es-ES" sz="1800" b="1" dirty="0" err="1"/>
              <a:t>arazo</a:t>
            </a:r>
            <a:r>
              <a:rPr lang="es-ES" sz="1800" b="1" dirty="0"/>
              <a:t> </a:t>
            </a:r>
            <a:r>
              <a:rPr lang="es-ES" sz="1800" b="1" dirty="0" err="1"/>
              <a:t>iraunkorrak</a:t>
            </a:r>
            <a:r>
              <a:rPr lang="es-ES" sz="1800" b="1" dirty="0"/>
              <a:t> </a:t>
            </a:r>
            <a:r>
              <a:rPr lang="es-ES" sz="1800" b="1" dirty="0" err="1"/>
              <a:t>dituzte</a:t>
            </a:r>
            <a:r>
              <a:rPr lang="es-ES" sz="1800" b="1" dirty="0"/>
              <a:t>, </a:t>
            </a:r>
            <a:r>
              <a:rPr lang="es-ES" sz="1800" b="1" dirty="0" err="1"/>
              <a:t>tratatu</a:t>
            </a:r>
            <a:r>
              <a:rPr lang="es-ES" sz="1800" b="1" dirty="0"/>
              <a:t> </a:t>
            </a:r>
            <a:r>
              <a:rPr lang="es-ES" sz="1800" b="1" dirty="0" err="1"/>
              <a:t>behar</a:t>
            </a:r>
            <a:r>
              <a:rPr lang="es-ES" sz="1800" b="1" dirty="0"/>
              <a:t> </a:t>
            </a:r>
            <a:r>
              <a:rPr lang="es-ES" sz="1800" b="1" dirty="0" err="1"/>
              <a:t>direnak</a:t>
            </a:r>
            <a:endParaRPr lang="es-ES" sz="180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1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/>
              <a:t>Zentzuzkoena</a:t>
            </a:r>
            <a:r>
              <a:rPr lang="es-ES" sz="1800" dirty="0"/>
              <a:t>, </a:t>
            </a:r>
            <a:r>
              <a:rPr lang="es-ES" sz="1800" dirty="0" err="1"/>
              <a:t>batez</a:t>
            </a:r>
            <a:r>
              <a:rPr lang="es-ES" sz="1800" dirty="0"/>
              <a:t> ere </a:t>
            </a:r>
            <a:r>
              <a:rPr lang="es-ES" sz="1800" dirty="0" err="1"/>
              <a:t>adineko</a:t>
            </a:r>
            <a:r>
              <a:rPr lang="es-ES" sz="1800" dirty="0"/>
              <a:t> </a:t>
            </a:r>
            <a:r>
              <a:rPr lang="es-ES" sz="1800" dirty="0" err="1"/>
              <a:t>pazienteetan</a:t>
            </a:r>
            <a:r>
              <a:rPr lang="es-ES" sz="1800" dirty="0"/>
              <a:t>: </a:t>
            </a:r>
            <a:r>
              <a:rPr lang="es-ES" sz="1800" b="1" dirty="0" err="1"/>
              <a:t>medikazioa</a:t>
            </a:r>
            <a:r>
              <a:rPr lang="es-ES" sz="1800" b="1" dirty="0"/>
              <a:t> </a:t>
            </a:r>
            <a:r>
              <a:rPr lang="es-ES" sz="1800" b="1" dirty="0" err="1"/>
              <a:t>aldizka</a:t>
            </a:r>
            <a:r>
              <a:rPr lang="es-ES" sz="1800" b="1" dirty="0"/>
              <a:t> </a:t>
            </a:r>
            <a:r>
              <a:rPr lang="es-ES" sz="1800" b="1" dirty="0" err="1"/>
              <a:t>kentzeko</a:t>
            </a:r>
            <a:r>
              <a:rPr lang="es-ES" sz="1800" b="1" dirty="0"/>
              <a:t> </a:t>
            </a:r>
            <a:r>
              <a:rPr lang="es-ES" sz="1800" b="1" dirty="0" err="1"/>
              <a:t>saiakerak</a:t>
            </a:r>
            <a:r>
              <a:rPr lang="es-ES" sz="1800" b="1" dirty="0"/>
              <a:t> </a:t>
            </a:r>
            <a:r>
              <a:rPr lang="es-ES" sz="1800" b="1" dirty="0" err="1"/>
              <a:t>egitea</a:t>
            </a:r>
            <a:r>
              <a:rPr lang="es-ES" sz="1800" dirty="0"/>
              <a:t>, </a:t>
            </a:r>
            <a:r>
              <a:rPr lang="es-ES" sz="1800" dirty="0" err="1"/>
              <a:t>ondorio</a:t>
            </a:r>
            <a:r>
              <a:rPr lang="es-ES" sz="1800" dirty="0"/>
              <a:t> </a:t>
            </a:r>
            <a:r>
              <a:rPr lang="es-ES" sz="1800" dirty="0" err="1"/>
              <a:t>kaltegarriak</a:t>
            </a:r>
            <a:r>
              <a:rPr lang="es-ES" sz="1800" dirty="0"/>
              <a:t> </a:t>
            </a:r>
            <a:r>
              <a:rPr lang="es-ES" sz="1800" dirty="0" err="1"/>
              <a:t>gutxitzeko</a:t>
            </a:r>
            <a:r>
              <a:rPr lang="es-ES" sz="1800" dirty="0"/>
              <a:t> eta </a:t>
            </a:r>
            <a:r>
              <a:rPr lang="es-ES" sz="1800" dirty="0" err="1"/>
              <a:t>tratamendua</a:t>
            </a:r>
            <a:r>
              <a:rPr lang="es-ES" sz="1800" dirty="0"/>
              <a:t> </a:t>
            </a:r>
            <a:r>
              <a:rPr lang="es-ES" sz="1800" dirty="0" err="1"/>
              <a:t>benetan</a:t>
            </a:r>
            <a:r>
              <a:rPr lang="es-ES" sz="1800" dirty="0"/>
              <a:t> </a:t>
            </a:r>
            <a:r>
              <a:rPr lang="es-ES" sz="1800" dirty="0" err="1"/>
              <a:t>beharrezkoa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pertsonengan</a:t>
            </a:r>
            <a:r>
              <a:rPr lang="es-ES" sz="1800" dirty="0"/>
              <a:t> </a:t>
            </a:r>
            <a:r>
              <a:rPr lang="es-ES" sz="1800" dirty="0" err="1"/>
              <a:t>bakarrik</a:t>
            </a:r>
            <a:r>
              <a:rPr lang="es-ES" sz="1800" dirty="0"/>
              <a:t> </a:t>
            </a:r>
            <a:r>
              <a:rPr lang="es-ES" sz="1800" dirty="0" err="1"/>
              <a:t>mantentzeko</a:t>
            </a:r>
            <a:endParaRPr lang="es-ES" sz="18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1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Eraginkortasuna</a:t>
            </a:r>
            <a:r>
              <a:rPr lang="es-ES" sz="1800" dirty="0"/>
              <a:t> </a:t>
            </a:r>
            <a:r>
              <a:rPr lang="es-ES" sz="1800" dirty="0" err="1"/>
              <a:t>erakutsi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b="1" dirty="0" err="1"/>
              <a:t>estrategiak</a:t>
            </a:r>
            <a:r>
              <a:rPr lang="es-ES" sz="1800" dirty="0"/>
              <a:t>: </a:t>
            </a:r>
            <a:r>
              <a:rPr lang="es-ES" sz="1800" b="1" dirty="0" err="1"/>
              <a:t>esku-hartze</a:t>
            </a:r>
            <a:r>
              <a:rPr lang="es-ES" sz="1800" b="1" dirty="0"/>
              <a:t> </a:t>
            </a:r>
            <a:r>
              <a:rPr lang="es-ES" sz="1800" b="1" dirty="0" err="1"/>
              <a:t>minimoa</a:t>
            </a:r>
            <a:r>
              <a:rPr lang="es-ES" sz="1800" b="1" dirty="0"/>
              <a:t> (</a:t>
            </a:r>
            <a:r>
              <a:rPr lang="es-ES" sz="1800" b="1" dirty="0" err="1"/>
              <a:t>Benzokarta</a:t>
            </a:r>
            <a:r>
              <a:rPr lang="es-ES" sz="1800" b="1" dirty="0"/>
              <a:t>), </a:t>
            </a:r>
            <a:r>
              <a:rPr lang="es-ES" sz="1800" b="1" dirty="0" err="1"/>
              <a:t>elkarrizketa</a:t>
            </a:r>
            <a:r>
              <a:rPr lang="es-ES" sz="1800" b="1" dirty="0"/>
              <a:t> </a:t>
            </a:r>
            <a:r>
              <a:rPr lang="es-ES" sz="1800" b="1" dirty="0" err="1"/>
              <a:t>egituratua</a:t>
            </a:r>
            <a:r>
              <a:rPr lang="es-ES" sz="1800" b="1" dirty="0"/>
              <a:t> eta </a:t>
            </a:r>
            <a:r>
              <a:rPr lang="es-ES" sz="1800" b="1" dirty="0" err="1"/>
              <a:t>gutxitzeko</a:t>
            </a:r>
            <a:r>
              <a:rPr lang="es-ES" sz="1800" b="1" dirty="0"/>
              <a:t> </a:t>
            </a:r>
            <a:r>
              <a:rPr lang="es-ES" sz="1800" b="1" dirty="0" err="1"/>
              <a:t>jarraibidearekin</a:t>
            </a:r>
            <a:r>
              <a:rPr lang="es-ES" sz="1800" b="1" dirty="0"/>
              <a:t> batera I-TKK </a:t>
            </a:r>
            <a:r>
              <a:rPr lang="es-ES" sz="1800" b="1" dirty="0" err="1"/>
              <a:t>aplikatzea</a:t>
            </a:r>
            <a:r>
              <a:rPr lang="es-ES" sz="1800" b="1" dirty="0"/>
              <a:t>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1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2000" b="1" dirty="0" err="1">
                <a:solidFill>
                  <a:srgbClr val="4E9EBA"/>
                </a:solidFill>
              </a:rPr>
              <a:t>Kentzeari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ekin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aurretik</a:t>
            </a:r>
            <a:r>
              <a:rPr lang="es-ES" sz="2000" b="1" dirty="0">
                <a:solidFill>
                  <a:srgbClr val="4E9EBA"/>
                </a:solidFill>
              </a:rPr>
              <a:t>: </a:t>
            </a:r>
            <a:r>
              <a:rPr lang="es-ES" sz="2000" b="1" dirty="0" err="1">
                <a:solidFill>
                  <a:srgbClr val="4E9EBA"/>
                </a:solidFill>
              </a:rPr>
              <a:t>kontuan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hartu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arrakasta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izateko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aukerak</a:t>
            </a:r>
            <a:r>
              <a:rPr lang="es-ES" sz="2000" b="1" dirty="0">
                <a:solidFill>
                  <a:srgbClr val="4E9EBA"/>
                </a:solidFill>
              </a:rPr>
              <a:t>, </a:t>
            </a:r>
            <a:r>
              <a:rPr lang="es-ES" sz="2000" b="1" dirty="0" err="1">
                <a:solidFill>
                  <a:srgbClr val="4E9EBA"/>
                </a:solidFill>
              </a:rPr>
              <a:t>aintzat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hartuta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pazientearen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baldintza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fisiko</a:t>
            </a:r>
            <a:r>
              <a:rPr lang="es-ES" sz="2000" b="1" dirty="0">
                <a:solidFill>
                  <a:srgbClr val="4E9EBA"/>
                </a:solidFill>
              </a:rPr>
              <a:t> eta </a:t>
            </a:r>
            <a:r>
              <a:rPr lang="es-ES" sz="2000" b="1" dirty="0" err="1">
                <a:solidFill>
                  <a:srgbClr val="4E9EBA"/>
                </a:solidFill>
              </a:rPr>
              <a:t>psikologikoak</a:t>
            </a:r>
            <a:r>
              <a:rPr lang="es-ES" sz="2000" b="1" dirty="0">
                <a:solidFill>
                  <a:srgbClr val="4E9EBA"/>
                </a:solidFill>
              </a:rPr>
              <a:t> eta </a:t>
            </a:r>
            <a:r>
              <a:rPr lang="es-ES" sz="2000" b="1" dirty="0" err="1">
                <a:solidFill>
                  <a:srgbClr val="4E9EBA"/>
                </a:solidFill>
              </a:rPr>
              <a:t>bere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inguruabarrak</a:t>
            </a:r>
            <a:r>
              <a:rPr lang="es-ES" sz="2000" b="1" dirty="0">
                <a:solidFill>
                  <a:srgbClr val="4E9EBA"/>
                </a:solidFill>
              </a:rPr>
              <a:t>; izan ere, </a:t>
            </a:r>
            <a:r>
              <a:rPr lang="es-ES" sz="2000" b="1" dirty="0" err="1">
                <a:solidFill>
                  <a:srgbClr val="4E9EBA"/>
                </a:solidFill>
              </a:rPr>
              <a:t>komenigarria</a:t>
            </a:r>
            <a:r>
              <a:rPr lang="es-ES" sz="2000" b="1" dirty="0">
                <a:solidFill>
                  <a:srgbClr val="4E9EBA"/>
                </a:solidFill>
              </a:rPr>
              <a:t> izan </a:t>
            </a:r>
            <a:r>
              <a:rPr lang="es-ES" sz="2000" b="1" dirty="0" err="1">
                <a:solidFill>
                  <a:srgbClr val="4E9EBA"/>
                </a:solidFill>
              </a:rPr>
              <a:t>daiteke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esku-hartzea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atzeratzea</a:t>
            </a:r>
            <a:r>
              <a:rPr lang="es-ES" sz="2000" b="1" dirty="0">
                <a:solidFill>
                  <a:srgbClr val="4E9EBA"/>
                </a:solidFill>
              </a:rPr>
              <a:t>. </a:t>
            </a:r>
            <a:r>
              <a:rPr lang="es-ES" sz="2000" b="1" dirty="0" err="1">
                <a:solidFill>
                  <a:srgbClr val="4E9EBA"/>
                </a:solidFill>
              </a:rPr>
              <a:t>Baliteke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medikazioa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erabat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kentzea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ezinezkoa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izatea</a:t>
            </a:r>
            <a:r>
              <a:rPr lang="es-ES" sz="2000" b="1" dirty="0">
                <a:solidFill>
                  <a:srgbClr val="4E9EBA"/>
                </a:solidFill>
              </a:rPr>
              <a:t> eta </a:t>
            </a:r>
            <a:r>
              <a:rPr lang="es-ES" sz="2000" b="1" dirty="0" err="1">
                <a:solidFill>
                  <a:srgbClr val="4E9EBA"/>
                </a:solidFill>
              </a:rPr>
              <a:t>dosia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murriztea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zentzuzko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helburua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izatea</a:t>
            </a:r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921010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8068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110169"/>
            <a:ext cx="10987155" cy="810841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BENZODIAZEPINAK ETA Z FARMAKOAK EPE LUZERA ERABILTZEA ETA DEPRESKRIBATZEA 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(II)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921011"/>
            <a:ext cx="11453410" cy="532801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2000" b="1" u="sng" dirty="0" err="1">
                <a:solidFill>
                  <a:srgbClr val="4E9EBA"/>
                </a:solidFill>
              </a:rPr>
              <a:t>Kentzeko</a:t>
            </a:r>
            <a:r>
              <a:rPr lang="es-ES" sz="2000" b="1" u="sng" dirty="0">
                <a:solidFill>
                  <a:srgbClr val="4E9EBA"/>
                </a:solidFill>
              </a:rPr>
              <a:t> </a:t>
            </a:r>
            <a:r>
              <a:rPr lang="es-ES" sz="2000" b="1" u="sng" dirty="0" err="1">
                <a:solidFill>
                  <a:srgbClr val="4E9EBA"/>
                </a:solidFill>
              </a:rPr>
              <a:t>jarraibideak</a:t>
            </a:r>
            <a:r>
              <a:rPr lang="es-ES" sz="2000" b="1" u="sng" dirty="0">
                <a:solidFill>
                  <a:srgbClr val="4E9EBA"/>
                </a:solidFill>
              </a:rPr>
              <a:t>:</a:t>
            </a:r>
            <a:endParaRPr lang="es-ES" sz="1400" b="1" u="sng" dirty="0">
              <a:solidFill>
                <a:srgbClr val="4E9EBA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fi-FI" sz="1800" b="1" dirty="0"/>
              <a:t>Dosia pixkanaka murriztea, pazientearekin adostuta</a:t>
            </a:r>
            <a:r>
              <a:rPr lang="es-ES" sz="1800" dirty="0"/>
              <a:t>. Ez </a:t>
            </a:r>
            <a:r>
              <a:rPr lang="es-ES" sz="1800" dirty="0" err="1"/>
              <a:t>dago</a:t>
            </a:r>
            <a:r>
              <a:rPr lang="es-ES" sz="1800" dirty="0"/>
              <a:t> </a:t>
            </a:r>
            <a:r>
              <a:rPr lang="es-ES" sz="1800" dirty="0" err="1"/>
              <a:t>jarraibide</a:t>
            </a:r>
            <a:r>
              <a:rPr lang="es-ES" sz="1800" dirty="0"/>
              <a:t> </a:t>
            </a:r>
            <a:r>
              <a:rPr lang="es-ES" sz="1800" dirty="0" err="1"/>
              <a:t>desberdinak</a:t>
            </a:r>
            <a:r>
              <a:rPr lang="es-ES" sz="1800" dirty="0"/>
              <a:t> </a:t>
            </a:r>
            <a:r>
              <a:rPr lang="es-ES" sz="1800" dirty="0" err="1"/>
              <a:t>alderatzen</a:t>
            </a:r>
            <a:r>
              <a:rPr lang="es-ES" sz="1800" dirty="0"/>
              <a:t> </a:t>
            </a:r>
            <a:r>
              <a:rPr lang="es-ES" sz="1800" dirty="0" err="1"/>
              <a:t>dituen</a:t>
            </a:r>
            <a:r>
              <a:rPr lang="es-ES" sz="1800" dirty="0"/>
              <a:t> </a:t>
            </a:r>
            <a:r>
              <a:rPr lang="es-ES" sz="1800" dirty="0" err="1"/>
              <a:t>azterlanik</a:t>
            </a:r>
            <a:r>
              <a:rPr lang="es-ES" sz="1800" dirty="0"/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Adibidea</a:t>
            </a:r>
            <a:r>
              <a:rPr lang="es-ES" sz="1800" dirty="0"/>
              <a:t>: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Eguneko</a:t>
            </a:r>
            <a:r>
              <a:rPr lang="es-ES" sz="1600" dirty="0"/>
              <a:t> </a:t>
            </a:r>
            <a:r>
              <a:rPr lang="es-ES" sz="1600" dirty="0" err="1"/>
              <a:t>dosi</a:t>
            </a:r>
            <a:r>
              <a:rPr lang="es-ES" sz="1600" dirty="0"/>
              <a:t> </a:t>
            </a:r>
            <a:r>
              <a:rPr lang="es-ES" sz="1600" dirty="0" err="1"/>
              <a:t>osoaren</a:t>
            </a:r>
            <a:r>
              <a:rPr lang="es-ES" sz="1600" dirty="0"/>
              <a:t> % 25 </a:t>
            </a:r>
            <a:r>
              <a:rPr lang="es-ES" sz="1600" dirty="0" err="1"/>
              <a:t>murriztea</a:t>
            </a:r>
            <a:r>
              <a:rPr lang="es-ES" sz="1600" dirty="0"/>
              <a:t> </a:t>
            </a:r>
            <a:r>
              <a:rPr lang="es-ES" sz="1600" dirty="0" err="1"/>
              <a:t>bi</a:t>
            </a:r>
            <a:r>
              <a:rPr lang="es-ES" sz="1600" dirty="0"/>
              <a:t> astean </a:t>
            </a:r>
            <a:r>
              <a:rPr lang="es-ES" sz="1600" dirty="0" err="1"/>
              <a:t>behin</a:t>
            </a:r>
            <a:r>
              <a:rPr lang="es-ES" sz="1600" dirty="0"/>
              <a:t>, eta </a:t>
            </a:r>
            <a:r>
              <a:rPr lang="es-ES" sz="1600" dirty="0" err="1"/>
              <a:t>azken</a:t>
            </a:r>
            <a:r>
              <a:rPr lang="es-ES" sz="1600" dirty="0"/>
              <a:t> </a:t>
            </a:r>
            <a:r>
              <a:rPr lang="es-ES" sz="1600" dirty="0" err="1"/>
              <a:t>tarteetan</a:t>
            </a:r>
            <a:r>
              <a:rPr lang="es-ES" sz="1600" dirty="0"/>
              <a:t> </a:t>
            </a:r>
            <a:r>
              <a:rPr lang="es-ES" sz="1600" dirty="0" err="1"/>
              <a:t>murrizketa</a:t>
            </a:r>
            <a:r>
              <a:rPr lang="es-ES" sz="1600" dirty="0"/>
              <a:t> </a:t>
            </a:r>
            <a:r>
              <a:rPr lang="es-ES" sz="1600" dirty="0" err="1"/>
              <a:t>motelagoak</a:t>
            </a:r>
            <a:r>
              <a:rPr lang="es-ES" sz="1600" dirty="0"/>
              <a:t> </a:t>
            </a:r>
            <a:r>
              <a:rPr lang="es-ES" sz="1600" dirty="0" err="1"/>
              <a:t>egitea</a:t>
            </a:r>
            <a:r>
              <a:rPr lang="es-ES" sz="1600" dirty="0"/>
              <a:t> ( % 12,5ekoa, </a:t>
            </a:r>
            <a:r>
              <a:rPr lang="es-ES" sz="1600" dirty="0" err="1"/>
              <a:t>ahal</a:t>
            </a:r>
            <a:r>
              <a:rPr lang="es-ES" sz="1600" dirty="0"/>
              <a:t> </a:t>
            </a:r>
            <a:r>
              <a:rPr lang="es-ES" sz="1600" dirty="0" err="1"/>
              <a:t>bada</a:t>
            </a:r>
            <a:r>
              <a:rPr lang="es-ES" sz="1600" dirty="0"/>
              <a:t>)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/>
              <a:t>medikaziorik</a:t>
            </a:r>
            <a:r>
              <a:rPr lang="es-ES" sz="1600" dirty="0"/>
              <a:t> </a:t>
            </a:r>
            <a:r>
              <a:rPr lang="es-ES" sz="1600" dirty="0" err="1"/>
              <a:t>gabeko</a:t>
            </a:r>
            <a:r>
              <a:rPr lang="es-ES" sz="1600" dirty="0"/>
              <a:t> </a:t>
            </a:r>
            <a:r>
              <a:rPr lang="es-ES" sz="1600" dirty="0" err="1"/>
              <a:t>egunak</a:t>
            </a:r>
            <a:r>
              <a:rPr lang="es-ES" sz="1600" dirty="0"/>
              <a:t> </a:t>
            </a:r>
            <a:r>
              <a:rPr lang="es-ES" sz="1600" dirty="0" err="1"/>
              <a:t>programatzea</a:t>
            </a:r>
            <a:endParaRPr lang="es-ES" sz="1600" dirty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Gida</a:t>
            </a:r>
            <a:r>
              <a:rPr lang="es-ES" sz="1800" dirty="0"/>
              <a:t> </a:t>
            </a:r>
            <a:r>
              <a:rPr lang="es-ES" sz="1800" dirty="0" err="1"/>
              <a:t>berriagoek</a:t>
            </a:r>
            <a:r>
              <a:rPr lang="es-ES" sz="1800" dirty="0"/>
              <a:t> are </a:t>
            </a:r>
            <a:r>
              <a:rPr lang="es-ES" sz="1800" dirty="0" err="1"/>
              <a:t>murrizketa</a:t>
            </a:r>
            <a:r>
              <a:rPr lang="es-ES" sz="1800" dirty="0"/>
              <a:t> </a:t>
            </a:r>
            <a:r>
              <a:rPr lang="es-ES" sz="1800" dirty="0" err="1"/>
              <a:t>motelagoak</a:t>
            </a:r>
            <a:r>
              <a:rPr lang="es-ES" sz="1800" dirty="0"/>
              <a:t> </a:t>
            </a:r>
            <a:r>
              <a:rPr lang="es-ES" sz="1800" dirty="0" err="1"/>
              <a:t>gomendatzen</a:t>
            </a:r>
            <a:r>
              <a:rPr lang="es-ES" sz="1800" dirty="0"/>
              <a:t> </a:t>
            </a:r>
            <a:r>
              <a:rPr lang="es-ES" sz="1800" dirty="0" err="1"/>
              <a:t>dituzte</a:t>
            </a:r>
            <a:r>
              <a:rPr lang="es-ES" sz="1800" dirty="0"/>
              <a:t> (</a:t>
            </a:r>
            <a:r>
              <a:rPr lang="es-ES" sz="1800" dirty="0" err="1"/>
              <a:t>hasieran</a:t>
            </a:r>
            <a:r>
              <a:rPr lang="es-ES" sz="1800" dirty="0"/>
              <a:t> % 5-10 eta </a:t>
            </a:r>
            <a:r>
              <a:rPr lang="es-ES" sz="1800" dirty="0" err="1"/>
              <a:t>erantzunaren</a:t>
            </a:r>
            <a:r>
              <a:rPr lang="es-ES" sz="1800" dirty="0"/>
              <a:t> </a:t>
            </a:r>
            <a:r>
              <a:rPr lang="es-ES" sz="1800" dirty="0" err="1"/>
              <a:t>arabera</a:t>
            </a:r>
            <a:r>
              <a:rPr lang="es-ES" sz="1800" dirty="0"/>
              <a:t> </a:t>
            </a:r>
            <a:r>
              <a:rPr lang="es-ES" sz="1800" dirty="0" err="1"/>
              <a:t>egokitu</a:t>
            </a:r>
            <a:r>
              <a:rPr lang="es-ES" sz="1800" dirty="0"/>
              <a:t>)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/>
              <a:t>Kentzeko</a:t>
            </a:r>
            <a:r>
              <a:rPr lang="es-ES" sz="1800" b="1" dirty="0"/>
              <a:t> </a:t>
            </a:r>
            <a:r>
              <a:rPr lang="es-ES" sz="1800" b="1" dirty="0" err="1"/>
              <a:t>jarraibide</a:t>
            </a:r>
            <a:r>
              <a:rPr lang="es-ES" sz="1800" b="1" dirty="0"/>
              <a:t> </a:t>
            </a:r>
            <a:r>
              <a:rPr lang="es-ES" sz="1800" b="1" dirty="0" err="1"/>
              <a:t>motelagoak</a:t>
            </a:r>
            <a:r>
              <a:rPr lang="es-ES" sz="1800" b="1" dirty="0"/>
              <a:t> </a:t>
            </a:r>
            <a:r>
              <a:rPr lang="es-ES" sz="1800" b="1" dirty="0" err="1"/>
              <a:t>aplikatu</a:t>
            </a:r>
            <a:r>
              <a:rPr lang="es-ES" sz="1800" b="1" dirty="0"/>
              <a:t> </a:t>
            </a:r>
            <a:r>
              <a:rPr lang="es-ES" sz="1800" b="1" dirty="0" err="1"/>
              <a:t>behar</a:t>
            </a:r>
            <a:r>
              <a:rPr lang="es-ES" sz="1800" b="1" dirty="0"/>
              <a:t> </a:t>
            </a:r>
            <a:r>
              <a:rPr lang="es-ES" sz="1800" b="1" dirty="0" err="1"/>
              <a:t>dira</a:t>
            </a:r>
            <a:r>
              <a:rPr lang="es-ES" sz="1800" b="1" dirty="0"/>
              <a:t> </a:t>
            </a:r>
            <a:r>
              <a:rPr lang="es-ES" sz="1800" b="1" dirty="0" err="1"/>
              <a:t>berriz</a:t>
            </a:r>
            <a:r>
              <a:rPr lang="es-ES" sz="1800" b="1" dirty="0"/>
              <a:t> </a:t>
            </a:r>
            <a:r>
              <a:rPr lang="es-ES" sz="1800" b="1" dirty="0" err="1"/>
              <a:t>gaixotzeko</a:t>
            </a:r>
            <a:r>
              <a:rPr lang="es-ES" sz="1800" b="1" dirty="0"/>
              <a:t> </a:t>
            </a:r>
            <a:r>
              <a:rPr lang="es-ES" sz="1800" b="1" dirty="0" err="1"/>
              <a:t>arrisku</a:t>
            </a:r>
            <a:r>
              <a:rPr lang="es-ES" sz="1800" b="1" dirty="0"/>
              <a:t> </a:t>
            </a:r>
            <a:r>
              <a:rPr lang="es-ES" sz="1800" b="1" dirty="0" err="1"/>
              <a:t>handia</a:t>
            </a:r>
            <a:r>
              <a:rPr lang="es-ES" sz="1800" b="1" dirty="0"/>
              <a:t> </a:t>
            </a:r>
            <a:r>
              <a:rPr lang="es-ES" sz="1800" b="1" dirty="0" err="1"/>
              <a:t>duten</a:t>
            </a:r>
            <a:r>
              <a:rPr lang="es-ES" sz="1800" b="1" dirty="0"/>
              <a:t> </a:t>
            </a:r>
            <a:r>
              <a:rPr lang="es-ES" sz="1800" b="1" dirty="0" err="1"/>
              <a:t>pazienteetan</a:t>
            </a:r>
            <a:r>
              <a:rPr lang="es-ES" sz="1800" b="1" dirty="0"/>
              <a:t>: </a:t>
            </a:r>
            <a:r>
              <a:rPr lang="es-ES" sz="1800" b="1" dirty="0" err="1"/>
              <a:t>tratamendu</a:t>
            </a:r>
            <a:r>
              <a:rPr lang="es-ES" sz="1800" b="1" dirty="0"/>
              <a:t> </a:t>
            </a:r>
            <a:r>
              <a:rPr lang="es-ES" sz="1800" b="1" dirty="0" err="1"/>
              <a:t>luzeagokoak</a:t>
            </a:r>
            <a:r>
              <a:rPr lang="es-ES" sz="1800" b="1" dirty="0"/>
              <a:t>, </a:t>
            </a:r>
            <a:r>
              <a:rPr lang="es-ES" sz="1800" b="1" dirty="0" err="1"/>
              <a:t>kentzen</a:t>
            </a:r>
            <a:r>
              <a:rPr lang="es-ES" sz="1800" b="1" dirty="0"/>
              <a:t> </a:t>
            </a:r>
            <a:r>
              <a:rPr lang="es-ES" sz="1800" b="1" dirty="0" err="1"/>
              <a:t>saiatu</a:t>
            </a:r>
            <a:r>
              <a:rPr lang="es-ES" sz="1800" b="1" dirty="0"/>
              <a:t> eta </a:t>
            </a:r>
            <a:r>
              <a:rPr lang="es-ES" sz="1800" b="1" dirty="0" err="1"/>
              <a:t>porrot</a:t>
            </a:r>
            <a:r>
              <a:rPr lang="es-ES" sz="1800" b="1" dirty="0"/>
              <a:t> </a:t>
            </a:r>
            <a:r>
              <a:rPr lang="es-ES" sz="1800" b="1" dirty="0" err="1"/>
              <a:t>egindakoak</a:t>
            </a:r>
            <a:r>
              <a:rPr lang="es-ES" sz="1800" b="1" dirty="0"/>
              <a:t>...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/>
              <a:t>Abstinentzia-sintomak</a:t>
            </a:r>
            <a:r>
              <a:rPr lang="es-ES" sz="1800" dirty="0"/>
              <a:t> </a:t>
            </a:r>
            <a:r>
              <a:rPr lang="es-ES" sz="1800" dirty="0" err="1"/>
              <a:t>agertzen</a:t>
            </a:r>
            <a:r>
              <a:rPr lang="es-ES" sz="1800" dirty="0"/>
              <a:t> </a:t>
            </a:r>
            <a:r>
              <a:rPr lang="es-ES" sz="1800" dirty="0" err="1"/>
              <a:t>badira</a:t>
            </a:r>
            <a:r>
              <a:rPr lang="es-ES" sz="1800" dirty="0"/>
              <a:t>: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dosia</a:t>
            </a:r>
            <a:r>
              <a:rPr lang="es-ES" sz="1600" dirty="0"/>
              <a:t> </a:t>
            </a:r>
            <a:r>
              <a:rPr lang="es-ES" sz="1600" dirty="0" err="1"/>
              <a:t>aste</a:t>
            </a:r>
            <a:r>
              <a:rPr lang="es-ES" sz="1600" dirty="0"/>
              <a:t> </a:t>
            </a:r>
            <a:r>
              <a:rPr lang="es-ES" sz="1600" dirty="0" err="1"/>
              <a:t>batzuk</a:t>
            </a:r>
            <a:r>
              <a:rPr lang="es-ES" sz="1600" dirty="0"/>
              <a:t> </a:t>
            </a:r>
            <a:r>
              <a:rPr lang="es-ES" sz="1600" dirty="0" err="1"/>
              <a:t>gehiago</a:t>
            </a:r>
            <a:r>
              <a:rPr lang="es-ES" sz="1600" dirty="0"/>
              <a:t> </a:t>
            </a:r>
            <a:r>
              <a:rPr lang="es-ES" sz="1600" dirty="0" err="1"/>
              <a:t>mantendu</a:t>
            </a:r>
            <a:r>
              <a:rPr lang="es-ES" sz="1600" dirty="0"/>
              <a:t>,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/>
              <a:t>sintomak</a:t>
            </a:r>
            <a:r>
              <a:rPr lang="es-ES" sz="1600" dirty="0"/>
              <a:t> </a:t>
            </a:r>
            <a:r>
              <a:rPr lang="es-ES" sz="1600" dirty="0" err="1"/>
              <a:t>desagertu</a:t>
            </a:r>
            <a:r>
              <a:rPr lang="es-ES" sz="1600" dirty="0"/>
              <a:t> arte </a:t>
            </a:r>
            <a:r>
              <a:rPr lang="es-ES" sz="1600" dirty="0" err="1"/>
              <a:t>itxaron</a:t>
            </a:r>
            <a:r>
              <a:rPr lang="es-ES" sz="1600" dirty="0"/>
              <a:t>, eta, </a:t>
            </a:r>
            <a:r>
              <a:rPr lang="es-ES" sz="1600" dirty="0" err="1"/>
              <a:t>gero</a:t>
            </a:r>
            <a:r>
              <a:rPr lang="es-ES" sz="1600" dirty="0"/>
              <a:t>, </a:t>
            </a:r>
            <a:r>
              <a:rPr lang="es-ES" sz="1600" dirty="0" err="1"/>
              <a:t>dosia</a:t>
            </a:r>
            <a:r>
              <a:rPr lang="es-ES" sz="1600" dirty="0"/>
              <a:t> </a:t>
            </a:r>
            <a:r>
              <a:rPr lang="es-ES" sz="1600" dirty="0" err="1"/>
              <a:t>gutxitzen</a:t>
            </a:r>
            <a:r>
              <a:rPr lang="es-ES" sz="1600" dirty="0"/>
              <a:t> </a:t>
            </a:r>
            <a:r>
              <a:rPr lang="es-ES" sz="1600" dirty="0" err="1"/>
              <a:t>jarraitu</a:t>
            </a:r>
            <a:r>
              <a:rPr lang="es-ES" sz="1600" dirty="0"/>
              <a:t>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baliteke</a:t>
            </a:r>
            <a:r>
              <a:rPr lang="es-ES" sz="1600" dirty="0"/>
              <a:t> </a:t>
            </a:r>
            <a:r>
              <a:rPr lang="es-ES" sz="1600" dirty="0" err="1"/>
              <a:t>aurreko</a:t>
            </a:r>
            <a:r>
              <a:rPr lang="es-ES" sz="1600" dirty="0"/>
              <a:t> </a:t>
            </a:r>
            <a:r>
              <a:rPr lang="es-ES" sz="1600" dirty="0" err="1"/>
              <a:t>dosira</a:t>
            </a:r>
            <a:r>
              <a:rPr lang="es-ES" sz="1600" dirty="0"/>
              <a:t> </a:t>
            </a:r>
            <a:r>
              <a:rPr lang="es-ES" sz="1600" dirty="0" err="1"/>
              <a:t>itzuli</a:t>
            </a:r>
            <a:r>
              <a:rPr lang="es-ES" sz="1600" dirty="0"/>
              <a:t> </a:t>
            </a:r>
            <a:r>
              <a:rPr lang="es-ES" sz="1600" dirty="0" err="1"/>
              <a:t>beharra</a:t>
            </a:r>
            <a:r>
              <a:rPr lang="es-ES" sz="1600" dirty="0"/>
              <a:t> eta </a:t>
            </a:r>
            <a:r>
              <a:rPr lang="es-ES" sz="1600" dirty="0" err="1"/>
              <a:t>pazientea</a:t>
            </a:r>
            <a:r>
              <a:rPr lang="es-ES" sz="1600" dirty="0"/>
              <a:t> </a:t>
            </a:r>
            <a:r>
              <a:rPr lang="es-ES" sz="1600" dirty="0" err="1"/>
              <a:t>egonkortu</a:t>
            </a:r>
            <a:r>
              <a:rPr lang="es-ES" sz="1600" dirty="0"/>
              <a:t> arte </a:t>
            </a:r>
            <a:r>
              <a:rPr lang="es-ES" sz="1600" dirty="0" err="1"/>
              <a:t>itxaron</a:t>
            </a:r>
            <a:r>
              <a:rPr lang="es-ES" sz="1600" dirty="0"/>
              <a:t> </a:t>
            </a:r>
            <a:r>
              <a:rPr lang="es-ES" sz="1600" dirty="0" err="1"/>
              <a:t>beharra</a:t>
            </a:r>
            <a:r>
              <a:rPr lang="es-ES" sz="1600" dirty="0"/>
              <a:t> </a:t>
            </a:r>
            <a:r>
              <a:rPr lang="es-ES" sz="1600" dirty="0" err="1"/>
              <a:t>izatea</a:t>
            </a:r>
            <a:r>
              <a:rPr lang="es-ES" sz="1600" dirty="0"/>
              <a:t>, </a:t>
            </a:r>
            <a:r>
              <a:rPr lang="es-ES" sz="1600" dirty="0" err="1"/>
              <a:t>dosia</a:t>
            </a:r>
            <a:r>
              <a:rPr lang="es-ES" sz="1600" dirty="0"/>
              <a:t> </a:t>
            </a:r>
            <a:r>
              <a:rPr lang="es-ES" sz="1600" dirty="0" err="1"/>
              <a:t>jaisteari</a:t>
            </a:r>
            <a:r>
              <a:rPr lang="es-ES" sz="1600" dirty="0"/>
              <a:t> </a:t>
            </a:r>
            <a:r>
              <a:rPr lang="es-ES" sz="1600" dirty="0" err="1"/>
              <a:t>berriz</a:t>
            </a:r>
            <a:r>
              <a:rPr lang="es-ES" sz="1600" dirty="0"/>
              <a:t> </a:t>
            </a:r>
            <a:r>
              <a:rPr lang="es-ES" sz="1600" dirty="0" err="1"/>
              <a:t>ekin</a:t>
            </a:r>
            <a:r>
              <a:rPr lang="es-ES" sz="1600" dirty="0"/>
              <a:t> </a:t>
            </a:r>
            <a:r>
              <a:rPr lang="es-ES" sz="1600" dirty="0" err="1"/>
              <a:t>aurretik</a:t>
            </a:r>
            <a:endParaRPr lang="es-ES" sz="1600" dirty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/>
              <a:t>BZD </a:t>
            </a:r>
            <a:r>
              <a:rPr lang="es-ES" sz="1800" b="1" dirty="0" err="1"/>
              <a:t>batzuk</a:t>
            </a:r>
            <a:r>
              <a:rPr lang="es-ES" sz="1800" b="1" dirty="0"/>
              <a:t> </a:t>
            </a:r>
            <a:r>
              <a:rPr lang="es-ES" sz="1800" b="1" dirty="0" err="1"/>
              <a:t>dosi</a:t>
            </a:r>
            <a:r>
              <a:rPr lang="es-ES" sz="1800" b="1" dirty="0"/>
              <a:t> </a:t>
            </a:r>
            <a:r>
              <a:rPr lang="es-ES" sz="1800" b="1" dirty="0" err="1"/>
              <a:t>txikietan</a:t>
            </a:r>
            <a:r>
              <a:rPr lang="es-ES" sz="1800" b="1" dirty="0"/>
              <a:t> </a:t>
            </a:r>
            <a:r>
              <a:rPr lang="es-ES" sz="1800" b="1" dirty="0" err="1"/>
              <a:t>aurkezten</a:t>
            </a:r>
            <a:r>
              <a:rPr lang="es-ES" sz="1800" b="1" dirty="0"/>
              <a:t> </a:t>
            </a:r>
            <a:r>
              <a:rPr lang="es-ES" sz="1800" b="1" dirty="0" err="1"/>
              <a:t>dira</a:t>
            </a:r>
            <a:r>
              <a:rPr lang="es-ES" sz="1800" b="1" dirty="0"/>
              <a:t> </a:t>
            </a:r>
            <a:r>
              <a:rPr lang="es-ES" sz="1800" dirty="0"/>
              <a:t>(0,5 mg-</a:t>
            </a:r>
            <a:r>
              <a:rPr lang="es-ES" sz="1800" dirty="0" err="1"/>
              <a:t>ko</a:t>
            </a:r>
            <a:r>
              <a:rPr lang="es-ES" sz="1800" dirty="0"/>
              <a:t> </a:t>
            </a:r>
            <a:r>
              <a:rPr lang="es-ES" sz="1800" dirty="0" err="1"/>
              <a:t>lorazepama</a:t>
            </a:r>
            <a:r>
              <a:rPr lang="es-ES" sz="1800" dirty="0"/>
              <a:t>), </a:t>
            </a:r>
            <a:r>
              <a:rPr lang="es-ES" sz="1800" dirty="0" err="1"/>
              <a:t>edo</a:t>
            </a:r>
            <a:r>
              <a:rPr lang="es-ES" sz="1800" dirty="0"/>
              <a:t> forma </a:t>
            </a:r>
            <a:r>
              <a:rPr lang="es-ES" sz="1800" dirty="0" err="1"/>
              <a:t>likidotan</a:t>
            </a:r>
            <a:r>
              <a:rPr lang="es-ES" sz="1800" dirty="0"/>
              <a:t> (</a:t>
            </a:r>
            <a:r>
              <a:rPr lang="es-ES" sz="1800" dirty="0" err="1"/>
              <a:t>lormetazepam</a:t>
            </a:r>
            <a:r>
              <a:rPr lang="es-ES" sz="1800" dirty="0"/>
              <a:t> </a:t>
            </a:r>
            <a:r>
              <a:rPr lang="es-ES" sz="1800" dirty="0" err="1"/>
              <a:t>tantak</a:t>
            </a:r>
            <a:r>
              <a:rPr lang="es-ES" sz="1800" dirty="0"/>
              <a:t>) </a:t>
            </a:r>
            <a:r>
              <a:rPr lang="es-ES" sz="1800" dirty="0" err="1"/>
              <a:t>murrizketa</a:t>
            </a:r>
            <a:r>
              <a:rPr lang="es-ES" sz="1800" dirty="0"/>
              <a:t> </a:t>
            </a:r>
            <a:r>
              <a:rPr lang="es-ES" sz="1800" dirty="0" err="1"/>
              <a:t>pixkanaka</a:t>
            </a:r>
            <a:r>
              <a:rPr lang="es-ES" sz="1800" dirty="0"/>
              <a:t> </a:t>
            </a:r>
            <a:r>
              <a:rPr lang="es-ES" sz="1800" dirty="0" err="1"/>
              <a:t>egitea</a:t>
            </a:r>
            <a:r>
              <a:rPr lang="es-ES" sz="1800" dirty="0"/>
              <a:t> </a:t>
            </a:r>
            <a:r>
              <a:rPr lang="es-ES" sz="1800" dirty="0" err="1"/>
              <a:t>errazteko</a:t>
            </a:r>
            <a:endParaRPr lang="es-ES" sz="18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Batez</a:t>
            </a:r>
            <a:r>
              <a:rPr lang="es-ES" sz="1800" dirty="0"/>
              <a:t> </a:t>
            </a:r>
            <a:r>
              <a:rPr lang="es-ES" sz="1800" dirty="0" err="1"/>
              <a:t>besteko</a:t>
            </a:r>
            <a:r>
              <a:rPr lang="es-ES" sz="1800" dirty="0"/>
              <a:t> </a:t>
            </a:r>
            <a:r>
              <a:rPr lang="es-ES" sz="1800" dirty="0" err="1"/>
              <a:t>bizitza</a:t>
            </a:r>
            <a:r>
              <a:rPr lang="es-ES" sz="1800" dirty="0"/>
              <a:t> </a:t>
            </a:r>
            <a:r>
              <a:rPr lang="es-ES" sz="1800" dirty="0" err="1"/>
              <a:t>luzeko</a:t>
            </a:r>
            <a:r>
              <a:rPr lang="es-ES" sz="1800" dirty="0"/>
              <a:t> </a:t>
            </a:r>
            <a:r>
              <a:rPr lang="es-ES" sz="1800" dirty="0" err="1"/>
              <a:t>BZDra</a:t>
            </a:r>
            <a:r>
              <a:rPr lang="es-ES" sz="1800" dirty="0"/>
              <a:t> </a:t>
            </a:r>
            <a:r>
              <a:rPr lang="es-ES" sz="1800" dirty="0" err="1"/>
              <a:t>aldatzeak</a:t>
            </a:r>
            <a:r>
              <a:rPr lang="es-ES" sz="1800" dirty="0"/>
              <a:t> (</a:t>
            </a:r>
            <a:r>
              <a:rPr lang="es-ES" sz="1800" dirty="0" err="1"/>
              <a:t>diazepam</a:t>
            </a:r>
            <a:r>
              <a:rPr lang="es-ES" sz="1800" dirty="0"/>
              <a:t>-era, </a:t>
            </a:r>
            <a:r>
              <a:rPr lang="es-ES" sz="1800" dirty="0" err="1"/>
              <a:t>esaterako</a:t>
            </a:r>
            <a:r>
              <a:rPr lang="es-ES" sz="1800" dirty="0"/>
              <a:t>) </a:t>
            </a:r>
            <a:r>
              <a:rPr lang="es-ES" sz="1800" dirty="0" err="1"/>
              <a:t>ez</a:t>
            </a:r>
            <a:r>
              <a:rPr lang="es-ES" sz="1800" dirty="0"/>
              <a:t> du </a:t>
            </a:r>
            <a:r>
              <a:rPr lang="es-ES" sz="1800" dirty="0" err="1"/>
              <a:t>frogatu</a:t>
            </a:r>
            <a:r>
              <a:rPr lang="es-ES" sz="1800" dirty="0"/>
              <a:t> </a:t>
            </a:r>
            <a:r>
              <a:rPr lang="es-ES" sz="1800" dirty="0" err="1"/>
              <a:t>abstinentzia-sintomak</a:t>
            </a:r>
            <a:r>
              <a:rPr lang="es-ES" sz="1800" dirty="0"/>
              <a:t> </a:t>
            </a:r>
            <a:r>
              <a:rPr lang="es-ES" sz="1800" dirty="0" err="1"/>
              <a:t>murrizten</a:t>
            </a:r>
            <a:r>
              <a:rPr lang="es-ES" sz="1800" dirty="0"/>
              <a:t> </a:t>
            </a:r>
            <a:r>
              <a:rPr lang="es-ES" sz="1800" dirty="0" err="1"/>
              <a:t>dituenik</a:t>
            </a:r>
            <a:r>
              <a:rPr lang="es-ES" sz="1800" dirty="0"/>
              <a:t>, eta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ditu</a:t>
            </a:r>
            <a:r>
              <a:rPr lang="es-ES" sz="1800" dirty="0"/>
              <a:t> </a:t>
            </a:r>
            <a:r>
              <a:rPr lang="es-ES" sz="1800" dirty="0" err="1"/>
              <a:t>arrakasta-tasak</a:t>
            </a:r>
            <a:r>
              <a:rPr lang="es-ES" sz="1800" dirty="0"/>
              <a:t> </a:t>
            </a:r>
            <a:r>
              <a:rPr lang="es-ES" sz="1800" dirty="0" err="1"/>
              <a:t>hobetu</a:t>
            </a:r>
            <a:r>
              <a:rPr lang="es-ES" sz="1800" dirty="0"/>
              <a:t> BDZ </a:t>
            </a:r>
            <a:r>
              <a:rPr lang="es-ES" sz="1800" dirty="0" err="1"/>
              <a:t>kentzeko</a:t>
            </a:r>
            <a:r>
              <a:rPr lang="es-ES" sz="1800" dirty="0"/>
              <a:t> </a:t>
            </a:r>
            <a:r>
              <a:rPr lang="es-ES" sz="1800" dirty="0" err="1"/>
              <a:t>orduan</a:t>
            </a: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921010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74348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110169"/>
            <a:ext cx="10987155" cy="810841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Pazienteei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laguntzeko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materialak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	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921010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ángulo 2"/>
          <p:cNvSpPr/>
          <p:nvPr/>
        </p:nvSpPr>
        <p:spPr>
          <a:xfrm>
            <a:off x="718398" y="1229596"/>
            <a:ext cx="10223653" cy="44012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sz="2000" dirty="0"/>
              <a:t>• </a:t>
            </a:r>
            <a:r>
              <a:rPr lang="es-ES" sz="2000" dirty="0" err="1"/>
              <a:t>Osabideren</a:t>
            </a:r>
            <a:r>
              <a:rPr lang="es-ES" sz="2000" dirty="0"/>
              <a:t> </a:t>
            </a:r>
            <a:r>
              <a:rPr lang="es-ES" sz="2000" dirty="0" err="1"/>
              <a:t>txostenak</a:t>
            </a:r>
            <a:r>
              <a:rPr lang="es-ES" sz="2000" dirty="0"/>
              <a:t>:</a:t>
            </a:r>
          </a:p>
          <a:p>
            <a:pPr lvl="1"/>
            <a:r>
              <a:rPr lang="es-ES" sz="2000" dirty="0"/>
              <a:t>– Loaren </a:t>
            </a:r>
            <a:r>
              <a:rPr lang="es-ES" sz="2000" dirty="0" err="1"/>
              <a:t>higienerako</a:t>
            </a:r>
            <a:r>
              <a:rPr lang="es-ES" sz="2000" dirty="0"/>
              <a:t> </a:t>
            </a:r>
            <a:r>
              <a:rPr lang="es-ES" sz="2000" dirty="0" err="1"/>
              <a:t>gomendioak</a:t>
            </a:r>
            <a:r>
              <a:rPr lang="es-ES" dirty="0"/>
              <a:t>	</a:t>
            </a:r>
            <a:endParaRPr lang="es-ES" sz="2000" dirty="0"/>
          </a:p>
          <a:p>
            <a:pPr lvl="1"/>
            <a:r>
              <a:rPr lang="es-ES" sz="2000" dirty="0"/>
              <a:t>– </a:t>
            </a:r>
            <a:r>
              <a:rPr lang="es-ES" sz="2000" dirty="0" err="1"/>
              <a:t>Benzokartaren</a:t>
            </a:r>
            <a:r>
              <a:rPr lang="es-ES" sz="2000" dirty="0"/>
              <a:t> </a:t>
            </a:r>
            <a:r>
              <a:rPr lang="es-ES" sz="2000" dirty="0" err="1"/>
              <a:t>eredua</a:t>
            </a:r>
            <a:r>
              <a:rPr lang="es-ES" sz="2000" dirty="0"/>
              <a:t> </a:t>
            </a:r>
            <a:r>
              <a:rPr lang="es-ES" dirty="0"/>
              <a:t>	</a:t>
            </a:r>
          </a:p>
          <a:p>
            <a:endParaRPr lang="es-ES" sz="2000" dirty="0"/>
          </a:p>
          <a:p>
            <a:r>
              <a:rPr lang="es-ES" sz="2000" dirty="0"/>
              <a:t>• i-</a:t>
            </a:r>
            <a:r>
              <a:rPr lang="es-ES" sz="2000" dirty="0" err="1"/>
              <a:t>botikaren</a:t>
            </a:r>
            <a:r>
              <a:rPr lang="es-ES" sz="2000" dirty="0"/>
              <a:t> </a:t>
            </a:r>
            <a:r>
              <a:rPr lang="es-ES" sz="2000" dirty="0" err="1"/>
              <a:t>orriak</a:t>
            </a:r>
            <a:r>
              <a:rPr lang="es-ES" dirty="0"/>
              <a:t>:	</a:t>
            </a:r>
          </a:p>
          <a:p>
            <a:pPr lvl="1" algn="just"/>
            <a:r>
              <a:rPr lang="es-ES" sz="2000" dirty="0">
                <a:solidFill>
                  <a:srgbClr val="000000"/>
                </a:solidFill>
              </a:rPr>
              <a:t>–  </a:t>
            </a:r>
            <a:r>
              <a:rPr lang="es-ES" sz="2000" u="sng" dirty="0">
                <a:solidFill>
                  <a:srgbClr val="0070C0"/>
                </a:solidFill>
              </a:rPr>
              <a:t>“Lo </a:t>
            </a:r>
            <a:r>
              <a:rPr lang="es-ES" sz="2000" u="sng" dirty="0" err="1">
                <a:solidFill>
                  <a:srgbClr val="0070C0"/>
                </a:solidFill>
              </a:rPr>
              <a:t>egiteko</a:t>
            </a:r>
            <a:r>
              <a:rPr lang="es-ES" sz="2000" u="sng" dirty="0">
                <a:solidFill>
                  <a:srgbClr val="0070C0"/>
                </a:solidFill>
              </a:rPr>
              <a:t> </a:t>
            </a:r>
            <a:r>
              <a:rPr lang="es-ES" sz="2000" u="sng" dirty="0" err="1">
                <a:solidFill>
                  <a:srgbClr val="0070C0"/>
                </a:solidFill>
              </a:rPr>
              <a:t>pilulak</a:t>
            </a:r>
            <a:r>
              <a:rPr lang="es-ES" sz="2000" u="sng" dirty="0">
                <a:solidFill>
                  <a:srgbClr val="0070C0"/>
                </a:solidFill>
              </a:rPr>
              <a:t> </a:t>
            </a:r>
            <a:r>
              <a:rPr lang="es-ES" sz="2000" u="sng" dirty="0" err="1">
                <a:solidFill>
                  <a:srgbClr val="0070C0"/>
                </a:solidFill>
              </a:rPr>
              <a:t>nola</a:t>
            </a:r>
            <a:r>
              <a:rPr lang="es-ES" sz="2000" u="sng" dirty="0">
                <a:solidFill>
                  <a:srgbClr val="0070C0"/>
                </a:solidFill>
              </a:rPr>
              <a:t> </a:t>
            </a:r>
            <a:r>
              <a:rPr lang="es-ES" sz="2000" u="sng" dirty="0" err="1">
                <a:solidFill>
                  <a:srgbClr val="0070C0"/>
                </a:solidFill>
              </a:rPr>
              <a:t>utzi</a:t>
            </a:r>
            <a:r>
              <a:rPr lang="es-ES" sz="2000" u="sng" dirty="0">
                <a:solidFill>
                  <a:srgbClr val="0070C0"/>
                </a:solidFill>
              </a:rPr>
              <a:t>: </a:t>
            </a:r>
            <a:r>
              <a:rPr lang="es-ES" sz="2000" u="sng" dirty="0" err="1">
                <a:solidFill>
                  <a:srgbClr val="0070C0"/>
                </a:solidFill>
              </a:rPr>
              <a:t>poliki</a:t>
            </a:r>
            <a:r>
              <a:rPr lang="es-ES" sz="2000" u="sng" dirty="0">
                <a:solidFill>
                  <a:srgbClr val="0070C0"/>
                </a:solidFill>
              </a:rPr>
              <a:t> </a:t>
            </a:r>
            <a:r>
              <a:rPr lang="es-ES" sz="2000" u="sng" dirty="0" err="1">
                <a:solidFill>
                  <a:srgbClr val="0070C0"/>
                </a:solidFill>
              </a:rPr>
              <a:t>baina</a:t>
            </a:r>
            <a:r>
              <a:rPr lang="es-ES" sz="2000" u="sng" dirty="0">
                <a:solidFill>
                  <a:srgbClr val="0070C0"/>
                </a:solidFill>
              </a:rPr>
              <a:t> </a:t>
            </a:r>
            <a:r>
              <a:rPr lang="es-ES" sz="2000" u="sng" dirty="0" err="1">
                <a:solidFill>
                  <a:srgbClr val="0070C0"/>
                </a:solidFill>
              </a:rPr>
              <a:t>pausoka</a:t>
            </a:r>
            <a:r>
              <a:rPr lang="es-ES" sz="2000" u="sng" dirty="0">
                <a:solidFill>
                  <a:srgbClr val="0070C0"/>
                </a:solidFill>
              </a:rPr>
              <a:t>” </a:t>
            </a:r>
            <a:r>
              <a:rPr lang="es-ES" sz="2000" u="sng" dirty="0" err="1">
                <a:solidFill>
                  <a:srgbClr val="0070C0"/>
                </a:solidFill>
              </a:rPr>
              <a:t>Pilulak</a:t>
            </a:r>
            <a:r>
              <a:rPr lang="es-ES" sz="2000" u="sng" dirty="0">
                <a:solidFill>
                  <a:srgbClr val="0070C0"/>
                </a:solidFill>
              </a:rPr>
              <a:t> </a:t>
            </a:r>
            <a:r>
              <a:rPr lang="es-ES" sz="2000" u="sng" dirty="0" err="1">
                <a:solidFill>
                  <a:srgbClr val="0070C0"/>
                </a:solidFill>
              </a:rPr>
              <a:t>uzteko</a:t>
            </a:r>
            <a:r>
              <a:rPr lang="es-ES" sz="2000" u="sng" dirty="0">
                <a:solidFill>
                  <a:srgbClr val="0070C0"/>
                </a:solidFill>
              </a:rPr>
              <a:t> </a:t>
            </a:r>
            <a:r>
              <a:rPr lang="es-ES" sz="2000" u="sng" dirty="0" err="1">
                <a:solidFill>
                  <a:srgbClr val="0070C0"/>
                </a:solidFill>
              </a:rPr>
              <a:t>jarraibide-eredua</a:t>
            </a:r>
            <a:endParaRPr lang="es-ES" dirty="0"/>
          </a:p>
          <a:p>
            <a:pPr lvl="1" algn="just"/>
            <a:r>
              <a:rPr lang="es-ES" sz="2000" dirty="0">
                <a:solidFill>
                  <a:srgbClr val="000000"/>
                </a:solidFill>
              </a:rPr>
              <a:t>–  “</a:t>
            </a:r>
            <a:r>
              <a:rPr lang="es-ES" sz="2000" u="sng" dirty="0" err="1">
                <a:solidFill>
                  <a:srgbClr val="0070C0"/>
                </a:solidFill>
              </a:rPr>
              <a:t>Insomnioa</a:t>
            </a:r>
            <a:r>
              <a:rPr lang="es-ES" sz="2000" u="sng" dirty="0">
                <a:solidFill>
                  <a:srgbClr val="0070C0"/>
                </a:solidFill>
              </a:rPr>
              <a:t> </a:t>
            </a:r>
            <a:r>
              <a:rPr lang="es-ES" sz="2000" u="sng" dirty="0" err="1">
                <a:solidFill>
                  <a:srgbClr val="0070C0"/>
                </a:solidFill>
              </a:rPr>
              <a:t>amesgaizto</a:t>
            </a:r>
            <a:r>
              <a:rPr lang="es-ES" sz="2000" u="sng" dirty="0">
                <a:solidFill>
                  <a:srgbClr val="0070C0"/>
                </a:solidFill>
              </a:rPr>
              <a:t> </a:t>
            </a:r>
            <a:r>
              <a:rPr lang="es-ES" sz="2000" u="sng" dirty="0" err="1">
                <a:solidFill>
                  <a:srgbClr val="0070C0"/>
                </a:solidFill>
              </a:rPr>
              <a:t>bihur</a:t>
            </a:r>
            <a:r>
              <a:rPr lang="es-ES" sz="2000" u="sng" dirty="0">
                <a:solidFill>
                  <a:srgbClr val="0070C0"/>
                </a:solidFill>
              </a:rPr>
              <a:t> </a:t>
            </a:r>
            <a:r>
              <a:rPr lang="es-ES" sz="2000" u="sng" dirty="0" err="1">
                <a:solidFill>
                  <a:srgbClr val="0070C0"/>
                </a:solidFill>
              </a:rPr>
              <a:t>ez</a:t>
            </a:r>
            <a:r>
              <a:rPr lang="es-ES" sz="2000" u="sng" dirty="0">
                <a:solidFill>
                  <a:srgbClr val="0070C0"/>
                </a:solidFill>
              </a:rPr>
              <a:t> </a:t>
            </a:r>
            <a:r>
              <a:rPr lang="es-ES" sz="2000" u="sng" dirty="0" err="1">
                <a:solidFill>
                  <a:srgbClr val="0070C0"/>
                </a:solidFill>
              </a:rPr>
              <a:t>dadin</a:t>
            </a:r>
            <a:r>
              <a:rPr lang="es-ES" sz="2000" u="sng" dirty="0">
                <a:solidFill>
                  <a:srgbClr val="0070C0"/>
                </a:solidFill>
              </a:rPr>
              <a:t> “</a:t>
            </a:r>
            <a:r>
              <a:rPr lang="es-ES" dirty="0"/>
              <a:t>	</a:t>
            </a:r>
          </a:p>
          <a:p>
            <a:pPr lvl="1" algn="just"/>
            <a:endParaRPr lang="es-ES" sz="2000" dirty="0"/>
          </a:p>
          <a:p>
            <a:pPr algn="just"/>
            <a:r>
              <a:rPr lang="es-ES" sz="2000" dirty="0"/>
              <a:t>• </a:t>
            </a:r>
            <a:r>
              <a:rPr lang="es-ES" sz="2000" dirty="0" err="1"/>
              <a:t>Osasun</a:t>
            </a:r>
            <a:r>
              <a:rPr lang="es-ES" sz="2000" dirty="0"/>
              <a:t> </a:t>
            </a:r>
            <a:r>
              <a:rPr lang="es-ES" sz="2000" dirty="0" err="1"/>
              <a:t>Eskola</a:t>
            </a:r>
            <a:r>
              <a:rPr lang="es-ES" sz="2000" dirty="0">
                <a:solidFill>
                  <a:srgbClr val="000000"/>
                </a:solidFill>
              </a:rPr>
              <a:t>: </a:t>
            </a:r>
            <a:r>
              <a:rPr lang="es-ES" sz="2000" u="sng" dirty="0" err="1">
                <a:solidFill>
                  <a:srgbClr val="0070C0"/>
                </a:solidFill>
                <a:hlinkClick r:id="rId5"/>
              </a:rPr>
              <a:t>Atsedena</a:t>
            </a:r>
            <a:r>
              <a:rPr lang="es-ES" sz="2000" u="sng" dirty="0">
                <a:solidFill>
                  <a:srgbClr val="0070C0"/>
                </a:solidFill>
                <a:hlinkClick r:id="rId5"/>
              </a:rPr>
              <a:t> eta loa </a:t>
            </a:r>
            <a:r>
              <a:rPr lang="es-ES" dirty="0"/>
              <a:t>	</a:t>
            </a:r>
          </a:p>
          <a:p>
            <a:pPr algn="just"/>
            <a:endParaRPr lang="es-ES" sz="2000" dirty="0">
              <a:solidFill>
                <a:srgbClr val="0000FF"/>
              </a:solidFill>
            </a:endParaRPr>
          </a:p>
          <a:p>
            <a:pPr algn="just"/>
            <a:r>
              <a:rPr lang="es-ES" sz="2000" dirty="0">
                <a:solidFill>
                  <a:srgbClr val="000000"/>
                </a:solidFill>
              </a:rPr>
              <a:t>• </a:t>
            </a:r>
            <a:r>
              <a:rPr lang="pt-BR" sz="2000" u="sng" dirty="0">
                <a:solidFill>
                  <a:srgbClr val="0070C0"/>
                </a:solidFill>
              </a:rPr>
              <a:t>BENZOSTOP JUNTOS </a:t>
            </a:r>
            <a:r>
              <a:rPr lang="pt-BR" sz="2000" u="sng" dirty="0" err="1">
                <a:solidFill>
                  <a:srgbClr val="0070C0"/>
                </a:solidFill>
              </a:rPr>
              <a:t>kanpaina</a:t>
            </a:r>
            <a:r>
              <a:rPr lang="pt-BR" sz="2000" u="sng" dirty="0">
                <a:solidFill>
                  <a:srgbClr val="0070C0"/>
                </a:solidFill>
              </a:rPr>
              <a:t> </a:t>
            </a:r>
            <a:r>
              <a:rPr lang="pt-BR" sz="2000" dirty="0">
                <a:solidFill>
                  <a:srgbClr val="000000"/>
                </a:solidFill>
              </a:rPr>
              <a:t>(</a:t>
            </a:r>
            <a:r>
              <a:rPr lang="pt-BR" sz="2000" dirty="0" err="1">
                <a:solidFill>
                  <a:srgbClr val="000000"/>
                </a:solidFill>
              </a:rPr>
              <a:t>Andaluziako</a:t>
            </a:r>
            <a:r>
              <a:rPr lang="pt-BR" sz="2000" dirty="0">
                <a:solidFill>
                  <a:srgbClr val="000000"/>
                </a:solidFill>
              </a:rPr>
              <a:t> Junta) </a:t>
            </a:r>
            <a:r>
              <a:rPr lang="pt-BR" dirty="0"/>
              <a:t>	</a:t>
            </a:r>
          </a:p>
          <a:p>
            <a:pPr algn="just"/>
            <a:endParaRPr lang="es-ES" sz="2000" dirty="0">
              <a:solidFill>
                <a:srgbClr val="000000"/>
              </a:solidFill>
            </a:endParaRPr>
          </a:p>
          <a:p>
            <a:r>
              <a:rPr lang="es-ES" sz="2000" dirty="0">
                <a:solidFill>
                  <a:srgbClr val="000000"/>
                </a:solidFill>
              </a:rPr>
              <a:t>• </a:t>
            </a:r>
            <a:r>
              <a:rPr lang="es-ES" sz="2000" dirty="0">
                <a:solidFill>
                  <a:srgbClr val="0000FF"/>
                </a:solidFill>
                <a:hlinkClick r:id="rId6"/>
              </a:rPr>
              <a:t>https://mysleepwell.ca/ </a:t>
            </a:r>
            <a:r>
              <a:rPr lang="es-ES" sz="2000" dirty="0">
                <a:solidFill>
                  <a:srgbClr val="000000"/>
                </a:solidFill>
              </a:rPr>
              <a:t>(</a:t>
            </a:r>
            <a:r>
              <a:rPr lang="es-ES" sz="2000" dirty="0" err="1">
                <a:solidFill>
                  <a:srgbClr val="000000"/>
                </a:solidFill>
              </a:rPr>
              <a:t>ingelesez</a:t>
            </a:r>
            <a:r>
              <a:rPr lang="es-ES" sz="2000" dirty="0">
                <a:solidFill>
                  <a:srgbClr val="000000"/>
                </a:solidFill>
              </a:rPr>
              <a:t>) 	</a:t>
            </a:r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947134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56090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es-ES" sz="3600" dirty="0" err="1">
                <a:solidFill>
                  <a:srgbClr val="4E9EBA"/>
                </a:solidFill>
                <a:latin typeface="Arial Black" pitchFamily="34" charset="0"/>
              </a:rPr>
              <a:t>Aurkibidea</a:t>
            </a:r>
            <a:endParaRPr lang="es-ES" sz="36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052840" y="1280037"/>
            <a:ext cx="10425593" cy="4723203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Ø"/>
            </a:pPr>
            <a:r>
              <a:rPr lang="es-ES" sz="2200" dirty="0">
                <a:solidFill>
                  <a:schemeClr val="bg1"/>
                </a:solidFill>
              </a:rPr>
              <a:t>SARRERA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200" dirty="0">
                <a:solidFill>
                  <a:schemeClr val="bg1"/>
                </a:solidFill>
              </a:rPr>
              <a:t>DIAGNOSTIKOA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200" dirty="0">
                <a:solidFill>
                  <a:schemeClr val="bg1"/>
                </a:solidFill>
              </a:rPr>
              <a:t>TRATAMENDUA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s-ES" sz="2000" dirty="0" err="1">
                <a:solidFill>
                  <a:schemeClr val="bg1"/>
                </a:solidFill>
              </a:rPr>
              <a:t>Tratamendu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ez-farmakologikoa</a:t>
            </a:r>
            <a:endParaRPr lang="es-ES" sz="2000" dirty="0">
              <a:solidFill>
                <a:schemeClr val="bg1"/>
              </a:solidFill>
            </a:endParaRP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s-ES" sz="2000" dirty="0" err="1">
                <a:solidFill>
                  <a:schemeClr val="bg1"/>
                </a:solidFill>
              </a:rPr>
              <a:t>Tratamendu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farmakologikoa</a:t>
            </a:r>
            <a:endParaRPr lang="es-ES" sz="2000" dirty="0">
              <a:solidFill>
                <a:schemeClr val="bg1"/>
              </a:solidFill>
            </a:endParaRP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es-ES" sz="1800" dirty="0" err="1">
                <a:solidFill>
                  <a:schemeClr val="bg1"/>
                </a:solidFill>
              </a:rPr>
              <a:t>Benzodiazepinak</a:t>
            </a:r>
            <a:r>
              <a:rPr lang="es-ES" sz="1800" dirty="0">
                <a:solidFill>
                  <a:schemeClr val="bg1"/>
                </a:solidFill>
              </a:rPr>
              <a:t> eta Z </a:t>
            </a:r>
            <a:r>
              <a:rPr lang="es-ES" sz="1800" dirty="0" err="1">
                <a:solidFill>
                  <a:schemeClr val="bg1"/>
                </a:solidFill>
              </a:rPr>
              <a:t>farmakoak</a:t>
            </a:r>
            <a:endParaRPr lang="es-ES" sz="1800" dirty="0">
              <a:solidFill>
                <a:schemeClr val="bg1"/>
              </a:solidFill>
            </a:endParaRP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es-ES" sz="1800" dirty="0" err="1">
                <a:solidFill>
                  <a:schemeClr val="bg1"/>
                </a:solidFill>
              </a:rPr>
              <a:t>Antidepresibo</a:t>
            </a:r>
            <a:r>
              <a:rPr lang="es-ES" sz="1800" dirty="0">
                <a:solidFill>
                  <a:schemeClr val="bg1"/>
                </a:solidFill>
              </a:rPr>
              <a:t> </a:t>
            </a:r>
            <a:r>
              <a:rPr lang="es-ES" sz="1800" dirty="0" err="1">
                <a:solidFill>
                  <a:schemeClr val="bg1"/>
                </a:solidFill>
              </a:rPr>
              <a:t>lasaigarriak</a:t>
            </a:r>
            <a:endParaRPr lang="es-ES" sz="1800" dirty="0">
              <a:solidFill>
                <a:schemeClr val="bg1"/>
              </a:solidFill>
            </a:endParaRP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es-ES" sz="1800" dirty="0">
                <a:solidFill>
                  <a:schemeClr val="bg1"/>
                </a:solidFill>
              </a:rPr>
              <a:t>Melatonina</a:t>
            </a: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es-ES" sz="1800" dirty="0" err="1">
                <a:solidFill>
                  <a:schemeClr val="bg1"/>
                </a:solidFill>
              </a:rPr>
              <a:t>Orexinaren</a:t>
            </a:r>
            <a:r>
              <a:rPr lang="es-ES" sz="1800" dirty="0">
                <a:solidFill>
                  <a:schemeClr val="bg1"/>
                </a:solidFill>
              </a:rPr>
              <a:t> </a:t>
            </a:r>
            <a:r>
              <a:rPr lang="es-ES" sz="1800" dirty="0" err="1">
                <a:solidFill>
                  <a:schemeClr val="bg1"/>
                </a:solidFill>
              </a:rPr>
              <a:t>hartzairearen</a:t>
            </a:r>
            <a:r>
              <a:rPr lang="es-ES" sz="1800" dirty="0">
                <a:solidFill>
                  <a:schemeClr val="bg1"/>
                </a:solidFill>
              </a:rPr>
              <a:t> antagonista </a:t>
            </a:r>
            <a:r>
              <a:rPr lang="es-ES" sz="1800" dirty="0" err="1">
                <a:solidFill>
                  <a:schemeClr val="bg1"/>
                </a:solidFill>
              </a:rPr>
              <a:t>dualak</a:t>
            </a:r>
            <a:endParaRPr lang="es-ES" sz="1800" dirty="0">
              <a:solidFill>
                <a:schemeClr val="bg1"/>
              </a:solidFill>
            </a:endParaRP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es-ES" sz="1800" dirty="0" err="1">
                <a:solidFill>
                  <a:schemeClr val="bg1"/>
                </a:solidFill>
              </a:rPr>
              <a:t>Antihistaminikoak</a:t>
            </a:r>
            <a:endParaRPr lang="es-ES" sz="1800" dirty="0">
              <a:solidFill>
                <a:schemeClr val="bg1"/>
              </a:solidFill>
            </a:endParaRP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es-ES" sz="1800" dirty="0" err="1">
                <a:solidFill>
                  <a:schemeClr val="bg1"/>
                </a:solidFill>
              </a:rPr>
              <a:t>Beste</a:t>
            </a:r>
            <a:r>
              <a:rPr lang="es-ES" sz="1800" dirty="0">
                <a:solidFill>
                  <a:schemeClr val="bg1"/>
                </a:solidFill>
              </a:rPr>
              <a:t> </a:t>
            </a:r>
            <a:r>
              <a:rPr lang="es-ES" sz="1800" dirty="0" err="1">
                <a:solidFill>
                  <a:schemeClr val="bg1"/>
                </a:solidFill>
              </a:rPr>
              <a:t>batzuk</a:t>
            </a:r>
            <a:endParaRPr lang="pt-BR" sz="1800" dirty="0">
              <a:solidFill>
                <a:schemeClr val="bg1"/>
              </a:solidFill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2200" dirty="0">
                <a:solidFill>
                  <a:schemeClr val="bg1"/>
                </a:solidFill>
              </a:rPr>
              <a:t>BENZODIAZEPINAK ETA Z FARMAKOAK EPE LUZERA ERABILTZEA ETA DEPRESKRIBATZEA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2200" dirty="0">
                <a:solidFill>
                  <a:schemeClr val="bg1"/>
                </a:solidFill>
              </a:rPr>
              <a:t>FUNTZESKO IDEAK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0" y="365125"/>
            <a:ext cx="8379229" cy="732155"/>
          </a:xfrm>
        </p:spPr>
        <p:txBody>
          <a:bodyPr>
            <a:normAutofit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FUNTSEZKO IDEIAK</a:t>
            </a:r>
            <a:r>
              <a:rPr lang="es-ES" dirty="0"/>
              <a:t>	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7149"/>
            <a:ext cx="1903677" cy="2036617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1213084" y="1527709"/>
            <a:ext cx="10342179" cy="46582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1800" dirty="0"/>
              <a:t>Loaren </a:t>
            </a:r>
            <a:r>
              <a:rPr lang="es-ES" sz="1800" dirty="0" err="1"/>
              <a:t>arkitektura</a:t>
            </a:r>
            <a:r>
              <a:rPr lang="es-ES" sz="1800" dirty="0"/>
              <a:t> </a:t>
            </a:r>
            <a:r>
              <a:rPr lang="es-ES" sz="1800" dirty="0" err="1"/>
              <a:t>aldatuz</a:t>
            </a:r>
            <a:r>
              <a:rPr lang="es-ES" sz="1800" dirty="0"/>
              <a:t> </a:t>
            </a:r>
            <a:r>
              <a:rPr lang="es-ES" sz="1800" dirty="0" err="1"/>
              <a:t>doa</a:t>
            </a:r>
            <a:r>
              <a:rPr lang="es-ES" sz="1800" dirty="0"/>
              <a:t> </a:t>
            </a:r>
            <a:r>
              <a:rPr lang="es-ES" sz="1800" dirty="0" err="1"/>
              <a:t>bizitzan</a:t>
            </a:r>
            <a:r>
              <a:rPr lang="es-ES" sz="1800" dirty="0"/>
              <a:t> </a:t>
            </a:r>
            <a:r>
              <a:rPr lang="es-ES" sz="1800" dirty="0" err="1"/>
              <a:t>zehar</a:t>
            </a:r>
            <a:r>
              <a:rPr lang="es-ES" sz="1800" dirty="0"/>
              <a:t>. </a:t>
            </a:r>
            <a:r>
              <a:rPr lang="es-ES" sz="1800" dirty="0" err="1"/>
              <a:t>Adineko</a:t>
            </a:r>
            <a:r>
              <a:rPr lang="es-ES" sz="1800" dirty="0"/>
              <a:t> </a:t>
            </a:r>
            <a:r>
              <a:rPr lang="es-ES" sz="1800" dirty="0" err="1"/>
              <a:t>pertsonen</a:t>
            </a:r>
            <a:r>
              <a:rPr lang="es-ES" sz="1800" dirty="0"/>
              <a:t> </a:t>
            </a:r>
            <a:r>
              <a:rPr lang="es-ES" sz="1800" dirty="0" err="1"/>
              <a:t>kasuan</a:t>
            </a:r>
            <a:r>
              <a:rPr lang="es-ES" sz="1800" dirty="0"/>
              <a:t>, </a:t>
            </a:r>
            <a:r>
              <a:rPr lang="es-ES" sz="1800" dirty="0" err="1"/>
              <a:t>ohikoa</a:t>
            </a:r>
            <a:r>
              <a:rPr lang="es-ES" sz="1800" dirty="0"/>
              <a:t> da </a:t>
            </a:r>
            <a:r>
              <a:rPr lang="es-ES" sz="1800" dirty="0" err="1"/>
              <a:t>latentzia-denbora</a:t>
            </a:r>
            <a:r>
              <a:rPr lang="es-ES" sz="1800" dirty="0"/>
              <a:t> </a:t>
            </a:r>
            <a:r>
              <a:rPr lang="es-ES" sz="1800" dirty="0" err="1"/>
              <a:t>luzatzea</a:t>
            </a:r>
            <a:r>
              <a:rPr lang="es-ES" sz="1800" dirty="0"/>
              <a:t> eta </a:t>
            </a:r>
            <a:r>
              <a:rPr lang="es-ES" sz="1800" dirty="0" err="1"/>
              <a:t>gauez</a:t>
            </a:r>
            <a:r>
              <a:rPr lang="es-ES" sz="1800" dirty="0"/>
              <a:t> </a:t>
            </a:r>
            <a:r>
              <a:rPr lang="es-ES" sz="1800" dirty="0" err="1"/>
              <a:t>maizago</a:t>
            </a:r>
            <a:r>
              <a:rPr lang="es-ES" sz="1800" dirty="0"/>
              <a:t> </a:t>
            </a:r>
            <a:r>
              <a:rPr lang="es-ES" sz="1800" dirty="0" err="1"/>
              <a:t>esnatzea</a:t>
            </a:r>
            <a:r>
              <a:rPr lang="es-ES" sz="1800" dirty="0"/>
              <a:t>, </a:t>
            </a:r>
            <a:r>
              <a:rPr lang="es-ES" sz="1800" dirty="0" err="1"/>
              <a:t>bai</a:t>
            </a:r>
            <a:r>
              <a:rPr lang="es-ES" sz="1800" dirty="0"/>
              <a:t> eta loaren </a:t>
            </a:r>
            <a:r>
              <a:rPr lang="es-ES" sz="1800" dirty="0" err="1"/>
              <a:t>iraupen</a:t>
            </a:r>
            <a:r>
              <a:rPr lang="es-ES" sz="1800" dirty="0"/>
              <a:t> </a:t>
            </a:r>
            <a:r>
              <a:rPr lang="es-ES" sz="1800" dirty="0" err="1"/>
              <a:t>osoa</a:t>
            </a:r>
            <a:r>
              <a:rPr lang="es-ES" sz="1800" dirty="0"/>
              <a:t> </a:t>
            </a:r>
            <a:r>
              <a:rPr lang="es-ES" sz="1800" dirty="0" err="1"/>
              <a:t>murriztea</a:t>
            </a:r>
            <a:r>
              <a:rPr lang="es-ES" sz="1800" dirty="0"/>
              <a:t> ere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800" dirty="0" err="1"/>
              <a:t>Insomniorako</a:t>
            </a:r>
            <a:r>
              <a:rPr lang="es-ES" sz="1800" dirty="0"/>
              <a:t> terapia </a:t>
            </a:r>
            <a:r>
              <a:rPr lang="es-ES" sz="1800" dirty="0" err="1"/>
              <a:t>kognitibo-konduktuala</a:t>
            </a:r>
            <a:r>
              <a:rPr lang="es-ES" sz="1800" dirty="0"/>
              <a:t> da </a:t>
            </a:r>
            <a:r>
              <a:rPr lang="es-ES" sz="1800" dirty="0" err="1"/>
              <a:t>epe</a:t>
            </a:r>
            <a:r>
              <a:rPr lang="es-ES" sz="1800" dirty="0"/>
              <a:t> </a:t>
            </a:r>
            <a:r>
              <a:rPr lang="es-ES" sz="1800" dirty="0" err="1"/>
              <a:t>luzerako</a:t>
            </a:r>
            <a:r>
              <a:rPr lang="es-ES" sz="1800" dirty="0"/>
              <a:t> </a:t>
            </a:r>
            <a:r>
              <a:rPr lang="es-ES" sz="1800" dirty="0" err="1"/>
              <a:t>tratamendurik</a:t>
            </a:r>
            <a:r>
              <a:rPr lang="es-ES" sz="1800" dirty="0"/>
              <a:t> </a:t>
            </a:r>
            <a:r>
              <a:rPr lang="es-ES" sz="1800" dirty="0" err="1"/>
              <a:t>eraginkorrena</a:t>
            </a:r>
            <a:r>
              <a:rPr lang="es-ES" sz="1800" dirty="0"/>
              <a:t>. </a:t>
            </a:r>
            <a:r>
              <a:rPr lang="es-ES" sz="1800" dirty="0" err="1"/>
              <a:t>Estimuluen</a:t>
            </a:r>
            <a:r>
              <a:rPr lang="es-ES" sz="1800" dirty="0"/>
              <a:t> </a:t>
            </a:r>
            <a:r>
              <a:rPr lang="es-ES" sz="1800" dirty="0" err="1"/>
              <a:t>kontrola</a:t>
            </a:r>
            <a:r>
              <a:rPr lang="es-ES" sz="1800" dirty="0"/>
              <a:t> eta loaren </a:t>
            </a:r>
            <a:r>
              <a:rPr lang="es-ES" sz="1800" dirty="0" err="1"/>
              <a:t>murrizketa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 </a:t>
            </a:r>
            <a:r>
              <a:rPr lang="es-ES" sz="1800" dirty="0" err="1"/>
              <a:t>osagai</a:t>
            </a:r>
            <a:r>
              <a:rPr lang="es-ES" sz="1800" dirty="0"/>
              <a:t> </a:t>
            </a:r>
            <a:r>
              <a:rPr lang="es-ES" sz="1800" dirty="0" err="1"/>
              <a:t>eraginkorrenak</a:t>
            </a:r>
            <a:r>
              <a:rPr lang="es-ES" sz="1800" dirty="0"/>
              <a:t>, eta posible da </a:t>
            </a:r>
            <a:r>
              <a:rPr lang="es-ES" sz="1800" dirty="0" err="1"/>
              <a:t>horiek</a:t>
            </a:r>
            <a:r>
              <a:rPr lang="es-ES" sz="1800" dirty="0"/>
              <a:t> </a:t>
            </a:r>
            <a:r>
              <a:rPr lang="es-ES" sz="1800" dirty="0" err="1"/>
              <a:t>lehen</a:t>
            </a:r>
            <a:r>
              <a:rPr lang="es-ES" sz="1800" dirty="0"/>
              <a:t> </a:t>
            </a:r>
            <a:r>
              <a:rPr lang="es-ES" sz="1800" dirty="0" err="1"/>
              <a:t>mailako</a:t>
            </a:r>
            <a:r>
              <a:rPr lang="es-ES" sz="1800" dirty="0"/>
              <a:t> </a:t>
            </a:r>
            <a:r>
              <a:rPr lang="es-ES" sz="1800" dirty="0" err="1"/>
              <a:t>arretan</a:t>
            </a:r>
            <a:r>
              <a:rPr lang="es-ES" sz="1800" dirty="0"/>
              <a:t> </a:t>
            </a:r>
            <a:r>
              <a:rPr lang="es-ES" sz="1800" dirty="0" err="1"/>
              <a:t>egitea</a:t>
            </a:r>
            <a:endParaRPr lang="es-ES" sz="18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1800" dirty="0" err="1"/>
              <a:t>Farmakoek</a:t>
            </a:r>
            <a:r>
              <a:rPr lang="es-ES" sz="1800" dirty="0"/>
              <a:t> oso </a:t>
            </a:r>
            <a:r>
              <a:rPr lang="es-ES" sz="1800" dirty="0" err="1"/>
              <a:t>eraginkortasun</a:t>
            </a:r>
            <a:r>
              <a:rPr lang="es-ES" sz="1800" dirty="0"/>
              <a:t> </a:t>
            </a:r>
            <a:r>
              <a:rPr lang="es-ES" sz="1800" dirty="0" err="1"/>
              <a:t>mugatua</a:t>
            </a:r>
            <a:r>
              <a:rPr lang="es-ES" sz="1800" dirty="0"/>
              <a:t> </a:t>
            </a:r>
            <a:r>
              <a:rPr lang="es-ES" sz="1800" dirty="0" err="1"/>
              <a:t>dute</a:t>
            </a:r>
            <a:r>
              <a:rPr lang="es-ES" sz="1800" dirty="0"/>
              <a:t> </a:t>
            </a:r>
            <a:r>
              <a:rPr lang="es-ES" sz="1800" dirty="0" err="1"/>
              <a:t>insomnioaren</a:t>
            </a:r>
            <a:r>
              <a:rPr lang="es-ES" sz="1800" dirty="0"/>
              <a:t> </a:t>
            </a:r>
            <a:r>
              <a:rPr lang="es-ES" sz="1800" dirty="0" err="1"/>
              <a:t>tratamenduan</a:t>
            </a:r>
            <a:r>
              <a:rPr lang="es-ES" sz="1800" dirty="0"/>
              <a:t>. </a:t>
            </a:r>
            <a:r>
              <a:rPr lang="es-ES" sz="1800" dirty="0" err="1"/>
              <a:t>Epe</a:t>
            </a:r>
            <a:r>
              <a:rPr lang="es-ES" sz="1800" dirty="0"/>
              <a:t> </a:t>
            </a:r>
            <a:r>
              <a:rPr lang="es-ES" sz="1800" dirty="0" err="1"/>
              <a:t>luzera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arriskuak</a:t>
            </a:r>
            <a:r>
              <a:rPr lang="es-ES" sz="1800" dirty="0"/>
              <a:t> </a:t>
            </a:r>
            <a:r>
              <a:rPr lang="es-ES" sz="1800" dirty="0" err="1"/>
              <a:t>direla</a:t>
            </a:r>
            <a:r>
              <a:rPr lang="es-ES" sz="1800" dirty="0"/>
              <a:t>-eta, </a:t>
            </a:r>
            <a:r>
              <a:rPr lang="es-ES" sz="1800" dirty="0" err="1"/>
              <a:t>gomendagarria</a:t>
            </a:r>
            <a:r>
              <a:rPr lang="es-ES" sz="1800" dirty="0"/>
              <a:t> da </a:t>
            </a:r>
            <a:r>
              <a:rPr lang="es-ES" sz="1800" dirty="0" err="1"/>
              <a:t>epe</a:t>
            </a:r>
            <a:r>
              <a:rPr lang="es-ES" sz="1800" dirty="0"/>
              <a:t> </a:t>
            </a:r>
            <a:r>
              <a:rPr lang="es-ES" sz="1800" dirty="0" err="1"/>
              <a:t>luzeko</a:t>
            </a:r>
            <a:r>
              <a:rPr lang="es-ES" sz="1800" dirty="0"/>
              <a:t> </a:t>
            </a:r>
            <a:r>
              <a:rPr lang="es-ES" sz="1800" dirty="0" err="1"/>
              <a:t>preskripzioa</a:t>
            </a:r>
            <a:r>
              <a:rPr lang="es-ES" sz="1800" dirty="0"/>
              <a:t> </a:t>
            </a:r>
            <a:r>
              <a:rPr lang="es-ES" sz="1800" dirty="0" err="1"/>
              <a:t>baztertzea</a:t>
            </a:r>
            <a:endParaRPr lang="es-ES" sz="18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1800" dirty="0" err="1"/>
              <a:t>Trazodona</a:t>
            </a:r>
            <a:r>
              <a:rPr lang="es-ES" sz="1800" dirty="0"/>
              <a:t> off-</a:t>
            </a:r>
            <a:r>
              <a:rPr lang="es-ES" sz="1800" dirty="0" err="1"/>
              <a:t>label</a:t>
            </a:r>
            <a:r>
              <a:rPr lang="es-ES" sz="1800" dirty="0"/>
              <a:t> </a:t>
            </a:r>
            <a:r>
              <a:rPr lang="es-ES" sz="1800" dirty="0" err="1"/>
              <a:t>erabiltzen</a:t>
            </a:r>
            <a:r>
              <a:rPr lang="es-ES" sz="1800" dirty="0"/>
              <a:t> da </a:t>
            </a:r>
            <a:r>
              <a:rPr lang="es-ES" sz="1800" dirty="0" err="1"/>
              <a:t>maiz</a:t>
            </a:r>
            <a:r>
              <a:rPr lang="es-ES" sz="1800" dirty="0"/>
              <a:t>, </a:t>
            </a:r>
            <a:r>
              <a:rPr lang="es-ES" sz="1800" dirty="0" err="1"/>
              <a:t>baina</a:t>
            </a:r>
            <a:r>
              <a:rPr lang="es-ES" sz="1800" dirty="0"/>
              <a:t> oso </a:t>
            </a:r>
            <a:r>
              <a:rPr lang="es-ES" sz="1800" dirty="0" err="1"/>
              <a:t>ebidentzia</a:t>
            </a:r>
            <a:r>
              <a:rPr lang="es-ES" sz="1800" dirty="0"/>
              <a:t> </a:t>
            </a:r>
            <a:r>
              <a:rPr lang="es-ES" sz="1800" dirty="0" err="1"/>
              <a:t>mugatua</a:t>
            </a:r>
            <a:r>
              <a:rPr lang="es-ES" sz="1800" dirty="0"/>
              <a:t> </a:t>
            </a:r>
            <a:r>
              <a:rPr lang="es-ES" sz="1800" dirty="0" err="1"/>
              <a:t>dago</a:t>
            </a:r>
            <a:r>
              <a:rPr lang="es-ES" sz="1800" dirty="0"/>
              <a:t> </a:t>
            </a:r>
            <a:r>
              <a:rPr lang="es-ES" sz="1800" dirty="0" err="1"/>
              <a:t>adinekoen</a:t>
            </a:r>
            <a:r>
              <a:rPr lang="es-ES" sz="1800" dirty="0"/>
              <a:t> </a:t>
            </a:r>
            <a:r>
              <a:rPr lang="es-ES" sz="1800" dirty="0" err="1"/>
              <a:t>insomnioan</a:t>
            </a:r>
            <a:r>
              <a:rPr lang="es-ES" sz="1800" dirty="0"/>
              <a:t> </a:t>
            </a:r>
            <a:r>
              <a:rPr lang="es-ES" sz="1800" dirty="0" err="1"/>
              <a:t>duen</a:t>
            </a:r>
            <a:r>
              <a:rPr lang="es-ES" sz="1800" dirty="0"/>
              <a:t> </a:t>
            </a:r>
            <a:r>
              <a:rPr lang="es-ES" sz="1800" dirty="0" err="1"/>
              <a:t>eraginkortasunari</a:t>
            </a:r>
            <a:r>
              <a:rPr lang="es-ES" sz="1800" dirty="0"/>
              <a:t> </a:t>
            </a:r>
            <a:r>
              <a:rPr lang="es-ES" sz="1800" dirty="0" err="1"/>
              <a:t>buruz</a:t>
            </a:r>
            <a:r>
              <a:rPr lang="es-ES" sz="1800" dirty="0"/>
              <a:t>. </a:t>
            </a:r>
            <a:r>
              <a:rPr lang="es-ES" sz="1800" dirty="0" err="1"/>
              <a:t>Ondorio</a:t>
            </a:r>
            <a:r>
              <a:rPr lang="es-ES" sz="1800" dirty="0"/>
              <a:t> </a:t>
            </a:r>
            <a:r>
              <a:rPr lang="es-ES" sz="1800" dirty="0" err="1"/>
              <a:t>kaltegarriak</a:t>
            </a:r>
            <a:r>
              <a:rPr lang="es-ES" sz="1800" dirty="0"/>
              <a:t> </a:t>
            </a:r>
            <a:r>
              <a:rPr lang="es-ES" sz="1800" dirty="0" err="1"/>
              <a:t>kontuan</a:t>
            </a:r>
            <a:r>
              <a:rPr lang="es-ES" sz="1800" dirty="0"/>
              <a:t> </a:t>
            </a:r>
            <a:r>
              <a:rPr lang="es-ES" sz="1800" dirty="0" err="1"/>
              <a:t>hartu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, </a:t>
            </a:r>
            <a:r>
              <a:rPr lang="es-ES" sz="1800" dirty="0" err="1"/>
              <a:t>erorikoak</a:t>
            </a:r>
            <a:r>
              <a:rPr lang="es-ES" sz="1800" dirty="0"/>
              <a:t> </a:t>
            </a:r>
            <a:r>
              <a:rPr lang="es-ES" sz="1800" dirty="0" err="1"/>
              <a:t>izateko</a:t>
            </a:r>
            <a:r>
              <a:rPr lang="es-ES" sz="1800" dirty="0"/>
              <a:t> </a:t>
            </a:r>
            <a:r>
              <a:rPr lang="es-ES" sz="1800" dirty="0" err="1"/>
              <a:t>arriskua</a:t>
            </a:r>
            <a:r>
              <a:rPr lang="es-ES" sz="1800" dirty="0"/>
              <a:t> </a:t>
            </a:r>
            <a:r>
              <a:rPr lang="es-ES" sz="1800" dirty="0" err="1"/>
              <a:t>handitzea</a:t>
            </a:r>
            <a:r>
              <a:rPr lang="es-ES" sz="1800" dirty="0"/>
              <a:t> </a:t>
            </a:r>
            <a:r>
              <a:rPr lang="es-ES" sz="1800" dirty="0" err="1"/>
              <a:t>barne</a:t>
            </a:r>
            <a:endParaRPr lang="es-ES" sz="18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1800" dirty="0" err="1"/>
              <a:t>Preskribatzen</a:t>
            </a:r>
            <a:r>
              <a:rPr lang="es-ES" sz="1800" dirty="0"/>
              <a:t> den </a:t>
            </a:r>
            <a:r>
              <a:rPr lang="es-ES" sz="1800" dirty="0" err="1"/>
              <a:t>unean</a:t>
            </a:r>
            <a:r>
              <a:rPr lang="es-ES" sz="1800" dirty="0"/>
              <a:t>, </a:t>
            </a:r>
            <a:r>
              <a:rPr lang="es-ES" sz="1800" dirty="0" err="1"/>
              <a:t>garrantzizkoa</a:t>
            </a:r>
            <a:r>
              <a:rPr lang="es-ES" sz="1800" dirty="0"/>
              <a:t> da </a:t>
            </a:r>
            <a:r>
              <a:rPr lang="es-ES" sz="1800" dirty="0" err="1"/>
              <a:t>pazienteei</a:t>
            </a:r>
            <a:r>
              <a:rPr lang="es-ES" sz="1800" dirty="0"/>
              <a:t> eta </a:t>
            </a:r>
            <a:r>
              <a:rPr lang="es-ES" sz="1800" dirty="0" err="1"/>
              <a:t>zaintzaileei</a:t>
            </a:r>
            <a:r>
              <a:rPr lang="es-ES" sz="1800" dirty="0"/>
              <a:t> informazioa </a:t>
            </a:r>
            <a:r>
              <a:rPr lang="es-ES" sz="1800" dirty="0" err="1"/>
              <a:t>ematea</a:t>
            </a:r>
            <a:r>
              <a:rPr lang="es-ES" sz="1800" dirty="0"/>
              <a:t> </a:t>
            </a:r>
            <a:r>
              <a:rPr lang="es-ES" sz="1800" dirty="0" err="1"/>
              <a:t>tratamenduaren</a:t>
            </a:r>
            <a:r>
              <a:rPr lang="es-ES" sz="1800" dirty="0"/>
              <a:t> </a:t>
            </a:r>
            <a:r>
              <a:rPr lang="es-ES" sz="1800" dirty="0" err="1"/>
              <a:t>ondorio</a:t>
            </a:r>
            <a:r>
              <a:rPr lang="es-ES" sz="1800" dirty="0"/>
              <a:t> </a:t>
            </a:r>
            <a:r>
              <a:rPr lang="es-ES" sz="1800" dirty="0" err="1"/>
              <a:t>kaltegarriei</a:t>
            </a:r>
            <a:r>
              <a:rPr lang="es-ES" sz="1800" dirty="0"/>
              <a:t> </a:t>
            </a:r>
            <a:r>
              <a:rPr lang="es-ES" sz="1800" dirty="0" err="1"/>
              <a:t>buruz</a:t>
            </a:r>
            <a:r>
              <a:rPr lang="es-ES" sz="1800" dirty="0"/>
              <a:t>, </a:t>
            </a:r>
            <a:r>
              <a:rPr lang="es-ES" sz="1800" dirty="0" err="1"/>
              <a:t>tratamenduaren</a:t>
            </a:r>
            <a:r>
              <a:rPr lang="es-ES" sz="1800" dirty="0"/>
              <a:t> </a:t>
            </a:r>
            <a:r>
              <a:rPr lang="es-ES" sz="1800" dirty="0" err="1"/>
              <a:t>behin-behinekotasunari</a:t>
            </a:r>
            <a:r>
              <a:rPr lang="es-ES" sz="1800" dirty="0"/>
              <a:t> </a:t>
            </a:r>
            <a:r>
              <a:rPr lang="es-ES" sz="1800" dirty="0" err="1"/>
              <a:t>buruz</a:t>
            </a:r>
            <a:r>
              <a:rPr lang="es-ES" sz="1800" dirty="0"/>
              <a:t> eta </a:t>
            </a:r>
            <a:r>
              <a:rPr lang="es-ES" sz="1800" dirty="0" err="1"/>
              <a:t>tratamendua</a:t>
            </a:r>
            <a:r>
              <a:rPr lang="es-ES" sz="1800" dirty="0"/>
              <a:t> </a:t>
            </a:r>
            <a:r>
              <a:rPr lang="es-ES" sz="1800" dirty="0" err="1"/>
              <a:t>kentzeko</a:t>
            </a:r>
            <a:r>
              <a:rPr lang="es-ES" sz="1800" dirty="0"/>
              <a:t> </a:t>
            </a:r>
            <a:r>
              <a:rPr lang="es-ES" sz="1800" dirty="0" err="1"/>
              <a:t>jarraibideei</a:t>
            </a:r>
            <a:r>
              <a:rPr lang="es-ES" sz="1800" dirty="0"/>
              <a:t> </a:t>
            </a:r>
            <a:r>
              <a:rPr lang="es-ES" sz="1800" dirty="0" err="1"/>
              <a:t>buruz</a:t>
            </a:r>
            <a:r>
              <a:rPr lang="es-ES" sz="1800" dirty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800" dirty="0" err="1"/>
              <a:t>Hipnosedatzaileen</a:t>
            </a:r>
            <a:r>
              <a:rPr lang="es-ES" sz="1800" dirty="0"/>
              <a:t> </a:t>
            </a:r>
            <a:r>
              <a:rPr lang="es-ES" sz="1800" dirty="0" err="1"/>
              <a:t>preskripzio</a:t>
            </a:r>
            <a:r>
              <a:rPr lang="es-ES" sz="1800" dirty="0"/>
              <a:t> </a:t>
            </a:r>
            <a:r>
              <a:rPr lang="es-ES" sz="1800" dirty="0" err="1"/>
              <a:t>kronikoak</a:t>
            </a:r>
            <a:r>
              <a:rPr lang="es-ES" sz="1800" dirty="0"/>
              <a:t> </a:t>
            </a:r>
            <a:r>
              <a:rPr lang="es-ES" sz="1800" dirty="0" err="1"/>
              <a:t>berrikustea</a:t>
            </a:r>
            <a:r>
              <a:rPr lang="es-ES" sz="1800" dirty="0"/>
              <a:t> </a:t>
            </a:r>
            <a:r>
              <a:rPr lang="es-ES" sz="1800" dirty="0" err="1"/>
              <a:t>gomendatzen</a:t>
            </a:r>
            <a:r>
              <a:rPr lang="es-ES" sz="1800" dirty="0"/>
              <a:t> da, </a:t>
            </a:r>
            <a:r>
              <a:rPr lang="es-ES" sz="1800" dirty="0" err="1"/>
              <a:t>pixkanaka</a:t>
            </a:r>
            <a:r>
              <a:rPr lang="es-ES" sz="1800" dirty="0"/>
              <a:t> </a:t>
            </a:r>
            <a:r>
              <a:rPr lang="es-ES" sz="1800" dirty="0" err="1"/>
              <a:t>kentzeko</a:t>
            </a:r>
            <a:r>
              <a:rPr lang="es-ES" sz="1800" dirty="0"/>
              <a:t> </a:t>
            </a:r>
            <a:r>
              <a:rPr lang="es-ES" sz="1800" dirty="0" err="1"/>
              <a:t>aukera</a:t>
            </a:r>
            <a:r>
              <a:rPr lang="es-ES" sz="1800" dirty="0"/>
              <a:t> </a:t>
            </a:r>
            <a:r>
              <a:rPr lang="es-ES" sz="1800" dirty="0" err="1"/>
              <a:t>planteatzeko</a:t>
            </a:r>
            <a:r>
              <a:rPr lang="es-ES" sz="1800" dirty="0"/>
              <a:t>, </a:t>
            </a:r>
            <a:r>
              <a:rPr lang="es-ES" sz="1800" dirty="0" err="1"/>
              <a:t>betiere</a:t>
            </a:r>
            <a:r>
              <a:rPr lang="es-ES" sz="1800" dirty="0"/>
              <a:t> </a:t>
            </a:r>
            <a:r>
              <a:rPr lang="es-ES" sz="1800" dirty="0" err="1"/>
              <a:t>pazientearen</a:t>
            </a:r>
            <a:r>
              <a:rPr lang="es-ES" sz="1800" dirty="0"/>
              <a:t> </a:t>
            </a:r>
            <a:r>
              <a:rPr lang="es-ES" sz="1800" dirty="0" err="1"/>
              <a:t>inguruabarrak</a:t>
            </a:r>
            <a:r>
              <a:rPr lang="es-ES" sz="1800" dirty="0"/>
              <a:t> eta </a:t>
            </a:r>
            <a:r>
              <a:rPr lang="es-ES" sz="1800" dirty="0" err="1"/>
              <a:t>lehentasunak</a:t>
            </a:r>
            <a:r>
              <a:rPr lang="es-ES" sz="1800" dirty="0"/>
              <a:t> </a:t>
            </a:r>
            <a:r>
              <a:rPr lang="es-ES" sz="1800" dirty="0" err="1"/>
              <a:t>kontuan</a:t>
            </a:r>
            <a:r>
              <a:rPr lang="es-ES" sz="1800" dirty="0"/>
              <a:t> </a:t>
            </a:r>
            <a:r>
              <a:rPr lang="es-ES" sz="1800" dirty="0" err="1"/>
              <a:t>hartuta</a:t>
            </a: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7779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93349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376855" y="861400"/>
            <a:ext cx="100163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" sz="4000" b="1" dirty="0" err="1">
                <a:solidFill>
                  <a:srgbClr val="4BACC6"/>
                </a:solidFill>
                <a:latin typeface="Arial Black" pitchFamily="34" charset="0"/>
              </a:rPr>
              <a:t>Informazio</a:t>
            </a: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 </a:t>
            </a:r>
            <a:r>
              <a:rPr lang="es-ES" sz="4000" b="1" dirty="0" err="1">
                <a:solidFill>
                  <a:srgbClr val="4BACC6"/>
                </a:solidFill>
                <a:latin typeface="Arial Black" pitchFamily="34" charset="0"/>
              </a:rPr>
              <a:t>gehiago</a:t>
            </a: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 eta </a:t>
            </a:r>
            <a:r>
              <a:rPr lang="es-ES" sz="4000" b="1" dirty="0" err="1">
                <a:solidFill>
                  <a:srgbClr val="4BACC6"/>
                </a:solidFill>
                <a:latin typeface="Arial Black" pitchFamily="34" charset="0"/>
              </a:rPr>
              <a:t>bibliografia</a:t>
            </a: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…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" name="CuadroTexto 2"/>
          <p:cNvSpPr txBox="1"/>
          <p:nvPr/>
        </p:nvSpPr>
        <p:spPr>
          <a:xfrm>
            <a:off x="815249" y="3246701"/>
            <a:ext cx="5732696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s-ES" sz="3200" u="sng" dirty="0">
                <a:solidFill>
                  <a:srgbClr val="0070C0"/>
                </a:solidFill>
                <a:latin typeface="Arial Black" pitchFamily="34" charset="0"/>
                <a:hlinkClick r:id="rId5"/>
              </a:rPr>
              <a:t>33 </a:t>
            </a:r>
            <a:r>
              <a:rPr lang="es-ES" sz="3200" u="sng" dirty="0" err="1">
                <a:solidFill>
                  <a:srgbClr val="0070C0"/>
                </a:solidFill>
                <a:latin typeface="Arial Black" pitchFamily="34" charset="0"/>
                <a:hlinkClick r:id="rId5"/>
              </a:rPr>
              <a:t>Liburukia</a:t>
            </a:r>
            <a:r>
              <a:rPr lang="es-ES" sz="3200" u="sng" dirty="0">
                <a:solidFill>
                  <a:srgbClr val="0070C0"/>
                </a:solidFill>
                <a:latin typeface="Arial Black" pitchFamily="34" charset="0"/>
                <a:hlinkClick r:id="rId5"/>
              </a:rPr>
              <a:t>, 5 Zb. 2025</a:t>
            </a:r>
            <a:endParaRPr lang="es-ES" sz="3200" u="sng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040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SARRERA 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051658"/>
            <a:ext cx="11161486" cy="559151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Bizitzan</a:t>
            </a:r>
            <a:r>
              <a:rPr lang="es-ES" sz="1800" dirty="0"/>
              <a:t> </a:t>
            </a:r>
            <a:r>
              <a:rPr lang="es-ES" sz="1800" dirty="0" err="1"/>
              <a:t>zehar</a:t>
            </a:r>
            <a:r>
              <a:rPr lang="es-ES" sz="1800" dirty="0"/>
              <a:t> </a:t>
            </a:r>
            <a:r>
              <a:rPr lang="es-ES" sz="1800" dirty="0" err="1"/>
              <a:t>aldaketak</a:t>
            </a:r>
            <a:r>
              <a:rPr lang="es-ES" sz="1800" dirty="0"/>
              <a:t> </a:t>
            </a:r>
            <a:r>
              <a:rPr lang="es-ES" sz="1800" dirty="0" err="1"/>
              <a:t>gertatzen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 loaren </a:t>
            </a:r>
            <a:r>
              <a:rPr lang="es-ES" sz="1800" dirty="0" err="1"/>
              <a:t>arkitekturan</a:t>
            </a:r>
            <a:r>
              <a:rPr lang="es-ES" sz="1800" dirty="0"/>
              <a:t>: </a:t>
            </a:r>
            <a:r>
              <a:rPr lang="es-ES" sz="1800" dirty="0" err="1"/>
              <a:t>adinekoek</a:t>
            </a:r>
            <a:r>
              <a:rPr lang="es-ES" sz="1800" dirty="0"/>
              <a:t> </a:t>
            </a:r>
            <a:r>
              <a:rPr lang="es-ES" sz="1800" dirty="0" err="1"/>
              <a:t>ordu</a:t>
            </a:r>
            <a:r>
              <a:rPr lang="es-ES" sz="1800" dirty="0"/>
              <a:t> </a:t>
            </a:r>
            <a:r>
              <a:rPr lang="es-ES" sz="1800" dirty="0" err="1"/>
              <a:t>gutxiago</a:t>
            </a:r>
            <a:r>
              <a:rPr lang="es-ES" sz="1800" dirty="0"/>
              <a:t> lo </a:t>
            </a:r>
            <a:r>
              <a:rPr lang="es-ES" sz="1800" dirty="0" err="1"/>
              <a:t>egiten</a:t>
            </a:r>
            <a:r>
              <a:rPr lang="es-ES" sz="1800" dirty="0"/>
              <a:t> </a:t>
            </a:r>
            <a:r>
              <a:rPr lang="es-ES" sz="1800" dirty="0" err="1"/>
              <a:t>dute</a:t>
            </a:r>
            <a:r>
              <a:rPr lang="es-ES" sz="1800" dirty="0"/>
              <a:t>, </a:t>
            </a:r>
            <a:r>
              <a:rPr lang="es-ES" sz="1800" dirty="0" err="1"/>
              <a:t>maizago</a:t>
            </a:r>
            <a:r>
              <a:rPr lang="es-ES" sz="1800" dirty="0"/>
              <a:t> </a:t>
            </a:r>
            <a:r>
              <a:rPr lang="es-ES" sz="1800" dirty="0" err="1"/>
              <a:t>esnatzen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 </a:t>
            </a:r>
            <a:r>
              <a:rPr lang="es-ES" sz="1800" dirty="0" err="1"/>
              <a:t>gauez</a:t>
            </a:r>
            <a:r>
              <a:rPr lang="es-ES" sz="1800" dirty="0"/>
              <a:t> eta </a:t>
            </a:r>
            <a:r>
              <a:rPr lang="es-ES" sz="1800" dirty="0" err="1"/>
              <a:t>kanpoko</a:t>
            </a:r>
            <a:r>
              <a:rPr lang="es-ES" sz="1800" dirty="0"/>
              <a:t> </a:t>
            </a:r>
            <a:r>
              <a:rPr lang="es-ES" sz="1800" dirty="0" err="1"/>
              <a:t>faktoreek</a:t>
            </a:r>
            <a:r>
              <a:rPr lang="es-ES" sz="1800" dirty="0"/>
              <a:t> </a:t>
            </a:r>
            <a:r>
              <a:rPr lang="es-ES" sz="1800" dirty="0" err="1"/>
              <a:t>errazago</a:t>
            </a:r>
            <a:r>
              <a:rPr lang="es-ES" sz="1800" dirty="0"/>
              <a:t> </a:t>
            </a:r>
            <a:r>
              <a:rPr lang="es-ES" sz="1800" dirty="0" err="1"/>
              <a:t>esnarazten</a:t>
            </a:r>
            <a:r>
              <a:rPr lang="es-ES" sz="1800" dirty="0"/>
              <a:t> </a:t>
            </a:r>
            <a:r>
              <a:rPr lang="es-ES" sz="1800" dirty="0" err="1"/>
              <a:t>dituzte</a:t>
            </a:r>
            <a:endParaRPr lang="es-ES" sz="18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>
                <a:solidFill>
                  <a:srgbClr val="4E9EBA"/>
                </a:solidFill>
              </a:rPr>
              <a:t>Insomnioa</a:t>
            </a:r>
            <a:r>
              <a:rPr lang="es-ES" sz="1800" dirty="0"/>
              <a:t> (DSM-5): loaren </a:t>
            </a:r>
            <a:r>
              <a:rPr lang="es-ES" sz="1800" dirty="0" err="1"/>
              <a:t>kantitateak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kalitateak</a:t>
            </a:r>
            <a:r>
              <a:rPr lang="es-ES" sz="1800" dirty="0"/>
              <a:t> </a:t>
            </a:r>
            <a:r>
              <a:rPr lang="es-ES" sz="1800" dirty="0" err="1"/>
              <a:t>eragindako</a:t>
            </a:r>
            <a:r>
              <a:rPr lang="es-ES" sz="1800" dirty="0"/>
              <a:t> </a:t>
            </a:r>
            <a:r>
              <a:rPr lang="es-ES" sz="1800" dirty="0" err="1"/>
              <a:t>gogogabetasun-egoera</a:t>
            </a:r>
            <a:r>
              <a:rPr lang="es-ES" sz="1800" dirty="0"/>
              <a:t>, </a:t>
            </a:r>
            <a:r>
              <a:rPr lang="es-ES" sz="1800" dirty="0" err="1"/>
              <a:t>betiere</a:t>
            </a:r>
            <a:r>
              <a:rPr lang="es-ES" sz="1800" dirty="0"/>
              <a:t> </a:t>
            </a:r>
            <a:r>
              <a:rPr lang="es-ES" sz="1800" dirty="0" err="1"/>
              <a:t>iraunkorra</a:t>
            </a:r>
            <a:r>
              <a:rPr lang="es-ES" sz="1800" dirty="0"/>
              <a:t> </a:t>
            </a:r>
            <a:r>
              <a:rPr lang="es-ES" sz="1800" dirty="0" err="1"/>
              <a:t>bada</a:t>
            </a:r>
            <a:r>
              <a:rPr lang="es-ES" sz="1800" dirty="0"/>
              <a:t> (astean </a:t>
            </a:r>
            <a:r>
              <a:rPr lang="es-ES" sz="1800" dirty="0" err="1"/>
              <a:t>gutxienez</a:t>
            </a:r>
            <a:r>
              <a:rPr lang="es-ES" sz="1800" dirty="0"/>
              <a:t> 3 </a:t>
            </a:r>
            <a:r>
              <a:rPr lang="es-ES" sz="1800" dirty="0" err="1"/>
              <a:t>aldiz</a:t>
            </a:r>
            <a:r>
              <a:rPr lang="es-ES" sz="1800" dirty="0"/>
              <a:t>, 3 </a:t>
            </a:r>
            <a:r>
              <a:rPr lang="es-ES" sz="1800" dirty="0" err="1"/>
              <a:t>hilabeteko</a:t>
            </a:r>
            <a:r>
              <a:rPr lang="es-ES" sz="1800" dirty="0"/>
              <a:t> </a:t>
            </a:r>
            <a:r>
              <a:rPr lang="es-ES" sz="1800" dirty="0" err="1"/>
              <a:t>epean</a:t>
            </a:r>
            <a:r>
              <a:rPr lang="es-ES" sz="1800" dirty="0"/>
              <a:t>, </a:t>
            </a:r>
            <a:r>
              <a:rPr lang="es-ES" sz="1800" dirty="0" err="1"/>
              <a:t>gutxienez</a:t>
            </a:r>
            <a:r>
              <a:rPr lang="es-ES" sz="1800" dirty="0"/>
              <a:t>), </a:t>
            </a:r>
            <a:r>
              <a:rPr lang="es-ES" sz="1800" dirty="0" err="1"/>
              <a:t>eragin</a:t>
            </a:r>
            <a:r>
              <a:rPr lang="es-ES" sz="1800" dirty="0"/>
              <a:t> </a:t>
            </a:r>
            <a:r>
              <a:rPr lang="es-ES" sz="1800" dirty="0" err="1"/>
              <a:t>negatiboa</a:t>
            </a:r>
            <a:r>
              <a:rPr lang="es-ES" sz="1800" dirty="0"/>
              <a:t> </a:t>
            </a:r>
            <a:r>
              <a:rPr lang="es-ES" sz="1800" dirty="0" err="1"/>
              <a:t>badu</a:t>
            </a:r>
            <a:r>
              <a:rPr lang="es-ES" sz="1800" dirty="0"/>
              <a:t> </a:t>
            </a:r>
            <a:r>
              <a:rPr lang="es-ES" sz="1800" dirty="0" err="1"/>
              <a:t>pertsonaren</a:t>
            </a:r>
            <a:r>
              <a:rPr lang="es-ES" sz="1800" dirty="0"/>
              <a:t> </a:t>
            </a:r>
            <a:r>
              <a:rPr lang="es-ES" sz="1800" dirty="0" err="1"/>
              <a:t>eguneroko</a:t>
            </a:r>
            <a:r>
              <a:rPr lang="es-ES" sz="1800" dirty="0"/>
              <a:t> </a:t>
            </a:r>
            <a:r>
              <a:rPr lang="es-ES" sz="1800" dirty="0" err="1"/>
              <a:t>bizitzan</a:t>
            </a:r>
            <a:r>
              <a:rPr lang="es-ES" sz="1800" dirty="0"/>
              <a:t>, eta </a:t>
            </a:r>
            <a:r>
              <a:rPr lang="es-ES" sz="1800" dirty="0" err="1"/>
              <a:t>ezin</a:t>
            </a:r>
            <a:r>
              <a:rPr lang="es-ES" sz="1800" dirty="0"/>
              <a:t> </a:t>
            </a:r>
            <a:r>
              <a:rPr lang="es-ES" sz="1800" dirty="0" err="1"/>
              <a:t>bada</a:t>
            </a:r>
            <a:r>
              <a:rPr lang="es-ES" sz="1800" dirty="0"/>
              <a:t> </a:t>
            </a:r>
            <a:r>
              <a:rPr lang="es-ES" sz="1800" dirty="0" err="1"/>
              <a:t>patologia</a:t>
            </a:r>
            <a:r>
              <a:rPr lang="es-ES" sz="1800" dirty="0"/>
              <a:t> </a:t>
            </a:r>
            <a:r>
              <a:rPr lang="es-ES" sz="1800" dirty="0" err="1"/>
              <a:t>mediko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mental </a:t>
            </a:r>
            <a:r>
              <a:rPr lang="es-ES" sz="1800" dirty="0" err="1"/>
              <a:t>batekin</a:t>
            </a:r>
            <a:r>
              <a:rPr lang="es-ES" sz="1800" dirty="0"/>
              <a:t> </a:t>
            </a:r>
            <a:r>
              <a:rPr lang="es-ES" sz="1800" dirty="0" err="1"/>
              <a:t>lotu</a:t>
            </a:r>
            <a:r>
              <a:rPr lang="es-ES" sz="1800" dirty="0"/>
              <a:t>. </a:t>
            </a:r>
            <a:r>
              <a:rPr lang="es-ES" sz="1800" dirty="0" err="1"/>
              <a:t>Insomnioa</a:t>
            </a:r>
            <a:r>
              <a:rPr lang="es-ES" sz="1800" dirty="0"/>
              <a:t> </a:t>
            </a:r>
            <a:r>
              <a:rPr lang="es-ES" sz="1800" dirty="0" err="1"/>
              <a:t>lotzen</a:t>
            </a:r>
            <a:r>
              <a:rPr lang="es-ES" sz="1800" dirty="0"/>
              <a:t> da:</a:t>
            </a:r>
          </a:p>
          <a:p>
            <a:pPr marL="363538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/>
              <a:t>a) lo </a:t>
            </a:r>
            <a:r>
              <a:rPr lang="es-ES" sz="1600" dirty="0" err="1"/>
              <a:t>hartzeko</a:t>
            </a:r>
            <a:r>
              <a:rPr lang="es-ES" sz="1600" dirty="0"/>
              <a:t> </a:t>
            </a:r>
            <a:r>
              <a:rPr lang="es-ES" sz="1600" dirty="0" err="1"/>
              <a:t>zailtasuna</a:t>
            </a:r>
            <a:endParaRPr lang="es-ES" sz="1600" dirty="0"/>
          </a:p>
          <a:p>
            <a:pPr marL="363538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/>
              <a:t>b) </a:t>
            </a:r>
            <a:r>
              <a:rPr lang="es-ES" sz="1600" dirty="0" err="1"/>
              <a:t>loari</a:t>
            </a:r>
            <a:r>
              <a:rPr lang="es-ES" sz="1600" dirty="0"/>
              <a:t> </a:t>
            </a:r>
            <a:r>
              <a:rPr lang="es-ES" sz="1600" dirty="0" err="1"/>
              <a:t>eusteko</a:t>
            </a:r>
            <a:r>
              <a:rPr lang="es-ES" sz="1600" dirty="0"/>
              <a:t> </a:t>
            </a:r>
            <a:r>
              <a:rPr lang="es-ES" sz="1600" dirty="0" err="1"/>
              <a:t>zailtasuna</a:t>
            </a:r>
            <a:endParaRPr lang="es-ES" sz="1600" dirty="0"/>
          </a:p>
          <a:p>
            <a:pPr marL="363538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/>
              <a:t>c) </a:t>
            </a:r>
            <a:r>
              <a:rPr lang="es-ES" sz="1600" dirty="0" err="1"/>
              <a:t>goiz</a:t>
            </a:r>
            <a:r>
              <a:rPr lang="es-ES" sz="1600" dirty="0"/>
              <a:t> </a:t>
            </a:r>
            <a:r>
              <a:rPr lang="es-ES" sz="1600" dirty="0" err="1"/>
              <a:t>esnatzea</a:t>
            </a:r>
            <a:r>
              <a:rPr lang="es-ES" sz="1600" dirty="0"/>
              <a:t> eta </a:t>
            </a:r>
            <a:r>
              <a:rPr lang="es-ES" sz="1600" dirty="0" err="1"/>
              <a:t>berriz</a:t>
            </a:r>
            <a:r>
              <a:rPr lang="es-ES" sz="1600" dirty="0"/>
              <a:t> lo </a:t>
            </a:r>
            <a:r>
              <a:rPr lang="es-ES" sz="1600" dirty="0" err="1"/>
              <a:t>hartu</a:t>
            </a:r>
            <a:r>
              <a:rPr lang="es-ES" sz="1600" dirty="0"/>
              <a:t> </a:t>
            </a:r>
            <a:r>
              <a:rPr lang="es-ES" sz="1600" dirty="0" err="1"/>
              <a:t>ezina</a:t>
            </a:r>
            <a:endParaRPr lang="es-ES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>
                <a:solidFill>
                  <a:srgbClr val="4E9EBA"/>
                </a:solidFill>
              </a:rPr>
              <a:t>Prebalentzia</a:t>
            </a:r>
            <a:r>
              <a:rPr lang="es-ES" sz="1800" dirty="0"/>
              <a:t>: %12-40 &gt;65 </a:t>
            </a:r>
            <a:r>
              <a:rPr lang="es-ES" sz="1800" dirty="0" err="1"/>
              <a:t>urtetan</a:t>
            </a:r>
            <a:r>
              <a:rPr lang="es-ES" sz="1800" dirty="0"/>
              <a:t> (</a:t>
            </a:r>
            <a:r>
              <a:rPr lang="es-ES" sz="1800" dirty="0" err="1"/>
              <a:t>herrialdeen</a:t>
            </a:r>
            <a:r>
              <a:rPr lang="es-ES" sz="1800" dirty="0"/>
              <a:t> eta </a:t>
            </a:r>
            <a:r>
              <a:rPr lang="es-ES" sz="1800" dirty="0" err="1"/>
              <a:t>irizpide</a:t>
            </a:r>
            <a:r>
              <a:rPr lang="es-ES" sz="1800" dirty="0"/>
              <a:t> </a:t>
            </a:r>
            <a:r>
              <a:rPr lang="es-ES" sz="1800" dirty="0" err="1"/>
              <a:t>diagnostikoen</a:t>
            </a:r>
            <a:r>
              <a:rPr lang="es-ES" sz="1800" dirty="0"/>
              <a:t> </a:t>
            </a:r>
            <a:r>
              <a:rPr lang="es-ES" sz="1800" dirty="0" err="1"/>
              <a:t>arabera</a:t>
            </a:r>
            <a:r>
              <a:rPr lang="es-ES" sz="1800" dirty="0"/>
              <a:t>). </a:t>
            </a:r>
            <a:r>
              <a:rPr lang="es-ES" sz="1800" dirty="0" err="1"/>
              <a:t>Gora</a:t>
            </a:r>
            <a:r>
              <a:rPr lang="es-ES" sz="1800" dirty="0"/>
              <a:t> </a:t>
            </a:r>
            <a:r>
              <a:rPr lang="es-ES" sz="1800" dirty="0" err="1"/>
              <a:t>egiten</a:t>
            </a:r>
            <a:r>
              <a:rPr lang="es-ES" sz="1800" dirty="0"/>
              <a:t> du </a:t>
            </a:r>
            <a:r>
              <a:rPr lang="es-ES" sz="1800" dirty="0" err="1"/>
              <a:t>adinarekin</a:t>
            </a:r>
            <a:r>
              <a:rPr lang="es-ES" sz="1800" dirty="0"/>
              <a:t> batera; </a:t>
            </a:r>
            <a:r>
              <a:rPr lang="es-ES" sz="1800" dirty="0" err="1"/>
              <a:t>handiagoa</a:t>
            </a:r>
            <a:r>
              <a:rPr lang="es-ES" sz="1800" dirty="0"/>
              <a:t> da </a:t>
            </a:r>
            <a:r>
              <a:rPr lang="es-ES" sz="1800" dirty="0" err="1"/>
              <a:t>emakumeen</a:t>
            </a:r>
            <a:r>
              <a:rPr lang="es-ES" sz="1800" dirty="0"/>
              <a:t> eta </a:t>
            </a:r>
            <a:r>
              <a:rPr lang="es-ES" sz="1800" dirty="0" err="1"/>
              <a:t>komorbilitatea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pertsonen</a:t>
            </a:r>
            <a:r>
              <a:rPr lang="es-ES" sz="1800" dirty="0"/>
              <a:t> </a:t>
            </a:r>
            <a:r>
              <a:rPr lang="es-ES" sz="1800" dirty="0" err="1"/>
              <a:t>artean</a:t>
            </a:r>
            <a:r>
              <a:rPr lang="es-ES" sz="1800" dirty="0"/>
              <a:t>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>
                <a:solidFill>
                  <a:srgbClr val="4E9EBA"/>
                </a:solidFill>
              </a:rPr>
              <a:t>Eragina</a:t>
            </a:r>
            <a:r>
              <a:rPr lang="es-ES" sz="1800" dirty="0"/>
              <a:t>: </a:t>
            </a:r>
            <a:r>
              <a:rPr lang="es-ES" sz="1800" dirty="0" err="1"/>
              <a:t>depresioa</a:t>
            </a:r>
            <a:r>
              <a:rPr lang="es-ES" sz="1800" dirty="0"/>
              <a:t>, HTA, MIA, </a:t>
            </a:r>
            <a:r>
              <a:rPr lang="es-ES" sz="1800" dirty="0" err="1"/>
              <a:t>narriadura</a:t>
            </a:r>
            <a:r>
              <a:rPr lang="es-ES" sz="1800" dirty="0"/>
              <a:t> </a:t>
            </a:r>
            <a:r>
              <a:rPr lang="es-ES" sz="1800" dirty="0" err="1"/>
              <a:t>kognitiboa</a:t>
            </a:r>
            <a:r>
              <a:rPr lang="es-ES" sz="1800" dirty="0"/>
              <a:t>, </a:t>
            </a:r>
            <a:r>
              <a:rPr lang="es-ES" sz="1800" dirty="0" err="1"/>
              <a:t>erorikoak</a:t>
            </a:r>
            <a:r>
              <a:rPr lang="es-ES" sz="1800" dirty="0"/>
              <a:t>, </a:t>
            </a:r>
            <a:r>
              <a:rPr lang="es-ES" sz="1800" dirty="0" err="1"/>
              <a:t>egoera</a:t>
            </a:r>
            <a:r>
              <a:rPr lang="es-ES" sz="1800" dirty="0"/>
              <a:t> </a:t>
            </a:r>
            <a:r>
              <a:rPr lang="es-ES" sz="1800" dirty="0" err="1"/>
              <a:t>fisiko</a:t>
            </a:r>
            <a:r>
              <a:rPr lang="es-ES" sz="1800" dirty="0"/>
              <a:t> </a:t>
            </a:r>
            <a:r>
              <a:rPr lang="es-ES" sz="1800" dirty="0" err="1"/>
              <a:t>okerragoa</a:t>
            </a:r>
            <a:r>
              <a:rPr lang="es-ES" sz="1800" dirty="0"/>
              <a:t> eta muga </a:t>
            </a:r>
            <a:r>
              <a:rPr lang="es-ES" sz="1800" dirty="0" err="1"/>
              <a:t>funtzionalak</a:t>
            </a:r>
            <a:r>
              <a:rPr lang="es-ES" sz="1800" dirty="0"/>
              <a:t> </a:t>
            </a:r>
            <a:r>
              <a:rPr lang="es-ES" sz="1800" dirty="0" err="1"/>
              <a:t>izateko</a:t>
            </a:r>
            <a:r>
              <a:rPr lang="es-ES" sz="1800" dirty="0"/>
              <a:t> </a:t>
            </a:r>
            <a:r>
              <a:rPr lang="es-ES" sz="1800" dirty="0" err="1"/>
              <a:t>arriskua</a:t>
            </a:r>
            <a:r>
              <a:rPr lang="es-ES" sz="1800" dirty="0"/>
              <a:t> </a:t>
            </a:r>
            <a:r>
              <a:rPr lang="es-ES" sz="1800" dirty="0" err="1"/>
              <a:t>areagotzea</a:t>
            </a:r>
            <a:r>
              <a:rPr lang="es-ES" sz="1800" dirty="0"/>
              <a:t>, eta </a:t>
            </a:r>
            <a:r>
              <a:rPr lang="es-ES" sz="1800" dirty="0" err="1"/>
              <a:t>osasun-zerbitzuen</a:t>
            </a:r>
            <a:r>
              <a:rPr lang="es-ES" sz="1800" dirty="0"/>
              <a:t> </a:t>
            </a:r>
            <a:r>
              <a:rPr lang="es-ES" sz="1800" dirty="0" err="1"/>
              <a:t>erabilera</a:t>
            </a:r>
            <a:r>
              <a:rPr lang="es-ES" sz="1800" dirty="0"/>
              <a:t> </a:t>
            </a:r>
            <a:r>
              <a:rPr lang="es-ES" sz="1800" dirty="0" err="1"/>
              <a:t>handiagoa</a:t>
            </a:r>
            <a:endParaRPr lang="es-ES" sz="18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>
                <a:solidFill>
                  <a:srgbClr val="4E9EBA"/>
                </a:solidFill>
              </a:rPr>
              <a:t>Hasiera</a:t>
            </a:r>
            <a:r>
              <a:rPr lang="es-ES" sz="1800" dirty="0"/>
              <a:t>: </a:t>
            </a:r>
            <a:r>
              <a:rPr lang="es-ES" sz="1800" dirty="0" err="1"/>
              <a:t>normalean</a:t>
            </a:r>
            <a:r>
              <a:rPr lang="es-ES" sz="1800" dirty="0"/>
              <a:t> </a:t>
            </a:r>
            <a:r>
              <a:rPr lang="es-ES" sz="1800" dirty="0" err="1"/>
              <a:t>gertaera</a:t>
            </a:r>
            <a:r>
              <a:rPr lang="es-ES" sz="1800" dirty="0"/>
              <a:t> </a:t>
            </a:r>
            <a:r>
              <a:rPr lang="es-ES" sz="1800" dirty="0" err="1"/>
              <a:t>estresagarriengatik</a:t>
            </a:r>
            <a:r>
              <a:rPr lang="es-ES" sz="1800" dirty="0"/>
              <a:t>. </a:t>
            </a:r>
            <a:r>
              <a:rPr lang="es-ES" sz="1800" b="1" dirty="0" err="1"/>
              <a:t>Faktore</a:t>
            </a:r>
            <a:r>
              <a:rPr lang="es-ES" sz="1800" b="1" dirty="0"/>
              <a:t> </a:t>
            </a:r>
            <a:r>
              <a:rPr lang="es-ES" sz="1800" b="1" dirty="0" err="1"/>
              <a:t>iraunkorrengatik</a:t>
            </a:r>
            <a:r>
              <a:rPr lang="es-ES" sz="1800" b="1" dirty="0"/>
              <a:t> </a:t>
            </a:r>
            <a:r>
              <a:rPr lang="es-ES" sz="1800" dirty="0" err="1"/>
              <a:t>luza</a:t>
            </a:r>
            <a:r>
              <a:rPr lang="es-ES" sz="1800" dirty="0"/>
              <a:t> </a:t>
            </a:r>
            <a:r>
              <a:rPr lang="es-ES" sz="1800" dirty="0" err="1"/>
              <a:t>daiteke</a:t>
            </a:r>
            <a:r>
              <a:rPr lang="es-ES" sz="1800" dirty="0"/>
              <a:t> (</a:t>
            </a:r>
            <a:r>
              <a:rPr lang="es-ES" sz="1800" dirty="0" err="1"/>
              <a:t>antsietatea</a:t>
            </a:r>
            <a:r>
              <a:rPr lang="es-ES" sz="1800" dirty="0"/>
              <a:t>, </a:t>
            </a:r>
            <a:r>
              <a:rPr lang="es-ES" sz="1800" dirty="0" err="1"/>
              <a:t>gaizki</a:t>
            </a:r>
            <a:r>
              <a:rPr lang="es-ES" sz="1800" dirty="0"/>
              <a:t> </a:t>
            </a:r>
            <a:r>
              <a:rPr lang="es-ES" sz="1800" dirty="0" err="1"/>
              <a:t>moldatutako</a:t>
            </a:r>
            <a:r>
              <a:rPr lang="es-ES" sz="1800" dirty="0"/>
              <a:t> </a:t>
            </a:r>
            <a:r>
              <a:rPr lang="es-ES" sz="1800" dirty="0" err="1"/>
              <a:t>portaerak</a:t>
            </a:r>
            <a:r>
              <a:rPr lang="es-ES" sz="1800" dirty="0"/>
              <a:t>). </a:t>
            </a:r>
            <a:r>
              <a:rPr lang="es-ES" sz="1800" dirty="0" err="1"/>
              <a:t>Garrantzitsua</a:t>
            </a:r>
            <a:r>
              <a:rPr lang="es-ES" sz="1800" dirty="0"/>
              <a:t>: </a:t>
            </a:r>
            <a:r>
              <a:rPr lang="es-ES" sz="1800" dirty="0" err="1"/>
              <a:t>pazientea</a:t>
            </a:r>
            <a:r>
              <a:rPr lang="es-ES" sz="1800" dirty="0"/>
              <a:t> </a:t>
            </a:r>
            <a:r>
              <a:rPr lang="es-ES" sz="1800" dirty="0" err="1"/>
              <a:t>lasaitzea</a:t>
            </a:r>
            <a:r>
              <a:rPr lang="es-ES" sz="1800" dirty="0"/>
              <a:t> eta </a:t>
            </a:r>
            <a:r>
              <a:rPr lang="es-ES" sz="1800" dirty="0" err="1"/>
              <a:t>hipnosedanteen</a:t>
            </a:r>
            <a:r>
              <a:rPr lang="es-ES" sz="1800" dirty="0"/>
              <a:t> </a:t>
            </a:r>
            <a:r>
              <a:rPr lang="es-ES" sz="1800" dirty="0" err="1"/>
              <a:t>erabilera</a:t>
            </a:r>
            <a:r>
              <a:rPr lang="es-ES" sz="1800" dirty="0"/>
              <a:t> </a:t>
            </a:r>
            <a:r>
              <a:rPr lang="es-ES" sz="1800" dirty="0" err="1"/>
              <a:t>luzea</a:t>
            </a:r>
            <a:r>
              <a:rPr lang="es-ES" sz="1800" dirty="0"/>
              <a:t> </a:t>
            </a:r>
            <a:r>
              <a:rPr lang="es-ES" sz="1800" dirty="0" err="1"/>
              <a:t>prebenitzea</a:t>
            </a: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DIAGNOSTIKOA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1658393"/>
            <a:ext cx="11161486" cy="385004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1800" b="1" dirty="0" err="1">
                <a:solidFill>
                  <a:srgbClr val="4E9EBA"/>
                </a:solidFill>
              </a:rPr>
              <a:t>Anamnesi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osoa</a:t>
            </a:r>
            <a:r>
              <a:rPr lang="es-ES" sz="1800" dirty="0"/>
              <a:t>: loaren </a:t>
            </a:r>
            <a:r>
              <a:rPr lang="es-ES" sz="1800" dirty="0" err="1"/>
              <a:t>sintomak</a:t>
            </a:r>
            <a:r>
              <a:rPr lang="es-ES" sz="1800" dirty="0"/>
              <a:t> eta historia (</a:t>
            </a:r>
            <a:r>
              <a:rPr lang="es-ES" sz="1800" dirty="0" err="1"/>
              <a:t>agertzeko</a:t>
            </a:r>
            <a:r>
              <a:rPr lang="es-ES" sz="1800" dirty="0"/>
              <a:t> </a:t>
            </a:r>
            <a:r>
              <a:rPr lang="es-ES" sz="1800" dirty="0" err="1"/>
              <a:t>unea</a:t>
            </a:r>
            <a:r>
              <a:rPr lang="es-ES" sz="1800" dirty="0"/>
              <a:t>, </a:t>
            </a:r>
            <a:r>
              <a:rPr lang="es-ES" sz="1800" dirty="0" err="1"/>
              <a:t>eguneko</a:t>
            </a:r>
            <a:r>
              <a:rPr lang="es-ES" sz="1800" dirty="0"/>
              <a:t> </a:t>
            </a:r>
            <a:r>
              <a:rPr lang="es-ES" sz="1800" dirty="0" err="1"/>
              <a:t>ondorioak</a:t>
            </a:r>
            <a:r>
              <a:rPr lang="es-ES" sz="1800" dirty="0"/>
              <a:t>, </a:t>
            </a:r>
            <a:r>
              <a:rPr lang="es-ES" sz="1800" dirty="0" err="1"/>
              <a:t>iraupena</a:t>
            </a:r>
            <a:r>
              <a:rPr lang="es-ES" sz="1800" dirty="0"/>
              <a:t>, </a:t>
            </a:r>
            <a:r>
              <a:rPr lang="es-ES" sz="1800" dirty="0" err="1"/>
              <a:t>maiztasuna</a:t>
            </a:r>
            <a:r>
              <a:rPr lang="es-ES" sz="1800" dirty="0"/>
              <a:t>, </a:t>
            </a:r>
            <a:r>
              <a:rPr lang="es-ES" sz="1800" dirty="0" err="1"/>
              <a:t>ohiturak</a:t>
            </a:r>
            <a:r>
              <a:rPr lang="es-ES" sz="1800" dirty="0"/>
              <a:t> </a:t>
            </a:r>
            <a:br>
              <a:rPr lang="es-ES" sz="1800" dirty="0"/>
            </a:br>
            <a:r>
              <a:rPr lang="es-ES" sz="1800" dirty="0"/>
              <a:t>eta </a:t>
            </a:r>
            <a:r>
              <a:rPr lang="es-ES" sz="1800" dirty="0" err="1"/>
              <a:t>errutinak</a:t>
            </a:r>
            <a:r>
              <a:rPr lang="es-ES" sz="1800" dirty="0"/>
              <a:t>…)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es-ES" sz="18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1800" b="1" dirty="0" err="1">
                <a:solidFill>
                  <a:srgbClr val="4E9EBA"/>
                </a:solidFill>
              </a:rPr>
              <a:t>Errimenta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dirty="0" err="1"/>
              <a:t>erabilgarriak</a:t>
            </a:r>
            <a:r>
              <a:rPr lang="es-ES" sz="1800" dirty="0"/>
              <a:t>: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/>
              <a:t>Loaren </a:t>
            </a:r>
            <a:r>
              <a:rPr lang="es-ES" sz="1800" dirty="0" err="1"/>
              <a:t>egunkariak</a:t>
            </a:r>
            <a:endParaRPr lang="es-ES" sz="1800" dirty="0"/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/>
              <a:t>Ebaluazio-eskalak</a:t>
            </a:r>
            <a:r>
              <a:rPr lang="es-ES" sz="1800" dirty="0"/>
              <a:t>: </a:t>
            </a:r>
            <a:r>
              <a:rPr lang="es-ES" sz="1800" dirty="0" err="1">
                <a:hlinkClick r:id="rId2"/>
              </a:rPr>
              <a:t>insomnioaren</a:t>
            </a:r>
            <a:r>
              <a:rPr lang="es-ES" sz="1800" dirty="0">
                <a:hlinkClick r:id="rId2"/>
              </a:rPr>
              <a:t> </a:t>
            </a:r>
            <a:r>
              <a:rPr lang="es-ES" sz="1800" dirty="0" err="1">
                <a:hlinkClick r:id="rId2"/>
              </a:rPr>
              <a:t>larritasun-indizea</a:t>
            </a:r>
            <a:r>
              <a:rPr lang="es-ES" sz="1800" dirty="0">
                <a:hlinkClick r:id="rId2"/>
              </a:rPr>
              <a:t> </a:t>
            </a:r>
            <a:r>
              <a:rPr lang="es-ES" sz="1800" dirty="0"/>
              <a:t>(ISI), </a:t>
            </a:r>
            <a:r>
              <a:rPr lang="es-ES" sz="1800" dirty="0" err="1"/>
              <a:t>Osabiden</a:t>
            </a:r>
            <a:r>
              <a:rPr lang="es-ES" sz="1800" dirty="0"/>
              <a:t> </a:t>
            </a:r>
            <a:r>
              <a:rPr lang="es-ES" sz="1800" dirty="0" err="1"/>
              <a:t>formularioetan</a:t>
            </a:r>
            <a:r>
              <a:rPr lang="es-ES" sz="1800" dirty="0"/>
              <a:t> </a:t>
            </a:r>
            <a:r>
              <a:rPr lang="es-ES" sz="1800" dirty="0" err="1"/>
              <a:t>eskuragarri</a:t>
            </a:r>
            <a:endParaRPr lang="es-ES" sz="1800" dirty="0"/>
          </a:p>
          <a:p>
            <a:pPr marL="457200" lvl="1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s-ES" sz="1800" dirty="0"/>
              <a:t>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/>
              <a:t>Insomnioa</a:t>
            </a:r>
            <a:r>
              <a:rPr lang="es-ES" sz="1800" dirty="0"/>
              <a:t> </a:t>
            </a:r>
            <a:r>
              <a:rPr lang="es-ES" sz="1800" dirty="0" err="1"/>
              <a:t>azkartzea</a:t>
            </a:r>
            <a:r>
              <a:rPr lang="es-ES" sz="1800" dirty="0"/>
              <a:t>, </a:t>
            </a:r>
            <a:r>
              <a:rPr lang="es-ES" sz="1800" dirty="0" err="1"/>
              <a:t>areagotzea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betikotzea</a:t>
            </a:r>
            <a:r>
              <a:rPr lang="es-ES" sz="1800" dirty="0"/>
              <a:t> </a:t>
            </a:r>
            <a:r>
              <a:rPr lang="es-ES" sz="1800" dirty="0" err="1"/>
              <a:t>eragin</a:t>
            </a:r>
            <a:r>
              <a:rPr lang="es-ES" sz="1800" dirty="0"/>
              <a:t> </a:t>
            </a:r>
            <a:r>
              <a:rPr lang="es-ES" sz="1800" dirty="0" err="1"/>
              <a:t>dezaketen</a:t>
            </a:r>
            <a:r>
              <a:rPr lang="es-ES" sz="1800" dirty="0"/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faktoreak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dirty="0"/>
              <a:t>(</a:t>
            </a:r>
            <a:r>
              <a:rPr lang="es-ES" sz="1800" dirty="0" err="1"/>
              <a:t>ikus</a:t>
            </a:r>
            <a:r>
              <a:rPr lang="es-ES" sz="1800" dirty="0"/>
              <a:t> 1. taula)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es-ES" sz="18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/>
              <a:t>Adineko</a:t>
            </a:r>
            <a:r>
              <a:rPr lang="es-ES" sz="1800" dirty="0"/>
              <a:t> </a:t>
            </a:r>
            <a:r>
              <a:rPr lang="es-ES" sz="1800" dirty="0" err="1"/>
              <a:t>pazienteetan</a:t>
            </a:r>
            <a:r>
              <a:rPr lang="es-ES" sz="1800" dirty="0"/>
              <a:t>, </a:t>
            </a:r>
            <a:r>
              <a:rPr lang="es-ES" sz="1800" dirty="0" err="1"/>
              <a:t>maiz</a:t>
            </a:r>
            <a:r>
              <a:rPr lang="es-ES" sz="1800" dirty="0"/>
              <a:t> </a:t>
            </a:r>
            <a:r>
              <a:rPr lang="es-ES" sz="1800" dirty="0" err="1"/>
              <a:t>polimedikatuetan</a:t>
            </a:r>
            <a:r>
              <a:rPr lang="es-ES" sz="1800" dirty="0"/>
              <a:t>, </a:t>
            </a:r>
            <a:r>
              <a:rPr lang="es-ES" sz="1800" b="1" dirty="0" err="1"/>
              <a:t>medikazioaren</a:t>
            </a:r>
            <a:r>
              <a:rPr lang="es-ES" sz="1800" b="1" dirty="0"/>
              <a:t> </a:t>
            </a:r>
            <a:r>
              <a:rPr lang="es-ES" sz="1800" b="1" dirty="0" err="1"/>
              <a:t>balorazioa</a:t>
            </a:r>
            <a:r>
              <a:rPr lang="es-ES" sz="1800" b="1" dirty="0"/>
              <a:t> </a:t>
            </a:r>
            <a:r>
              <a:rPr lang="es-ES" sz="1800" b="1" dirty="0" err="1"/>
              <a:t>bereziki</a:t>
            </a:r>
            <a:r>
              <a:rPr lang="es-ES" sz="1800" b="1" dirty="0"/>
              <a:t> </a:t>
            </a:r>
            <a:r>
              <a:rPr lang="es-ES" sz="1800" b="1" dirty="0" err="1"/>
              <a:t>garrantzitsua</a:t>
            </a:r>
            <a:r>
              <a:rPr lang="es-ES" sz="1800" b="1" dirty="0"/>
              <a:t> da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8783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" name="Imagen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77970" y="470558"/>
            <a:ext cx="8187559" cy="571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307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342112"/>
            <a:ext cx="11161486" cy="47168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000" b="1" dirty="0" err="1">
                <a:solidFill>
                  <a:srgbClr val="4E9EBA"/>
                </a:solidFill>
              </a:rPr>
              <a:t>Helburua</a:t>
            </a:r>
            <a:r>
              <a:rPr lang="es-ES" sz="2000" b="1" dirty="0">
                <a:solidFill>
                  <a:srgbClr val="4E9EBA"/>
                </a:solidFill>
              </a:rPr>
              <a:t>: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fi-FI" sz="1800" dirty="0"/>
              <a:t>loaren kantitatea eta kalitatea hobetzea</a:t>
            </a:r>
            <a:endParaRPr lang="es-ES" sz="18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insomnioak</a:t>
            </a:r>
            <a:r>
              <a:rPr lang="es-ES" sz="1800" dirty="0"/>
              <a:t> </a:t>
            </a:r>
            <a:r>
              <a:rPr lang="es-ES" sz="1800" dirty="0" err="1"/>
              <a:t>eguneko</a:t>
            </a:r>
            <a:r>
              <a:rPr lang="es-ES" sz="1800" dirty="0"/>
              <a:t> </a:t>
            </a:r>
            <a:r>
              <a:rPr lang="es-ES" sz="1800" dirty="0" err="1"/>
              <a:t>jardunean</a:t>
            </a:r>
            <a:r>
              <a:rPr lang="es-ES" sz="1800" dirty="0"/>
              <a:t> </a:t>
            </a:r>
            <a:r>
              <a:rPr lang="es-ES" sz="1800" dirty="0" err="1"/>
              <a:t>dituen</a:t>
            </a:r>
            <a:r>
              <a:rPr lang="es-ES" sz="1800" dirty="0"/>
              <a:t> </a:t>
            </a:r>
            <a:r>
              <a:rPr lang="es-ES" sz="1800" dirty="0" err="1"/>
              <a:t>ondorioak</a:t>
            </a:r>
            <a:r>
              <a:rPr lang="es-ES" sz="1800" dirty="0"/>
              <a:t> </a:t>
            </a:r>
            <a:r>
              <a:rPr lang="es-ES" sz="1800" dirty="0" err="1"/>
              <a:t>murriztea</a:t>
            </a:r>
            <a:r>
              <a:rPr lang="es-ES" sz="1800" dirty="0"/>
              <a:t> 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2000" b="1" dirty="0" err="1">
                <a:solidFill>
                  <a:srgbClr val="4E9EBA"/>
                </a:solidFill>
              </a:rPr>
              <a:t>Neurri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orokorrekin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edo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ez-farmakologikoekin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1800" dirty="0" err="1"/>
              <a:t>hasi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da:</a:t>
            </a:r>
            <a:r>
              <a:rPr lang="es-ES" dirty="0"/>
              <a:t> 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/>
              <a:t>loari</a:t>
            </a:r>
            <a:r>
              <a:rPr lang="es-ES" sz="1800" dirty="0"/>
              <a:t> </a:t>
            </a:r>
            <a:r>
              <a:rPr lang="es-ES" sz="1800" dirty="0" err="1"/>
              <a:t>buruz</a:t>
            </a:r>
            <a:r>
              <a:rPr lang="es-ES" sz="1800" dirty="0"/>
              <a:t> </a:t>
            </a:r>
            <a:r>
              <a:rPr lang="es-ES" sz="1800" dirty="0" err="1"/>
              <a:t>heztea</a:t>
            </a:r>
            <a:r>
              <a:rPr lang="es-ES" sz="1800" dirty="0"/>
              <a:t>, </a:t>
            </a:r>
            <a:r>
              <a:rPr lang="es-ES" sz="1800" dirty="0" err="1"/>
              <a:t>itxaropenak</a:t>
            </a:r>
            <a:r>
              <a:rPr lang="es-ES" sz="1800" dirty="0"/>
              <a:t> </a:t>
            </a:r>
            <a:r>
              <a:rPr lang="es-ES" sz="1800" dirty="0" err="1"/>
              <a:t>egokitzea</a:t>
            </a:r>
            <a:r>
              <a:rPr lang="es-ES" sz="1800" dirty="0"/>
              <a:t>, loaren </a:t>
            </a:r>
            <a:r>
              <a:rPr lang="es-ES" sz="1800" dirty="0" err="1"/>
              <a:t>higieneari</a:t>
            </a:r>
            <a:r>
              <a:rPr lang="es-ES" sz="1800" dirty="0"/>
              <a:t> </a:t>
            </a:r>
            <a:r>
              <a:rPr lang="es-ES" sz="1800" dirty="0" err="1"/>
              <a:t>buruzko</a:t>
            </a:r>
            <a:r>
              <a:rPr lang="es-ES" sz="1800" dirty="0"/>
              <a:t> </a:t>
            </a:r>
            <a:r>
              <a:rPr lang="es-ES" sz="1800" dirty="0" err="1"/>
              <a:t>gomendioak</a:t>
            </a:r>
            <a:r>
              <a:rPr lang="es-ES" sz="1800" dirty="0"/>
              <a:t> </a:t>
            </a:r>
            <a:r>
              <a:rPr lang="es-ES" sz="1800" dirty="0" err="1"/>
              <a:t>egitea</a:t>
            </a:r>
            <a:endParaRPr lang="es-ES" sz="1800" dirty="0"/>
          </a:p>
          <a:p>
            <a:pPr lvl="1"/>
            <a:r>
              <a:rPr lang="es-ES" sz="1800" dirty="0"/>
              <a:t>loa </a:t>
            </a:r>
            <a:r>
              <a:rPr lang="es-ES" sz="1800" dirty="0" err="1"/>
              <a:t>oztopatzen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faktoreak</a:t>
            </a:r>
            <a:r>
              <a:rPr lang="es-ES" sz="1800" dirty="0"/>
              <a:t> </a:t>
            </a:r>
            <a:r>
              <a:rPr lang="es-ES" sz="1800" dirty="0" err="1"/>
              <a:t>deuseztatzea</a:t>
            </a:r>
            <a:r>
              <a:rPr lang="es-ES" sz="1800" dirty="0"/>
              <a:t>/</a:t>
            </a:r>
            <a:r>
              <a:rPr lang="es-ES" sz="1800" dirty="0" err="1"/>
              <a:t>minimizatzea</a:t>
            </a:r>
            <a:r>
              <a:rPr lang="es-ES" sz="1800" dirty="0"/>
              <a:t> (</a:t>
            </a:r>
            <a:r>
              <a:rPr lang="es-ES" sz="1800" dirty="0" err="1"/>
              <a:t>ikus</a:t>
            </a:r>
            <a:r>
              <a:rPr lang="es-ES" sz="1800" dirty="0"/>
              <a:t> 1. taula) </a:t>
            </a:r>
          </a:p>
          <a:p>
            <a:pPr lvl="1"/>
            <a:r>
              <a:rPr lang="es-ES" sz="1800" dirty="0"/>
              <a:t>lo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hartzeko</a:t>
            </a:r>
            <a:r>
              <a:rPr lang="es-ES" sz="1800" dirty="0"/>
              <a:t> </a:t>
            </a:r>
            <a:r>
              <a:rPr lang="es-ES" sz="1800" dirty="0" err="1"/>
              <a:t>beldurrarekin</a:t>
            </a:r>
            <a:r>
              <a:rPr lang="es-ES" sz="1800" dirty="0"/>
              <a:t> </a:t>
            </a:r>
            <a:r>
              <a:rPr lang="es-ES" sz="1800" dirty="0" err="1"/>
              <a:t>lotutako</a:t>
            </a:r>
            <a:r>
              <a:rPr lang="es-ES" sz="1800" dirty="0"/>
              <a:t> </a:t>
            </a:r>
            <a:r>
              <a:rPr lang="es-ES" sz="1800" dirty="0" err="1"/>
              <a:t>antsietatea</a:t>
            </a:r>
            <a:r>
              <a:rPr lang="es-ES" sz="1800" dirty="0"/>
              <a:t> </a:t>
            </a:r>
            <a:r>
              <a:rPr lang="es-ES" sz="1800" dirty="0" err="1"/>
              <a:t>desagerraraztea</a:t>
            </a:r>
            <a:r>
              <a:rPr lang="es-ES" sz="1800" dirty="0"/>
              <a:t>/</a:t>
            </a:r>
            <a:r>
              <a:rPr lang="es-ES" sz="1800" dirty="0" err="1"/>
              <a:t>murriztea</a:t>
            </a:r>
            <a:endParaRPr lang="es-ES" sz="1800" dirty="0"/>
          </a:p>
          <a:p>
            <a:pPr lvl="1"/>
            <a:r>
              <a:rPr lang="es-ES" sz="1800" dirty="0" err="1"/>
              <a:t>konpentsazio-jokabide</a:t>
            </a:r>
            <a:r>
              <a:rPr lang="es-ES" sz="1800" dirty="0"/>
              <a:t> </a:t>
            </a:r>
            <a:r>
              <a:rPr lang="es-ES" sz="1800" dirty="0" err="1"/>
              <a:t>kaltegarriak</a:t>
            </a:r>
            <a:r>
              <a:rPr lang="es-ES" sz="1800" dirty="0"/>
              <a:t> </a:t>
            </a:r>
            <a:r>
              <a:rPr lang="es-ES" sz="1800" dirty="0" err="1"/>
              <a:t>identifikatzea</a:t>
            </a:r>
            <a:r>
              <a:rPr lang="es-ES" sz="1800" dirty="0"/>
              <a:t> eta </a:t>
            </a:r>
            <a:r>
              <a:rPr lang="es-ES" sz="1800" dirty="0" err="1"/>
              <a:t>baztertzea</a:t>
            </a:r>
            <a:r>
              <a:rPr lang="es-ES" sz="1800" dirty="0"/>
              <a:t> (</a:t>
            </a:r>
            <a:r>
              <a:rPr lang="es-ES" sz="1800" dirty="0" err="1"/>
              <a:t>kafeina</a:t>
            </a:r>
            <a:r>
              <a:rPr lang="es-ES" sz="1800" dirty="0"/>
              <a:t> eta </a:t>
            </a:r>
            <a:r>
              <a:rPr lang="es-ES" sz="1800" dirty="0" err="1"/>
              <a:t>alkohola</a:t>
            </a:r>
            <a:r>
              <a:rPr lang="es-ES" sz="1800" dirty="0"/>
              <a:t> </a:t>
            </a:r>
            <a:r>
              <a:rPr lang="es-ES" sz="1800" dirty="0" err="1"/>
              <a:t>kontsumitzea</a:t>
            </a:r>
            <a:r>
              <a:rPr lang="es-ES" sz="1800" dirty="0"/>
              <a:t>, </a:t>
            </a:r>
            <a:r>
              <a:rPr lang="es-ES" sz="1800" dirty="0" err="1"/>
              <a:t>siestak</a:t>
            </a:r>
            <a:r>
              <a:rPr lang="es-ES" sz="1800" dirty="0"/>
              <a:t>...)</a:t>
            </a:r>
          </a:p>
          <a:p>
            <a:pPr marL="457200" lvl="1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es-ES" sz="18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2000" b="1" dirty="0" err="1">
                <a:solidFill>
                  <a:srgbClr val="4E9EBA"/>
                </a:solidFill>
              </a:rPr>
              <a:t>Farmakoei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buruzko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neurriak</a:t>
            </a:r>
            <a:r>
              <a:rPr lang="es-ES" sz="2000" b="1" dirty="0">
                <a:solidFill>
                  <a:srgbClr val="4E9EBA"/>
                </a:solidFill>
              </a:rPr>
              <a:t>: 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/>
              <a:t>Beharrezkoak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direnak</a:t>
            </a:r>
            <a:r>
              <a:rPr lang="es-ES" sz="1800" dirty="0"/>
              <a:t> </a:t>
            </a:r>
            <a:r>
              <a:rPr lang="es-ES" sz="1800" dirty="0" err="1"/>
              <a:t>depreskribatzea</a:t>
            </a:r>
            <a:endParaRPr lang="es-ES" sz="1800" dirty="0"/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/>
              <a:t>Eragin</a:t>
            </a:r>
            <a:r>
              <a:rPr lang="es-ES" sz="1800" dirty="0"/>
              <a:t> </a:t>
            </a:r>
            <a:r>
              <a:rPr lang="es-ES" sz="1800" dirty="0" err="1"/>
              <a:t>estimulatzailea</a:t>
            </a:r>
            <a:r>
              <a:rPr lang="es-ES" sz="1800" dirty="0"/>
              <a:t> </a:t>
            </a:r>
            <a:r>
              <a:rPr lang="es-ES" sz="1800" dirty="0" err="1"/>
              <a:t>dutenen</a:t>
            </a:r>
            <a:r>
              <a:rPr lang="es-ES" sz="1800" dirty="0"/>
              <a:t> </a:t>
            </a:r>
            <a:r>
              <a:rPr lang="es-ES" sz="1800" dirty="0" err="1"/>
              <a:t>kasuan</a:t>
            </a:r>
            <a:r>
              <a:rPr lang="es-ES" sz="1800" dirty="0"/>
              <a:t>, </a:t>
            </a:r>
            <a:r>
              <a:rPr lang="es-ES" sz="1800" dirty="0" err="1"/>
              <a:t>dosiak</a:t>
            </a:r>
            <a:r>
              <a:rPr lang="es-ES" sz="1800" dirty="0"/>
              <a:t> </a:t>
            </a:r>
            <a:r>
              <a:rPr lang="es-ES" sz="1800" dirty="0" err="1"/>
              <a:t>murriztea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eguneko</a:t>
            </a:r>
            <a:r>
              <a:rPr lang="es-ES" sz="1800" dirty="0"/>
              <a:t> </a:t>
            </a:r>
            <a:r>
              <a:rPr lang="es-ES" sz="1800" dirty="0" err="1"/>
              <a:t>lehen</a:t>
            </a:r>
            <a:r>
              <a:rPr lang="es-ES" sz="1800" dirty="0"/>
              <a:t> </a:t>
            </a:r>
            <a:r>
              <a:rPr lang="es-ES" sz="1800" dirty="0" err="1"/>
              <a:t>orduan</a:t>
            </a:r>
            <a:r>
              <a:rPr lang="es-ES" sz="1800" dirty="0"/>
              <a:t> </a:t>
            </a:r>
            <a:r>
              <a:rPr lang="es-ES" sz="1800" dirty="0" err="1"/>
              <a:t>ematea</a:t>
            </a:r>
            <a:r>
              <a:rPr lang="es-ES" sz="1800" dirty="0"/>
              <a:t> (</a:t>
            </a:r>
            <a:r>
              <a:rPr lang="es-ES" sz="1800" dirty="0" err="1"/>
              <a:t>adibidez</a:t>
            </a:r>
            <a:r>
              <a:rPr lang="es-ES" sz="1800" dirty="0"/>
              <a:t>, </a:t>
            </a:r>
            <a:r>
              <a:rPr lang="es-ES" sz="1800" dirty="0" err="1"/>
              <a:t>diuretikoak</a:t>
            </a:r>
            <a:r>
              <a:rPr lang="es-ES" sz="1800" dirty="0"/>
              <a:t>, </a:t>
            </a:r>
            <a:r>
              <a:rPr lang="es-ES" sz="1800" dirty="0" err="1"/>
              <a:t>kortikoideak</a:t>
            </a:r>
            <a:r>
              <a:rPr lang="es-ES" sz="1800" dirty="0"/>
              <a:t>)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272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 EZ-FARMAKOLOGIKOA (I)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979084"/>
            <a:ext cx="11418824" cy="5655705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2000" dirty="0" err="1"/>
              <a:t>Lehen</a:t>
            </a:r>
            <a:r>
              <a:rPr lang="es-ES" sz="2000" dirty="0"/>
              <a:t> </a:t>
            </a:r>
            <a:r>
              <a:rPr lang="es-ES" sz="2000" dirty="0" err="1"/>
              <a:t>tratamendu-lerroa</a:t>
            </a:r>
            <a:r>
              <a:rPr lang="es-ES" sz="2000" dirty="0"/>
              <a:t>: </a:t>
            </a:r>
            <a:r>
              <a:rPr lang="es-ES" sz="2400" b="1" dirty="0" err="1">
                <a:solidFill>
                  <a:srgbClr val="4E9EBA"/>
                </a:solidFill>
              </a:rPr>
              <a:t>Insomniorako</a:t>
            </a:r>
            <a:r>
              <a:rPr lang="es-ES" sz="2400" b="1" dirty="0">
                <a:solidFill>
                  <a:srgbClr val="4E9EBA"/>
                </a:solidFill>
              </a:rPr>
              <a:t> terapia </a:t>
            </a:r>
            <a:r>
              <a:rPr lang="es-ES" sz="2400" b="1" dirty="0" err="1">
                <a:solidFill>
                  <a:srgbClr val="4E9EBA"/>
                </a:solidFill>
              </a:rPr>
              <a:t>kognitibo-konduktuala</a:t>
            </a:r>
            <a:r>
              <a:rPr lang="es-ES" sz="2400" b="1" dirty="0">
                <a:solidFill>
                  <a:srgbClr val="4E9EBA"/>
                </a:solidFill>
              </a:rPr>
              <a:t> (I-TKK)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marL="909638" lvl="2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lo-</a:t>
            </a:r>
            <a:r>
              <a:rPr lang="es-ES" sz="1600" dirty="0" err="1"/>
              <a:t>ohiturak</a:t>
            </a:r>
            <a:r>
              <a:rPr lang="es-ES" sz="1600" dirty="0"/>
              <a:t> </a:t>
            </a:r>
            <a:r>
              <a:rPr lang="es-ES" sz="1600" dirty="0" err="1"/>
              <a:t>aldatzeko</a:t>
            </a:r>
            <a:r>
              <a:rPr lang="es-ES" sz="1600" dirty="0"/>
              <a:t> </a:t>
            </a:r>
            <a:r>
              <a:rPr lang="es-ES" sz="1600" b="1" dirty="0" err="1"/>
              <a:t>estrategiak</a:t>
            </a:r>
            <a:r>
              <a:rPr lang="es-ES" sz="1600" b="1" dirty="0"/>
              <a:t> </a:t>
            </a:r>
            <a:r>
              <a:rPr lang="es-ES" sz="1600" b="1" dirty="0" err="1"/>
              <a:t>konbinatzea</a:t>
            </a:r>
            <a:r>
              <a:rPr lang="es-ES" sz="1600" dirty="0"/>
              <a:t>; </a:t>
            </a:r>
            <a:r>
              <a:rPr lang="es-ES" sz="1600" dirty="0" err="1"/>
              <a:t>estimuluak</a:t>
            </a:r>
            <a:r>
              <a:rPr lang="es-ES" sz="1600" dirty="0"/>
              <a:t> </a:t>
            </a:r>
            <a:r>
              <a:rPr lang="es-ES" sz="1600" dirty="0" err="1"/>
              <a:t>kontrolatzea</a:t>
            </a:r>
            <a:r>
              <a:rPr lang="es-ES" sz="1600" dirty="0"/>
              <a:t> eta </a:t>
            </a:r>
            <a:r>
              <a:rPr lang="es-ES" sz="1600" dirty="0" err="1"/>
              <a:t>loaldia</a:t>
            </a:r>
            <a:r>
              <a:rPr lang="es-ES" sz="1600" dirty="0"/>
              <a:t> </a:t>
            </a:r>
            <a:r>
              <a:rPr lang="es-ES" sz="1600" dirty="0" err="1"/>
              <a:t>murriztea</a:t>
            </a:r>
            <a:r>
              <a:rPr lang="es-ES" sz="1600" dirty="0"/>
              <a:t>, eta </a:t>
            </a:r>
            <a:r>
              <a:rPr lang="es-ES" sz="1600" dirty="0" err="1"/>
              <a:t>uste</a:t>
            </a:r>
            <a:r>
              <a:rPr lang="es-ES" sz="1600" dirty="0"/>
              <a:t> eta </a:t>
            </a:r>
            <a:r>
              <a:rPr lang="es-ES" sz="1600" dirty="0" err="1"/>
              <a:t>itxaropen</a:t>
            </a:r>
            <a:r>
              <a:rPr lang="es-ES" sz="1600" dirty="0"/>
              <a:t> </a:t>
            </a:r>
            <a:r>
              <a:rPr lang="es-ES" sz="1600" dirty="0" err="1"/>
              <a:t>faltsuak</a:t>
            </a:r>
            <a:r>
              <a:rPr lang="es-ES" sz="1600" dirty="0"/>
              <a:t> </a:t>
            </a:r>
            <a:r>
              <a:rPr lang="es-ES" sz="1600" dirty="0" err="1"/>
              <a:t>birplanteatzea</a:t>
            </a:r>
            <a:r>
              <a:rPr lang="es-ES" sz="1600" dirty="0"/>
              <a:t> (</a:t>
            </a:r>
            <a:r>
              <a:rPr lang="es-ES" sz="1600" b="1" dirty="0"/>
              <a:t>2. taula</a:t>
            </a:r>
            <a:r>
              <a:rPr lang="es-ES" sz="1600" dirty="0"/>
              <a:t>). </a:t>
            </a:r>
          </a:p>
          <a:p>
            <a:pPr marL="909638" lvl="2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600" b="1" dirty="0" err="1"/>
              <a:t>Gutxi</a:t>
            </a:r>
            <a:r>
              <a:rPr lang="es-ES" sz="1600" b="1" dirty="0"/>
              <a:t> </a:t>
            </a:r>
            <a:r>
              <a:rPr lang="es-ES" sz="1600" b="1" dirty="0" err="1"/>
              <a:t>erabiltzen</a:t>
            </a:r>
            <a:r>
              <a:rPr lang="es-ES" sz="1600" b="1" dirty="0"/>
              <a:t> </a:t>
            </a:r>
            <a:r>
              <a:rPr lang="es-ES" sz="1600" dirty="0"/>
              <a:t>den estrategia, </a:t>
            </a:r>
            <a:r>
              <a:rPr lang="es-ES" sz="1600" dirty="0" err="1"/>
              <a:t>eraginkorra</a:t>
            </a:r>
            <a:r>
              <a:rPr lang="es-ES" sz="1600" dirty="0"/>
              <a:t> eta </a:t>
            </a:r>
            <a:r>
              <a:rPr lang="es-ES" sz="1600" dirty="0" err="1"/>
              <a:t>segurua</a:t>
            </a:r>
            <a:r>
              <a:rPr lang="es-ES" sz="1600" dirty="0"/>
              <a:t> izan </a:t>
            </a:r>
            <a:r>
              <a:rPr lang="es-ES" sz="1600" dirty="0" err="1"/>
              <a:t>arren</a:t>
            </a:r>
            <a:r>
              <a:rPr lang="es-ES" sz="1600" dirty="0"/>
              <a:t> (</a:t>
            </a:r>
            <a:r>
              <a:rPr lang="es-ES" sz="1600" dirty="0" err="1"/>
              <a:t>faktoreak</a:t>
            </a:r>
            <a:r>
              <a:rPr lang="es-ES" sz="1600" dirty="0"/>
              <a:t>: </a:t>
            </a:r>
            <a:r>
              <a:rPr lang="es-ES" sz="1600" dirty="0" err="1"/>
              <a:t>sartzeko</a:t>
            </a:r>
            <a:r>
              <a:rPr lang="es-ES" sz="1600" dirty="0"/>
              <a:t> </a:t>
            </a:r>
            <a:r>
              <a:rPr lang="es-ES" sz="1600" dirty="0" err="1"/>
              <a:t>zailtasuna</a:t>
            </a:r>
            <a:r>
              <a:rPr lang="es-ES" sz="1600" dirty="0"/>
              <a:t>, </a:t>
            </a:r>
            <a:r>
              <a:rPr lang="es-ES" sz="1600" dirty="0" err="1"/>
              <a:t>pazienteak</a:t>
            </a:r>
            <a:r>
              <a:rPr lang="es-ES" sz="1600" dirty="0"/>
              <a:t> </a:t>
            </a:r>
            <a:r>
              <a:rPr lang="es-ES" sz="1600" dirty="0" err="1"/>
              <a:t>portaera-aldaketei</a:t>
            </a:r>
            <a:r>
              <a:rPr lang="es-ES" sz="1600" dirty="0"/>
              <a:t> </a:t>
            </a:r>
            <a:r>
              <a:rPr lang="es-ES" sz="1600" dirty="0" err="1"/>
              <a:t>aurre</a:t>
            </a:r>
            <a:r>
              <a:rPr lang="es-ES" sz="1600" dirty="0"/>
              <a:t> </a:t>
            </a:r>
            <a:r>
              <a:rPr lang="es-ES" sz="1600" dirty="0" err="1"/>
              <a:t>egitea</a:t>
            </a:r>
            <a:r>
              <a:rPr lang="es-ES" sz="1600" dirty="0"/>
              <a:t>, </a:t>
            </a:r>
            <a:r>
              <a:rPr lang="es-ES" sz="1600" dirty="0" err="1"/>
              <a:t>berehalako</a:t>
            </a:r>
            <a:r>
              <a:rPr lang="es-ES" sz="1600" dirty="0"/>
              <a:t> </a:t>
            </a:r>
            <a:r>
              <a:rPr lang="es-ES" sz="1600" dirty="0" err="1"/>
              <a:t>eraginkortasuna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izatea</a:t>
            </a:r>
            <a:r>
              <a:rPr lang="es-ES" sz="1600" dirty="0"/>
              <a:t>, </a:t>
            </a:r>
            <a:r>
              <a:rPr lang="es-ES" sz="1600" dirty="0" err="1"/>
              <a:t>emaitzetan</a:t>
            </a:r>
            <a:r>
              <a:rPr lang="es-ES" sz="1600" dirty="0"/>
              <a:t> </a:t>
            </a:r>
            <a:r>
              <a:rPr lang="es-ES" sz="1600" dirty="0" err="1"/>
              <a:t>konfiantzarik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izatea</a:t>
            </a:r>
            <a:r>
              <a:rPr lang="es-ES" sz="1600" dirty="0"/>
              <a:t>, </a:t>
            </a:r>
            <a:r>
              <a:rPr lang="es-ES" sz="1600" dirty="0" err="1"/>
              <a:t>kostu</a:t>
            </a:r>
            <a:r>
              <a:rPr lang="es-ES" sz="1600" dirty="0"/>
              <a:t> </a:t>
            </a:r>
            <a:r>
              <a:rPr lang="es-ES" sz="1600" dirty="0" err="1"/>
              <a:t>handia</a:t>
            </a:r>
            <a:r>
              <a:rPr lang="es-ES" sz="1600" dirty="0"/>
              <a:t>...)</a:t>
            </a:r>
          </a:p>
          <a:p>
            <a:pPr marL="635000" lvl="2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marL="452438" lvl="1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Oro </a:t>
            </a:r>
            <a:r>
              <a:rPr lang="es-ES" sz="1800" dirty="0" err="1"/>
              <a:t>har</a:t>
            </a:r>
            <a:r>
              <a:rPr lang="es-ES" sz="1800" dirty="0"/>
              <a:t>: </a:t>
            </a:r>
            <a:r>
              <a:rPr lang="es-ES" sz="1800" b="1" dirty="0"/>
              <a:t>4-8 </a:t>
            </a:r>
            <a:r>
              <a:rPr lang="es-ES" sz="1800" b="1" dirty="0" err="1"/>
              <a:t>saio</a:t>
            </a:r>
            <a:r>
              <a:rPr lang="es-ES" sz="1800" dirty="0"/>
              <a:t>, </a:t>
            </a:r>
            <a:r>
              <a:rPr lang="es-ES" sz="1800" b="1" dirty="0"/>
              <a:t>astean </a:t>
            </a:r>
            <a:r>
              <a:rPr lang="es-ES" sz="1800" b="1" dirty="0" err="1"/>
              <a:t>behin</a:t>
            </a:r>
            <a:r>
              <a:rPr lang="es-ES" sz="1800" dirty="0"/>
              <a:t>, </a:t>
            </a:r>
            <a:r>
              <a:rPr lang="es-ES" sz="1800" b="1" dirty="0" err="1"/>
              <a:t>psikologo</a:t>
            </a:r>
            <a:r>
              <a:rPr lang="es-ES" sz="1800" b="1" dirty="0"/>
              <a:t> </a:t>
            </a:r>
            <a:r>
              <a:rPr lang="es-ES" sz="1800" b="1" dirty="0" err="1"/>
              <a:t>klinikoak</a:t>
            </a:r>
            <a:r>
              <a:rPr lang="es-ES" sz="1800" b="1" dirty="0"/>
              <a:t> </a:t>
            </a:r>
            <a:r>
              <a:rPr lang="es-ES" sz="1800" b="1" dirty="0" err="1"/>
              <a:t>edo</a:t>
            </a:r>
            <a:r>
              <a:rPr lang="es-ES" sz="1800" b="1" dirty="0"/>
              <a:t> </a:t>
            </a:r>
            <a:r>
              <a:rPr lang="es-ES" sz="1800" b="1" dirty="0" err="1"/>
              <a:t>beste</a:t>
            </a:r>
            <a:r>
              <a:rPr lang="es-ES" sz="1800" b="1" dirty="0"/>
              <a:t> </a:t>
            </a:r>
            <a:r>
              <a:rPr lang="es-ES" sz="1800" b="1" dirty="0" err="1"/>
              <a:t>osasun</a:t>
            </a:r>
            <a:r>
              <a:rPr lang="es-ES" sz="1800" b="1" dirty="0"/>
              <a:t>-profesional </a:t>
            </a:r>
            <a:r>
              <a:rPr lang="es-ES" sz="1800" b="1" dirty="0" err="1"/>
              <a:t>trebatu</a:t>
            </a:r>
            <a:r>
              <a:rPr lang="es-ES" sz="1800" b="1" dirty="0"/>
              <a:t> </a:t>
            </a:r>
            <a:r>
              <a:rPr lang="es-ES" sz="1800" b="1" dirty="0" err="1"/>
              <a:t>batek</a:t>
            </a:r>
            <a:r>
              <a:rPr lang="es-ES" sz="1800" b="1" dirty="0"/>
              <a:t> </a:t>
            </a:r>
            <a:r>
              <a:rPr lang="es-ES" sz="1800" dirty="0" err="1"/>
              <a:t>zuzenduta</a:t>
            </a:r>
            <a:r>
              <a:rPr lang="es-ES" sz="1800" dirty="0"/>
              <a:t>, </a:t>
            </a:r>
            <a:r>
              <a:rPr lang="es-ES" sz="1800" dirty="0" err="1"/>
              <a:t>nahiz</a:t>
            </a:r>
            <a:r>
              <a:rPr lang="es-ES" sz="1800" dirty="0"/>
              <a:t> eta </a:t>
            </a:r>
            <a:r>
              <a:rPr lang="es-ES" sz="1800" dirty="0" err="1"/>
              <a:t>aldaerak</a:t>
            </a:r>
            <a:r>
              <a:rPr lang="es-ES" sz="1800" dirty="0"/>
              <a:t> </a:t>
            </a:r>
            <a:r>
              <a:rPr lang="es-ES" sz="1800" dirty="0" err="1"/>
              <a:t>dauden</a:t>
            </a:r>
            <a:r>
              <a:rPr lang="es-ES" sz="1800" dirty="0"/>
              <a:t> (</a:t>
            </a:r>
            <a:r>
              <a:rPr lang="es-ES" sz="1800" dirty="0" err="1"/>
              <a:t>banakakoa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taldekoa</a:t>
            </a:r>
            <a:r>
              <a:rPr lang="es-ES" sz="1800" dirty="0"/>
              <a:t>, plataforma </a:t>
            </a:r>
            <a:r>
              <a:rPr lang="es-ES" sz="1800" dirty="0" err="1"/>
              <a:t>digitalen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telelaguntzaren</a:t>
            </a:r>
            <a:r>
              <a:rPr lang="es-ES" sz="1800" dirty="0"/>
              <a:t> </a:t>
            </a:r>
            <a:r>
              <a:rPr lang="es-ES" sz="1800" dirty="0" err="1"/>
              <a:t>laguntzarekin</a:t>
            </a:r>
            <a:r>
              <a:rPr lang="es-ES" sz="1800" dirty="0"/>
              <a:t>...)</a:t>
            </a:r>
          </a:p>
          <a:p>
            <a:pPr marL="1778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/>
          </a:p>
          <a:p>
            <a:pPr marL="452438" lvl="1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Erakutsitako</a:t>
            </a:r>
            <a:r>
              <a:rPr lang="es-ES" sz="1800" dirty="0"/>
              <a:t> </a:t>
            </a:r>
            <a:r>
              <a:rPr lang="es-ES" sz="1800" dirty="0" err="1"/>
              <a:t>eraginkortasuna</a:t>
            </a:r>
            <a:r>
              <a:rPr lang="es-ES" sz="1800" dirty="0"/>
              <a:t>: </a:t>
            </a:r>
          </a:p>
          <a:p>
            <a:pPr marL="892175" lvl="2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sintomen</a:t>
            </a:r>
            <a:r>
              <a:rPr lang="es-ES" sz="1600" dirty="0"/>
              <a:t> </a:t>
            </a:r>
            <a:r>
              <a:rPr lang="es-ES" sz="1600" dirty="0" err="1"/>
              <a:t>larritasuna</a:t>
            </a:r>
            <a:r>
              <a:rPr lang="es-ES" sz="1600" dirty="0"/>
              <a:t>, </a:t>
            </a:r>
            <a:r>
              <a:rPr lang="es-ES" sz="1600" dirty="0" err="1"/>
              <a:t>latentzia-denbora</a:t>
            </a:r>
            <a:r>
              <a:rPr lang="es-ES" sz="1600" dirty="0"/>
              <a:t>, loaren </a:t>
            </a:r>
            <a:r>
              <a:rPr lang="es-ES" sz="1600" dirty="0" err="1"/>
              <a:t>mantentzea</a:t>
            </a:r>
            <a:r>
              <a:rPr lang="es-ES" sz="1600" dirty="0"/>
              <a:t> eta </a:t>
            </a:r>
            <a:r>
              <a:rPr lang="es-ES" sz="1600" dirty="0" err="1"/>
              <a:t>eraginkortasuna</a:t>
            </a:r>
            <a:r>
              <a:rPr lang="es-ES" sz="1600" dirty="0"/>
              <a:t> </a:t>
            </a:r>
            <a:r>
              <a:rPr lang="es-ES" sz="1600" dirty="0" err="1"/>
              <a:t>hobetzen</a:t>
            </a:r>
            <a:r>
              <a:rPr lang="es-ES" sz="1600" dirty="0"/>
              <a:t> </a:t>
            </a:r>
            <a:r>
              <a:rPr lang="es-ES" sz="1600" dirty="0" err="1"/>
              <a:t>ditu</a:t>
            </a:r>
            <a:r>
              <a:rPr lang="es-ES" sz="1600" dirty="0"/>
              <a:t> </a:t>
            </a:r>
          </a:p>
          <a:p>
            <a:pPr marL="892175" lvl="2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tratamendu</a:t>
            </a:r>
            <a:r>
              <a:rPr lang="es-ES" sz="1600" dirty="0"/>
              <a:t> </a:t>
            </a:r>
            <a:r>
              <a:rPr lang="es-ES" sz="1600" dirty="0" err="1"/>
              <a:t>farmakologikoaren</a:t>
            </a:r>
            <a:r>
              <a:rPr lang="es-ES" sz="1600" dirty="0"/>
              <a:t> </a:t>
            </a:r>
            <a:r>
              <a:rPr lang="es-ES" sz="1600" dirty="0" err="1"/>
              <a:t>antzeko</a:t>
            </a:r>
            <a:r>
              <a:rPr lang="es-ES" sz="1600" dirty="0"/>
              <a:t> </a:t>
            </a:r>
            <a:r>
              <a:rPr lang="es-ES" sz="1600" dirty="0" err="1"/>
              <a:t>eraginkortasuna</a:t>
            </a:r>
            <a:r>
              <a:rPr lang="es-ES" sz="1600" dirty="0"/>
              <a:t> </a:t>
            </a:r>
            <a:r>
              <a:rPr lang="es-ES" sz="1600" dirty="0" err="1"/>
              <a:t>epe</a:t>
            </a:r>
            <a:r>
              <a:rPr lang="es-ES" sz="1600" dirty="0"/>
              <a:t> </a:t>
            </a:r>
            <a:r>
              <a:rPr lang="es-ES" sz="1600" dirty="0" err="1"/>
              <a:t>laburrean</a:t>
            </a:r>
            <a:r>
              <a:rPr lang="es-ES" sz="1600" dirty="0"/>
              <a:t> (2-4 </a:t>
            </a:r>
            <a:r>
              <a:rPr lang="es-ES" sz="1600" dirty="0" err="1"/>
              <a:t>aste</a:t>
            </a:r>
            <a:r>
              <a:rPr lang="es-ES" sz="1600" dirty="0"/>
              <a:t>), </a:t>
            </a:r>
            <a:r>
              <a:rPr lang="es-ES" sz="1600" dirty="0" err="1"/>
              <a:t>baina</a:t>
            </a:r>
            <a:r>
              <a:rPr lang="es-ES" sz="1600" dirty="0"/>
              <a:t> </a:t>
            </a:r>
            <a:r>
              <a:rPr lang="es-ES" sz="1600" dirty="0" err="1"/>
              <a:t>onura</a:t>
            </a:r>
            <a:r>
              <a:rPr lang="es-ES" sz="1600" dirty="0"/>
              <a:t> </a:t>
            </a:r>
            <a:r>
              <a:rPr lang="es-ES" sz="1600" dirty="0" err="1"/>
              <a:t>iraunkorragoa</a:t>
            </a:r>
            <a:r>
              <a:rPr lang="es-ES" sz="1600" dirty="0"/>
              <a:t> eta terapia </a:t>
            </a:r>
            <a:r>
              <a:rPr lang="es-ES" sz="1600" dirty="0" err="1"/>
              <a:t>amaitu</a:t>
            </a:r>
            <a:r>
              <a:rPr lang="es-ES" sz="1600" dirty="0"/>
              <a:t> </a:t>
            </a:r>
            <a:r>
              <a:rPr lang="es-ES" sz="1600" dirty="0" err="1"/>
              <a:t>ondoren</a:t>
            </a:r>
            <a:r>
              <a:rPr lang="es-ES" sz="1600" dirty="0"/>
              <a:t> ere </a:t>
            </a:r>
            <a:r>
              <a:rPr lang="es-ES" sz="1600" dirty="0" err="1"/>
              <a:t>irauten</a:t>
            </a:r>
            <a:r>
              <a:rPr lang="es-ES" sz="1600" dirty="0"/>
              <a:t> du</a:t>
            </a:r>
            <a:endParaRPr lang="es-ES" dirty="0"/>
          </a:p>
          <a:p>
            <a:pPr marL="617537" lvl="2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marL="452438" lvl="1" indent="-274638" algn="just">
              <a:lnSpc>
                <a:spcPct val="100000"/>
              </a:lnSpc>
              <a:spcBef>
                <a:spcPts val="0"/>
              </a:spcBef>
            </a:pPr>
            <a:r>
              <a:rPr lang="it-IT" sz="1800" b="1" dirty="0"/>
              <a:t>Adineko populazioan: I-TKK bereziki gomendatuta dago </a:t>
            </a:r>
          </a:p>
          <a:p>
            <a:pPr marL="909638" lvl="2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hipnotikoen</a:t>
            </a:r>
            <a:r>
              <a:rPr lang="es-ES" sz="1600" dirty="0"/>
              <a:t> </a:t>
            </a:r>
            <a:r>
              <a:rPr lang="es-ES" sz="1600" dirty="0" err="1"/>
              <a:t>erabilera</a:t>
            </a:r>
            <a:r>
              <a:rPr lang="es-ES" sz="1600" dirty="0"/>
              <a:t> </a:t>
            </a:r>
            <a:r>
              <a:rPr lang="es-ES" sz="1600" dirty="0" err="1"/>
              <a:t>saihesten</a:t>
            </a:r>
            <a:r>
              <a:rPr lang="es-ES" sz="1600" dirty="0"/>
              <a:t> du </a:t>
            </a:r>
          </a:p>
          <a:p>
            <a:pPr marL="909638" lvl="2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Lotutako</a:t>
            </a:r>
            <a:r>
              <a:rPr lang="es-ES" sz="1600" dirty="0"/>
              <a:t> </a:t>
            </a:r>
            <a:r>
              <a:rPr lang="es-ES" sz="1600" dirty="0" err="1"/>
              <a:t>ondorio</a:t>
            </a:r>
            <a:r>
              <a:rPr lang="es-ES" sz="1600" dirty="0"/>
              <a:t> </a:t>
            </a:r>
            <a:r>
              <a:rPr lang="es-ES" sz="1600" dirty="0" err="1"/>
              <a:t>kaltegarri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hain</a:t>
            </a:r>
            <a:r>
              <a:rPr lang="es-ES" sz="1600" dirty="0"/>
              <a:t> </a:t>
            </a:r>
            <a:r>
              <a:rPr lang="es-ES" sz="1600" dirty="0" err="1"/>
              <a:t>garrantzitsuak</a:t>
            </a:r>
            <a:r>
              <a:rPr lang="es-ES" sz="1600" dirty="0"/>
              <a:t> eta </a:t>
            </a:r>
            <a:r>
              <a:rPr lang="es-ES" sz="1600" dirty="0" err="1"/>
              <a:t>egun</a:t>
            </a:r>
            <a:r>
              <a:rPr lang="es-ES" sz="1600" dirty="0"/>
              <a:t> </a:t>
            </a:r>
            <a:r>
              <a:rPr lang="es-ES" sz="1600" dirty="0" err="1"/>
              <a:t>gutxitan</a:t>
            </a:r>
            <a:r>
              <a:rPr lang="es-ES" sz="1600" dirty="0"/>
              <a:t> </a:t>
            </a:r>
            <a:r>
              <a:rPr lang="es-ES" sz="1600" dirty="0" err="1"/>
              <a:t>konpontzen</a:t>
            </a:r>
            <a:r>
              <a:rPr lang="es-ES" sz="1600" dirty="0"/>
              <a:t> </a:t>
            </a:r>
            <a:r>
              <a:rPr lang="es-ES" sz="1600" dirty="0" err="1"/>
              <a:t>dira</a:t>
            </a:r>
            <a:r>
              <a:rPr lang="es-ES" sz="1600" dirty="0"/>
              <a:t>. </a:t>
            </a:r>
            <a:r>
              <a:rPr lang="es-ES" sz="1600" dirty="0" err="1"/>
              <a:t>Kasu</a:t>
            </a:r>
            <a:r>
              <a:rPr lang="es-ES" sz="1600" dirty="0"/>
              <a:t> </a:t>
            </a:r>
            <a:r>
              <a:rPr lang="es-ES" sz="1600" dirty="0" err="1"/>
              <a:t>jakin</a:t>
            </a:r>
            <a:r>
              <a:rPr lang="es-ES" sz="1600" dirty="0"/>
              <a:t> </a:t>
            </a:r>
            <a:r>
              <a:rPr lang="es-ES" sz="1600" dirty="0" err="1"/>
              <a:t>batzuetan</a:t>
            </a:r>
            <a:r>
              <a:rPr lang="es-ES" sz="1600" dirty="0"/>
              <a:t> I-TKK </a:t>
            </a:r>
            <a:r>
              <a:rPr lang="es-ES" sz="1600" dirty="0" err="1"/>
              <a:t>egokitu</a:t>
            </a:r>
            <a:r>
              <a:rPr lang="es-ES" sz="1600" dirty="0"/>
              <a:t> </a:t>
            </a:r>
            <a:r>
              <a:rPr lang="es-ES" sz="1600" dirty="0" err="1"/>
              <a:t>liteke</a:t>
            </a:r>
            <a:r>
              <a:rPr lang="es-ES" sz="1600" dirty="0"/>
              <a:t>, </a:t>
            </a:r>
            <a:r>
              <a:rPr lang="es-ES" sz="1600" dirty="0" err="1"/>
              <a:t>loaldiaren</a:t>
            </a:r>
            <a:r>
              <a:rPr lang="es-ES" sz="1600" dirty="0"/>
              <a:t> </a:t>
            </a:r>
            <a:r>
              <a:rPr lang="es-ES" sz="1600" dirty="0" err="1"/>
              <a:t>murrizketaren</a:t>
            </a:r>
            <a:r>
              <a:rPr lang="es-ES" sz="1600" dirty="0"/>
              <a:t> </a:t>
            </a:r>
            <a:r>
              <a:rPr lang="es-ES" sz="1600" dirty="0" err="1"/>
              <a:t>osagaia</a:t>
            </a:r>
            <a:r>
              <a:rPr lang="es-ES" sz="1600" dirty="0"/>
              <a:t> </a:t>
            </a:r>
            <a:r>
              <a:rPr lang="es-ES" sz="1600" dirty="0" err="1"/>
              <a:t>saihestuz</a:t>
            </a:r>
            <a:r>
              <a:rPr lang="es-ES" sz="1600" dirty="0"/>
              <a:t> </a:t>
            </a:r>
          </a:p>
          <a:p>
            <a:pPr marL="635000" lvl="2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/>
          </a:p>
          <a:p>
            <a:pPr marL="452438" lvl="1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Loaldiaren</a:t>
            </a:r>
            <a:r>
              <a:rPr lang="es-ES" sz="1800" dirty="0"/>
              <a:t> </a:t>
            </a:r>
            <a:r>
              <a:rPr lang="es-ES" sz="1800" dirty="0" err="1"/>
              <a:t>murrizketa</a:t>
            </a:r>
            <a:r>
              <a:rPr lang="es-ES" sz="1800" dirty="0"/>
              <a:t> eta </a:t>
            </a:r>
            <a:r>
              <a:rPr lang="es-ES" sz="1800" dirty="0" err="1"/>
              <a:t>estimuluen</a:t>
            </a:r>
            <a:r>
              <a:rPr lang="es-ES" sz="1800" dirty="0"/>
              <a:t> </a:t>
            </a:r>
            <a:r>
              <a:rPr lang="es-ES" sz="1800" dirty="0" err="1"/>
              <a:t>kontrola</a:t>
            </a:r>
            <a:r>
              <a:rPr lang="es-ES" sz="1800" dirty="0"/>
              <a:t>: </a:t>
            </a:r>
            <a:r>
              <a:rPr lang="es-ES" sz="1800" dirty="0" err="1"/>
              <a:t>osagai</a:t>
            </a:r>
            <a:r>
              <a:rPr lang="es-ES" sz="1800" dirty="0"/>
              <a:t> </a:t>
            </a:r>
            <a:r>
              <a:rPr lang="es-ES" sz="1800" dirty="0" err="1"/>
              <a:t>eraginkorragoak</a:t>
            </a:r>
            <a:r>
              <a:rPr lang="es-ES" sz="1800" dirty="0"/>
              <a:t>. Ez </a:t>
            </a:r>
            <a:r>
              <a:rPr lang="es-ES" sz="1800" dirty="0" err="1"/>
              <a:t>dago</a:t>
            </a:r>
            <a:r>
              <a:rPr lang="es-ES" sz="1800" dirty="0"/>
              <a:t> </a:t>
            </a:r>
            <a:r>
              <a:rPr lang="es-ES" sz="1800" dirty="0" err="1"/>
              <a:t>ebidentzia</a:t>
            </a:r>
            <a:r>
              <a:rPr lang="es-ES" sz="1800" dirty="0"/>
              <a:t> </a:t>
            </a:r>
            <a:r>
              <a:rPr lang="es-ES" sz="1800" dirty="0" err="1"/>
              <a:t>nahikorik</a:t>
            </a:r>
            <a:r>
              <a:rPr lang="es-ES" sz="1800" dirty="0"/>
              <a:t> loaren higiene-</a:t>
            </a:r>
            <a:r>
              <a:rPr lang="es-ES" sz="1800" dirty="0" err="1"/>
              <a:t>neurrien</a:t>
            </a:r>
            <a:r>
              <a:rPr lang="es-ES" sz="1800" dirty="0"/>
              <a:t>, </a:t>
            </a:r>
            <a:r>
              <a:rPr lang="es-ES" sz="1800" dirty="0" err="1"/>
              <a:t>bakarrik</a:t>
            </a:r>
            <a:r>
              <a:rPr lang="es-ES" sz="1800" dirty="0"/>
              <a:t> </a:t>
            </a:r>
            <a:r>
              <a:rPr lang="es-ES" sz="1800" dirty="0" err="1"/>
              <a:t>aplikatuta</a:t>
            </a:r>
            <a:r>
              <a:rPr lang="es-ES" sz="1800" dirty="0"/>
              <a:t>, </a:t>
            </a:r>
            <a:r>
              <a:rPr lang="es-ES" sz="1800" dirty="0" err="1"/>
              <a:t>eraginkortasunari</a:t>
            </a:r>
            <a:r>
              <a:rPr lang="es-ES" sz="1800" dirty="0"/>
              <a:t> </a:t>
            </a:r>
            <a:r>
              <a:rPr lang="es-ES" sz="1800" dirty="0" err="1"/>
              <a:t>buruz</a:t>
            </a:r>
            <a:endParaRPr lang="es-ES" sz="1600" dirty="0"/>
          </a:p>
        </p:txBody>
      </p:sp>
      <p:cxnSp>
        <p:nvCxnSpPr>
          <p:cNvPr id="12" name="Conector recto 11"/>
          <p:cNvCxnSpPr/>
          <p:nvPr/>
        </p:nvCxnSpPr>
        <p:spPr>
          <a:xfrm>
            <a:off x="488886" y="97908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1916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3" name="Imagen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6860" y="477064"/>
            <a:ext cx="7727794" cy="6181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791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 EZ-FARMAKOLOGIKOA (II)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090023"/>
            <a:ext cx="11181256" cy="515123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fi-FI" sz="1800" b="1" dirty="0">
                <a:solidFill>
                  <a:srgbClr val="4E9EBA"/>
                </a:solidFill>
              </a:rPr>
              <a:t>Mindfulnessa eta onarpen- eta konpromiso-terapia (ACT) </a:t>
            </a:r>
            <a:endParaRPr lang="es-ES" sz="1800" b="1" dirty="0">
              <a:solidFill>
                <a:srgbClr val="4E9EBA"/>
              </a:solidFill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Psikoterapia-teknikak</a:t>
            </a:r>
            <a:r>
              <a:rPr lang="es-ES" sz="1600" dirty="0"/>
              <a:t>, I-TKK-</a:t>
            </a:r>
            <a:r>
              <a:rPr lang="es-ES" sz="1600" dirty="0" err="1"/>
              <a:t>ren</a:t>
            </a:r>
            <a:r>
              <a:rPr lang="es-ES" sz="1600" dirty="0"/>
              <a:t> </a:t>
            </a:r>
            <a:r>
              <a:rPr lang="es-ES" sz="1600" dirty="0" err="1"/>
              <a:t>osagaien</a:t>
            </a:r>
            <a:r>
              <a:rPr lang="es-ES" sz="1600" dirty="0"/>
              <a:t> </a:t>
            </a:r>
            <a:r>
              <a:rPr lang="es-ES" sz="1600" dirty="0" err="1"/>
              <a:t>artean</a:t>
            </a:r>
            <a:r>
              <a:rPr lang="es-ES" sz="1600" dirty="0"/>
              <a:t> </a:t>
            </a:r>
            <a:r>
              <a:rPr lang="es-ES" sz="1600" dirty="0" err="1"/>
              <a:t>txertatu</a:t>
            </a:r>
            <a:r>
              <a:rPr lang="es-ES" sz="1600" dirty="0"/>
              <a:t> </a:t>
            </a:r>
            <a:r>
              <a:rPr lang="es-ES" sz="1600" dirty="0" err="1"/>
              <a:t>daitezke</a:t>
            </a:r>
            <a:endParaRPr lang="es-ES" sz="16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Osagai</a:t>
            </a:r>
            <a:r>
              <a:rPr lang="es-ES" sz="1600" dirty="0"/>
              <a:t> </a:t>
            </a:r>
            <a:r>
              <a:rPr lang="es-ES" sz="1600" dirty="0" err="1"/>
              <a:t>bakarreko</a:t>
            </a:r>
            <a:r>
              <a:rPr lang="es-ES" sz="1600" dirty="0"/>
              <a:t> terapia </a:t>
            </a:r>
            <a:r>
              <a:rPr lang="es-ES" sz="1600" dirty="0" err="1"/>
              <a:t>gisa</a:t>
            </a:r>
            <a:r>
              <a:rPr lang="es-ES" sz="1600" dirty="0"/>
              <a:t>, </a:t>
            </a:r>
            <a:r>
              <a:rPr lang="es-ES" sz="1600" dirty="0" err="1"/>
              <a:t>ondorio</a:t>
            </a:r>
            <a:r>
              <a:rPr lang="es-ES" sz="1600" dirty="0"/>
              <a:t> </a:t>
            </a:r>
            <a:r>
              <a:rPr lang="es-ES" sz="1600" dirty="0" err="1"/>
              <a:t>onuragarriak</a:t>
            </a:r>
            <a:r>
              <a:rPr lang="es-ES" sz="1600" dirty="0"/>
              <a:t> </a:t>
            </a:r>
            <a:r>
              <a:rPr lang="es-ES" sz="1600" dirty="0" err="1"/>
              <a:t>erakusten</a:t>
            </a:r>
            <a:r>
              <a:rPr lang="es-ES" sz="1600" dirty="0"/>
              <a:t> </a:t>
            </a:r>
            <a:r>
              <a:rPr lang="es-ES" sz="1600" dirty="0" err="1"/>
              <a:t>dituzten</a:t>
            </a:r>
            <a:r>
              <a:rPr lang="es-ES" sz="1600" dirty="0"/>
              <a:t> </a:t>
            </a:r>
            <a:r>
              <a:rPr lang="es-ES" sz="1600" dirty="0" err="1"/>
              <a:t>azterlan</a:t>
            </a:r>
            <a:r>
              <a:rPr lang="es-ES" sz="1600" dirty="0"/>
              <a:t> </a:t>
            </a:r>
            <a:r>
              <a:rPr lang="es-ES" sz="1600" dirty="0" err="1"/>
              <a:t>txikiak</a:t>
            </a:r>
            <a:r>
              <a:rPr lang="es-ES" sz="1600" dirty="0"/>
              <a:t> </a:t>
            </a:r>
            <a:r>
              <a:rPr lang="es-ES" sz="1600" dirty="0" err="1"/>
              <a:t>daude</a:t>
            </a:r>
            <a:r>
              <a:rPr lang="es-ES" sz="1600" dirty="0"/>
              <a:t>, </a:t>
            </a:r>
            <a:r>
              <a:rPr lang="es-ES" sz="1600" dirty="0" err="1"/>
              <a:t>baina</a:t>
            </a:r>
            <a:r>
              <a:rPr lang="es-ES" sz="1600" dirty="0"/>
              <a:t> </a:t>
            </a:r>
            <a:r>
              <a:rPr lang="es-ES" sz="1600" dirty="0" err="1"/>
              <a:t>ebidentzia</a:t>
            </a:r>
            <a:r>
              <a:rPr lang="es-ES" sz="1600" dirty="0"/>
              <a:t> </a:t>
            </a:r>
            <a:r>
              <a:rPr lang="es-ES" sz="1600" dirty="0" err="1"/>
              <a:t>eskasa</a:t>
            </a:r>
            <a:endParaRPr lang="es-ES" sz="1600" dirty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>
                <a:solidFill>
                  <a:srgbClr val="4E9EBA"/>
                </a:solidFill>
              </a:rPr>
              <a:t>Terapia </a:t>
            </a:r>
            <a:r>
              <a:rPr lang="es-ES" sz="1800" b="1" dirty="0" err="1">
                <a:solidFill>
                  <a:srgbClr val="4E9EBA"/>
                </a:solidFill>
              </a:rPr>
              <a:t>konduktual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laburra</a:t>
            </a:r>
            <a:r>
              <a:rPr lang="es-ES" sz="1800" b="1" dirty="0">
                <a:solidFill>
                  <a:srgbClr val="4E9EBA"/>
                </a:solidFill>
              </a:rPr>
              <a:t> (2-4 </a:t>
            </a:r>
            <a:r>
              <a:rPr lang="es-ES" sz="1800" b="1" dirty="0" err="1">
                <a:solidFill>
                  <a:srgbClr val="4E9EBA"/>
                </a:solidFill>
              </a:rPr>
              <a:t>saio</a:t>
            </a:r>
            <a:r>
              <a:rPr lang="es-ES" sz="1800" b="1" dirty="0">
                <a:solidFill>
                  <a:srgbClr val="4E9EBA"/>
                </a:solidFill>
              </a:rPr>
              <a:t>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loaldiaren</a:t>
            </a:r>
            <a:r>
              <a:rPr lang="es-ES" sz="1600" dirty="0"/>
              <a:t> </a:t>
            </a:r>
            <a:r>
              <a:rPr lang="es-ES" sz="1600" dirty="0" err="1"/>
              <a:t>murrizketa</a:t>
            </a:r>
            <a:r>
              <a:rPr lang="es-ES" sz="1600" dirty="0"/>
              <a:t> eta </a:t>
            </a:r>
            <a:r>
              <a:rPr lang="es-ES" sz="1600" dirty="0" err="1"/>
              <a:t>estimuluen</a:t>
            </a:r>
            <a:r>
              <a:rPr lang="es-ES" sz="1600" dirty="0"/>
              <a:t> </a:t>
            </a:r>
            <a:r>
              <a:rPr lang="es-ES" sz="1600" dirty="0" err="1"/>
              <a:t>kontrola</a:t>
            </a:r>
            <a:r>
              <a:rPr lang="es-ES" sz="1600" dirty="0"/>
              <a:t> </a:t>
            </a:r>
            <a:r>
              <a:rPr lang="es-ES" sz="1600" dirty="0" err="1"/>
              <a:t>konbinatzen</a:t>
            </a:r>
            <a:r>
              <a:rPr lang="es-ES" sz="1600" dirty="0"/>
              <a:t> </a:t>
            </a:r>
            <a:r>
              <a:rPr lang="es-ES" sz="1600" dirty="0" err="1"/>
              <a:t>ditu</a:t>
            </a:r>
            <a:endParaRPr lang="es-ES" sz="16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familia-</a:t>
            </a:r>
            <a:r>
              <a:rPr lang="es-ES" sz="1600" dirty="0" err="1"/>
              <a:t>medikuntzako</a:t>
            </a:r>
            <a:r>
              <a:rPr lang="es-ES" sz="1600" dirty="0"/>
              <a:t> eta </a:t>
            </a:r>
            <a:r>
              <a:rPr lang="es-ES" sz="1600" dirty="0" err="1"/>
              <a:t>erizaintzako</a:t>
            </a:r>
            <a:r>
              <a:rPr lang="es-ES" sz="1600" dirty="0"/>
              <a:t> </a:t>
            </a:r>
            <a:r>
              <a:rPr lang="es-ES" sz="1600" dirty="0" err="1"/>
              <a:t>profesionalek</a:t>
            </a:r>
            <a:r>
              <a:rPr lang="es-ES" sz="1600" dirty="0"/>
              <a:t> </a:t>
            </a:r>
            <a:r>
              <a:rPr lang="es-ES" sz="1600" dirty="0" err="1"/>
              <a:t>egin</a:t>
            </a:r>
            <a:r>
              <a:rPr lang="es-ES" sz="1600" dirty="0"/>
              <a:t> </a:t>
            </a:r>
            <a:r>
              <a:rPr lang="es-ES" sz="1600" dirty="0" err="1"/>
              <a:t>dezakete</a:t>
            </a:r>
            <a:endParaRPr lang="es-ES" sz="16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Ebidentzia</a:t>
            </a:r>
            <a:r>
              <a:rPr lang="es-ES" sz="1600" dirty="0"/>
              <a:t> </a:t>
            </a:r>
            <a:r>
              <a:rPr lang="es-ES" sz="1600" dirty="0" err="1"/>
              <a:t>txikiagoa</a:t>
            </a:r>
            <a:r>
              <a:rPr lang="es-ES" sz="1600" dirty="0"/>
              <a:t>, </a:t>
            </a:r>
            <a:r>
              <a:rPr lang="es-ES" sz="1600" dirty="0" err="1"/>
              <a:t>baina</a:t>
            </a:r>
            <a:r>
              <a:rPr lang="es-ES" sz="1600" dirty="0"/>
              <a:t> </a:t>
            </a:r>
            <a:r>
              <a:rPr lang="es-ES" sz="1600" dirty="0" err="1"/>
              <a:t>alternatiba</a:t>
            </a:r>
            <a:r>
              <a:rPr lang="es-ES" sz="1600" dirty="0"/>
              <a:t> </a:t>
            </a:r>
            <a:r>
              <a:rPr lang="es-ES" sz="1600" dirty="0" err="1"/>
              <a:t>onargarria</a:t>
            </a:r>
            <a:r>
              <a:rPr lang="es-ES" sz="1600" dirty="0"/>
              <a:t> I-TKK </a:t>
            </a:r>
            <a:r>
              <a:rPr lang="es-ES" sz="1600" dirty="0" err="1"/>
              <a:t>tradizionala</a:t>
            </a:r>
            <a:r>
              <a:rPr lang="es-ES" sz="1600" dirty="0"/>
              <a:t> </a:t>
            </a:r>
            <a:r>
              <a:rPr lang="es-ES" sz="1600" dirty="0" err="1"/>
              <a:t>eskuraezina</a:t>
            </a:r>
            <a:r>
              <a:rPr lang="es-ES" sz="1600" dirty="0"/>
              <a:t> </a:t>
            </a:r>
            <a:r>
              <a:rPr lang="es-ES" sz="1600" dirty="0" err="1"/>
              <a:t>denean</a:t>
            </a:r>
            <a:r>
              <a:rPr lang="es-ES" sz="1600" dirty="0"/>
              <a:t> 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nn-NO" sz="1800" b="1" dirty="0">
                <a:solidFill>
                  <a:srgbClr val="4E9EBA"/>
                </a:solidFill>
              </a:rPr>
              <a:t>I-TKK liburuen formatuan, autolaguntzako liburuxkak, aplikazio digitalak (online edo app-ak)</a:t>
            </a:r>
            <a:endParaRPr lang="es-ES" sz="1800" b="1" dirty="0">
              <a:solidFill>
                <a:srgbClr val="4E9EBA"/>
              </a:solidFill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Beste</a:t>
            </a:r>
            <a:r>
              <a:rPr lang="es-ES" sz="1600" dirty="0"/>
              <a:t> </a:t>
            </a:r>
            <a:r>
              <a:rPr lang="es-ES" sz="1600" dirty="0" err="1"/>
              <a:t>herrialde</a:t>
            </a:r>
            <a:r>
              <a:rPr lang="es-ES" sz="1600" dirty="0"/>
              <a:t> </a:t>
            </a:r>
            <a:r>
              <a:rPr lang="es-ES" sz="1600" dirty="0" err="1"/>
              <a:t>batzuetako</a:t>
            </a:r>
            <a:r>
              <a:rPr lang="es-ES" sz="1600" dirty="0"/>
              <a:t> </a:t>
            </a:r>
            <a:r>
              <a:rPr lang="es-ES" sz="1600" dirty="0" err="1"/>
              <a:t>aplikazio</a:t>
            </a:r>
            <a:r>
              <a:rPr lang="es-ES" sz="1600" dirty="0"/>
              <a:t>/</a:t>
            </a:r>
            <a:r>
              <a:rPr lang="es-ES" sz="1600" dirty="0" err="1"/>
              <a:t>webgune</a:t>
            </a:r>
            <a:r>
              <a:rPr lang="es-ES" sz="1600" dirty="0"/>
              <a:t> </a:t>
            </a:r>
            <a:r>
              <a:rPr lang="es-ES" sz="1600" dirty="0" err="1"/>
              <a:t>batzuek</a:t>
            </a:r>
            <a:r>
              <a:rPr lang="es-ES" sz="1600" dirty="0"/>
              <a:t> </a:t>
            </a:r>
            <a:r>
              <a:rPr lang="es-ES" sz="1600" dirty="0" err="1"/>
              <a:t>eraginkortasuna</a:t>
            </a:r>
            <a:r>
              <a:rPr lang="es-ES" sz="1600" dirty="0"/>
              <a:t> </a:t>
            </a:r>
            <a:r>
              <a:rPr lang="es-ES" sz="1600" dirty="0" err="1"/>
              <a:t>erakutsi</a:t>
            </a:r>
            <a:r>
              <a:rPr lang="es-ES" sz="1600" dirty="0"/>
              <a:t> </a:t>
            </a:r>
            <a:r>
              <a:rPr lang="es-ES" sz="1600" dirty="0" err="1"/>
              <a:t>dute</a:t>
            </a:r>
            <a:r>
              <a:rPr lang="es-ES" sz="1600" dirty="0"/>
              <a:t> </a:t>
            </a:r>
            <a:r>
              <a:rPr lang="es-ES" sz="1600" dirty="0" err="1"/>
              <a:t>hainbat</a:t>
            </a:r>
            <a:r>
              <a:rPr lang="es-ES" sz="1600" dirty="0"/>
              <a:t> </a:t>
            </a:r>
            <a:r>
              <a:rPr lang="es-ES" sz="1600" dirty="0" err="1"/>
              <a:t>parametrotan</a:t>
            </a:r>
            <a:endParaRPr lang="es-ES" sz="16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PKGetan</a:t>
            </a:r>
            <a:r>
              <a:rPr lang="es-ES" sz="1600" dirty="0"/>
              <a:t> </a:t>
            </a:r>
            <a:r>
              <a:rPr lang="es-ES" sz="1600" dirty="0" err="1"/>
              <a:t>gomendatutako</a:t>
            </a:r>
            <a:r>
              <a:rPr lang="es-ES" sz="1600" dirty="0"/>
              <a:t> </a:t>
            </a:r>
            <a:r>
              <a:rPr lang="es-ES" sz="1600" dirty="0" err="1"/>
              <a:t>aukera</a:t>
            </a:r>
            <a:r>
              <a:rPr lang="es-ES" sz="1600" dirty="0"/>
              <a:t>; </a:t>
            </a:r>
            <a:r>
              <a:rPr lang="es-ES" sz="1600" dirty="0" err="1"/>
              <a:t>batzuk</a:t>
            </a:r>
            <a:r>
              <a:rPr lang="es-ES" sz="1600" dirty="0"/>
              <a:t> </a:t>
            </a:r>
            <a:r>
              <a:rPr lang="es-ES" sz="1600" dirty="0" err="1"/>
              <a:t>hainbat</a:t>
            </a:r>
            <a:r>
              <a:rPr lang="es-ES" sz="1600" dirty="0"/>
              <a:t> </a:t>
            </a:r>
            <a:r>
              <a:rPr lang="es-ES" sz="1600" dirty="0" err="1"/>
              <a:t>herrialdetako</a:t>
            </a:r>
            <a:r>
              <a:rPr lang="es-ES" sz="1600" dirty="0"/>
              <a:t> </a:t>
            </a:r>
            <a:r>
              <a:rPr lang="es-ES" sz="1600" dirty="0" err="1"/>
              <a:t>osasun-sistemek</a:t>
            </a:r>
            <a:r>
              <a:rPr lang="es-ES" sz="1600" dirty="0"/>
              <a:t> </a:t>
            </a:r>
            <a:r>
              <a:rPr lang="es-ES" sz="1600" dirty="0" err="1"/>
              <a:t>finantzatzen</a:t>
            </a:r>
            <a:r>
              <a:rPr lang="es-ES" sz="1600" dirty="0"/>
              <a:t> </a:t>
            </a:r>
            <a:r>
              <a:rPr lang="es-ES" sz="1600" dirty="0" err="1"/>
              <a:t>dituzte</a:t>
            </a:r>
            <a:r>
              <a:rPr lang="es-ES" sz="1600" dirty="0"/>
              <a:t> (</a:t>
            </a:r>
            <a:r>
              <a:rPr lang="es-ES" sz="1600" dirty="0" err="1"/>
              <a:t>NICEk</a:t>
            </a:r>
            <a:r>
              <a:rPr lang="es-ES" sz="1600" dirty="0"/>
              <a:t> </a:t>
            </a:r>
            <a:r>
              <a:rPr lang="es-ES" sz="1600" dirty="0" err="1"/>
              <a:t>Sleepio</a:t>
            </a:r>
            <a:r>
              <a:rPr lang="es-ES" sz="1600" dirty="0"/>
              <a:t> </a:t>
            </a:r>
            <a:r>
              <a:rPr lang="es-ES" sz="1600" dirty="0" err="1"/>
              <a:t>gomendatzen</a:t>
            </a:r>
            <a:r>
              <a:rPr lang="es-ES" sz="1600" dirty="0"/>
              <a:t> du)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>
                <a:solidFill>
                  <a:srgbClr val="4E9EBA"/>
                </a:solidFill>
              </a:rPr>
              <a:t>Ariketa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fisikoa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dirty="0"/>
              <a:t>(</a:t>
            </a:r>
            <a:r>
              <a:rPr lang="es-ES" sz="1800" dirty="0" err="1"/>
              <a:t>indar</a:t>
            </a:r>
            <a:r>
              <a:rPr lang="es-ES" sz="1800" dirty="0"/>
              <a:t> </a:t>
            </a:r>
            <a:r>
              <a:rPr lang="es-ES" sz="1800" dirty="0" err="1"/>
              <a:t>konbinatuko</a:t>
            </a:r>
            <a:r>
              <a:rPr lang="es-ES" sz="1800" dirty="0"/>
              <a:t> </a:t>
            </a:r>
            <a:r>
              <a:rPr lang="es-ES" sz="1800" dirty="0" err="1"/>
              <a:t>entrenamendua</a:t>
            </a:r>
            <a:r>
              <a:rPr lang="es-ES" sz="1800" dirty="0"/>
              <a:t> </a:t>
            </a:r>
            <a:r>
              <a:rPr lang="es-ES" sz="1800" dirty="0" err="1"/>
              <a:t>ariketa</a:t>
            </a:r>
            <a:r>
              <a:rPr lang="es-ES" sz="1800" dirty="0"/>
              <a:t> </a:t>
            </a:r>
            <a:r>
              <a:rPr lang="es-ES" sz="1800" dirty="0" err="1"/>
              <a:t>aerobiko</a:t>
            </a:r>
            <a:r>
              <a:rPr lang="es-ES" sz="1800" dirty="0"/>
              <a:t>, </a:t>
            </a:r>
            <a:r>
              <a:rPr lang="es-ES" sz="1800" dirty="0" err="1"/>
              <a:t>tai</a:t>
            </a:r>
            <a:r>
              <a:rPr lang="es-ES" sz="1800" dirty="0"/>
              <a:t> </a:t>
            </a:r>
            <a:r>
              <a:rPr lang="es-ES" sz="1800" dirty="0" err="1"/>
              <a:t>chi</a:t>
            </a:r>
            <a:r>
              <a:rPr lang="es-ES" sz="1800" dirty="0"/>
              <a:t>, yoga, </a:t>
            </a:r>
            <a:r>
              <a:rPr lang="es-ES" sz="1800" dirty="0" err="1"/>
              <a:t>pilates</a:t>
            </a:r>
            <a:r>
              <a:rPr lang="es-ES" sz="1800" dirty="0"/>
              <a:t>…)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 err="1"/>
              <a:t>Adineko</a:t>
            </a:r>
            <a:r>
              <a:rPr lang="es-ES" sz="1600" dirty="0"/>
              <a:t> </a:t>
            </a:r>
            <a:r>
              <a:rPr lang="es-ES" sz="1600" dirty="0" err="1"/>
              <a:t>pazienteen</a:t>
            </a:r>
            <a:r>
              <a:rPr lang="es-ES" sz="1600" dirty="0"/>
              <a:t> loaren </a:t>
            </a:r>
            <a:r>
              <a:rPr lang="es-ES" sz="1600" dirty="0" err="1"/>
              <a:t>kalitatea</a:t>
            </a:r>
            <a:r>
              <a:rPr lang="es-ES" sz="1600" dirty="0"/>
              <a:t> </a:t>
            </a:r>
            <a:r>
              <a:rPr lang="es-ES" sz="1600" dirty="0" err="1"/>
              <a:t>hobe</a:t>
            </a:r>
            <a:r>
              <a:rPr lang="es-ES" sz="1600" dirty="0"/>
              <a:t> </a:t>
            </a:r>
            <a:r>
              <a:rPr lang="es-ES" sz="1600" dirty="0" err="1"/>
              <a:t>daitekeela</a:t>
            </a:r>
            <a:r>
              <a:rPr lang="es-ES" sz="1600" dirty="0"/>
              <a:t> </a:t>
            </a:r>
            <a:r>
              <a:rPr lang="es-ES" sz="1600" dirty="0" err="1"/>
              <a:t>erakusten</a:t>
            </a:r>
            <a:r>
              <a:rPr lang="es-ES" sz="1600" dirty="0"/>
              <a:t> </a:t>
            </a:r>
            <a:r>
              <a:rPr lang="es-ES" sz="1600" dirty="0" err="1"/>
              <a:t>dute</a:t>
            </a:r>
            <a:r>
              <a:rPr lang="es-ES" sz="1600" dirty="0"/>
              <a:t> </a:t>
            </a:r>
            <a:r>
              <a:rPr lang="es-ES" sz="1600" dirty="0" err="1"/>
              <a:t>ikerketek</a:t>
            </a:r>
            <a:endParaRPr lang="es-ES" sz="1600" dirty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>
                <a:solidFill>
                  <a:srgbClr val="4E9EBA"/>
                </a:solidFill>
              </a:rPr>
              <a:t>Beste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interbentzio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batzuk</a:t>
            </a:r>
            <a:r>
              <a:rPr lang="es-ES" sz="1800" dirty="0"/>
              <a:t>: </a:t>
            </a:r>
            <a:r>
              <a:rPr lang="es-ES" sz="1800" dirty="0" err="1"/>
              <a:t>argi</a:t>
            </a:r>
            <a:r>
              <a:rPr lang="es-ES" sz="1800" dirty="0"/>
              <a:t>-terapia, </a:t>
            </a:r>
            <a:r>
              <a:rPr lang="es-ES" sz="1800" dirty="0" err="1"/>
              <a:t>musika</a:t>
            </a:r>
            <a:r>
              <a:rPr lang="es-ES" sz="1800" dirty="0"/>
              <a:t> </a:t>
            </a:r>
            <a:r>
              <a:rPr lang="es-ES" sz="1800" dirty="0" err="1"/>
              <a:t>lasaigarria</a:t>
            </a:r>
            <a:r>
              <a:rPr lang="es-ES" sz="1800" dirty="0"/>
              <a:t>... </a:t>
            </a:r>
            <a:r>
              <a:rPr lang="es-ES" sz="1800" dirty="0" err="1"/>
              <a:t>Gomendioak</a:t>
            </a:r>
            <a:r>
              <a:rPr lang="es-ES" sz="1800" dirty="0"/>
              <a:t> </a:t>
            </a:r>
            <a:r>
              <a:rPr lang="es-ES" sz="1800" dirty="0" err="1"/>
              <a:t>egiteko</a:t>
            </a:r>
            <a:r>
              <a:rPr lang="es-ES" sz="1800" dirty="0"/>
              <a:t> </a:t>
            </a:r>
            <a:r>
              <a:rPr lang="es-ES" sz="1800" dirty="0" err="1"/>
              <a:t>ikerketa</a:t>
            </a:r>
            <a:r>
              <a:rPr lang="es-ES" sz="1800" dirty="0"/>
              <a:t> </a:t>
            </a:r>
            <a:r>
              <a:rPr lang="es-ES" sz="1800" dirty="0" err="1"/>
              <a:t>egokiak</a:t>
            </a:r>
            <a:r>
              <a:rPr lang="es-ES" sz="1800" dirty="0"/>
              <a:t> falta </a:t>
            </a:r>
            <a:r>
              <a:rPr lang="es-ES" sz="1800" dirty="0" err="1"/>
              <a:t>dira</a:t>
            </a:r>
            <a:endParaRPr lang="es-ES" sz="18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 err="1"/>
              <a:t>Gure</a:t>
            </a:r>
            <a:r>
              <a:rPr lang="es-ES" sz="1800" dirty="0"/>
              <a:t> </a:t>
            </a:r>
            <a:r>
              <a:rPr lang="es-ES" sz="1800" dirty="0" err="1"/>
              <a:t>ingurunean</a:t>
            </a:r>
            <a:r>
              <a:rPr lang="es-ES" sz="1800" dirty="0"/>
              <a:t> </a:t>
            </a:r>
            <a:r>
              <a:rPr lang="es-ES" sz="1800" dirty="0" err="1"/>
              <a:t>insomnioari</a:t>
            </a:r>
            <a:r>
              <a:rPr lang="es-ES" sz="1800" dirty="0"/>
              <a:t> </a:t>
            </a:r>
            <a:r>
              <a:rPr lang="es-ES" sz="1800" dirty="0" err="1"/>
              <a:t>aurre</a:t>
            </a:r>
            <a:r>
              <a:rPr lang="es-ES" sz="1800" dirty="0"/>
              <a:t> </a:t>
            </a:r>
            <a:r>
              <a:rPr lang="es-ES" sz="1800" dirty="0" err="1"/>
              <a:t>egiteko</a:t>
            </a:r>
            <a:r>
              <a:rPr lang="es-ES" sz="1800" dirty="0"/>
              <a:t> </a:t>
            </a:r>
            <a:r>
              <a:rPr lang="es-ES" sz="1800" dirty="0" err="1"/>
              <a:t>aplikazio</a:t>
            </a:r>
            <a:r>
              <a:rPr lang="es-ES" sz="1800" dirty="0"/>
              <a:t> </a:t>
            </a:r>
            <a:r>
              <a:rPr lang="es-ES" sz="1800" dirty="0" err="1"/>
              <a:t>digitalak</a:t>
            </a:r>
            <a:r>
              <a:rPr lang="es-ES" sz="1800" dirty="0"/>
              <a:t>: </a:t>
            </a:r>
            <a:r>
              <a:rPr lang="es-ES" sz="1800" dirty="0" err="1"/>
              <a:t>ebidentzia</a:t>
            </a:r>
            <a:r>
              <a:rPr lang="es-ES" sz="1800" dirty="0"/>
              <a:t> oso </a:t>
            </a:r>
            <a:r>
              <a:rPr lang="es-ES" sz="1800" dirty="0" err="1"/>
              <a:t>mugatua</a:t>
            </a: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36206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01a845-6ce7-4628-b9f3-e90712a662a6" xsi:nil="true"/>
    <lcf76f155ced4ddcb4097134ff3c332f xmlns="1fdafc60-6e87-4fef-9209-278af2a3ac6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D9D10FA1F543857F910471C88E3F" ma:contentTypeVersion="18" ma:contentTypeDescription="Create a new document." ma:contentTypeScope="" ma:versionID="658e05dc79727ff3272e17dd9bfa80f0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60ec3ea61346522d41d3ef10648fdf0c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c9e86-a5d1-4fbb-99d0-b14c622278c8}" ma:internalName="TaxCatchAll" ma:showField="CatchAllData" ma:web="f301a845-6ce7-4628-b9f3-e90712a66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9C0450-BEA5-4695-94A4-D41D36B74154}">
  <ds:schemaRefs>
    <ds:schemaRef ds:uri="1fdafc60-6e87-4fef-9209-278af2a3ac6d"/>
    <ds:schemaRef ds:uri="http://purl.org/dc/elements/1.1/"/>
    <ds:schemaRef ds:uri="http://www.w3.org/XML/1998/namespace"/>
    <ds:schemaRef ds:uri="http://purl.org/dc/terms/"/>
    <ds:schemaRef ds:uri="http://schemas.microsoft.com/office/2006/metadata/properties"/>
    <ds:schemaRef ds:uri="http://schemas.microsoft.com/office/2006/documentManagement/types"/>
    <ds:schemaRef ds:uri="f301a845-6ce7-4628-b9f3-e90712a662a6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07C8FEB-6B32-437A-A7ED-2E3D39D23603}"/>
</file>

<file path=docProps/app.xml><?xml version="1.0" encoding="utf-8"?>
<Properties xmlns="http://schemas.openxmlformats.org/officeDocument/2006/extended-properties" xmlns:vt="http://schemas.openxmlformats.org/officeDocument/2006/docPropsVTypes">
  <TotalTime>7302</TotalTime>
  <Words>2675</Words>
  <Application>Microsoft Office PowerPoint</Application>
  <PresentationFormat>Panorámica</PresentationFormat>
  <Paragraphs>257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8" baseType="lpstr">
      <vt:lpstr>Arial</vt:lpstr>
      <vt:lpstr>Arial Black</vt:lpstr>
      <vt:lpstr>Calibri</vt:lpstr>
      <vt:lpstr>Calibri Light</vt:lpstr>
      <vt:lpstr>Courier New</vt:lpstr>
      <vt:lpstr>Wingdings</vt:lpstr>
      <vt:lpstr>Tema de Office</vt:lpstr>
      <vt:lpstr>   NOLA TRATATU INSOMNIOA ADINEKO PERTSONENGAN   33 Liburukia, 5. Zk, 2025 </vt:lpstr>
      <vt:lpstr>Aurkibidea</vt:lpstr>
      <vt:lpstr>SARRERA </vt:lpstr>
      <vt:lpstr>DIAGNOSTIKOA</vt:lpstr>
      <vt:lpstr>Presentación de PowerPoint</vt:lpstr>
      <vt:lpstr>TRATAMENDUA</vt:lpstr>
      <vt:lpstr>TRATAMENDU EZ-FARMAKOLOGIKOA (I)</vt:lpstr>
      <vt:lpstr>Presentación de PowerPoint</vt:lpstr>
      <vt:lpstr>TRATAMENDU EZ-FARMAKOLOGIKOA (II)</vt:lpstr>
      <vt:lpstr>TRATAMENDU FARMAKOLOGIKOA (I)</vt:lpstr>
      <vt:lpstr>TRATAMENDU FARMAKOLOGIKOA (II)</vt:lpstr>
      <vt:lpstr>TRATAMENDU FARMAKOLOGIKOA (III)</vt:lpstr>
      <vt:lpstr>Presentación de PowerPoint</vt:lpstr>
      <vt:lpstr>TRATAMENDU FARMAKOLOGIKOA (IV)</vt:lpstr>
      <vt:lpstr>TRATAMENDU FARMAKOLOGIKOA (V)</vt:lpstr>
      <vt:lpstr>TRATAMENDU FARMAKOLOGIKOA (VI)</vt:lpstr>
      <vt:lpstr>BENZODIAZEPINAK ETA Z FARMAKOAK EPE LUZERA ERABILTZEA ETA DEPRESKRIBATZEA (I)</vt:lpstr>
      <vt:lpstr>BENZODIAZEPINAK ETA Z FARMAKOAK EPE LUZERA ERABILTZEA ETA DEPRESKRIBATZEA (II)</vt:lpstr>
      <vt:lpstr> Pazienteei laguntzeko materialak  </vt:lpstr>
      <vt:lpstr>FUNTSEZKO IDEIAK 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Zuazo Aguillo, Mª Lourdes</cp:lastModifiedBy>
  <cp:revision>1341</cp:revision>
  <cp:lastPrinted>2022-02-23T13:38:32Z</cp:lastPrinted>
  <dcterms:created xsi:type="dcterms:W3CDTF">2022-01-18T07:46:55Z</dcterms:created>
  <dcterms:modified xsi:type="dcterms:W3CDTF">2025-06-16T08:25:15Z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  <property fmtid="{D5CDD505-2E9C-101B-9397-08002B2CF9AE}" pid="3" name="MediaServiceImageTags">
    <vt:lpwstr/>
  </property>
</Properties>
</file>