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56" r:id="rId5"/>
    <p:sldId id="322" r:id="rId6"/>
    <p:sldId id="262" r:id="rId7"/>
    <p:sldId id="302" r:id="rId8"/>
    <p:sldId id="303" r:id="rId9"/>
    <p:sldId id="293" r:id="rId10"/>
    <p:sldId id="323" r:id="rId11"/>
    <p:sldId id="326" r:id="rId12"/>
    <p:sldId id="306" r:id="rId13"/>
    <p:sldId id="308" r:id="rId14"/>
    <p:sldId id="324" r:id="rId15"/>
    <p:sldId id="325" r:id="rId16"/>
    <p:sldId id="310" r:id="rId17"/>
    <p:sldId id="327" r:id="rId18"/>
    <p:sldId id="319" r:id="rId19"/>
    <p:sldId id="292" r:id="rId20"/>
  </p:sldIdLst>
  <p:sldSz cx="12192000" cy="6858000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8DF35-4E50-42B7-A9D7-EDD96A3987EC}" v="1" dt="2025-05-14T07:20:15.984"/>
    <p1510:client id="{BE5FE868-8608-4F5B-A1FB-8F92EBC4126A}" v="2" dt="2025-05-13T11:22:53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zo Aguillo, Mª Lourdes" userId="fc892e8d-3de5-4a19-afa2-2fb9ba7bda90" providerId="ADAL" clId="{0058DF35-4E50-42B7-A9D7-EDD96A3987EC}"/>
    <pc:docChg chg="modHandout">
      <pc:chgData name="Zuazo Aguillo, Mª Lourdes" userId="fc892e8d-3de5-4a19-afa2-2fb9ba7bda90" providerId="ADAL" clId="{0058DF35-4E50-42B7-A9D7-EDD96A3987EC}" dt="2025-05-14T07:20:15.984" v="0"/>
      <pc:docMkLst>
        <pc:docMk/>
      </pc:docMkLst>
    </pc:docChg>
  </pc:docChgLst>
  <pc:docChgLst>
    <pc:chgData name="López Varona, Mª José" userId="6b80e222-923f-4be5-9ffe-77a4b7672272" providerId="ADAL" clId="{BE5FE868-8608-4F5B-A1FB-8F92EBC4126A}"/>
    <pc:docChg chg="modSld">
      <pc:chgData name="López Varona, Mª José" userId="6b80e222-923f-4be5-9ffe-77a4b7672272" providerId="ADAL" clId="{BE5FE868-8608-4F5B-A1FB-8F92EBC4126A}" dt="2025-05-13T11:22:44.696" v="11" actId="20577"/>
      <pc:docMkLst>
        <pc:docMk/>
      </pc:docMkLst>
      <pc:sldChg chg="modSp mod">
        <pc:chgData name="López Varona, Mª José" userId="6b80e222-923f-4be5-9ffe-77a4b7672272" providerId="ADAL" clId="{BE5FE868-8608-4F5B-A1FB-8F92EBC4126A}" dt="2025-05-13T11:22:13.460" v="0" actId="20577"/>
        <pc:sldMkLst>
          <pc:docMk/>
          <pc:sldMk cId="1752585274" sldId="256"/>
        </pc:sldMkLst>
        <pc:spChg chg="mod">
          <ac:chgData name="López Varona, Mª José" userId="6b80e222-923f-4be5-9ffe-77a4b7672272" providerId="ADAL" clId="{BE5FE868-8608-4F5B-A1FB-8F92EBC4126A}" dt="2025-05-13T11:22:13.460" v="0" actId="20577"/>
          <ac:spMkLst>
            <pc:docMk/>
            <pc:sldMk cId="1752585274" sldId="256"/>
            <ac:spMk id="2" creationId="{00000000-0000-0000-0000-000000000000}"/>
          </ac:spMkLst>
        </pc:spChg>
      </pc:sldChg>
      <pc:sldChg chg="modSp mod">
        <pc:chgData name="López Varona, Mª José" userId="6b80e222-923f-4be5-9ffe-77a4b7672272" providerId="ADAL" clId="{BE5FE868-8608-4F5B-A1FB-8F92EBC4126A}" dt="2025-05-13T11:22:20.124" v="1" actId="20577"/>
        <pc:sldMkLst>
          <pc:docMk/>
          <pc:sldMk cId="1571040085" sldId="292"/>
        </pc:sldMkLst>
        <pc:spChg chg="mod">
          <ac:chgData name="López Varona, Mª José" userId="6b80e222-923f-4be5-9ffe-77a4b7672272" providerId="ADAL" clId="{BE5FE868-8608-4F5B-A1FB-8F92EBC4126A}" dt="2025-05-13T11:22:20.124" v="1" actId="20577"/>
          <ac:spMkLst>
            <pc:docMk/>
            <pc:sldMk cId="1571040085" sldId="292"/>
            <ac:spMk id="4" creationId="{00000000-0000-0000-0000-000000000000}"/>
          </ac:spMkLst>
        </pc:spChg>
      </pc:sldChg>
      <pc:sldChg chg="modSp mod">
        <pc:chgData name="López Varona, Mª José" userId="6b80e222-923f-4be5-9ffe-77a4b7672272" providerId="ADAL" clId="{BE5FE868-8608-4F5B-A1FB-8F92EBC4126A}" dt="2025-05-13T11:22:44.696" v="11" actId="20577"/>
        <pc:sldMkLst>
          <pc:docMk/>
          <pc:sldMk cId="2198490678" sldId="327"/>
        </pc:sldMkLst>
        <pc:spChg chg="mod">
          <ac:chgData name="López Varona, Mª José" userId="6b80e222-923f-4be5-9ffe-77a4b7672272" providerId="ADAL" clId="{BE5FE868-8608-4F5B-A1FB-8F92EBC4126A}" dt="2025-05-13T11:22:44.696" v="11" actId="20577"/>
          <ac:spMkLst>
            <pc:docMk/>
            <pc:sldMk cId="2198490678" sldId="32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uskadi.eus/contenidos/informacion/cevime_infac_2025/es_def/adjuntos/Farmacos_dispositivos_inhalacion_Asma_EPO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5/es_def/adjuntos/Farmacos_dispositivos_inhalacion_Asma_EPOC.pdf" TargetMode="External"/><Relationship Id="rId2" Type="http://schemas.openxmlformats.org/officeDocument/2006/relationships/hyperlink" Target="https://www.euskadi.eus/contenidos/informacion/cevime_infac_2025/es_def/adjuntos/INFAC_Vol_33_4_EPOC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6350" y="1996489"/>
            <a:ext cx="10752083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 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TRATAMIENTO FARMACOLÓGICO DE LA EPOC 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Vol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33,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nº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4, 2025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612" y="50948"/>
            <a:ext cx="10433858" cy="73215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CORTICOIDES INHALADOS EN LA EPOC: </a:t>
            </a: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CUÁNDO Y CÓMO RETIRARLOS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(I)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14609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2000" b="1" dirty="0">
                <a:solidFill>
                  <a:srgbClr val="4E9EBA"/>
                </a:solidFill>
              </a:rPr>
              <a:t>¿Cuándo están indicados los CI en la EPOC?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Los CI son la base del tratamiento del asma, pero su papel en la EPOC es objeto de debate.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Las afirmaciones sobre los supuestos beneficios de la triple terapia (LABA+LAMA+CI) sobre la mortalidad (ensayos  IMPACT y ETHOS) han sido rechazadas por las agencias reguladoras (EMA, FDA), debido a limitaciones en el diseño de los estudios.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Los CI, asociados a broncodilatadores de larga duración, están recomendados en pacientes con EPOC de alto riesgo (historia de exacerbaciones frecuentes y/o graves), especialmente si el recuento de </a:t>
            </a:r>
            <a:r>
              <a:rPr lang="es-ES" sz="1600" dirty="0" err="1"/>
              <a:t>eosinófilos</a:t>
            </a:r>
            <a:r>
              <a:rPr lang="es-ES" sz="1600" dirty="0"/>
              <a:t> en sangre es alto (≥ 300/</a:t>
            </a:r>
            <a:r>
              <a:rPr lang="es-ES" sz="1600" dirty="0" err="1"/>
              <a:t>microL</a:t>
            </a:r>
            <a:r>
              <a:rPr lang="es-ES" sz="1600" dirty="0"/>
              <a:t>). Puede considerase también su uso si el recuento es ≥ 100 /</a:t>
            </a:r>
            <a:r>
              <a:rPr lang="es-ES" sz="1600" dirty="0" err="1"/>
              <a:t>microL</a:t>
            </a:r>
            <a:r>
              <a:rPr lang="es-ES" sz="1600" dirty="0"/>
              <a:t>, y la persona continúa con exacerbaciones a pesar del tratamiento con LABA+LAMA. Reducen las exacerbaciones en un 25%, a costa de un aumento en el riesgo de neumonía.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Sin embargo, no están recomendados en pacientes con EPOC de bajo riesgo de exacerbaciones o aquellos con enfermedad leve, o con </a:t>
            </a:r>
            <a:r>
              <a:rPr lang="es-ES" sz="1600" dirty="0" err="1"/>
              <a:t>eosinófilos</a:t>
            </a:r>
            <a:r>
              <a:rPr lang="es-ES" sz="1600" dirty="0"/>
              <a:t> &lt; 100 /</a:t>
            </a:r>
            <a:r>
              <a:rPr lang="es-ES" sz="1600" dirty="0" err="1"/>
              <a:t>microL</a:t>
            </a:r>
            <a:r>
              <a:rPr lang="es-ES" sz="1600" dirty="0"/>
              <a:t>, ya que su balance beneficio-riesgo es desfavorable.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2000" b="1" dirty="0">
                <a:solidFill>
                  <a:srgbClr val="4E9EBA"/>
                </a:solidFill>
              </a:rPr>
              <a:t>¿Cómo se utilizan?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En Europa y América el 50-80% de los pacientes con EPOC recibe tratamiento de CI, a pesar de que solo estarían indicados en el 10-30%. En España, lo reciben el 48-68% (la mayor parte no </a:t>
            </a:r>
            <a:r>
              <a:rPr lang="es-ES" sz="1600" dirty="0" err="1"/>
              <a:t>exacerbadores</a:t>
            </a:r>
            <a:r>
              <a:rPr lang="es-ES" sz="1600" dirty="0"/>
              <a:t> o con exacerbaciones infrecuentes).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En Euskadi, el 61% de las personas con diagnóstico de EPOC en tratamiento tiene CI.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s-ES" sz="1600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8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612" y="50948"/>
            <a:ext cx="10433858" cy="73215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CORTICOIDES INHALADOS EN LA EPOC: </a:t>
            </a: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CUÁNDO Y CÓMO RETIRARLOS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(II)</a:t>
            </a:r>
            <a:endParaRPr lang="es-ES" sz="2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14609"/>
            <a:ext cx="11161486" cy="4408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2000" b="1" dirty="0">
                <a:solidFill>
                  <a:srgbClr val="4E9EBA"/>
                </a:solidFill>
              </a:rPr>
              <a:t>¿Cuáles son los riesgos de los CI en pacientes con EPOC?</a:t>
            </a:r>
            <a:endParaRPr lang="es-ES" sz="2000" dirty="0">
              <a:solidFill>
                <a:srgbClr val="4E9EBA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>
                <a:solidFill>
                  <a:srgbClr val="4E9EBA"/>
                </a:solidFill>
              </a:rPr>
              <a:t>Neumonía:</a:t>
            </a:r>
            <a:r>
              <a:rPr lang="es-ES" sz="1800" b="1" dirty="0"/>
              <a:t> </a:t>
            </a:r>
            <a:r>
              <a:rPr lang="es-ES" sz="1800" dirty="0"/>
              <a:t>la exposición a CI se asocia a un incremento del riesgo de neumonía en torno al 40%, bien documentado, dosis-dependiente, que podría ser mayor en personas con EPOC más grave.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>
                <a:solidFill>
                  <a:srgbClr val="4E9EBA"/>
                </a:solidFill>
              </a:rPr>
              <a:t>Osteoporosis y fracturas:</a:t>
            </a:r>
            <a:r>
              <a:rPr lang="es-ES" sz="1800" dirty="0"/>
              <a:t> disminuyen la DMO (dosis dependiente). Su uso a dosis altas y por tiempo prolongado se ha asociado a aumento en el riesgo de fractura, especialmente en personas mayores de 65 años.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>
                <a:solidFill>
                  <a:srgbClr val="4E9EBA"/>
                </a:solidFill>
              </a:rPr>
              <a:t>Tuberculosis e infecciones por otras </a:t>
            </a:r>
            <a:r>
              <a:rPr lang="es-ES" sz="1800" b="1" dirty="0" err="1">
                <a:solidFill>
                  <a:srgbClr val="4E9EBA"/>
                </a:solidFill>
              </a:rPr>
              <a:t>micobacterias</a:t>
            </a:r>
            <a:r>
              <a:rPr lang="es-ES" sz="1800" b="1" dirty="0">
                <a:solidFill>
                  <a:srgbClr val="4E9EBA"/>
                </a:solidFill>
              </a:rPr>
              <a:t>:</a:t>
            </a:r>
            <a:r>
              <a:rPr lang="es-ES" sz="1800" dirty="0"/>
              <a:t> aunque su incidencia es baja, la evidencia es consistente. El riesgo de tuberculosis parece asociarse al uso de dosis altas de CI y a antecedentes de tuberculosis pulmonar.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>
                <a:solidFill>
                  <a:srgbClr val="4E9EBA"/>
                </a:solidFill>
              </a:rPr>
              <a:t>Diabetes</a:t>
            </a:r>
            <a:r>
              <a:rPr lang="es-ES" sz="1800" dirty="0">
                <a:solidFill>
                  <a:srgbClr val="4E9EBA"/>
                </a:solidFill>
              </a:rPr>
              <a:t>:</a:t>
            </a:r>
            <a:r>
              <a:rPr lang="es-ES" sz="1800" dirty="0"/>
              <a:t> aunque los ECA no han mostrado mayor riesgo de diabetes, los estudios observacionales muestran de forma consistente un aumento de riesgo de desarrollo o progresión de la diabetes, sobre todo a altas dosis.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>
                <a:solidFill>
                  <a:srgbClr val="4E9EBA"/>
                </a:solidFill>
              </a:rPr>
              <a:t>Oculares</a:t>
            </a:r>
            <a:r>
              <a:rPr lang="es-ES" sz="1800" dirty="0">
                <a:solidFill>
                  <a:srgbClr val="4E9EBA"/>
                </a:solidFill>
              </a:rPr>
              <a:t>: </a:t>
            </a:r>
            <a:r>
              <a:rPr lang="es-ES" sz="1800" dirty="0"/>
              <a:t>la exposición acumulativa de CI a dosis altas se asocia a un aumento de riesgo de cataratas.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612" y="50948"/>
            <a:ext cx="10433858" cy="73215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CORTICOIDES INHALADOS EN LA EPOC: </a:t>
            </a: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CUÁNDO Y CÓMO RETIRARLOS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(III)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68485" y="1204145"/>
            <a:ext cx="1082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4E9EBA"/>
                </a:solidFill>
              </a:rPr>
              <a:t>Propuesta de retirada de corticoides inhalados (CI) en pacientes con EPOC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92" y="1794973"/>
            <a:ext cx="7219950" cy="43910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76476" y="1794973"/>
            <a:ext cx="3501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Según dos revisiones sistemáticas,  la retirada de CI en EPOC no aumenta la frecuencia de exacerbaciones ni se asocia a cambios clínicamente relevantes en síntomas o función pulmonar, excepto en el subgrupo de pacientes con  </a:t>
            </a:r>
            <a:r>
              <a:rPr lang="es-ES" sz="1050" dirty="0" err="1"/>
              <a:t>eosinófilos</a:t>
            </a:r>
            <a:r>
              <a:rPr lang="es-ES" sz="1050" dirty="0"/>
              <a:t> ≥ 300 /</a:t>
            </a:r>
            <a:r>
              <a:rPr lang="es-ES" sz="1050" dirty="0" err="1"/>
              <a:t>microL</a:t>
            </a:r>
            <a:r>
              <a:rPr lang="es-ES" sz="1050" dirty="0"/>
              <a:t>. </a:t>
            </a:r>
          </a:p>
          <a:p>
            <a:endParaRPr lang="es-E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Pacientes con </a:t>
            </a:r>
            <a:r>
              <a:rPr lang="es-ES" sz="1050" dirty="0" err="1"/>
              <a:t>eosinófilos</a:t>
            </a:r>
            <a:r>
              <a:rPr lang="es-ES" sz="1050" dirty="0"/>
              <a:t> intermedios (150-300 /</a:t>
            </a:r>
            <a:r>
              <a:rPr lang="es-ES" sz="1050" dirty="0" err="1"/>
              <a:t>microL</a:t>
            </a:r>
            <a:r>
              <a:rPr lang="es-ES" sz="1050" dirty="0"/>
              <a:t>): aunque en un análisis de subgrupos no  se observó incremento en el riesgo de exacerbaciones, al valorar su retirada, considerar también: respuesta previa a CI, episodios de neumonía, presencia de </a:t>
            </a:r>
            <a:r>
              <a:rPr lang="es-ES" sz="1050" dirty="0" err="1"/>
              <a:t>micobacterias</a:t>
            </a:r>
            <a:r>
              <a:rPr lang="es-ES" sz="1050" dirty="0"/>
              <a:t> u otros efectos adversos sistémicos relevantes.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260247" y="4308561"/>
            <a:ext cx="36458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E9EBA"/>
                </a:solidFill>
              </a:rPr>
              <a:t>¿Cómo retirar los CI?</a:t>
            </a:r>
          </a:p>
          <a:p>
            <a:r>
              <a:rPr lang="es-ES" sz="1600" dirty="0"/>
              <a:t>- No se ha evaluado adecuadamente si precisan o no retirada gradual.</a:t>
            </a:r>
          </a:p>
          <a:p>
            <a:r>
              <a:rPr lang="es-ES" sz="1600" dirty="0"/>
              <a:t>- Considerar retirada gradual en pacientes con dosis altas de CI </a:t>
            </a:r>
            <a:r>
              <a:rPr lang="es-ES" sz="1200" dirty="0"/>
              <a:t>(≥ 1.000 </a:t>
            </a:r>
            <a:r>
              <a:rPr lang="es-ES" sz="1200" dirty="0" err="1"/>
              <a:t>mcg</a:t>
            </a:r>
            <a:r>
              <a:rPr lang="es-ES" sz="1200" dirty="0"/>
              <a:t>/día de </a:t>
            </a:r>
            <a:r>
              <a:rPr lang="es-ES" sz="1200" dirty="0" err="1"/>
              <a:t>fluticasona</a:t>
            </a:r>
            <a:r>
              <a:rPr lang="es-ES" sz="1200" dirty="0"/>
              <a:t> </a:t>
            </a:r>
            <a:r>
              <a:rPr lang="es-ES" sz="1200" dirty="0" err="1"/>
              <a:t>propionato</a:t>
            </a:r>
            <a:r>
              <a:rPr lang="es-ES" sz="1600" dirty="0"/>
              <a:t>) y/o con recuentos de </a:t>
            </a:r>
            <a:r>
              <a:rPr lang="es-ES" sz="1600" dirty="0" err="1"/>
              <a:t>eosinófilos</a:t>
            </a:r>
            <a:r>
              <a:rPr lang="es-ES" sz="1600" dirty="0"/>
              <a:t> 100-300/</a:t>
            </a:r>
            <a:r>
              <a:rPr lang="es-ES" sz="1600" dirty="0" err="1"/>
              <a:t>microL</a:t>
            </a:r>
            <a:r>
              <a:rPr lang="es-ES" sz="1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12958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3565" y="512768"/>
            <a:ext cx="9740206" cy="593628"/>
          </a:xfrm>
        </p:spPr>
        <p:txBody>
          <a:bodyPr>
            <a:noAutofit/>
          </a:bodyPr>
          <a:lstStyle/>
          <a:p>
            <a:pPr algn="ctr"/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ELECCIÓN DE DISPOSITIVOS DE INHALACIÓN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221373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elección del dispositivo es un aspecto tan relevante como la del fármaco.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Los criterios para la selección del dispositivo incluyen el flujo y volumen inspiratorio, la destreza para utilizar el dispositivo, las preferencias de los y las pacientes, la complejidad del tratamiento inhalado o el impacto ambiental de los dispositivos, entre otros factores.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toma de decisiones compartida entre profesional y paciente es la mejor estrategia para seleccionar el dispositivo.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755" y="3022600"/>
            <a:ext cx="5734127" cy="3699024"/>
          </a:xfrm>
          <a:prstGeom prst="rect">
            <a:avLst/>
          </a:prstGeom>
          <a:ln w="19050">
            <a:solidFill>
              <a:srgbClr val="4E9EBA"/>
            </a:solidFill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33803" y="3377269"/>
            <a:ext cx="4890154" cy="1250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Documento: FÁRMACOS Y DISPOSITIVOS DE INHALACIÓN PARA ASMA Y EPOC (enlace) </a:t>
            </a:r>
          </a:p>
        </p:txBody>
      </p:sp>
    </p:spTree>
    <p:extLst>
      <p:ext uri="{BB962C8B-B14F-4D97-AF65-F5344CB8AC3E}">
        <p14:creationId xmlns:p14="http://schemas.microsoft.com/office/powerpoint/2010/main" val="397154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517" y="5305534"/>
            <a:ext cx="7170683" cy="1250731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Documento: </a:t>
            </a: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  <a:hlinkClick r:id="rId2"/>
              </a:rPr>
              <a:t>FÁRMACOS Y DISPOSITIVOS DE INHALACIÓN PARA ASMA Y EPOC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0879" y="349862"/>
            <a:ext cx="3609936" cy="46233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15" y="349862"/>
            <a:ext cx="3331778" cy="30184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92" y="3368330"/>
            <a:ext cx="2737007" cy="34402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8" y="234124"/>
            <a:ext cx="3629827" cy="47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6879" y="503652"/>
            <a:ext cx="9740206" cy="59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Ideas clave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66575" cy="1462008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35" y="1271710"/>
            <a:ext cx="10683504" cy="498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77970" y="3268037"/>
            <a:ext cx="48296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err="1">
                <a:solidFill>
                  <a:srgbClr val="4E9EBA"/>
                </a:solidFill>
                <a:latin typeface="Arial Black" pitchFamily="34" charset="0"/>
                <a:hlinkClick r:id="rId2"/>
              </a:rPr>
              <a:t>Vol</a:t>
            </a:r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 33, </a:t>
            </a:r>
            <a:r>
              <a:rPr lang="es-ES_tradnl" sz="3200" dirty="0" err="1">
                <a:solidFill>
                  <a:srgbClr val="4E9EBA"/>
                </a:solidFill>
                <a:latin typeface="Arial Black" pitchFamily="34" charset="0"/>
                <a:hlinkClick r:id="rId2"/>
              </a:rPr>
              <a:t>nº</a:t>
            </a:r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 4 2025</a:t>
            </a:r>
            <a:endParaRPr lang="es-ES_tradnl" sz="3200" dirty="0">
              <a:solidFill>
                <a:srgbClr val="4E9EBA"/>
              </a:solidFill>
              <a:latin typeface="Arial Black" pitchFamily="34" charset="0"/>
            </a:endParaRPr>
          </a:p>
          <a:p>
            <a:endParaRPr lang="es-ES_tradnl" sz="3200" dirty="0">
              <a:solidFill>
                <a:srgbClr val="4E9EBA"/>
              </a:solidFill>
              <a:latin typeface="Arial Black" pitchFamily="34" charset="0"/>
            </a:endParaRPr>
          </a:p>
          <a:p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Documento: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  <a:hlinkClick r:id="rId3"/>
              </a:rPr>
              <a:t>FÁRMACOS Y DISPOSITIVOS DE INHALACIÓN PARA ASMA Y EPOC</a:t>
            </a:r>
            <a:endParaRPr lang="es-ES_tradnl" sz="2000" dirty="0">
              <a:solidFill>
                <a:srgbClr val="4E9EBA"/>
              </a:solidFill>
              <a:latin typeface="Arial Black" pitchFamily="34" charset="0"/>
            </a:endParaRPr>
          </a:p>
          <a:p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2430087" y="861400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Para más información y bibliografía…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10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SUMARIO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13945" y="1353732"/>
            <a:ext cx="9251779" cy="4057853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s-ES" sz="1800" dirty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INTRODUCCIÓN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DIAGNÓSTICO Y EVALUACIÓN INICIAL. ALGORITMO DE TRATAMIENTO INICIAL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TRATAMIENTO DE LA EPOC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bg1"/>
                </a:solidFill>
              </a:rPr>
              <a:t>Tratamiento farmacológico inicial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bg1"/>
                </a:solidFill>
              </a:rPr>
              <a:t>Seguimiento del tratamiento farmacológico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TRATAMIENTO DE LA EXACERBACIÓN DE EPOC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DATOS DE PRESCRIPCIÓN EN EPOC EN EUSKADI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CORTICOIDES INHALADOS EN LA EPOC: CUÁNDO Y CÓMO RETIRARLOS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ELECCIÓN DE DISPOSITIVOS DE INHALACIÓN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IDEAS CLAVE</a:t>
            </a:r>
            <a:endParaRPr lang="es-ES" sz="14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6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INTRODUCCIÓN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5803" y="1505556"/>
            <a:ext cx="11159485" cy="3507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Definición EPOC (guía GOLD): trastorno pulmonar heterogéneo, caracterizado por síntomas respiratorios crónicos (disnea, tos, expectoración y/o agudizaciones) secundarios a alteraciones de las vías respiratorias (bronquitis, bronquiolitis) y/o de los alvéolos (enfisema) que provocan obstrucción al flujo aéreo persistente y a menudo (pero no siempre) progresiva.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Prevalencia ajustada por edad (2022): 20,9 casos/1.000 habitantes en España (14,2 en Euskadi), &gt; 10% en hombres &gt; 70 años.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Su curso en el tiempo se caracteriza por una disnea persistente y discapacidad, con exacerbaciones agudas que conllevan un declive más rápido de la función pulmonar, empeoramiento del estado de salud e incremento de las hospitalizaciones. Las exacerbaciones graves se asocian con un aumento de la mortalidad.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Objetivo de este INFAC: describir el tratamiento farmacológico de la EPOC en base a la guía GOLD 2024 y a otras guías y documentos actualizados, realizar recomendaciones con el fin de mejorar la adecuación de los tratamientos.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DIAGNÓSTICO Y EVALUACIÓN INICIAL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4"/>
            <a:ext cx="11161486" cy="4271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Sospecha clínica: disnea </a:t>
            </a:r>
            <a:r>
              <a:rPr lang="es-ES" sz="1400" dirty="0"/>
              <a:t>(progresiva en el tiempo, que empeora con el ejercicio, persistente), </a:t>
            </a:r>
            <a:r>
              <a:rPr lang="es-ES" sz="1600" dirty="0"/>
              <a:t>tos </a:t>
            </a:r>
            <a:r>
              <a:rPr lang="es-ES" sz="1400" dirty="0"/>
              <a:t>(puede ser intermitente y no productiv</a:t>
            </a:r>
            <a:r>
              <a:rPr lang="es-ES" sz="1600" dirty="0"/>
              <a:t>a) o expectoración crónica, antecedentes de infecciones recurrentes de las vías respiratorias bajas o exposición a  factores de riesgo.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El diagnóstico de EPOC debe confirmarse siempre mediante </a:t>
            </a:r>
            <a:r>
              <a:rPr lang="es-ES" sz="1600" b="1" dirty="0" err="1"/>
              <a:t>espirometría</a:t>
            </a:r>
            <a:r>
              <a:rPr lang="es-ES" sz="1600" dirty="0"/>
              <a:t> forzada que demuestre obstrucción al flujo aéreo (FEV</a:t>
            </a:r>
            <a:r>
              <a:rPr lang="es-ES" sz="1600" baseline="-25000" dirty="0"/>
              <a:t>1</a:t>
            </a:r>
            <a:r>
              <a:rPr lang="es-ES" sz="1600" dirty="0"/>
              <a:t>/FVC &lt; 0,7) post-</a:t>
            </a:r>
            <a:r>
              <a:rPr lang="es-ES" sz="1600" dirty="0" err="1"/>
              <a:t>broncodilatación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Evaluación inicial: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b="1" dirty="0"/>
              <a:t>Gravedad de la obstrucción al flujo aéreo </a:t>
            </a:r>
            <a:r>
              <a:rPr lang="es-ES" sz="1400" dirty="0"/>
              <a:t>(FEV</a:t>
            </a:r>
            <a:r>
              <a:rPr lang="es-ES" sz="1400" baseline="-25000" dirty="0"/>
              <a:t>1</a:t>
            </a:r>
            <a:r>
              <a:rPr lang="es-ES" sz="1400" dirty="0"/>
              <a:t> post-</a:t>
            </a:r>
            <a:r>
              <a:rPr lang="es-ES" sz="1400" dirty="0" err="1"/>
              <a:t>broncodilatación</a:t>
            </a:r>
            <a:r>
              <a:rPr lang="es-ES" sz="1400" dirty="0"/>
              <a:t>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/>
              <a:t>Síntomas: la </a:t>
            </a:r>
            <a:r>
              <a:rPr lang="es-ES" sz="1400" b="1" dirty="0"/>
              <a:t>disnea</a:t>
            </a:r>
            <a:r>
              <a:rPr lang="es-ES" sz="1400" dirty="0"/>
              <a:t> (síntoma cardinal) debe evaluarse mediante instrumentos validados (</a:t>
            </a:r>
            <a:r>
              <a:rPr lang="es-ES" sz="1400" dirty="0" err="1"/>
              <a:t>mMRC</a:t>
            </a:r>
            <a:r>
              <a:rPr lang="es-ES" sz="1400" dirty="0"/>
              <a:t>); </a:t>
            </a:r>
            <a:r>
              <a:rPr lang="es-ES" sz="1400" b="1" dirty="0"/>
              <a:t>estado de salud</a:t>
            </a:r>
            <a:r>
              <a:rPr lang="es-ES" sz="1400" dirty="0"/>
              <a:t>: cuestionario CAT.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/>
              <a:t>Antecedentes de </a:t>
            </a:r>
            <a:r>
              <a:rPr lang="es-ES" sz="1400" b="1" dirty="0"/>
              <a:t>exacerbaciones moderadas y graves</a:t>
            </a:r>
            <a:r>
              <a:rPr lang="es-ES" sz="1400" dirty="0"/>
              <a:t>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400" dirty="0"/>
              <a:t>Presencia y tipo de </a:t>
            </a:r>
            <a:r>
              <a:rPr lang="es-ES" sz="1400" b="1" dirty="0"/>
              <a:t>comorbilidad</a:t>
            </a:r>
            <a:r>
              <a:rPr lang="es-ES" sz="1400" dirty="0"/>
              <a:t> (más frecuentes: cardiovasculares, síndrome metabólico, osteoporosis, depresión y ansiedad). </a:t>
            </a:r>
          </a:p>
          <a:p>
            <a:pPr marL="457200" lvl="1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400" dirty="0"/>
              <a:t>Además, el recuento de </a:t>
            </a:r>
            <a:r>
              <a:rPr lang="es-ES" sz="1400" b="1" dirty="0" err="1"/>
              <a:t>eosinófilos</a:t>
            </a:r>
            <a:r>
              <a:rPr lang="es-ES" sz="1400" dirty="0"/>
              <a:t> en sangre en fase estable es útil para predecir respuesta a corticoides inhalados (CI). </a:t>
            </a:r>
            <a:endParaRPr lang="es-ES" sz="18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0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Evaluación y tratamiento inicial de la EPOC</a:t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GOLD-ABE</a:t>
            </a:r>
            <a:endParaRPr lang="es-ES" sz="2400" b="1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" y="1135293"/>
            <a:ext cx="9227127" cy="50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TRATAMIENTO DE LA EPOC. </a:t>
            </a:r>
            <a:r>
              <a:rPr lang="es-ES" sz="2400" b="1" dirty="0">
                <a:solidFill>
                  <a:srgbClr val="4E9EBA"/>
                </a:solidFill>
              </a:rPr>
              <a:t>TRATAMIENTO FARMACOLÓGICO INICIAL</a:t>
            </a: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1634" y="1169526"/>
            <a:ext cx="10856799" cy="4932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b="1" dirty="0"/>
              <a:t>Objetivo</a:t>
            </a:r>
            <a:r>
              <a:rPr lang="es-ES" sz="1600" dirty="0"/>
              <a:t>: reducción y alivio de síntomas, mejorar la tolerancia al ejercicio y el estado de salud, y reducir riesgos a través prevenir su progresión,  prevenir y tratar exacerbaciones, y reducción de la mortalidad.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b="1" dirty="0"/>
              <a:t>Tratamiento no farmacológico: </a:t>
            </a:r>
            <a:r>
              <a:rPr lang="es-ES" sz="1600" dirty="0"/>
              <a:t>la</a:t>
            </a:r>
            <a:r>
              <a:rPr lang="es-ES" sz="1600" b="1" dirty="0"/>
              <a:t> </a:t>
            </a:r>
            <a:r>
              <a:rPr lang="es-ES" sz="1600" dirty="0"/>
              <a:t>cesación tabáquica es la intervención principal.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/>
              <a:t>Otras: reducción de la exposición ocupacional a contaminantes aéreos ambientales y del hogar, promover la actividad física, completar calendario de  inmunizaciones, educación en el autocuidado, rehabilitación pulmonar (pacientes más sintomáticos y/o con riesgo de  exacerbaciones).</a:t>
            </a:r>
            <a:r>
              <a:rPr lang="es-ES" sz="1200" b="1" dirty="0"/>
              <a:t> 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600" b="1" dirty="0">
                <a:solidFill>
                  <a:srgbClr val="4E9EBA"/>
                </a:solidFill>
              </a:rPr>
              <a:t>TRATAMIENTO FARMACOLÓGICO INICIAL: </a:t>
            </a:r>
            <a:r>
              <a:rPr lang="es-ES" sz="1600" dirty="0"/>
              <a:t>basado en síntomas y riesgo de exacerbaciones </a:t>
            </a:r>
            <a:r>
              <a:rPr lang="es-ES" sz="1400" dirty="0"/>
              <a:t>(la evidencia no es de alta calidad)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22499"/>
            <a:ext cx="4630758" cy="2881833"/>
          </a:xfrm>
          <a:prstGeom prst="rect">
            <a:avLst/>
          </a:prstGeom>
        </p:spPr>
      </p:pic>
      <p:sp>
        <p:nvSpPr>
          <p:cNvPr id="13" name="Abrir llave 12"/>
          <p:cNvSpPr/>
          <p:nvPr/>
        </p:nvSpPr>
        <p:spPr>
          <a:xfrm>
            <a:off x="5323957" y="3435006"/>
            <a:ext cx="1012536" cy="11284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014545" y="3640336"/>
            <a:ext cx="5742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Grupo A</a:t>
            </a:r>
            <a:r>
              <a:rPr lang="es-ES" sz="1400" dirty="0"/>
              <a:t>: pacientes menos sintomáticos con bajo riesgo de exacerbación </a:t>
            </a:r>
          </a:p>
          <a:p>
            <a:r>
              <a:rPr lang="es-ES" sz="1400" b="1" dirty="0"/>
              <a:t>Grupo B</a:t>
            </a:r>
            <a:r>
              <a:rPr lang="es-ES" sz="1400" dirty="0"/>
              <a:t>: pacientes más sintomáticos con bajo riesgo de exacerbación</a:t>
            </a:r>
          </a:p>
          <a:p>
            <a:r>
              <a:rPr lang="es-ES" sz="1400" b="1" dirty="0"/>
              <a:t>Grupo E</a:t>
            </a:r>
            <a:r>
              <a:rPr lang="es-ES" sz="1400" dirty="0"/>
              <a:t>: pacientes con alto riesgo de exacerbación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566573" y="4854912"/>
            <a:ext cx="6128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Sin evidencia clara para seleccionar LABA vs LAMA, ni para un determinado principio activo sobre otro. 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Si asma concomitante:  tratar como asma</a:t>
            </a:r>
          </a:p>
          <a:p>
            <a:pPr marL="285750" indent="-285750">
              <a:buFontTx/>
              <a:buChar char="-"/>
            </a:pPr>
            <a:r>
              <a:rPr lang="es-ES" sz="1200" dirty="0"/>
              <a:t>No promover el uso de LABA+CI en EPOC (sin asma)</a:t>
            </a:r>
          </a:p>
          <a:p>
            <a:pPr marL="285750" indent="-285750">
              <a:buFontTx/>
              <a:buChar char="-"/>
            </a:pPr>
            <a:r>
              <a:rPr lang="es-ES" sz="1200" b="1" dirty="0"/>
              <a:t>Broncodilatadores de corta duración para rescate</a:t>
            </a:r>
            <a:r>
              <a:rPr lang="es-ES" sz="1200" dirty="0"/>
              <a:t>: 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En tratados con LAMA, preferible SABA (inicio de acción más rápido)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SABA (temblor, taquicardia); SAMA (efectos anticolinérgico)  </a:t>
            </a:r>
          </a:p>
        </p:txBody>
      </p:sp>
    </p:spTree>
    <p:extLst>
      <p:ext uri="{BB962C8B-B14F-4D97-AF65-F5344CB8AC3E}">
        <p14:creationId xmlns:p14="http://schemas.microsoft.com/office/powerpoint/2010/main" val="220989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732155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SEGUIMIENTO DEL TRATAMIENTO FARMACOLÓGICO </a:t>
            </a:r>
            <a:r>
              <a:rPr lang="es-ES" sz="1800" dirty="0">
                <a:solidFill>
                  <a:srgbClr val="4E9EBA"/>
                </a:solidFill>
                <a:latin typeface="Arial Black" pitchFamily="34" charset="0"/>
              </a:rPr>
              <a:t>(GOLD-2024)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86145" y="1036969"/>
            <a:ext cx="10856799" cy="4932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/>
              <a:t>El seguimiento del tratamiento debe incluir el refuerzo de las medidas no farmacológicas.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/>
              <a:t>Si disnea bien controlada y sin exacerbaciones en el último año: continuar con el tratamiento.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/>
              <a:t>Si la respuesta al tratamiento inicial no es apropiada, escalar según rasgo predominante: disnea (2A) o exacerbaciones (2B).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30615" y="98271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45" y="1940929"/>
            <a:ext cx="6423405" cy="42574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76052" y="2066892"/>
            <a:ext cx="4014230" cy="2125647"/>
          </a:xfrm>
          <a:prstGeom prst="rect">
            <a:avLst/>
          </a:prstGeom>
          <a:noFill/>
          <a:ln w="19050">
            <a:solidFill>
              <a:srgbClr val="4E9EB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s-ES" sz="1600" u="sng" dirty="0"/>
              <a:t>Antes de escalar el tratamiento</a:t>
            </a:r>
            <a:r>
              <a:rPr lang="es-ES" sz="1600" dirty="0"/>
              <a:t>: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Evaluar la adherencia, la técnica de inhalación, efecto de las comorbilidades y otras posibles causas de disnea.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Considerar el cambio de dispositivo y/o de principio/s activo/s.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Implementar o escalar los tratamientos no farmacológicos. 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97087" y="4208781"/>
            <a:ext cx="2268292" cy="1938992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200" dirty="0"/>
              <a:t>* Podría ser preferible en un inhalador combinado .</a:t>
            </a:r>
          </a:p>
          <a:p>
            <a:r>
              <a:rPr lang="es-ES" sz="1200" dirty="0">
                <a:solidFill>
                  <a:srgbClr val="92D050"/>
                </a:solidFill>
              </a:rPr>
              <a:t>**Considerar desescalada de CI </a:t>
            </a:r>
            <a:r>
              <a:rPr lang="es-ES" sz="1200" dirty="0"/>
              <a:t>si</a:t>
            </a:r>
            <a:r>
              <a:rPr lang="es-ES" sz="1200" dirty="0">
                <a:solidFill>
                  <a:srgbClr val="92D050"/>
                </a:solidFill>
              </a:rPr>
              <a:t> </a:t>
            </a:r>
            <a:r>
              <a:rPr lang="es-ES" sz="1200" dirty="0"/>
              <a:t>neumonía u otros efectos adversos, indicación inadecuada, o falta de respuesta a CI. En caso de </a:t>
            </a:r>
            <a:r>
              <a:rPr lang="es-ES" sz="1200" dirty="0" err="1"/>
              <a:t>eos</a:t>
            </a:r>
            <a:r>
              <a:rPr lang="es-ES" sz="1200" dirty="0"/>
              <a:t> ≥ 300/</a:t>
            </a:r>
            <a:r>
              <a:rPr lang="es-ES" sz="1200" dirty="0" err="1"/>
              <a:t>microL</a:t>
            </a:r>
            <a:r>
              <a:rPr lang="es-ES" sz="1200" dirty="0"/>
              <a:t> la desescalada puede asociarse a exacerbaciones.</a:t>
            </a:r>
          </a:p>
          <a:p>
            <a:endParaRPr lang="es-ES" sz="12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260421" y="4947444"/>
            <a:ext cx="4701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Macrólidos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Sopesar beneficios </a:t>
            </a:r>
            <a:r>
              <a:rPr lang="es-ES" sz="1200" dirty="0"/>
              <a:t>(reducción de exacerbaciones)</a:t>
            </a:r>
            <a:r>
              <a:rPr lang="es-ES" sz="1600" dirty="0"/>
              <a:t> </a:t>
            </a:r>
            <a:r>
              <a:rPr lang="es-ES" sz="1400" dirty="0"/>
              <a:t>y riesgos </a:t>
            </a:r>
            <a:r>
              <a:rPr lang="es-ES" sz="1200" dirty="0"/>
              <a:t>(resistencias, pérdida de audición, prolongación QT e interacciones). </a:t>
            </a:r>
          </a:p>
          <a:p>
            <a:pPr marL="285750" indent="-285750">
              <a:buFontTx/>
              <a:buChar char="-"/>
            </a:pPr>
            <a:r>
              <a:rPr lang="es-ES" sz="1400" dirty="0"/>
              <a:t>No hay datos de eficacia y seguridad &gt; 1año.</a:t>
            </a:r>
          </a:p>
          <a:p>
            <a:r>
              <a:rPr lang="es-ES" sz="1400" b="1" dirty="0" err="1"/>
              <a:t>Roflumilast</a:t>
            </a:r>
            <a:r>
              <a:rPr lang="es-ES" sz="1400" dirty="0"/>
              <a:t>:  beneficio modesto, efectos adversos frecuentes</a:t>
            </a:r>
            <a:r>
              <a:rPr lang="es-E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00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391" y="281938"/>
            <a:ext cx="11015011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TRATAMIENTO DE LA EXACERBACIÓN DE EPOC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31176"/>
            <a:ext cx="11161486" cy="49346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Evento caracterizado por un aumento de la disnea y/o tos y esputo, que empeoran en &lt; 14 días desde el inicio de los síntomas, puede ir acompañada de taquipnea y/o taquicardia.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/>
              <a:t>Evaluación: 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/>
              <a:t>Gravedad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/>
              <a:t>Diagnóstico diferencial: insuficiencia cardiaca, neumonía, embolia pulmonar, </a:t>
            </a:r>
            <a:r>
              <a:rPr lang="es-ES" sz="1400" dirty="0" err="1"/>
              <a:t>etc</a:t>
            </a:r>
            <a:endParaRPr lang="es-ES" sz="14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/>
              <a:t>Etiología: infección respiratoria 50-70%, contaminación ambiental 10%, desconocida 30%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/>
              <a:t>Comorbilidad: la insuficiencia cardiaca, reflujo gastroesofágico, ansiedad o depresión pueden desencadenar exacerbaciones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b="1" dirty="0"/>
              <a:t>Broncodilatadores de corta duración</a:t>
            </a:r>
            <a:r>
              <a:rPr lang="es-ES" sz="1600" dirty="0"/>
              <a:t>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/>
              <a:t>SABA (con o sin SAMA) son el tratamiento inicial recomendado (inicio de acción más rápido que SAMA): 1-2 pulsaciones/h durante las 2-3 primeras horas, luego cada 2-4 horas, según la respuesta. La evidencia del beneficio de  asociar SAMA a SABA no es concluyente.</a:t>
            </a:r>
          </a:p>
          <a:p>
            <a:r>
              <a:rPr lang="es-ES" sz="1600" b="1" dirty="0"/>
              <a:t>Corticoides orales: </a:t>
            </a:r>
            <a:r>
              <a:rPr lang="es-ES" sz="1600" dirty="0"/>
              <a:t>en exacerbaciones moderadas y graves, durante 5 días, 30-40 mg/día de </a:t>
            </a:r>
            <a:r>
              <a:rPr lang="es-ES" sz="1600" dirty="0" err="1"/>
              <a:t>prednisona</a:t>
            </a:r>
            <a:r>
              <a:rPr lang="es-ES" sz="1600" dirty="0"/>
              <a:t> o equivalente.</a:t>
            </a:r>
          </a:p>
          <a:p>
            <a:r>
              <a:rPr lang="es-ES" sz="1600" b="1" dirty="0"/>
              <a:t>Antibióticos</a:t>
            </a:r>
            <a:r>
              <a:rPr lang="es-ES" sz="1600" dirty="0"/>
              <a:t>: </a:t>
            </a:r>
          </a:p>
          <a:p>
            <a:pPr lvl="1"/>
            <a:r>
              <a:rPr lang="es-ES" sz="1400" dirty="0"/>
              <a:t>Considerar si se presentan los tres síntomas cardinales (aumento de la disnea, del volumen de esputo, o de la purulencia del esputo) o dos de los tres, siempre que el aumento en la purulencia sea uno de ellos, así como en pacientes que requieren ventilación mecánica (invasiva o no).</a:t>
            </a:r>
          </a:p>
          <a:p>
            <a:pPr lvl="1"/>
            <a:r>
              <a:rPr lang="es-ES" sz="1400" dirty="0"/>
              <a:t>Duración: no superior a 5 días en el medio </a:t>
            </a:r>
            <a:r>
              <a:rPr lang="es-ES" sz="1400" dirty="0" err="1"/>
              <a:t>extrahospitalario</a:t>
            </a:r>
            <a:r>
              <a:rPr lang="es-ES" sz="1400" dirty="0"/>
              <a:t> (podría ser más largo, 5-7 días, en EPOC grave (FEV</a:t>
            </a:r>
            <a:r>
              <a:rPr lang="es-ES" sz="1400" baseline="-25000" dirty="0"/>
              <a:t>1</a:t>
            </a:r>
            <a:r>
              <a:rPr lang="es-ES" sz="1400" dirty="0"/>
              <a:t> ≤ 50%)). </a:t>
            </a:r>
          </a:p>
          <a:p>
            <a:pPr lvl="1"/>
            <a:r>
              <a:rPr lang="es-ES" sz="1400" dirty="0"/>
              <a:t>Antibiótico recomendado: amoxicilina/ácido </a:t>
            </a:r>
            <a:r>
              <a:rPr lang="es-ES" sz="1400" dirty="0" err="1"/>
              <a:t>clavulánico</a:t>
            </a:r>
            <a:r>
              <a:rPr lang="es-ES" sz="1400" dirty="0"/>
              <a:t>  875/125 mg/8 h. Alérgicos a </a:t>
            </a:r>
            <a:r>
              <a:rPr lang="es-ES" sz="1400" dirty="0" err="1"/>
              <a:t>betalactámicos</a:t>
            </a:r>
            <a:r>
              <a:rPr lang="es-ES" sz="1400" dirty="0"/>
              <a:t>:  </a:t>
            </a:r>
            <a:r>
              <a:rPr lang="es-ES" sz="1400" dirty="0" err="1"/>
              <a:t>levofloxacino</a:t>
            </a:r>
            <a:r>
              <a:rPr lang="es-ES" sz="1400" dirty="0"/>
              <a:t> 500 mg/24 h . Si criterios  de riesgo de infección por </a:t>
            </a:r>
            <a:r>
              <a:rPr lang="es-ES" sz="1400" i="1" dirty="0" err="1"/>
              <a:t>Pseudomonas</a:t>
            </a:r>
            <a:r>
              <a:rPr lang="es-ES" sz="1400" i="1" dirty="0"/>
              <a:t> </a:t>
            </a:r>
            <a:r>
              <a:rPr lang="es-ES" sz="1400" i="1" dirty="0" err="1"/>
              <a:t>aeruginosa</a:t>
            </a:r>
            <a:r>
              <a:rPr lang="es-ES" sz="1400" dirty="0"/>
              <a:t>:  </a:t>
            </a:r>
            <a:r>
              <a:rPr lang="es-ES" sz="1400" dirty="0" err="1"/>
              <a:t>ciprofloxacino</a:t>
            </a:r>
            <a:r>
              <a:rPr lang="es-ES" sz="1400" dirty="0"/>
              <a:t> 750 mg/12 h durante 5-7 días.</a:t>
            </a:r>
            <a:r>
              <a:rPr lang="es-ES" sz="1200" dirty="0"/>
              <a:t> </a:t>
            </a:r>
          </a:p>
          <a:p>
            <a:r>
              <a:rPr lang="es-ES" sz="1600" dirty="0"/>
              <a:t>Tiempo de recuperación: 4-6 semanas. Tras exacerbación moderada-grave, planificar consulta de seguimiento (1-4 semanas). </a:t>
            </a:r>
          </a:p>
          <a:p>
            <a:endParaRPr lang="es-ES" sz="16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2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DATOS DE PRESCRIPCIÓN EN EPOC EN EUSKADI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1301" y="1314362"/>
            <a:ext cx="11353988" cy="1866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Datos de 2024: 29.312 personas &gt; 40 años con diagnóstico o marca de EPOC en tratamiento con algún fármaco inhalado crónico o a demanda en </a:t>
            </a:r>
            <a:r>
              <a:rPr lang="es-ES" sz="1600" dirty="0" err="1"/>
              <a:t>Presbide</a:t>
            </a:r>
            <a:r>
              <a:rPr lang="es-ES" sz="1600" dirty="0"/>
              <a:t> (59,6% hombres; 40,4% mujeres; edad promedio 71 años).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El 61% de los y las pacientes tiene prescrito un CI (combinado o en monoterapia).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Sólo la mitad tiene prescrito un inhalador de rescate.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La buena adherencia de los tratamientos de base oscila entre el 51,6% (asociación LABA+CI) y el 73,4% (asociación LABA+LAMA+CI).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80" y="3589922"/>
            <a:ext cx="91725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9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1fdafc60-6e87-4fef-9209-278af2a3ac6d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301a845-6ce7-4628-b9f3-e90712a662a6"/>
  </ds:schemaRefs>
</ds:datastoreItem>
</file>

<file path=customXml/itemProps2.xml><?xml version="1.0" encoding="utf-8"?>
<ds:datastoreItem xmlns:ds="http://schemas.openxmlformats.org/officeDocument/2006/customXml" ds:itemID="{DFF06D76-00EE-4B98-9F9D-FB7A76CB8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2078</Words>
  <Application>Microsoft Office PowerPoint</Application>
  <PresentationFormat>Panorámica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Wingdings</vt:lpstr>
      <vt:lpstr>Tema de Office</vt:lpstr>
      <vt:lpstr>  TRATAMIENTO FARMACOLÓGICO DE LA EPOC   Vol 33, nº 4, 2025</vt:lpstr>
      <vt:lpstr>SUMARIO</vt:lpstr>
      <vt:lpstr>INTRODUCCIÓN</vt:lpstr>
      <vt:lpstr>DIAGNÓSTICO Y EVALUACIÓN INICIAL</vt:lpstr>
      <vt:lpstr> Evaluación y tratamiento inicial de la EPOC GOLD-ABE</vt:lpstr>
      <vt:lpstr>TRATAMIENTO DE LA EPOC. TRATAMIENTO FARMACOLÓGICO INICIAL </vt:lpstr>
      <vt:lpstr>SEGUIMIENTO DEL TRATAMIENTO FARMACOLÓGICO (GOLD-2024)</vt:lpstr>
      <vt:lpstr>TRATAMIENTO DE LA EXACERBACIÓN DE EPOC </vt:lpstr>
      <vt:lpstr>DATOS DE PRESCRIPCIÓN EN EPOC EN EUSKADI</vt:lpstr>
      <vt:lpstr>  CORTICOIDES INHALADOS EN LA EPOC:  CUÁNDO Y CÓMO RETIRARLOS (I)</vt:lpstr>
      <vt:lpstr>  CORTICOIDES INHALADOS EN LA EPOC:  CUÁNDO Y CÓMO RETIRARLOS (II)</vt:lpstr>
      <vt:lpstr>  CORTICOIDES INHALADOS EN LA EPOC:  CUÁNDO Y CÓMO RETIRARLOS (III) </vt:lpstr>
      <vt:lpstr> ELECCIÓN DE DISPOSITIVOS DE INHALACIÓN </vt:lpstr>
      <vt:lpstr>Documento: FÁRMACOS Y DISPOSITIVOS DE INHALACIÓN PARA ASMA Y EPOC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Zuazo Aguillo, Mª Lourdes</cp:lastModifiedBy>
  <cp:revision>416</cp:revision>
  <cp:lastPrinted>2025-05-14T07:20:19Z</cp:lastPrinted>
  <dcterms:created xsi:type="dcterms:W3CDTF">2022-01-18T07:46:55Z</dcterms:created>
  <dcterms:modified xsi:type="dcterms:W3CDTF">2025-05-14T07:32:16Z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