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26"/>
  </p:handoutMasterIdLst>
  <p:sldIdLst>
    <p:sldId id="256" r:id="rId5"/>
    <p:sldId id="259" r:id="rId6"/>
    <p:sldId id="262" r:id="rId7"/>
    <p:sldId id="318" r:id="rId8"/>
    <p:sldId id="323" r:id="rId9"/>
    <p:sldId id="322" r:id="rId10"/>
    <p:sldId id="324" r:id="rId11"/>
    <p:sldId id="305" r:id="rId12"/>
    <p:sldId id="325" r:id="rId13"/>
    <p:sldId id="326" r:id="rId14"/>
    <p:sldId id="327" r:id="rId15"/>
    <p:sldId id="328" r:id="rId16"/>
    <p:sldId id="314" r:id="rId17"/>
    <p:sldId id="329" r:id="rId18"/>
    <p:sldId id="330" r:id="rId19"/>
    <p:sldId id="331" r:id="rId20"/>
    <p:sldId id="332" r:id="rId21"/>
    <p:sldId id="333" r:id="rId22"/>
    <p:sldId id="335" r:id="rId23"/>
    <p:sldId id="317" r:id="rId24"/>
    <p:sldId id="292" r:id="rId25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26041-B499-4E3F-8170-9C5DC28280BC}" v="1" dt="2025-06-16T06:16:30.500"/>
    <p1510:client id="{EFE0D4FC-3662-4EDA-B0D6-1B397599A6C1}" v="1" dt="2025-06-16T08:21:31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2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6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0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61926041-B499-4E3F-8170-9C5DC28280BC}"/>
    <pc:docChg chg="custSel modSld">
      <pc:chgData name="López Varona, Mª José" userId="6b80e222-923f-4be5-9ffe-77a4b7672272" providerId="ADAL" clId="{61926041-B499-4E3F-8170-9C5DC28280BC}" dt="2025-06-16T06:16:21.455" v="0" actId="3626"/>
      <pc:docMkLst>
        <pc:docMk/>
      </pc:docMkLst>
      <pc:sldChg chg="modSp mod">
        <pc:chgData name="López Varona, Mª José" userId="6b80e222-923f-4be5-9ffe-77a4b7672272" providerId="ADAL" clId="{61926041-B499-4E3F-8170-9C5DC28280BC}" dt="2025-06-16T06:16:21.455" v="0" actId="3626"/>
        <pc:sldMkLst>
          <pc:docMk/>
          <pc:sldMk cId="1947134294" sldId="335"/>
        </pc:sldMkLst>
        <pc:spChg chg="mod">
          <ac:chgData name="López Varona, Mª José" userId="6b80e222-923f-4be5-9ffe-77a4b7672272" providerId="ADAL" clId="{61926041-B499-4E3F-8170-9C5DC28280BC}" dt="2025-06-16T06:16:21.455" v="0" actId="3626"/>
          <ac:spMkLst>
            <pc:docMk/>
            <pc:sldMk cId="1947134294" sldId="335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B6E1A3F-71CF-0349-ACBD-CC8A84EE63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4314" y="2387601"/>
            <a:ext cx="11807687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88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16/06/2025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asp.es/urm/intervenciones/benzodiacepinas/#!/ciudadania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osasuneskola.osakidetza.eus/es/medialib/html/descanso-y-suen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uskadi.eus/contenidos/informacion/ibotika_fitxak/es_def/adjuntos/7_PACIENT_2.pdf" TargetMode="External"/><Relationship Id="rId5" Type="http://schemas.openxmlformats.org/officeDocument/2006/relationships/hyperlink" Target="https://www.euskadi.eus/contenidos/informacion/ibotika_fitxak/es_def/adjuntos/ibotika_18_pastillas_dormir.pdf" TargetMode="External"/><Relationship Id="rId4" Type="http://schemas.openxmlformats.org/officeDocument/2006/relationships/image" Target="../media/image4.jpeg"/><Relationship Id="rId9" Type="http://schemas.openxmlformats.org/officeDocument/2006/relationships/hyperlink" Target="https://mysleepwell.ca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euskadi.eus/contenidos/informacion/cevime_infac_2025/es_def/adjuntos/INFAC_Vol_33_5_insomnio.pdf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osiaraba.eus/infopacientes/documentos/servicios/neumologia/sueno/hojasinfo/cas/REG-SUE%C3%91O-05%20ISI%20(Indice%20Gravedad%20Insomnio)%20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4485" y="1542361"/>
            <a:ext cx="10752083" cy="3485690"/>
          </a:xfrm>
        </p:spPr>
        <p:txBody>
          <a:bodyPr>
            <a:noAutofit/>
          </a:bodyPr>
          <a:lstStyle/>
          <a:p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MANEJO DEL INSOMNIO EN PERSONAS MAYORES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Vol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33, nº5 2025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418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Asociado a las medidas no farmacológicas</a:t>
            </a:r>
            <a:r>
              <a:rPr lang="es-ES" sz="1800" dirty="0"/>
              <a:t>, justificado cuando: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se desea respuesta rápida o el insomnio produce deterioro grave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con las medidas no farmacológicas no se han obtenido efectos deseados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el insomnio persiste tras el tratamiento de patología subyacente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Desaconsejado a largo plazo </a:t>
            </a:r>
            <a:r>
              <a:rPr lang="es-ES" sz="1800" dirty="0"/>
              <a:t>para el tratamiento del insomnio</a:t>
            </a:r>
            <a:r>
              <a:rPr lang="es-ES" sz="1800" b="1" dirty="0"/>
              <a:t>, especialmente en personas mayores</a:t>
            </a:r>
            <a:r>
              <a:rPr lang="es-ES" sz="1800" dirty="0"/>
              <a:t> (más vulnerables a los efectos adversos y con problemas preexistentes que se pueden exacerbar)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Selección individualizada</a:t>
            </a:r>
            <a:r>
              <a:rPr lang="es-ES" sz="1800" dirty="0"/>
              <a:t>, considerando: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Edad y comorbilidades, insuficiencia renal o hepática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Tipo de insomnio (de conciliación, de mantenimiento o ambos)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Características del fármaco: inicio de acción, vida media, metabolismo, efectos adversos, impacto sobre riesgo de caídas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Preferencias del paciente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Coste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Utilizar la </a:t>
            </a:r>
            <a:r>
              <a:rPr lang="es-ES" sz="1800" b="1" dirty="0"/>
              <a:t>menor dosis efectiva durante el menor tiempo posible </a:t>
            </a:r>
            <a:r>
              <a:rPr lang="es-ES" sz="1800" dirty="0"/>
              <a:t>(idealmente no más de 2-4 semanas); valorar uso intermitente (p. ej. 3 noches/semana)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En el momento de la prescripción: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informar</a:t>
            </a:r>
            <a:r>
              <a:rPr lang="es-ES" sz="1600" dirty="0"/>
              <a:t> a pacientes y personas cuidadoras </a:t>
            </a:r>
            <a:r>
              <a:rPr lang="es-ES" sz="1600" b="1" dirty="0"/>
              <a:t>sobre temporalidad del tratamiento y pautas de retirada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iniciar de forma </a:t>
            </a:r>
            <a:r>
              <a:rPr lang="es-ES" sz="1600" b="1" dirty="0"/>
              <a:t>aguda</a:t>
            </a:r>
            <a:r>
              <a:rPr lang="es-ES" sz="1600" dirty="0"/>
              <a:t>; no realizar crónicas hasta valorar eficacia, tolerabilidad y necesidad de su uso continuado</a:t>
            </a:r>
            <a:r>
              <a:rPr lang="es-ES" sz="14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66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32801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La evidencia no permite hacer recomendaciones fuertes sobre fármacos de primera línea. Discrepancia en las GPC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eficacia y seguridad evaluadas en </a:t>
            </a:r>
            <a:r>
              <a:rPr lang="es-ES" sz="1600" b="1" dirty="0"/>
              <a:t>ensayos clínicos de corta duración </a:t>
            </a:r>
            <a:r>
              <a:rPr lang="es-ES" sz="1600" dirty="0"/>
              <a:t>y controlados </a:t>
            </a:r>
            <a:r>
              <a:rPr lang="es-ES" sz="1600" b="1" dirty="0"/>
              <a:t>con placebo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pocos estudios que comparen fármacos/clases de fármacos </a:t>
            </a:r>
            <a:r>
              <a:rPr lang="es-ES" sz="1600" dirty="0"/>
              <a:t>entre sí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 err="1">
                <a:solidFill>
                  <a:srgbClr val="4E9EBA"/>
                </a:solidFill>
              </a:rPr>
              <a:t>Benzodiazepinas</a:t>
            </a:r>
            <a:r>
              <a:rPr lang="es-ES" sz="2000" b="1" u="sng" dirty="0">
                <a:solidFill>
                  <a:srgbClr val="4E9EBA"/>
                </a:solidFill>
              </a:rPr>
              <a:t> (BZD) y fármacos Z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u="sng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Mejoran parámetros del sueño a corto plazo (efecto moderado), efectos adversos (EA) importantes: </a:t>
            </a:r>
          </a:p>
          <a:p>
            <a:pPr marL="715963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b="1" dirty="0"/>
              <a:t>Balance beneficio/riesgo desfavorable en personas mayores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Aumento del riesgo de </a:t>
            </a:r>
            <a:r>
              <a:rPr lang="es-ES" sz="1600" b="1" dirty="0"/>
              <a:t>alteraciones de la memoria, deterioro cognitivo, caídas, fracturas, accidentes de tráfico y hospitalizaciones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En caso necesario en mayores: </a:t>
            </a:r>
            <a:r>
              <a:rPr lang="es-ES" sz="1600" b="1" dirty="0" err="1">
                <a:solidFill>
                  <a:srgbClr val="4E9EBA"/>
                </a:solidFill>
              </a:rPr>
              <a:t>lorazepam</a:t>
            </a:r>
            <a:r>
              <a:rPr lang="es-ES" sz="1600" dirty="0"/>
              <a:t> o </a:t>
            </a:r>
            <a:r>
              <a:rPr lang="es-ES" sz="1600" b="1" dirty="0" err="1">
                <a:solidFill>
                  <a:srgbClr val="4E9EBA"/>
                </a:solidFill>
              </a:rPr>
              <a:t>lormetazepam</a:t>
            </a:r>
            <a:r>
              <a:rPr lang="es-ES" sz="1600" dirty="0"/>
              <a:t> (vida media corta y metabolismo no oxidativo)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Fármacos Z (</a:t>
            </a:r>
            <a:r>
              <a:rPr lang="es-ES" sz="1600" b="1" dirty="0" err="1">
                <a:solidFill>
                  <a:srgbClr val="4E9EBA"/>
                </a:solidFill>
              </a:rPr>
              <a:t>Zolpidem</a:t>
            </a:r>
            <a:r>
              <a:rPr lang="es-ES" sz="1600" b="1" dirty="0">
                <a:solidFill>
                  <a:srgbClr val="4E9EBA"/>
                </a:solidFill>
              </a:rPr>
              <a:t> y </a:t>
            </a:r>
            <a:r>
              <a:rPr lang="es-ES" sz="1600" b="1" dirty="0" err="1">
                <a:solidFill>
                  <a:srgbClr val="4E9EBA"/>
                </a:solidFill>
              </a:rPr>
              <a:t>zopiclona</a:t>
            </a:r>
            <a:r>
              <a:rPr lang="es-ES" sz="1600" dirty="0"/>
              <a:t>): no </a:t>
            </a:r>
            <a:r>
              <a:rPr lang="es-ES" sz="1600" dirty="0" err="1"/>
              <a:t>benzodiazepínicos</a:t>
            </a:r>
            <a:r>
              <a:rPr lang="es-ES" sz="1600" dirty="0"/>
              <a:t>, pero actúan sobre los mismos receptores que BZD y sus EA son similares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Alerta AEMPS </a:t>
            </a:r>
            <a:r>
              <a:rPr lang="es-ES" sz="1600" b="1" dirty="0" err="1"/>
              <a:t>Zolpidem</a:t>
            </a:r>
            <a:r>
              <a:rPr lang="es-ES" sz="1600" dirty="0"/>
              <a:t>: alteraciones en la atención, sonambulismo y dificultades en la conducción de vehículos al día siguiente (reducir dosis a 5 mg/día en pacientes de edad avanzada y no tomar dosis adicionales durante la noche)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/>
              <a:t>BZD y fármacos Z: 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/>
              <a:t>medicación potencialmente inapropiada en personas mayores de 65 años </a:t>
            </a:r>
            <a:r>
              <a:rPr lang="es-ES" sz="1800" dirty="0"/>
              <a:t>(</a:t>
            </a:r>
            <a:r>
              <a:rPr lang="es-ES" sz="1800" b="1" dirty="0"/>
              <a:t>Criterios STOPP y BEERS</a:t>
            </a:r>
            <a:r>
              <a:rPr lang="es-ES" sz="1800" dirty="0"/>
              <a:t>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dirty="0"/>
              <a:t>Uso concomitante con opioides: aumenta riesgo de depresión respiratoria y muerte. Precaución al usar combinaciones de depresores del SNC, incluyendo los </a:t>
            </a:r>
            <a:r>
              <a:rPr lang="es-ES" sz="1800" dirty="0" err="1"/>
              <a:t>gabapentinoides</a:t>
            </a: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745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(III)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418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Antidepresivos con acción sedante (</a:t>
            </a:r>
            <a:r>
              <a:rPr lang="es-ES" sz="2000" b="1" u="sng" dirty="0" err="1">
                <a:solidFill>
                  <a:srgbClr val="4E9EBA"/>
                </a:solidFill>
              </a:rPr>
              <a:t>trazodona</a:t>
            </a:r>
            <a:r>
              <a:rPr lang="es-ES" sz="2000" b="1" u="sng" dirty="0">
                <a:solidFill>
                  <a:srgbClr val="4E9EBA"/>
                </a:solidFill>
              </a:rPr>
              <a:t>, </a:t>
            </a:r>
            <a:r>
              <a:rPr lang="es-ES" sz="2000" b="1" u="sng" dirty="0" err="1">
                <a:solidFill>
                  <a:srgbClr val="4E9EBA"/>
                </a:solidFill>
              </a:rPr>
              <a:t>mirtazapina</a:t>
            </a:r>
            <a:r>
              <a:rPr lang="es-ES" sz="2000" b="1" u="sng" dirty="0">
                <a:solidFill>
                  <a:srgbClr val="4E9EBA"/>
                </a:solidFill>
              </a:rPr>
              <a:t>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4E9EBA"/>
              </a:solidFill>
            </a:endParaRP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Ninguno autorizado para el tratamiento del insomnio; </a:t>
            </a:r>
            <a:r>
              <a:rPr lang="es-ES" sz="1800" b="1" dirty="0"/>
              <a:t>uso </a:t>
            </a:r>
            <a:r>
              <a:rPr lang="es-ES" sz="1800" b="1" i="1" dirty="0"/>
              <a:t>off-</a:t>
            </a:r>
            <a:r>
              <a:rPr lang="es-ES" sz="1800" b="1" i="1" dirty="0" err="1"/>
              <a:t>label</a:t>
            </a:r>
            <a:endParaRPr lang="es-ES" sz="1800" b="1" i="1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como hipnóticos: </a:t>
            </a:r>
            <a:r>
              <a:rPr lang="es-ES" sz="1800" b="1" dirty="0"/>
              <a:t>dosis menores de las utilizadas para la depresión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pueden mejorar a corto plazo alguna característica del insomnio asociado a la depresión, pero </a:t>
            </a:r>
            <a:r>
              <a:rPr lang="es-ES" sz="1800" b="1" dirty="0"/>
              <a:t>evidencia</a:t>
            </a:r>
            <a:r>
              <a:rPr lang="es-ES" sz="1800" dirty="0"/>
              <a:t> </a:t>
            </a:r>
            <a:r>
              <a:rPr lang="es-ES" sz="1800" b="1" dirty="0"/>
              <a:t>muy limitada </a:t>
            </a:r>
            <a:r>
              <a:rPr lang="es-ES" sz="1800" dirty="0"/>
              <a:t>en insomnio sin depresión, en población mayor o a largo plazo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dirty="0"/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Trazodona</a:t>
            </a:r>
            <a:r>
              <a:rPr lang="es-ES" sz="1600" b="1" dirty="0">
                <a:solidFill>
                  <a:srgbClr val="4E9EBA"/>
                </a:solidFill>
              </a:rPr>
              <a:t>:</a:t>
            </a:r>
            <a:r>
              <a:rPr lang="es-ES" sz="1600" b="1" dirty="0"/>
              <a:t> </a:t>
            </a:r>
            <a:r>
              <a:rPr lang="es-ES" sz="1800" dirty="0"/>
              <a:t>amplio uso en personas mayores</a:t>
            </a:r>
            <a:r>
              <a:rPr lang="es-ES" sz="1800" b="1" dirty="0"/>
              <a:t>. Controversia (ver cuadro)</a:t>
            </a:r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dirty="0"/>
          </a:p>
          <a:p>
            <a:pPr marL="223838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Mirtazapina</a:t>
            </a:r>
            <a:r>
              <a:rPr lang="es-ES" sz="1600" b="1" dirty="0"/>
              <a:t>: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propiedades sedantes a dosis bajas (7,5-15 mg); disminuyen a dosis más altas (mayor activación)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El aumento de apetito y peso (EA) puede ser interesante en algunos pacientes mayores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Vida media larga: puede provocar sedación diurna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Doxepina</a:t>
            </a:r>
            <a:r>
              <a:rPr lang="es-ES" sz="1800" b="1" dirty="0">
                <a:solidFill>
                  <a:srgbClr val="4E9EBA"/>
                </a:solidFill>
              </a:rPr>
              <a:t> (dosis bajas): </a:t>
            </a:r>
            <a:r>
              <a:rPr lang="es-ES" sz="1800" dirty="0"/>
              <a:t>ha mostrado eficacia en mayores, a dosis de 3 y 6 mg (</a:t>
            </a:r>
            <a:r>
              <a:rPr lang="es-ES" sz="1800" b="1" dirty="0"/>
              <a:t>no comercializadas en España</a:t>
            </a:r>
            <a:r>
              <a:rPr lang="es-ES" sz="1800" dirty="0"/>
              <a:t>); opción recomendada en las GPC de EEUU</a:t>
            </a:r>
            <a:endParaRPr lang="es-ES" sz="1800" b="1" dirty="0">
              <a:solidFill>
                <a:srgbClr val="4E9EBA"/>
              </a:solidFill>
            </a:endParaRPr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dirty="0">
              <a:solidFill>
                <a:srgbClr val="4E9EBA"/>
              </a:solidFill>
            </a:endParaRPr>
          </a:p>
          <a:p>
            <a:pPr marL="265113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>
                <a:solidFill>
                  <a:srgbClr val="4E9EBA"/>
                </a:solidFill>
              </a:rPr>
              <a:t>La mayoría de guías y autores desaconsejan el uso de antidepresivos sedantes, a excepción de la </a:t>
            </a:r>
            <a:r>
              <a:rPr lang="es-ES" sz="1800" b="1" dirty="0" err="1">
                <a:solidFill>
                  <a:srgbClr val="4E9EBA"/>
                </a:solidFill>
              </a:rPr>
              <a:t>doxepina</a:t>
            </a:r>
            <a:r>
              <a:rPr lang="es-ES" sz="1800" b="1" dirty="0">
                <a:solidFill>
                  <a:srgbClr val="4E9EBA"/>
                </a:solidFill>
              </a:rPr>
              <a:t> a dosis bajas, para tratar el insomnio en mayores en ausencia de depresión, mientras que para otros su prescripción como hipnóticos podría considerarse en casos seleccionados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796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/>
          <p:cNvSpPr txBox="1">
            <a:spLocks/>
          </p:cNvSpPr>
          <p:nvPr/>
        </p:nvSpPr>
        <p:spPr>
          <a:xfrm>
            <a:off x="316947" y="1336350"/>
            <a:ext cx="11161486" cy="49035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206365"/>
              </p:ext>
            </p:extLst>
          </p:nvPr>
        </p:nvGraphicFramePr>
        <p:xfrm>
          <a:off x="433802" y="227611"/>
          <a:ext cx="11321196" cy="6109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1196">
                  <a:extLst>
                    <a:ext uri="{9D8B030D-6E8A-4147-A177-3AD203B41FA5}">
                      <a16:colId xmlns:a16="http://schemas.microsoft.com/office/drawing/2014/main" val="3025985190"/>
                    </a:ext>
                  </a:extLst>
                </a:gridCol>
              </a:tblGrid>
              <a:tr h="470365">
                <a:tc>
                  <a:txBody>
                    <a:bodyPr/>
                    <a:lstStyle/>
                    <a:p>
                      <a:r>
                        <a:rPr lang="es-ES" sz="2400" dirty="0" err="1"/>
                        <a:t>Trazodona</a:t>
                      </a:r>
                      <a:r>
                        <a:rPr lang="es-ES" sz="2400" dirty="0"/>
                        <a:t> en el insomnio</a:t>
                      </a:r>
                    </a:p>
                  </a:txBody>
                  <a:tcPr>
                    <a:solidFill>
                      <a:srgbClr val="4E9E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672689"/>
                  </a:ext>
                </a:extLst>
              </a:tr>
              <a:tr h="5174015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aseline="0" dirty="0"/>
                        <a:t>Acción sedante por bloqueo de receptores adrenérgicos e </a:t>
                      </a:r>
                      <a:r>
                        <a:rPr lang="es-ES" sz="1800" baseline="0" dirty="0" err="1"/>
                        <a:t>histamínicos</a:t>
                      </a:r>
                      <a:endParaRPr lang="es-ES" sz="1800" baseline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Única indicación en ficha técnica: tratamiento de la depresión </a:t>
                      </a:r>
                      <a:r>
                        <a:rPr lang="es-ES" sz="1600" b="0" baseline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s-ES" sz="1600" dirty="0"/>
                        <a:t>Dosis inicio 100-150 mg/día; </a:t>
                      </a:r>
                      <a:r>
                        <a:rPr lang="es-ES" sz="1600" dirty="0" err="1"/>
                        <a:t>máx</a:t>
                      </a:r>
                      <a:r>
                        <a:rPr lang="es-ES" sz="1600" dirty="0"/>
                        <a:t> 400 mg/día)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aseline="0" dirty="0" err="1"/>
                        <a:t>Uso“off</a:t>
                      </a:r>
                      <a:r>
                        <a:rPr lang="es-ES" sz="1800" baseline="0" dirty="0"/>
                        <a:t> </a:t>
                      </a:r>
                      <a:r>
                        <a:rPr lang="es-ES" sz="1800" baseline="0" dirty="0" err="1"/>
                        <a:t>label</a:t>
                      </a:r>
                      <a:r>
                        <a:rPr lang="es-ES" sz="1800" baseline="0" dirty="0"/>
                        <a:t>” muy extendido para tratar insomnio, especialmente en mayores, a dosis más bajas: inicio 25-50 mg; habitual 50-100 mg/día)</a:t>
                      </a:r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s-ES" sz="1400" baseline="0" dirty="0"/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Eficacia</a:t>
                      </a:r>
                      <a:r>
                        <a:rPr lang="es-ES" sz="1800" baseline="0" dirty="0"/>
                        <a:t> </a:t>
                      </a: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en insomnio </a:t>
                      </a:r>
                      <a:r>
                        <a:rPr lang="es-ES" sz="1800" baseline="0" dirty="0"/>
                        <a:t>no avalada por ECA </a:t>
                      </a:r>
                      <a:r>
                        <a:rPr lang="es-ES" sz="1600" baseline="0" dirty="0"/>
                        <a:t>(estudios pequeños, problemas de diseño, en pacientes con depresión, medidas de eficacia no objetivas)</a:t>
                      </a:r>
                      <a:endParaRPr lang="es-ES" sz="1800" baseline="0" dirty="0"/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Dos </a:t>
                      </a:r>
                      <a:r>
                        <a:rPr lang="es-ES" sz="1600" baseline="0" dirty="0" err="1">
                          <a:solidFill>
                            <a:schemeClr val="tx1"/>
                          </a:solidFill>
                        </a:rPr>
                        <a:t>metaanálisis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de ECA de baja calidad: disminuye número de despertares nocturnos y puede mejorar ligeramente la calidad subjetiva del sueño respecto a placebo, pero sin diferencias significativas en latencia, tiempo total y otros parámetros del sueño </a:t>
                      </a:r>
                      <a:endParaRPr lang="es-ES" sz="16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Efectos adversos</a:t>
                      </a:r>
                      <a:endParaRPr lang="es-ES" sz="1800" baseline="0" dirty="0"/>
                    </a:p>
                    <a:p>
                      <a:pPr marL="715963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/>
                        <a:t>No efectos anticolinérgicos significativos</a:t>
                      </a:r>
                    </a:p>
                    <a:p>
                      <a:pPr marL="715963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/>
                        <a:t>trastornos gastrointestinales (estreñimiento, náuseas, vómitos), dolor de cabeza, visión borrosa, sequedad de boca, arritmias ventriculares, trastornos de la conducción cardiaca e hipotensión </a:t>
                      </a:r>
                      <a:r>
                        <a:rPr lang="es-ES" sz="1600" baseline="0" dirty="0" err="1"/>
                        <a:t>ortostática</a:t>
                      </a:r>
                      <a:r>
                        <a:rPr lang="es-ES" sz="1600" baseline="0" dirty="0"/>
                        <a:t>. Priapismo (poco frecuente)</a:t>
                      </a:r>
                    </a:p>
                    <a:p>
                      <a:pPr marL="715963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/>
                        <a:t>mareos y sedación residual. Aumento del riesgo de caídas similar o mayor al de </a:t>
                      </a:r>
                      <a:r>
                        <a:rPr lang="es-ES" sz="1600" baseline="0" dirty="0" err="1"/>
                        <a:t>zolpidem</a:t>
                      </a:r>
                      <a:r>
                        <a:rPr lang="es-ES" sz="1600" baseline="0" dirty="0"/>
                        <a:t> y BZD</a:t>
                      </a:r>
                    </a:p>
                    <a:p>
                      <a:pPr marL="0" lv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s-ES" sz="1400" baseline="0" dirty="0"/>
                    </a:p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s-ES" sz="1800" b="1" baseline="0" dirty="0">
                          <a:solidFill>
                            <a:srgbClr val="4E9EBA"/>
                          </a:solidFill>
                        </a:rPr>
                        <a:t>Discrepancia entre autores a la hora de hacer recomendaciones sobre su uso para tratar el insomnio no asociado a depresión, aunque la mayoría se pronuncian en contra</a:t>
                      </a: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Academia Americana de Medicina del Sueño, American </a:t>
                      </a:r>
                      <a:r>
                        <a:rPr lang="es-ES" sz="1600" baseline="0" dirty="0" err="1">
                          <a:solidFill>
                            <a:schemeClr val="tx1"/>
                          </a:solidFill>
                        </a:rPr>
                        <a:t>College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of </a:t>
                      </a:r>
                      <a:r>
                        <a:rPr lang="es-ES" sz="1600" baseline="0" dirty="0" err="1">
                          <a:solidFill>
                            <a:schemeClr val="tx1"/>
                          </a:solidFill>
                        </a:rPr>
                        <a:t>Physician</a:t>
                      </a: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 y Sociedad Española de Geriatría: sugerencia en contra de su uso</a:t>
                      </a:r>
                    </a:p>
                    <a:p>
                      <a:pPr marL="742950" lvl="1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s-ES" sz="1600" baseline="0" dirty="0">
                          <a:solidFill>
                            <a:schemeClr val="tx1"/>
                          </a:solidFill>
                        </a:rPr>
                        <a:t>Otros autores: opción para el insomnio en mayores seleccionados, si se inicia a dosis bajas  y teniendo en cuenta su perfil de efectos adversos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928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2248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(IV)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864958"/>
            <a:ext cx="11161486" cy="52649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Melatonina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u="sng" dirty="0">
              <a:solidFill>
                <a:srgbClr val="4E9EBA"/>
              </a:solidFill>
            </a:endParaRP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Hormona natural producida por la glándula pineal. Secreción nocturna. Regula el ritmo circadiano sueño-vigilia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La producción fisiológica disminuye con la edad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Consenso en la bibliografía: la eficacia de la melatonina exógena es baja, con pequeñas mejoras en los parámetros del sueño frente a placebo de relevancia clínica cuestionable, salvo si en el insomnio hay factores circadianos implicados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En Europa</a:t>
            </a:r>
            <a:r>
              <a:rPr lang="es-ES" sz="1800" dirty="0"/>
              <a:t>, </a:t>
            </a:r>
            <a:r>
              <a:rPr lang="es-ES" sz="1800" b="1" dirty="0"/>
              <a:t>como medicamento: </a:t>
            </a:r>
            <a:r>
              <a:rPr lang="es-ES" sz="1800" b="1" dirty="0" err="1"/>
              <a:t>Circadin</a:t>
            </a:r>
            <a:r>
              <a:rPr lang="es-ES" sz="1800" b="1" dirty="0"/>
              <a:t>®</a:t>
            </a:r>
            <a:r>
              <a:rPr lang="es-ES" sz="1800" dirty="0"/>
              <a:t> </a:t>
            </a:r>
            <a:r>
              <a:rPr lang="es-ES" sz="1800" b="1" dirty="0" err="1"/>
              <a:t>comp.</a:t>
            </a:r>
            <a:r>
              <a:rPr lang="es-ES" sz="1800" b="1" dirty="0"/>
              <a:t> 2 mg de liberación prolongada</a:t>
            </a:r>
            <a:r>
              <a:rPr lang="es-ES" sz="1800" dirty="0"/>
              <a:t>. </a:t>
            </a:r>
          </a:p>
          <a:p>
            <a:pPr marL="53975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/>
              <a:t>Indicación:</a:t>
            </a:r>
            <a:r>
              <a:rPr lang="es-ES" sz="1800" dirty="0"/>
              <a:t> </a:t>
            </a:r>
            <a:r>
              <a:rPr lang="es-ES" sz="1800" b="1" dirty="0"/>
              <a:t>tratamiento a corto plazo del insomnio en mayores de 55 años (</a:t>
            </a:r>
            <a:r>
              <a:rPr lang="es-ES" sz="1800" b="1" dirty="0" err="1"/>
              <a:t>máx</a:t>
            </a:r>
            <a:r>
              <a:rPr lang="es-ES" sz="1800" b="1" dirty="0"/>
              <a:t> 13 semanas).</a:t>
            </a:r>
          </a:p>
          <a:p>
            <a:pPr marL="53975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Eficacia demostrada: mejora de 9 a 11 </a:t>
            </a:r>
            <a:r>
              <a:rPr lang="es-ES" sz="1600" dirty="0" err="1"/>
              <a:t>mins</a:t>
            </a:r>
            <a:r>
              <a:rPr lang="es-ES" sz="1600" dirty="0"/>
              <a:t> en latencia del sueño frente a placebo y mejoría en los síntomas del insomnio a las tres semanas de tratamiento en un 32% de pacientes en la rama de melatonina frente a un 19% en la de placebo</a:t>
            </a:r>
            <a:endParaRPr lang="es-ES" sz="18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Efectos adversos: poca evidencia, pero relativamente seguro. No síntomas de abstinencia ni insomnio de rebote</a:t>
            </a:r>
            <a:endParaRPr lang="es-ES" sz="900" dirty="0"/>
          </a:p>
          <a:p>
            <a:pPr marL="31115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Varias GPC contemplan su uso como opción farmacológica de primera línea, sobre todo en población geriátrica. Otras no lo recomiendan debido a la baja eficacia o evidencia insuficiente</a:t>
            </a:r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Uso limitado en nuestro medio: </a:t>
            </a:r>
            <a:r>
              <a:rPr lang="es-ES" sz="1800" b="1" dirty="0"/>
              <a:t>No financiado y precio 31,57€/mes</a:t>
            </a:r>
          </a:p>
          <a:p>
            <a:pPr marL="31115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539750"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Disponible también en preparaciones como complemento nutricional, </a:t>
            </a:r>
            <a:r>
              <a:rPr lang="es-ES" sz="1800"/>
              <a:t>pero no hay </a:t>
            </a:r>
            <a:r>
              <a:rPr lang="es-ES" sz="1800" dirty="0"/>
              <a:t>información suficiente para conocer la calidad y pureza de estos productos, ni si su eficacia sería equiparable al medicamento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850728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687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(V)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21010"/>
            <a:ext cx="11161486" cy="52649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Antagonistas duales del receptor de la </a:t>
            </a:r>
            <a:r>
              <a:rPr lang="es-ES" sz="2000" b="1" u="sng" dirty="0" err="1">
                <a:solidFill>
                  <a:srgbClr val="4E9EBA"/>
                </a:solidFill>
              </a:rPr>
              <a:t>orexina</a:t>
            </a:r>
            <a:r>
              <a:rPr lang="es-ES" sz="2000" b="1" u="sng" dirty="0">
                <a:solidFill>
                  <a:srgbClr val="4E9EBA"/>
                </a:solidFill>
              </a:rPr>
              <a:t> (DORA)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u="sng" dirty="0">
              <a:solidFill>
                <a:srgbClr val="4E9EBA"/>
              </a:solidFill>
            </a:endParaRP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Daridorexant</a:t>
            </a:r>
            <a:r>
              <a:rPr lang="es-ES" sz="1800" dirty="0">
                <a:solidFill>
                  <a:srgbClr val="4E9EBA"/>
                </a:solidFill>
              </a:rPr>
              <a:t> (</a:t>
            </a:r>
            <a:r>
              <a:rPr lang="es-ES" sz="1800" dirty="0" err="1">
                <a:solidFill>
                  <a:srgbClr val="4E9EBA"/>
                </a:solidFill>
              </a:rPr>
              <a:t>Quviviq</a:t>
            </a:r>
            <a:r>
              <a:rPr lang="es-ES" sz="1800" dirty="0">
                <a:solidFill>
                  <a:srgbClr val="4E9EBA"/>
                </a:solidFill>
              </a:rPr>
              <a:t>®). </a:t>
            </a:r>
            <a:r>
              <a:rPr lang="es-ES" sz="1800" dirty="0"/>
              <a:t>Indicación: tratamiento del insomnio caracterizado por presencia de síntomas durante al menos 3 meses e impacto considerable en la actividad diurna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Eficacia frente a placebo</a:t>
            </a:r>
            <a:r>
              <a:rPr lang="es-ES" sz="1800" dirty="0"/>
              <a:t>: mejora en tiempo de latencia (11,7 minutos vs a placebo) y en mantenimiento del sueño (aumento 18,3 minutos vs placebo), de </a:t>
            </a:r>
            <a:r>
              <a:rPr lang="es-ES" sz="1800" b="1" dirty="0"/>
              <a:t>relevancia clínica cuestionable</a:t>
            </a:r>
            <a:r>
              <a:rPr lang="es-ES" sz="1800" dirty="0"/>
              <a:t>. No diferencias en la calidad del sueño. </a:t>
            </a:r>
            <a:r>
              <a:rPr lang="es-ES" sz="1800" b="1" dirty="0"/>
              <a:t>No hay ensayos comparativos frente a otros hipnóticos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Efectos adversos: </a:t>
            </a:r>
            <a:r>
              <a:rPr lang="es-ES" sz="1800" dirty="0"/>
              <a:t>más frecuentes</a:t>
            </a:r>
            <a:r>
              <a:rPr lang="es-ES" sz="1800" b="1" dirty="0"/>
              <a:t> </a:t>
            </a:r>
            <a:r>
              <a:rPr lang="es-ES" sz="1800" dirty="0"/>
              <a:t>cefalea y somnolencia. Puede afectar a la conducción o manejo de maquinaria peligrosa. Parálisis del sueño y alucinaciones (menos frecuentes).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Interacciones: se metaboliza por el CYP3A4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Ventaja: datos de eficacia hasta 3 meses de uso continuado, que parece mantenerse hasta al menos 12 meses y no se han observado efecto rebote ni abstinencia tras la retirada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Opción seleccionada en la Guía europea sobre insomnio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No financiado y precio 98,82€/mes</a:t>
            </a:r>
            <a:r>
              <a:rPr lang="es-ES" sz="18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1375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116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710803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FARMACOLÓGICO (VI)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16947" y="804021"/>
            <a:ext cx="11204756" cy="54945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Antihistamínicos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050" b="1" u="sng" dirty="0">
              <a:solidFill>
                <a:srgbClr val="4E9EBA"/>
              </a:solidFill>
            </a:endParaRP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Difenhidramina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Soñodor</a:t>
            </a:r>
            <a:r>
              <a:rPr lang="es-ES" sz="1800" dirty="0">
                <a:solidFill>
                  <a:srgbClr val="4E9EBA"/>
                </a:solidFill>
              </a:rPr>
              <a:t>®), </a:t>
            </a:r>
            <a:r>
              <a:rPr lang="es-ES" sz="1800" b="1" dirty="0" err="1">
                <a:solidFill>
                  <a:srgbClr val="4E9EBA"/>
                </a:solidFill>
              </a:rPr>
              <a:t>Doxilamina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Dormidina</a:t>
            </a:r>
            <a:r>
              <a:rPr lang="es-ES" sz="1800" dirty="0">
                <a:solidFill>
                  <a:srgbClr val="4E9EBA"/>
                </a:solidFill>
              </a:rPr>
              <a:t>®, </a:t>
            </a:r>
            <a:r>
              <a:rPr lang="es-ES" sz="1800" dirty="0" err="1">
                <a:solidFill>
                  <a:srgbClr val="4E9EBA"/>
                </a:solidFill>
              </a:rPr>
              <a:t>Normodorm</a:t>
            </a:r>
            <a:r>
              <a:rPr lang="es-ES" sz="1800" dirty="0">
                <a:solidFill>
                  <a:srgbClr val="4E9EBA"/>
                </a:solidFill>
              </a:rPr>
              <a:t>®, </a:t>
            </a:r>
            <a:r>
              <a:rPr lang="es-ES" sz="1800" dirty="0" err="1">
                <a:solidFill>
                  <a:srgbClr val="4E9EBA"/>
                </a:solidFill>
              </a:rPr>
              <a:t>Dormirel</a:t>
            </a:r>
            <a:r>
              <a:rPr lang="es-ES" sz="1800" dirty="0">
                <a:solidFill>
                  <a:srgbClr val="4E9EBA"/>
                </a:solidFill>
              </a:rPr>
              <a:t>®). </a:t>
            </a:r>
            <a:r>
              <a:rPr lang="es-ES" sz="1800" dirty="0"/>
              <a:t>Hipnóticos de </a:t>
            </a:r>
            <a:r>
              <a:rPr lang="es-ES" sz="1800" b="1" dirty="0"/>
              <a:t>venta sin receta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medicación potencialmente inadecuada para personas mayores (</a:t>
            </a:r>
            <a:r>
              <a:rPr lang="es-ES" sz="1800" b="1" dirty="0"/>
              <a:t>criterios </a:t>
            </a:r>
            <a:r>
              <a:rPr lang="es-ES" sz="1800" b="1" dirty="0" err="1"/>
              <a:t>Beers</a:t>
            </a:r>
            <a:r>
              <a:rPr lang="es-ES" sz="1800" b="1" dirty="0"/>
              <a:t> y STOPP</a:t>
            </a:r>
            <a:r>
              <a:rPr lang="es-ES" sz="1800" dirty="0"/>
              <a:t>) por sus </a:t>
            </a:r>
            <a:r>
              <a:rPr lang="es-ES" sz="1800" b="1" dirty="0"/>
              <a:t>marcados efectos anticolinérgicos</a:t>
            </a:r>
            <a:r>
              <a:rPr lang="es-ES" sz="1800" dirty="0"/>
              <a:t>. Producen sedación diurna y tolerancia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Desaconsejados por todas las GPC en pacientes de edad avanzada </a:t>
            </a: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900" b="1" dirty="0"/>
          </a:p>
          <a:p>
            <a:pPr marL="285750" indent="-285750"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u="sng" dirty="0">
                <a:solidFill>
                  <a:srgbClr val="4E9EBA"/>
                </a:solidFill>
              </a:rPr>
              <a:t>Otros</a:t>
            </a: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Clometiazol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>
                <a:solidFill>
                  <a:srgbClr val="4E9EBA"/>
                </a:solidFill>
              </a:rPr>
              <a:t>(</a:t>
            </a:r>
            <a:r>
              <a:rPr lang="es-ES" sz="1800" dirty="0" err="1">
                <a:solidFill>
                  <a:srgbClr val="4E9EBA"/>
                </a:solidFill>
              </a:rPr>
              <a:t>Distraneurine</a:t>
            </a:r>
            <a:r>
              <a:rPr lang="es-ES" sz="1800" dirty="0">
                <a:solidFill>
                  <a:srgbClr val="4E9EBA"/>
                </a:solidFill>
              </a:rPr>
              <a:t>®): </a:t>
            </a:r>
            <a:r>
              <a:rPr lang="es-ES" sz="1600" dirty="0"/>
              <a:t>aprobado en edad avanzada para insomnio grave, cuando otros tratamientos son inefectivos o contraindicados y en agitación o estados </a:t>
            </a:r>
            <a:r>
              <a:rPr lang="es-ES" sz="1600" dirty="0" err="1"/>
              <a:t>confusionales</a:t>
            </a:r>
            <a:r>
              <a:rPr lang="es-ES" sz="1600" dirty="0"/>
              <a:t> de origen orgánico.</a:t>
            </a:r>
          </a:p>
          <a:p>
            <a:pPr marL="539750" indent="-87313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EA: irritación nasal, cefalea, náuseas/vómitos y somnolencia. Enfermedades pulmonares crónicas y riesgo de dependencia</a:t>
            </a:r>
          </a:p>
          <a:p>
            <a:pPr marL="539750" indent="-87313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Estudios antiguos y de baja calidad</a:t>
            </a:r>
            <a:endParaRPr lang="es-ES" sz="800" b="1" dirty="0"/>
          </a:p>
          <a:p>
            <a:pPr marL="452437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>
                <a:solidFill>
                  <a:srgbClr val="4E9EBA"/>
                </a:solidFill>
              </a:rPr>
              <a:t>Antipsicóticos (</a:t>
            </a:r>
            <a:r>
              <a:rPr lang="es-ES" sz="1800" b="1" dirty="0" err="1">
                <a:solidFill>
                  <a:srgbClr val="4E9EBA"/>
                </a:solidFill>
              </a:rPr>
              <a:t>quetiapina</a:t>
            </a:r>
            <a:r>
              <a:rPr lang="es-ES" sz="1800" b="1" dirty="0">
                <a:solidFill>
                  <a:srgbClr val="4E9EBA"/>
                </a:solidFill>
              </a:rPr>
              <a:t>)</a:t>
            </a:r>
            <a:r>
              <a:rPr lang="es-ES" sz="1800" dirty="0">
                <a:solidFill>
                  <a:srgbClr val="4E9EBA"/>
                </a:solidFill>
              </a:rPr>
              <a:t>:</a:t>
            </a:r>
            <a:r>
              <a:rPr lang="es-ES" sz="1600" dirty="0"/>
              <a:t> a dosis bajas, off-</a:t>
            </a:r>
            <a:r>
              <a:rPr lang="es-ES" sz="1600" dirty="0" err="1"/>
              <a:t>label</a:t>
            </a:r>
            <a:r>
              <a:rPr lang="es-ES" sz="1600" dirty="0"/>
              <a:t>, para el insomnio. Evidencia muy limitada. </a:t>
            </a:r>
            <a:r>
              <a:rPr lang="es-ES" sz="1600" b="1" dirty="0"/>
              <a:t>GPC recomiendan en contra</a:t>
            </a: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Gabapentinoides</a:t>
            </a:r>
            <a:r>
              <a:rPr lang="es-ES" sz="1800" b="1" dirty="0">
                <a:solidFill>
                  <a:srgbClr val="4E9EBA"/>
                </a:solidFill>
              </a:rPr>
              <a:t>:</a:t>
            </a:r>
            <a:r>
              <a:rPr lang="es-ES" sz="1800" b="1" dirty="0"/>
              <a:t> </a:t>
            </a:r>
            <a:r>
              <a:rPr lang="es-ES" sz="1600" dirty="0"/>
              <a:t>No hay estudios sobre eficacia en insomnio. </a:t>
            </a:r>
            <a:r>
              <a:rPr lang="es-ES" sz="1600" b="1" dirty="0"/>
              <a:t>Las GPC no contemplan su uso </a:t>
            </a: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>
                <a:solidFill>
                  <a:srgbClr val="4E9EBA"/>
                </a:solidFill>
              </a:rPr>
              <a:t>Plantas medicinales (valeriana, pasiflora, melisa, amapola de California o Kava): </a:t>
            </a:r>
            <a:r>
              <a:rPr lang="es-ES" sz="1600" b="1" dirty="0"/>
              <a:t>las GPC desaconsejan su uso </a:t>
            </a:r>
            <a:r>
              <a:rPr lang="es-ES" sz="1600" dirty="0"/>
              <a:t>por falta de eficacia o insuficiente evidencia</a:t>
            </a:r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800" dirty="0"/>
          </a:p>
          <a:p>
            <a:pPr marL="4524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800" b="1" dirty="0" err="1">
                <a:solidFill>
                  <a:srgbClr val="4E9EBA"/>
                </a:solidFill>
              </a:rPr>
              <a:t>Cannabinoides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600" b="1" dirty="0">
                <a:solidFill>
                  <a:srgbClr val="4E9EBA"/>
                </a:solidFill>
              </a:rPr>
              <a:t>(</a:t>
            </a:r>
            <a:r>
              <a:rPr lang="es-ES" sz="1600" dirty="0">
                <a:solidFill>
                  <a:srgbClr val="4E9EBA"/>
                </a:solidFill>
              </a:rPr>
              <a:t>suplementos alimenticios): </a:t>
            </a:r>
            <a:r>
              <a:rPr lang="es-ES" sz="1600" dirty="0" err="1"/>
              <a:t>cannabidiol</a:t>
            </a:r>
            <a:r>
              <a:rPr lang="es-ES" sz="1600" dirty="0"/>
              <a:t> (CBD), delta-9-tetrahidrocannabinol (THC). </a:t>
            </a:r>
            <a:r>
              <a:rPr lang="es-ES" sz="1600" b="1" dirty="0"/>
              <a:t>No estudios adecuados que apoyen su uso </a:t>
            </a:r>
            <a:r>
              <a:rPr lang="es-ES" sz="1600" dirty="0"/>
              <a:t>en el insomnio. Posible desarrollo de tolerancia tras administración crónica y efecto de rebote tras retirada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endParaRPr lang="es-ES" sz="18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8372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863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USO A LARGO PLAZO Y DEPRESCRIPCIÓN DE BENZODIAZEPINAS Y FÁRMACOS Z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44335"/>
            <a:ext cx="11262578" cy="53046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Millones de personas a nivel mundial mantienen tratamiento a largo plazo</a:t>
            </a:r>
            <a:r>
              <a:rPr lang="es-ES" sz="1800" dirty="0"/>
              <a:t>, a pesar de la recomendación de que los tratamientos se limiten a </a:t>
            </a:r>
            <a:r>
              <a:rPr lang="es-ES" sz="1800" b="1" dirty="0"/>
              <a:t>2-4 semanas</a:t>
            </a:r>
            <a:r>
              <a:rPr lang="es-ES" sz="1800" dirty="0"/>
              <a:t> (</a:t>
            </a:r>
            <a:r>
              <a:rPr lang="es-ES" sz="1600" dirty="0"/>
              <a:t>en</a:t>
            </a:r>
            <a:r>
              <a:rPr lang="es-ES" sz="1800" dirty="0"/>
              <a:t> </a:t>
            </a:r>
            <a:r>
              <a:rPr lang="es-ES" sz="1600" dirty="0"/>
              <a:t>Euskadi: 83,5% de los &gt;65 años tiene prescripción durante más de 1 año)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Falta evidencia </a:t>
            </a:r>
            <a:r>
              <a:rPr lang="es-ES" sz="1800" dirty="0"/>
              <a:t>para hacer recomendaciones de uso de BZD y fármacos Z </a:t>
            </a:r>
            <a:r>
              <a:rPr lang="es-ES" sz="1800" b="1" dirty="0"/>
              <a:t>más allá de 4-12 semanas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Incertidumbre sobre el uso intermitente</a:t>
            </a:r>
            <a:r>
              <a:rPr lang="es-ES" sz="1800" dirty="0"/>
              <a:t>: no se ha comparado con el uso continuo, aunque en general las Guías lo prefieren en tratamientos a largo plazo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Estudios han mostrado que </a:t>
            </a:r>
            <a:r>
              <a:rPr lang="es-ES" sz="1800" b="1" dirty="0"/>
              <a:t>la </a:t>
            </a:r>
            <a:r>
              <a:rPr lang="es-ES" sz="1800" b="1" dirty="0" err="1"/>
              <a:t>deprescripción</a:t>
            </a:r>
            <a:r>
              <a:rPr lang="es-ES" sz="1800" b="1" dirty="0"/>
              <a:t> es posible en un porcentaje variable de pacientes </a:t>
            </a:r>
            <a:r>
              <a:rPr lang="es-ES" sz="1800" dirty="0"/>
              <a:t>(según la intervención) pero una proporción importante reinicia el tratamiento tras un tiempo. </a:t>
            </a:r>
            <a:r>
              <a:rPr lang="es-ES" sz="1800" b="1" dirty="0"/>
              <a:t>Algunas personas tienen problemas persistentes que necesitan tratamiento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Manejo más prudente</a:t>
            </a:r>
            <a:r>
              <a:rPr lang="es-ES" sz="1800" dirty="0"/>
              <a:t>, sobre todo en mayores: </a:t>
            </a:r>
            <a:r>
              <a:rPr lang="es-ES" sz="1800" b="1" dirty="0"/>
              <a:t>intentos periódicos de retirada</a:t>
            </a:r>
            <a:r>
              <a:rPr lang="es-ES" sz="1800" dirty="0"/>
              <a:t>, para disminuir los efectos adversos, y mantener tratamiento sólo en aquellas personas en las que sea realmente necesario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Estrategias</a:t>
            </a:r>
            <a:r>
              <a:rPr lang="es-ES" sz="1800" dirty="0"/>
              <a:t> que han mostrado eficacia: </a:t>
            </a:r>
            <a:r>
              <a:rPr lang="es-ES" sz="1800" b="1" dirty="0"/>
              <a:t>Intervención mínima (</a:t>
            </a:r>
            <a:r>
              <a:rPr lang="es-ES" sz="1800" b="1" dirty="0" err="1"/>
              <a:t>Benzocarta</a:t>
            </a:r>
            <a:r>
              <a:rPr lang="es-ES" sz="1800" b="1" dirty="0"/>
              <a:t>), entrevista estructurada y TCC-i acompañada de pauta de descenso gradual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1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>
                <a:solidFill>
                  <a:srgbClr val="4E9EBA"/>
                </a:solidFill>
              </a:rPr>
              <a:t>Antes de abordar la retirada: considerar posibilidades de éxito en función de condiciones físicas y psicológicas del paciente y sus circunstancias, por si es adecuado aplazar la intervención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dirty="0">
                <a:solidFill>
                  <a:srgbClr val="4E9EBA"/>
                </a:solidFill>
              </a:rPr>
              <a:t>Puede no ser factible la retirada completa, y la reducción de dosis será un objetivo razonable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endParaRPr lang="es-ES" sz="18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06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USO A LARGO PLAZO Y DEPRESCRIPCIÓN DE BENZODIAZEPINAS Y FÁRMACOS Z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944335"/>
            <a:ext cx="11262578" cy="530468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b="1" u="sng" dirty="0">
                <a:solidFill>
                  <a:srgbClr val="4E9EBA"/>
                </a:solidFill>
              </a:rPr>
              <a:t>Pautas de retirada: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b="1" u="sng" dirty="0">
              <a:solidFill>
                <a:srgbClr val="4E9EBA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Reducir dosis lentamente, consensuando con el paciente</a:t>
            </a:r>
            <a:r>
              <a:rPr lang="es-ES" sz="1800" dirty="0"/>
              <a:t>. No hay estudios que comparen distintas pautas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Ejemplo: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Reducir 25% de la dosis total diaria cada 2 semanas y en los Tramos finales reducciones más lentas (12,5% si es posible) o programar días sin medicación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Guías más recientes recomiendan reducciones todavía más lentas (inicialmente 5-10% y ajustar según respuesta)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/>
              <a:t>Considerar pautas de retirada más lentas en pacientes con mayor riesgo de recaída: duración de tratamiento mayor, experiencias fallidas de retirada…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Si aparecen </a:t>
            </a:r>
            <a:r>
              <a:rPr lang="es-ES" sz="1800" b="1" dirty="0"/>
              <a:t>síntomas de abstinencia</a:t>
            </a:r>
            <a:r>
              <a:rPr lang="es-ES" sz="1800" dirty="0"/>
              <a:t>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mantener dosis unas semanas más o hasta que los síntomas desaparezcan antes de continuar la desescalada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puede ser necesario volver a la dosis anterior y esperar a que el paciente se estabilice antes de reanudarla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Existen </a:t>
            </a:r>
            <a:r>
              <a:rPr lang="es-ES" sz="1800" b="1" dirty="0"/>
              <a:t>presentaciones de algunas BZD a dosis bajas </a:t>
            </a:r>
            <a:r>
              <a:rPr lang="es-ES" sz="1800" dirty="0"/>
              <a:t>(</a:t>
            </a:r>
            <a:r>
              <a:rPr lang="es-ES" sz="1800" dirty="0" err="1"/>
              <a:t>lorazepam</a:t>
            </a:r>
            <a:r>
              <a:rPr lang="es-ES" sz="1800" dirty="0"/>
              <a:t> 0,5 mg) o en formas líquidas (</a:t>
            </a:r>
            <a:r>
              <a:rPr lang="es-ES" sz="1800" dirty="0" err="1"/>
              <a:t>lormetazepam</a:t>
            </a:r>
            <a:r>
              <a:rPr lang="es-ES" sz="1800" dirty="0"/>
              <a:t> gotas) para facilitar la reducción gradual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El cambio a BZD de vida media larga (</a:t>
            </a:r>
            <a:r>
              <a:rPr lang="es-ES" sz="1800" dirty="0" err="1"/>
              <a:t>diazepam</a:t>
            </a:r>
            <a:r>
              <a:rPr lang="es-ES" sz="1800" dirty="0"/>
              <a:t>), no ha mostrado reducir los síntomas de abstinencia ni ha mejorado las tasas de éxito en la retirada</a:t>
            </a:r>
          </a:p>
          <a:p>
            <a:pPr marL="738188" indent="-285750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434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110169"/>
            <a:ext cx="10987155" cy="810841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Materiales de apoyo para pacientes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60217" y="9210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718398" y="1229596"/>
            <a:ext cx="10223653" cy="440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2000" dirty="0"/>
              <a:t>• Informes de </a:t>
            </a:r>
            <a:r>
              <a:rPr lang="es-ES" sz="2000" dirty="0" err="1"/>
              <a:t>Osabide</a:t>
            </a:r>
            <a:r>
              <a:rPr lang="es-ES" sz="2000" dirty="0"/>
              <a:t>:</a:t>
            </a:r>
          </a:p>
          <a:p>
            <a:pPr lvl="1"/>
            <a:r>
              <a:rPr lang="es-ES" sz="2000" dirty="0"/>
              <a:t>– Recomendaciones para la higiene del sueño</a:t>
            </a:r>
          </a:p>
          <a:p>
            <a:pPr lvl="1"/>
            <a:r>
              <a:rPr lang="es-ES" sz="2000" dirty="0"/>
              <a:t>– Modelo de </a:t>
            </a:r>
            <a:r>
              <a:rPr lang="es-ES" sz="2000" dirty="0" err="1"/>
              <a:t>Benzocarta</a:t>
            </a:r>
            <a:endParaRPr lang="es-ES" sz="2000" dirty="0"/>
          </a:p>
          <a:p>
            <a:endParaRPr lang="es-ES" sz="2000" dirty="0"/>
          </a:p>
          <a:p>
            <a:r>
              <a:rPr lang="es-ES" sz="2000" dirty="0"/>
              <a:t>• Hojas i-</a:t>
            </a:r>
            <a:r>
              <a:rPr lang="es-ES" sz="2000" dirty="0" err="1"/>
              <a:t>botika</a:t>
            </a:r>
            <a:endParaRPr lang="es-ES" sz="2000" dirty="0"/>
          </a:p>
          <a:p>
            <a:pPr lvl="1" algn="just"/>
            <a:r>
              <a:rPr lang="es-ES" sz="2000" dirty="0">
                <a:solidFill>
                  <a:srgbClr val="000000"/>
                </a:solidFill>
              </a:rPr>
              <a:t>– </a:t>
            </a:r>
            <a:r>
              <a:rPr lang="es-ES" sz="2000" dirty="0">
                <a:solidFill>
                  <a:srgbClr val="0000FF"/>
                </a:solidFill>
                <a:hlinkClick r:id="rId5"/>
              </a:rPr>
              <a:t>“Dejar las pastillas para dormir: sin prisa pero con pauta” Ejemplo de pauta de retirada</a:t>
            </a:r>
            <a:endParaRPr lang="es-ES" sz="2000" dirty="0">
              <a:solidFill>
                <a:srgbClr val="0000FF"/>
              </a:solidFill>
            </a:endParaRPr>
          </a:p>
          <a:p>
            <a:pPr lvl="1" algn="just"/>
            <a:r>
              <a:rPr lang="es-ES" sz="2000" dirty="0">
                <a:solidFill>
                  <a:srgbClr val="000000"/>
                </a:solidFill>
              </a:rPr>
              <a:t>– </a:t>
            </a:r>
            <a:r>
              <a:rPr lang="es-ES" sz="2000" dirty="0">
                <a:solidFill>
                  <a:srgbClr val="0000FF"/>
                </a:solidFill>
              </a:rPr>
              <a:t>“</a:t>
            </a:r>
            <a:r>
              <a:rPr lang="es-ES" sz="2000" dirty="0">
                <a:solidFill>
                  <a:srgbClr val="0000FF"/>
                </a:solidFill>
                <a:hlinkClick r:id="rId6"/>
              </a:rPr>
              <a:t>Insomnio: que no te quite el sueño</a:t>
            </a:r>
            <a:r>
              <a:rPr lang="es-ES" sz="2000" dirty="0">
                <a:solidFill>
                  <a:srgbClr val="0000FF"/>
                </a:solidFill>
              </a:rPr>
              <a:t>” </a:t>
            </a:r>
          </a:p>
          <a:p>
            <a:pPr lvl="1" algn="just"/>
            <a:endParaRPr lang="es-ES" sz="2000" dirty="0"/>
          </a:p>
          <a:p>
            <a:pPr algn="just"/>
            <a:r>
              <a:rPr lang="es-ES" sz="2000" dirty="0"/>
              <a:t>• </a:t>
            </a:r>
            <a:r>
              <a:rPr lang="es-ES" sz="2000" dirty="0" err="1"/>
              <a:t>Osasun</a:t>
            </a:r>
            <a:r>
              <a:rPr lang="es-ES" sz="2000" dirty="0"/>
              <a:t> </a:t>
            </a:r>
            <a:r>
              <a:rPr lang="es-ES" sz="2000" dirty="0" err="1"/>
              <a:t>Eskola</a:t>
            </a:r>
            <a:r>
              <a:rPr lang="es-ES" sz="2000" dirty="0">
                <a:solidFill>
                  <a:srgbClr val="000000"/>
                </a:solidFill>
              </a:rPr>
              <a:t>: </a:t>
            </a:r>
            <a:r>
              <a:rPr lang="es-ES" sz="2000" dirty="0">
                <a:solidFill>
                  <a:srgbClr val="0000FF"/>
                </a:solidFill>
                <a:hlinkClick r:id="rId7"/>
              </a:rPr>
              <a:t>Descanso y sueño </a:t>
            </a:r>
            <a:endParaRPr lang="es-ES" sz="2000" dirty="0">
              <a:solidFill>
                <a:srgbClr val="0000FF"/>
              </a:solidFill>
            </a:endParaRPr>
          </a:p>
          <a:p>
            <a:pPr algn="just"/>
            <a:endParaRPr lang="es-ES" sz="2000" dirty="0">
              <a:solidFill>
                <a:srgbClr val="0000FF"/>
              </a:solidFill>
            </a:endParaRPr>
          </a:p>
          <a:p>
            <a:pPr algn="just"/>
            <a:r>
              <a:rPr lang="es-ES" sz="2000" dirty="0">
                <a:solidFill>
                  <a:srgbClr val="000000"/>
                </a:solidFill>
              </a:rPr>
              <a:t>• </a:t>
            </a:r>
            <a:r>
              <a:rPr lang="es-ES" sz="2000" dirty="0">
                <a:solidFill>
                  <a:srgbClr val="0000FF"/>
                </a:solidFill>
                <a:hlinkClick r:id="rId8"/>
              </a:rPr>
              <a:t>Campaña BENZOSTOP JUNTOS </a:t>
            </a:r>
            <a:r>
              <a:rPr lang="es-ES" sz="2000" dirty="0">
                <a:solidFill>
                  <a:srgbClr val="000000"/>
                </a:solidFill>
              </a:rPr>
              <a:t>(Junta de Andalucía) </a:t>
            </a:r>
          </a:p>
          <a:p>
            <a:pPr algn="just"/>
            <a:endParaRPr lang="es-ES" sz="2000" dirty="0">
              <a:solidFill>
                <a:srgbClr val="000000"/>
              </a:solidFill>
            </a:endParaRPr>
          </a:p>
          <a:p>
            <a:r>
              <a:rPr lang="es-ES" sz="2000" dirty="0">
                <a:solidFill>
                  <a:srgbClr val="000000"/>
                </a:solidFill>
              </a:rPr>
              <a:t>• </a:t>
            </a:r>
            <a:r>
              <a:rPr lang="es-ES" sz="2000" dirty="0">
                <a:solidFill>
                  <a:srgbClr val="0000FF"/>
                </a:solidFill>
                <a:hlinkClick r:id="rId9"/>
              </a:rPr>
              <a:t>https://mysleepwell.ca/ </a:t>
            </a:r>
            <a:r>
              <a:rPr lang="es-ES" sz="2000" dirty="0">
                <a:solidFill>
                  <a:srgbClr val="000000"/>
                </a:solidFill>
              </a:rPr>
              <a:t>(en inglés) 	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47134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rgbClr val="4E9EBA"/>
                </a:solidFill>
                <a:latin typeface="Arial Black" pitchFamily="34" charset="0"/>
              </a:rPr>
              <a:t>Sumario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52840" y="1280037"/>
            <a:ext cx="9554769" cy="4723203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INTRODUCCIÓN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DIAGNÓSTICO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TRATAMIENTO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>
                <a:solidFill>
                  <a:schemeClr val="bg1"/>
                </a:solidFill>
              </a:rPr>
              <a:t>Tratamiento no farmacológico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es-ES" sz="2000" dirty="0">
                <a:solidFill>
                  <a:schemeClr val="bg1"/>
                </a:solidFill>
              </a:rPr>
              <a:t>Tratamiento farmacológico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 err="1">
                <a:solidFill>
                  <a:schemeClr val="bg1"/>
                </a:solidFill>
              </a:rPr>
              <a:t>Benzodiazepinas</a:t>
            </a:r>
            <a:r>
              <a:rPr lang="es-ES" sz="1800" dirty="0">
                <a:solidFill>
                  <a:schemeClr val="bg1"/>
                </a:solidFill>
              </a:rPr>
              <a:t> y fármacos Z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Antidepresivos con acción sedante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Melatonina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Antagonistas duales del receptor de la </a:t>
            </a:r>
            <a:r>
              <a:rPr lang="es-ES" sz="1800" dirty="0" err="1">
                <a:solidFill>
                  <a:schemeClr val="bg1"/>
                </a:solidFill>
              </a:rPr>
              <a:t>orexina</a:t>
            </a:r>
            <a:endParaRPr lang="es-ES" sz="1800" dirty="0">
              <a:solidFill>
                <a:schemeClr val="bg1"/>
              </a:solidFill>
            </a:endParaRP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Antihistamínicos</a:t>
            </a:r>
          </a:p>
          <a:p>
            <a:pPr lvl="2" algn="just">
              <a:buFont typeface="Courier New" panose="02070309020205020404" pitchFamily="49" charset="0"/>
              <a:buChar char="o"/>
            </a:pPr>
            <a:r>
              <a:rPr lang="es-ES" sz="1800" dirty="0">
                <a:solidFill>
                  <a:schemeClr val="bg1"/>
                </a:solidFill>
              </a:rPr>
              <a:t>Otros</a:t>
            </a:r>
            <a:endParaRPr lang="pt-BR" sz="1800" dirty="0">
              <a:solidFill>
                <a:schemeClr val="bg1"/>
              </a:solidFill>
            </a:endParaRP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USO A LARGO PLAZO Y DEPRESCRIPCIÓN DE BENZODIAZEPINAS Y FÁRMACOS Z</a:t>
            </a:r>
          </a:p>
          <a:p>
            <a:pPr algn="just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s-ES" sz="2200" dirty="0">
                <a:solidFill>
                  <a:schemeClr val="bg1"/>
                </a:solidFill>
              </a:rPr>
              <a:t>IDEAS CLAVE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0" y="365125"/>
            <a:ext cx="8379229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IDEAS CLAVE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7149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213084" y="1527709"/>
            <a:ext cx="10342179" cy="41739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La arquitectura del sueño va cambiando a lo largo de la vida. En las personas mayores es habitual que aumenten el tiempo de latencia y los despertares nocturnos y disminuya la duración total del sueño.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La terapia cognitivo-conductual para el insomnio es el tratamiento más eficaz a largo plazo. El control de estímulos y la restricción del sueño (factibles de realizar en AP) son los componentes más efectivos.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La eficacia de los fármacos en el tratamiento del insomnio es muy limitada. Debido a sus riesgos a largo plazo se recomienda evitar la prescripción prolongada.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A pesar de su amplio uso off-</a:t>
            </a:r>
            <a:r>
              <a:rPr lang="es-ES" sz="1800" dirty="0" err="1"/>
              <a:t>label</a:t>
            </a:r>
            <a:r>
              <a:rPr lang="es-ES" sz="1800" dirty="0"/>
              <a:t>, la evidencia sobre la eficacia de </a:t>
            </a:r>
            <a:r>
              <a:rPr lang="es-ES" sz="1800" dirty="0" err="1"/>
              <a:t>trazodona</a:t>
            </a:r>
            <a:r>
              <a:rPr lang="es-ES" sz="1800" dirty="0"/>
              <a:t> en el insomnio en personas mayores es muy limitada. Deben considerarse sus efectos adversos, incluyendo el aumento del riesgo de caídas.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En el momento de la prescripción es importante informar a pacientes y cuidadores sobre los efectos adversos del tratamiento, la temporalidad del mismo y las pautas de retirada.</a:t>
            </a:r>
          </a:p>
          <a:p>
            <a:pPr marL="360000" lvl="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s-ES" sz="1800" dirty="0"/>
              <a:t>Se recomienda revisar las prescripciones crónicas de </a:t>
            </a:r>
            <a:r>
              <a:rPr lang="es-ES" sz="1800" dirty="0" err="1"/>
              <a:t>hipnosedantes</a:t>
            </a:r>
            <a:r>
              <a:rPr lang="es-ES" sz="1800" dirty="0"/>
              <a:t> con el objetivo de plantear la posibilidad de una retirada gradual, teniendo en cuenta las circunstancias y preferencias del paciente.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9334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914401" y="861400"/>
            <a:ext cx="104788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Para más información y 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bibliografía…</a:t>
            </a: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" name="CuadroTexto 2"/>
          <p:cNvSpPr txBox="1"/>
          <p:nvPr/>
        </p:nvSpPr>
        <p:spPr>
          <a:xfrm>
            <a:off x="815249" y="3246701"/>
            <a:ext cx="46931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>
                <a:hlinkClick r:id="rId5"/>
              </a:rPr>
              <a:t>INFAC VOL 33, nº 5 - 2025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157104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INTRODUCCIÓN 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051658"/>
            <a:ext cx="11161486" cy="559151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Cambios en la arquitectura del sueño a lo largo de la vida: los mayores duermen menos horas, tienen mayor número de despertares nocturnos y más facilidad para despertarse por factores externos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Insomnio</a:t>
            </a:r>
            <a:r>
              <a:rPr lang="es-ES" sz="1800" dirty="0"/>
              <a:t> (DSM-5): insatisfacción por la cantidad o calidad del sueño, persistente (al menos 3 veces/semana, un mínimo de 3 meses), repercute negativamente en la vida cotidiana, y no puede atribuirse a patología médica o mental. Se asocia a:</a:t>
            </a:r>
          </a:p>
          <a:p>
            <a:pPr marL="3635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a) dificultad para conciliar el sueño</a:t>
            </a:r>
          </a:p>
          <a:p>
            <a:pPr marL="3635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b) dificultad para mantener el sueño</a:t>
            </a:r>
          </a:p>
          <a:p>
            <a:pPr marL="363538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1600" dirty="0"/>
              <a:t>c) despertar precoz con incapacidad para volver a dormir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Prevalencia</a:t>
            </a:r>
            <a:r>
              <a:rPr lang="es-ES" sz="1800" dirty="0"/>
              <a:t>:  12-40% en &gt; 65 años (oscila según países y criterios diagnósticos). Aumenta con la edad; mayor en mujeres y en personas con comorbilidad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Impacto</a:t>
            </a:r>
            <a:r>
              <a:rPr lang="es-ES" sz="1800" dirty="0"/>
              <a:t>: aumento del riesgo de depresión, HTA, IAM, deterioro cognitivo, caídas, peor estado físico, limitaciones funcionales y mayor utilización de servicios de salud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Inicio: habitualmente por eventos estresantes. Puede prolongarse por </a:t>
            </a:r>
            <a:r>
              <a:rPr lang="es-ES" sz="1800" b="1" dirty="0"/>
              <a:t>factores </a:t>
            </a:r>
            <a:r>
              <a:rPr lang="es-ES" sz="1800" b="1" dirty="0" err="1"/>
              <a:t>perpetuantes</a:t>
            </a:r>
            <a:r>
              <a:rPr lang="es-ES" sz="1800" b="1" dirty="0"/>
              <a:t> </a:t>
            </a:r>
            <a:r>
              <a:rPr lang="es-ES" sz="1800" dirty="0"/>
              <a:t>(ansiedad, comportamientos </a:t>
            </a:r>
            <a:r>
              <a:rPr lang="es-ES" sz="1800" dirty="0" err="1"/>
              <a:t>maladaptativos</a:t>
            </a:r>
            <a:r>
              <a:rPr lang="es-ES" sz="1800" dirty="0"/>
              <a:t>). Importante: tranquilizar al paciente y prevenir el uso prolongado de </a:t>
            </a:r>
            <a:r>
              <a:rPr lang="es-ES" sz="1800" dirty="0" err="1"/>
              <a:t>hipnosedantes</a:t>
            </a:r>
            <a:r>
              <a:rPr lang="es-ES" sz="1800" dirty="0"/>
              <a:t>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DIAGNÓSTICO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658393"/>
            <a:ext cx="11161486" cy="38500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Anamnesis completa:  </a:t>
            </a:r>
            <a:r>
              <a:rPr lang="es-ES" sz="1800" dirty="0"/>
              <a:t>síntomas e historia del sueño (momento de aparición, repercusiones diurnas, duración, frecuencia, hábitos y rutinas…etc.).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Herramientas</a:t>
            </a:r>
            <a:r>
              <a:rPr lang="es-ES" sz="1800" dirty="0"/>
              <a:t> útiles: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Diarios del sueño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Escalas de evaluación: </a:t>
            </a:r>
            <a:r>
              <a:rPr lang="es-ES" sz="1800" dirty="0">
                <a:hlinkClick r:id="rId2"/>
              </a:rPr>
              <a:t>índice de gravedad del insomnio </a:t>
            </a:r>
            <a:r>
              <a:rPr lang="es-ES" sz="1800" dirty="0"/>
              <a:t>(ISI), disponible en formularios de </a:t>
            </a:r>
            <a:r>
              <a:rPr lang="es-ES" sz="1800" dirty="0" err="1"/>
              <a:t>Osabide</a:t>
            </a:r>
            <a:r>
              <a:rPr lang="es-ES" sz="1800" dirty="0"/>
              <a:t>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Factores</a:t>
            </a:r>
            <a:r>
              <a:rPr lang="es-ES" sz="1800" dirty="0"/>
              <a:t> que pueden contribuir a precipitar, exacerbar o perpetuar el insomnio (ver Tabla 1)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En pacientes de edad avanzada, frecuentemente </a:t>
            </a:r>
            <a:r>
              <a:rPr lang="es-ES" sz="1800" dirty="0" err="1"/>
              <a:t>polimedicados</a:t>
            </a:r>
            <a:r>
              <a:rPr lang="es-ES" sz="1800" dirty="0"/>
              <a:t>, </a:t>
            </a:r>
            <a:r>
              <a:rPr lang="es-ES" sz="1800" b="1" dirty="0"/>
              <a:t>la valoración de la medicación es especialmente importante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es-ES" sz="18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78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069" y="410887"/>
            <a:ext cx="7851290" cy="6247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30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2" y="1342112"/>
            <a:ext cx="11161486" cy="4716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2000" b="1" dirty="0">
                <a:solidFill>
                  <a:srgbClr val="4E9EBA"/>
                </a:solidFill>
              </a:rPr>
              <a:t>Objetivo</a:t>
            </a:r>
            <a:r>
              <a:rPr lang="es-ES" sz="2000" b="1" dirty="0"/>
              <a:t>:</a:t>
            </a:r>
            <a:r>
              <a:rPr lang="es-ES" sz="2000" dirty="0"/>
              <a:t>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mejorar la cantidad y calidad del sueño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disminuir las repercusiones del insomnio en el funcionamiento diurno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Debe comenzar por </a:t>
            </a:r>
            <a:r>
              <a:rPr lang="es-ES" sz="1800" b="1" dirty="0">
                <a:solidFill>
                  <a:srgbClr val="4E9EBA"/>
                </a:solidFill>
              </a:rPr>
              <a:t>medidas generales o no farmacológicas</a:t>
            </a:r>
            <a:r>
              <a:rPr lang="es-ES" sz="1800" dirty="0"/>
              <a:t>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educar sobre el sueño, ajustar expectativas, recomendaciones de higiene del sueño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Eliminar/minimizar factores que interfieren con el sueño (tabla 1)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Eliminar/reducir la ansiedad relacionada con el miedo a no conciliar el sueño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identificar y eliminar conductas compensatorias contraproducentes (consumo de cafeína, de alcohol, siestas...)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endParaRPr lang="es-ES" sz="18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s-ES" sz="2000" b="1" dirty="0">
                <a:solidFill>
                  <a:srgbClr val="4E9EBA"/>
                </a:solidFill>
              </a:rPr>
              <a:t>Medidas respecto a los fármacos: 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 err="1"/>
              <a:t>Deprescribir</a:t>
            </a:r>
            <a:r>
              <a:rPr lang="es-ES" sz="1800" dirty="0"/>
              <a:t> los no necesarios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</a:pPr>
            <a:r>
              <a:rPr lang="es-ES" sz="1800" dirty="0"/>
              <a:t>Reducir dosis o administrar a primera hora del día los que tengan efecto estimulante (p. ej. diuréticos, corticoides)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7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NO FARMACOLÓGICO (I)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002893"/>
            <a:ext cx="11161486" cy="565570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2000" dirty="0"/>
              <a:t>Primera línea: </a:t>
            </a:r>
            <a:r>
              <a:rPr lang="es-ES" sz="2400" b="1" dirty="0">
                <a:solidFill>
                  <a:srgbClr val="4E9EBA"/>
                </a:solidFill>
              </a:rPr>
              <a:t>Terapia cognitivo-conductual para el insomnio (TCC-i)</a:t>
            </a:r>
            <a:r>
              <a:rPr lang="es-ES" sz="2400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200" dirty="0"/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combinación de estrategias </a:t>
            </a:r>
            <a:r>
              <a:rPr lang="es-ES" sz="1600" dirty="0"/>
              <a:t>para modificar hábitos de sueño, control de estímulos, restricción del sueño y replanteamiento de falsas creencias y expectativas (</a:t>
            </a:r>
            <a:r>
              <a:rPr lang="es-ES" sz="1600" b="1" dirty="0"/>
              <a:t>tabla 2</a:t>
            </a:r>
            <a:r>
              <a:rPr lang="es-ES" sz="1600" dirty="0"/>
              <a:t>)</a:t>
            </a:r>
          </a:p>
          <a:p>
            <a:pPr marL="909638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b="1" dirty="0"/>
              <a:t>Estrategia infrautilizada </a:t>
            </a:r>
            <a:r>
              <a:rPr lang="es-ES" sz="1600" dirty="0"/>
              <a:t>a pesar de su eficacia y seguridad (por dificultad de acceso, resistencia por parte del paciente a los cambios de comportamiento, efectividad no inmediata, falta de confianza en sus resultados, coste elevado…)</a:t>
            </a:r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Generalmente: </a:t>
            </a:r>
            <a:r>
              <a:rPr lang="es-ES" sz="1800" b="1" dirty="0"/>
              <a:t>4-8 sesiones</a:t>
            </a:r>
            <a:r>
              <a:rPr lang="es-ES" sz="1800" dirty="0"/>
              <a:t>, periodicidad </a:t>
            </a:r>
            <a:r>
              <a:rPr lang="es-ES" sz="1800" b="1" dirty="0"/>
              <a:t>semanal</a:t>
            </a:r>
            <a:r>
              <a:rPr lang="es-ES" sz="1800" dirty="0"/>
              <a:t>, dirigidas por </a:t>
            </a:r>
            <a:r>
              <a:rPr lang="es-ES" sz="1800" b="1" dirty="0"/>
              <a:t>psicólogo clínico u otro profesional sanitario entrenado</a:t>
            </a:r>
            <a:r>
              <a:rPr lang="es-ES" sz="1800" dirty="0"/>
              <a:t>, aunque hay variantes (individual o en grupo, con apoyo de plataformas digitales o </a:t>
            </a:r>
            <a:r>
              <a:rPr lang="es-ES" sz="1800" dirty="0" err="1"/>
              <a:t>teleasistencia</a:t>
            </a:r>
            <a:r>
              <a:rPr lang="es-ES" sz="1800" dirty="0"/>
              <a:t>...)</a:t>
            </a:r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Eficacia demostrada: 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mejora gravedad de los síntomas, tiempo de latencia, mantenimiento y eficiencia del sueño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eficacia similar vs al tratamiento farmacológico a corto plazo (2-4 semanas), pero beneficio más sostenido y perdura una vez finalizada la terapia</a:t>
            </a:r>
          </a:p>
          <a:p>
            <a:pPr marL="452438" lvl="2" indent="-274638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En </a:t>
            </a:r>
            <a:r>
              <a:rPr lang="es-ES" sz="1800" b="1" dirty="0"/>
              <a:t>población de edad avanzada</a:t>
            </a:r>
            <a:r>
              <a:rPr lang="es-ES" sz="1800" dirty="0"/>
              <a:t>: </a:t>
            </a:r>
            <a:r>
              <a:rPr lang="es-ES" sz="1800" b="1" dirty="0"/>
              <a:t>la TCC-i está especialmente recomendada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evita el uso de hipnóticos </a:t>
            </a:r>
          </a:p>
          <a:p>
            <a:pPr marL="892175" lvl="2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Efectos adversos asociados menos importantes y se resuelven en pocos días. En determinados casos podría adaptarse la TCC-i evitando el componente de restricción del sueño</a:t>
            </a:r>
          </a:p>
          <a:p>
            <a:pPr marL="452438" lvl="2" indent="-274638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marL="452438" lvl="1" indent="-274638"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Restricción del sueño y control de estímulos: componentes más eficaces. No hay evidencia suficiente sobre la eficacia de las medidas de higiene del sueño por sí solas.</a:t>
            </a:r>
          </a:p>
          <a:p>
            <a:pPr lvl="2" algn="just">
              <a:lnSpc>
                <a:spcPct val="100000"/>
              </a:lnSpc>
              <a:spcBef>
                <a:spcPts val="0"/>
              </a:spcBef>
            </a:pPr>
            <a:endParaRPr lang="es-ES" sz="1800" dirty="0"/>
          </a:p>
          <a:p>
            <a:pPr lvl="2" algn="just">
              <a:lnSpc>
                <a:spcPct val="100000"/>
              </a:lnSpc>
              <a:spcBef>
                <a:spcPts val="0"/>
              </a:spcBef>
            </a:pPr>
            <a:endParaRPr lang="es-ES" sz="1600" dirty="0"/>
          </a:p>
        </p:txBody>
      </p:sp>
      <p:cxnSp>
        <p:nvCxnSpPr>
          <p:cNvPr id="12" name="Conector recto 11"/>
          <p:cNvCxnSpPr/>
          <p:nvPr/>
        </p:nvCxnSpPr>
        <p:spPr>
          <a:xfrm>
            <a:off x="488886" y="97908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916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7970" y="152979"/>
            <a:ext cx="8285258" cy="6528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79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0217" y="210207"/>
            <a:ext cx="10987155" cy="91899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TRATAMIENTO NO FARMACOLÓGICO (II)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60217" y="1129202"/>
            <a:ext cx="11161486" cy="489702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 err="1">
                <a:solidFill>
                  <a:srgbClr val="4E9EBA"/>
                </a:solidFill>
              </a:rPr>
              <a:t>Mindfulness</a:t>
            </a:r>
            <a:r>
              <a:rPr lang="es-ES" sz="1800" b="1" dirty="0">
                <a:solidFill>
                  <a:srgbClr val="4E9EBA"/>
                </a:solidFill>
              </a:rPr>
              <a:t>  y terapia de aceptación y compromiso (ACT)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Técnicas de psicoterapia que se pueden incorporar como  componentes de la TCC-i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Como terapias </a:t>
            </a:r>
            <a:r>
              <a:rPr lang="es-ES" sz="1600" dirty="0" err="1"/>
              <a:t>monocomponente</a:t>
            </a:r>
            <a:r>
              <a:rPr lang="es-ES" sz="1600" dirty="0"/>
              <a:t> hay estudios pequeños que muestran efectos beneficiosos, pero evidencia insuficiente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Terapia conductual breve (2-4 sesiones)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combina restricción del sueño y control de estímulos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puede ser llevada a cabo por profesionales de medicina de familia y enfermería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Evidencia menor, pero alternativa aceptable si no se puede acceder a la TCC-i tradicional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TCC-i en formato libros, folletos de autoayuda, aplicaciones digitales (</a:t>
            </a:r>
            <a:r>
              <a:rPr lang="es-ES" sz="1800" b="1" dirty="0" err="1">
                <a:solidFill>
                  <a:srgbClr val="4E9EBA"/>
                </a:solidFill>
              </a:rPr>
              <a:t>on</a:t>
            </a:r>
            <a:r>
              <a:rPr lang="es-ES" sz="1800" b="1" dirty="0">
                <a:solidFill>
                  <a:srgbClr val="4E9EBA"/>
                </a:solidFill>
              </a:rPr>
              <a:t> line o apps)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Algunas aplicaciones/webs disponibles en otros países han demostrado eficacia en distintos parámetros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Opción recomendada en las GPC; algunas financiadas por sistemas de salud en distintos países (NICE recomienda </a:t>
            </a:r>
            <a:r>
              <a:rPr lang="es-ES" sz="1600" i="1" dirty="0" err="1"/>
              <a:t>Sleepio</a:t>
            </a:r>
            <a:r>
              <a:rPr lang="es-ES" sz="1600" dirty="0"/>
              <a:t>)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Ejercicio físico </a:t>
            </a:r>
            <a:r>
              <a:rPr lang="es-ES" sz="1800" dirty="0"/>
              <a:t>(entrenamiento de fuerza combinado con ejercicio aérobico, </a:t>
            </a:r>
            <a:r>
              <a:rPr lang="es-ES" sz="1800" dirty="0" err="1"/>
              <a:t>tai</a:t>
            </a:r>
            <a:r>
              <a:rPr lang="es-ES" sz="1800" dirty="0"/>
              <a:t> </a:t>
            </a:r>
            <a:r>
              <a:rPr lang="es-ES" sz="1800" dirty="0" err="1"/>
              <a:t>chi</a:t>
            </a:r>
            <a:r>
              <a:rPr lang="es-ES" sz="1800" dirty="0"/>
              <a:t>, yoga, </a:t>
            </a:r>
            <a:r>
              <a:rPr lang="es-ES" sz="1800" dirty="0" err="1"/>
              <a:t>pilates</a:t>
            </a:r>
            <a:r>
              <a:rPr lang="es-ES" sz="1800" dirty="0"/>
              <a:t>, </a:t>
            </a:r>
            <a:r>
              <a:rPr lang="es-ES" sz="1800" dirty="0" err="1"/>
              <a:t>etc</a:t>
            </a:r>
            <a:r>
              <a:rPr lang="es-ES" sz="1800" dirty="0"/>
              <a:t>): </a:t>
            </a:r>
          </a:p>
          <a:p>
            <a:pPr lvl="1" algn="just">
              <a:lnSpc>
                <a:spcPct val="100000"/>
              </a:lnSpc>
              <a:spcBef>
                <a:spcPts val="0"/>
              </a:spcBef>
            </a:pPr>
            <a:r>
              <a:rPr lang="es-ES" sz="1600" dirty="0"/>
              <a:t>Estudios muestran que puede mejorar la calidad del sueño en pacientes mayores</a:t>
            </a:r>
          </a:p>
          <a:p>
            <a:pPr marL="457200" lvl="1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b="1" dirty="0">
                <a:solidFill>
                  <a:srgbClr val="4E9EBA"/>
                </a:solidFill>
              </a:rPr>
              <a:t>Otras</a:t>
            </a:r>
            <a:r>
              <a:rPr lang="es-ES" sz="1800" dirty="0"/>
              <a:t> intervenciones: Terapia lumínica, música relajante…faltan estudios adecuados para hacer recomendaciones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s-ES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s-ES" sz="1800" dirty="0"/>
              <a:t>Aplicaciones digitales para combatir el insomnio en nuestro medio: evidencia muy limitada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620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658e05dc79727ff3272e17dd9bfa80f0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60ec3ea61346522d41d3ef10648fdf0c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f301a845-6ce7-4628-b9f3-e90712a662a6"/>
    <ds:schemaRef ds:uri="1fdafc60-6e87-4fef-9209-278af2a3ac6d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36909C-CE58-48EF-A996-D84C38E2C34B}"/>
</file>

<file path=docProps/app.xml><?xml version="1.0" encoding="utf-8"?>
<Properties xmlns="http://schemas.openxmlformats.org/officeDocument/2006/extended-properties" xmlns:vt="http://schemas.openxmlformats.org/officeDocument/2006/docPropsVTypes">
  <TotalTime>6342</TotalTime>
  <Words>3157</Words>
  <Application>Microsoft Office PowerPoint</Application>
  <PresentationFormat>Panorámica</PresentationFormat>
  <Paragraphs>265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  MANEJO DEL INSOMNIO EN PERSONAS MAYORES  Vol 33, nº5 2025 </vt:lpstr>
      <vt:lpstr>Sumario</vt:lpstr>
      <vt:lpstr>INTRODUCCIÓN </vt:lpstr>
      <vt:lpstr>DIAGNÓSTICO</vt:lpstr>
      <vt:lpstr>Presentación de PowerPoint</vt:lpstr>
      <vt:lpstr>TRATAMIENTO</vt:lpstr>
      <vt:lpstr>TRATAMIENTO NO FARMACOLÓGICO (I)</vt:lpstr>
      <vt:lpstr>Presentación de PowerPoint</vt:lpstr>
      <vt:lpstr>TRATAMIENTO NO FARMACOLÓGICO (II)</vt:lpstr>
      <vt:lpstr>TRATAMIENTO FARMACOLÓGICO (I)</vt:lpstr>
      <vt:lpstr>TRATAMIENTO FARMACOLÓGICO (II)</vt:lpstr>
      <vt:lpstr>TRATAMIENTO FARMACOLÓGICO (III)</vt:lpstr>
      <vt:lpstr>Presentación de PowerPoint</vt:lpstr>
      <vt:lpstr>TRATAMIENTO FARMACOLÓGICO (IV)</vt:lpstr>
      <vt:lpstr>TRATAMIENTO FARMACOLÓGICO (V)</vt:lpstr>
      <vt:lpstr>TRATAMIENTO FARMACOLÓGICO (VI)</vt:lpstr>
      <vt:lpstr>USO A LARGO PLAZO Y DEPRESCRIPCIÓN DE BENZODIAZEPINAS Y FÁRMACOS Z (I)</vt:lpstr>
      <vt:lpstr>USO A LARGO PLAZO Y DEPRESCRIPCIÓN DE BENZODIAZEPINAS Y FÁRMACOS Z (II)</vt:lpstr>
      <vt:lpstr>Materiales de apoyo para pacientes</vt:lpstr>
      <vt:lpstr>IDEAS CLAVE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847</cp:revision>
  <cp:lastPrinted>2022-02-23T13:38:32Z</cp:lastPrinted>
  <dcterms:created xsi:type="dcterms:W3CDTF">2022-01-18T07:46:55Z</dcterms:created>
  <dcterms:modified xsi:type="dcterms:W3CDTF">2025-06-16T08:21:41Z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