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9"/>
  </p:handoutMasterIdLst>
  <p:sldIdLst>
    <p:sldId id="256" r:id="rId5"/>
    <p:sldId id="259" r:id="rId6"/>
    <p:sldId id="262" r:id="rId7"/>
    <p:sldId id="280" r:id="rId8"/>
    <p:sldId id="260" r:id="rId9"/>
    <p:sldId id="281" r:id="rId10"/>
    <p:sldId id="283" r:id="rId11"/>
    <p:sldId id="284" r:id="rId12"/>
    <p:sldId id="282" r:id="rId13"/>
    <p:sldId id="285" r:id="rId14"/>
    <p:sldId id="286" r:id="rId15"/>
    <p:sldId id="279" r:id="rId16"/>
    <p:sldId id="287" r:id="rId17"/>
    <p:sldId id="261" r:id="rId18"/>
  </p:sldIdLst>
  <p:sldSz cx="12192000" cy="6858000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0AE"/>
    <a:srgbClr val="4E9EBA"/>
    <a:srgbClr val="00DBD6"/>
    <a:srgbClr val="89C5C5"/>
    <a:srgbClr val="7E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03AD0-5303-4ECF-8292-8F7635670D47}" v="2" dt="2025-12-22T08:03:16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87A6-201E-4EC4-86B9-2C2B7B64E264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DC1B-0221-4F37-8830-B22554DB2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6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22/12/2025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5/es_def/INFAC-VoL-38-N-8_Tabla-1.pdf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euskadi.eus/contenidos/informacion/cevime_infac_2025/es_def/adjuntos/INFAC-Vol-33-n-8_tratamiento-de-las-ITU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1364100"/>
            <a:ext cx="10752083" cy="2387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 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ACTUALIZACIÓN DEL TRATAMIENTO DE LA INFECCIÓN URINARIA EN POBLACIÓN ADULTA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Vol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33, nº8 2025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4029" y="365125"/>
            <a:ext cx="8379229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ITU recurrente en mujeres (2/2)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768858" y="1097280"/>
            <a:ext cx="9402066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189919" y="1241944"/>
            <a:ext cx="5357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4E9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04" y="3904274"/>
            <a:ext cx="8875057" cy="275432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33134" y="3728116"/>
            <a:ext cx="5357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4E9E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730" y="1289527"/>
            <a:ext cx="8691132" cy="2438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51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818" y="365125"/>
            <a:ext cx="10162972" cy="732155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Pielonefritis sin criterios de ingreso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9741" y="1385410"/>
            <a:ext cx="11907583" cy="16083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200" dirty="0"/>
              <a:t>Infección del tracto urinario superior que afecta a la pelvis y el parénquima renal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200" dirty="0"/>
              <a:t>Frecuentes síntomas sistémicos: dolor en el flanco (ángulo costovertebral), escalofríos y fiebre &gt;38 °C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200" dirty="0"/>
              <a:t>Realizar urocultivo previo e iniciar tratamiento empírico sin esperar el resultado del antibiograma. Control clínico estrecho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400" b="1" dirty="0">
              <a:solidFill>
                <a:srgbClr val="4E9EBA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4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10818" y="1097280"/>
            <a:ext cx="10769218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58B0A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36" t="4372"/>
          <a:stretch/>
        </p:blipFill>
        <p:spPr>
          <a:xfrm>
            <a:off x="129741" y="3281889"/>
            <a:ext cx="5786552" cy="23239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4195" y="3573912"/>
            <a:ext cx="6002033" cy="206261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914196" y="2916086"/>
            <a:ext cx="6002032" cy="523220"/>
          </a:xfrm>
          <a:prstGeom prst="rect">
            <a:avLst/>
          </a:prstGeom>
          <a:noFill/>
          <a:ln>
            <a:solidFill>
              <a:srgbClr val="7EC2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4E9EBA"/>
                </a:solidFill>
              </a:rPr>
              <a:t>Pielonefritis aguda sin criterios de ingreso, ni riesgo de microorganismos resistentes</a:t>
            </a:r>
          </a:p>
        </p:txBody>
      </p:sp>
    </p:spTree>
    <p:extLst>
      <p:ext uri="{BB962C8B-B14F-4D97-AF65-F5344CB8AC3E}">
        <p14:creationId xmlns:p14="http://schemas.microsoft.com/office/powerpoint/2010/main" val="365762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8379229" cy="732155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Prostatitis bacteriana aguda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4172" y="1195728"/>
            <a:ext cx="11800114" cy="26080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Los síntomas urinarios se acompañan de fiebre y afectación general. Próstata extremadamente sensible. Se debe descartar 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Menos del 10% de los casos de prostatitis tienen infección bacteriana comprobada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Realizar urocultivo previo al tratamiento empírico. Si se sospecha infección, se debe iniciar el tratamiento empírico y ajustarlo tras el resultado del cultivo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E9EBA"/>
                </a:solidFill>
              </a:rPr>
              <a:t>Duración: </a:t>
            </a:r>
            <a:r>
              <a:rPr lang="es-ES" sz="2000" dirty="0"/>
              <a:t>al menos 2 semanas y extenderlo a 4 si los síntomas no se han resuelto por completo. En la mayoría de los casos, la fiebre disminuye en 2-6 días tras el inicio del antibiótico. Si persiste tras 48 horas se debe realizar una evaluación adicional 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000" dirty="0"/>
          </a:p>
          <a:p>
            <a:pPr>
              <a:buFont typeface="Wingdings" panose="05000000000000000000" pitchFamily="2" charset="2"/>
              <a:buChar char="ü"/>
            </a:pPr>
            <a:endParaRPr lang="es-ES" sz="4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528095" y="1097280"/>
            <a:ext cx="10651941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35" y="3987491"/>
            <a:ext cx="7516619" cy="217902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270105" y="4674200"/>
            <a:ext cx="351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* Si el antibiograma lo permite, cambiar cefixima  por  TMP/SMX (o ciprofloxacino si resistencia)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8231794" y="4446204"/>
            <a:ext cx="3686976" cy="147562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3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171779"/>
            <a:ext cx="8379229" cy="732155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ITU en paciente con sonda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0" y="920527"/>
            <a:ext cx="12192000" cy="5151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/>
              <a:t>Factor de Riesgo Principal: </a:t>
            </a:r>
            <a:r>
              <a:rPr lang="es-ES" sz="2200" b="1" dirty="0">
                <a:solidFill>
                  <a:srgbClr val="4E9EBA"/>
                </a:solidFill>
              </a:rPr>
              <a:t>duración del sondaje</a:t>
            </a:r>
            <a:r>
              <a:rPr lang="es-ES" sz="2200" dirty="0"/>
              <a:t>. Incidencia 100% en sondaje de mas de 30 días. Valorar diariamente posibilidad de retirada de la sonda y evitar el sondaje permanente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/>
              <a:t>Importante </a:t>
            </a:r>
            <a:r>
              <a:rPr lang="es-ES" sz="2200" b="1" dirty="0">
                <a:solidFill>
                  <a:srgbClr val="4E9EBA"/>
                </a:solidFill>
              </a:rPr>
              <a:t>distinguir de la BA</a:t>
            </a:r>
            <a:r>
              <a:rPr lang="es-ES" sz="2200" dirty="0"/>
              <a:t>. El crecimiento de &gt; 10</a:t>
            </a:r>
            <a:r>
              <a:rPr lang="es-ES" sz="2200" baseline="30000" dirty="0"/>
              <a:t>3</a:t>
            </a:r>
            <a:r>
              <a:rPr lang="es-ES" sz="2200" dirty="0"/>
              <a:t> UFC/ml debe acompañarse de signos y síntomas de ITU, sin otra fuente de infección identificada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/>
              <a:t>La presencia de mal olor, orina turbia o </a:t>
            </a:r>
            <a:r>
              <a:rPr lang="es-ES" sz="2200" dirty="0" err="1"/>
              <a:t>piuria</a:t>
            </a:r>
            <a:r>
              <a:rPr lang="es-ES" sz="2200" dirty="0"/>
              <a:t> por sí solas no debe usarse para diferenciar la bacteriuria de la ITU. La </a:t>
            </a:r>
            <a:r>
              <a:rPr lang="es-ES" sz="2200" dirty="0" err="1"/>
              <a:t>piuria</a:t>
            </a:r>
            <a:r>
              <a:rPr lang="es-ES" sz="2200" dirty="0"/>
              <a:t> solo indica inflamación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/>
              <a:t>La </a:t>
            </a:r>
            <a:r>
              <a:rPr lang="es-ES" sz="2200" b="1" dirty="0">
                <a:solidFill>
                  <a:srgbClr val="4E9EBA"/>
                </a:solidFill>
              </a:rPr>
              <a:t>profilaxis antibiótica en el recambio de sonda no está indicada </a:t>
            </a:r>
            <a:r>
              <a:rPr lang="es-ES" sz="2200" dirty="0"/>
              <a:t>(salvo recambio con hematuria o alta frecuencia y severidad de las ITU). Tampoco el uso de antisépticos o antibióticos tópicos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/>
              <a:t>Tratamiento ITU sintomática guiado por urocultivo. Tomar la muestra tras cambio de sonda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/>
              <a:t>Sonda de corta duración o 1ª</a:t>
            </a:r>
            <a:r>
              <a:rPr lang="es-ES" sz="2200" baseline="30000" dirty="0"/>
              <a:t>s</a:t>
            </a:r>
            <a:r>
              <a:rPr lang="es-ES" sz="2200" dirty="0"/>
              <a:t> 48 horas tras retirada de sonda: Tratamiento similar a paciente sin sonda.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/>
              <a:t>Sonda de larga duración, sin afectación sistémica, ni riesgo de </a:t>
            </a:r>
            <a:r>
              <a:rPr lang="es-ES" sz="2200" dirty="0" err="1"/>
              <a:t>multirresistencia</a:t>
            </a:r>
            <a:r>
              <a:rPr lang="es-ES" sz="2200" dirty="0"/>
              <a:t>: cefixima 400 mg/24 h, vía oral 7-14 días y ajuste posterior según antibiograma: valorar antibiótico de menor espectro	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/>
              <a:t> Derivar hospital: afectación sistémica, comorbilidades importantes, sospecha bacteriemia</a:t>
            </a:r>
          </a:p>
          <a:p>
            <a:pPr marL="0" indent="0">
              <a:buNone/>
            </a:pPr>
            <a:endParaRPr lang="es-ES" sz="20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621635" y="903934"/>
            <a:ext cx="10558401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4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698" y="1105592"/>
            <a:ext cx="9236826" cy="6068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Para más información y bibliografía…</a:t>
            </a:r>
            <a:b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</a:b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3"/>
              </a:rPr>
              <a:t>Enlace a tabla resumen</a:t>
            </a:r>
            <a:endParaRPr lang="es-ES" dirty="0"/>
          </a:p>
          <a:p>
            <a:r>
              <a:rPr lang="es-ES" dirty="0">
                <a:hlinkClick r:id="rId4"/>
              </a:rPr>
              <a:t>Enlace a INFAC </a:t>
            </a:r>
            <a:r>
              <a:rPr lang="es-ES_tradnl" dirty="0" err="1">
                <a:hlinkClick r:id="rId4"/>
              </a:rPr>
              <a:t>Vol</a:t>
            </a:r>
            <a:r>
              <a:rPr lang="es-ES_tradnl" dirty="0">
                <a:hlinkClick r:id="rId4"/>
              </a:rPr>
              <a:t> 33, nº8 2025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237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9601200" cy="3962401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  <a:p>
            <a:r>
              <a:rPr lang="es-ES"/>
              <a:t> INTRODUCCIÓN 	</a:t>
            </a:r>
          </a:p>
          <a:p>
            <a:r>
              <a:rPr lang="es-ES"/>
              <a:t>BACTERIURIA ASINTOMÁTICA 	</a:t>
            </a:r>
          </a:p>
          <a:p>
            <a:r>
              <a:rPr lang="es-ES"/>
              <a:t>CISTITIS AGUDA 	</a:t>
            </a:r>
          </a:p>
          <a:p>
            <a:r>
              <a:rPr lang="es-ES"/>
              <a:t>INFECCIONES URINARIAS RECURRENTES EN MUJERES 	</a:t>
            </a:r>
          </a:p>
          <a:p>
            <a:r>
              <a:rPr lang="es-ES"/>
              <a:t>PIELONEFRITIS SIN CRITERIO DE INGRESO 	</a:t>
            </a:r>
          </a:p>
          <a:p>
            <a:r>
              <a:rPr lang="es-ES"/>
              <a:t>PROSTATITIS BACTERIANA AGUDA 	</a:t>
            </a:r>
          </a:p>
          <a:p>
            <a:r>
              <a:rPr lang="es-ES"/>
              <a:t>INFECCIONES URINARIAS EN PACIENTES CON SONDA VESICAL	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INTRODUCCIÓN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160305"/>
            <a:ext cx="11161486" cy="50887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600" dirty="0"/>
              <a:t>Infección del tracto urinario (ITU): </a:t>
            </a:r>
            <a:r>
              <a:rPr lang="es-ES" sz="2600" b="1" dirty="0">
                <a:solidFill>
                  <a:srgbClr val="4E9EBA"/>
                </a:solidFill>
              </a:rPr>
              <a:t>combinación de síntomas clínicos </a:t>
            </a:r>
            <a:r>
              <a:rPr lang="es-ES" sz="2600" dirty="0"/>
              <a:t>(disuria, urgencia miccional, </a:t>
            </a:r>
            <a:r>
              <a:rPr lang="es-ES" sz="2600" dirty="0" err="1"/>
              <a:t>polaquiuria</a:t>
            </a:r>
            <a:r>
              <a:rPr lang="es-ES" sz="2600" dirty="0"/>
              <a:t>..) + presencia de </a:t>
            </a:r>
            <a:r>
              <a:rPr lang="es-ES" sz="2600" b="1" dirty="0">
                <a:solidFill>
                  <a:srgbClr val="4E9EBA"/>
                </a:solidFill>
              </a:rPr>
              <a:t>bacterias en orina </a:t>
            </a:r>
            <a:r>
              <a:rPr lang="es-ES" sz="2600" dirty="0"/>
              <a:t>&gt; 10</a:t>
            </a:r>
            <a:r>
              <a:rPr lang="es-ES" sz="2600" baseline="30000" dirty="0"/>
              <a:t>5</a:t>
            </a:r>
            <a:r>
              <a:rPr lang="es-ES" sz="2600" dirty="0"/>
              <a:t> UFC/ml</a:t>
            </a:r>
          </a:p>
          <a:p>
            <a:pPr algn="just"/>
            <a:r>
              <a:rPr lang="es-ES" sz="2600" dirty="0"/>
              <a:t>Son el </a:t>
            </a:r>
            <a:r>
              <a:rPr lang="es-ES" sz="2600" b="1" dirty="0">
                <a:solidFill>
                  <a:srgbClr val="4E9EBA"/>
                </a:solidFill>
              </a:rPr>
              <a:t>18,25% de las infecciones de origen comunitario</a:t>
            </a:r>
            <a:r>
              <a:rPr lang="es-ES" sz="2600" dirty="0"/>
              <a:t> y una de las patologías para las que más </a:t>
            </a:r>
            <a:r>
              <a:rPr lang="es-ES" sz="2600" b="1" dirty="0">
                <a:solidFill>
                  <a:srgbClr val="4E9EBA"/>
                </a:solidFill>
              </a:rPr>
              <a:t>se indican antibióticos </a:t>
            </a:r>
            <a:r>
              <a:rPr lang="es-ES" sz="2600" dirty="0"/>
              <a:t>en este medio</a:t>
            </a:r>
          </a:p>
          <a:p>
            <a:pPr algn="just"/>
            <a:r>
              <a:rPr lang="es-ES" sz="2600" dirty="0"/>
              <a:t>Más prevalentes en </a:t>
            </a:r>
            <a:r>
              <a:rPr lang="es-ES" sz="2600" b="1" dirty="0">
                <a:solidFill>
                  <a:srgbClr val="4E9EBA"/>
                </a:solidFill>
              </a:rPr>
              <a:t>mujeres</a:t>
            </a:r>
            <a:r>
              <a:rPr lang="es-ES" sz="2600" dirty="0"/>
              <a:t> (aprox. 15% cada año). La incidencia aumenta con la </a:t>
            </a:r>
            <a:r>
              <a:rPr lang="es-ES" sz="2600" b="1" dirty="0">
                <a:solidFill>
                  <a:srgbClr val="4E9EBA"/>
                </a:solidFill>
              </a:rPr>
              <a:t>edad, la comorbilidad y la institucionalización</a:t>
            </a:r>
            <a:endParaRPr lang="es-ES" sz="2600" dirty="0"/>
          </a:p>
          <a:p>
            <a:pPr algn="just"/>
            <a:r>
              <a:rPr lang="es-ES" sz="2600" dirty="0"/>
              <a:t>Riesgo de mala evolución: anomalías del tracto urinario, sonda urinaria, antibiótico previo o comorbilidades puede aumentar el riesgo de fracaso terapéutico. El sexo masculino ya no se considera un factor de riesgo para una mala evolución</a:t>
            </a:r>
          </a:p>
          <a:p>
            <a:pPr algn="just"/>
            <a:r>
              <a:rPr lang="es-ES" sz="2600" dirty="0"/>
              <a:t>Importancia de seguir las recomendaciones de los  PROA para frenar aumento de resistencias</a:t>
            </a:r>
          </a:p>
          <a:p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707" y="226316"/>
            <a:ext cx="103505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Sensibilidad de </a:t>
            </a:r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E.coli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27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Urocultivos</a:t>
            </a:r>
            <a:r>
              <a:rPr lang="es-ES" sz="27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de AP. Datos acumulados OSI de la CAE, 2024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520670" y="1097280"/>
            <a:ext cx="9402066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277" y="1199150"/>
            <a:ext cx="8235926" cy="34980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8103" y="4653536"/>
            <a:ext cx="11574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/>
              <a:t>Destaca: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/>
              <a:t>Fosfomicina y </a:t>
            </a:r>
            <a:r>
              <a:rPr lang="es-ES" sz="2200" dirty="0" err="1"/>
              <a:t>nitrofurantoina</a:t>
            </a:r>
            <a:r>
              <a:rPr lang="es-ES" sz="2200" dirty="0"/>
              <a:t>: buena actividad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/>
              <a:t>Quinolonas y </a:t>
            </a:r>
            <a:r>
              <a:rPr lang="es-ES" sz="2200" dirty="0" err="1"/>
              <a:t>cotrimoxazol</a:t>
            </a:r>
            <a:r>
              <a:rPr lang="es-ES" sz="2200" dirty="0"/>
              <a:t>: no son buena opción como tratamiento empírico si sensibilidad &lt;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/>
              <a:t>Tendencia a aumento resistencias Amoxicilina-clavulánico ? (cambio punto corte EUCAST)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b="7830"/>
          <a:stretch/>
        </p:blipFill>
        <p:spPr>
          <a:xfrm>
            <a:off x="10459493" y="3026090"/>
            <a:ext cx="1516607" cy="14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7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427" y="333235"/>
            <a:ext cx="8379229" cy="732155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Bacteriuria asintomática (BA)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77427" y="1250298"/>
            <a:ext cx="11001003" cy="37033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Aislamiento de un único </a:t>
            </a:r>
            <a:r>
              <a:rPr lang="es-ES" sz="2000" dirty="0" err="1"/>
              <a:t>uropatógeno</a:t>
            </a:r>
            <a:r>
              <a:rPr lang="es-ES" sz="2000" dirty="0"/>
              <a:t> en la orina (≥ 10</a:t>
            </a:r>
            <a:r>
              <a:rPr lang="es-ES" sz="2000" baseline="30000" dirty="0"/>
              <a:t>5</a:t>
            </a:r>
            <a:r>
              <a:rPr lang="es-ES" sz="2000" dirty="0"/>
              <a:t> UFC/ml) </a:t>
            </a:r>
            <a:r>
              <a:rPr lang="es-ES" sz="2000" b="1" dirty="0">
                <a:solidFill>
                  <a:srgbClr val="4E9EBA"/>
                </a:solidFill>
              </a:rPr>
              <a:t>sin síntomas </a:t>
            </a:r>
            <a:r>
              <a:rPr lang="es-ES" sz="2000" dirty="0"/>
              <a:t>del tracto urinario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4E9EBA"/>
                </a:solidFill>
              </a:rPr>
              <a:t>La BA </a:t>
            </a:r>
            <a:r>
              <a:rPr lang="es-ES" sz="2000" dirty="0"/>
              <a:t>no es una enfermedad; se considera colonización comensal que </a:t>
            </a:r>
            <a:r>
              <a:rPr lang="es-ES" sz="2000" b="1" dirty="0">
                <a:solidFill>
                  <a:srgbClr val="4E9EBA"/>
                </a:solidFill>
              </a:rPr>
              <a:t>puede ser protectora</a:t>
            </a:r>
            <a:r>
              <a:rPr lang="es-ES" sz="2000" dirty="0"/>
              <a:t>: tratarla de manera innecesaria aumenta el riesgo de seleccionar microorganismos resistentes y de erradicar cepas potencialmente protectoras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Frecuente en pacientes mayores (4-19%), en personas institucionalizadas (15-50%) y en pacientes con sonda vesical. Rara en hombres &lt; 65 años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4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1800" dirty="0">
              <a:solidFill>
                <a:schemeClr val="dk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77427" y="1065390"/>
            <a:ext cx="10702609" cy="3189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462911" y="3582303"/>
            <a:ext cx="3965495" cy="2031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E9EBA"/>
                </a:solidFill>
              </a:rPr>
              <a:t>SI, SE RECOMIENDA TRATAMIENTO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Mujeres embarazadas</a:t>
            </a:r>
            <a:r>
              <a:rPr lang="es-ES" dirty="0"/>
              <a:t>: detección sistemática. </a:t>
            </a:r>
            <a:r>
              <a:rPr lang="es-ES" dirty="0" err="1"/>
              <a:t>Fosfomicina</a:t>
            </a:r>
            <a:r>
              <a:rPr lang="es-ES" dirty="0"/>
              <a:t> </a:t>
            </a:r>
            <a:r>
              <a:rPr lang="es-ES" dirty="0" err="1"/>
              <a:t>trometamol</a:t>
            </a:r>
            <a:r>
              <a:rPr lang="es-ES" dirty="0"/>
              <a:t> 3 g en dosis única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Previo a </a:t>
            </a:r>
            <a:r>
              <a:rPr lang="es-ES" b="1" dirty="0"/>
              <a:t>cirugía o procedimientos urológicos invasivos </a:t>
            </a:r>
            <a:r>
              <a:rPr lang="es-ES" dirty="0"/>
              <a:t>con riesgo de sangrado de la mucosa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14313" y="3518524"/>
            <a:ext cx="4200550" cy="223470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5586413" y="2984220"/>
            <a:ext cx="6501867" cy="32017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5869031" y="3047998"/>
            <a:ext cx="5907875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NO</a:t>
            </a:r>
            <a:r>
              <a:rPr lang="es-ES" b="1" dirty="0">
                <a:solidFill>
                  <a:srgbClr val="4E9EBA"/>
                </a:solidFill>
              </a:rPr>
              <a:t> SE RECOMIENDA NI UROCULTIVO NI TRATAMIENTO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</a:rPr>
              <a:t>mujeres sin factores de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</a:rPr>
              <a:t>pacientes con diabetes mellitus bien controlada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</a:rPr>
              <a:t>mujeres posmenopáusicas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</a:rPr>
              <a:t>pacientes mayores institucionalizados o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</a:rPr>
              <a:t>pacientes con tracto urinario inferior disfuncional y/o reconstruido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</a:rPr>
              <a:t>pacientes con sonda vesical o tubo de </a:t>
            </a:r>
            <a:r>
              <a:rPr lang="es-ES" dirty="0" err="1">
                <a:solidFill>
                  <a:schemeClr val="dk1"/>
                </a:solidFill>
              </a:rPr>
              <a:t>nefrostomía</a:t>
            </a:r>
            <a:endParaRPr lang="es-ES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</a:rPr>
              <a:t>pacientes con trasplantes renales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</a:rPr>
              <a:t>pacientes antes de cirugías de artroplastia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1"/>
                </a:solidFill>
              </a:rPr>
              <a:t>pacientes con infecciones urinarias recurrentes</a:t>
            </a:r>
          </a:p>
        </p:txBody>
      </p:sp>
    </p:spTree>
    <p:extLst>
      <p:ext uri="{BB962C8B-B14F-4D97-AF65-F5344CB8AC3E}">
        <p14:creationId xmlns:p14="http://schemas.microsoft.com/office/powerpoint/2010/main" val="342104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3466" y="150878"/>
            <a:ext cx="8379229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Cistitis aguda en mujeres (1/3)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3306" y="1043960"/>
            <a:ext cx="11877870" cy="26831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rgbClr val="4E9EBA"/>
                </a:solidFill>
              </a:rPr>
              <a:t>1. Diagnóstico y Etiología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Ante síntomas típicos (disuria, </a:t>
            </a:r>
            <a:r>
              <a:rPr lang="es-ES" sz="2000" dirty="0" err="1"/>
              <a:t>polaquiuria</a:t>
            </a:r>
            <a:r>
              <a:rPr lang="es-ES" sz="2000" dirty="0"/>
              <a:t>, urgencia) y ausencia de flujo vaginal, el diagnóstico se realiza basándose en la clínica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4E9EBA"/>
                </a:solidFill>
              </a:rPr>
              <a:t>Análisis de orina: solo</a:t>
            </a:r>
            <a:r>
              <a:rPr lang="es-ES" sz="2000" dirty="0"/>
              <a:t> se recomienda </a:t>
            </a:r>
            <a:r>
              <a:rPr lang="es-ES" sz="2000" dirty="0">
                <a:solidFill>
                  <a:srgbClr val="4E9EBA"/>
                </a:solidFill>
              </a:rPr>
              <a:t>si el diagnóstico no está claro</a:t>
            </a:r>
            <a:endParaRPr lang="es-ES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No es necesario realizar urocultivo, ni previo ni posterior al tratamiento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E. </a:t>
            </a:r>
            <a:r>
              <a:rPr lang="es-ES" sz="2000" dirty="0" err="1"/>
              <a:t>coli</a:t>
            </a:r>
            <a:r>
              <a:rPr lang="es-ES" sz="2000" dirty="0"/>
              <a:t> (70-95%), </a:t>
            </a:r>
            <a:r>
              <a:rPr lang="es-ES" sz="2000" i="1" dirty="0"/>
              <a:t>S. </a:t>
            </a:r>
            <a:r>
              <a:rPr lang="es-ES" sz="2000" i="1" dirty="0" err="1"/>
              <a:t>saprophyticus</a:t>
            </a:r>
            <a:r>
              <a:rPr lang="es-ES" sz="2000" i="1" dirty="0"/>
              <a:t> </a:t>
            </a:r>
            <a:r>
              <a:rPr lang="es-ES" sz="2000" dirty="0"/>
              <a:t>se aísla con menor frecuencia (5-10%) y casi exclusivamente en mujeres jóvenes; es resistente a </a:t>
            </a:r>
            <a:r>
              <a:rPr lang="es-ES" sz="2000" dirty="0" err="1"/>
              <a:t>fosfomicina</a:t>
            </a: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171722" y="880175"/>
            <a:ext cx="9402066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79918" y="3673750"/>
            <a:ext cx="119233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4E9EBA"/>
                </a:solidFill>
              </a:rPr>
              <a:t>2. Opciones de Tratamiento (Priorizando el Ahorro de Antibióticos)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1" dirty="0"/>
              <a:t>Estrategia No Antibiótica</a:t>
            </a:r>
            <a:r>
              <a:rPr lang="es-ES" sz="2000" dirty="0"/>
              <a:t>: tratamiento sintomático (p. ej., ibuprofeno) es una opción para evitar antibióticos. Requiere toma de decisiones compartida con la paciente: podría implicar mayor carga sintomática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Antimicrobianos de Primera Elección (terapia empírica):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000" dirty="0" err="1">
                <a:solidFill>
                  <a:srgbClr val="4E9EBA"/>
                </a:solidFill>
              </a:rPr>
              <a:t>Fosfomicina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trometamol</a:t>
            </a:r>
            <a:r>
              <a:rPr lang="es-ES" sz="2000" dirty="0">
                <a:solidFill>
                  <a:srgbClr val="4E9EBA"/>
                </a:solidFill>
              </a:rPr>
              <a:t>: 3 g, dosis única</a:t>
            </a:r>
            <a:r>
              <a:rPr lang="es-ES" sz="2000" dirty="0"/>
              <a:t>, vía oral. Ventaja de la dosis única y menor tasa de efectos  adversos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000" dirty="0" err="1">
                <a:solidFill>
                  <a:srgbClr val="4E9EBA"/>
                </a:solidFill>
              </a:rPr>
              <a:t>Nitrofurantoína</a:t>
            </a:r>
            <a:r>
              <a:rPr lang="es-ES" sz="2000" dirty="0">
                <a:solidFill>
                  <a:srgbClr val="4E9EBA"/>
                </a:solidFill>
              </a:rPr>
              <a:t>: 50 mg/8 h </a:t>
            </a:r>
            <a:r>
              <a:rPr lang="es-ES" sz="2000" dirty="0"/>
              <a:t>por vía oral, durante </a:t>
            </a:r>
            <a:r>
              <a:rPr lang="es-ES" sz="2000" dirty="0">
                <a:solidFill>
                  <a:srgbClr val="4E9EBA"/>
                </a:solidFill>
              </a:rPr>
              <a:t>5 días</a:t>
            </a:r>
            <a:endParaRPr lang="es-ES" sz="2000" dirty="0"/>
          </a:p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79" y="6034842"/>
            <a:ext cx="9020085" cy="62375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85385" y="6077720"/>
            <a:ext cx="83320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No se recomiendan cefalosporinas orales, amoxicilina/ácido clavulánico o fluoroquinolonas: alta tasa de resistencia y daño ecológico colateral (selección de bacterias BLEE)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331" y="5263152"/>
            <a:ext cx="2103869" cy="14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91972" y="5388744"/>
            <a:ext cx="11913821" cy="8977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6878" y="185082"/>
            <a:ext cx="8379229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Cistitis. Otras situaciones (2/3)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87398" y="1080532"/>
            <a:ext cx="11467067" cy="27745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rgbClr val="4E9EBA"/>
                </a:solidFill>
              </a:rPr>
              <a:t>1. Cistitis aguda en hombres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Es poco frecuente en varones jóvenes sin comorbilidades y es difícil distinguirla de una prostatitis incipiente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Realizar urocultivo siempre para confirmar el diagnóstico antes de iniciar el tratamiento empírico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/>
              <a:t>Tratamiento:</a:t>
            </a:r>
          </a:p>
          <a:p>
            <a:pPr marL="457200" lvl="1" indent="0">
              <a:buNone/>
            </a:pPr>
            <a:r>
              <a:rPr lang="es-ES" sz="2000" dirty="0"/>
              <a:t>     ◦ </a:t>
            </a:r>
            <a:r>
              <a:rPr lang="es-ES" sz="2000" b="1" dirty="0" err="1"/>
              <a:t>Fosfomicina</a:t>
            </a:r>
            <a:r>
              <a:rPr lang="es-ES" sz="2000" b="1" dirty="0"/>
              <a:t> </a:t>
            </a:r>
            <a:r>
              <a:rPr lang="es-ES" sz="2000" b="1" dirty="0" err="1"/>
              <a:t>trometamol</a:t>
            </a:r>
            <a:r>
              <a:rPr lang="es-ES" sz="2000" b="1" dirty="0"/>
              <a:t> 3 g en dos dosis </a:t>
            </a:r>
            <a:r>
              <a:rPr lang="es-ES" sz="2000" dirty="0"/>
              <a:t>(con intervalo de 48-72 horas) </a:t>
            </a:r>
          </a:p>
          <a:p>
            <a:pPr marL="457200" lvl="1" indent="0">
              <a:buNone/>
            </a:pPr>
            <a:r>
              <a:rPr lang="es-ES" sz="2000" dirty="0"/>
              <a:t>     ◦ Alternativa: </a:t>
            </a:r>
            <a:r>
              <a:rPr lang="es-ES" sz="2000" dirty="0" err="1"/>
              <a:t>Cefuroxima</a:t>
            </a:r>
            <a:r>
              <a:rPr lang="es-ES" sz="2000" dirty="0"/>
              <a:t> </a:t>
            </a:r>
            <a:r>
              <a:rPr lang="es-ES" sz="2000" dirty="0" err="1"/>
              <a:t>axetilo</a:t>
            </a:r>
            <a:r>
              <a:rPr lang="es-ES" sz="2000" dirty="0"/>
              <a:t> 500 mg/12 h,7 días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251626" y="886861"/>
            <a:ext cx="10928410" cy="16748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51626" y="3686845"/>
            <a:ext cx="122046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4E9EBA"/>
                </a:solidFill>
              </a:rPr>
              <a:t>2. Cistitis aguda en mujeres embarazadas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Siempre realizar urocultivo previo al tratamiento empírico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Tratamiento de Elección: </a:t>
            </a:r>
            <a:r>
              <a:rPr lang="es-ES" sz="2000" b="1" dirty="0"/>
              <a:t>Fosfomicina </a:t>
            </a:r>
            <a:r>
              <a:rPr lang="es-ES" sz="2000" b="1" dirty="0" err="1"/>
              <a:t>trometamol</a:t>
            </a:r>
            <a:r>
              <a:rPr lang="es-ES" sz="2000" b="1" dirty="0"/>
              <a:t> 3 g, dosis única</a:t>
            </a:r>
          </a:p>
          <a:p>
            <a:r>
              <a:rPr lang="es-ES" sz="2000" dirty="0"/>
              <a:t>                  • Alternativas:    ◦ </a:t>
            </a:r>
            <a:r>
              <a:rPr lang="es-ES" sz="2000" dirty="0" err="1"/>
              <a:t>Cefuroxima</a:t>
            </a:r>
            <a:r>
              <a:rPr lang="es-ES" sz="2000" dirty="0"/>
              <a:t> </a:t>
            </a:r>
            <a:r>
              <a:rPr lang="es-ES" sz="2000" dirty="0" err="1"/>
              <a:t>axetilo</a:t>
            </a:r>
            <a:r>
              <a:rPr lang="es-ES" sz="2000" dirty="0"/>
              <a:t> 250 mg/12h, 3 días</a:t>
            </a:r>
          </a:p>
          <a:p>
            <a:r>
              <a:rPr lang="es-ES" sz="2000" dirty="0"/>
              <a:t>                                                ◦ </a:t>
            </a:r>
            <a:r>
              <a:rPr lang="es-ES" sz="2000" dirty="0" err="1"/>
              <a:t>Nitrofurantoína</a:t>
            </a:r>
            <a:r>
              <a:rPr lang="es-ES" sz="2000" dirty="0"/>
              <a:t> 50 mg/8 h, 5 días</a:t>
            </a:r>
          </a:p>
          <a:p>
            <a:endParaRPr lang="es-ES" sz="2000" b="1" dirty="0">
              <a:solidFill>
                <a:srgbClr val="4E9EBA"/>
              </a:solidFill>
            </a:endParaRPr>
          </a:p>
          <a:p>
            <a:endParaRPr lang="es-ES" sz="2000" b="1" dirty="0">
              <a:solidFill>
                <a:srgbClr val="4E9EBA"/>
              </a:solidFill>
            </a:endParaRPr>
          </a:p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52698" y="5556929"/>
            <a:ext cx="11243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Evitar el uso de </a:t>
            </a:r>
            <a:r>
              <a:rPr lang="es-ES" b="1" dirty="0" err="1"/>
              <a:t>Nitrofurantoína</a:t>
            </a:r>
            <a:r>
              <a:rPr lang="es-ES" dirty="0"/>
              <a:t> en el </a:t>
            </a:r>
            <a:r>
              <a:rPr lang="es-ES" b="1" dirty="0"/>
              <a:t>primer trimestre</a:t>
            </a:r>
            <a:r>
              <a:rPr lang="es-ES" dirty="0"/>
              <a:t> y en las </a:t>
            </a:r>
            <a:r>
              <a:rPr lang="es-ES" b="1" dirty="0"/>
              <a:t>dos últimas semanas </a:t>
            </a:r>
            <a:r>
              <a:rPr lang="es-ES" dirty="0"/>
              <a:t>del embarazo </a:t>
            </a:r>
            <a:endParaRPr lang="es-ES" b="1" dirty="0"/>
          </a:p>
          <a:p>
            <a:r>
              <a:rPr lang="es-ES" dirty="0"/>
              <a:t>Después del tratamiento de la cistitis, se debe realizar un </a:t>
            </a:r>
            <a:r>
              <a:rPr lang="es-ES" dirty="0" err="1"/>
              <a:t>urocultivo</a:t>
            </a:r>
            <a:r>
              <a:rPr lang="es-ES" dirty="0"/>
              <a:t> mensual durante el resto del embarazo.</a:t>
            </a:r>
          </a:p>
        </p:txBody>
      </p:sp>
    </p:spTree>
    <p:extLst>
      <p:ext uri="{BB962C8B-B14F-4D97-AF65-F5344CB8AC3E}">
        <p14:creationId xmlns:p14="http://schemas.microsoft.com/office/powerpoint/2010/main" val="5796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621635" y="5227363"/>
            <a:ext cx="11384111" cy="797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8379229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Cistitis. Otras situaciones (3/3)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49672" y="1321686"/>
            <a:ext cx="10561105" cy="30616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rgbClr val="4E9EBA"/>
                </a:solidFill>
              </a:rPr>
              <a:t>3. Pacientes mayores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Muy común y mismo manejo, pero de diagnóstico complejo en esta población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Descartar: síndrome genitourinario de la menopausia, uretritis, ITS y prostatitis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Los signos o síntomas más sugestivos de ITU en personas mayores son: </a:t>
            </a:r>
          </a:p>
          <a:p>
            <a:pPr lvl="1" algn="just"/>
            <a:r>
              <a:rPr lang="es-ES" sz="1600" b="1" dirty="0">
                <a:solidFill>
                  <a:srgbClr val="4E9EBA"/>
                </a:solidFill>
              </a:rPr>
              <a:t>disuria</a:t>
            </a:r>
            <a:r>
              <a:rPr lang="es-ES" sz="1600" dirty="0"/>
              <a:t> como </a:t>
            </a:r>
            <a:r>
              <a:rPr lang="es-ES" sz="1600" b="1" dirty="0">
                <a:solidFill>
                  <a:srgbClr val="4E9EBA"/>
                </a:solidFill>
              </a:rPr>
              <a:t>nuevo síntoma</a:t>
            </a:r>
            <a:r>
              <a:rPr lang="es-ES" sz="1600" dirty="0"/>
              <a:t>, o </a:t>
            </a:r>
          </a:p>
          <a:p>
            <a:pPr lvl="1" algn="just"/>
            <a:r>
              <a:rPr lang="es-ES" sz="1600" dirty="0"/>
              <a:t>la </a:t>
            </a:r>
            <a:r>
              <a:rPr lang="es-ES" sz="1600" b="1" dirty="0">
                <a:solidFill>
                  <a:srgbClr val="4E9EBA"/>
                </a:solidFill>
              </a:rPr>
              <a:t>nueva </a:t>
            </a:r>
            <a:r>
              <a:rPr lang="es-ES" sz="1600" dirty="0"/>
              <a:t>aparición de </a:t>
            </a:r>
            <a:r>
              <a:rPr lang="es-ES" sz="1600" b="1" dirty="0">
                <a:solidFill>
                  <a:srgbClr val="4E9EBA"/>
                </a:solidFill>
              </a:rPr>
              <a:t>2 o más </a:t>
            </a:r>
            <a:r>
              <a:rPr lang="es-ES" sz="1600" dirty="0"/>
              <a:t>de los siguientes: fiebre, </a:t>
            </a:r>
            <a:r>
              <a:rPr lang="es-ES" sz="1600" dirty="0" err="1"/>
              <a:t>polaquiuria</a:t>
            </a:r>
            <a:r>
              <a:rPr lang="es-ES" sz="1600" dirty="0"/>
              <a:t> o urgencia miccional, incontinencia, delirio o deterioro funcional o su empeoramiento, dolor </a:t>
            </a:r>
            <a:r>
              <a:rPr lang="es-ES" sz="1600" dirty="0" err="1"/>
              <a:t>suprapúbico</a:t>
            </a:r>
            <a:r>
              <a:rPr lang="es-ES" sz="1600" dirty="0"/>
              <a:t>, o hematuria visible</a:t>
            </a:r>
            <a:r>
              <a:rPr lang="es-ES" dirty="0"/>
              <a:t> </a:t>
            </a:r>
          </a:p>
          <a:p>
            <a:pPr lvl="1" algn="just"/>
            <a:r>
              <a:rPr lang="es-ES" sz="1600" dirty="0"/>
              <a:t>en caso de fiebre + delirio/deterioro, aun con cultivo positivo, descartar otras infecciones antes de etiquetar como ITU)</a:t>
            </a:r>
          </a:p>
          <a:p>
            <a:pPr marL="914400" lvl="1" indent="-457200">
              <a:buFont typeface="+mj-lt"/>
              <a:buAutoNum type="arabicPeriod"/>
            </a:pPr>
            <a:endParaRPr lang="es-ES" sz="1600" dirty="0"/>
          </a:p>
          <a:p>
            <a:r>
              <a:rPr lang="es-ES" sz="2000" dirty="0"/>
              <a:t>Tiras de orina: No usar en mayores para confirmar ITU. Solo útiles para descartar ITU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1777970" y="1097280"/>
            <a:ext cx="9402066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762602" y="5441324"/>
            <a:ext cx="11243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Si ITU dudoso y mayor no gravemente enfermo: actitud expectante y valorar posponer antibiótico una semana</a:t>
            </a:r>
          </a:p>
        </p:txBody>
      </p:sp>
    </p:spTree>
    <p:extLst>
      <p:ext uri="{BB962C8B-B14F-4D97-AF65-F5344CB8AC3E}">
        <p14:creationId xmlns:p14="http://schemas.microsoft.com/office/powerpoint/2010/main" val="3851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670278" y="770087"/>
            <a:ext cx="9402066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361535" cy="693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9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1465877c687725796c3bc896657a075a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afa2372c94731cdcfbe722d4e4467569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E89EF2-6419-4A73-A250-0E68B799F842}"/>
</file>

<file path=customXml/itemProps2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C0450-BEA5-4695-94A4-D41D36B7415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5e0b9f15-b1e2-4f15-91d0-e063c5ba81f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f301a845-6ce7-4628-b9f3-e90712a662a6"/>
    <ds:schemaRef ds:uri="1fdafc60-6e87-4fef-9209-278af2a3ac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1365</Words>
  <Application>Microsoft Office PowerPoint</Application>
  <PresentationFormat>Panorámica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Tema de Office</vt:lpstr>
      <vt:lpstr>  ACTUALIZACIÓN DEL TRATAMIENTO DE LA INFECCIÓN URINARIA EN POBLACIÓN ADULTA  Vol 33, nº8 2025</vt:lpstr>
      <vt:lpstr>Sumario</vt:lpstr>
      <vt:lpstr>INTRODUCCIÓN</vt:lpstr>
      <vt:lpstr>Sensibilidad de E.coli  Urocultivos de AP. Datos acumulados OSI de la CAE, 2024</vt:lpstr>
      <vt:lpstr>Bacteriuria asintomática (BA)</vt:lpstr>
      <vt:lpstr>Cistitis aguda en mujeres (1/3)</vt:lpstr>
      <vt:lpstr>Cistitis. Otras situaciones (2/3)</vt:lpstr>
      <vt:lpstr>Cistitis. Otras situaciones (3/3)</vt:lpstr>
      <vt:lpstr>Presentación de PowerPoint</vt:lpstr>
      <vt:lpstr>ITU recurrente en mujeres (2/2)</vt:lpstr>
      <vt:lpstr>Pielonefritis sin criterios de ingreso </vt:lpstr>
      <vt:lpstr>Prostatitis bacteriana aguda</vt:lpstr>
      <vt:lpstr>ITU en paciente con sonda</vt:lpstr>
      <vt:lpstr>Para más información y bibliografía… 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Zuazo Aguillo, Mª Lourdes</cp:lastModifiedBy>
  <cp:revision>212</cp:revision>
  <cp:lastPrinted>2022-02-23T13:38:32Z</cp:lastPrinted>
  <dcterms:created xsi:type="dcterms:W3CDTF">2022-01-18T07:46:55Z</dcterms:created>
  <dcterms:modified xsi:type="dcterms:W3CDTF">2025-12-22T08:03:26Z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