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5"/>
  </p:handoutMasterIdLst>
  <p:sldIdLst>
    <p:sldId id="256" r:id="rId5"/>
    <p:sldId id="259" r:id="rId6"/>
    <p:sldId id="262" r:id="rId7"/>
    <p:sldId id="302" r:id="rId8"/>
    <p:sldId id="315" r:id="rId9"/>
    <p:sldId id="304" r:id="rId10"/>
    <p:sldId id="307" r:id="rId11"/>
    <p:sldId id="308" r:id="rId12"/>
    <p:sldId id="310" r:id="rId13"/>
    <p:sldId id="309" r:id="rId14"/>
    <p:sldId id="311" r:id="rId15"/>
    <p:sldId id="312" r:id="rId16"/>
    <p:sldId id="321" r:id="rId17"/>
    <p:sldId id="313" r:id="rId18"/>
    <p:sldId id="314" r:id="rId19"/>
    <p:sldId id="316" r:id="rId20"/>
    <p:sldId id="301" r:id="rId21"/>
    <p:sldId id="318" r:id="rId22"/>
    <p:sldId id="320" r:id="rId23"/>
    <p:sldId id="261" r:id="rId24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787924-8584-4768-87D2-B914508F5A61}" v="1" dt="2024-05-21T11:25:04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8" autoAdjust="0"/>
    <p:restoredTop sz="86247" autoAdjust="0"/>
  </p:normalViewPr>
  <p:slideViewPr>
    <p:cSldViewPr snapToGrid="0">
      <p:cViewPr varScale="1">
        <p:scale>
          <a:sx n="102" d="100"/>
          <a:sy n="102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ado Ortiz De Zarate, Ander" userId="6cb5019e-4be0-4e27-b6ca-543cab28f87e" providerId="ADAL" clId="{B2787924-8584-4768-87D2-B914508F5A61}"/>
    <pc:docChg chg="custSel modSld">
      <pc:chgData name="Rosado Ortiz De Zarate, Ander" userId="6cb5019e-4be0-4e27-b6ca-543cab28f87e" providerId="ADAL" clId="{B2787924-8584-4768-87D2-B914508F5A61}" dt="2024-05-21T11:24:17.658" v="0" actId="3626"/>
      <pc:docMkLst>
        <pc:docMk/>
      </pc:docMkLst>
      <pc:sldChg chg="modSp mod">
        <pc:chgData name="Rosado Ortiz De Zarate, Ander" userId="6cb5019e-4be0-4e27-b6ca-543cab28f87e" providerId="ADAL" clId="{B2787924-8584-4768-87D2-B914508F5A61}" dt="2024-05-21T11:24:17.658" v="0" actId="3626"/>
        <pc:sldMkLst>
          <pc:docMk/>
          <pc:sldMk cId="982377593" sldId="261"/>
        </pc:sldMkLst>
        <pc:spChg chg="mod">
          <ac:chgData name="Rosado Ortiz De Zarate, Ander" userId="6cb5019e-4be0-4e27-b6ca-543cab28f87e" providerId="ADAL" clId="{B2787924-8584-4768-87D2-B914508F5A61}" dt="2024-05-21T11:24:17.658" v="0" actId="3626"/>
          <ac:spMkLst>
            <pc:docMk/>
            <pc:sldMk cId="982377593" sldId="26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21/05/2024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informazioa/infac-buletina/web01-a2cevime/eu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4/eu_def/adjuntos/INFAC_Vol_32_1_seinaleak-alertak-2022-2023.pdf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099"/>
            <a:ext cx="10752083" cy="3133759"/>
          </a:xfrm>
        </p:spPr>
        <p:txBody>
          <a:bodyPr>
            <a:normAutofit/>
          </a:bodyPr>
          <a:lstStyle/>
          <a:p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MEDIKAMENTUEN SEGURTASUNA: </a:t>
            </a:r>
            <a:r>
              <a:rPr lang="es-ES_tradnl" sz="3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2022-2023AN SORTUTAKO SEINALEAK ETA ALERTAK</a:t>
            </a:r>
            <a:br>
              <a:rPr lang="es-ES_tradnl" sz="3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pl-P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2</a:t>
            </a:r>
            <a:r>
              <a:rPr lang="pl-P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Liburukia, 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1</a:t>
            </a:r>
            <a:r>
              <a:rPr lang="pl-P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Zk - 202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4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537981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BALPROATOA: AITAREN ESPOSIZIOA ETA HAURREN NEUROGARAPENAREN ALTERAZIOAK EBALUATZEA</a:t>
            </a:r>
            <a:r>
              <a:rPr lang="es-ES" dirty="0">
                <a:solidFill>
                  <a:srgbClr val="4E9EBA"/>
                </a:solidFill>
                <a:latin typeface="Arial Black" panose="020B0A04020102020204" pitchFamily="34" charset="0"/>
              </a:rPr>
              <a:t> </a:t>
            </a:r>
            <a:endParaRPr lang="es-ES" sz="1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838199" y="1542121"/>
            <a:ext cx="10930667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err="1"/>
              <a:t>Momenturarte</a:t>
            </a:r>
            <a:r>
              <a:rPr lang="es-ES" sz="2000" dirty="0"/>
              <a:t> </a:t>
            </a:r>
            <a:r>
              <a:rPr lang="es-ES" sz="2000" dirty="0" err="1"/>
              <a:t>eskura</a:t>
            </a:r>
            <a:r>
              <a:rPr lang="es-ES" sz="2000" dirty="0"/>
              <a:t> </a:t>
            </a:r>
            <a:r>
              <a:rPr lang="es-ES" sz="2000" dirty="0" err="1"/>
              <a:t>ditugun</a:t>
            </a:r>
            <a:r>
              <a:rPr lang="es-ES" sz="2000" dirty="0"/>
              <a:t> </a:t>
            </a:r>
            <a:r>
              <a:rPr lang="es-ES" sz="2000" dirty="0" err="1"/>
              <a:t>azterlanetan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zen </a:t>
            </a:r>
            <a:r>
              <a:rPr lang="es-ES" sz="2000" dirty="0" err="1"/>
              <a:t>aurkitu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handiagoaren</a:t>
            </a:r>
            <a:r>
              <a:rPr lang="es-ES" sz="2000" dirty="0"/>
              <a:t> </a:t>
            </a:r>
            <a:r>
              <a:rPr lang="es-ES" sz="2000" dirty="0" err="1"/>
              <a:t>ebidentziarik</a:t>
            </a:r>
            <a:r>
              <a:rPr lang="es-ES" sz="2000" dirty="0"/>
              <a:t> </a:t>
            </a:r>
            <a:r>
              <a:rPr lang="es-ES" sz="2000" dirty="0" err="1"/>
              <a:t>epilepsiarako</a:t>
            </a:r>
            <a:r>
              <a:rPr lang="es-ES" sz="2000" dirty="0"/>
              <a:t> </a:t>
            </a:r>
            <a:r>
              <a:rPr lang="es-ES" sz="2000" dirty="0" err="1"/>
              <a:t>medikamentuak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zituzten</a:t>
            </a:r>
            <a:r>
              <a:rPr lang="es-ES" sz="2000" dirty="0"/>
              <a:t> </a:t>
            </a:r>
            <a:r>
              <a:rPr lang="es-ES" sz="2000" dirty="0" err="1"/>
              <a:t>aiten</a:t>
            </a:r>
            <a:r>
              <a:rPr lang="es-ES" sz="2000" dirty="0"/>
              <a:t> </a:t>
            </a:r>
            <a:r>
              <a:rPr lang="es-ES" sz="2000" dirty="0" err="1"/>
              <a:t>haurren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; </a:t>
            </a:r>
            <a:r>
              <a:rPr lang="es-ES" sz="2000" dirty="0" err="1"/>
              <a:t>alabaina</a:t>
            </a:r>
            <a:r>
              <a:rPr lang="es-ES" sz="2000" dirty="0"/>
              <a:t>, </a:t>
            </a:r>
            <a:r>
              <a:rPr lang="es-ES" sz="2000" dirty="0" err="1"/>
              <a:t>ikerketek</a:t>
            </a:r>
            <a:r>
              <a:rPr lang="es-ES" sz="2000" dirty="0"/>
              <a:t> </a:t>
            </a:r>
            <a:r>
              <a:rPr lang="es-ES" sz="2000" dirty="0" err="1"/>
              <a:t>iradoki</a:t>
            </a:r>
            <a:r>
              <a:rPr lang="es-ES" sz="2000" dirty="0"/>
              <a:t> </a:t>
            </a:r>
            <a:r>
              <a:rPr lang="es-ES" sz="2000" dirty="0" err="1"/>
              <a:t>zuten</a:t>
            </a:r>
            <a:r>
              <a:rPr lang="es-ES" sz="2000" dirty="0"/>
              <a:t> </a:t>
            </a:r>
            <a:r>
              <a:rPr lang="es-ES" sz="2000" dirty="0" err="1"/>
              <a:t>handitu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zela</a:t>
            </a:r>
            <a:r>
              <a:rPr lang="es-ES" sz="2000" dirty="0"/>
              <a:t> </a:t>
            </a:r>
            <a:r>
              <a:rPr lang="es-ES" sz="2000" dirty="0" err="1"/>
              <a:t>neurogarapenaren</a:t>
            </a:r>
            <a:r>
              <a:rPr lang="es-ES" sz="2000" dirty="0"/>
              <a:t> </a:t>
            </a:r>
            <a:r>
              <a:rPr lang="es-ES" sz="2000" dirty="0" err="1"/>
              <a:t>alterazioak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sorkuntza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hiru</a:t>
            </a:r>
            <a:r>
              <a:rPr lang="es-ES" sz="2000" dirty="0"/>
              <a:t> </a:t>
            </a:r>
            <a:r>
              <a:rPr lang="es-ES" sz="2000" dirty="0" err="1"/>
              <a:t>hilabete</a:t>
            </a:r>
            <a:r>
              <a:rPr lang="es-ES" sz="2000" dirty="0"/>
              <a:t> </a:t>
            </a:r>
            <a:r>
              <a:rPr lang="es-ES" sz="2000" dirty="0" err="1"/>
              <a:t>lehenago</a:t>
            </a:r>
            <a:r>
              <a:rPr lang="es-ES" sz="2000" dirty="0"/>
              <a:t> </a:t>
            </a:r>
            <a:r>
              <a:rPr lang="es-ES" sz="2000" dirty="0" err="1"/>
              <a:t>balproatoarekin</a:t>
            </a:r>
            <a:r>
              <a:rPr lang="es-ES" sz="2000" dirty="0"/>
              <a:t> </a:t>
            </a:r>
            <a:r>
              <a:rPr lang="es-ES" sz="2000" dirty="0" err="1"/>
              <a:t>trataturiko</a:t>
            </a:r>
            <a:r>
              <a:rPr lang="es-ES" sz="2000" dirty="0"/>
              <a:t> </a:t>
            </a:r>
            <a:r>
              <a:rPr lang="es-ES" sz="2000" dirty="0" err="1"/>
              <a:t>aiten</a:t>
            </a:r>
            <a:r>
              <a:rPr lang="es-ES" sz="2000" dirty="0"/>
              <a:t> </a:t>
            </a:r>
            <a:r>
              <a:rPr lang="es-ES" sz="2000" dirty="0" err="1"/>
              <a:t>haurrengan</a:t>
            </a:r>
            <a:r>
              <a:rPr lang="es-ES" sz="2000" dirty="0"/>
              <a:t>,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batzuekin</a:t>
            </a:r>
            <a:r>
              <a:rPr lang="es-ES" sz="2000" dirty="0"/>
              <a:t> </a:t>
            </a:r>
            <a:r>
              <a:rPr lang="es-ES" sz="2000" dirty="0" err="1"/>
              <a:t>alderatuta</a:t>
            </a:r>
            <a:r>
              <a:rPr lang="es-ES" sz="2000" dirty="0"/>
              <a:t> (</a:t>
            </a:r>
            <a:r>
              <a:rPr lang="es-ES" sz="2000" dirty="0" err="1"/>
              <a:t>lamotrigina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lebetirazetama</a:t>
            </a:r>
            <a:r>
              <a:rPr lang="es-ES" sz="2000" dirty="0"/>
              <a:t>). Hala ere, </a:t>
            </a:r>
            <a:r>
              <a:rPr lang="es-ES" sz="2000" dirty="0" err="1"/>
              <a:t>ikerlanek</a:t>
            </a:r>
            <a:r>
              <a:rPr lang="es-ES" sz="2000" dirty="0"/>
              <a:t> </a:t>
            </a:r>
            <a:r>
              <a:rPr lang="es-ES" sz="2000" dirty="0" err="1"/>
              <a:t>mugak</a:t>
            </a:r>
            <a:r>
              <a:rPr lang="es-ES" sz="2000" dirty="0"/>
              <a:t> </a:t>
            </a:r>
            <a:r>
              <a:rPr lang="es-ES" sz="2000" dirty="0" err="1"/>
              <a:t>zituzten</a:t>
            </a:r>
            <a:r>
              <a:rPr lang="es-ES" sz="2000" dirty="0"/>
              <a:t>, eta, </a:t>
            </a:r>
            <a:r>
              <a:rPr lang="es-ES" sz="2000" dirty="0" err="1"/>
              <a:t>hortaz</a:t>
            </a:r>
            <a:r>
              <a:rPr lang="es-ES" sz="2000" dirty="0"/>
              <a:t>, </a:t>
            </a:r>
            <a:r>
              <a:rPr lang="es-ES" sz="2000" dirty="0" err="1"/>
              <a:t>agintari</a:t>
            </a:r>
            <a:r>
              <a:rPr lang="es-ES" sz="2000" dirty="0"/>
              <a:t> </a:t>
            </a:r>
            <a:r>
              <a:rPr lang="es-ES" sz="2000" dirty="0" err="1"/>
              <a:t>arautzaileek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azterketa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eskatu</a:t>
            </a:r>
            <a:r>
              <a:rPr lang="es-ES" sz="2000" dirty="0"/>
              <a:t> </a:t>
            </a:r>
            <a:r>
              <a:rPr lang="es-ES" sz="2000" dirty="0" err="1"/>
              <a:t>zieten</a:t>
            </a:r>
            <a:r>
              <a:rPr lang="es-ES" sz="2000" dirty="0"/>
              <a:t> </a:t>
            </a:r>
            <a:r>
              <a:rPr lang="es-ES" sz="2000" dirty="0" err="1"/>
              <a:t>merkaturatze-baimenen</a:t>
            </a:r>
            <a:r>
              <a:rPr lang="es-ES" sz="2000" dirty="0"/>
              <a:t> </a:t>
            </a:r>
            <a:r>
              <a:rPr lang="es-ES" sz="2000" dirty="0" err="1"/>
              <a:t>titularrei</a:t>
            </a:r>
            <a:r>
              <a:rPr lang="es-ES" sz="2000" dirty="0"/>
              <a:t>,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hori</a:t>
            </a:r>
            <a:r>
              <a:rPr lang="es-ES" sz="2000" dirty="0"/>
              <a:t> </a:t>
            </a:r>
            <a:r>
              <a:rPr lang="es-ES" sz="2000" dirty="0" err="1"/>
              <a:t>aztertze</a:t>
            </a:r>
            <a:r>
              <a:rPr lang="es-ES" sz="2000" dirty="0"/>
              <a:t> </a:t>
            </a:r>
            <a:r>
              <a:rPr lang="es-ES" sz="2000" dirty="0" err="1"/>
              <a:t>aldera</a:t>
            </a:r>
            <a:r>
              <a:rPr lang="es-ES" sz="2000" dirty="0"/>
              <a:t>.</a:t>
            </a:r>
          </a:p>
          <a:p>
            <a:endParaRPr lang="es-ES" sz="2000" dirty="0"/>
          </a:p>
          <a:p>
            <a:r>
              <a:rPr lang="es-ES" sz="2000" b="1" dirty="0" err="1">
                <a:solidFill>
                  <a:srgbClr val="4E9EBA"/>
                </a:solidFill>
              </a:rPr>
              <a:t>Emaitzak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berrial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ebaluatzen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dituzten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bitartean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AEMPSak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gomendatzen</a:t>
            </a:r>
            <a:r>
              <a:rPr lang="es-ES" sz="2000" b="1" dirty="0">
                <a:solidFill>
                  <a:srgbClr val="4E9EBA"/>
                </a:solidFill>
              </a:rPr>
              <a:t> du: </a:t>
            </a:r>
          </a:p>
          <a:p>
            <a:r>
              <a:rPr lang="es-ES" sz="2000" dirty="0" err="1"/>
              <a:t>balproatoaren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haren</a:t>
            </a:r>
            <a:r>
              <a:rPr lang="es-ES" sz="2000" dirty="0"/>
              <a:t> </a:t>
            </a:r>
            <a:r>
              <a:rPr lang="es-ES" sz="2000" dirty="0" err="1"/>
              <a:t>deribatuen</a:t>
            </a:r>
            <a:r>
              <a:rPr lang="es-ES" sz="2000" dirty="0"/>
              <a:t>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jasotzen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gizonezko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: </a:t>
            </a:r>
          </a:p>
          <a:p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Abian</a:t>
            </a:r>
            <a:r>
              <a:rPr lang="es-ES" sz="2000" dirty="0"/>
              <a:t> den </a:t>
            </a:r>
            <a:r>
              <a:rPr lang="es-ES" sz="2000" dirty="0" err="1"/>
              <a:t>ikerketa-lan</a:t>
            </a:r>
            <a:r>
              <a:rPr lang="es-ES" sz="2000" dirty="0"/>
              <a:t> baten </a:t>
            </a:r>
            <a:r>
              <a:rPr lang="es-ES" sz="2000" dirty="0" err="1"/>
              <a:t>arabera</a:t>
            </a:r>
            <a:r>
              <a:rPr lang="es-ES" sz="2000" dirty="0"/>
              <a:t>, </a:t>
            </a:r>
            <a:r>
              <a:rPr lang="es-ES" sz="2000" dirty="0" err="1"/>
              <a:t>medikamentu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sorkuntzaren</a:t>
            </a:r>
            <a:r>
              <a:rPr lang="es-ES" sz="2000" dirty="0"/>
              <a:t> </a:t>
            </a:r>
            <a:r>
              <a:rPr lang="es-ES" sz="2000" dirty="0" err="1"/>
              <a:t>aurreko</a:t>
            </a:r>
            <a:r>
              <a:rPr lang="es-ES" sz="2000" dirty="0"/>
              <a:t> </a:t>
            </a:r>
            <a:r>
              <a:rPr lang="es-ES" sz="2000" dirty="0" err="1"/>
              <a:t>hiru</a:t>
            </a:r>
            <a:r>
              <a:rPr lang="es-ES" sz="2000" dirty="0"/>
              <a:t> </a:t>
            </a:r>
            <a:r>
              <a:rPr lang="es-ES" sz="2000" dirty="0" err="1"/>
              <a:t>hilabeteetan</a:t>
            </a:r>
            <a:r>
              <a:rPr lang="es-ES" sz="2000" dirty="0"/>
              <a:t> </a:t>
            </a:r>
            <a:r>
              <a:rPr lang="es-ES" sz="2000" dirty="0" err="1"/>
              <a:t>erabiltzeak</a:t>
            </a:r>
            <a:r>
              <a:rPr lang="es-ES" sz="2000" dirty="0"/>
              <a:t> </a:t>
            </a:r>
            <a:r>
              <a:rPr lang="es-ES" sz="2000" dirty="0" err="1"/>
              <a:t>garapen</a:t>
            </a:r>
            <a:r>
              <a:rPr lang="es-ES" sz="2000" dirty="0"/>
              <a:t> </a:t>
            </a:r>
            <a:r>
              <a:rPr lang="es-ES" sz="2000" dirty="0" err="1"/>
              <a:t>neurologikoan</a:t>
            </a:r>
            <a:r>
              <a:rPr lang="es-ES" sz="2000" dirty="0"/>
              <a:t> </a:t>
            </a:r>
            <a:r>
              <a:rPr lang="es-ES" sz="2000" dirty="0" err="1"/>
              <a:t>nahasmenduak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ekar</a:t>
            </a:r>
            <a:r>
              <a:rPr lang="es-ES" sz="2000" dirty="0"/>
              <a:t> </a:t>
            </a:r>
            <a:r>
              <a:rPr lang="es-ES" sz="2000" dirty="0" err="1"/>
              <a:t>diezaioke</a:t>
            </a:r>
            <a:r>
              <a:rPr lang="es-ES" sz="2000" dirty="0"/>
              <a:t> </a:t>
            </a:r>
            <a:r>
              <a:rPr lang="es-ES" sz="2000" dirty="0" err="1"/>
              <a:t>haurrari</a:t>
            </a:r>
            <a:r>
              <a:rPr lang="es-ES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/>
              <a:t>Ez da </a:t>
            </a:r>
            <a:r>
              <a:rPr lang="es-ES" sz="2000" dirty="0" err="1"/>
              <a:t>eten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, eta </a:t>
            </a:r>
            <a:r>
              <a:rPr lang="es-ES" sz="2000" dirty="0" err="1"/>
              <a:t>medikuarekin</a:t>
            </a:r>
            <a:r>
              <a:rPr lang="es-ES" sz="2000" dirty="0"/>
              <a:t> </a:t>
            </a:r>
            <a:r>
              <a:rPr lang="es-ES" sz="2000" dirty="0" err="1"/>
              <a:t>harremanetan</a:t>
            </a:r>
            <a:r>
              <a:rPr lang="es-ES" sz="2000" dirty="0"/>
              <a:t> </a:t>
            </a:r>
            <a:r>
              <a:rPr lang="es-ES" sz="2000" dirty="0" err="1"/>
              <a:t>jarri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Neurri</a:t>
            </a:r>
            <a:r>
              <a:rPr lang="es-ES" sz="2000" dirty="0"/>
              <a:t> </a:t>
            </a:r>
            <a:r>
              <a:rPr lang="es-ES" sz="2000" dirty="0" err="1"/>
              <a:t>antisorgailu</a:t>
            </a:r>
            <a:r>
              <a:rPr lang="es-ES" sz="2000" dirty="0"/>
              <a:t> </a:t>
            </a:r>
            <a:r>
              <a:rPr lang="es-ES" sz="2000" dirty="0" err="1"/>
              <a:t>egokiak</a:t>
            </a:r>
            <a:r>
              <a:rPr lang="es-ES" sz="2000" dirty="0"/>
              <a:t> </a:t>
            </a:r>
            <a:r>
              <a:rPr lang="es-ES" sz="2000" dirty="0" err="1"/>
              <a:t>ezarri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</a:t>
            </a:r>
          </a:p>
          <a:p>
            <a:endParaRPr lang="es-ES" dirty="0">
              <a:solidFill>
                <a:srgbClr val="4E9E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841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537981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TOPIRAMATOA: HAURDUN DAUDEN EMAKUMEENGAN ERAGINA SAIHESTEKO NEURRI BERRIAK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515256" y="1654939"/>
            <a:ext cx="1116148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4E9EBA"/>
                </a:solidFill>
              </a:rPr>
              <a:t>PRACak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gomendatzen</a:t>
            </a:r>
            <a:r>
              <a:rPr lang="es-ES" sz="2000" b="1" dirty="0">
                <a:solidFill>
                  <a:srgbClr val="4E9EBA"/>
                </a:solidFill>
              </a:rPr>
              <a:t> du: 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/>
              <a:t>Ez da </a:t>
            </a:r>
            <a:r>
              <a:rPr lang="es-ES" sz="2000" dirty="0" err="1"/>
              <a:t>egokia</a:t>
            </a:r>
            <a:r>
              <a:rPr lang="es-ES" sz="2000" dirty="0"/>
              <a:t> </a:t>
            </a:r>
            <a:r>
              <a:rPr lang="es-ES" sz="2000" dirty="0" err="1"/>
              <a:t>topiramatoa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epilepsia </a:t>
            </a:r>
            <a:r>
              <a:rPr lang="es-ES" sz="2000" dirty="0" err="1"/>
              <a:t>haurdunaldian</a:t>
            </a:r>
            <a:r>
              <a:rPr lang="es-ES" sz="2000" dirty="0"/>
              <a:t> </a:t>
            </a:r>
            <a:r>
              <a:rPr lang="es-ES" sz="2000" dirty="0" err="1"/>
              <a:t>tratatzeko</a:t>
            </a:r>
            <a:r>
              <a:rPr lang="es-ES" sz="20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Haurdun</a:t>
            </a:r>
            <a:r>
              <a:rPr lang="es-ES" sz="2000" dirty="0"/>
              <a:t> </a:t>
            </a:r>
            <a:r>
              <a:rPr lang="es-ES" sz="2000" dirty="0" err="1"/>
              <a:t>geratzeko</a:t>
            </a:r>
            <a:r>
              <a:rPr lang="es-ES" sz="2000" dirty="0"/>
              <a:t> </a:t>
            </a:r>
            <a:r>
              <a:rPr lang="es-ES" sz="2000" dirty="0" err="1"/>
              <a:t>adinean</a:t>
            </a:r>
            <a:r>
              <a:rPr lang="es-ES" sz="2000" dirty="0"/>
              <a:t> </a:t>
            </a:r>
            <a:r>
              <a:rPr lang="es-ES" sz="2000" dirty="0" err="1"/>
              <a:t>dauden</a:t>
            </a:r>
            <a:r>
              <a:rPr lang="es-ES" sz="2000" dirty="0"/>
              <a:t> </a:t>
            </a:r>
            <a:r>
              <a:rPr lang="es-ES" sz="2000" dirty="0" err="1"/>
              <a:t>emakumeen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, oso </a:t>
            </a:r>
            <a:r>
              <a:rPr lang="es-ES" sz="2000" dirty="0" err="1"/>
              <a:t>eraginkorrak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antisorgailuak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 </a:t>
            </a:r>
            <a:r>
              <a:rPr lang="es-ES" sz="2000" dirty="0" err="1"/>
              <a:t>soilik</a:t>
            </a:r>
            <a:r>
              <a:rPr lang="es-ES" sz="2000" dirty="0"/>
              <a:t> </a:t>
            </a:r>
            <a:r>
              <a:rPr lang="es-ES" sz="2000" dirty="0" err="1"/>
              <a:t>baliatu</a:t>
            </a:r>
            <a:r>
              <a:rPr lang="es-ES" sz="2000" dirty="0"/>
              <a:t> </a:t>
            </a:r>
            <a:r>
              <a:rPr lang="es-ES" sz="2000" dirty="0" err="1"/>
              <a:t>ahal</a:t>
            </a:r>
            <a:r>
              <a:rPr lang="es-ES" sz="2000" dirty="0"/>
              <a:t> </a:t>
            </a:r>
            <a:r>
              <a:rPr lang="es-ES" sz="2000" dirty="0" err="1"/>
              <a:t>izango</a:t>
            </a:r>
            <a:r>
              <a:rPr lang="es-ES" sz="2000" dirty="0"/>
              <a:t> da epilepsia </a:t>
            </a:r>
            <a:r>
              <a:rPr lang="es-ES" sz="2000" dirty="0" err="1"/>
              <a:t>tratatzeko</a:t>
            </a:r>
            <a:r>
              <a:rPr lang="es-ES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Topiramatoa</a:t>
            </a:r>
            <a:r>
              <a:rPr lang="es-ES" sz="2000" dirty="0"/>
              <a:t> </a:t>
            </a:r>
            <a:r>
              <a:rPr lang="es-ES" sz="2000" dirty="0" err="1"/>
              <a:t>kontraindikatuta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migrainaren</a:t>
            </a:r>
            <a:r>
              <a:rPr lang="es-ES" sz="2000" dirty="0"/>
              <a:t> </a:t>
            </a:r>
            <a:r>
              <a:rPr lang="es-ES" sz="2000" dirty="0" err="1"/>
              <a:t>profilaxirako</a:t>
            </a:r>
            <a:r>
              <a:rPr lang="es-ES" sz="2000" dirty="0"/>
              <a:t> </a:t>
            </a:r>
            <a:r>
              <a:rPr lang="es-ES" sz="2000" dirty="0" err="1"/>
              <a:t>haurdunaldian</a:t>
            </a:r>
            <a:r>
              <a:rPr lang="es-ES" sz="2000" dirty="0"/>
              <a:t> </a:t>
            </a:r>
            <a:r>
              <a:rPr lang="es-ES" sz="2000" dirty="0" err="1"/>
              <a:t>zehar</a:t>
            </a:r>
            <a:r>
              <a:rPr lang="es-ES" sz="2000" dirty="0"/>
              <a:t>; </a:t>
            </a:r>
            <a:r>
              <a:rPr lang="es-ES" sz="2000" dirty="0" err="1"/>
              <a:t>haurdun</a:t>
            </a:r>
            <a:r>
              <a:rPr lang="es-ES" sz="2000" dirty="0"/>
              <a:t> </a:t>
            </a:r>
            <a:r>
              <a:rPr lang="es-ES" sz="2000" dirty="0" err="1"/>
              <a:t>geratzeko</a:t>
            </a:r>
            <a:r>
              <a:rPr lang="es-ES" sz="2000" dirty="0"/>
              <a:t> </a:t>
            </a:r>
            <a:r>
              <a:rPr lang="es-ES" sz="2000" dirty="0" err="1"/>
              <a:t>adinean</a:t>
            </a:r>
            <a:r>
              <a:rPr lang="es-ES" sz="2000" dirty="0"/>
              <a:t> </a:t>
            </a:r>
            <a:r>
              <a:rPr lang="es-ES" sz="2000" dirty="0" err="1"/>
              <a:t>dauden</a:t>
            </a:r>
            <a:r>
              <a:rPr lang="es-ES" sz="2000" dirty="0"/>
              <a:t> </a:t>
            </a:r>
            <a:r>
              <a:rPr lang="es-ES" sz="2000" dirty="0" err="1"/>
              <a:t>emakumeetan</a:t>
            </a:r>
            <a:r>
              <a:rPr lang="es-ES" sz="2000" dirty="0"/>
              <a:t> ere </a:t>
            </a:r>
            <a:r>
              <a:rPr lang="es-ES" sz="2000" dirty="0" err="1"/>
              <a:t>bai</a:t>
            </a:r>
            <a:r>
              <a:rPr lang="es-ES" sz="2000" dirty="0"/>
              <a:t>, non eta oso </a:t>
            </a:r>
            <a:r>
              <a:rPr lang="es-ES" sz="2000" dirty="0" err="1"/>
              <a:t>eraginkorrak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metodo</a:t>
            </a:r>
            <a:r>
              <a:rPr lang="es-ES" sz="2000" dirty="0"/>
              <a:t> </a:t>
            </a:r>
            <a:r>
              <a:rPr lang="es-ES" sz="2000" dirty="0" err="1"/>
              <a:t>antisorgailuak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Pazienteei</a:t>
            </a:r>
            <a:r>
              <a:rPr lang="es-ES" sz="2000" dirty="0"/>
              <a:t> </a:t>
            </a:r>
            <a:r>
              <a:rPr lang="es-ES" sz="2000" dirty="0" err="1"/>
              <a:t>agindu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</a:t>
            </a:r>
            <a:r>
              <a:rPr lang="es-ES" sz="2000" dirty="0" err="1"/>
              <a:t>metodo</a:t>
            </a:r>
            <a:r>
              <a:rPr lang="es-ES" sz="2000" dirty="0"/>
              <a:t> </a:t>
            </a:r>
            <a:r>
              <a:rPr lang="es-ES" sz="2000" dirty="0" err="1"/>
              <a:t>antisorgailu</a:t>
            </a:r>
            <a:r>
              <a:rPr lang="es-ES" sz="2000" dirty="0"/>
              <a:t> oso </a:t>
            </a:r>
            <a:r>
              <a:rPr lang="es-ES" sz="2000" dirty="0" err="1"/>
              <a:t>eraginkor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metodo</a:t>
            </a:r>
            <a:r>
              <a:rPr lang="es-ES" sz="2000" dirty="0"/>
              <a:t> </a:t>
            </a:r>
            <a:r>
              <a:rPr lang="es-ES" sz="2000" dirty="0" err="1"/>
              <a:t>osagarri</a:t>
            </a:r>
            <a:r>
              <a:rPr lang="es-ES" sz="2000" dirty="0"/>
              <a:t> </a:t>
            </a:r>
            <a:r>
              <a:rPr lang="es-ES" sz="2000" dirty="0" err="1"/>
              <a:t>erabil</a:t>
            </a:r>
            <a:r>
              <a:rPr lang="es-ES" sz="2000" dirty="0"/>
              <a:t> </a:t>
            </a:r>
            <a:r>
              <a:rPr lang="es-ES" sz="2000" dirty="0" err="1"/>
              <a:t>ditzatela</a:t>
            </a:r>
            <a:r>
              <a:rPr lang="es-ES" sz="2000" dirty="0"/>
              <a:t> </a:t>
            </a:r>
            <a:r>
              <a:rPr lang="es-ES" sz="2000" dirty="0" err="1"/>
              <a:t>topiramato</a:t>
            </a:r>
            <a:r>
              <a:rPr lang="es-ES" sz="2000" dirty="0"/>
              <a:t>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osoak</a:t>
            </a:r>
            <a:r>
              <a:rPr lang="es-ES" sz="2000" dirty="0"/>
              <a:t> </a:t>
            </a:r>
            <a:r>
              <a:rPr lang="es-ES" sz="2000" dirty="0" err="1"/>
              <a:t>irauten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bitartean</a:t>
            </a:r>
            <a:r>
              <a:rPr lang="es-ES" sz="2000" dirty="0"/>
              <a:t> eta hura </a:t>
            </a:r>
            <a:r>
              <a:rPr lang="es-ES" sz="2000" dirty="0" err="1"/>
              <a:t>eten</a:t>
            </a:r>
            <a:r>
              <a:rPr lang="es-ES" sz="2000" dirty="0"/>
              <a:t> eta </a:t>
            </a:r>
            <a:r>
              <a:rPr lang="es-ES" sz="2000" dirty="0" err="1"/>
              <a:t>lau</a:t>
            </a:r>
            <a:r>
              <a:rPr lang="es-ES" sz="2000" dirty="0"/>
              <a:t> </a:t>
            </a:r>
            <a:r>
              <a:rPr lang="es-ES" sz="2000" dirty="0" err="1"/>
              <a:t>aste</a:t>
            </a:r>
            <a:r>
              <a:rPr lang="es-ES" sz="2000" dirty="0"/>
              <a:t> </a:t>
            </a:r>
            <a:r>
              <a:rPr lang="es-ES" sz="2000" dirty="0" err="1"/>
              <a:t>igaro</a:t>
            </a:r>
            <a:r>
              <a:rPr lang="es-ES" sz="2000" dirty="0"/>
              <a:t> arte. Barrera-</a:t>
            </a:r>
            <a:r>
              <a:rPr lang="es-ES" sz="2000" dirty="0" err="1"/>
              <a:t>metodo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ere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hormona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antisorgailu</a:t>
            </a:r>
            <a:r>
              <a:rPr lang="es-ES" sz="2000" dirty="0"/>
              <a:t> </a:t>
            </a:r>
            <a:r>
              <a:rPr lang="es-ES" sz="2000" dirty="0" err="1"/>
              <a:t>sistemikoak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emakumeei</a:t>
            </a:r>
            <a:r>
              <a:rPr lang="es-ES" sz="2000" dirty="0"/>
              <a:t>. </a:t>
            </a:r>
          </a:p>
          <a:p>
            <a:endParaRPr lang="es-ES" sz="2000" b="1" dirty="0">
              <a:solidFill>
                <a:srgbClr val="4E9EBA"/>
              </a:solidFill>
            </a:endParaRPr>
          </a:p>
          <a:p>
            <a:endParaRPr lang="es-ES" sz="2000" dirty="0">
              <a:solidFill>
                <a:srgbClr val="4E9E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298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537981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TOPIRAMATOA: HAURDUN DAUDEN EMAKUMEENGAN ERAGINA SAIHESTEKO NEURRI BERRIAK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838198" y="1778789"/>
            <a:ext cx="1022228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/>
          </a:p>
          <a:p>
            <a:r>
              <a:rPr lang="es-ES" sz="2000" dirty="0" err="1"/>
              <a:t>Haurdun</a:t>
            </a:r>
            <a:r>
              <a:rPr lang="es-ES" sz="2000" dirty="0"/>
              <a:t> </a:t>
            </a:r>
            <a:r>
              <a:rPr lang="es-ES" sz="2000" dirty="0" err="1"/>
              <a:t>geratzeko</a:t>
            </a:r>
            <a:r>
              <a:rPr lang="es-ES" sz="2000" dirty="0"/>
              <a:t> </a:t>
            </a:r>
            <a:r>
              <a:rPr lang="es-ES" sz="2000" dirty="0" err="1"/>
              <a:t>adinean</a:t>
            </a:r>
            <a:r>
              <a:rPr lang="es-ES" sz="2000" dirty="0"/>
              <a:t> </a:t>
            </a:r>
            <a:r>
              <a:rPr lang="es-ES" sz="2000" dirty="0" err="1"/>
              <a:t>dauden</a:t>
            </a:r>
            <a:r>
              <a:rPr lang="es-ES" sz="2000" dirty="0"/>
              <a:t> </a:t>
            </a:r>
            <a:r>
              <a:rPr lang="es-ES" sz="2000" dirty="0" err="1"/>
              <a:t>neskatilei</a:t>
            </a:r>
            <a:r>
              <a:rPr lang="es-ES" sz="2000" dirty="0"/>
              <a:t> eta </a:t>
            </a:r>
            <a:r>
              <a:rPr lang="es-ES" sz="2000" dirty="0" err="1"/>
              <a:t>emakumeei</a:t>
            </a:r>
            <a:r>
              <a:rPr lang="es-ES" sz="2000" dirty="0"/>
              <a:t> </a:t>
            </a:r>
            <a:r>
              <a:rPr lang="es-ES" sz="2000" dirty="0" err="1"/>
              <a:t>topiramatoa</a:t>
            </a:r>
            <a:r>
              <a:rPr lang="es-ES" sz="2000" dirty="0"/>
              <a:t> </a:t>
            </a:r>
            <a:r>
              <a:rPr lang="es-ES" sz="2000" dirty="0" err="1"/>
              <a:t>agindu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hurrengo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baldintzak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betetzen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direla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egiaztatu</a:t>
            </a:r>
            <a:r>
              <a:rPr lang="es-ES" sz="2000" b="1" dirty="0">
                <a:solidFill>
                  <a:srgbClr val="4E9EBA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sz="2000" dirty="0" err="1"/>
              <a:t>Haurdunaldi</a:t>
            </a:r>
            <a:r>
              <a:rPr lang="es-ES" sz="2000" dirty="0"/>
              <a:t>-proba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egitea</a:t>
            </a:r>
            <a:r>
              <a:rPr lang="es-ES" sz="2000" dirty="0"/>
              <a:t> </a:t>
            </a:r>
            <a:r>
              <a:rPr lang="es-ES" sz="2000" dirty="0" err="1"/>
              <a:t>tratamenduari</a:t>
            </a:r>
            <a:r>
              <a:rPr lang="es-ES" sz="2000" dirty="0"/>
              <a:t> </a:t>
            </a:r>
            <a:r>
              <a:rPr lang="es-ES" sz="2000" dirty="0" err="1"/>
              <a:t>ekin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lehen</a:t>
            </a:r>
            <a:r>
              <a:rPr lang="es-ES" sz="2000" dirty="0"/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sz="2000" dirty="0" err="1"/>
              <a:t>Haurdun</a:t>
            </a:r>
            <a:r>
              <a:rPr lang="es-ES" sz="2000" dirty="0"/>
              <a:t> </a:t>
            </a:r>
            <a:r>
              <a:rPr lang="es-ES" sz="2000" dirty="0" err="1"/>
              <a:t>geratzeko</a:t>
            </a:r>
            <a:r>
              <a:rPr lang="es-ES" sz="2000" dirty="0"/>
              <a:t> </a:t>
            </a:r>
            <a:r>
              <a:rPr lang="es-ES" sz="2000" dirty="0" err="1"/>
              <a:t>adinean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 </a:t>
            </a:r>
            <a:r>
              <a:rPr lang="es-ES" sz="2000" dirty="0" err="1"/>
              <a:t>emakumeari</a:t>
            </a:r>
            <a:r>
              <a:rPr lang="es-ES" sz="2000" dirty="0"/>
              <a:t> </a:t>
            </a:r>
            <a:r>
              <a:rPr lang="es-ES" sz="2000" dirty="0" err="1"/>
              <a:t>informazioa</a:t>
            </a:r>
            <a:r>
              <a:rPr lang="es-ES" sz="2000" dirty="0"/>
              <a:t> eta </a:t>
            </a:r>
            <a:r>
              <a:rPr lang="es-ES" sz="2000" dirty="0" err="1"/>
              <a:t>aholkularitza</a:t>
            </a:r>
            <a:r>
              <a:rPr lang="es-ES" sz="2000" dirty="0"/>
              <a:t> </a:t>
            </a:r>
            <a:r>
              <a:rPr lang="es-ES" sz="2000" dirty="0" err="1"/>
              <a:t>ematea</a:t>
            </a:r>
            <a:r>
              <a:rPr lang="es-ES" sz="2000" dirty="0"/>
              <a:t> </a:t>
            </a:r>
            <a:r>
              <a:rPr lang="es-ES" sz="2000" dirty="0" err="1"/>
              <a:t>haurdunaldian</a:t>
            </a:r>
            <a:r>
              <a:rPr lang="es-ES" sz="2000" dirty="0"/>
              <a:t> </a:t>
            </a:r>
            <a:r>
              <a:rPr lang="es-ES" sz="2000" dirty="0" err="1"/>
              <a:t>topiramatoa</a:t>
            </a:r>
            <a:r>
              <a:rPr lang="es-ES" sz="2000" dirty="0"/>
              <a:t> </a:t>
            </a:r>
            <a:r>
              <a:rPr lang="es-ES" sz="2000" dirty="0" err="1"/>
              <a:t>hartzeak</a:t>
            </a:r>
            <a:r>
              <a:rPr lang="es-ES" sz="2000" dirty="0"/>
              <a:t> </a:t>
            </a:r>
            <a:r>
              <a:rPr lang="es-ES" sz="2000" dirty="0" err="1"/>
              <a:t>ekar</a:t>
            </a:r>
            <a:r>
              <a:rPr lang="es-ES" sz="2000" dirty="0"/>
              <a:t> </a:t>
            </a:r>
            <a:r>
              <a:rPr lang="es-ES" sz="2000" dirty="0" err="1"/>
              <a:t>ditzakeen</a:t>
            </a:r>
            <a:r>
              <a:rPr lang="es-ES" sz="2000" dirty="0"/>
              <a:t> </a:t>
            </a:r>
            <a:r>
              <a:rPr lang="es-ES" sz="2000" dirty="0" err="1"/>
              <a:t>arriskuen</a:t>
            </a:r>
            <a:r>
              <a:rPr lang="es-ES" sz="2000" dirty="0"/>
              <a:t> </a:t>
            </a:r>
            <a:r>
              <a:rPr lang="es-ES" sz="2000" dirty="0" err="1"/>
              <a:t>inguruan</a:t>
            </a:r>
            <a:r>
              <a:rPr lang="es-ES" sz="2000" dirty="0"/>
              <a:t>.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hartzea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terapeutiko</a:t>
            </a:r>
            <a:r>
              <a:rPr lang="es-ES" sz="2000" dirty="0"/>
              <a:t> </a:t>
            </a:r>
            <a:r>
              <a:rPr lang="es-ES" sz="2000" dirty="0" err="1"/>
              <a:t>alternatiboak</a:t>
            </a:r>
            <a:r>
              <a:rPr lang="es-ES" sz="2000" dirty="0"/>
              <a:t> (hala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lamotrigina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lebetirazetama</a:t>
            </a:r>
            <a:r>
              <a:rPr lang="es-ES" sz="2000" dirty="0"/>
              <a:t>), eta </a:t>
            </a:r>
            <a:r>
              <a:rPr lang="es-ES" sz="2000" dirty="0" err="1"/>
              <a:t>berriro</a:t>
            </a:r>
            <a:r>
              <a:rPr lang="es-ES" sz="2000" dirty="0"/>
              <a:t> </a:t>
            </a:r>
            <a:r>
              <a:rPr lang="es-ES" sz="2000" dirty="0" err="1"/>
              <a:t>ebaluatzea</a:t>
            </a:r>
            <a:r>
              <a:rPr lang="es-ES" sz="2000" dirty="0"/>
              <a:t> </a:t>
            </a:r>
            <a:r>
              <a:rPr lang="es-ES" sz="2000" dirty="0" err="1"/>
              <a:t>urtean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 </a:t>
            </a:r>
            <a:r>
              <a:rPr lang="es-ES" sz="2000" dirty="0" err="1"/>
              <a:t>gutxienez</a:t>
            </a:r>
            <a:r>
              <a:rPr lang="es-ES" sz="2000" dirty="0"/>
              <a:t>. </a:t>
            </a:r>
          </a:p>
          <a:p>
            <a:endParaRPr lang="es-ES" dirty="0">
              <a:solidFill>
                <a:srgbClr val="4E9EBA"/>
              </a:solidFill>
            </a:endParaRPr>
          </a:p>
          <a:p>
            <a:endParaRPr lang="es-ES" dirty="0">
              <a:solidFill>
                <a:srgbClr val="4E9EBA"/>
              </a:solidFill>
            </a:endParaRPr>
          </a:p>
          <a:p>
            <a:endParaRPr lang="es-ES" dirty="0">
              <a:solidFill>
                <a:srgbClr val="4E9E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743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537981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TOPIRAMATOA: HAURDUN DAUDEN EMAKUMEENGAN ERAGINA SAIHESTEKO NEURRI BERRIAK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104" y="2090355"/>
            <a:ext cx="8839200" cy="17907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744135" y="1654939"/>
            <a:ext cx="1017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4E9EBA"/>
                </a:solidFill>
              </a:rPr>
              <a:t>Prescriptorearentzako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abisuak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Presbiden</a:t>
            </a:r>
            <a:r>
              <a:rPr lang="es-ES" sz="2000" b="1" dirty="0">
                <a:solidFill>
                  <a:srgbClr val="4E9EBA"/>
                </a:solidFill>
              </a:rPr>
              <a:t>:</a:t>
            </a:r>
          </a:p>
        </p:txBody>
      </p:sp>
      <p:sp>
        <p:nvSpPr>
          <p:cNvPr id="5" name="Rectángulo 4"/>
          <p:cNvSpPr/>
          <p:nvPr/>
        </p:nvSpPr>
        <p:spPr>
          <a:xfrm>
            <a:off x="838199" y="4022907"/>
            <a:ext cx="4257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err="1">
                <a:solidFill>
                  <a:srgbClr val="4E9EBA"/>
                </a:solidFill>
              </a:rPr>
              <a:t>Jarraibideak</a:t>
            </a:r>
            <a:r>
              <a:rPr lang="es-ES" b="1" dirty="0">
                <a:solidFill>
                  <a:srgbClr val="4E9EBA"/>
                </a:solidFill>
              </a:rPr>
              <a:t> </a:t>
            </a:r>
            <a:r>
              <a:rPr lang="es-ES" b="1" dirty="0" err="1">
                <a:solidFill>
                  <a:srgbClr val="4E9EBA"/>
                </a:solidFill>
              </a:rPr>
              <a:t>tratamendu</a:t>
            </a:r>
            <a:r>
              <a:rPr lang="es-ES" b="1" dirty="0">
                <a:solidFill>
                  <a:srgbClr val="4E9EBA"/>
                </a:solidFill>
              </a:rPr>
              <a:t> </a:t>
            </a:r>
            <a:r>
              <a:rPr lang="es-ES" b="1" dirty="0" err="1">
                <a:solidFill>
                  <a:srgbClr val="4E9EBA"/>
                </a:solidFill>
              </a:rPr>
              <a:t>aktiboaren</a:t>
            </a:r>
            <a:r>
              <a:rPr lang="es-ES" b="1" dirty="0">
                <a:solidFill>
                  <a:srgbClr val="4E9EBA"/>
                </a:solidFill>
              </a:rPr>
              <a:t> </a:t>
            </a:r>
            <a:r>
              <a:rPr lang="es-ES" b="1" dirty="0" err="1">
                <a:solidFill>
                  <a:srgbClr val="4E9EBA"/>
                </a:solidFill>
              </a:rPr>
              <a:t>orrian</a:t>
            </a:r>
            <a:endParaRPr lang="es-ES" b="1" dirty="0">
              <a:solidFill>
                <a:srgbClr val="4E9EBA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199" y="4534091"/>
            <a:ext cx="6524625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13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068" y="454531"/>
            <a:ext cx="10838543" cy="732155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FLUOROKINOLONAK. ERABILERA SISTEMIKOKO EDO INHALAZIO BIDEZKO FLUOROKINOLONAK: ERABILERA-MURRIZKETAK GOGORARAZTEA</a:t>
            </a:r>
            <a:r>
              <a:rPr lang="es-ES" dirty="0">
                <a:latin typeface="Arial Black" panose="020B0A04020102020204" pitchFamily="34" charset="0"/>
              </a:rPr>
              <a:t> 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719083" y="1841419"/>
            <a:ext cx="10222283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600" dirty="0">
              <a:solidFill>
                <a:srgbClr val="4E9EBA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Zuhur</a:t>
            </a:r>
            <a:r>
              <a:rPr lang="es-ES" sz="2000" dirty="0"/>
              <a:t> </a:t>
            </a:r>
            <a:r>
              <a:rPr lang="es-ES" sz="2000" dirty="0" err="1"/>
              <a:t>ibili</a:t>
            </a:r>
            <a:r>
              <a:rPr lang="es-ES" sz="2000" dirty="0"/>
              <a:t>: batera </a:t>
            </a:r>
            <a:r>
              <a:rPr lang="es-ES" sz="2000" dirty="0" err="1"/>
              <a:t>kortikosteroideen</a:t>
            </a:r>
            <a:r>
              <a:rPr lang="es-ES" sz="2000" dirty="0"/>
              <a:t>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jasotzen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pazienteekin</a:t>
            </a:r>
            <a:r>
              <a:rPr lang="es-ES" sz="2000" dirty="0"/>
              <a:t>, </a:t>
            </a:r>
            <a:r>
              <a:rPr lang="es-ES" sz="2000" dirty="0" err="1"/>
              <a:t>adineko</a:t>
            </a:r>
            <a:r>
              <a:rPr lang="es-ES" sz="2000" dirty="0"/>
              <a:t> </a:t>
            </a:r>
            <a:r>
              <a:rPr lang="es-ES" sz="2000" dirty="0" err="1"/>
              <a:t>pertsonekin</a:t>
            </a:r>
            <a:r>
              <a:rPr lang="es-ES" sz="2000" dirty="0"/>
              <a:t>, </a:t>
            </a:r>
            <a:r>
              <a:rPr lang="es-ES" sz="2000" dirty="0" err="1"/>
              <a:t>giltzurrun-gutxiegitasuna</a:t>
            </a:r>
            <a:r>
              <a:rPr lang="es-ES" sz="2000" dirty="0"/>
              <a:t> eta </a:t>
            </a:r>
            <a:r>
              <a:rPr lang="es-ES" sz="2000" dirty="0" err="1"/>
              <a:t>organo</a:t>
            </a:r>
            <a:r>
              <a:rPr lang="es-ES" sz="2000" dirty="0"/>
              <a:t> </a:t>
            </a:r>
            <a:r>
              <a:rPr lang="es-ES" sz="2000" dirty="0" err="1"/>
              <a:t>solidoen</a:t>
            </a:r>
            <a:r>
              <a:rPr lang="es-ES" sz="2000" dirty="0"/>
              <a:t> </a:t>
            </a:r>
            <a:r>
              <a:rPr lang="es-ES" sz="2000" dirty="0" err="1"/>
              <a:t>transplanteak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zaizkien</a:t>
            </a:r>
            <a:r>
              <a:rPr lang="es-ES" sz="2000" dirty="0"/>
              <a:t> </a:t>
            </a:r>
            <a:r>
              <a:rPr lang="es-ES" sz="2000" dirty="0" err="1"/>
              <a:t>pazienteekin</a:t>
            </a:r>
            <a:r>
              <a:rPr lang="es-ES" sz="2000" dirty="0"/>
              <a:t>; izan ere, </a:t>
            </a:r>
            <a:r>
              <a:rPr lang="es-ES" sz="2000" dirty="0" err="1"/>
              <a:t>paziente</a:t>
            </a:r>
            <a:r>
              <a:rPr lang="es-ES" sz="2000" dirty="0"/>
              <a:t> </a:t>
            </a:r>
            <a:r>
              <a:rPr lang="es-ES" sz="2000" dirty="0" err="1"/>
              <a:t>horietan</a:t>
            </a:r>
            <a:r>
              <a:rPr lang="es-ES" sz="2000" dirty="0"/>
              <a:t> </a:t>
            </a:r>
            <a:r>
              <a:rPr lang="es-ES" sz="2000" dirty="0" err="1"/>
              <a:t>areagotu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r>
              <a:rPr lang="es-ES" sz="2000" dirty="0"/>
              <a:t> </a:t>
            </a:r>
            <a:r>
              <a:rPr lang="es-ES" sz="2000" dirty="0" err="1"/>
              <a:t>tendoiak</a:t>
            </a:r>
            <a:r>
              <a:rPr lang="es-ES" sz="2000" dirty="0"/>
              <a:t> </a:t>
            </a:r>
            <a:r>
              <a:rPr lang="es-ES" sz="2000" dirty="0" err="1"/>
              <a:t>hausteko</a:t>
            </a:r>
            <a:r>
              <a:rPr lang="es-ES" sz="2000" dirty="0"/>
              <a:t> eta </a:t>
            </a:r>
            <a:r>
              <a:rPr lang="es-ES" sz="2000" dirty="0" err="1"/>
              <a:t>tendinitisa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Efektu</a:t>
            </a:r>
            <a:r>
              <a:rPr lang="es-ES" sz="2000" dirty="0"/>
              <a:t> </a:t>
            </a:r>
            <a:r>
              <a:rPr lang="es-ES" sz="2000" dirty="0" err="1"/>
              <a:t>desiragaits</a:t>
            </a:r>
            <a:r>
              <a:rPr lang="es-ES" sz="2000" dirty="0"/>
              <a:t> </a:t>
            </a:r>
            <a:r>
              <a:rPr lang="es-ES" sz="2000" dirty="0" err="1"/>
              <a:t>posibleak</a:t>
            </a:r>
            <a:r>
              <a:rPr lang="es-ES" sz="2000" dirty="0"/>
              <a:t>: </a:t>
            </a:r>
            <a:r>
              <a:rPr lang="es-ES" sz="2000" dirty="0" err="1"/>
              <a:t>tendinitisa</a:t>
            </a:r>
            <a:r>
              <a:rPr lang="es-ES" sz="2000" dirty="0"/>
              <a:t>, </a:t>
            </a:r>
            <a:r>
              <a:rPr lang="es-ES" sz="2000" dirty="0" err="1"/>
              <a:t>tendoi-haustura</a:t>
            </a:r>
            <a:r>
              <a:rPr lang="es-ES" sz="2000" dirty="0"/>
              <a:t>, mialgia, </a:t>
            </a:r>
            <a:r>
              <a:rPr lang="es-ES" sz="2000" dirty="0" err="1"/>
              <a:t>muskulu-ahulezia</a:t>
            </a:r>
            <a:r>
              <a:rPr lang="es-ES" sz="2000" dirty="0"/>
              <a:t>, </a:t>
            </a:r>
            <a:r>
              <a:rPr lang="es-ES" sz="2000" dirty="0" err="1"/>
              <a:t>artikulazioetako</a:t>
            </a:r>
            <a:r>
              <a:rPr lang="es-ES" sz="2000" dirty="0"/>
              <a:t> mina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hantura</a:t>
            </a:r>
            <a:r>
              <a:rPr lang="es-ES" sz="2000" dirty="0"/>
              <a:t>, </a:t>
            </a:r>
            <a:r>
              <a:rPr lang="es-ES" sz="2000" dirty="0" err="1"/>
              <a:t>neuropatia</a:t>
            </a:r>
            <a:r>
              <a:rPr lang="es-ES" sz="2000" dirty="0"/>
              <a:t> </a:t>
            </a:r>
            <a:r>
              <a:rPr lang="es-ES" sz="2000" dirty="0" err="1"/>
              <a:t>periferikoa</a:t>
            </a:r>
            <a:r>
              <a:rPr lang="es-ES" sz="2000" dirty="0"/>
              <a:t> eta </a:t>
            </a:r>
            <a:r>
              <a:rPr lang="es-ES" sz="2000" dirty="0" err="1"/>
              <a:t>nerbio</a:t>
            </a:r>
            <a:r>
              <a:rPr lang="es-ES" sz="2000" dirty="0"/>
              <a:t>-sistema </a:t>
            </a:r>
            <a:r>
              <a:rPr lang="es-ES" sz="2000" dirty="0" err="1"/>
              <a:t>zentraleko</a:t>
            </a:r>
            <a:r>
              <a:rPr lang="es-ES" sz="2000" dirty="0"/>
              <a:t> (NSZ) </a:t>
            </a:r>
            <a:r>
              <a:rPr lang="es-ES" sz="2000" dirty="0" err="1"/>
              <a:t>ondorioak</a:t>
            </a:r>
            <a:r>
              <a:rPr lang="es-ES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solidFill>
                <a:srgbClr val="4E9EBA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>
                <a:solidFill>
                  <a:srgbClr val="4E9EBA"/>
                </a:solidFill>
              </a:rPr>
              <a:t>Osasun-profesionalek</a:t>
            </a:r>
            <a:r>
              <a:rPr lang="es-ES" sz="2000" dirty="0">
                <a:solidFill>
                  <a:srgbClr val="4E9EBA"/>
                </a:solidFill>
              </a:rPr>
              <a:t>:</a:t>
            </a:r>
            <a:r>
              <a:rPr lang="es-ES" sz="2000" dirty="0"/>
              <a:t> </a:t>
            </a: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</a:t>
            </a:r>
            <a:r>
              <a:rPr lang="es-ES" sz="2000" dirty="0" err="1"/>
              <a:t>dagoela</a:t>
            </a:r>
            <a:r>
              <a:rPr lang="es-ES" sz="2000" dirty="0"/>
              <a:t> </a:t>
            </a:r>
            <a:r>
              <a:rPr lang="es-ES" sz="2000" dirty="0" err="1"/>
              <a:t>bai</a:t>
            </a:r>
            <a:r>
              <a:rPr lang="es-ES" sz="2000" dirty="0"/>
              <a:t> </a:t>
            </a:r>
            <a:r>
              <a:rPr lang="es-ES" sz="2000" dirty="0" err="1"/>
              <a:t>aortaren</a:t>
            </a:r>
            <a:r>
              <a:rPr lang="es-ES" sz="2000" dirty="0"/>
              <a:t> aneurisma eta </a:t>
            </a:r>
            <a:r>
              <a:rPr lang="es-ES" sz="2000" dirty="0" err="1"/>
              <a:t>disekzioa</a:t>
            </a:r>
            <a:r>
              <a:rPr lang="es-ES" sz="2000" dirty="0"/>
              <a:t> eta </a:t>
            </a:r>
            <a:r>
              <a:rPr lang="es-ES" sz="2000" dirty="0" err="1"/>
              <a:t>bai</a:t>
            </a:r>
            <a:r>
              <a:rPr lang="es-ES" sz="2000" dirty="0"/>
              <a:t> </a:t>
            </a:r>
            <a:r>
              <a:rPr lang="es-ES" sz="2000" dirty="0" err="1"/>
              <a:t>balbula-gutxiegitasuna</a:t>
            </a:r>
            <a:r>
              <a:rPr lang="es-ES" sz="2000" dirty="0"/>
              <a:t> eta -</a:t>
            </a:r>
            <a:r>
              <a:rPr lang="es-ES" sz="2000" dirty="0" err="1"/>
              <a:t>erregurgitazioa</a:t>
            </a:r>
            <a:r>
              <a:rPr lang="es-ES" sz="2000" dirty="0"/>
              <a:t> </a:t>
            </a:r>
            <a:r>
              <a:rPr lang="es-ES" sz="2000" dirty="0" err="1"/>
              <a:t>gertatzeko</a:t>
            </a:r>
            <a:r>
              <a:rPr lang="es-ES" sz="2000" dirty="0"/>
              <a:t> </a:t>
            </a:r>
            <a:endParaRPr lang="es-ES" sz="2000" dirty="0">
              <a:solidFill>
                <a:srgbClr val="4E9EBA"/>
              </a:solidFill>
            </a:endParaRPr>
          </a:p>
          <a:p>
            <a:endParaRPr lang="es-ES" dirty="0">
              <a:solidFill>
                <a:srgbClr val="4E9EBA"/>
              </a:solidFill>
            </a:endParaRPr>
          </a:p>
          <a:p>
            <a:endParaRPr lang="es-ES" dirty="0">
              <a:solidFill>
                <a:srgbClr val="4E9EBA"/>
              </a:solidFill>
            </a:endParaRPr>
          </a:p>
          <a:p>
            <a:endParaRPr lang="es-ES" dirty="0">
              <a:solidFill>
                <a:srgbClr val="4E9E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646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068" y="454531"/>
            <a:ext cx="10838543" cy="732155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FLUOROKINOLONAK. ERABILERA SISTEMIKOKO EDO INHALAZIO BIDEZKO FLUOROKINOLONAK: ERABILERA-MURRIZKETAK GOGORARAZTEA</a:t>
            </a:r>
            <a:r>
              <a:rPr lang="es-ES" dirty="0">
                <a:latin typeface="Arial Black" panose="020B0A04020102020204" pitchFamily="34" charset="0"/>
              </a:rPr>
              <a:t> 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530068" y="1466166"/>
            <a:ext cx="11161485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>
              <a:solidFill>
                <a:srgbClr val="4E9EBA"/>
              </a:solidFill>
            </a:endParaRPr>
          </a:p>
          <a:p>
            <a:r>
              <a:rPr lang="es-ES" sz="2000" b="1" dirty="0">
                <a:solidFill>
                  <a:srgbClr val="4E9EBA"/>
                </a:solidFill>
              </a:rPr>
              <a:t>EZ </a:t>
            </a:r>
            <a:r>
              <a:rPr lang="es-ES" sz="2000" b="1" dirty="0" err="1">
                <a:solidFill>
                  <a:srgbClr val="4E9EBA"/>
                </a:solidFill>
              </a:rPr>
              <a:t>prescribatu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</a:p>
          <a:p>
            <a:endParaRPr lang="es-ES" sz="2000" b="1" dirty="0">
              <a:solidFill>
                <a:srgbClr val="4E9EBA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 err="1"/>
              <a:t>Fluorokinolonaren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emanda</a:t>
            </a:r>
            <a:r>
              <a:rPr lang="es-ES" sz="2000" dirty="0"/>
              <a:t> </a:t>
            </a:r>
            <a:r>
              <a:rPr lang="es-ES" sz="2000" dirty="0" err="1"/>
              <a:t>lehenago</a:t>
            </a:r>
            <a:r>
              <a:rPr lang="es-ES" sz="2000" dirty="0"/>
              <a:t> ere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kaltegarriak</a:t>
            </a:r>
            <a:r>
              <a:rPr lang="es-ES" sz="2000" dirty="0"/>
              <a:t> jasan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 err="1"/>
              <a:t>Infekzio</a:t>
            </a:r>
            <a:r>
              <a:rPr lang="es-ES" sz="2000" dirty="0"/>
              <a:t> </a:t>
            </a:r>
            <a:r>
              <a:rPr lang="es-ES" sz="2000" dirty="0" err="1"/>
              <a:t>arinak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automugatuak</a:t>
            </a:r>
            <a:r>
              <a:rPr lang="es-ES" sz="2000" dirty="0"/>
              <a:t> </a:t>
            </a:r>
            <a:r>
              <a:rPr lang="es-ES" sz="2000" dirty="0" err="1"/>
              <a:t>tratatzeko</a:t>
            </a:r>
            <a:r>
              <a:rPr lang="es-ES" sz="2000" dirty="0"/>
              <a:t> (hala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faringitisa</a:t>
            </a:r>
            <a:r>
              <a:rPr lang="es-ES" sz="2000" dirty="0"/>
              <a:t>, </a:t>
            </a:r>
            <a:r>
              <a:rPr lang="es-ES" sz="2000" dirty="0" err="1"/>
              <a:t>amigdalitisa</a:t>
            </a:r>
            <a:r>
              <a:rPr lang="es-ES" sz="2000" dirty="0"/>
              <a:t> eta </a:t>
            </a:r>
            <a:r>
              <a:rPr lang="es-ES" sz="2000" dirty="0" err="1"/>
              <a:t>bronkitis</a:t>
            </a:r>
            <a:r>
              <a:rPr lang="es-ES" sz="2000" dirty="0"/>
              <a:t> </a:t>
            </a:r>
            <a:r>
              <a:rPr lang="es-ES" sz="2000" dirty="0" err="1"/>
              <a:t>akutua</a:t>
            </a:r>
            <a:r>
              <a:rPr lang="es-ES" sz="2000" dirty="0"/>
              <a:t>).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 err="1"/>
              <a:t>Infekzio</a:t>
            </a:r>
            <a:r>
              <a:rPr lang="es-ES" sz="2000" dirty="0"/>
              <a:t> </a:t>
            </a:r>
            <a:r>
              <a:rPr lang="es-ES" sz="2000" dirty="0" err="1"/>
              <a:t>arin</a:t>
            </a:r>
            <a:r>
              <a:rPr lang="es-ES" sz="2000" dirty="0"/>
              <a:t> eta </a:t>
            </a:r>
            <a:r>
              <a:rPr lang="es-ES" sz="2000" dirty="0" err="1"/>
              <a:t>moderatuetarako</a:t>
            </a:r>
            <a:r>
              <a:rPr lang="es-ES" sz="2000" dirty="0"/>
              <a:t> 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konplikaziorik</a:t>
            </a:r>
            <a:r>
              <a:rPr lang="es-ES" sz="2000" dirty="0"/>
              <a:t> </a:t>
            </a:r>
            <a:r>
              <a:rPr lang="es-ES" sz="2000" dirty="0" err="1"/>
              <a:t>gabeko</a:t>
            </a:r>
            <a:r>
              <a:rPr lang="es-ES" sz="2000" dirty="0"/>
              <a:t> </a:t>
            </a:r>
            <a:r>
              <a:rPr lang="es-ES" sz="2000" dirty="0" err="1"/>
              <a:t>zistitisa</a:t>
            </a:r>
            <a:r>
              <a:rPr lang="es-ES" sz="2000" dirty="0"/>
              <a:t>, </a:t>
            </a:r>
            <a:r>
              <a:rPr lang="es-ES" sz="2000" dirty="0" err="1"/>
              <a:t>bronkitis</a:t>
            </a:r>
            <a:r>
              <a:rPr lang="es-ES" sz="2000" dirty="0"/>
              <a:t> </a:t>
            </a:r>
            <a:r>
              <a:rPr lang="es-ES" sz="2000" dirty="0" err="1"/>
              <a:t>kronikoaren</a:t>
            </a:r>
            <a:r>
              <a:rPr lang="es-ES" sz="2000" dirty="0"/>
              <a:t> eta </a:t>
            </a:r>
            <a:r>
              <a:rPr lang="es-ES" sz="2000" dirty="0" err="1"/>
              <a:t>biriketako</a:t>
            </a:r>
            <a:r>
              <a:rPr lang="es-ES" sz="2000" dirty="0"/>
              <a:t> 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/>
              <a:t>buxatzaile</a:t>
            </a:r>
            <a:r>
              <a:rPr lang="es-ES" sz="2000" dirty="0"/>
              <a:t> </a:t>
            </a:r>
            <a:r>
              <a:rPr lang="es-ES" sz="2000" dirty="0" err="1"/>
              <a:t>kronikoaren</a:t>
            </a:r>
            <a:r>
              <a:rPr lang="es-ES" sz="2000" dirty="0"/>
              <a:t> (BGBK) </a:t>
            </a:r>
            <a:r>
              <a:rPr lang="es-ES" sz="2000" dirty="0" err="1"/>
              <a:t>exazerbazio</a:t>
            </a:r>
            <a:r>
              <a:rPr lang="es-ES" sz="2000" dirty="0"/>
              <a:t> </a:t>
            </a:r>
            <a:r>
              <a:rPr lang="es-ES" sz="2000" dirty="0" err="1"/>
              <a:t>akutua</a:t>
            </a:r>
            <a:r>
              <a:rPr lang="es-ES" sz="2000" dirty="0"/>
              <a:t>, </a:t>
            </a:r>
            <a:r>
              <a:rPr lang="es-ES" sz="2000" dirty="0" err="1"/>
              <a:t>errinosinusitis</a:t>
            </a:r>
            <a:r>
              <a:rPr lang="es-ES" sz="2000" dirty="0"/>
              <a:t> </a:t>
            </a:r>
            <a:r>
              <a:rPr lang="es-ES" sz="2000" dirty="0" err="1"/>
              <a:t>bakteriano</a:t>
            </a:r>
            <a:r>
              <a:rPr lang="es-ES" sz="2000" dirty="0"/>
              <a:t> </a:t>
            </a:r>
            <a:r>
              <a:rPr lang="es-ES" sz="2000" dirty="0" err="1"/>
              <a:t>akutua</a:t>
            </a:r>
            <a:r>
              <a:rPr lang="es-ES" sz="2000" dirty="0"/>
              <a:t> eta </a:t>
            </a:r>
            <a:r>
              <a:rPr lang="es-ES" sz="2000" dirty="0" err="1"/>
              <a:t>erdiko</a:t>
            </a:r>
            <a:r>
              <a:rPr lang="es-ES" sz="2000" dirty="0"/>
              <a:t> otitis </a:t>
            </a:r>
            <a:r>
              <a:rPr lang="es-ES" sz="2000" dirty="0" err="1"/>
              <a:t>akutua</a:t>
            </a:r>
            <a:r>
              <a:rPr lang="es-ES" sz="2000" dirty="0"/>
              <a:t>, </a:t>
            </a:r>
            <a:r>
              <a:rPr lang="es-ES" sz="2000" dirty="0" err="1"/>
              <a:t>salbu</a:t>
            </a:r>
            <a:r>
              <a:rPr lang="es-ES" sz="2000" dirty="0"/>
              <a:t> eta </a:t>
            </a:r>
            <a:r>
              <a:rPr lang="es-ES" sz="2000" dirty="0" err="1"/>
              <a:t>ezinezkoa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 </a:t>
            </a:r>
            <a:r>
              <a:rPr lang="es-ES" sz="2000" dirty="0" err="1"/>
              <a:t>infekzio</a:t>
            </a:r>
            <a:r>
              <a:rPr lang="es-ES" sz="2000" dirty="0"/>
              <a:t> </a:t>
            </a:r>
            <a:r>
              <a:rPr lang="es-ES" sz="2000" dirty="0" err="1"/>
              <a:t>horietarako</a:t>
            </a:r>
            <a:r>
              <a:rPr lang="es-ES" sz="2000" dirty="0"/>
              <a:t> </a:t>
            </a:r>
            <a:r>
              <a:rPr lang="es-ES" sz="2000" dirty="0" err="1"/>
              <a:t>gomendatu</a:t>
            </a:r>
            <a:r>
              <a:rPr lang="es-ES" sz="2000" dirty="0"/>
              <a:t> </a:t>
            </a:r>
            <a:r>
              <a:rPr lang="es-ES" sz="2000" dirty="0" err="1"/>
              <a:t>ohi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antibiotiko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 err="1"/>
              <a:t>Infekzio</a:t>
            </a:r>
            <a:r>
              <a:rPr lang="es-ES" sz="2000" dirty="0"/>
              <a:t> </a:t>
            </a:r>
            <a:r>
              <a:rPr lang="es-ES" sz="2000" dirty="0" err="1"/>
              <a:t>ez-bakterianoak</a:t>
            </a:r>
            <a:r>
              <a:rPr lang="es-ES" sz="2000" dirty="0"/>
              <a:t> </a:t>
            </a:r>
            <a:r>
              <a:rPr lang="es-ES" sz="2000" dirty="0" err="1"/>
              <a:t>tratatzeko</a:t>
            </a:r>
            <a:r>
              <a:rPr lang="es-ES" sz="2000" dirty="0"/>
              <a:t>; </a:t>
            </a:r>
            <a:r>
              <a:rPr lang="es-ES" sz="2000" dirty="0" err="1"/>
              <a:t>adibidez</a:t>
            </a:r>
            <a:r>
              <a:rPr lang="es-ES" sz="2000" dirty="0"/>
              <a:t>, prostatitis </a:t>
            </a:r>
            <a:r>
              <a:rPr lang="es-ES" sz="2000" dirty="0" err="1"/>
              <a:t>ez-bakterianoa</a:t>
            </a:r>
            <a:r>
              <a:rPr lang="es-ES" sz="2000" dirty="0"/>
              <a:t> (</a:t>
            </a:r>
            <a:r>
              <a:rPr lang="es-ES" sz="2000" dirty="0" err="1"/>
              <a:t>kronikoa</a:t>
            </a:r>
            <a:r>
              <a:rPr lang="es-ES" sz="2000" dirty="0"/>
              <a:t>).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 err="1"/>
              <a:t>Bidaiariaren</a:t>
            </a:r>
            <a:r>
              <a:rPr lang="es-ES" sz="2000" dirty="0"/>
              <a:t> </a:t>
            </a:r>
            <a:r>
              <a:rPr lang="es-ES" sz="2000" dirty="0" err="1"/>
              <a:t>beherakoaren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beheko</a:t>
            </a:r>
            <a:r>
              <a:rPr lang="es-ES" sz="2000" dirty="0"/>
              <a:t> </a:t>
            </a:r>
            <a:r>
              <a:rPr lang="es-ES" sz="2000" dirty="0" err="1"/>
              <a:t>gernu-bideen</a:t>
            </a:r>
            <a:r>
              <a:rPr lang="es-ES" sz="2000" dirty="0"/>
              <a:t> </a:t>
            </a:r>
            <a:r>
              <a:rPr lang="es-ES" sz="2000" dirty="0" err="1"/>
              <a:t>infekzio</a:t>
            </a:r>
            <a:r>
              <a:rPr lang="es-ES" sz="2000" dirty="0"/>
              <a:t> </a:t>
            </a:r>
            <a:r>
              <a:rPr lang="es-ES" sz="2000" dirty="0" err="1"/>
              <a:t>errepikatuen</a:t>
            </a:r>
            <a:r>
              <a:rPr lang="es-ES" sz="2000" dirty="0"/>
              <a:t> </a:t>
            </a:r>
            <a:r>
              <a:rPr lang="es-ES" sz="2000" dirty="0" err="1"/>
              <a:t>profilaxirako</a:t>
            </a:r>
            <a:r>
              <a:rPr lang="es-ES" sz="2000" dirty="0"/>
              <a:t>. </a:t>
            </a:r>
          </a:p>
          <a:p>
            <a:endParaRPr lang="es-ES" sz="1600" dirty="0">
              <a:solidFill>
                <a:srgbClr val="4E9EBA"/>
              </a:solidFill>
            </a:endParaRPr>
          </a:p>
          <a:p>
            <a:endParaRPr lang="es-ES" dirty="0">
              <a:solidFill>
                <a:srgbClr val="4E9E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899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068" y="454531"/>
            <a:ext cx="10838543" cy="732155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METAMIZOLA ETA AGRANULOZITOSIA IZATEKO ARRISKUA: AGRANULOZITOSI-ARRISKUA PREBENITZEKO GOMENDIOEI EUSTEN DIE AEMPS-EK 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838197" y="1604751"/>
            <a:ext cx="10222283" cy="5670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050" dirty="0">
              <a:solidFill>
                <a:srgbClr val="4E9EBA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Agranulozitosia</a:t>
            </a:r>
            <a:r>
              <a:rPr lang="es-ES" sz="2000" dirty="0"/>
              <a:t> </a:t>
            </a:r>
            <a:r>
              <a:rPr lang="es-ES" sz="2000" dirty="0" err="1"/>
              <a:t>metamizolaren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kaltegarri</a:t>
            </a:r>
            <a:r>
              <a:rPr lang="es-ES" sz="2000" dirty="0"/>
              <a:t> </a:t>
            </a:r>
            <a:r>
              <a:rPr lang="es-ES" sz="2000" dirty="0" err="1"/>
              <a:t>ezaguna</a:t>
            </a:r>
            <a:r>
              <a:rPr lang="es-ES" sz="2000" dirty="0"/>
              <a:t> da. Oso </a:t>
            </a:r>
            <a:r>
              <a:rPr lang="es-ES" sz="2000" dirty="0" err="1"/>
              <a:t>gutxitan</a:t>
            </a:r>
            <a:r>
              <a:rPr lang="es-ES" sz="2000" dirty="0"/>
              <a:t> </a:t>
            </a:r>
            <a:r>
              <a:rPr lang="es-ES" sz="2000" dirty="0" err="1"/>
              <a:t>agertzen</a:t>
            </a:r>
            <a:r>
              <a:rPr lang="es-ES" sz="2000" dirty="0"/>
              <a:t> den </a:t>
            </a:r>
            <a:r>
              <a:rPr lang="es-ES" sz="2000" dirty="0" err="1"/>
              <a:t>arren</a:t>
            </a:r>
            <a:r>
              <a:rPr lang="es-ES" sz="2000" dirty="0"/>
              <a:t>,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larria</a:t>
            </a:r>
            <a:r>
              <a:rPr lang="es-ES" sz="2000" dirty="0"/>
              <a:t> da, eta </a:t>
            </a:r>
            <a:r>
              <a:rPr lang="es-ES" sz="2000" dirty="0" err="1"/>
              <a:t>heriotza</a:t>
            </a:r>
            <a:r>
              <a:rPr lang="es-ES" sz="2000" dirty="0"/>
              <a:t> ere </a:t>
            </a:r>
            <a:r>
              <a:rPr lang="es-ES" sz="2000" dirty="0" err="1"/>
              <a:t>eragin</a:t>
            </a:r>
            <a:r>
              <a:rPr lang="es-ES" sz="2000" dirty="0"/>
              <a:t> </a:t>
            </a:r>
            <a:r>
              <a:rPr lang="es-ES" sz="2000" dirty="0" err="1"/>
              <a:t>dezake</a:t>
            </a:r>
            <a:r>
              <a:rPr lang="es-ES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solidFill>
                <a:srgbClr val="4E9EBA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Berriki</a:t>
            </a:r>
            <a:r>
              <a:rPr lang="es-ES" sz="2000" dirty="0"/>
              <a:t>, 2018tik </a:t>
            </a:r>
            <a:r>
              <a:rPr lang="es-ES" sz="2000" dirty="0" err="1"/>
              <a:t>aurrera</a:t>
            </a:r>
            <a:r>
              <a:rPr lang="es-ES" sz="2000" dirty="0"/>
              <a:t> </a:t>
            </a:r>
            <a:r>
              <a:rPr lang="es-ES" sz="2000" dirty="0" err="1"/>
              <a:t>eskuragarri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 </a:t>
            </a:r>
            <a:r>
              <a:rPr lang="es-ES" sz="2000" dirty="0" err="1"/>
              <a:t>informazio</a:t>
            </a:r>
            <a:r>
              <a:rPr lang="es-ES" sz="2000" dirty="0"/>
              <a:t> </a:t>
            </a:r>
            <a:r>
              <a:rPr lang="es-ES" sz="2000" dirty="0" err="1"/>
              <a:t>berria</a:t>
            </a:r>
            <a:r>
              <a:rPr lang="es-ES" sz="2000" dirty="0"/>
              <a:t> </a:t>
            </a:r>
            <a:r>
              <a:rPr lang="es-ES" sz="2000" dirty="0" err="1"/>
              <a:t>ebaluatu</a:t>
            </a:r>
            <a:r>
              <a:rPr lang="es-ES" sz="2000" dirty="0"/>
              <a:t> du </a:t>
            </a:r>
            <a:r>
              <a:rPr lang="es-ES" sz="2000" dirty="0" err="1"/>
              <a:t>AEMPSek</a:t>
            </a:r>
            <a:r>
              <a:rPr lang="es-ES" sz="2000" dirty="0"/>
              <a:t>, eta </a:t>
            </a:r>
            <a:r>
              <a:rPr lang="es-ES" sz="2000" dirty="0" err="1"/>
              <a:t>ikerketa</a:t>
            </a:r>
            <a:r>
              <a:rPr lang="es-ES" sz="2000" dirty="0"/>
              <a:t> </a:t>
            </a:r>
            <a:r>
              <a:rPr lang="es-ES" sz="2000" dirty="0" err="1"/>
              <a:t>farmakoepidemiologiko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da (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argitaratu</a:t>
            </a:r>
            <a:r>
              <a:rPr lang="es-ES" sz="2000" dirty="0"/>
              <a:t> </a:t>
            </a:r>
            <a:r>
              <a:rPr lang="es-ES" sz="2000" dirty="0" err="1"/>
              <a:t>oraindik</a:t>
            </a:r>
            <a:r>
              <a:rPr lang="es-ES" sz="2000" dirty="0"/>
              <a:t>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Atariko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, </a:t>
            </a:r>
            <a:r>
              <a:rPr lang="es-ES" sz="2000" dirty="0" err="1"/>
              <a:t>azterlan</a:t>
            </a:r>
            <a:r>
              <a:rPr lang="es-ES" sz="2000" dirty="0"/>
              <a:t> </a:t>
            </a:r>
            <a:r>
              <a:rPr lang="es-ES" sz="2000" dirty="0" err="1"/>
              <a:t>honek</a:t>
            </a:r>
            <a:r>
              <a:rPr lang="es-ES" sz="2000" dirty="0"/>
              <a:t> </a:t>
            </a:r>
            <a:r>
              <a:rPr lang="es-ES" sz="2000" dirty="0" err="1"/>
              <a:t>berresten</a:t>
            </a:r>
            <a:r>
              <a:rPr lang="es-ES" sz="2000" dirty="0"/>
              <a:t> du </a:t>
            </a:r>
            <a:r>
              <a:rPr lang="es-ES" sz="2000" dirty="0" err="1"/>
              <a:t>agranulozitosiak</a:t>
            </a:r>
            <a:r>
              <a:rPr lang="es-ES" sz="2000" dirty="0"/>
              <a:t> oso </a:t>
            </a:r>
            <a:r>
              <a:rPr lang="es-ES" sz="2000" dirty="0" err="1"/>
              <a:t>intzidentzia</a:t>
            </a:r>
            <a:r>
              <a:rPr lang="es-ES" sz="2000" dirty="0"/>
              <a:t> </a:t>
            </a:r>
            <a:r>
              <a:rPr lang="es-ES" sz="2000" dirty="0" err="1"/>
              <a:t>txikia</a:t>
            </a:r>
            <a:r>
              <a:rPr lang="es-ES" sz="2000" dirty="0"/>
              <a:t> duela </a:t>
            </a:r>
            <a:r>
              <a:rPr lang="es-ES" sz="2000" dirty="0" err="1"/>
              <a:t>metamizolaren</a:t>
            </a:r>
            <a:r>
              <a:rPr lang="es-ES" sz="2000" dirty="0"/>
              <a:t> </a:t>
            </a:r>
            <a:r>
              <a:rPr lang="es-ES" sz="2000" dirty="0" err="1"/>
              <a:t>bidez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hasten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 (1-10 </a:t>
            </a:r>
            <a:r>
              <a:rPr lang="es-ES" sz="2000" dirty="0" err="1"/>
              <a:t>kasu</a:t>
            </a:r>
            <a:r>
              <a:rPr lang="es-ES" sz="2000" dirty="0"/>
              <a:t> </a:t>
            </a:r>
            <a:r>
              <a:rPr lang="es-ES" sz="2000" dirty="0" err="1"/>
              <a:t>milioi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erabiltzaileko</a:t>
            </a:r>
            <a:r>
              <a:rPr lang="es-ES" sz="2000" dirty="0"/>
              <a:t>). </a:t>
            </a:r>
            <a:r>
              <a:rPr lang="es-ES" sz="2000" dirty="0" err="1"/>
              <a:t>Hortaz</a:t>
            </a:r>
            <a:r>
              <a:rPr lang="es-ES" sz="2000" dirty="0"/>
              <a:t>, </a:t>
            </a:r>
            <a:r>
              <a:rPr lang="es-ES" sz="2000" dirty="0" err="1"/>
              <a:t>AEMPSek</a:t>
            </a:r>
            <a:r>
              <a:rPr lang="es-ES" sz="2000" dirty="0"/>
              <a:t> </a:t>
            </a:r>
            <a:r>
              <a:rPr lang="es-ES" sz="2000" dirty="0" err="1"/>
              <a:t>ondorioztatu</a:t>
            </a:r>
            <a:r>
              <a:rPr lang="es-ES" sz="2000" dirty="0"/>
              <a:t> du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dagoela</a:t>
            </a:r>
            <a:r>
              <a:rPr lang="es-ES" sz="2000" dirty="0"/>
              <a:t> </a:t>
            </a:r>
            <a:r>
              <a:rPr lang="es-ES" sz="2000" dirty="0" err="1"/>
              <a:t>aurkikuntza</a:t>
            </a:r>
            <a:r>
              <a:rPr lang="es-ES" sz="2000" dirty="0"/>
              <a:t> </a:t>
            </a:r>
            <a:r>
              <a:rPr lang="es-ES" sz="2000" dirty="0" err="1"/>
              <a:t>berririk</a:t>
            </a:r>
            <a:r>
              <a:rPr lang="es-ES" sz="2000" dirty="0"/>
              <a:t> </a:t>
            </a:r>
            <a:r>
              <a:rPr lang="es-ES" sz="2000" dirty="0" err="1"/>
              <a:t>metamizolean</a:t>
            </a:r>
            <a:r>
              <a:rPr lang="es-ES" sz="2000" dirty="0"/>
              <a:t> </a:t>
            </a:r>
            <a:r>
              <a:rPr lang="es-ES" sz="2000" dirty="0" err="1"/>
              <a:t>lehendik</a:t>
            </a:r>
            <a:r>
              <a:rPr lang="es-ES" sz="2000" dirty="0"/>
              <a:t> </a:t>
            </a:r>
            <a:r>
              <a:rPr lang="es-ES" sz="2000" dirty="0" err="1"/>
              <a:t>ezaguna</a:t>
            </a:r>
            <a:r>
              <a:rPr lang="es-ES" sz="2000" dirty="0"/>
              <a:t> den </a:t>
            </a:r>
            <a:r>
              <a:rPr lang="es-ES" sz="2000" dirty="0" err="1"/>
              <a:t>agranulozitosi-arriskuaren</a:t>
            </a:r>
            <a:r>
              <a:rPr lang="es-ES" sz="2000" dirty="0"/>
              <a:t> </a:t>
            </a:r>
            <a:r>
              <a:rPr lang="es-ES" sz="2000" dirty="0" err="1"/>
              <a:t>profila</a:t>
            </a:r>
            <a:r>
              <a:rPr lang="es-ES" sz="2000" dirty="0"/>
              <a:t> </a:t>
            </a:r>
            <a:r>
              <a:rPr lang="es-ES" sz="2000" dirty="0" err="1"/>
              <a:t>aldatzea</a:t>
            </a:r>
            <a:r>
              <a:rPr lang="es-ES" sz="2000" dirty="0"/>
              <a:t> </a:t>
            </a:r>
            <a:r>
              <a:rPr lang="es-ES" sz="2000" dirty="0" err="1"/>
              <a:t>justifikatzeko</a:t>
            </a:r>
            <a:r>
              <a:rPr lang="es-ES" sz="2000" dirty="0"/>
              <a:t> eta, </a:t>
            </a:r>
            <a:r>
              <a:rPr lang="es-ES" sz="2000" dirty="0" err="1"/>
              <a:t>halaber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dagoela</a:t>
            </a:r>
            <a:r>
              <a:rPr lang="es-ES" sz="2000" dirty="0"/>
              <a:t> jada </a:t>
            </a:r>
            <a:r>
              <a:rPr lang="es-ES" sz="2000" dirty="0" err="1"/>
              <a:t>ezaguna</a:t>
            </a:r>
            <a:r>
              <a:rPr lang="es-ES" sz="2000" dirty="0"/>
              <a:t> den </a:t>
            </a:r>
            <a:r>
              <a:rPr lang="es-ES" sz="2000" dirty="0" err="1"/>
              <a:t>arrisku</a:t>
            </a:r>
            <a:r>
              <a:rPr lang="es-ES" sz="2000" dirty="0"/>
              <a:t> horren </a:t>
            </a:r>
            <a:r>
              <a:rPr lang="es-ES" sz="2000" dirty="0" err="1"/>
              <a:t>profila</a:t>
            </a:r>
            <a:r>
              <a:rPr lang="es-ES" sz="2000" dirty="0"/>
              <a:t> </a:t>
            </a:r>
            <a:r>
              <a:rPr lang="es-ES" sz="2000" dirty="0" err="1"/>
              <a:t>aldatzen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informazio</a:t>
            </a:r>
            <a:r>
              <a:rPr lang="es-ES" sz="2000" dirty="0"/>
              <a:t> </a:t>
            </a:r>
            <a:r>
              <a:rPr lang="es-ES" sz="2000" dirty="0" err="1"/>
              <a:t>berririk</a:t>
            </a:r>
            <a:r>
              <a:rPr lang="es-ES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solidFill>
                <a:srgbClr val="4E9EBA"/>
              </a:solidFill>
            </a:endParaRPr>
          </a:p>
          <a:p>
            <a:r>
              <a:rPr lang="es-ES" sz="2000" b="1" dirty="0" err="1">
                <a:solidFill>
                  <a:srgbClr val="4E9EBA"/>
                </a:solidFill>
              </a:rPr>
              <a:t>Oraingoz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berretsi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egiten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dira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AEMPSek</a:t>
            </a:r>
            <a:r>
              <a:rPr lang="es-ES" sz="2000" b="1" dirty="0">
                <a:solidFill>
                  <a:srgbClr val="4E9EBA"/>
                </a:solidFill>
              </a:rPr>
              <a:t> 2018an </a:t>
            </a:r>
            <a:r>
              <a:rPr lang="es-ES" sz="2000" b="1" dirty="0" err="1">
                <a:solidFill>
                  <a:srgbClr val="4E9EBA"/>
                </a:solidFill>
              </a:rPr>
              <a:t>emandako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gomendioak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</a:p>
          <a:p>
            <a:endParaRPr lang="es-ES" b="1" dirty="0">
              <a:solidFill>
                <a:srgbClr val="4E9EBA"/>
              </a:solidFill>
            </a:endParaRPr>
          </a:p>
          <a:p>
            <a:endParaRPr lang="es-ES" dirty="0">
              <a:solidFill>
                <a:srgbClr val="4E9EBA"/>
              </a:solidFill>
            </a:endParaRPr>
          </a:p>
          <a:p>
            <a:endParaRPr lang="es-ES" dirty="0">
              <a:solidFill>
                <a:srgbClr val="4E9EBA"/>
              </a:solidFill>
            </a:endParaRPr>
          </a:p>
          <a:p>
            <a:endParaRPr lang="es-ES" dirty="0">
              <a:solidFill>
                <a:srgbClr val="4E9E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237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5624" y="457850"/>
            <a:ext cx="10417841" cy="939973"/>
          </a:xfrm>
        </p:spPr>
        <p:txBody>
          <a:bodyPr>
            <a:norm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SENDAGAIEN FITXA TEKNIKOETAN ETA ERABILERA-ORRIETAN SARTUTAKO SEGURTASUN-INFORMAZIO BERRIA, FARMAKOZAINKETAKO DATUAK ALDIZKA EBALUATZETIK DATORRENA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897856" y="1709247"/>
            <a:ext cx="10515600" cy="439094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 err="1"/>
              <a:t>Aldi</a:t>
            </a:r>
            <a:r>
              <a:rPr lang="es-ES" sz="2400" dirty="0"/>
              <a:t> </a:t>
            </a:r>
            <a:r>
              <a:rPr lang="es-ES" sz="2400" dirty="0" err="1"/>
              <a:t>honetan</a:t>
            </a:r>
            <a:r>
              <a:rPr lang="es-ES" sz="2400" dirty="0"/>
              <a:t> </a:t>
            </a:r>
            <a:r>
              <a:rPr lang="es-ES" sz="2400" dirty="0" err="1"/>
              <a:t>detektatutako</a:t>
            </a:r>
            <a:r>
              <a:rPr lang="es-ES" sz="2400" dirty="0"/>
              <a:t> </a:t>
            </a:r>
            <a:r>
              <a:rPr lang="es-ES" sz="2400" dirty="0" err="1"/>
              <a:t>beste</a:t>
            </a:r>
            <a:r>
              <a:rPr lang="es-ES" sz="2400" dirty="0"/>
              <a:t> </a:t>
            </a:r>
            <a:r>
              <a:rPr lang="es-ES" sz="2400" dirty="0" err="1"/>
              <a:t>ondorio</a:t>
            </a:r>
            <a:r>
              <a:rPr lang="es-ES" sz="2400" dirty="0"/>
              <a:t> </a:t>
            </a:r>
            <a:r>
              <a:rPr lang="es-ES" sz="2400" dirty="0" err="1"/>
              <a:t>kaltegarri</a:t>
            </a:r>
            <a:r>
              <a:rPr lang="es-ES" sz="2400" dirty="0"/>
              <a:t> </a:t>
            </a:r>
            <a:r>
              <a:rPr lang="es-ES" sz="2400" dirty="0" err="1"/>
              <a:t>batzuk</a:t>
            </a:r>
            <a:r>
              <a:rPr lang="es-ES" sz="2400" dirty="0"/>
              <a:t> </a:t>
            </a:r>
            <a:r>
              <a:rPr lang="es-ES" sz="2400" dirty="0" err="1"/>
              <a:t>aipatuko</a:t>
            </a:r>
            <a:r>
              <a:rPr lang="es-ES" sz="2400" dirty="0"/>
              <a:t> </a:t>
            </a:r>
            <a:r>
              <a:rPr lang="es-ES" sz="2400" dirty="0" err="1"/>
              <a:t>ditugu</a:t>
            </a:r>
            <a:r>
              <a:rPr lang="es-ES" sz="2400" dirty="0"/>
              <a:t> </a:t>
            </a:r>
            <a:r>
              <a:rPr lang="es-ES" sz="2400" dirty="0" err="1"/>
              <a:t>atal</a:t>
            </a:r>
            <a:r>
              <a:rPr lang="es-ES" sz="2400" dirty="0"/>
              <a:t> </a:t>
            </a:r>
            <a:r>
              <a:rPr lang="es-ES" sz="2400" dirty="0" err="1"/>
              <a:t>honetan</a:t>
            </a:r>
            <a:r>
              <a:rPr lang="es-ES" sz="2400" dirty="0"/>
              <a:t>. Ez da </a:t>
            </a:r>
            <a:r>
              <a:rPr lang="es-ES" sz="2400" dirty="0" err="1"/>
              <a:t>segurtasun-oharrik</a:t>
            </a:r>
            <a:r>
              <a:rPr lang="es-ES" sz="2400" dirty="0"/>
              <a:t> </a:t>
            </a:r>
            <a:r>
              <a:rPr lang="es-ES" sz="2400" dirty="0" err="1"/>
              <a:t>argitaratu</a:t>
            </a:r>
            <a:r>
              <a:rPr lang="es-ES" sz="2400" dirty="0"/>
              <a:t> </a:t>
            </a:r>
            <a:r>
              <a:rPr lang="es-ES" sz="2400" dirty="0" err="1"/>
              <a:t>haien</a:t>
            </a:r>
            <a:r>
              <a:rPr lang="es-ES" sz="2400" dirty="0"/>
              <a:t> </a:t>
            </a:r>
            <a:r>
              <a:rPr lang="es-ES" sz="2400" dirty="0" err="1"/>
              <a:t>inguruan</a:t>
            </a:r>
            <a:r>
              <a:rPr lang="es-ES" sz="2400" dirty="0"/>
              <a:t>, </a:t>
            </a:r>
            <a:r>
              <a:rPr lang="es-ES" sz="2400" dirty="0" err="1"/>
              <a:t>baina</a:t>
            </a:r>
            <a:r>
              <a:rPr lang="es-ES" sz="2400" dirty="0"/>
              <a:t> </a:t>
            </a:r>
            <a:r>
              <a:rPr lang="es-ES" sz="2400" dirty="0" err="1"/>
              <a:t>fitxa</a:t>
            </a:r>
            <a:r>
              <a:rPr lang="es-ES" sz="2400" dirty="0"/>
              <a:t> </a:t>
            </a:r>
            <a:r>
              <a:rPr lang="es-ES" sz="2400" dirty="0" err="1"/>
              <a:t>teknikoan</a:t>
            </a:r>
            <a:r>
              <a:rPr lang="es-ES" sz="2400" dirty="0"/>
              <a:t> eta </a:t>
            </a:r>
            <a:r>
              <a:rPr lang="es-ES" sz="2400" dirty="0" err="1"/>
              <a:t>erabilera-orrian</a:t>
            </a:r>
            <a:r>
              <a:rPr lang="es-ES" sz="2400" dirty="0"/>
              <a:t> </a:t>
            </a:r>
            <a:r>
              <a:rPr lang="es-ES" sz="2400" dirty="0" err="1"/>
              <a:t>jasotako</a:t>
            </a:r>
            <a:r>
              <a:rPr lang="es-ES" sz="2400" dirty="0"/>
              <a:t> </a:t>
            </a:r>
            <a:r>
              <a:rPr lang="es-ES" sz="2400" dirty="0" err="1"/>
              <a:t>informazioa</a:t>
            </a:r>
            <a:r>
              <a:rPr lang="es-ES" sz="2400" dirty="0"/>
              <a:t> </a:t>
            </a:r>
            <a:r>
              <a:rPr lang="es-ES" sz="2400" dirty="0" err="1"/>
              <a:t>aldatzea</a:t>
            </a:r>
            <a:r>
              <a:rPr lang="es-ES" sz="2400" dirty="0"/>
              <a:t> </a:t>
            </a:r>
            <a:r>
              <a:rPr lang="es-ES" sz="2400" dirty="0" err="1"/>
              <a:t>ekarri</a:t>
            </a:r>
            <a:r>
              <a:rPr lang="es-ES" sz="2400" dirty="0"/>
              <a:t> </a:t>
            </a:r>
            <a:r>
              <a:rPr lang="es-ES" sz="2400" dirty="0" err="1"/>
              <a:t>dute</a:t>
            </a:r>
            <a:r>
              <a:rPr lang="es-ES" sz="24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/>
              <a:t>Hauetako</a:t>
            </a:r>
            <a:r>
              <a:rPr lang="es-ES" sz="2400" dirty="0"/>
              <a:t> </a:t>
            </a:r>
            <a:r>
              <a:rPr lang="es-ES" sz="2400" dirty="0" err="1"/>
              <a:t>batzuk</a:t>
            </a:r>
            <a:r>
              <a:rPr lang="es-ES" sz="2400" dirty="0"/>
              <a:t>, taula </a:t>
            </a:r>
            <a:r>
              <a:rPr lang="es-ES" sz="2400" dirty="0" err="1"/>
              <a:t>moduan</a:t>
            </a:r>
            <a:r>
              <a:rPr lang="es-ES" sz="2400" dirty="0"/>
              <a:t> </a:t>
            </a:r>
            <a:r>
              <a:rPr lang="es-ES" sz="2400" dirty="0" err="1"/>
              <a:t>aipatuta</a:t>
            </a:r>
            <a:r>
              <a:rPr lang="es-ES" sz="2400" dirty="0"/>
              <a:t> </a:t>
            </a:r>
            <a:r>
              <a:rPr lang="es-ES" sz="2400" dirty="0" err="1"/>
              <a:t>aurkitu</a:t>
            </a:r>
            <a:r>
              <a:rPr lang="es-ES" sz="2400" dirty="0"/>
              <a:t> </a:t>
            </a:r>
            <a:r>
              <a:rPr lang="es-ES" sz="2400" dirty="0" err="1"/>
              <a:t>daitezke</a:t>
            </a:r>
            <a:r>
              <a:rPr lang="es-ES" sz="2400" dirty="0"/>
              <a:t> </a:t>
            </a:r>
            <a:r>
              <a:rPr lang="es-ES" sz="2400" dirty="0" err="1"/>
              <a:t>hemen</a:t>
            </a:r>
            <a:r>
              <a:rPr lang="es-ES" sz="2400" dirty="0"/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pl-PL" dirty="0">
                <a:solidFill>
                  <a:srgbClr val="4E9EBA"/>
                </a:solidFill>
                <a:latin typeface="Arial Black" pitchFamily="34" charset="0"/>
                <a:hlinkClick r:id="rId2"/>
              </a:rPr>
              <a:t>3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  <a:hlinkClick r:id="rId2"/>
              </a:rPr>
              <a:t>2</a:t>
            </a:r>
            <a:r>
              <a:rPr lang="pl-PL" dirty="0">
                <a:solidFill>
                  <a:srgbClr val="4E9EBA"/>
                </a:solidFill>
                <a:latin typeface="Arial Black" pitchFamily="34" charset="0"/>
                <a:hlinkClick r:id="rId2"/>
              </a:rPr>
              <a:t> Liburukia, 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  <a:hlinkClick r:id="rId2"/>
              </a:rPr>
              <a:t>1</a:t>
            </a:r>
            <a:r>
              <a:rPr lang="pl-PL" dirty="0">
                <a:solidFill>
                  <a:srgbClr val="4E9EBA"/>
                </a:solidFill>
                <a:latin typeface="Arial Black" pitchFamily="34" charset="0"/>
                <a:hlinkClick r:id="rId2"/>
              </a:rPr>
              <a:t> Zk - 202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  <a:hlinkClick r:id="rId2"/>
              </a:rPr>
              <a:t>4</a:t>
            </a:r>
            <a:endParaRPr lang="es-ES" dirty="0">
              <a:latin typeface="Arial Black" panose="020B0A040201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s-ES" sz="2000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3336522" y="4065903"/>
            <a:ext cx="3858491" cy="61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Arial Black" panose="020B0A04020102020204" pitchFamily="34" charset="0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433802" y="138693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893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0789" y="481503"/>
            <a:ext cx="7649095" cy="939973"/>
          </a:xfrm>
        </p:spPr>
        <p:txBody>
          <a:bodyPr/>
          <a:lstStyle/>
          <a:p>
            <a:r>
              <a:rPr lang="es-ES" sz="23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BESTE SEGURTASUN-KOMUNIKAZIO BATZUK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756745" y="1465704"/>
            <a:ext cx="10515600" cy="52003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s-ES" sz="2400" b="1" dirty="0">
                <a:solidFill>
                  <a:srgbClr val="4E9EBA"/>
                </a:solidFill>
              </a:rPr>
              <a:t>OBESITATERAKO ERABILTZEN DIREN ARGLP-1EN SEGURTASUNA</a:t>
            </a:r>
          </a:p>
          <a:p>
            <a:pPr algn="just">
              <a:lnSpc>
                <a:spcPct val="100000"/>
              </a:lnSpc>
            </a:pPr>
            <a:r>
              <a:rPr lang="es-ES" sz="1800" dirty="0" err="1"/>
              <a:t>Obesitatean</a:t>
            </a:r>
            <a:r>
              <a:rPr lang="es-ES" sz="1800" dirty="0"/>
              <a:t> </a:t>
            </a:r>
            <a:r>
              <a:rPr lang="es-ES" sz="1800" dirty="0" err="1"/>
              <a:t>erabilitako</a:t>
            </a:r>
            <a:r>
              <a:rPr lang="es-ES" sz="1800" dirty="0"/>
              <a:t> </a:t>
            </a:r>
            <a:r>
              <a:rPr lang="es-ES" sz="1800" dirty="0" err="1"/>
              <a:t>dosietan</a:t>
            </a:r>
            <a:r>
              <a:rPr lang="es-ES" sz="1800" dirty="0"/>
              <a:t> </a:t>
            </a:r>
            <a:r>
              <a:rPr lang="es-ES" sz="1800" dirty="0" err="1"/>
              <a:t>behatutako</a:t>
            </a:r>
            <a:r>
              <a:rPr lang="es-ES" sz="1800" dirty="0"/>
              <a:t>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kaltegarrien</a:t>
            </a:r>
            <a:r>
              <a:rPr lang="es-ES" sz="1800" dirty="0"/>
              <a:t> </a:t>
            </a:r>
            <a:r>
              <a:rPr lang="es-ES" sz="1800" dirty="0" err="1"/>
              <a:t>profilak</a:t>
            </a:r>
            <a:r>
              <a:rPr lang="es-ES" sz="1800" dirty="0"/>
              <a:t> </a:t>
            </a:r>
            <a:r>
              <a:rPr lang="es-ES" sz="1800" dirty="0" err="1"/>
              <a:t>antz</a:t>
            </a:r>
            <a:r>
              <a:rPr lang="es-ES" sz="1800" dirty="0"/>
              <a:t> </a:t>
            </a:r>
            <a:r>
              <a:rPr lang="es-ES" sz="1800" dirty="0" err="1"/>
              <a:t>handia</a:t>
            </a:r>
            <a:r>
              <a:rPr lang="es-ES" sz="1800" dirty="0"/>
              <a:t> du DM2aren </a:t>
            </a:r>
            <a:r>
              <a:rPr lang="es-ES" sz="1800" dirty="0" err="1"/>
              <a:t>tratamenduan</a:t>
            </a:r>
            <a:r>
              <a:rPr lang="es-ES" sz="1800" dirty="0"/>
              <a:t> </a:t>
            </a:r>
            <a:r>
              <a:rPr lang="es-ES" sz="1800" dirty="0" err="1"/>
              <a:t>ikusitakoarekin</a:t>
            </a:r>
            <a:r>
              <a:rPr lang="es-ES" sz="1800" dirty="0"/>
              <a:t>, </a:t>
            </a:r>
            <a:r>
              <a:rPr lang="es-ES" sz="1800" dirty="0" err="1"/>
              <a:t>baina</a:t>
            </a:r>
            <a:r>
              <a:rPr lang="es-ES" sz="1800" dirty="0"/>
              <a:t> </a:t>
            </a:r>
            <a:r>
              <a:rPr lang="es-ES" sz="1800" dirty="0" err="1"/>
              <a:t>urdail-hesteetako</a:t>
            </a:r>
            <a:r>
              <a:rPr lang="es-ES" sz="1800" dirty="0"/>
              <a:t>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kaltegarriak</a:t>
            </a:r>
            <a:r>
              <a:rPr lang="es-ES" sz="1800" dirty="0"/>
              <a:t> </a:t>
            </a:r>
            <a:r>
              <a:rPr lang="es-ES" sz="1800" dirty="0" err="1"/>
              <a:t>maizago</a:t>
            </a:r>
            <a:r>
              <a:rPr lang="es-ES" sz="1800" dirty="0"/>
              <a:t> </a:t>
            </a:r>
            <a:r>
              <a:rPr lang="es-ES" sz="1800" dirty="0" err="1"/>
              <a:t>gertatzen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dosi</a:t>
            </a:r>
            <a:r>
              <a:rPr lang="es-ES" sz="1800" dirty="0"/>
              <a:t> </a:t>
            </a:r>
            <a:r>
              <a:rPr lang="es-ES" sz="1800" dirty="0" err="1"/>
              <a:t>handiekin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</a:pPr>
            <a:endParaRPr lang="es-ES" sz="1800" dirty="0"/>
          </a:p>
          <a:p>
            <a:pPr algn="just">
              <a:lnSpc>
                <a:spcPct val="100000"/>
              </a:lnSpc>
            </a:pPr>
            <a:r>
              <a:rPr lang="es-ES" sz="1800" b="1" dirty="0" err="1">
                <a:solidFill>
                  <a:srgbClr val="4E9EBA"/>
                </a:solidFill>
              </a:rPr>
              <a:t>Metaanalisia</a:t>
            </a:r>
            <a:r>
              <a:rPr lang="es-ES" sz="18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behazuneko</a:t>
            </a:r>
            <a:r>
              <a:rPr lang="es-ES" sz="1800" dirty="0"/>
              <a:t> </a:t>
            </a:r>
            <a:r>
              <a:rPr lang="es-ES" sz="1800" dirty="0" err="1"/>
              <a:t>gaixotasunak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</a:t>
            </a:r>
            <a:r>
              <a:rPr lang="es-ES" sz="1800" dirty="0"/>
              <a:t> </a:t>
            </a:r>
            <a:r>
              <a:rPr lang="es-ES" sz="1800" dirty="0" err="1"/>
              <a:t>handiagoarekin</a:t>
            </a:r>
            <a:r>
              <a:rPr lang="es-ES" sz="1800" dirty="0"/>
              <a:t> </a:t>
            </a:r>
            <a:r>
              <a:rPr lang="es-ES" sz="1800" dirty="0" err="1"/>
              <a:t>lotu</a:t>
            </a:r>
            <a:r>
              <a:rPr lang="es-ES" sz="1800" dirty="0"/>
              <a:t> zen arGLP-1en </a:t>
            </a:r>
            <a:r>
              <a:rPr lang="es-ES" sz="1800" dirty="0" err="1"/>
              <a:t>erabilera</a:t>
            </a:r>
            <a:r>
              <a:rPr lang="es-ES" sz="1800" dirty="0"/>
              <a:t>, </a:t>
            </a:r>
            <a:r>
              <a:rPr lang="es-ES" sz="1800" dirty="0" err="1"/>
              <a:t>bereziki</a:t>
            </a:r>
            <a:r>
              <a:rPr lang="es-ES" sz="1800" dirty="0"/>
              <a:t> </a:t>
            </a:r>
            <a:r>
              <a:rPr lang="es-ES" sz="1800" dirty="0" err="1"/>
              <a:t>dosi</a:t>
            </a:r>
            <a:r>
              <a:rPr lang="es-ES" sz="1800" dirty="0"/>
              <a:t> </a:t>
            </a:r>
            <a:r>
              <a:rPr lang="es-ES" sz="1800" dirty="0" err="1"/>
              <a:t>handiagoetan</a:t>
            </a:r>
            <a:r>
              <a:rPr lang="es-ES" sz="1800" dirty="0"/>
              <a:t>, </a:t>
            </a:r>
            <a:r>
              <a:rPr lang="es-ES" sz="1800" dirty="0" err="1"/>
              <a:t>aldi</a:t>
            </a:r>
            <a:r>
              <a:rPr lang="es-ES" sz="1800" dirty="0"/>
              <a:t> </a:t>
            </a:r>
            <a:r>
              <a:rPr lang="es-ES" sz="1800" dirty="0" err="1"/>
              <a:t>luzeagoetan</a:t>
            </a:r>
            <a:r>
              <a:rPr lang="es-ES" sz="1800" dirty="0"/>
              <a:t> eta </a:t>
            </a:r>
            <a:r>
              <a:rPr lang="es-ES" sz="1800" dirty="0" err="1"/>
              <a:t>pisua</a:t>
            </a:r>
            <a:r>
              <a:rPr lang="es-ES" sz="1800" dirty="0"/>
              <a:t> </a:t>
            </a:r>
            <a:r>
              <a:rPr lang="es-ES" sz="1800" dirty="0" err="1"/>
              <a:t>galtzeko</a:t>
            </a:r>
            <a:r>
              <a:rPr lang="es-ES" sz="1800" dirty="0"/>
              <a:t> </a:t>
            </a:r>
            <a:r>
              <a:rPr lang="es-ES" sz="1800" dirty="0" err="1"/>
              <a:t>baliatzen</a:t>
            </a:r>
            <a:r>
              <a:rPr lang="es-ES" sz="1800" dirty="0"/>
              <a:t> </a:t>
            </a:r>
            <a:r>
              <a:rPr lang="es-ES" sz="1800" dirty="0" err="1"/>
              <a:t>direnean</a:t>
            </a:r>
            <a:r>
              <a:rPr lang="es-ES" sz="1800" dirty="0"/>
              <a:t>. FDA </a:t>
            </a:r>
            <a:r>
              <a:rPr lang="es-ES" sz="1800" dirty="0" err="1"/>
              <a:t>agentziak</a:t>
            </a:r>
            <a:r>
              <a:rPr lang="es-ES" sz="1800" dirty="0"/>
              <a:t> arGLP-1en </a:t>
            </a:r>
            <a:r>
              <a:rPr lang="es-ES" sz="1800" dirty="0" err="1"/>
              <a:t>fitxa</a:t>
            </a:r>
            <a:r>
              <a:rPr lang="es-ES" sz="1800" dirty="0"/>
              <a:t> </a:t>
            </a:r>
            <a:r>
              <a:rPr lang="es-ES" sz="1800" dirty="0" err="1"/>
              <a:t>teknikoetan</a:t>
            </a:r>
            <a:r>
              <a:rPr lang="es-ES" sz="1800" dirty="0"/>
              <a:t> </a:t>
            </a:r>
            <a:r>
              <a:rPr lang="es-ES" sz="1800" dirty="0" err="1"/>
              <a:t>ohartarazi</a:t>
            </a:r>
            <a:r>
              <a:rPr lang="es-ES" sz="1800" dirty="0"/>
              <a:t> </a:t>
            </a:r>
            <a:r>
              <a:rPr lang="es-ES" sz="1800" dirty="0" err="1"/>
              <a:t>duenez</a:t>
            </a:r>
            <a:r>
              <a:rPr lang="es-ES" sz="1800" dirty="0"/>
              <a:t>, </a:t>
            </a:r>
            <a:r>
              <a:rPr lang="es-ES" sz="1800" dirty="0" err="1"/>
              <a:t>behazun-maskurian</a:t>
            </a:r>
            <a:r>
              <a:rPr lang="es-ES" sz="1800" dirty="0"/>
              <a:t> </a:t>
            </a:r>
            <a:r>
              <a:rPr lang="es-ES" sz="1800" dirty="0" err="1"/>
              <a:t>arazoak</a:t>
            </a:r>
            <a:r>
              <a:rPr lang="es-ES" sz="1800" dirty="0"/>
              <a:t> </a:t>
            </a:r>
            <a:r>
              <a:rPr lang="es-ES" sz="1800" dirty="0" err="1"/>
              <a:t>sortzeko</a:t>
            </a:r>
            <a:r>
              <a:rPr lang="es-ES" sz="1800" dirty="0"/>
              <a:t> </a:t>
            </a:r>
            <a:r>
              <a:rPr lang="es-ES" sz="1800" dirty="0" err="1"/>
              <a:t>arriskua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, </a:t>
            </a:r>
            <a:r>
              <a:rPr lang="es-ES" sz="1800" dirty="0" err="1"/>
              <a:t>behazun-maskuriko</a:t>
            </a:r>
            <a:r>
              <a:rPr lang="es-ES" sz="1800" dirty="0"/>
              <a:t> </a:t>
            </a:r>
            <a:r>
              <a:rPr lang="es-ES" sz="1800" dirty="0" err="1"/>
              <a:t>harriak</a:t>
            </a:r>
            <a:r>
              <a:rPr lang="es-ES" sz="1800" dirty="0"/>
              <a:t> </a:t>
            </a:r>
            <a:r>
              <a:rPr lang="es-ES" sz="1800" dirty="0" err="1"/>
              <a:t>barne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</a:pPr>
            <a:endParaRPr lang="es-ES" sz="1800" dirty="0"/>
          </a:p>
          <a:p>
            <a:pPr algn="just">
              <a:lnSpc>
                <a:spcPct val="100000"/>
              </a:lnSpc>
            </a:pPr>
            <a:r>
              <a:rPr lang="es-ES" sz="1800" b="1" dirty="0" err="1">
                <a:solidFill>
                  <a:srgbClr val="4E9EBA"/>
                </a:solidFill>
              </a:rPr>
              <a:t>Kohorte-azterketa</a:t>
            </a:r>
            <a:r>
              <a:rPr lang="es-ES" sz="1800" b="1" dirty="0">
                <a:solidFill>
                  <a:srgbClr val="4E9EBA"/>
                </a:solidFill>
              </a:rPr>
              <a:t>:</a:t>
            </a:r>
            <a:r>
              <a:rPr lang="es-ES" sz="1800" dirty="0"/>
              <a:t> </a:t>
            </a:r>
            <a:r>
              <a:rPr lang="es-ES" sz="1800" dirty="0" err="1"/>
              <a:t>pankreatitisa</a:t>
            </a:r>
            <a:r>
              <a:rPr lang="es-ES" sz="1800" dirty="0"/>
              <a:t>, </a:t>
            </a:r>
            <a:r>
              <a:rPr lang="es-ES" sz="1800" dirty="0" err="1"/>
              <a:t>gastroparesia</a:t>
            </a:r>
            <a:r>
              <a:rPr lang="es-ES" sz="1800" dirty="0"/>
              <a:t> eta </a:t>
            </a:r>
            <a:r>
              <a:rPr lang="es-ES" sz="1800" dirty="0" err="1"/>
              <a:t>heste-buxadura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arriskua</a:t>
            </a:r>
            <a:r>
              <a:rPr lang="es-ES" sz="1800" dirty="0"/>
              <a:t> </a:t>
            </a:r>
            <a:r>
              <a:rPr lang="es-ES" sz="1800" dirty="0" err="1"/>
              <a:t>areagotzearekin</a:t>
            </a:r>
            <a:r>
              <a:rPr lang="es-ES" sz="1800" dirty="0"/>
              <a:t> ere </a:t>
            </a:r>
            <a:r>
              <a:rPr lang="es-ES" sz="1800" dirty="0" err="1"/>
              <a:t>lotu</a:t>
            </a:r>
            <a:r>
              <a:rPr lang="es-ES" sz="1800" dirty="0"/>
              <a:t> da </a:t>
            </a:r>
            <a:r>
              <a:rPr lang="es-ES" sz="1800" dirty="0" err="1"/>
              <a:t>pisua</a:t>
            </a:r>
            <a:r>
              <a:rPr lang="es-ES" sz="1800" dirty="0"/>
              <a:t> </a:t>
            </a:r>
            <a:r>
              <a:rPr lang="es-ES" sz="1800" dirty="0" err="1"/>
              <a:t>galtzeko</a:t>
            </a:r>
            <a:r>
              <a:rPr lang="es-ES" sz="1800" dirty="0"/>
              <a:t> </a:t>
            </a:r>
            <a:r>
              <a:rPr lang="es-ES" sz="1800" dirty="0" err="1"/>
              <a:t>botika</a:t>
            </a:r>
            <a:r>
              <a:rPr lang="es-ES" sz="1800" dirty="0"/>
              <a:t> </a:t>
            </a:r>
            <a:r>
              <a:rPr lang="es-ES" sz="1800" dirty="0" err="1"/>
              <a:t>horiek</a:t>
            </a:r>
            <a:r>
              <a:rPr lang="es-ES" sz="1800" dirty="0"/>
              <a:t> </a:t>
            </a:r>
            <a:r>
              <a:rPr lang="es-ES" sz="1800" dirty="0" err="1"/>
              <a:t>erabiltzea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</a:pPr>
            <a:endParaRPr lang="es-ES" sz="1800" dirty="0"/>
          </a:p>
          <a:p>
            <a:pPr algn="just">
              <a:lnSpc>
                <a:spcPct val="100000"/>
              </a:lnSpc>
            </a:pPr>
            <a:r>
              <a:rPr lang="es-ES" sz="1800" dirty="0" err="1"/>
              <a:t>Bestalde</a:t>
            </a:r>
            <a:r>
              <a:rPr lang="es-ES" sz="1800" dirty="0"/>
              <a:t>, </a:t>
            </a:r>
            <a:r>
              <a:rPr lang="es-ES" sz="1800" dirty="0" err="1"/>
              <a:t>obesitatean</a:t>
            </a:r>
            <a:r>
              <a:rPr lang="es-ES" sz="1800" dirty="0"/>
              <a:t> </a:t>
            </a:r>
            <a:r>
              <a:rPr lang="es-ES" sz="1800" dirty="0" err="1"/>
              <a:t>erabiltzen</a:t>
            </a:r>
            <a:r>
              <a:rPr lang="es-ES" sz="1800" dirty="0"/>
              <a:t> </a:t>
            </a:r>
            <a:r>
              <a:rPr lang="es-ES" sz="1800" dirty="0" err="1"/>
              <a:t>diren</a:t>
            </a:r>
            <a:r>
              <a:rPr lang="es-ES" sz="1800" dirty="0"/>
              <a:t> arGLP-1ek </a:t>
            </a:r>
            <a:r>
              <a:rPr lang="es-ES" sz="1800" dirty="0" err="1"/>
              <a:t>ideiagintza</a:t>
            </a:r>
            <a:r>
              <a:rPr lang="es-ES" sz="1800" dirty="0"/>
              <a:t> </a:t>
            </a:r>
            <a:r>
              <a:rPr lang="es-ES" sz="1800" dirty="0" err="1"/>
              <a:t>suizida</a:t>
            </a:r>
            <a:r>
              <a:rPr lang="es-ES" sz="1800" dirty="0"/>
              <a:t> eta </a:t>
            </a:r>
            <a:r>
              <a:rPr lang="es-ES" sz="1800" dirty="0" err="1"/>
              <a:t>autolesio-pentsamenduak</a:t>
            </a:r>
            <a:r>
              <a:rPr lang="es-ES" sz="1800" dirty="0"/>
              <a:t> </a:t>
            </a:r>
            <a:r>
              <a:rPr lang="es-ES" sz="1800" dirty="0" err="1"/>
              <a:t>eragiteko</a:t>
            </a:r>
            <a:r>
              <a:rPr lang="es-ES" sz="1800" dirty="0"/>
              <a:t> </a:t>
            </a:r>
            <a:r>
              <a:rPr lang="es-ES" sz="1800" dirty="0" err="1"/>
              <a:t>arriskua</a:t>
            </a:r>
            <a:r>
              <a:rPr lang="es-ES" sz="1800" dirty="0"/>
              <a:t> </a:t>
            </a:r>
            <a:r>
              <a:rPr lang="es-ES" sz="1800" dirty="0" err="1"/>
              <a:t>ote</a:t>
            </a:r>
            <a:r>
              <a:rPr lang="es-ES" sz="1800" dirty="0"/>
              <a:t> </a:t>
            </a:r>
            <a:r>
              <a:rPr lang="es-ES" sz="1800" dirty="0" err="1"/>
              <a:t>dakarten</a:t>
            </a:r>
            <a:r>
              <a:rPr lang="es-ES" sz="1800" dirty="0"/>
              <a:t> </a:t>
            </a:r>
            <a:r>
              <a:rPr lang="es-ES" sz="1800" dirty="0" err="1"/>
              <a:t>aztertzen</a:t>
            </a:r>
            <a:r>
              <a:rPr lang="es-ES" sz="1800" dirty="0"/>
              <a:t> </a:t>
            </a:r>
            <a:r>
              <a:rPr lang="es-ES" sz="1800" dirty="0" err="1"/>
              <a:t>ari</a:t>
            </a:r>
            <a:r>
              <a:rPr lang="es-ES" sz="1800" dirty="0"/>
              <a:t> da </a:t>
            </a:r>
            <a:r>
              <a:rPr lang="es-ES" sz="1800" b="1" dirty="0">
                <a:solidFill>
                  <a:srgbClr val="4E9EBA"/>
                </a:solidFill>
              </a:rPr>
              <a:t>EMA</a:t>
            </a:r>
            <a:r>
              <a:rPr lang="es-ES" sz="1800" dirty="0"/>
              <a:t>. 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3336522" y="4065903"/>
            <a:ext cx="3858491" cy="61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Arial Black" panose="020B0A04020102020204" pitchFamily="34" charset="0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010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0789" y="481503"/>
            <a:ext cx="7649095" cy="939973"/>
          </a:xfrm>
        </p:spPr>
        <p:txBody>
          <a:bodyPr/>
          <a:lstStyle/>
          <a:p>
            <a:r>
              <a:rPr lang="es-ES" sz="23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BESTE SEGURTASUN-KOMUNIKAZIO BATZUK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854825" y="1709247"/>
            <a:ext cx="10515600" cy="41334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s-ES" sz="2400" b="1" dirty="0">
                <a:solidFill>
                  <a:srgbClr val="4E9EBA"/>
                </a:solidFill>
              </a:rPr>
              <a:t>TRAMADOLA ETA ANTIKOAGULATZAILEAK</a:t>
            </a:r>
          </a:p>
          <a:p>
            <a:pPr>
              <a:lnSpc>
                <a:spcPct val="150000"/>
              </a:lnSpc>
            </a:pPr>
            <a:r>
              <a:rPr lang="es-ES" sz="1800" dirty="0" err="1"/>
              <a:t>Tramadola</a:t>
            </a:r>
            <a:r>
              <a:rPr lang="es-ES" sz="1800" dirty="0"/>
              <a:t> opioide </a:t>
            </a:r>
            <a:r>
              <a:rPr lang="es-ES" sz="1800" dirty="0" err="1"/>
              <a:t>arina</a:t>
            </a:r>
            <a:r>
              <a:rPr lang="es-ES" sz="1800" dirty="0"/>
              <a:t> da; </a:t>
            </a:r>
            <a:r>
              <a:rPr lang="es-ES" sz="1800" dirty="0" err="1"/>
              <a:t>opioideen</a:t>
            </a:r>
            <a:r>
              <a:rPr lang="es-ES" sz="1800" dirty="0"/>
              <a:t> </a:t>
            </a:r>
            <a:r>
              <a:rPr lang="es-ES" sz="1800" dirty="0" err="1"/>
              <a:t>errezeptoreak</a:t>
            </a:r>
            <a:r>
              <a:rPr lang="es-ES" sz="1800" dirty="0"/>
              <a:t> </a:t>
            </a:r>
            <a:r>
              <a:rPr lang="es-ES" sz="1800" dirty="0" err="1"/>
              <a:t>aktibatzeaz</a:t>
            </a:r>
            <a:r>
              <a:rPr lang="es-ES" sz="1800" dirty="0"/>
              <a:t> </a:t>
            </a:r>
            <a:r>
              <a:rPr lang="es-ES" sz="1800" dirty="0" err="1"/>
              <a:t>gain</a:t>
            </a:r>
            <a:r>
              <a:rPr lang="es-ES" sz="1800" dirty="0"/>
              <a:t>, serotonina eta noradrenalina </a:t>
            </a:r>
            <a:r>
              <a:rPr lang="es-ES" sz="1800" dirty="0" err="1"/>
              <a:t>berrartzea</a:t>
            </a:r>
            <a:r>
              <a:rPr lang="es-ES" sz="1800" dirty="0"/>
              <a:t> </a:t>
            </a:r>
            <a:r>
              <a:rPr lang="es-ES" sz="1800" dirty="0" err="1"/>
              <a:t>inhibitzen</a:t>
            </a:r>
            <a:r>
              <a:rPr lang="es-ES" sz="1800" dirty="0"/>
              <a:t> du, eta </a:t>
            </a:r>
            <a:r>
              <a:rPr lang="es-ES" sz="1800" dirty="0" err="1"/>
              <a:t>aldakortasun</a:t>
            </a:r>
            <a:r>
              <a:rPr lang="es-ES" sz="1800" dirty="0"/>
              <a:t> </a:t>
            </a:r>
            <a:r>
              <a:rPr lang="es-ES" sz="1800" dirty="0" err="1"/>
              <a:t>handiak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 </a:t>
            </a:r>
            <a:r>
              <a:rPr lang="es-ES" sz="1800" dirty="0" err="1"/>
              <a:t>norbanakoen</a:t>
            </a:r>
            <a:r>
              <a:rPr lang="es-ES" sz="1800" dirty="0"/>
              <a:t> </a:t>
            </a:r>
            <a:r>
              <a:rPr lang="es-ES" sz="1800" dirty="0" err="1"/>
              <a:t>artean</a:t>
            </a:r>
            <a:r>
              <a:rPr lang="es-ES" sz="1800" dirty="0"/>
              <a:t> </a:t>
            </a:r>
            <a:r>
              <a:rPr lang="es-ES" sz="1800" dirty="0" err="1"/>
              <a:t>metabolizazioari</a:t>
            </a:r>
            <a:r>
              <a:rPr lang="es-ES" sz="1800" dirty="0"/>
              <a:t> </a:t>
            </a:r>
            <a:r>
              <a:rPr lang="es-ES" sz="1800" dirty="0" err="1"/>
              <a:t>dagokionez</a:t>
            </a:r>
            <a:r>
              <a:rPr lang="es-ES" sz="1800" dirty="0"/>
              <a:t> .</a:t>
            </a:r>
          </a:p>
          <a:p>
            <a:pPr>
              <a:lnSpc>
                <a:spcPct val="150000"/>
              </a:lnSpc>
            </a:pPr>
            <a:r>
              <a:rPr lang="es-ES" sz="1800" dirty="0" err="1">
                <a:solidFill>
                  <a:srgbClr val="4E9EBA"/>
                </a:solidFill>
              </a:rPr>
              <a:t>Behaketa-azterlanen</a:t>
            </a:r>
            <a:r>
              <a:rPr lang="es-ES" sz="1800" dirty="0">
                <a:solidFill>
                  <a:srgbClr val="4E9EBA"/>
                </a:solidFill>
              </a:rPr>
              <a:t> </a:t>
            </a:r>
            <a:r>
              <a:rPr lang="es-ES" sz="1800" dirty="0" err="1">
                <a:solidFill>
                  <a:srgbClr val="4E9EBA"/>
                </a:solidFill>
              </a:rPr>
              <a:t>metaanalisi</a:t>
            </a:r>
            <a:r>
              <a:rPr lang="es-ES" sz="1800" dirty="0">
                <a:solidFill>
                  <a:srgbClr val="4E9EBA"/>
                </a:solidFill>
              </a:rPr>
              <a:t> batean: </a:t>
            </a:r>
            <a:r>
              <a:rPr lang="es-ES" sz="1800" dirty="0" err="1"/>
              <a:t>ondorioztatu</a:t>
            </a:r>
            <a:r>
              <a:rPr lang="es-ES" sz="1800" dirty="0"/>
              <a:t> zen </a:t>
            </a:r>
            <a:r>
              <a:rPr lang="es-ES" sz="1800" dirty="0" err="1"/>
              <a:t>lotuta</a:t>
            </a:r>
            <a:r>
              <a:rPr lang="es-ES" sz="1800" dirty="0"/>
              <a:t> </a:t>
            </a:r>
            <a:r>
              <a:rPr lang="es-ES" sz="1800" dirty="0" err="1"/>
              <a:t>daudela</a:t>
            </a:r>
            <a:r>
              <a:rPr lang="es-ES" sz="1800" dirty="0"/>
              <a:t> </a:t>
            </a:r>
            <a:r>
              <a:rPr lang="es-ES" sz="1800" dirty="0" err="1"/>
              <a:t>tramadolaren</a:t>
            </a:r>
            <a:r>
              <a:rPr lang="es-ES" sz="1800" dirty="0"/>
              <a:t> eta K </a:t>
            </a:r>
            <a:r>
              <a:rPr lang="es-ES" sz="1800" dirty="0" err="1"/>
              <a:t>bitaminaren</a:t>
            </a:r>
            <a:r>
              <a:rPr lang="es-ES" sz="1800" dirty="0"/>
              <a:t> </a:t>
            </a:r>
            <a:r>
              <a:rPr lang="es-ES" sz="1800" dirty="0" err="1"/>
              <a:t>antagonisten</a:t>
            </a:r>
            <a:r>
              <a:rPr lang="es-ES" sz="1800" dirty="0"/>
              <a:t> </a:t>
            </a:r>
            <a:r>
              <a:rPr lang="es-ES" sz="1800" dirty="0" err="1"/>
              <a:t>baterako</a:t>
            </a:r>
            <a:r>
              <a:rPr lang="es-ES" sz="1800" dirty="0"/>
              <a:t> </a:t>
            </a:r>
            <a:r>
              <a:rPr lang="es-ES" sz="1800" dirty="0" err="1"/>
              <a:t>erabilera</a:t>
            </a:r>
            <a:r>
              <a:rPr lang="es-ES" sz="1800" dirty="0"/>
              <a:t> eta </a:t>
            </a:r>
            <a:r>
              <a:rPr lang="es-ES" sz="1800" dirty="0" err="1"/>
              <a:t>odoljario-arriskua</a:t>
            </a:r>
            <a:r>
              <a:rPr lang="es-ES" sz="1800" dirty="0"/>
              <a:t>; hala ere,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mugatua</a:t>
            </a:r>
            <a:r>
              <a:rPr lang="es-ES" sz="1800" dirty="0"/>
              <a:t> da </a:t>
            </a:r>
            <a:r>
              <a:rPr lang="es-ES" sz="1800" dirty="0" err="1"/>
              <a:t>ahotiko</a:t>
            </a:r>
            <a:r>
              <a:rPr lang="es-ES" sz="1800" dirty="0"/>
              <a:t> </a:t>
            </a:r>
            <a:r>
              <a:rPr lang="es-ES" sz="1800" dirty="0" err="1"/>
              <a:t>antikoagulatzaile</a:t>
            </a:r>
            <a:r>
              <a:rPr lang="es-ES" sz="1800" dirty="0"/>
              <a:t> </a:t>
            </a:r>
            <a:r>
              <a:rPr lang="es-ES" sz="1800" dirty="0" err="1"/>
              <a:t>zuzenei</a:t>
            </a:r>
            <a:r>
              <a:rPr lang="es-ES" sz="1800" dirty="0"/>
              <a:t> </a:t>
            </a:r>
            <a:r>
              <a:rPr lang="es-ES" sz="1800" dirty="0" err="1"/>
              <a:t>dagokienez</a:t>
            </a:r>
            <a:r>
              <a:rPr lang="es-ES" sz="1800" dirty="0"/>
              <a:t>, eta, </a:t>
            </a:r>
            <a:r>
              <a:rPr lang="es-ES" sz="1800" dirty="0" err="1"/>
              <a:t>horrenbestez</a:t>
            </a:r>
            <a:r>
              <a:rPr lang="es-ES" sz="1800" dirty="0"/>
              <a:t>, </a:t>
            </a:r>
            <a:r>
              <a:rPr lang="es-ES" sz="1800" dirty="0" err="1"/>
              <a:t>azterketa</a:t>
            </a:r>
            <a:r>
              <a:rPr lang="es-ES" sz="1800" dirty="0"/>
              <a:t> </a:t>
            </a:r>
            <a:r>
              <a:rPr lang="es-ES" sz="1800" dirty="0" err="1"/>
              <a:t>gehigarriak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. </a:t>
            </a:r>
          </a:p>
          <a:p>
            <a:pPr>
              <a:lnSpc>
                <a:spcPct val="150000"/>
              </a:lnSpc>
            </a:pPr>
            <a:r>
              <a:rPr lang="es-ES" sz="1800" dirty="0" err="1"/>
              <a:t>Antikoagulatzaileak</a:t>
            </a:r>
            <a:r>
              <a:rPr lang="es-ES" sz="1800" dirty="0"/>
              <a:t> eta </a:t>
            </a:r>
            <a:r>
              <a:rPr lang="es-ES" sz="1800" dirty="0" err="1"/>
              <a:t>tramadola</a:t>
            </a:r>
            <a:r>
              <a:rPr lang="es-ES" sz="1800" dirty="0"/>
              <a:t> batera </a:t>
            </a:r>
            <a:r>
              <a:rPr lang="es-ES" sz="1800" dirty="0" err="1"/>
              <a:t>erabiltzeak</a:t>
            </a:r>
            <a:r>
              <a:rPr lang="es-ES" sz="1800" dirty="0"/>
              <a:t> </a:t>
            </a:r>
            <a:r>
              <a:rPr lang="es-ES" sz="1800" dirty="0" err="1"/>
              <a:t>odoljario</a:t>
            </a:r>
            <a:r>
              <a:rPr lang="es-ES" sz="1800" dirty="0"/>
              <a:t> </a:t>
            </a:r>
            <a:r>
              <a:rPr lang="es-ES" sz="1800" dirty="0" err="1"/>
              <a:t>larriak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arriskua</a:t>
            </a:r>
            <a:r>
              <a:rPr lang="es-ES" sz="1800" dirty="0"/>
              <a:t> </a:t>
            </a:r>
            <a:r>
              <a:rPr lang="es-ES" sz="1800" dirty="0" err="1"/>
              <a:t>areagotu</a:t>
            </a:r>
            <a:r>
              <a:rPr lang="es-ES" sz="1800" dirty="0"/>
              <a:t> </a:t>
            </a:r>
            <a:r>
              <a:rPr lang="es-ES" sz="1800" dirty="0" err="1"/>
              <a:t>dezakeelakoan</a:t>
            </a:r>
            <a:r>
              <a:rPr lang="es-ES" sz="1800" dirty="0"/>
              <a:t>, </a:t>
            </a:r>
            <a:r>
              <a:rPr lang="es-ES" sz="1800" u="sng" dirty="0" err="1"/>
              <a:t>mugatu</a:t>
            </a:r>
            <a:r>
              <a:rPr lang="es-ES" sz="1800" u="sng" dirty="0"/>
              <a:t> </a:t>
            </a:r>
            <a:r>
              <a:rPr lang="es-ES" sz="1800" u="sng" dirty="0" err="1"/>
              <a:t>egin</a:t>
            </a:r>
            <a:r>
              <a:rPr lang="es-ES" sz="1800" u="sng" dirty="0"/>
              <a:t> </a:t>
            </a:r>
            <a:r>
              <a:rPr lang="es-ES" sz="1800" u="sng" dirty="0" err="1"/>
              <a:t>beharko</a:t>
            </a:r>
            <a:r>
              <a:rPr lang="es-ES" sz="1800" u="sng" dirty="0"/>
              <a:t> </a:t>
            </a:r>
            <a:r>
              <a:rPr lang="es-ES" sz="1800" u="sng" dirty="0" err="1"/>
              <a:t>litzateke</a:t>
            </a:r>
            <a:r>
              <a:rPr lang="es-ES" sz="1800" u="sng" dirty="0"/>
              <a:t> </a:t>
            </a:r>
            <a:r>
              <a:rPr lang="es-ES" sz="1800" u="sng" dirty="0" err="1"/>
              <a:t>tramadolaren</a:t>
            </a:r>
            <a:r>
              <a:rPr lang="es-ES" sz="1800" u="sng" dirty="0"/>
              <a:t> </a:t>
            </a:r>
            <a:r>
              <a:rPr lang="es-ES" sz="1800" u="sng" dirty="0" err="1"/>
              <a:t>erabilera</a:t>
            </a:r>
            <a:r>
              <a:rPr lang="es-ES" sz="1800" u="sng" dirty="0"/>
              <a:t> </a:t>
            </a:r>
            <a:r>
              <a:rPr lang="es-ES" sz="1800" u="sng" dirty="0" err="1"/>
              <a:t>antikoagulatzaileak</a:t>
            </a:r>
            <a:r>
              <a:rPr lang="es-ES" sz="1800" u="sng" dirty="0"/>
              <a:t> </a:t>
            </a:r>
            <a:r>
              <a:rPr lang="es-ES" sz="1800" u="sng" dirty="0" err="1"/>
              <a:t>hartzen</a:t>
            </a:r>
            <a:r>
              <a:rPr lang="es-ES" sz="1800" u="sng" dirty="0"/>
              <a:t> </a:t>
            </a:r>
            <a:r>
              <a:rPr lang="es-ES" sz="1800" u="sng" dirty="0" err="1"/>
              <a:t>dituzten</a:t>
            </a:r>
            <a:r>
              <a:rPr lang="es-ES" sz="1800" u="sng" dirty="0"/>
              <a:t> </a:t>
            </a:r>
            <a:r>
              <a:rPr lang="es-ES" sz="1800" u="sng" dirty="0" err="1"/>
              <a:t>pazienteengan</a:t>
            </a:r>
            <a:r>
              <a:rPr lang="es-ES" sz="1800" dirty="0"/>
              <a:t>, eta 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analgesiko</a:t>
            </a:r>
            <a:r>
              <a:rPr lang="es-ES" sz="1800" dirty="0"/>
              <a:t> </a:t>
            </a:r>
            <a:r>
              <a:rPr lang="es-ES" sz="1800" dirty="0" err="1"/>
              <a:t>batzuk</a:t>
            </a:r>
            <a:r>
              <a:rPr lang="es-ES" sz="1800" dirty="0"/>
              <a:t> </a:t>
            </a:r>
            <a:r>
              <a:rPr lang="es-ES" sz="1800" dirty="0" err="1"/>
              <a:t>hautatu</a:t>
            </a:r>
            <a:r>
              <a:rPr lang="es-ES" sz="1800" dirty="0"/>
              <a:t>. </a:t>
            </a:r>
            <a:endParaRPr lang="es-ES" sz="1800" dirty="0">
              <a:solidFill>
                <a:srgbClr val="4E9EBA"/>
              </a:solidFill>
            </a:endParaRP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3336522" y="4065903"/>
            <a:ext cx="3858491" cy="61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Arial Black" panose="020B0A04020102020204" pitchFamily="34" charset="0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675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627304" y="1466466"/>
            <a:ext cx="9601200" cy="3962401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10000"/>
              </a:lnSpc>
            </a:pPr>
            <a:endParaRPr lang="es-ES" sz="26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SARRERA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err="1">
                <a:solidFill>
                  <a:schemeClr val="bg1"/>
                </a:solidFill>
              </a:rPr>
              <a:t>AEMPSen</a:t>
            </a:r>
            <a:r>
              <a:rPr lang="es-ES" sz="2600" dirty="0">
                <a:solidFill>
                  <a:schemeClr val="bg1"/>
                </a:solidFill>
              </a:rPr>
              <a:t> SEGURTASUN INFORMAZIOA</a:t>
            </a:r>
            <a:endParaRPr lang="es-ES" dirty="0">
              <a:solidFill>
                <a:schemeClr val="bg1"/>
              </a:solidFill>
            </a:endParaRPr>
          </a:p>
          <a:p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sz="2600" dirty="0">
                <a:solidFill>
                  <a:schemeClr val="bg1"/>
                </a:solidFill>
              </a:rPr>
              <a:t>SENDAGAIEN FITXA TEKNIKOETAN ETA ERABILERA-ORRIETAN SARTUTAKO SEGURTASUN-INFORMAZIO BERRIA, FARMAKOZAINKETAKO DATUAK ALDIZKA EBALUATZETIK DATORRE</a:t>
            </a:r>
            <a:r>
              <a:rPr lang="es-ES" dirty="0"/>
              <a:t>	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BESTE SEGURTASUN-KOMUNIKAZIO BATZUK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>
                <a:solidFill>
                  <a:srgbClr val="4BACC6"/>
                </a:solidFill>
                <a:latin typeface="Arial Black" pitchFamily="34" charset="0"/>
              </a:rPr>
              <a:t>Informazio gehiago eta bibliografia…</a:t>
            </a:r>
            <a:br>
              <a:rPr lang="es-ES" sz="4000" b="1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94711" y="3176442"/>
            <a:ext cx="3858491" cy="610004"/>
          </a:xfrm>
        </p:spPr>
        <p:txBody>
          <a:bodyPr/>
          <a:lstStyle/>
          <a:p>
            <a:pPr marL="0" indent="0">
              <a:buNone/>
            </a:pPr>
            <a:r>
              <a:rPr lang="es-ES" dirty="0">
                <a:latin typeface="Arial Black" panose="020B0A04020102020204" pitchFamily="34" charset="0"/>
                <a:hlinkClick r:id="rId3"/>
              </a:rPr>
              <a:t>INFAC VOL 30 Nº 2</a:t>
            </a:r>
            <a:endParaRPr lang="es-ES" dirty="0">
              <a:latin typeface="Arial Black" panose="020B0A04020102020204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38200" y="1557024"/>
            <a:ext cx="10515600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ES" sz="2000" dirty="0"/>
              <a:t>INFAC </a:t>
            </a:r>
            <a:r>
              <a:rPr lang="es-ES" sz="2000" dirty="0" err="1"/>
              <a:t>buletinaren</a:t>
            </a:r>
            <a:r>
              <a:rPr lang="es-ES" sz="2000" dirty="0"/>
              <a:t> </a:t>
            </a:r>
            <a:r>
              <a:rPr lang="es-ES" sz="2000" dirty="0" err="1"/>
              <a:t>erredakzio-batzordeak</a:t>
            </a:r>
            <a:r>
              <a:rPr lang="es-ES" sz="2000" dirty="0"/>
              <a:t>, </a:t>
            </a:r>
            <a:r>
              <a:rPr lang="es-ES" sz="2000" dirty="0" err="1"/>
              <a:t>farmakozainketaren</a:t>
            </a:r>
            <a:r>
              <a:rPr lang="es-ES" sz="2000" dirty="0"/>
              <a:t> </a:t>
            </a:r>
            <a:r>
              <a:rPr lang="es-ES" sz="2000" dirty="0" err="1"/>
              <a:t>garrantziaz</a:t>
            </a:r>
            <a:r>
              <a:rPr lang="es-ES" sz="2000" dirty="0"/>
              <a:t> </a:t>
            </a:r>
            <a:r>
              <a:rPr lang="es-ES" sz="2000" dirty="0" err="1"/>
              <a:t>jabetuta</a:t>
            </a:r>
            <a:r>
              <a:rPr lang="es-ES" sz="2000" dirty="0"/>
              <a:t>, </a:t>
            </a:r>
            <a:r>
              <a:rPr lang="es-ES" sz="2000" dirty="0" err="1"/>
              <a:t>sendagaien</a:t>
            </a:r>
            <a:r>
              <a:rPr lang="es-ES" sz="2000" dirty="0"/>
              <a:t> </a:t>
            </a:r>
            <a:r>
              <a:rPr lang="es-ES" sz="2000" dirty="0" err="1"/>
              <a:t>segurtasun-alertei</a:t>
            </a:r>
            <a:r>
              <a:rPr lang="es-ES" sz="2000" dirty="0"/>
              <a:t> eta -</a:t>
            </a:r>
            <a:r>
              <a:rPr lang="es-ES" sz="2000" dirty="0" err="1"/>
              <a:t>seinaleei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dirty="0" err="1"/>
              <a:t>zenbaki</a:t>
            </a:r>
            <a:r>
              <a:rPr lang="es-ES" sz="2000" dirty="0"/>
              <a:t> </a:t>
            </a:r>
            <a:r>
              <a:rPr lang="es-ES" sz="2000" dirty="0" err="1"/>
              <a:t>monografiko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argitaratzen</a:t>
            </a:r>
            <a:r>
              <a:rPr lang="es-ES" sz="2000" dirty="0"/>
              <a:t> du,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urtean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. </a:t>
            </a:r>
            <a:r>
              <a:rPr lang="es-ES" sz="2000" dirty="0" err="1"/>
              <a:t>Sendagai</a:t>
            </a:r>
            <a:r>
              <a:rPr lang="es-ES" sz="2000" dirty="0"/>
              <a:t> </a:t>
            </a:r>
            <a:r>
              <a:rPr lang="es-ES" sz="2000" dirty="0" err="1"/>
              <a:t>berrien</a:t>
            </a:r>
            <a:r>
              <a:rPr lang="es-ES" sz="2000" dirty="0"/>
              <a:t> </a:t>
            </a:r>
            <a:r>
              <a:rPr lang="es-ES" sz="2000" dirty="0" err="1"/>
              <a:t>segurtasun-profila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ondo</a:t>
            </a:r>
            <a:r>
              <a:rPr lang="es-ES" sz="2000" dirty="0"/>
              <a:t> </a:t>
            </a:r>
            <a:r>
              <a:rPr lang="es-ES" sz="2000" dirty="0" err="1"/>
              <a:t>ezagutzen</a:t>
            </a:r>
            <a:r>
              <a:rPr lang="es-ES" sz="2000" dirty="0"/>
              <a:t> </a:t>
            </a:r>
            <a:r>
              <a:rPr lang="es-ES" sz="2000" dirty="0" err="1"/>
              <a:t>merkaturatzen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unean</a:t>
            </a:r>
            <a:r>
              <a:rPr lang="es-ES" sz="2000" dirty="0"/>
              <a:t>, eta </a:t>
            </a:r>
            <a:r>
              <a:rPr lang="es-ES" sz="2000" dirty="0" err="1"/>
              <a:t>aspalditik</a:t>
            </a:r>
            <a:r>
              <a:rPr lang="es-ES" sz="2000" dirty="0"/>
              <a:t> </a:t>
            </a:r>
            <a:r>
              <a:rPr lang="es-ES" sz="2000" dirty="0" err="1"/>
              <a:t>merkaturatutako</a:t>
            </a:r>
            <a:r>
              <a:rPr lang="es-ES" sz="2000" dirty="0"/>
              <a:t> </a:t>
            </a:r>
            <a:r>
              <a:rPr lang="es-ES" sz="2000" dirty="0" err="1"/>
              <a:t>medikamentuetan</a:t>
            </a:r>
            <a:r>
              <a:rPr lang="es-ES" sz="2000" dirty="0"/>
              <a:t> ere </a:t>
            </a:r>
            <a:r>
              <a:rPr lang="es-ES" sz="2000" dirty="0" err="1"/>
              <a:t>segurtasun-azterketak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s-ES" sz="2000" dirty="0"/>
              <a:t>2012az </a:t>
            </a:r>
            <a:r>
              <a:rPr lang="es-ES" sz="2000" dirty="0" err="1"/>
              <a:t>geroztik</a:t>
            </a:r>
            <a:r>
              <a:rPr lang="es-ES" sz="2000" dirty="0"/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Farmakozainketako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Arriskuak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Ebaluatzeko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Batzordea</a:t>
            </a:r>
            <a:r>
              <a:rPr lang="es-ES" sz="2000" b="1" dirty="0">
                <a:solidFill>
                  <a:srgbClr val="4E9EBA"/>
                </a:solidFill>
              </a:rPr>
              <a:t> (PRAC) </a:t>
            </a:r>
            <a:r>
              <a:rPr lang="es-ES" sz="2000" dirty="0"/>
              <a:t>da </a:t>
            </a:r>
            <a:r>
              <a:rPr lang="es-ES" sz="2000" dirty="0" err="1"/>
              <a:t>giza</a:t>
            </a:r>
            <a:r>
              <a:rPr lang="es-ES" sz="2000" dirty="0"/>
              <a:t> </a:t>
            </a:r>
            <a:r>
              <a:rPr lang="es-ES" sz="2000" dirty="0" err="1"/>
              <a:t>sendagaien</a:t>
            </a:r>
            <a:r>
              <a:rPr lang="es-ES" sz="2000" dirty="0"/>
              <a:t> </a:t>
            </a:r>
            <a:r>
              <a:rPr lang="es-ES" sz="2000" dirty="0" err="1"/>
              <a:t>segurtasuna</a:t>
            </a:r>
            <a:r>
              <a:rPr lang="es-ES" sz="2000" dirty="0"/>
              <a:t> </a:t>
            </a:r>
            <a:r>
              <a:rPr lang="es-ES" sz="2000" dirty="0" err="1"/>
              <a:t>ebaluatu</a:t>
            </a:r>
            <a:r>
              <a:rPr lang="es-ES" sz="2000" dirty="0"/>
              <a:t> eta </a:t>
            </a:r>
            <a:r>
              <a:rPr lang="es-ES" sz="2000" dirty="0" err="1"/>
              <a:t>kontrolatzeko</a:t>
            </a:r>
            <a:r>
              <a:rPr lang="es-ES" sz="2000" dirty="0"/>
              <a:t> ardura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Sendagaien</a:t>
            </a:r>
            <a:r>
              <a:rPr lang="es-ES" sz="2000" dirty="0"/>
              <a:t> </a:t>
            </a:r>
            <a:r>
              <a:rPr lang="es-ES" sz="2000" dirty="0" err="1"/>
              <a:t>Europako</a:t>
            </a:r>
            <a:r>
              <a:rPr lang="es-ES" sz="2000" dirty="0"/>
              <a:t> </a:t>
            </a:r>
            <a:r>
              <a:rPr lang="es-ES" sz="2000" dirty="0" err="1"/>
              <a:t>Agentziako</a:t>
            </a:r>
            <a:r>
              <a:rPr lang="es-ES" sz="2000" dirty="0"/>
              <a:t> (EMA) </a:t>
            </a:r>
            <a:r>
              <a:rPr lang="es-ES" sz="2000" dirty="0" err="1"/>
              <a:t>erakundea</a:t>
            </a:r>
            <a:r>
              <a:rPr lang="es-ES" sz="2000" dirty="0"/>
              <a:t>.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31521" y="1308364"/>
            <a:ext cx="10622280" cy="43863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s-ES" sz="2000" dirty="0" err="1"/>
              <a:t>Sendagaien</a:t>
            </a:r>
            <a:r>
              <a:rPr lang="es-ES" sz="2000" dirty="0"/>
              <a:t> </a:t>
            </a:r>
            <a:r>
              <a:rPr lang="es-ES" sz="2000" dirty="0" err="1"/>
              <a:t>segurtasunari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dirty="0" err="1"/>
              <a:t>informazioa</a:t>
            </a:r>
            <a:r>
              <a:rPr lang="es-ES" sz="2000" dirty="0"/>
              <a:t> </a:t>
            </a:r>
            <a:r>
              <a:rPr lang="es-ES" sz="2000" dirty="0" err="1"/>
              <a:t>hainbat</a:t>
            </a:r>
            <a:r>
              <a:rPr lang="es-ES" sz="2000" dirty="0"/>
              <a:t> </a:t>
            </a:r>
            <a:r>
              <a:rPr lang="es-ES" sz="2000" dirty="0" err="1"/>
              <a:t>agiritan</a:t>
            </a:r>
            <a:r>
              <a:rPr lang="es-ES" sz="2000" dirty="0"/>
              <a:t> </a:t>
            </a:r>
            <a:r>
              <a:rPr lang="es-ES" sz="2000" dirty="0" err="1"/>
              <a:t>jasota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; </a:t>
            </a:r>
            <a:r>
              <a:rPr lang="es-ES" sz="2000" dirty="0" err="1"/>
              <a:t>Sendagaien</a:t>
            </a:r>
            <a:r>
              <a:rPr lang="es-ES" sz="2000" dirty="0"/>
              <a:t> eta </a:t>
            </a:r>
            <a:r>
              <a:rPr lang="es-ES" sz="2000" dirty="0" err="1"/>
              <a:t>Osasun</a:t>
            </a:r>
            <a:r>
              <a:rPr lang="es-ES" sz="2000" dirty="0"/>
              <a:t> </a:t>
            </a:r>
            <a:r>
              <a:rPr lang="es-ES" sz="2000" dirty="0" err="1"/>
              <a:t>Produktuen</a:t>
            </a:r>
            <a:r>
              <a:rPr lang="es-ES" sz="2000" dirty="0"/>
              <a:t> </a:t>
            </a:r>
            <a:r>
              <a:rPr lang="es-ES" sz="2000" dirty="0" err="1"/>
              <a:t>Espainiako</a:t>
            </a:r>
            <a:r>
              <a:rPr lang="es-ES" sz="2000" dirty="0"/>
              <a:t> </a:t>
            </a:r>
            <a:r>
              <a:rPr lang="es-ES" sz="2000" dirty="0" err="1"/>
              <a:t>Agentziaren</a:t>
            </a:r>
            <a:r>
              <a:rPr lang="es-ES" sz="2000" dirty="0"/>
              <a:t> (AEMPS) </a:t>
            </a:r>
            <a:r>
              <a:rPr lang="es-ES" sz="2000" dirty="0" err="1"/>
              <a:t>Sendagaien</a:t>
            </a:r>
            <a:r>
              <a:rPr lang="es-ES" sz="2000" dirty="0"/>
              <a:t> </a:t>
            </a:r>
            <a:r>
              <a:rPr lang="es-ES" sz="2000" dirty="0" err="1"/>
              <a:t>Informazio</a:t>
            </a:r>
            <a:r>
              <a:rPr lang="es-ES" sz="2000" dirty="0"/>
              <a:t> </a:t>
            </a:r>
            <a:r>
              <a:rPr lang="es-ES" sz="2000" dirty="0" err="1"/>
              <a:t>Zentroaren</a:t>
            </a:r>
            <a:r>
              <a:rPr lang="es-ES" sz="2000" dirty="0"/>
              <a:t> </a:t>
            </a:r>
            <a:r>
              <a:rPr lang="es-ES" sz="2000" dirty="0" err="1"/>
              <a:t>webgunean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</a:t>
            </a:r>
            <a:r>
              <a:rPr lang="es-ES" sz="2000" dirty="0" err="1"/>
              <a:t>eskuragarri</a:t>
            </a:r>
            <a:r>
              <a:rPr lang="es-ES" sz="2000" dirty="0"/>
              <a:t> </a:t>
            </a:r>
            <a:r>
              <a:rPr lang="es-ES" sz="2000" dirty="0" err="1"/>
              <a:t>dokumentu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: </a:t>
            </a:r>
            <a:r>
              <a:rPr lang="es-ES" sz="2000" b="1" dirty="0">
                <a:solidFill>
                  <a:srgbClr val="4E9EBA"/>
                </a:solidFill>
              </a:rPr>
              <a:t>CIMA: </a:t>
            </a:r>
            <a:r>
              <a:rPr lang="es-ES" sz="2000" b="1" dirty="0" err="1">
                <a:solidFill>
                  <a:srgbClr val="4E9EBA"/>
                </a:solidFill>
              </a:rPr>
              <a:t>Sendagaien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Informazio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Zentroa</a:t>
            </a:r>
            <a:r>
              <a:rPr lang="es-ES" sz="2000" b="1" dirty="0">
                <a:solidFill>
                  <a:srgbClr val="4E9EBA"/>
                </a:solidFill>
              </a:rPr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22839" y="2970179"/>
            <a:ext cx="7736120" cy="300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148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2892433" y="1841223"/>
            <a:ext cx="5174329" cy="3444762"/>
          </a:xfrm>
          <a:prstGeom prst="rect">
            <a:avLst/>
          </a:prstGeom>
          <a:noFill/>
          <a:ln w="38100">
            <a:solidFill>
              <a:srgbClr val="4E9EBA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 </a:t>
            </a:r>
            <a:r>
              <a:rPr lang="es-ES" sz="2400" dirty="0" err="1"/>
              <a:t>Kodeina</a:t>
            </a:r>
            <a:r>
              <a:rPr lang="es-ES" sz="2400" dirty="0"/>
              <a:t> </a:t>
            </a:r>
            <a:r>
              <a:rPr lang="es-ES" sz="2400" dirty="0" err="1"/>
              <a:t>ibuprofenoarekin</a:t>
            </a:r>
            <a:r>
              <a:rPr lang="es-ES" sz="2400" dirty="0"/>
              <a:t> </a:t>
            </a:r>
          </a:p>
          <a:p>
            <a:r>
              <a:rPr lang="es-ES" sz="2400" dirty="0"/>
              <a:t>COVID-19aren </a:t>
            </a:r>
            <a:r>
              <a:rPr lang="es-ES" sz="2400" dirty="0" err="1"/>
              <a:t>aurkako</a:t>
            </a:r>
            <a:r>
              <a:rPr lang="es-ES" sz="2400" dirty="0"/>
              <a:t> </a:t>
            </a:r>
            <a:r>
              <a:rPr lang="es-ES" sz="2400" dirty="0" err="1"/>
              <a:t>mRNA</a:t>
            </a:r>
            <a:r>
              <a:rPr lang="es-ES" sz="2400" dirty="0"/>
              <a:t> </a:t>
            </a:r>
            <a:r>
              <a:rPr lang="es-ES" sz="2400" dirty="0" err="1"/>
              <a:t>txertoak</a:t>
            </a:r>
            <a:r>
              <a:rPr lang="es-ES" sz="2400" dirty="0"/>
              <a:t> </a:t>
            </a:r>
          </a:p>
          <a:p>
            <a:r>
              <a:rPr lang="es-ES" sz="2400" dirty="0" err="1"/>
              <a:t>Bribudina</a:t>
            </a:r>
            <a:r>
              <a:rPr lang="es-ES" sz="2400" dirty="0"/>
              <a:t> </a:t>
            </a:r>
          </a:p>
          <a:p>
            <a:r>
              <a:rPr lang="es-ES" sz="2400" dirty="0" err="1"/>
              <a:t>Balproatoa</a:t>
            </a:r>
            <a:r>
              <a:rPr lang="es-ES" sz="2400" dirty="0"/>
              <a:t> </a:t>
            </a:r>
          </a:p>
          <a:p>
            <a:r>
              <a:rPr lang="es-ES" sz="2400" dirty="0" err="1"/>
              <a:t>Topiramatoa</a:t>
            </a:r>
            <a:r>
              <a:rPr lang="es-ES" sz="2400" dirty="0"/>
              <a:t> </a:t>
            </a:r>
          </a:p>
          <a:p>
            <a:r>
              <a:rPr lang="es-ES" sz="2400" dirty="0" err="1"/>
              <a:t>Fluorokinolonak</a:t>
            </a:r>
            <a:r>
              <a:rPr lang="es-ES" sz="2400" dirty="0"/>
              <a:t> </a:t>
            </a:r>
          </a:p>
          <a:p>
            <a:r>
              <a:rPr lang="es-ES" sz="2400" dirty="0" err="1"/>
              <a:t>Metamizola</a:t>
            </a:r>
            <a:r>
              <a:rPr lang="es-ES" sz="2400" dirty="0"/>
              <a:t> </a:t>
            </a:r>
            <a:r>
              <a:rPr lang="es-ES" dirty="0"/>
              <a:t>	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t="386" r="5882"/>
          <a:stretch/>
        </p:blipFill>
        <p:spPr>
          <a:xfrm>
            <a:off x="725597" y="776615"/>
            <a:ext cx="10823401" cy="52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147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5465" y="811256"/>
            <a:ext cx="10515600" cy="373334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KODEINA ETA IBUPROFENOA KONBINATZEN DITUZTEN SENDAGAIAK: EZ ERABILI LUZAROAN ETA GOMENDATUTAKOAK BAINO DOSI</a:t>
            </a:r>
            <a:b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</a:br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HANDIAGOETAN.</a:t>
            </a:r>
            <a:r>
              <a:rPr lang="es-ES" sz="2000" dirty="0">
                <a:latin typeface="Arial Black" panose="020B0A04020102020204" pitchFamily="34" charset="0"/>
              </a:rPr>
              <a:t> 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611910" y="1640134"/>
            <a:ext cx="10742709" cy="4630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s-ES" sz="1200" dirty="0"/>
          </a:p>
          <a:p>
            <a:pPr algn="just"/>
            <a:r>
              <a:rPr lang="es-ES" sz="2000" dirty="0" err="1"/>
              <a:t>Konbinazio</a:t>
            </a:r>
            <a:r>
              <a:rPr lang="es-ES" sz="2000" dirty="0"/>
              <a:t> </a:t>
            </a:r>
            <a:r>
              <a:rPr lang="es-ES" sz="2000" dirty="0" err="1"/>
              <a:t>hori</a:t>
            </a:r>
            <a:r>
              <a:rPr lang="es-ES" sz="2000" dirty="0"/>
              <a:t> </a:t>
            </a:r>
            <a:r>
              <a:rPr lang="es-ES" sz="2000" dirty="0" err="1"/>
              <a:t>erabiltzeak</a:t>
            </a:r>
            <a:r>
              <a:rPr lang="es-ES" sz="2000" dirty="0"/>
              <a:t> </a:t>
            </a:r>
            <a:r>
              <a:rPr lang="es-ES" sz="2000" dirty="0" err="1"/>
              <a:t>mendekotasuna</a:t>
            </a:r>
            <a:r>
              <a:rPr lang="es-ES" sz="2000" dirty="0"/>
              <a:t> eta </a:t>
            </a:r>
            <a:r>
              <a:rPr lang="es-ES" sz="2000" dirty="0" err="1"/>
              <a:t>abusua</a:t>
            </a:r>
            <a:r>
              <a:rPr lang="es-ES" sz="2000" dirty="0"/>
              <a:t> </a:t>
            </a:r>
            <a:r>
              <a:rPr lang="es-ES" sz="2000" dirty="0" err="1"/>
              <a:t>eragin</a:t>
            </a:r>
            <a:r>
              <a:rPr lang="es-ES" sz="2000" dirty="0"/>
              <a:t> </a:t>
            </a:r>
            <a:r>
              <a:rPr lang="es-ES" sz="2000" dirty="0" err="1"/>
              <a:t>ditzake</a:t>
            </a:r>
            <a:r>
              <a:rPr lang="es-ES" sz="2000" dirty="0"/>
              <a:t> </a:t>
            </a:r>
            <a:r>
              <a:rPr lang="es-ES" sz="2000" dirty="0" err="1"/>
              <a:t>kodeinaren</a:t>
            </a:r>
            <a:r>
              <a:rPr lang="es-ES" sz="2000" dirty="0"/>
              <a:t> </a:t>
            </a:r>
            <a:r>
              <a:rPr lang="es-ES" sz="2000" dirty="0" err="1"/>
              <a:t>ondorioz</a:t>
            </a:r>
            <a:r>
              <a:rPr lang="es-ES" sz="2000" dirty="0"/>
              <a:t>; </a:t>
            </a:r>
            <a:r>
              <a:rPr lang="es-ES" sz="2000" dirty="0" err="1"/>
              <a:t>horrenbestez</a:t>
            </a:r>
            <a:r>
              <a:rPr lang="es-ES" sz="2000" dirty="0"/>
              <a:t>, </a:t>
            </a:r>
            <a:r>
              <a:rPr lang="es-ES" sz="2000" dirty="0" err="1"/>
              <a:t>gomendatutako</a:t>
            </a:r>
            <a:r>
              <a:rPr lang="es-ES" sz="2000" dirty="0"/>
              <a:t> </a:t>
            </a:r>
            <a:r>
              <a:rPr lang="es-ES" sz="2000" dirty="0" err="1"/>
              <a:t>dosiak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gehiago</a:t>
            </a:r>
            <a:r>
              <a:rPr lang="es-ES" sz="2000" dirty="0"/>
              <a:t> </a:t>
            </a:r>
            <a:r>
              <a:rPr lang="es-ES" sz="2000" dirty="0" err="1"/>
              <a:t>kontsumitzea</a:t>
            </a:r>
            <a:r>
              <a:rPr lang="es-ES" sz="2000" dirty="0"/>
              <a:t> </a:t>
            </a:r>
            <a:r>
              <a:rPr lang="es-ES" sz="2000" dirty="0" err="1"/>
              <a:t>ekar</a:t>
            </a:r>
            <a:r>
              <a:rPr lang="es-ES" sz="2000" dirty="0"/>
              <a:t> </a:t>
            </a:r>
            <a:r>
              <a:rPr lang="es-ES" sz="2000" dirty="0" err="1"/>
              <a:t>dezake</a:t>
            </a:r>
            <a:r>
              <a:rPr lang="es-ES" sz="2000" dirty="0"/>
              <a:t>, eta </a:t>
            </a:r>
            <a:r>
              <a:rPr lang="es-ES" sz="2000" dirty="0" err="1"/>
              <a:t>ibuprofenoaren</a:t>
            </a:r>
            <a:r>
              <a:rPr lang="es-ES" sz="2000" dirty="0"/>
              <a:t> </a:t>
            </a:r>
            <a:r>
              <a:rPr lang="es-ES" sz="2000" dirty="0" err="1"/>
              <a:t>toxikotasuna</a:t>
            </a:r>
            <a:r>
              <a:rPr lang="es-ES" sz="2000" dirty="0"/>
              <a:t> eta </a:t>
            </a:r>
            <a:r>
              <a:rPr lang="es-ES" sz="2000" dirty="0" err="1"/>
              <a:t>dosiaren</a:t>
            </a:r>
            <a:r>
              <a:rPr lang="es-ES" sz="2000" dirty="0"/>
              <a:t> </a:t>
            </a:r>
            <a:r>
              <a:rPr lang="es-ES" sz="2000" dirty="0" err="1"/>
              <a:t>araberako</a:t>
            </a:r>
            <a:r>
              <a:rPr lang="es-ES" sz="2000" dirty="0"/>
              <a:t> </a:t>
            </a:r>
            <a:r>
              <a:rPr lang="es-ES" sz="2000" dirty="0" err="1"/>
              <a:t>kontrako</a:t>
            </a:r>
            <a:r>
              <a:rPr lang="es-ES" sz="2000" dirty="0"/>
              <a:t> </a:t>
            </a:r>
            <a:r>
              <a:rPr lang="es-ES" sz="2000" dirty="0" err="1"/>
              <a:t>erreakzioak</a:t>
            </a:r>
            <a:r>
              <a:rPr lang="es-ES" sz="2000" dirty="0"/>
              <a:t> </a:t>
            </a:r>
            <a:r>
              <a:rPr lang="es-ES" sz="2000" dirty="0" err="1"/>
              <a:t>agertzeko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areagotu</a:t>
            </a:r>
            <a:r>
              <a:rPr lang="es-ES" sz="2000" dirty="0"/>
              <a:t>.  </a:t>
            </a:r>
            <a:r>
              <a:rPr lang="es-ES" sz="2000" dirty="0" err="1"/>
              <a:t>Kasu</a:t>
            </a:r>
            <a:r>
              <a:rPr lang="es-ES" sz="2000" dirty="0"/>
              <a:t> </a:t>
            </a:r>
            <a:r>
              <a:rPr lang="es-ES" sz="2000" dirty="0" err="1"/>
              <a:t>larriak</a:t>
            </a:r>
            <a:r>
              <a:rPr lang="es-ES" sz="2000" dirty="0"/>
              <a:t> </a:t>
            </a:r>
            <a:r>
              <a:rPr lang="es-ES" sz="2000" dirty="0" err="1"/>
              <a:t>identifikatu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batzuetan</a:t>
            </a:r>
            <a:r>
              <a:rPr lang="es-ES" sz="2000" dirty="0"/>
              <a:t> </a:t>
            </a:r>
            <a:r>
              <a:rPr lang="es-ES" sz="2000" dirty="0" err="1"/>
              <a:t>heriotza</a:t>
            </a:r>
            <a:r>
              <a:rPr lang="es-ES" sz="2000" dirty="0"/>
              <a:t> </a:t>
            </a:r>
            <a:r>
              <a:rPr lang="es-ES" sz="2000" dirty="0" err="1"/>
              <a:t>eraginez</a:t>
            </a:r>
            <a:r>
              <a:rPr lang="es-ES" sz="2000" dirty="0"/>
              <a:t>.</a:t>
            </a:r>
          </a:p>
          <a:p>
            <a:pPr algn="just"/>
            <a:endParaRPr lang="es-ES" sz="2000" dirty="0"/>
          </a:p>
          <a:p>
            <a:pPr algn="just">
              <a:lnSpc>
                <a:spcPct val="150000"/>
              </a:lnSpc>
            </a:pPr>
            <a:r>
              <a:rPr lang="es-ES" sz="2000" b="1" dirty="0" err="1">
                <a:solidFill>
                  <a:srgbClr val="4E9EBA"/>
                </a:solidFill>
              </a:rPr>
              <a:t>AEMPSaren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gomendioak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endParaRPr lang="es-ES" sz="2000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sz="2000" dirty="0" err="1"/>
              <a:t>Konbinazio</a:t>
            </a:r>
            <a:r>
              <a:rPr lang="es-ES" sz="2000" dirty="0"/>
              <a:t> horren </a:t>
            </a:r>
            <a:r>
              <a:rPr lang="es-ES" sz="2000" dirty="0" err="1"/>
              <a:t>tratamenduak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du 3 </a:t>
            </a:r>
            <a:r>
              <a:rPr lang="es-ES" sz="2000" dirty="0" err="1"/>
              <a:t>egun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gehiago</a:t>
            </a:r>
            <a:r>
              <a:rPr lang="es-ES" sz="2000" dirty="0"/>
              <a:t> </a:t>
            </a:r>
            <a:r>
              <a:rPr lang="es-ES" sz="2000" dirty="0" err="1"/>
              <a:t>iraun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hartzea</a:t>
            </a:r>
            <a:r>
              <a:rPr lang="es-ES" sz="2000" dirty="0"/>
              <a:t> </a:t>
            </a:r>
            <a:r>
              <a:rPr lang="es-ES" sz="2000" dirty="0" err="1"/>
              <a:t>giltzurruneko</a:t>
            </a:r>
            <a:r>
              <a:rPr lang="es-ES" sz="2000" dirty="0"/>
              <a:t> </a:t>
            </a:r>
            <a:r>
              <a:rPr lang="es-ES" sz="2000" dirty="0" err="1"/>
              <a:t>azidosi</a:t>
            </a:r>
            <a:r>
              <a:rPr lang="es-ES" sz="2000" dirty="0"/>
              <a:t> </a:t>
            </a:r>
            <a:r>
              <a:rPr lang="es-ES" sz="2000" dirty="0" err="1"/>
              <a:t>tubularra</a:t>
            </a:r>
            <a:r>
              <a:rPr lang="es-ES" sz="2000" dirty="0"/>
              <a:t> izan </a:t>
            </a:r>
            <a:r>
              <a:rPr lang="es-ES" sz="2000" dirty="0" err="1"/>
              <a:t>dezaketela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jasotzen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pazienteek</a:t>
            </a:r>
            <a:r>
              <a:rPr lang="es-ES" sz="2000" dirty="0"/>
              <a:t>, </a:t>
            </a:r>
            <a:r>
              <a:rPr lang="es-ES" sz="2000" dirty="0" err="1"/>
              <a:t>baldin</a:t>
            </a:r>
            <a:r>
              <a:rPr lang="es-ES" sz="2000" dirty="0"/>
              <a:t> eta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arrazoi</a:t>
            </a:r>
            <a:r>
              <a:rPr lang="es-ES" sz="2000" dirty="0"/>
              <a:t> </a:t>
            </a:r>
            <a:r>
              <a:rPr lang="es-ES" sz="2000" dirty="0" err="1"/>
              <a:t>batzuengatik</a:t>
            </a:r>
            <a:r>
              <a:rPr lang="es-ES" sz="2000" dirty="0"/>
              <a:t> </a:t>
            </a:r>
            <a:r>
              <a:rPr lang="es-ES" sz="2000" dirty="0" err="1"/>
              <a:t>azaldu</a:t>
            </a:r>
            <a:r>
              <a:rPr lang="es-ES" sz="2000" dirty="0"/>
              <a:t> </a:t>
            </a:r>
            <a:r>
              <a:rPr lang="es-ES" sz="2000" dirty="0" err="1"/>
              <a:t>gabeko</a:t>
            </a:r>
            <a:r>
              <a:rPr lang="es-ES" sz="2000" dirty="0"/>
              <a:t> </a:t>
            </a:r>
            <a:r>
              <a:rPr lang="es-ES" sz="2000" dirty="0" err="1"/>
              <a:t>hipopotasemia</a:t>
            </a:r>
            <a:r>
              <a:rPr lang="es-ES" sz="2000" dirty="0"/>
              <a:t> eta </a:t>
            </a:r>
            <a:r>
              <a:rPr lang="es-ES" sz="2000" dirty="0" err="1"/>
              <a:t>azidosi</a:t>
            </a:r>
            <a:r>
              <a:rPr lang="es-ES" sz="2000" dirty="0"/>
              <a:t> </a:t>
            </a:r>
            <a:r>
              <a:rPr lang="es-ES" sz="2000" dirty="0" err="1"/>
              <a:t>metabolikoa</a:t>
            </a:r>
            <a:r>
              <a:rPr lang="es-ES" sz="2000" dirty="0"/>
              <a:t> </a:t>
            </a:r>
            <a:r>
              <a:rPr lang="es-ES" sz="2000" dirty="0" err="1"/>
              <a:t>badute</a:t>
            </a:r>
            <a:r>
              <a:rPr lang="es-ES" sz="2000" dirty="0"/>
              <a:t>.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sz="2000" dirty="0" err="1"/>
              <a:t>Pazienteei</a:t>
            </a:r>
            <a:r>
              <a:rPr lang="es-ES" sz="2000" dirty="0"/>
              <a:t> </a:t>
            </a:r>
            <a:r>
              <a:rPr lang="es-ES" sz="2000" dirty="0" err="1"/>
              <a:t>informazioa</a:t>
            </a:r>
            <a:r>
              <a:rPr lang="es-ES" sz="2000" dirty="0"/>
              <a:t> </a:t>
            </a:r>
            <a:r>
              <a:rPr lang="es-ES" sz="2000" dirty="0" err="1"/>
              <a:t>ematea</a:t>
            </a:r>
            <a:r>
              <a:rPr lang="es-ES" sz="2000" dirty="0"/>
              <a:t> </a:t>
            </a:r>
            <a:r>
              <a:rPr lang="es-ES" sz="2000" dirty="0" err="1"/>
              <a:t>kodeinarekiko</a:t>
            </a:r>
            <a:r>
              <a:rPr lang="es-ES" sz="2000" dirty="0"/>
              <a:t> </a:t>
            </a:r>
            <a:r>
              <a:rPr lang="es-ES" sz="2000" dirty="0" err="1"/>
              <a:t>mendekotasunak</a:t>
            </a:r>
            <a:r>
              <a:rPr lang="es-ES" sz="2000" dirty="0"/>
              <a:t> </a:t>
            </a:r>
            <a:r>
              <a:rPr lang="es-ES" sz="2000" dirty="0" err="1"/>
              <a:t>dakartzan</a:t>
            </a:r>
            <a:r>
              <a:rPr lang="es-ES" sz="2000" dirty="0"/>
              <a:t> </a:t>
            </a:r>
            <a:r>
              <a:rPr lang="es-ES" sz="2000" dirty="0" err="1"/>
              <a:t>arriskuei</a:t>
            </a:r>
            <a:r>
              <a:rPr lang="es-ES" sz="2000" dirty="0"/>
              <a:t> </a:t>
            </a:r>
            <a:r>
              <a:rPr lang="es-ES" sz="2000" dirty="0" err="1"/>
              <a:t>buruz</a:t>
            </a:r>
            <a:r>
              <a:rPr lang="es-ES" sz="2000" dirty="0"/>
              <a:t>.</a:t>
            </a:r>
            <a:endParaRPr lang="es-ES" sz="2000" b="1" dirty="0">
              <a:solidFill>
                <a:srgbClr val="4E9E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57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537981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anose="020B0A04020102020204" pitchFamily="34" charset="0"/>
              </a:rPr>
              <a:t>COVID-19AREN AURKAKO MRNA TXERTOAK (COMIRNATY® ETA SPIKEVAX®) ETA HILEKOAREN ODOLJARIOA UGARIA IZATEKO ARRISKUA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38199" y="1649297"/>
            <a:ext cx="1074270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PRACek</a:t>
            </a:r>
            <a:r>
              <a:rPr lang="es-ES" sz="2000" dirty="0"/>
              <a:t> </a:t>
            </a:r>
            <a:r>
              <a:rPr lang="es-ES" sz="2000" dirty="0" err="1"/>
              <a:t>ondorioztatu</a:t>
            </a:r>
            <a:r>
              <a:rPr lang="es-ES" sz="2000" dirty="0"/>
              <a:t> du </a:t>
            </a:r>
            <a:r>
              <a:rPr lang="es-ES" sz="2000" dirty="0" err="1"/>
              <a:t>arrazoizko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dagoela</a:t>
            </a:r>
            <a:r>
              <a:rPr lang="es-ES" sz="2000" dirty="0"/>
              <a:t> </a:t>
            </a:r>
            <a:r>
              <a:rPr lang="es-ES" sz="2000" dirty="0" err="1"/>
              <a:t>mRNA</a:t>
            </a:r>
            <a:r>
              <a:rPr lang="es-ES" sz="2000" dirty="0"/>
              <a:t> </a:t>
            </a:r>
            <a:r>
              <a:rPr lang="es-ES" sz="2000" dirty="0" err="1"/>
              <a:t>txertoak</a:t>
            </a:r>
            <a:r>
              <a:rPr lang="es-ES" sz="2000" dirty="0"/>
              <a:t>, </a:t>
            </a:r>
            <a:r>
              <a:rPr lang="es-ES" sz="2000" dirty="0" err="1"/>
              <a:t>Comirnaty</a:t>
            </a:r>
            <a:r>
              <a:rPr lang="es-ES" sz="2000" dirty="0"/>
              <a:t> ® eta </a:t>
            </a:r>
            <a:r>
              <a:rPr lang="es-ES" sz="2000" dirty="0" err="1"/>
              <a:t>Spikevax</a:t>
            </a:r>
            <a:r>
              <a:rPr lang="es-ES" sz="2000" dirty="0"/>
              <a:t> ®, </a:t>
            </a:r>
            <a:r>
              <a:rPr lang="es-ES" sz="2000" dirty="0" err="1"/>
              <a:t>hilekoaren</a:t>
            </a:r>
            <a:r>
              <a:rPr lang="es-ES" sz="2000" dirty="0"/>
              <a:t> </a:t>
            </a:r>
            <a:r>
              <a:rPr lang="es-ES" sz="2000" dirty="0" err="1"/>
              <a:t>odoljario</a:t>
            </a:r>
            <a:r>
              <a:rPr lang="es-ES" sz="2000" dirty="0"/>
              <a:t> </a:t>
            </a:r>
            <a:r>
              <a:rPr lang="es-ES" sz="2000" dirty="0" err="1"/>
              <a:t>ugariarekin</a:t>
            </a:r>
            <a:r>
              <a:rPr lang="es-ES" sz="2000" dirty="0"/>
              <a:t> </a:t>
            </a:r>
            <a:r>
              <a:rPr lang="es-ES" sz="2000" dirty="0" err="1"/>
              <a:t>lotuta</a:t>
            </a:r>
            <a:r>
              <a:rPr lang="es-ES" sz="2000" dirty="0"/>
              <a:t> </a:t>
            </a:r>
            <a:r>
              <a:rPr lang="es-ES" sz="2000" dirty="0" err="1"/>
              <a:t>egoteko</a:t>
            </a:r>
            <a:r>
              <a:rPr lang="es-ES" sz="2000" dirty="0"/>
              <a:t>. </a:t>
            </a:r>
            <a:r>
              <a:rPr lang="es-ES" sz="2000" dirty="0" err="1"/>
              <a:t>Maiztasuna</a:t>
            </a:r>
            <a:r>
              <a:rPr lang="es-ES" sz="2000" dirty="0"/>
              <a:t> </a:t>
            </a:r>
            <a:r>
              <a:rPr lang="es-ES" sz="2000" dirty="0" err="1"/>
              <a:t>ezezaguna</a:t>
            </a:r>
            <a:r>
              <a:rPr lang="es-ES" sz="2000" dirty="0"/>
              <a:t> da. </a:t>
            </a:r>
            <a:r>
              <a:rPr lang="es-ES" sz="2000" dirty="0" err="1"/>
              <a:t>Aldaketa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txertoen</a:t>
            </a:r>
            <a:r>
              <a:rPr lang="es-ES" sz="2000" dirty="0"/>
              <a:t> </a:t>
            </a:r>
            <a:r>
              <a:rPr lang="es-ES" sz="2000" dirty="0" err="1"/>
              <a:t>lehen</a:t>
            </a:r>
            <a:r>
              <a:rPr lang="es-ES" sz="2000" dirty="0"/>
              <a:t> eta </a:t>
            </a:r>
            <a:r>
              <a:rPr lang="es-ES" sz="2000" dirty="0" err="1"/>
              <a:t>bigarren</a:t>
            </a:r>
            <a:r>
              <a:rPr lang="es-ES" sz="2000" dirty="0"/>
              <a:t> </a:t>
            </a:r>
            <a:r>
              <a:rPr lang="es-ES" sz="2000" dirty="0" err="1"/>
              <a:t>dosia</a:t>
            </a:r>
            <a:r>
              <a:rPr lang="es-ES" sz="2000" dirty="0"/>
              <a:t> </a:t>
            </a:r>
            <a:r>
              <a:rPr lang="es-ES" sz="2000" dirty="0" err="1"/>
              <a:t>eman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 </a:t>
            </a:r>
            <a:r>
              <a:rPr lang="es-ES" sz="2000" dirty="0" err="1"/>
              <a:t>ager</a:t>
            </a:r>
            <a:r>
              <a:rPr lang="es-ES" sz="2000" dirty="0"/>
              <a:t> </a:t>
            </a:r>
            <a:r>
              <a:rPr lang="es-ES" sz="2000" dirty="0" err="1"/>
              <a:t>daitezke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eta </a:t>
            </a:r>
            <a:r>
              <a:rPr lang="es-ES" sz="2000" dirty="0" err="1"/>
              <a:t>oroitzapen-dosiaren</a:t>
            </a:r>
            <a:r>
              <a:rPr lang="es-ES" sz="2000" dirty="0"/>
              <a:t> </a:t>
            </a:r>
            <a:r>
              <a:rPr lang="es-ES" sz="2000" dirty="0" err="1"/>
              <a:t>ostean</a:t>
            </a:r>
            <a:r>
              <a:rPr lang="es-ES" sz="2000" dirty="0"/>
              <a:t> ere.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Antzemandako</a:t>
            </a:r>
            <a:r>
              <a:rPr lang="es-ES" sz="2000" dirty="0"/>
              <a:t> </a:t>
            </a:r>
            <a:r>
              <a:rPr lang="es-ES" sz="2000" dirty="0" err="1"/>
              <a:t>kasuetan</a:t>
            </a:r>
            <a:r>
              <a:rPr lang="es-ES" sz="2000" dirty="0"/>
              <a:t>, </a:t>
            </a:r>
            <a:r>
              <a:rPr lang="es-ES" sz="2000" dirty="0" err="1"/>
              <a:t>hilekoaren</a:t>
            </a:r>
            <a:r>
              <a:rPr lang="es-ES" sz="2000" dirty="0"/>
              <a:t> </a:t>
            </a:r>
            <a:r>
              <a:rPr lang="es-ES" sz="2000" dirty="0" err="1"/>
              <a:t>odoljarioan</a:t>
            </a:r>
            <a:r>
              <a:rPr lang="es-ES" sz="2000" dirty="0"/>
              <a:t> </a:t>
            </a:r>
            <a:r>
              <a:rPr lang="es-ES" sz="2000" dirty="0" err="1"/>
              <a:t>larriak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alterazio</a:t>
            </a:r>
            <a:r>
              <a:rPr lang="es-ES" sz="2000" dirty="0"/>
              <a:t> </a:t>
            </a:r>
            <a:r>
              <a:rPr lang="es-ES" sz="2000" dirty="0" err="1"/>
              <a:t>iragankorrak</a:t>
            </a:r>
            <a:r>
              <a:rPr lang="es-ES" sz="2000" dirty="0"/>
              <a:t> </a:t>
            </a:r>
            <a:r>
              <a:rPr lang="es-ES" sz="2000" dirty="0" err="1"/>
              <a:t>deskribatzen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/>
              <a:t>Ez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ebidentziarik</a:t>
            </a:r>
            <a:r>
              <a:rPr lang="es-ES" sz="2000" dirty="0"/>
              <a:t> </a:t>
            </a:r>
            <a:r>
              <a:rPr lang="es-ES" sz="2000" dirty="0" err="1"/>
              <a:t>hilekoaren</a:t>
            </a:r>
            <a:r>
              <a:rPr lang="es-ES" sz="2000" dirty="0"/>
              <a:t> </a:t>
            </a:r>
            <a:r>
              <a:rPr lang="es-ES" sz="2000" dirty="0" err="1"/>
              <a:t>alterazio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emakumearen</a:t>
            </a:r>
            <a:r>
              <a:rPr lang="es-ES" sz="2000" dirty="0"/>
              <a:t> </a:t>
            </a:r>
            <a:r>
              <a:rPr lang="es-ES" sz="2000" dirty="0" err="1"/>
              <a:t>ugalketan</a:t>
            </a:r>
            <a:r>
              <a:rPr lang="es-ES" sz="2000" dirty="0"/>
              <a:t> eta </a:t>
            </a:r>
            <a:r>
              <a:rPr lang="es-ES" sz="2000" dirty="0" err="1"/>
              <a:t>ugalkortasunean</a:t>
            </a:r>
            <a:r>
              <a:rPr lang="es-ES" sz="2000" dirty="0"/>
              <a:t> </a:t>
            </a:r>
            <a:r>
              <a:rPr lang="es-ES" sz="2000" dirty="0" err="1"/>
              <a:t>eraginik</a:t>
            </a:r>
            <a:r>
              <a:rPr lang="es-ES" sz="2000" dirty="0"/>
              <a:t> </a:t>
            </a:r>
            <a:r>
              <a:rPr lang="es-ES" sz="2000" dirty="0" err="1"/>
              <a:t>dutela</a:t>
            </a:r>
            <a:r>
              <a:rPr lang="es-ES" sz="2000" dirty="0"/>
              <a:t> </a:t>
            </a:r>
            <a:r>
              <a:rPr lang="es-ES" sz="2000" dirty="0" err="1"/>
              <a:t>iradokitzen</a:t>
            </a:r>
            <a:r>
              <a:rPr lang="es-ES" sz="2000" dirty="0"/>
              <a:t> </a:t>
            </a:r>
            <a:r>
              <a:rPr lang="es-ES" sz="2000" dirty="0" err="1"/>
              <a:t>duenik</a:t>
            </a:r>
            <a:r>
              <a:rPr lang="es-ES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/>
              <a:t>Ez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ebidentzia</a:t>
            </a:r>
            <a:r>
              <a:rPr lang="es-ES" sz="2000" dirty="0"/>
              <a:t> </a:t>
            </a:r>
            <a:r>
              <a:rPr lang="es-ES" sz="2000" dirty="0" err="1"/>
              <a:t>zientifiko</a:t>
            </a:r>
            <a:r>
              <a:rPr lang="es-ES" sz="2000" dirty="0"/>
              <a:t> </a:t>
            </a:r>
            <a:r>
              <a:rPr lang="es-ES" sz="2000" dirty="0" err="1"/>
              <a:t>nahikorik</a:t>
            </a:r>
            <a:r>
              <a:rPr lang="es-ES" sz="2000" dirty="0"/>
              <a:t> </a:t>
            </a:r>
            <a:r>
              <a:rPr lang="es-ES" sz="2000" dirty="0" err="1"/>
              <a:t>kausazko</a:t>
            </a:r>
            <a:r>
              <a:rPr lang="es-ES" sz="2000" dirty="0"/>
              <a:t> </a:t>
            </a:r>
            <a:r>
              <a:rPr lang="es-ES" sz="2000" dirty="0" err="1"/>
              <a:t>erlazio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ezartzeko</a:t>
            </a:r>
            <a:r>
              <a:rPr lang="es-ES" sz="2000" dirty="0"/>
              <a:t> </a:t>
            </a:r>
            <a:r>
              <a:rPr lang="es-ES" sz="2000" dirty="0" err="1"/>
              <a:t>Comirnaty</a:t>
            </a:r>
            <a:r>
              <a:rPr lang="es-ES" sz="2000" dirty="0"/>
              <a:t> ® eta </a:t>
            </a:r>
            <a:r>
              <a:rPr lang="es-ES" sz="2000" dirty="0" err="1"/>
              <a:t>Spikevax</a:t>
            </a:r>
            <a:r>
              <a:rPr lang="es-ES" sz="2000" dirty="0"/>
              <a:t> ® </a:t>
            </a:r>
            <a:r>
              <a:rPr lang="es-ES" sz="2000" dirty="0" err="1"/>
              <a:t>txertoen</a:t>
            </a:r>
            <a:r>
              <a:rPr lang="es-ES" sz="2000" dirty="0"/>
              <a:t> eta </a:t>
            </a:r>
            <a:r>
              <a:rPr lang="es-ES" sz="2000" dirty="0" err="1"/>
              <a:t>hilekoaren</a:t>
            </a:r>
            <a:r>
              <a:rPr lang="es-ES" sz="2000" dirty="0"/>
              <a:t> </a:t>
            </a:r>
            <a:r>
              <a:rPr lang="es-ES" sz="2000" dirty="0" err="1"/>
              <a:t>etenaren</a:t>
            </a:r>
            <a:r>
              <a:rPr lang="es-ES" sz="2000" dirty="0"/>
              <a:t> (amenorrea) </a:t>
            </a:r>
            <a:r>
              <a:rPr lang="es-ES" sz="2000" dirty="0" err="1"/>
              <a:t>kasuen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45041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537981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1800" dirty="0">
                <a:solidFill>
                  <a:srgbClr val="4E9EBA"/>
                </a:solidFill>
                <a:latin typeface="Arial Black" panose="020B0A04020102020204" pitchFamily="34" charset="0"/>
              </a:rPr>
              <a:t>BRIBUDINA (NERVINEX® ETA BRIVUDINA ARISTO®): GOGORARAZTEA HERIOTZA EKAR DEZAKEEN INTERAKZIOA DAGOELA 5-FLUOROPIRIMIDINAK DITUZTEN ANTINEOPLASIKOEKIN (KAPEZITABINA, 5-FLUOROURAZILOA, TEGAFURRA, FLOXURIDINA) ETA FLUZITOSINAREKIN BATERA ERABILITA </a:t>
            </a:r>
            <a:endParaRPr lang="es-ES" sz="1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621636" y="1783790"/>
            <a:ext cx="1108621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>
              <a:solidFill>
                <a:srgbClr val="4E9EBA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err="1"/>
              <a:t>Kontraindikatuta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bribudina</a:t>
            </a:r>
            <a:r>
              <a:rPr lang="es-ES" sz="2000" dirty="0"/>
              <a:t> eta </a:t>
            </a:r>
            <a:r>
              <a:rPr lang="es-ES" sz="2000" dirty="0" err="1"/>
              <a:t>sendagai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aldi</a:t>
            </a:r>
            <a:r>
              <a:rPr lang="es-ES" sz="2000" dirty="0"/>
              <a:t> </a:t>
            </a:r>
            <a:r>
              <a:rPr lang="es-ES" sz="2000" dirty="0" err="1"/>
              <a:t>berean</a:t>
            </a:r>
            <a:r>
              <a:rPr lang="es-ES" sz="2000" dirty="0"/>
              <a:t> </a:t>
            </a:r>
            <a:r>
              <a:rPr lang="es-ES" sz="2000" dirty="0" err="1"/>
              <a:t>ematea</a:t>
            </a:r>
            <a:r>
              <a:rPr lang="es-ES" sz="2000" dirty="0"/>
              <a:t>,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amaitu</a:t>
            </a:r>
            <a:r>
              <a:rPr lang="es-ES" sz="2000" dirty="0"/>
              <a:t> eta </a:t>
            </a:r>
            <a:r>
              <a:rPr lang="es-ES" sz="2000" dirty="0" err="1"/>
              <a:t>hurrengo</a:t>
            </a:r>
            <a:r>
              <a:rPr lang="es-ES" sz="2000" dirty="0"/>
              <a:t> </a:t>
            </a:r>
            <a:r>
              <a:rPr lang="es-ES" sz="2000" dirty="0" err="1"/>
              <a:t>lau</a:t>
            </a:r>
            <a:r>
              <a:rPr lang="es-ES" sz="2000" dirty="0"/>
              <a:t> </a:t>
            </a:r>
            <a:r>
              <a:rPr lang="es-ES" sz="2000" dirty="0" err="1"/>
              <a:t>asteetan</a:t>
            </a:r>
            <a:r>
              <a:rPr lang="es-ES" sz="2000" dirty="0"/>
              <a:t> </a:t>
            </a:r>
            <a:r>
              <a:rPr lang="es-ES" sz="2000" dirty="0" err="1"/>
              <a:t>ematea</a:t>
            </a:r>
            <a:r>
              <a:rPr lang="es-ES" sz="2000" dirty="0"/>
              <a:t>; izan ere, </a:t>
            </a:r>
            <a:r>
              <a:rPr lang="es-ES" sz="2000" dirty="0" err="1"/>
              <a:t>fluoropirimidinekiko</a:t>
            </a:r>
            <a:r>
              <a:rPr lang="es-ES" sz="2000" dirty="0"/>
              <a:t> </a:t>
            </a:r>
            <a:r>
              <a:rPr lang="es-ES" sz="2000" dirty="0" err="1"/>
              <a:t>gainesposizioa</a:t>
            </a:r>
            <a:r>
              <a:rPr lang="es-ES" sz="2000" dirty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du, eta </a:t>
            </a:r>
            <a:r>
              <a:rPr lang="es-ES" sz="2000" dirty="0" err="1"/>
              <a:t>haien</a:t>
            </a:r>
            <a:r>
              <a:rPr lang="es-ES" sz="2000" dirty="0"/>
              <a:t> </a:t>
            </a:r>
            <a:r>
              <a:rPr lang="es-ES" sz="2000" dirty="0" err="1"/>
              <a:t>toxikotasuna</a:t>
            </a:r>
            <a:r>
              <a:rPr lang="es-ES" sz="2000" dirty="0"/>
              <a:t> </a:t>
            </a:r>
            <a:r>
              <a:rPr lang="es-ES" sz="2000" dirty="0" err="1"/>
              <a:t>areagotzen</a:t>
            </a:r>
            <a:r>
              <a:rPr lang="es-ES" sz="2000" dirty="0"/>
              <a:t> (</a:t>
            </a:r>
            <a:r>
              <a:rPr lang="es-ES" sz="2000" dirty="0" err="1"/>
              <a:t>hilgarria</a:t>
            </a:r>
            <a:r>
              <a:rPr lang="es-ES" sz="2000" dirty="0"/>
              <a:t> ere izan </a:t>
            </a:r>
            <a:r>
              <a:rPr lang="es-ES" sz="2000" dirty="0" err="1"/>
              <a:t>liteke</a:t>
            </a:r>
            <a:r>
              <a:rPr lang="es-ES" sz="2000" dirty="0"/>
              <a:t>), </a:t>
            </a:r>
            <a:r>
              <a:rPr lang="es-ES" sz="2000" dirty="0" err="1"/>
              <a:t>baita</a:t>
            </a:r>
            <a:r>
              <a:rPr lang="es-ES" sz="2000" dirty="0"/>
              <a:t> </a:t>
            </a:r>
            <a:r>
              <a:rPr lang="es-ES" sz="2000" dirty="0" err="1"/>
              <a:t>bide</a:t>
            </a:r>
            <a:r>
              <a:rPr lang="es-ES" sz="2000" dirty="0"/>
              <a:t> </a:t>
            </a:r>
            <a:r>
              <a:rPr lang="es-ES" sz="2000" dirty="0" err="1"/>
              <a:t>topikotik</a:t>
            </a:r>
            <a:r>
              <a:rPr lang="es-ES" sz="2000" dirty="0"/>
              <a:t> </a:t>
            </a:r>
            <a:r>
              <a:rPr lang="es-ES" sz="2000" dirty="0" err="1"/>
              <a:t>ematen</a:t>
            </a:r>
            <a:r>
              <a:rPr lang="es-ES" sz="2000" dirty="0"/>
              <a:t> </a:t>
            </a:r>
            <a:r>
              <a:rPr lang="es-ES" sz="2000" dirty="0" err="1"/>
              <a:t>direnean</a:t>
            </a:r>
            <a:r>
              <a:rPr lang="es-ES" sz="2000" dirty="0"/>
              <a:t> ere. </a:t>
            </a:r>
            <a:r>
              <a:rPr lang="es-ES" sz="2000" dirty="0" err="1"/>
              <a:t>Bribudina</a:t>
            </a:r>
            <a:r>
              <a:rPr lang="es-ES" sz="2000" dirty="0"/>
              <a:t> </a:t>
            </a:r>
            <a:r>
              <a:rPr lang="es-ES" sz="2000" dirty="0" err="1"/>
              <a:t>agindu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, </a:t>
            </a:r>
            <a:r>
              <a:rPr lang="es-ES" sz="2000" dirty="0" err="1"/>
              <a:t>ezinbestekoa</a:t>
            </a:r>
            <a:r>
              <a:rPr lang="es-ES" sz="2000" dirty="0"/>
              <a:t> da </a:t>
            </a:r>
            <a:r>
              <a:rPr lang="es-ES" sz="2000" dirty="0" err="1"/>
              <a:t>ziurtatzea</a:t>
            </a:r>
            <a:r>
              <a:rPr lang="es-ES" sz="2000" dirty="0"/>
              <a:t> </a:t>
            </a:r>
            <a:r>
              <a:rPr lang="es-ES" sz="2000" dirty="0" err="1"/>
              <a:t>pazientea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dela </a:t>
            </a:r>
            <a:r>
              <a:rPr lang="es-ES" sz="2000" dirty="0" err="1"/>
              <a:t>neoplasien</a:t>
            </a:r>
            <a:r>
              <a:rPr lang="es-ES" sz="2000" dirty="0"/>
              <a:t> </a:t>
            </a:r>
            <a:r>
              <a:rPr lang="es-ES" sz="2000" dirty="0" err="1"/>
              <a:t>aurkako</a:t>
            </a:r>
            <a:r>
              <a:rPr lang="es-ES" sz="2000" dirty="0"/>
              <a:t> </a:t>
            </a:r>
            <a:r>
              <a:rPr lang="es-ES" sz="2000" dirty="0" err="1"/>
              <a:t>kimioterapia</a:t>
            </a:r>
            <a:r>
              <a:rPr lang="es-ES" sz="2000" dirty="0"/>
              <a:t> </a:t>
            </a:r>
            <a:r>
              <a:rPr lang="es-ES" sz="2000" dirty="0" err="1"/>
              <a:t>jasotzen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, </a:t>
            </a:r>
            <a:r>
              <a:rPr lang="es-ES" sz="2000" dirty="0" err="1"/>
              <a:t>ezta</a:t>
            </a:r>
            <a:r>
              <a:rPr lang="es-ES" sz="2000" dirty="0"/>
              <a:t> 5-fluoropirimidinak </a:t>
            </a:r>
            <a:r>
              <a:rPr lang="es-ES" sz="2000" dirty="0" err="1"/>
              <a:t>dituen</a:t>
            </a:r>
            <a:r>
              <a:rPr lang="es-ES" sz="2000" dirty="0"/>
              <a:t> </a:t>
            </a:r>
            <a:r>
              <a:rPr lang="es-ES" sz="2000" dirty="0" err="1"/>
              <a:t>prestakin</a:t>
            </a:r>
            <a:r>
              <a:rPr lang="es-ES" sz="2000" dirty="0"/>
              <a:t> </a:t>
            </a:r>
            <a:r>
              <a:rPr lang="es-ES" sz="2000" dirty="0" err="1"/>
              <a:t>topikorik</a:t>
            </a:r>
            <a:r>
              <a:rPr lang="es-ES" sz="2000" dirty="0"/>
              <a:t> ere.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err="1"/>
              <a:t>Nahi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 </a:t>
            </a:r>
            <a:r>
              <a:rPr lang="es-ES" sz="2000" dirty="0" err="1"/>
              <a:t>bribudina</a:t>
            </a:r>
            <a:r>
              <a:rPr lang="es-ES" sz="2000" dirty="0"/>
              <a:t> </a:t>
            </a:r>
            <a:r>
              <a:rPr lang="es-ES" sz="2000" dirty="0" err="1"/>
              <a:t>eman</a:t>
            </a:r>
            <a:r>
              <a:rPr lang="es-ES" sz="2000" dirty="0"/>
              <a:t> </a:t>
            </a:r>
            <a:r>
              <a:rPr lang="es-ES" sz="2000" dirty="0" err="1"/>
              <a:t>bazaie</a:t>
            </a:r>
            <a:r>
              <a:rPr lang="es-ES" sz="2000" dirty="0"/>
              <a:t> </a:t>
            </a:r>
            <a:r>
              <a:rPr lang="es-ES" sz="2000" dirty="0" err="1"/>
              <a:t>azken</a:t>
            </a:r>
            <a:r>
              <a:rPr lang="es-ES" sz="2000" dirty="0"/>
              <a:t> </a:t>
            </a:r>
            <a:r>
              <a:rPr lang="es-ES" sz="2000" dirty="0" err="1"/>
              <a:t>lau</a:t>
            </a:r>
            <a:r>
              <a:rPr lang="es-ES" sz="2000" dirty="0"/>
              <a:t> </a:t>
            </a:r>
            <a:r>
              <a:rPr lang="es-ES" sz="2000" dirty="0" err="1"/>
              <a:t>asteetan</a:t>
            </a:r>
            <a:r>
              <a:rPr lang="es-ES" sz="2000" dirty="0"/>
              <a:t> </a:t>
            </a:r>
            <a:r>
              <a:rPr lang="es-ES" sz="2000" dirty="0" err="1"/>
              <a:t>fluoropirimidinak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orain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,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sendagaiak</a:t>
            </a:r>
            <a:r>
              <a:rPr lang="es-ES" sz="2000" dirty="0"/>
              <a:t> </a:t>
            </a:r>
            <a:r>
              <a:rPr lang="es-ES" sz="2000" dirty="0" err="1"/>
              <a:t>emateari</a:t>
            </a:r>
            <a:r>
              <a:rPr lang="es-ES" sz="2000" dirty="0"/>
              <a:t> </a:t>
            </a:r>
            <a:r>
              <a:rPr lang="es-ES" sz="2000" dirty="0" err="1"/>
              <a:t>utzi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zaio</a:t>
            </a:r>
            <a:r>
              <a:rPr lang="es-ES" sz="2000" dirty="0"/>
              <a:t>, eta </a:t>
            </a:r>
            <a:r>
              <a:rPr lang="es-ES" sz="2000" dirty="0" err="1"/>
              <a:t>berehala</a:t>
            </a:r>
            <a:r>
              <a:rPr lang="es-ES" sz="2000" dirty="0"/>
              <a:t> </a:t>
            </a:r>
            <a:r>
              <a:rPr lang="es-ES" sz="2000" dirty="0" err="1"/>
              <a:t>ospitaleratzea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da.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err="1"/>
              <a:t>AEMPSen</a:t>
            </a:r>
            <a:r>
              <a:rPr lang="es-ES" sz="2000" dirty="0"/>
              <a:t> web-</a:t>
            </a:r>
            <a:r>
              <a:rPr lang="es-ES" sz="2000" dirty="0" err="1"/>
              <a:t>orrian</a:t>
            </a:r>
            <a:r>
              <a:rPr lang="es-ES" sz="2000" dirty="0"/>
              <a:t> material </a:t>
            </a:r>
            <a:r>
              <a:rPr lang="es-ES" sz="2000" dirty="0" err="1"/>
              <a:t>gehigarria</a:t>
            </a:r>
            <a:r>
              <a:rPr lang="es-ES" sz="2000" dirty="0"/>
              <a:t> </a:t>
            </a:r>
            <a:r>
              <a:rPr lang="es-ES" sz="2000" dirty="0" err="1"/>
              <a:t>eskuratu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r>
              <a:rPr lang="es-ES" sz="2000" dirty="0"/>
              <a:t>: </a:t>
            </a:r>
            <a:r>
              <a:rPr lang="es-ES" sz="2000" dirty="0" err="1">
                <a:solidFill>
                  <a:srgbClr val="4E9EBA"/>
                </a:solidFill>
              </a:rPr>
              <a:t>egiaztapen-zerrenda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sendagaiak</a:t>
            </a:r>
            <a:r>
              <a:rPr lang="es-ES" sz="2000" dirty="0"/>
              <a:t> </a:t>
            </a:r>
            <a:r>
              <a:rPr lang="es-ES" sz="2000" dirty="0" err="1"/>
              <a:t>agintzen</a:t>
            </a:r>
            <a:r>
              <a:rPr lang="es-ES" sz="2000" dirty="0"/>
              <a:t> </a:t>
            </a:r>
            <a:r>
              <a:rPr lang="es-ES" sz="2000" dirty="0" err="1"/>
              <a:t>dituenarentzat</a:t>
            </a:r>
            <a:r>
              <a:rPr lang="es-ES" sz="2000" dirty="0"/>
              <a:t> eta </a:t>
            </a:r>
            <a:r>
              <a:rPr lang="es-ES" sz="2000" dirty="0" err="1">
                <a:solidFill>
                  <a:srgbClr val="4E9EBA"/>
                </a:solidFill>
              </a:rPr>
              <a:t>informazio-txartel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pazientearentzat</a:t>
            </a:r>
            <a:r>
              <a:rPr lang="es-ES" sz="2000" dirty="0"/>
              <a:t>.</a:t>
            </a:r>
          </a:p>
          <a:p>
            <a:pPr algn="just"/>
            <a:r>
              <a:rPr lang="es-ES" sz="2000" dirty="0"/>
              <a:t> </a:t>
            </a:r>
            <a:endParaRPr lang="es-E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40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537981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BRIVUDINA (NERVINEX® Y BRIVUDINA ARISTO®): RECORDATORIO DE INTERACCIÓN POTENCIALMENTE MORTAL CON ANTINEOPLÁSICOS QUE CONTIENEN 5-FLUOROPIRIMIDINAS (CAPECITABINA, 5-FLUOROURACILO, TEGAFUR, FLOXURIDINA) Y CON FLUCITOSINA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4589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965139" y="1783790"/>
            <a:ext cx="65504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4E9EBA"/>
                </a:solidFill>
              </a:rPr>
              <a:t>Prescritorearentzako</a:t>
            </a:r>
            <a:r>
              <a:rPr lang="es-ES" b="1" dirty="0">
                <a:solidFill>
                  <a:srgbClr val="4E9EBA"/>
                </a:solidFill>
              </a:rPr>
              <a:t> </a:t>
            </a:r>
            <a:r>
              <a:rPr lang="es-ES" b="1" dirty="0" err="1">
                <a:solidFill>
                  <a:srgbClr val="4E9EBA"/>
                </a:solidFill>
              </a:rPr>
              <a:t>abisuak</a:t>
            </a:r>
            <a:r>
              <a:rPr lang="es-ES" b="1" dirty="0">
                <a:solidFill>
                  <a:srgbClr val="4E9EBA"/>
                </a:solidFill>
              </a:rPr>
              <a:t> </a:t>
            </a:r>
            <a:r>
              <a:rPr lang="es-ES" b="1" dirty="0" err="1">
                <a:solidFill>
                  <a:srgbClr val="4E9EBA"/>
                </a:solidFill>
              </a:rPr>
              <a:t>Presbiden</a:t>
            </a:r>
            <a:r>
              <a:rPr lang="es-ES" b="1" dirty="0">
                <a:solidFill>
                  <a:srgbClr val="4E9EBA"/>
                </a:solidFill>
              </a:rPr>
              <a:t>: 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u="sng" dirty="0"/>
          </a:p>
          <a:p>
            <a:r>
              <a:rPr lang="es-ES" u="sng" dirty="0"/>
              <a:t>Formas </a:t>
            </a:r>
            <a:r>
              <a:rPr lang="es-ES" u="sng" dirty="0" err="1"/>
              <a:t>topikoak</a:t>
            </a:r>
            <a:r>
              <a:rPr lang="es-ES" u="sng" dirty="0"/>
              <a:t>: 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2572" y="4459256"/>
            <a:ext cx="6355362" cy="1562958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8129391" y="2430120"/>
            <a:ext cx="30688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Pazientea</a:t>
            </a:r>
            <a:r>
              <a:rPr lang="es-ES" dirty="0"/>
              <a:t> </a:t>
            </a:r>
            <a:r>
              <a:rPr lang="es-ES" dirty="0" err="1"/>
              <a:t>neoplasien</a:t>
            </a:r>
            <a:r>
              <a:rPr lang="es-ES" dirty="0"/>
              <a:t> </a:t>
            </a:r>
            <a:r>
              <a:rPr lang="es-ES" dirty="0" err="1"/>
              <a:t>aurkako</a:t>
            </a:r>
            <a:r>
              <a:rPr lang="es-ES" dirty="0"/>
              <a:t> </a:t>
            </a:r>
            <a:r>
              <a:rPr lang="es-ES" dirty="0" err="1"/>
              <a:t>kimioterapia</a:t>
            </a:r>
            <a:r>
              <a:rPr lang="es-ES" dirty="0"/>
              <a:t> </a:t>
            </a:r>
            <a:r>
              <a:rPr lang="es-ES" dirty="0" err="1"/>
              <a:t>jasotzen</a:t>
            </a:r>
            <a:r>
              <a:rPr lang="es-ES" dirty="0"/>
              <a:t> </a:t>
            </a:r>
            <a:r>
              <a:rPr lang="es-ES" dirty="0" err="1"/>
              <a:t>ari</a:t>
            </a:r>
            <a:r>
              <a:rPr lang="es-ES" dirty="0"/>
              <a:t> den ala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egiaztatzeko</a:t>
            </a:r>
            <a:r>
              <a:rPr lang="es-ES" dirty="0"/>
              <a:t>: </a:t>
            </a:r>
          </a:p>
        </p:txBody>
      </p:sp>
      <p:sp>
        <p:nvSpPr>
          <p:cNvPr id="16" name="Flecha abajo 15"/>
          <p:cNvSpPr/>
          <p:nvPr/>
        </p:nvSpPr>
        <p:spPr>
          <a:xfrm>
            <a:off x="9169052" y="3469710"/>
            <a:ext cx="494778" cy="814191"/>
          </a:xfrm>
          <a:prstGeom prst="downArrow">
            <a:avLst/>
          </a:prstGeom>
          <a:solidFill>
            <a:srgbClr val="4E9E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199" y="2321411"/>
            <a:ext cx="6355361" cy="113240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03714" y="4501690"/>
            <a:ext cx="4231129" cy="797870"/>
          </a:xfrm>
          <a:prstGeom prst="rect">
            <a:avLst/>
          </a:prstGeom>
        </p:spPr>
      </p:pic>
      <p:sp>
        <p:nvSpPr>
          <p:cNvPr id="19" name="Rectángulo redondeado 18"/>
          <p:cNvSpPr/>
          <p:nvPr/>
        </p:nvSpPr>
        <p:spPr>
          <a:xfrm>
            <a:off x="9958192" y="4923111"/>
            <a:ext cx="2076651" cy="452801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4696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658e05dc79727ff3272e17dd9bfa80f0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0ec3ea61346522d41d3ef10648fdf0c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D7AF10-C10A-4442-B201-9724932ABF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9C0450-BEA5-4695-94A4-D41D36B74154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1fdafc60-6e87-4fef-9209-278af2a3ac6d"/>
    <ds:schemaRef ds:uri="http://schemas.openxmlformats.org/package/2006/metadata/core-properties"/>
    <ds:schemaRef ds:uri="http://purl.org/dc/elements/1.1/"/>
    <ds:schemaRef ds:uri="f301a845-6ce7-4628-b9f3-e90712a662a6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9512</TotalTime>
  <Words>1546</Words>
  <Application>Microsoft Office PowerPoint</Application>
  <PresentationFormat>Panorámica</PresentationFormat>
  <Paragraphs>133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Tema de Office</vt:lpstr>
      <vt:lpstr>MEDIKAMENTUEN SEGURTASUNA: 2022-2023AN SORTUTAKO SEINALEAK ETA ALERTAK  32 Liburukia, 1 Zk - 2024</vt:lpstr>
      <vt:lpstr>Aurkibidea</vt:lpstr>
      <vt:lpstr>SARRERA</vt:lpstr>
      <vt:lpstr>SARRERA</vt:lpstr>
      <vt:lpstr>Presentación de PowerPoint</vt:lpstr>
      <vt:lpstr>KODEINA ETA IBUPROFENOA KONBINATZEN DITUZTEN SENDAGAIAK: EZ ERABILI LUZAROAN ETA GOMENDATUTAKOAK BAINO DOSI HANDIAGOETAN. </vt:lpstr>
      <vt:lpstr>COVID-19AREN AURKAKO MRNA TXERTOAK (COMIRNATY® ETA SPIKEVAX®) ETA HILEKOAREN ODOLJARIOA UGARIA IZATEKO ARRISKUA</vt:lpstr>
      <vt:lpstr>BRIBUDINA (NERVINEX® ETA BRIVUDINA ARISTO®): GOGORARAZTEA HERIOTZA EKAR DEZAKEEN INTERAKZIOA DAGOELA 5-FLUOROPIRIMIDINAK DITUZTEN ANTINEOPLASIKOEKIN (KAPEZITABINA, 5-FLUOROURAZILOA, TEGAFURRA, FLOXURIDINA) ETA FLUZITOSINAREKIN BATERA ERABILITA </vt:lpstr>
      <vt:lpstr>BRIVUDINA (NERVINEX® Y BRIVUDINA ARISTO®): RECORDATORIO DE INTERACCIÓN POTENCIALMENTE MORTAL CON ANTINEOPLÁSICOS QUE CONTIENEN 5-FLUOROPIRIMIDINAS (CAPECITABINA, 5-FLUOROURACILO, TEGAFUR, FLOXURIDINA) Y CON FLUCITOSINA </vt:lpstr>
      <vt:lpstr>BALPROATOA: AITAREN ESPOSIZIOA ETA HAURREN NEUROGARAPENAREN ALTERAZIOAK EBALUATZEA </vt:lpstr>
      <vt:lpstr>TOPIRAMATOA: HAURDUN DAUDEN EMAKUMEENGAN ERAGINA SAIHESTEKO NEURRI BERRIAK</vt:lpstr>
      <vt:lpstr>TOPIRAMATOA: HAURDUN DAUDEN EMAKUMEENGAN ERAGINA SAIHESTEKO NEURRI BERRIAK</vt:lpstr>
      <vt:lpstr>TOPIRAMATOA: HAURDUN DAUDEN EMAKUMEENGAN ERAGINA SAIHESTEKO NEURRI BERRIAK</vt:lpstr>
      <vt:lpstr>FLUOROKINOLONAK. ERABILERA SISTEMIKOKO EDO INHALAZIO BIDEZKO FLUOROKINOLONAK: ERABILERA-MURRIZKETAK GOGORARAZTEA </vt:lpstr>
      <vt:lpstr>FLUOROKINOLONAK. ERABILERA SISTEMIKOKO EDO INHALAZIO BIDEZKO FLUOROKINOLONAK: ERABILERA-MURRIZKETAK GOGORARAZTEA </vt:lpstr>
      <vt:lpstr>METAMIZOLA ETA AGRANULOZITOSIA IZATEKO ARRISKUA: AGRANULOZITOSI-ARRISKUA PREBENITZEKO GOMENDIOEI EUSTEN DIE AEMPS-EK </vt:lpstr>
      <vt:lpstr>SENDAGAIEN FITXA TEKNIKOETAN ETA ERABILERA-ORRIETAN SARTUTAKO SEGURTASUN-INFORMAZIO BERRIA, FARMAKOZAINKETAKO DATUAK ALDIZKA EBALUATZETIK DATORRENA</vt:lpstr>
      <vt:lpstr>BESTE SEGURTASUN-KOMUNIKAZIO BATZUK</vt:lpstr>
      <vt:lpstr>BESTE SEGURTASUN-KOMUNIKAZIO BATZUK</vt:lpstr>
      <vt:lpstr>Informazio gehiago eta bibliografia…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245</cp:revision>
  <cp:lastPrinted>2022-02-23T13:38:32Z</cp:lastPrinted>
  <dcterms:created xsi:type="dcterms:W3CDTF">2022-01-18T07:46:55Z</dcterms:created>
  <dcterms:modified xsi:type="dcterms:W3CDTF">2024-05-21T11:25:07Z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