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330" r:id="rId6"/>
    <p:sldId id="262" r:id="rId7"/>
    <p:sldId id="290" r:id="rId8"/>
    <p:sldId id="303" r:id="rId9"/>
    <p:sldId id="305" r:id="rId10"/>
    <p:sldId id="331" r:id="rId11"/>
    <p:sldId id="332" r:id="rId12"/>
    <p:sldId id="333" r:id="rId13"/>
    <p:sldId id="308" r:id="rId14"/>
    <p:sldId id="309" r:id="rId15"/>
    <p:sldId id="310" r:id="rId16"/>
    <p:sldId id="311" r:id="rId17"/>
    <p:sldId id="313" r:id="rId18"/>
    <p:sldId id="312" r:id="rId19"/>
    <p:sldId id="315" r:id="rId20"/>
    <p:sldId id="314" r:id="rId21"/>
    <p:sldId id="316" r:id="rId22"/>
    <p:sldId id="317" r:id="rId23"/>
    <p:sldId id="318" r:id="rId24"/>
    <p:sldId id="319" r:id="rId25"/>
    <p:sldId id="320" r:id="rId26"/>
    <p:sldId id="321" r:id="rId27"/>
    <p:sldId id="323" r:id="rId28"/>
    <p:sldId id="324" r:id="rId29"/>
    <p:sldId id="325" r:id="rId30"/>
    <p:sldId id="326" r:id="rId31"/>
    <p:sldId id="327" r:id="rId32"/>
    <p:sldId id="328" r:id="rId33"/>
    <p:sldId id="329" r:id="rId34"/>
  </p:sldIdLst>
  <p:sldSz cx="12192000" cy="6858000"/>
  <p:notesSz cx="6797675" cy="98567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LA MOZO AVELLANED" initials="CMA" lastIdx="7" clrIdx="0">
    <p:extLst>
      <p:ext uri="{19B8F6BF-5375-455C-9EA6-DF929625EA0E}">
        <p15:presenceInfo xmlns:p15="http://schemas.microsoft.com/office/powerpoint/2012/main" userId="S-1-5-21-3957148863-1721901046-757422038-29641" providerId="AD"/>
      </p:ext>
    </p:extLst>
  </p:cmAuthor>
  <p:cmAuthor id="2" name="LEIRE GIL MAJUELO" initials="LGM" lastIdx="5" clrIdx="1">
    <p:extLst>
      <p:ext uri="{19B8F6BF-5375-455C-9EA6-DF929625EA0E}">
        <p15:presenceInfo xmlns:p15="http://schemas.microsoft.com/office/powerpoint/2012/main" userId="S-1-5-21-3957148863-1721901046-757422038-157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EBA"/>
    <a:srgbClr val="58B0AE"/>
    <a:srgbClr val="7EC2C0"/>
    <a:srgbClr val="89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E5DE3-3F4E-4CBE-9D0E-35FF71C940C1}" v="2" dt="2024-04-15T09:13:23.269"/>
    <p1510:client id="{6BCF765C-AE4E-4BEA-AF49-333A2AE183AA}" v="1" dt="2024-04-15T15:17:38.7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46" autoAdjust="0"/>
    <p:restoredTop sz="92662" autoAdjust="0"/>
  </p:normalViewPr>
  <p:slideViewPr>
    <p:cSldViewPr snapToGrid="0">
      <p:cViewPr varScale="1">
        <p:scale>
          <a:sx n="109" d="100"/>
          <a:sy n="109" d="100"/>
        </p:scale>
        <p:origin x="780" y="114"/>
      </p:cViewPr>
      <p:guideLst/>
    </p:cSldViewPr>
  </p:slideViewPr>
  <p:notesTextViewPr>
    <p:cViewPr>
      <p:scale>
        <a:sx n="1" d="1"/>
        <a:sy n="1" d="1"/>
      </p:scale>
      <p:origin x="0" y="0"/>
    </p:cViewPr>
  </p:notesTextViewPr>
  <p:sorterViewPr>
    <p:cViewPr>
      <p:scale>
        <a:sx n="100" d="100"/>
        <a:sy n="100" d="100"/>
      </p:scale>
      <p:origin x="0" y="-211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ópez Varona, Mª José" userId="6b80e222-923f-4be5-9ffe-77a4b7672272" providerId="ADAL" clId="{121E5DE3-3F4E-4CBE-9D0E-35FF71C940C1}"/>
    <pc:docChg chg="undo custSel modSld">
      <pc:chgData name="López Varona, Mª José" userId="6b80e222-923f-4be5-9ffe-77a4b7672272" providerId="ADAL" clId="{121E5DE3-3F4E-4CBE-9D0E-35FF71C940C1}" dt="2024-04-15T09:13:27.815" v="10" actId="20577"/>
      <pc:docMkLst>
        <pc:docMk/>
      </pc:docMkLst>
      <pc:sldChg chg="modSp mod">
        <pc:chgData name="López Varona, Mª José" userId="6b80e222-923f-4be5-9ffe-77a4b7672272" providerId="ADAL" clId="{121E5DE3-3F4E-4CBE-9D0E-35FF71C940C1}" dt="2024-04-15T09:13:27.815" v="10" actId="20577"/>
        <pc:sldMkLst>
          <pc:docMk/>
          <pc:sldMk cId="1752585274" sldId="256"/>
        </pc:sldMkLst>
        <pc:spChg chg="mod">
          <ac:chgData name="López Varona, Mª José" userId="6b80e222-923f-4be5-9ffe-77a4b7672272" providerId="ADAL" clId="{121E5DE3-3F4E-4CBE-9D0E-35FF71C940C1}" dt="2024-04-15T09:13:27.815" v="10" actId="20577"/>
          <ac:spMkLst>
            <pc:docMk/>
            <pc:sldMk cId="1752585274" sldId="256"/>
            <ac:spMk id="2" creationId="{00000000-0000-0000-0000-000000000000}"/>
          </ac:spMkLst>
        </pc:spChg>
      </pc:sldChg>
      <pc:sldChg chg="modSp mod">
        <pc:chgData name="López Varona, Mª José" userId="6b80e222-923f-4be5-9ffe-77a4b7672272" providerId="ADAL" clId="{121E5DE3-3F4E-4CBE-9D0E-35FF71C940C1}" dt="2024-04-15T09:12:12.334" v="9" actId="3626"/>
        <pc:sldMkLst>
          <pc:docMk/>
          <pc:sldMk cId="3195601101" sldId="329"/>
        </pc:sldMkLst>
        <pc:spChg chg="mod">
          <ac:chgData name="López Varona, Mª José" userId="6b80e222-923f-4be5-9ffe-77a4b7672272" providerId="ADAL" clId="{121E5DE3-3F4E-4CBE-9D0E-35FF71C940C1}" dt="2024-04-15T09:12:12.334" v="9" actId="3626"/>
          <ac:spMkLst>
            <pc:docMk/>
            <pc:sldMk cId="3195601101" sldId="329"/>
            <ac:spMk id="4" creationId="{00000000-0000-0000-0000-000000000000}"/>
          </ac:spMkLst>
        </pc:spChg>
        <pc:spChg chg="mod">
          <ac:chgData name="López Varona, Mª José" userId="6b80e222-923f-4be5-9ffe-77a4b7672272" providerId="ADAL" clId="{121E5DE3-3F4E-4CBE-9D0E-35FF71C940C1}" dt="2024-04-15T09:12:05.444" v="8" actId="5793"/>
          <ac:spMkLst>
            <pc:docMk/>
            <pc:sldMk cId="3195601101" sldId="32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4551"/>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4551"/>
          </a:xfrm>
          <a:prstGeom prst="rect">
            <a:avLst/>
          </a:prstGeom>
        </p:spPr>
        <p:txBody>
          <a:bodyPr vert="horz" lIns="91440" tIns="45720" rIns="91440" bIns="45720" rtlCol="0"/>
          <a:lstStyle>
            <a:lvl1pPr algn="r">
              <a:defRPr sz="1200"/>
            </a:lvl1pPr>
          </a:lstStyle>
          <a:p>
            <a:fld id="{C5DB2421-E505-418A-8AB5-A4061113954B}" type="datetimeFigureOut">
              <a:rPr lang="es-ES" smtClean="0"/>
              <a:t>15/04/2024</a:t>
            </a:fld>
            <a:endParaRPr lang="es-ES"/>
          </a:p>
        </p:txBody>
      </p:sp>
      <p:sp>
        <p:nvSpPr>
          <p:cNvPr id="4" name="Marcador de imagen de diapositiva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43579"/>
            <a:ext cx="5438140" cy="388111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62238"/>
            <a:ext cx="2945659" cy="4945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362238"/>
            <a:ext cx="2945659" cy="494550"/>
          </a:xfrm>
          <a:prstGeom prst="rect">
            <a:avLst/>
          </a:prstGeom>
        </p:spPr>
        <p:txBody>
          <a:bodyPr vert="horz" lIns="91440" tIns="45720" rIns="91440" bIns="45720" rtlCol="0" anchor="b"/>
          <a:lstStyle>
            <a:lvl1pPr algn="r">
              <a:defRPr sz="1200"/>
            </a:lvl1pPr>
          </a:lstStyle>
          <a:p>
            <a:fld id="{FA47F916-2597-4269-9DAD-3A666AA9A3B1}" type="slidenum">
              <a:rPr lang="es-ES" smtClean="0"/>
              <a:t>‹Nº›</a:t>
            </a:fld>
            <a:endParaRPr lang="es-ES"/>
          </a:p>
        </p:txBody>
      </p:sp>
    </p:spTree>
    <p:extLst>
      <p:ext uri="{BB962C8B-B14F-4D97-AF65-F5344CB8AC3E}">
        <p14:creationId xmlns:p14="http://schemas.microsoft.com/office/powerpoint/2010/main" val="401371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15/04/2024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46273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15/04/2024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4108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15/04/2024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95368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384314" y="2387601"/>
            <a:ext cx="11807687" cy="2997200"/>
          </a:xfrm>
          <a:prstGeom prst="rect">
            <a:avLst/>
          </a:prstGeom>
        </p:spPr>
      </p:pic>
    </p:spTree>
    <p:extLst>
      <p:ext uri="{BB962C8B-B14F-4D97-AF65-F5344CB8AC3E}">
        <p14:creationId xmlns:p14="http://schemas.microsoft.com/office/powerpoint/2010/main" val="200561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C18DA3A-A72E-437B-ACDF-BA92A715D246}" type="datetimeFigureOut">
              <a:rPr lang="es-ES" smtClean="0"/>
              <a:t>15/04/2024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1396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C18DA3A-A72E-437B-ACDF-BA92A715D246}" type="datetimeFigureOut">
              <a:rPr lang="es-ES" smtClean="0"/>
              <a:t>15/04/2024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5666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C18DA3A-A72E-437B-ACDF-BA92A715D246}" type="datetimeFigureOut">
              <a:rPr lang="es-ES" smtClean="0"/>
              <a:t>15/04/2024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1389528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C18DA3A-A72E-437B-ACDF-BA92A715D246}" type="datetimeFigureOut">
              <a:rPr lang="es-ES" smtClean="0"/>
              <a:t>15/04/2024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99768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C18DA3A-A72E-437B-ACDF-BA92A715D246}" type="datetimeFigureOut">
              <a:rPr lang="es-ES" smtClean="0"/>
              <a:t>15/04/2024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0125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C18DA3A-A72E-437B-ACDF-BA92A715D246}" type="datetimeFigureOut">
              <a:rPr lang="es-ES" smtClean="0"/>
              <a:t>15/04/2024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48477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15/04/2024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366500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C18DA3A-A72E-437B-ACDF-BA92A715D246}" type="datetimeFigureOut">
              <a:rPr lang="es-ES" smtClean="0"/>
              <a:t>15/04/2024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C631360-EB4A-46CB-8879-2D5DF2D4390C}" type="slidenum">
              <a:rPr lang="es-ES" smtClean="0"/>
              <a:t>‹Nº›</a:t>
            </a:fld>
            <a:endParaRPr lang="es-ES"/>
          </a:p>
        </p:txBody>
      </p:sp>
    </p:spTree>
    <p:extLst>
      <p:ext uri="{BB962C8B-B14F-4D97-AF65-F5344CB8AC3E}">
        <p14:creationId xmlns:p14="http://schemas.microsoft.com/office/powerpoint/2010/main" val="249165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8DA3A-A72E-437B-ACDF-BA92A715D246}" type="datetimeFigureOut">
              <a:rPr lang="es-ES" smtClean="0"/>
              <a:t>15/04/2024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31360-EB4A-46CB-8879-2D5DF2D4390C}" type="slidenum">
              <a:rPr lang="es-ES" smtClean="0"/>
              <a:t>‹Nº›</a:t>
            </a:fld>
            <a:endParaRPr lang="es-ES"/>
          </a:p>
        </p:txBody>
      </p:sp>
    </p:spTree>
    <p:extLst>
      <p:ext uri="{BB962C8B-B14F-4D97-AF65-F5344CB8AC3E}">
        <p14:creationId xmlns:p14="http://schemas.microsoft.com/office/powerpoint/2010/main" val="1188880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uskadi.eus/contenidos/informacion/cevime_infac_2024/es_def/adjuntos/INFAC_32_2_enf-renal-cronica.pdf" TargetMode="Externa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0110" y="1364100"/>
            <a:ext cx="10752083" cy="2387600"/>
          </a:xfrm>
        </p:spPr>
        <p:txBody>
          <a:bodyPr>
            <a:normAutofit fontScale="90000"/>
          </a:bodyPr>
          <a:lstStyle/>
          <a:p>
            <a:r>
              <a:rPr lang="es-ES_tradnl" sz="4000" dirty="0">
                <a:solidFill>
                  <a:srgbClr val="4E9EBA"/>
                </a:solidFill>
                <a:latin typeface="Arial Black" pitchFamily="34" charset="0"/>
                <a:ea typeface="+mn-ea"/>
                <a:cs typeface="+mn-cs"/>
              </a:rPr>
              <a:t>DOSIFICACIÓN DE MEDICAMENTOS EN PACIENTES CON ALTERACIÓN DE LA FUNCIÓN RENAL (I)</a:t>
            </a:r>
            <a:br>
              <a:rPr lang="es-ES_tradnl" sz="4000" dirty="0">
                <a:solidFill>
                  <a:srgbClr val="4E9EBA"/>
                </a:solidFill>
                <a:latin typeface="Arial Black" pitchFamily="34" charset="0"/>
                <a:ea typeface="+mn-ea"/>
                <a:cs typeface="+mn-cs"/>
              </a:rPr>
            </a:br>
            <a:br>
              <a:rPr lang="es-ES_tradnl" sz="4000" dirty="0">
                <a:solidFill>
                  <a:srgbClr val="4E9EBA"/>
                </a:solidFill>
                <a:latin typeface="Arial Black" pitchFamily="34" charset="0"/>
                <a:ea typeface="+mn-ea"/>
                <a:cs typeface="+mn-cs"/>
              </a:rPr>
            </a:br>
            <a:r>
              <a:rPr lang="es-ES_tradnl" sz="4000" dirty="0" err="1">
                <a:solidFill>
                  <a:srgbClr val="4E9EBA"/>
                </a:solidFill>
                <a:latin typeface="Arial Black" pitchFamily="34" charset="0"/>
              </a:rPr>
              <a:t>Vol</a:t>
            </a:r>
            <a:r>
              <a:rPr lang="es-ES_tradnl" sz="4000" dirty="0">
                <a:solidFill>
                  <a:srgbClr val="4E9EBA"/>
                </a:solidFill>
                <a:latin typeface="Arial Black" pitchFamily="34" charset="0"/>
              </a:rPr>
              <a:t> 32, </a:t>
            </a:r>
            <a:r>
              <a:rPr lang="es-ES_tradnl" sz="4000" dirty="0" err="1">
                <a:solidFill>
                  <a:srgbClr val="4E9EBA"/>
                </a:solidFill>
                <a:latin typeface="Arial Black" pitchFamily="34" charset="0"/>
              </a:rPr>
              <a:t>nº</a:t>
            </a:r>
            <a:r>
              <a:rPr lang="es-ES_tradnl" sz="4000" dirty="0">
                <a:solidFill>
                  <a:srgbClr val="4E9EBA"/>
                </a:solidFill>
                <a:latin typeface="Arial Black" pitchFamily="34" charset="0"/>
              </a:rPr>
              <a:t> 2 2024</a:t>
            </a:r>
            <a:endParaRPr lang="es-ES" sz="4000" dirty="0">
              <a:solidFill>
                <a:srgbClr val="4E9EBA"/>
              </a:solidFill>
              <a:latin typeface="Arial Black" pitchFamily="34" charset="0"/>
              <a:ea typeface="+mn-ea"/>
              <a:cs typeface="+mn-cs"/>
            </a:endParaRPr>
          </a:p>
        </p:txBody>
      </p:sp>
      <p:grpSp>
        <p:nvGrpSpPr>
          <p:cNvPr id="4" name="Grupo 3"/>
          <p:cNvGrpSpPr/>
          <p:nvPr/>
        </p:nvGrpSpPr>
        <p:grpSpPr>
          <a:xfrm>
            <a:off x="621635" y="6185998"/>
            <a:ext cx="10856798" cy="580324"/>
            <a:chOff x="621635" y="6185998"/>
            <a:chExt cx="10856798" cy="580324"/>
          </a:xfrm>
        </p:grpSpPr>
        <p:pic>
          <p:nvPicPr>
            <p:cNvPr id="6" name="Imagen 5"/>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7" name="Imagen 6"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8" name="Imagen 7"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17525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5" name="Imagen 4"/>
          <p:cNvPicPr>
            <a:picLocks noChangeAspect="1"/>
          </p:cNvPicPr>
          <p:nvPr/>
        </p:nvPicPr>
        <p:blipFill>
          <a:blip r:embed="rId5"/>
          <a:stretch>
            <a:fillRect/>
          </a:stretch>
        </p:blipFill>
        <p:spPr>
          <a:xfrm>
            <a:off x="1777970" y="117650"/>
            <a:ext cx="7263160" cy="4375862"/>
          </a:xfrm>
          <a:prstGeom prst="rect">
            <a:avLst/>
          </a:prstGeom>
        </p:spPr>
      </p:pic>
      <p:sp>
        <p:nvSpPr>
          <p:cNvPr id="12" name="Rectángulo 11"/>
          <p:cNvSpPr/>
          <p:nvPr/>
        </p:nvSpPr>
        <p:spPr>
          <a:xfrm>
            <a:off x="857251" y="4556456"/>
            <a:ext cx="10735482" cy="1077218"/>
          </a:xfrm>
          <a:prstGeom prst="rect">
            <a:avLst/>
          </a:prstGeom>
        </p:spPr>
        <p:txBody>
          <a:bodyPr wrap="square">
            <a:spAutoFit/>
          </a:bodyPr>
          <a:lstStyle/>
          <a:p>
            <a:pPr marL="285750" indent="-285750">
              <a:buFont typeface="Arial" panose="020B0604020202020204" pitchFamily="34" charset="0"/>
              <a:buChar char="•"/>
            </a:pPr>
            <a:r>
              <a:rPr lang="es-ES" sz="1600" dirty="0"/>
              <a:t>AAS: En FT está contraindicado en IR grave por datos limitados. Según </a:t>
            </a:r>
            <a:r>
              <a:rPr lang="es-ES" sz="1600" dirty="0" err="1"/>
              <a:t>UpToDate</a:t>
            </a:r>
            <a:r>
              <a:rPr lang="es-ES" sz="1600" dirty="0"/>
              <a:t>, no se requiere ajuste en ningún estadio de la ERC. En el documento de consenso sobre la ERC se indica una dosis máxima de 100 mg/24 h en pacientes con ERC.</a:t>
            </a:r>
          </a:p>
          <a:p>
            <a:pPr marL="285750" indent="-285750">
              <a:buFont typeface="Arial" panose="020B0604020202020204" pitchFamily="34" charset="0"/>
              <a:buChar char="•"/>
            </a:pPr>
            <a:r>
              <a:rPr lang="es-ES" sz="1600" dirty="0" err="1"/>
              <a:t>Cilostazol</a:t>
            </a:r>
            <a:r>
              <a:rPr lang="es-ES" sz="1600" dirty="0"/>
              <a:t>: En FT está contraindicado en FG&lt;25; según </a:t>
            </a:r>
            <a:r>
              <a:rPr lang="es-ES" sz="1600" dirty="0" err="1"/>
              <a:t>UpToDate</a:t>
            </a:r>
            <a:r>
              <a:rPr lang="es-ES" sz="1600" dirty="0"/>
              <a:t>, no se requiere ajuste de dosis es esta población pero se indica usar con precaución por acúmulo de metabolitos.</a:t>
            </a:r>
          </a:p>
        </p:txBody>
      </p:sp>
    </p:spTree>
    <p:extLst>
      <p:ext uri="{BB962C8B-B14F-4D97-AF65-F5344CB8AC3E}">
        <p14:creationId xmlns:p14="http://schemas.microsoft.com/office/powerpoint/2010/main" val="74566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845821" y="5077328"/>
            <a:ext cx="10735482" cy="584775"/>
          </a:xfrm>
          <a:prstGeom prst="rect">
            <a:avLst/>
          </a:prstGeom>
        </p:spPr>
        <p:txBody>
          <a:bodyPr wrap="square">
            <a:spAutoFit/>
          </a:bodyPr>
          <a:lstStyle/>
          <a:p>
            <a:pPr marL="285750" indent="-285750">
              <a:buFont typeface="Arial" panose="020B0604020202020204" pitchFamily="34" charset="0"/>
              <a:buChar char="•"/>
            </a:pPr>
            <a:r>
              <a:rPr lang="es-ES" sz="1600" dirty="0"/>
              <a:t>Acenocumarol: En FT está Contraindicado en IR grave, siempre que el riesgo hemorrágico supere el riesgo </a:t>
            </a:r>
            <a:r>
              <a:rPr lang="es-ES" sz="1600" dirty="0" err="1"/>
              <a:t>trombótico</a:t>
            </a:r>
            <a:r>
              <a:rPr lang="es-ES" sz="1600" dirty="0"/>
              <a:t>. </a:t>
            </a:r>
            <a:r>
              <a:rPr lang="es-ES" sz="1600" dirty="0" err="1"/>
              <a:t>UpToDate</a:t>
            </a:r>
            <a:r>
              <a:rPr lang="es-ES" sz="1600" dirty="0"/>
              <a:t>: no requiere ajuste de dosis pero se recomienda usar con precaución. RDH: dosificar igual que con FG normal.</a:t>
            </a:r>
          </a:p>
        </p:txBody>
      </p:sp>
      <p:pic>
        <p:nvPicPr>
          <p:cNvPr id="2" name="Imagen 1"/>
          <p:cNvPicPr>
            <a:picLocks noChangeAspect="1"/>
          </p:cNvPicPr>
          <p:nvPr/>
        </p:nvPicPr>
        <p:blipFill>
          <a:blip r:embed="rId5"/>
          <a:stretch>
            <a:fillRect/>
          </a:stretch>
        </p:blipFill>
        <p:spPr>
          <a:xfrm>
            <a:off x="2127421" y="93397"/>
            <a:ext cx="6393071" cy="3185160"/>
          </a:xfrm>
          <a:prstGeom prst="rect">
            <a:avLst/>
          </a:prstGeom>
        </p:spPr>
      </p:pic>
      <p:pic>
        <p:nvPicPr>
          <p:cNvPr id="4" name="Imagen 3"/>
          <p:cNvPicPr>
            <a:picLocks noChangeAspect="1"/>
          </p:cNvPicPr>
          <p:nvPr/>
        </p:nvPicPr>
        <p:blipFill rotWithShape="1">
          <a:blip r:embed="rId6"/>
          <a:srcRect t="47457"/>
          <a:stretch/>
        </p:blipFill>
        <p:spPr>
          <a:xfrm>
            <a:off x="2085673" y="3174312"/>
            <a:ext cx="6476566" cy="1726711"/>
          </a:xfrm>
          <a:prstGeom prst="rect">
            <a:avLst/>
          </a:prstGeom>
        </p:spPr>
      </p:pic>
    </p:spTree>
    <p:extLst>
      <p:ext uri="{BB962C8B-B14F-4D97-AF65-F5344CB8AC3E}">
        <p14:creationId xmlns:p14="http://schemas.microsoft.com/office/powerpoint/2010/main" val="251203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7406639" y="2884055"/>
            <a:ext cx="4617717" cy="830997"/>
          </a:xfrm>
          <a:prstGeom prst="rect">
            <a:avLst/>
          </a:prstGeom>
        </p:spPr>
        <p:txBody>
          <a:bodyPr wrap="square">
            <a:spAutoFit/>
          </a:bodyPr>
          <a:lstStyle/>
          <a:p>
            <a:pPr marL="285750" indent="-285750">
              <a:buFont typeface="Arial" panose="020B0604020202020204" pitchFamily="34" charset="0"/>
              <a:buChar char="•"/>
            </a:pPr>
            <a:r>
              <a:rPr lang="es-ES" sz="1600" dirty="0"/>
              <a:t>Enoxaparina: Contraindicado en FT en FG&lt;15, aunque en </a:t>
            </a:r>
            <a:r>
              <a:rPr lang="es-ES" sz="1600" dirty="0" err="1"/>
              <a:t>UpToDate</a:t>
            </a:r>
            <a:r>
              <a:rPr lang="es-ES" sz="1600" dirty="0"/>
              <a:t> no se contraindica en esta población.</a:t>
            </a:r>
          </a:p>
        </p:txBody>
      </p:sp>
      <p:pic>
        <p:nvPicPr>
          <p:cNvPr id="5" name="Imagen 4"/>
          <p:cNvPicPr>
            <a:picLocks noChangeAspect="1"/>
          </p:cNvPicPr>
          <p:nvPr/>
        </p:nvPicPr>
        <p:blipFill>
          <a:blip r:embed="rId5"/>
          <a:stretch>
            <a:fillRect/>
          </a:stretch>
        </p:blipFill>
        <p:spPr>
          <a:xfrm>
            <a:off x="1777970" y="0"/>
            <a:ext cx="5343525" cy="3790950"/>
          </a:xfrm>
          <a:prstGeom prst="rect">
            <a:avLst/>
          </a:prstGeom>
        </p:spPr>
      </p:pic>
      <p:pic>
        <p:nvPicPr>
          <p:cNvPr id="6" name="Imagen 5"/>
          <p:cNvPicPr>
            <a:picLocks noChangeAspect="1"/>
          </p:cNvPicPr>
          <p:nvPr/>
        </p:nvPicPr>
        <p:blipFill>
          <a:blip r:embed="rId6"/>
          <a:stretch>
            <a:fillRect/>
          </a:stretch>
        </p:blipFill>
        <p:spPr>
          <a:xfrm>
            <a:off x="1806407" y="3758235"/>
            <a:ext cx="5295900" cy="2695575"/>
          </a:xfrm>
          <a:prstGeom prst="rect">
            <a:avLst/>
          </a:prstGeom>
        </p:spPr>
      </p:pic>
    </p:spTree>
    <p:extLst>
      <p:ext uri="{BB962C8B-B14F-4D97-AF65-F5344CB8AC3E}">
        <p14:creationId xmlns:p14="http://schemas.microsoft.com/office/powerpoint/2010/main" val="212051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2330767" y="434340"/>
            <a:ext cx="5267325" cy="2800350"/>
          </a:xfrm>
          <a:prstGeom prst="rect">
            <a:avLst/>
          </a:prstGeom>
        </p:spPr>
      </p:pic>
      <p:pic>
        <p:nvPicPr>
          <p:cNvPr id="4" name="Imagen 3"/>
          <p:cNvPicPr>
            <a:picLocks noChangeAspect="1"/>
          </p:cNvPicPr>
          <p:nvPr/>
        </p:nvPicPr>
        <p:blipFill>
          <a:blip r:embed="rId6"/>
          <a:stretch>
            <a:fillRect/>
          </a:stretch>
        </p:blipFill>
        <p:spPr>
          <a:xfrm>
            <a:off x="2330767" y="3215525"/>
            <a:ext cx="5267325" cy="2257425"/>
          </a:xfrm>
          <a:prstGeom prst="rect">
            <a:avLst/>
          </a:prstGeom>
        </p:spPr>
      </p:pic>
    </p:spTree>
    <p:extLst>
      <p:ext uri="{BB962C8B-B14F-4D97-AF65-F5344CB8AC3E}">
        <p14:creationId xmlns:p14="http://schemas.microsoft.com/office/powerpoint/2010/main" val="134812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182384" y="4785721"/>
            <a:ext cx="12125337" cy="1077218"/>
          </a:xfrm>
          <a:prstGeom prst="rect">
            <a:avLst/>
          </a:prstGeom>
        </p:spPr>
        <p:txBody>
          <a:bodyPr wrap="square">
            <a:spAutoFit/>
          </a:bodyPr>
          <a:lstStyle/>
          <a:p>
            <a:pPr marL="285750" indent="-285750">
              <a:buFont typeface="Arial" panose="020B0604020202020204" pitchFamily="34" charset="0"/>
              <a:buChar char="•"/>
            </a:pPr>
            <a:r>
              <a:rPr lang="es-ES" sz="1600" dirty="0"/>
              <a:t>Agonistas del receptor GLP1: En general, hay experiencia limitada de uso de estos fármacos en insuficiencia renal grave y/o terminal, por lo que en FT se indica que no está recomendado su uso en esta población.</a:t>
            </a:r>
          </a:p>
          <a:p>
            <a:pPr marL="285750" indent="-285750">
              <a:buFont typeface="Arial" panose="020B0604020202020204" pitchFamily="34" charset="0"/>
              <a:buChar char="•"/>
            </a:pPr>
            <a:r>
              <a:rPr lang="es-ES" sz="1600" dirty="0"/>
              <a:t>Lixisenatida: Según </a:t>
            </a:r>
            <a:r>
              <a:rPr lang="es-ES" sz="1600" dirty="0" err="1"/>
              <a:t>UpToDate</a:t>
            </a:r>
            <a:r>
              <a:rPr lang="es-ES" sz="1600" dirty="0"/>
              <a:t> no requiere ajuste en FG: 29-15, pero se deben monitorizar estrechamente los efectos adversos gastrointestinales (diarrea, náuseas, vómitos) ya que pueden producir deshidratación que puede llevar a empeoramiento de la función renal.</a:t>
            </a:r>
          </a:p>
        </p:txBody>
      </p:sp>
      <p:pic>
        <p:nvPicPr>
          <p:cNvPr id="2" name="Imagen 1"/>
          <p:cNvPicPr>
            <a:picLocks noChangeAspect="1"/>
          </p:cNvPicPr>
          <p:nvPr/>
        </p:nvPicPr>
        <p:blipFill>
          <a:blip r:embed="rId5"/>
          <a:stretch>
            <a:fillRect/>
          </a:stretch>
        </p:blipFill>
        <p:spPr>
          <a:xfrm>
            <a:off x="2243137" y="361529"/>
            <a:ext cx="5305425" cy="1295400"/>
          </a:xfrm>
          <a:prstGeom prst="rect">
            <a:avLst/>
          </a:prstGeom>
        </p:spPr>
      </p:pic>
      <p:pic>
        <p:nvPicPr>
          <p:cNvPr id="5" name="Imagen 4"/>
          <p:cNvPicPr>
            <a:picLocks noChangeAspect="1"/>
          </p:cNvPicPr>
          <p:nvPr/>
        </p:nvPicPr>
        <p:blipFill>
          <a:blip r:embed="rId6"/>
          <a:stretch>
            <a:fillRect/>
          </a:stretch>
        </p:blipFill>
        <p:spPr>
          <a:xfrm>
            <a:off x="2243137" y="1651135"/>
            <a:ext cx="5305425" cy="2828925"/>
          </a:xfrm>
          <a:prstGeom prst="rect">
            <a:avLst/>
          </a:prstGeom>
        </p:spPr>
      </p:pic>
    </p:spTree>
    <p:extLst>
      <p:ext uri="{BB962C8B-B14F-4D97-AF65-F5344CB8AC3E}">
        <p14:creationId xmlns:p14="http://schemas.microsoft.com/office/powerpoint/2010/main" val="2257422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621635" y="5359934"/>
            <a:ext cx="12125337" cy="338554"/>
          </a:xfrm>
          <a:prstGeom prst="rect">
            <a:avLst/>
          </a:prstGeom>
        </p:spPr>
        <p:txBody>
          <a:bodyPr wrap="square">
            <a:spAutoFit/>
          </a:bodyPr>
          <a:lstStyle/>
          <a:p>
            <a:pPr marL="285750" indent="-285750">
              <a:buFont typeface="Arial" panose="020B0604020202020204" pitchFamily="34" charset="0"/>
              <a:buChar char="•"/>
            </a:pPr>
            <a:r>
              <a:rPr lang="es-ES" sz="1600" dirty="0"/>
              <a:t>Sulfonilureas: No se recomienda su uso de forma general. En caso de usar, se recomienda </a:t>
            </a:r>
            <a:r>
              <a:rPr lang="es-ES" sz="1600" dirty="0" err="1"/>
              <a:t>glipizida</a:t>
            </a:r>
            <a:r>
              <a:rPr lang="es-ES" sz="1600" dirty="0"/>
              <a:t> en FG&gt;30.</a:t>
            </a:r>
          </a:p>
        </p:txBody>
      </p:sp>
      <p:pic>
        <p:nvPicPr>
          <p:cNvPr id="11" name="Imagen 10"/>
          <p:cNvPicPr>
            <a:picLocks noChangeAspect="1"/>
          </p:cNvPicPr>
          <p:nvPr/>
        </p:nvPicPr>
        <p:blipFill rotWithShape="1">
          <a:blip r:embed="rId5"/>
          <a:srcRect b="51934"/>
          <a:stretch/>
        </p:blipFill>
        <p:spPr>
          <a:xfrm>
            <a:off x="2451366" y="210567"/>
            <a:ext cx="6014039" cy="1577207"/>
          </a:xfrm>
          <a:prstGeom prst="rect">
            <a:avLst/>
          </a:prstGeom>
        </p:spPr>
      </p:pic>
      <p:pic>
        <p:nvPicPr>
          <p:cNvPr id="13" name="Imagen 12"/>
          <p:cNvPicPr>
            <a:picLocks noChangeAspect="1"/>
          </p:cNvPicPr>
          <p:nvPr/>
        </p:nvPicPr>
        <p:blipFill>
          <a:blip r:embed="rId6"/>
          <a:stretch>
            <a:fillRect/>
          </a:stretch>
        </p:blipFill>
        <p:spPr>
          <a:xfrm>
            <a:off x="2448131" y="1753010"/>
            <a:ext cx="6017274" cy="1412657"/>
          </a:xfrm>
          <a:prstGeom prst="rect">
            <a:avLst/>
          </a:prstGeom>
        </p:spPr>
      </p:pic>
      <p:pic>
        <p:nvPicPr>
          <p:cNvPr id="14" name="Imagen 13"/>
          <p:cNvPicPr>
            <a:picLocks noChangeAspect="1"/>
          </p:cNvPicPr>
          <p:nvPr/>
        </p:nvPicPr>
        <p:blipFill rotWithShape="1">
          <a:blip r:embed="rId7"/>
          <a:srcRect t="47212"/>
          <a:stretch/>
        </p:blipFill>
        <p:spPr>
          <a:xfrm>
            <a:off x="2448131" y="3150053"/>
            <a:ext cx="6017274" cy="1731406"/>
          </a:xfrm>
          <a:prstGeom prst="rect">
            <a:avLst/>
          </a:prstGeom>
        </p:spPr>
      </p:pic>
    </p:spTree>
    <p:extLst>
      <p:ext uri="{BB962C8B-B14F-4D97-AF65-F5344CB8AC3E}">
        <p14:creationId xmlns:p14="http://schemas.microsoft.com/office/powerpoint/2010/main" val="320336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dirty="0"/>
              <a:t>ANTIHIPERTENSIVOS DE ACCIÓN SOBRE EL SISTEMA RENINA-ANGIOTENSINA-ALDOSTERONA: IECA, ARA-II y </a:t>
            </a:r>
            <a:r>
              <a:rPr lang="es-ES" sz="3100" dirty="0" err="1"/>
              <a:t>aliskireno</a:t>
            </a:r>
            <a:br>
              <a:rPr lang="es-ES" sz="3100" dirty="0"/>
            </a:br>
            <a:endParaRPr lang="es-ES" dirty="0"/>
          </a:p>
        </p:txBody>
      </p:sp>
      <p:sp>
        <p:nvSpPr>
          <p:cNvPr id="3" name="Marcador de contenido 2"/>
          <p:cNvSpPr>
            <a:spLocks noGrp="1"/>
          </p:cNvSpPr>
          <p:nvPr>
            <p:ph idx="1"/>
          </p:nvPr>
        </p:nvSpPr>
        <p:spPr/>
        <p:txBody>
          <a:bodyPr>
            <a:normAutofit/>
          </a:bodyPr>
          <a:lstStyle/>
          <a:p>
            <a:r>
              <a:rPr lang="es-ES" sz="1800" dirty="0"/>
              <a:t>Se debe tener precaución en presencia de condiciones que predisponen a una disminución de la función renal tales como hipovolemia (p. ej. debida a hemorragias, diarreas y/o vómitos prolongados), enfermedad cardiaca, hepática, diabetes mellitus o enfermedad renal.</a:t>
            </a:r>
          </a:p>
          <a:p>
            <a:r>
              <a:rPr lang="es-ES" sz="1800" dirty="0"/>
              <a:t>Se deben monitorizar los niveles de potasio (por riesgo aumentado de </a:t>
            </a:r>
            <a:r>
              <a:rPr lang="es-ES" sz="1800" dirty="0" err="1"/>
              <a:t>hiperpotasemia</a:t>
            </a:r>
            <a:r>
              <a:rPr lang="es-ES" sz="1800" dirty="0"/>
              <a:t>).</a:t>
            </a:r>
          </a:p>
          <a:p>
            <a:r>
              <a:rPr lang="es-ES" sz="1800" dirty="0"/>
              <a:t>Pueden producir insuficiencia renal aguda, incluso sin existir factores de riesgo previos, por lo que se recomienda monitorizar la función renal y los electrolitos al inicio del tratamiento y a las 1-2 semanas.</a:t>
            </a:r>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 Diurético y </a:t>
            </a:r>
            <a:r>
              <a:rPr lang="es-ES" sz="1800" dirty="0" err="1"/>
              <a:t>AINEs</a:t>
            </a:r>
            <a:r>
              <a:rPr lang="es-ES" sz="1800" dirty="0"/>
              <a:t> incluidos COX2. Puede llevar a un descenso de filtrado glomerular y por tanto un aumento del riesgo de fallo renal agudo, sobre todo en personas de edad avanzada (ver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402899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2796540" y="130492"/>
            <a:ext cx="5295900" cy="1933575"/>
          </a:xfrm>
          <a:prstGeom prst="rect">
            <a:avLst/>
          </a:prstGeom>
        </p:spPr>
      </p:pic>
      <p:pic>
        <p:nvPicPr>
          <p:cNvPr id="4" name="Imagen 3"/>
          <p:cNvPicPr>
            <a:picLocks noChangeAspect="1"/>
          </p:cNvPicPr>
          <p:nvPr/>
        </p:nvPicPr>
        <p:blipFill>
          <a:blip r:embed="rId6"/>
          <a:stretch>
            <a:fillRect/>
          </a:stretch>
        </p:blipFill>
        <p:spPr>
          <a:xfrm>
            <a:off x="2806065" y="2045724"/>
            <a:ext cx="5276850" cy="3305175"/>
          </a:xfrm>
          <a:prstGeom prst="rect">
            <a:avLst/>
          </a:prstGeom>
        </p:spPr>
      </p:pic>
    </p:spTree>
    <p:extLst>
      <p:ext uri="{BB962C8B-B14F-4D97-AF65-F5344CB8AC3E}">
        <p14:creationId xmlns:p14="http://schemas.microsoft.com/office/powerpoint/2010/main" val="70904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52113" y="4477550"/>
            <a:ext cx="12125337" cy="1815882"/>
          </a:xfrm>
          <a:prstGeom prst="rect">
            <a:avLst/>
          </a:prstGeom>
        </p:spPr>
        <p:txBody>
          <a:bodyPr wrap="square">
            <a:spAutoFit/>
          </a:bodyPr>
          <a:lstStyle/>
          <a:p>
            <a:pPr marL="285750" indent="-285750">
              <a:buFont typeface="Arial" panose="020B0604020202020204" pitchFamily="34" charset="0"/>
              <a:buChar char="•"/>
            </a:pPr>
            <a:r>
              <a:rPr lang="es-ES" sz="1600" dirty="0"/>
              <a:t>ARA-II:</a:t>
            </a:r>
          </a:p>
          <a:p>
            <a:pPr marL="742950" lvl="1" indent="-285750">
              <a:buFont typeface="Arial" panose="020B0604020202020204" pitchFamily="34" charset="0"/>
              <a:buChar char="•"/>
            </a:pPr>
            <a:r>
              <a:rPr lang="es-ES" sz="1600" dirty="0" err="1"/>
              <a:t>Olmesartán</a:t>
            </a:r>
            <a:r>
              <a:rPr lang="es-ES" sz="1600" dirty="0"/>
              <a:t>: En FT las recomendaciones son más restrictivas que en </a:t>
            </a:r>
            <a:r>
              <a:rPr lang="es-ES" sz="1600" dirty="0" err="1"/>
              <a:t>UpToDate</a:t>
            </a:r>
            <a:r>
              <a:rPr lang="es-ES" sz="1600" dirty="0"/>
              <a:t>. FT: FG 60-20: dosis máxima 20 mg/24 h; </a:t>
            </a:r>
            <a:r>
              <a:rPr lang="es-ES" sz="1600" dirty="0" err="1"/>
              <a:t>UpToDate</a:t>
            </a:r>
            <a:r>
              <a:rPr lang="es-ES" sz="1600" dirty="0"/>
              <a:t>: FG&lt;20: dosis máxima 20 mg/24 h.</a:t>
            </a:r>
          </a:p>
          <a:p>
            <a:pPr marL="742950" lvl="1" indent="-285750">
              <a:buFont typeface="Arial" panose="020B0604020202020204" pitchFamily="34" charset="0"/>
              <a:buChar char="•"/>
            </a:pPr>
            <a:r>
              <a:rPr lang="es-ES" sz="1600" dirty="0" err="1"/>
              <a:t>Valsartán</a:t>
            </a:r>
            <a:r>
              <a:rPr lang="es-ES" sz="1600" dirty="0"/>
              <a:t>: Las recomendaciones difieren según la referencia consultada. </a:t>
            </a:r>
            <a:r>
              <a:rPr lang="es-ES" sz="1600" dirty="0" err="1"/>
              <a:t>UpToDate</a:t>
            </a:r>
            <a:r>
              <a:rPr lang="es-ES" sz="1600" dirty="0"/>
              <a:t>: precaución en FG&lt;30, monitorizar función renal y potasio. En FT contraindicado en FG&lt;10, resto sin cambios.</a:t>
            </a:r>
          </a:p>
          <a:p>
            <a:pPr marL="742950" lvl="1" indent="-285750">
              <a:buFont typeface="Arial" panose="020B0604020202020204" pitchFamily="34" charset="0"/>
              <a:buChar char="•"/>
            </a:pPr>
            <a:r>
              <a:rPr lang="es-ES" sz="1600" dirty="0" err="1"/>
              <a:t>Valsartán</a:t>
            </a:r>
            <a:r>
              <a:rPr lang="es-ES" sz="1600" dirty="0"/>
              <a:t>/</a:t>
            </a:r>
            <a:r>
              <a:rPr lang="es-ES" sz="1600" dirty="0" err="1"/>
              <a:t>Sacubitrilo</a:t>
            </a:r>
            <a:r>
              <a:rPr lang="es-ES" sz="1600" dirty="0"/>
              <a:t>: Las recomendaciones difieren según la referencia consultada. En FT, en FG&lt;30 no se recomienda su uso por datos limitados. En la guía de la ESC de 2021, se contraindica su uso en esta población.</a:t>
            </a:r>
          </a:p>
        </p:txBody>
      </p:sp>
      <p:pic>
        <p:nvPicPr>
          <p:cNvPr id="2" name="Imagen 1"/>
          <p:cNvPicPr>
            <a:picLocks noChangeAspect="1"/>
          </p:cNvPicPr>
          <p:nvPr/>
        </p:nvPicPr>
        <p:blipFill>
          <a:blip r:embed="rId5"/>
          <a:stretch>
            <a:fillRect/>
          </a:stretch>
        </p:blipFill>
        <p:spPr>
          <a:xfrm>
            <a:off x="3029902" y="0"/>
            <a:ext cx="5286375" cy="1428750"/>
          </a:xfrm>
          <a:prstGeom prst="rect">
            <a:avLst/>
          </a:prstGeom>
        </p:spPr>
      </p:pic>
      <p:pic>
        <p:nvPicPr>
          <p:cNvPr id="4" name="Imagen 3"/>
          <p:cNvPicPr>
            <a:picLocks noChangeAspect="1"/>
          </p:cNvPicPr>
          <p:nvPr/>
        </p:nvPicPr>
        <p:blipFill>
          <a:blip r:embed="rId6"/>
          <a:stretch>
            <a:fillRect/>
          </a:stretch>
        </p:blipFill>
        <p:spPr>
          <a:xfrm>
            <a:off x="3001327" y="1362875"/>
            <a:ext cx="5314950" cy="3114675"/>
          </a:xfrm>
          <a:prstGeom prst="rect">
            <a:avLst/>
          </a:prstGeom>
        </p:spPr>
      </p:pic>
    </p:spTree>
    <p:extLst>
      <p:ext uri="{BB962C8B-B14F-4D97-AF65-F5344CB8AC3E}">
        <p14:creationId xmlns:p14="http://schemas.microsoft.com/office/powerpoint/2010/main" val="313728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273824" y="3928910"/>
            <a:ext cx="12125337" cy="338554"/>
          </a:xfrm>
          <a:prstGeom prst="rect">
            <a:avLst/>
          </a:prstGeom>
        </p:spPr>
        <p:txBody>
          <a:bodyPr wrap="square">
            <a:spAutoFit/>
          </a:bodyPr>
          <a:lstStyle/>
          <a:p>
            <a:pPr marL="285750" indent="-285750">
              <a:buFont typeface="Arial" panose="020B0604020202020204" pitchFamily="34" charset="0"/>
              <a:buChar char="•"/>
            </a:pPr>
            <a:r>
              <a:rPr lang="es-ES" sz="1600" dirty="0" err="1"/>
              <a:t>Aliskireno</a:t>
            </a:r>
            <a:r>
              <a:rPr lang="es-ES" sz="1600" dirty="0"/>
              <a:t>: En FT no está recomendado su uso en FG&lt;30 aunque en RDH se indica que no es preciso realizar ajustes en esta población. </a:t>
            </a:r>
            <a:endParaRPr lang="es-ES" sz="1400" dirty="0"/>
          </a:p>
        </p:txBody>
      </p:sp>
      <p:pic>
        <p:nvPicPr>
          <p:cNvPr id="5" name="Imagen 4"/>
          <p:cNvPicPr>
            <a:picLocks noChangeAspect="1"/>
          </p:cNvPicPr>
          <p:nvPr/>
        </p:nvPicPr>
        <p:blipFill>
          <a:blip r:embed="rId5"/>
          <a:stretch>
            <a:fillRect/>
          </a:stretch>
        </p:blipFill>
        <p:spPr>
          <a:xfrm>
            <a:off x="2867025" y="979170"/>
            <a:ext cx="5314950" cy="2133600"/>
          </a:xfrm>
          <a:prstGeom prst="rect">
            <a:avLst/>
          </a:prstGeom>
        </p:spPr>
      </p:pic>
    </p:spTree>
    <p:extLst>
      <p:ext uri="{BB962C8B-B14F-4D97-AF65-F5344CB8AC3E}">
        <p14:creationId xmlns:p14="http://schemas.microsoft.com/office/powerpoint/2010/main" val="331036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635" y="356090"/>
            <a:ext cx="10515600" cy="732155"/>
          </a:xfrm>
        </p:spPr>
        <p:txBody>
          <a:bodyPr/>
          <a:lstStyle/>
          <a:p>
            <a:pPr algn="ctr"/>
            <a:r>
              <a:rPr lang="es-ES" sz="4000" dirty="0">
                <a:solidFill>
                  <a:srgbClr val="4E9EBA"/>
                </a:solidFill>
                <a:latin typeface="Arial Black" pitchFamily="34" charset="0"/>
                <a:ea typeface="+mn-ea"/>
                <a:cs typeface="+mn-cs"/>
              </a:rPr>
              <a:t>Sumario</a:t>
            </a:r>
          </a:p>
        </p:txBody>
      </p:sp>
      <p:sp>
        <p:nvSpPr>
          <p:cNvPr id="4" name="Subtítulo 2"/>
          <p:cNvSpPr txBox="1">
            <a:spLocks/>
          </p:cNvSpPr>
          <p:nvPr/>
        </p:nvSpPr>
        <p:spPr>
          <a:xfrm>
            <a:off x="738490" y="1298918"/>
            <a:ext cx="11331590" cy="4994306"/>
          </a:xfrm>
          <a:prstGeom prst="rect">
            <a:avLst/>
          </a:prstGeom>
          <a:solidFill>
            <a:srgbClr val="5FACB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pPr>
            <a:r>
              <a:rPr lang="es-ES" sz="1900" b="1" dirty="0">
                <a:solidFill>
                  <a:schemeClr val="bg1"/>
                </a:solidFill>
              </a:rPr>
              <a:t>INTRODUCCIÓN</a:t>
            </a:r>
          </a:p>
          <a:p>
            <a:pPr marL="342900" indent="-342900" algn="just">
              <a:lnSpc>
                <a:spcPct val="100000"/>
              </a:lnSpc>
            </a:pPr>
            <a:r>
              <a:rPr lang="es-ES" sz="1900" b="1" dirty="0">
                <a:solidFill>
                  <a:schemeClr val="bg1"/>
                </a:solidFill>
              </a:rPr>
              <a:t>DEFINICIÓN DE LA ENFERMEDAD RENAL CRÓNICA (ERC)</a:t>
            </a:r>
          </a:p>
          <a:p>
            <a:pPr marL="342900" indent="-342900" algn="just">
              <a:lnSpc>
                <a:spcPct val="100000"/>
              </a:lnSpc>
            </a:pPr>
            <a:r>
              <a:rPr lang="es-ES" sz="1900" b="1" dirty="0">
                <a:solidFill>
                  <a:schemeClr val="bg1"/>
                </a:solidFill>
              </a:rPr>
              <a:t>ESTIMACIÓN DE LA FUNCIÓN RENAL</a:t>
            </a:r>
          </a:p>
          <a:p>
            <a:pPr marL="342900" indent="-342900" algn="just">
              <a:lnSpc>
                <a:spcPct val="100000"/>
              </a:lnSpc>
            </a:pPr>
            <a:r>
              <a:rPr lang="es-ES" sz="1900" b="1" dirty="0">
                <a:solidFill>
                  <a:schemeClr val="bg1"/>
                </a:solidFill>
              </a:rPr>
              <a:t>FÓRMULAS PARA EL AJUSTE POSOLÓGICO DE FÁRMACOS</a:t>
            </a:r>
          </a:p>
          <a:p>
            <a:pPr marL="342900" indent="-342900" algn="just">
              <a:lnSpc>
                <a:spcPct val="100000"/>
              </a:lnSpc>
            </a:pPr>
            <a:r>
              <a:rPr lang="es-ES" sz="1900" b="1" dirty="0">
                <a:solidFill>
                  <a:schemeClr val="bg1"/>
                </a:solidFill>
              </a:rPr>
              <a:t>CLASIFICACIÓN DE LA ERC (ESTADIAJE)</a:t>
            </a:r>
          </a:p>
          <a:p>
            <a:pPr marL="342900" indent="-342900" algn="just">
              <a:lnSpc>
                <a:spcPct val="100000"/>
              </a:lnSpc>
            </a:pPr>
            <a:r>
              <a:rPr lang="es-ES" sz="1900" b="1" dirty="0">
                <a:solidFill>
                  <a:schemeClr val="bg1"/>
                </a:solidFill>
              </a:rPr>
              <a:t>RECOMENDACIONES GENERALES PARA LA PRESCRIPCIÓN EN PACIENTES CON ERC</a:t>
            </a:r>
          </a:p>
          <a:p>
            <a:pPr marL="342900" indent="-342900" algn="just">
              <a:lnSpc>
                <a:spcPct val="100000"/>
              </a:lnSpc>
            </a:pPr>
            <a:r>
              <a:rPr lang="es-ES" sz="1900" b="1" dirty="0">
                <a:solidFill>
                  <a:schemeClr val="bg1"/>
                </a:solidFill>
              </a:rPr>
              <a:t>RECOMENDACIONES DE AJUSTE POSOLÓGICO DE MEDICAMENTOS EN LA ERC </a:t>
            </a:r>
          </a:p>
          <a:p>
            <a:pPr marL="1257300" lvl="2" indent="-342900" algn="just">
              <a:lnSpc>
                <a:spcPct val="100000"/>
              </a:lnSpc>
            </a:pPr>
            <a:r>
              <a:rPr lang="es-ES" sz="1900" b="1" dirty="0">
                <a:solidFill>
                  <a:schemeClr val="bg1"/>
                </a:solidFill>
              </a:rPr>
              <a:t>ANTIAGREGANTES</a:t>
            </a:r>
          </a:p>
          <a:p>
            <a:pPr marL="1257300" lvl="2" indent="-342900" algn="just">
              <a:lnSpc>
                <a:spcPct val="100000"/>
              </a:lnSpc>
            </a:pPr>
            <a:r>
              <a:rPr lang="es-ES" sz="1900" b="1" dirty="0">
                <a:solidFill>
                  <a:schemeClr val="bg1"/>
                </a:solidFill>
              </a:rPr>
              <a:t>ANTICOAGULANTES Y HEPARINAS DE BAJO PESO MOLECULAR (HBPM)</a:t>
            </a:r>
          </a:p>
          <a:p>
            <a:pPr marL="1257300" lvl="2" indent="-342900" algn="just">
              <a:lnSpc>
                <a:spcPct val="100000"/>
              </a:lnSpc>
            </a:pPr>
            <a:r>
              <a:rPr lang="es-ES" sz="1900" b="1" dirty="0">
                <a:solidFill>
                  <a:schemeClr val="bg1"/>
                </a:solidFill>
              </a:rPr>
              <a:t>HIPOGLUCEMIANTES </a:t>
            </a:r>
          </a:p>
          <a:p>
            <a:pPr marL="1257300" lvl="2" indent="-342900" algn="just">
              <a:lnSpc>
                <a:spcPct val="100000"/>
              </a:lnSpc>
            </a:pPr>
            <a:r>
              <a:rPr lang="es-ES" sz="1900" b="1" dirty="0">
                <a:solidFill>
                  <a:schemeClr val="bg1"/>
                </a:solidFill>
              </a:rPr>
              <a:t>CARDIOVASCULAR</a:t>
            </a:r>
          </a:p>
          <a:p>
            <a:pPr marL="1257300" lvl="2" indent="-342900" algn="just">
              <a:lnSpc>
                <a:spcPct val="100000"/>
              </a:lnSpc>
            </a:pPr>
            <a:r>
              <a:rPr lang="es-ES" sz="1900" b="1" dirty="0">
                <a:solidFill>
                  <a:schemeClr val="bg1"/>
                </a:solidFill>
              </a:rPr>
              <a:t>HIPOLIPEMIANTES</a:t>
            </a:r>
          </a:p>
          <a:p>
            <a:pPr marL="1257300" lvl="2" indent="-342900" algn="just">
              <a:lnSpc>
                <a:spcPct val="100000"/>
              </a:lnSpc>
            </a:pPr>
            <a:r>
              <a:rPr lang="es-ES" sz="1900" b="1" dirty="0">
                <a:solidFill>
                  <a:schemeClr val="bg1"/>
                </a:solidFill>
              </a:rPr>
              <a:t>ANALGÉSICOS </a:t>
            </a:r>
          </a:p>
          <a:p>
            <a:pPr marL="914400" lvl="2" indent="0" algn="just">
              <a:lnSpc>
                <a:spcPct val="100000"/>
              </a:lnSpc>
              <a:buNone/>
            </a:pPr>
            <a:endParaRPr lang="es-ES" dirty="0">
              <a:solidFill>
                <a:schemeClr val="bg1"/>
              </a:solidFill>
            </a:endParaRPr>
          </a:p>
          <a:p>
            <a:pPr marL="1257300" lvl="2" indent="-342900" algn="just">
              <a:lnSpc>
                <a:spcPct val="100000"/>
              </a:lnSpc>
            </a:pPr>
            <a:endParaRPr lang="es-ES" dirty="0">
              <a:solidFill>
                <a:schemeClr val="bg1"/>
              </a:solidFill>
            </a:endParaRPr>
          </a:p>
          <a:p>
            <a:pPr marL="1257300" lvl="2" indent="-342900" algn="just">
              <a:lnSpc>
                <a:spcPct val="100000"/>
              </a:lnSpc>
            </a:pPr>
            <a:endParaRPr lang="es-ES" dirty="0">
              <a:solidFill>
                <a:schemeClr val="bg1"/>
              </a:solidFill>
            </a:endParaRPr>
          </a:p>
          <a:p>
            <a:pPr marL="1257300" lvl="2" indent="-342900" algn="just">
              <a:lnSpc>
                <a:spcPct val="100000"/>
              </a:lnSpc>
            </a:pPr>
            <a:endParaRPr lang="es-ES" dirty="0">
              <a:solidFill>
                <a:schemeClr val="bg1"/>
              </a:solidFill>
            </a:endParaRPr>
          </a:p>
          <a:p>
            <a:pPr marL="0" indent="0" algn="just">
              <a:lnSpc>
                <a:spcPct val="100000"/>
              </a:lnSpc>
              <a:buNone/>
            </a:pPr>
            <a:endParaRPr lang="es-ES" sz="2000" dirty="0">
              <a:solidFill>
                <a:schemeClr val="bg1"/>
              </a:solidFill>
            </a:endParaRPr>
          </a:p>
        </p:txBody>
      </p:sp>
      <p:grpSp>
        <p:nvGrpSpPr>
          <p:cNvPr id="6" name="Grupo 5"/>
          <p:cNvGrpSpPr/>
          <p:nvPr/>
        </p:nvGrpSpPr>
        <p:grpSpPr>
          <a:xfrm>
            <a:off x="738490" y="6293224"/>
            <a:ext cx="10856798" cy="580324"/>
            <a:chOff x="621635" y="6185998"/>
            <a:chExt cx="10856798" cy="580324"/>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4" name="Conector recto 13"/>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6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2" name="Imagen 1"/>
          <p:cNvPicPr>
            <a:picLocks noChangeAspect="1"/>
          </p:cNvPicPr>
          <p:nvPr/>
        </p:nvPicPr>
        <p:blipFill>
          <a:blip r:embed="rId5"/>
          <a:stretch>
            <a:fillRect/>
          </a:stretch>
        </p:blipFill>
        <p:spPr>
          <a:xfrm>
            <a:off x="3048952" y="347510"/>
            <a:ext cx="5362575" cy="3581400"/>
          </a:xfrm>
          <a:prstGeom prst="rect">
            <a:avLst/>
          </a:prstGeom>
        </p:spPr>
      </p:pic>
      <p:pic>
        <p:nvPicPr>
          <p:cNvPr id="4" name="Imagen 3"/>
          <p:cNvPicPr>
            <a:picLocks noChangeAspect="1"/>
          </p:cNvPicPr>
          <p:nvPr/>
        </p:nvPicPr>
        <p:blipFill>
          <a:blip r:embed="rId6"/>
          <a:stretch>
            <a:fillRect/>
          </a:stretch>
        </p:blipFill>
        <p:spPr>
          <a:xfrm>
            <a:off x="3134677" y="3928910"/>
            <a:ext cx="5276850" cy="628650"/>
          </a:xfrm>
          <a:prstGeom prst="rect">
            <a:avLst/>
          </a:prstGeom>
        </p:spPr>
      </p:pic>
    </p:spTree>
    <p:extLst>
      <p:ext uri="{BB962C8B-B14F-4D97-AF65-F5344CB8AC3E}">
        <p14:creationId xmlns:p14="http://schemas.microsoft.com/office/powerpoint/2010/main" val="2518650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DIURÉTICOS</a:t>
            </a:r>
            <a:endParaRPr lang="es-ES" dirty="0"/>
          </a:p>
        </p:txBody>
      </p:sp>
      <p:sp>
        <p:nvSpPr>
          <p:cNvPr id="3" name="Marcador de contenido 2"/>
          <p:cNvSpPr>
            <a:spLocks noGrp="1"/>
          </p:cNvSpPr>
          <p:nvPr>
            <p:ph idx="1"/>
          </p:nvPr>
        </p:nvSpPr>
        <p:spPr/>
        <p:txBody>
          <a:bodyPr>
            <a:normAutofit/>
          </a:bodyPr>
          <a:lstStyle/>
          <a:p>
            <a:r>
              <a:rPr lang="es-ES" sz="1800" dirty="0"/>
              <a:t>Furosemida, </a:t>
            </a:r>
            <a:r>
              <a:rPr lang="es-ES" sz="1800" dirty="0" err="1"/>
              <a:t>xipamida</a:t>
            </a:r>
            <a:r>
              <a:rPr lang="es-ES" sz="1800" dirty="0"/>
              <a:t> y </a:t>
            </a:r>
            <a:r>
              <a:rPr lang="es-ES" sz="1800" dirty="0" err="1"/>
              <a:t>torasemida</a:t>
            </a:r>
            <a:r>
              <a:rPr lang="es-ES" sz="1800" dirty="0"/>
              <a:t>: en pacientes con ERC pueden precisar dosis iniciales superiores.</a:t>
            </a:r>
          </a:p>
          <a:p>
            <a:pPr marL="0" indent="0">
              <a:buNone/>
            </a:pPr>
            <a:endParaRPr lang="es-ES" sz="1800" dirty="0"/>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Diurético y </a:t>
            </a:r>
            <a:r>
              <a:rPr lang="es-ES" sz="1800" dirty="0" err="1"/>
              <a:t>AINEs</a:t>
            </a:r>
            <a:r>
              <a:rPr lang="es-ES" sz="1800" dirty="0"/>
              <a:t> incluidos COX2. Puede llevar a un descenso de filtrado glomerular y por tanto un aumento del riesgo de fallo renal agudo, sobre todo en personas de edad avanzada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74457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2152643" y="4630536"/>
            <a:ext cx="7190649" cy="338554"/>
          </a:xfrm>
          <a:prstGeom prst="rect">
            <a:avLst/>
          </a:prstGeom>
        </p:spPr>
        <p:txBody>
          <a:bodyPr wrap="square">
            <a:spAutoFit/>
          </a:bodyPr>
          <a:lstStyle/>
          <a:p>
            <a:pPr marL="285750" indent="-285750">
              <a:buFont typeface="Arial" panose="020B0604020202020204" pitchFamily="34" charset="0"/>
              <a:buChar char="•"/>
            </a:pPr>
            <a:r>
              <a:rPr lang="es-ES" sz="1600" dirty="0"/>
              <a:t>Tiazidas: En FT están contraindicados en FG&lt;30 por pérdida del efecto diurético.</a:t>
            </a:r>
          </a:p>
        </p:txBody>
      </p:sp>
      <p:pic>
        <p:nvPicPr>
          <p:cNvPr id="5" name="Imagen 4"/>
          <p:cNvPicPr>
            <a:picLocks noChangeAspect="1"/>
          </p:cNvPicPr>
          <p:nvPr/>
        </p:nvPicPr>
        <p:blipFill>
          <a:blip r:embed="rId5"/>
          <a:stretch>
            <a:fillRect/>
          </a:stretch>
        </p:blipFill>
        <p:spPr>
          <a:xfrm>
            <a:off x="2947987" y="656068"/>
            <a:ext cx="5267325" cy="3105150"/>
          </a:xfrm>
          <a:prstGeom prst="rect">
            <a:avLst/>
          </a:prstGeom>
        </p:spPr>
      </p:pic>
    </p:spTree>
    <p:extLst>
      <p:ext uri="{BB962C8B-B14F-4D97-AF65-F5344CB8AC3E}">
        <p14:creationId xmlns:p14="http://schemas.microsoft.com/office/powerpoint/2010/main" val="1022328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
        <p:nvSpPr>
          <p:cNvPr id="12" name="Rectángulo 11"/>
          <p:cNvSpPr/>
          <p:nvPr/>
        </p:nvSpPr>
        <p:spPr>
          <a:xfrm>
            <a:off x="8569569" y="3187403"/>
            <a:ext cx="3622431" cy="1569660"/>
          </a:xfrm>
          <a:prstGeom prst="rect">
            <a:avLst/>
          </a:prstGeom>
        </p:spPr>
        <p:txBody>
          <a:bodyPr wrap="square">
            <a:spAutoFit/>
          </a:bodyPr>
          <a:lstStyle/>
          <a:p>
            <a:pPr marL="285750" indent="-285750">
              <a:buFont typeface="Arial" panose="020B0604020202020204" pitchFamily="34" charset="0"/>
              <a:buChar char="•"/>
            </a:pPr>
            <a:r>
              <a:rPr lang="es-ES" sz="1600" dirty="0"/>
              <a:t>Aunque en FT </a:t>
            </a:r>
            <a:r>
              <a:rPr lang="es-ES" sz="1600" dirty="0" err="1"/>
              <a:t>eplerenona</a:t>
            </a:r>
            <a:r>
              <a:rPr lang="es-ES" sz="1600" dirty="0"/>
              <a:t> y </a:t>
            </a:r>
            <a:r>
              <a:rPr lang="es-ES" sz="1600" dirty="0" err="1"/>
              <a:t>espironolactona</a:t>
            </a:r>
            <a:r>
              <a:rPr lang="es-ES" sz="1600" dirty="0"/>
              <a:t> están contraindicados en FG&lt;30, en </a:t>
            </a:r>
            <a:r>
              <a:rPr lang="es-ES" sz="1600" dirty="0" err="1"/>
              <a:t>UpToDate</a:t>
            </a:r>
            <a:r>
              <a:rPr lang="es-ES" sz="1600" dirty="0"/>
              <a:t> se especifica como no recomendado en vez de contraindicado en esta población.</a:t>
            </a:r>
          </a:p>
        </p:txBody>
      </p:sp>
      <p:pic>
        <p:nvPicPr>
          <p:cNvPr id="2" name="Imagen 1"/>
          <p:cNvPicPr>
            <a:picLocks noChangeAspect="1"/>
          </p:cNvPicPr>
          <p:nvPr/>
        </p:nvPicPr>
        <p:blipFill>
          <a:blip r:embed="rId5"/>
          <a:stretch>
            <a:fillRect/>
          </a:stretch>
        </p:blipFill>
        <p:spPr>
          <a:xfrm>
            <a:off x="3109371" y="121676"/>
            <a:ext cx="5324475" cy="1285875"/>
          </a:xfrm>
          <a:prstGeom prst="rect">
            <a:avLst/>
          </a:prstGeom>
        </p:spPr>
      </p:pic>
      <p:pic>
        <p:nvPicPr>
          <p:cNvPr id="4" name="Imagen 3"/>
          <p:cNvPicPr>
            <a:picLocks noChangeAspect="1"/>
          </p:cNvPicPr>
          <p:nvPr/>
        </p:nvPicPr>
        <p:blipFill>
          <a:blip r:embed="rId6"/>
          <a:stretch>
            <a:fillRect/>
          </a:stretch>
        </p:blipFill>
        <p:spPr>
          <a:xfrm>
            <a:off x="3137946" y="1385713"/>
            <a:ext cx="5295900" cy="1590675"/>
          </a:xfrm>
          <a:prstGeom prst="rect">
            <a:avLst/>
          </a:prstGeom>
        </p:spPr>
      </p:pic>
      <p:pic>
        <p:nvPicPr>
          <p:cNvPr id="6" name="Imagen 5"/>
          <p:cNvPicPr>
            <a:picLocks noChangeAspect="1"/>
          </p:cNvPicPr>
          <p:nvPr/>
        </p:nvPicPr>
        <p:blipFill>
          <a:blip r:embed="rId7"/>
          <a:stretch>
            <a:fillRect/>
          </a:stretch>
        </p:blipFill>
        <p:spPr>
          <a:xfrm>
            <a:off x="3146516" y="2952878"/>
            <a:ext cx="5295900" cy="3067050"/>
          </a:xfrm>
          <a:prstGeom prst="rect">
            <a:avLst/>
          </a:prstGeom>
        </p:spPr>
      </p:pic>
    </p:spTree>
    <p:extLst>
      <p:ext uri="{BB962C8B-B14F-4D97-AF65-F5344CB8AC3E}">
        <p14:creationId xmlns:p14="http://schemas.microsoft.com/office/powerpoint/2010/main" val="1063117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5" name="Imagen 4"/>
          <p:cNvPicPr>
            <a:picLocks noChangeAspect="1"/>
          </p:cNvPicPr>
          <p:nvPr/>
        </p:nvPicPr>
        <p:blipFill>
          <a:blip r:embed="rId5"/>
          <a:stretch>
            <a:fillRect/>
          </a:stretch>
        </p:blipFill>
        <p:spPr>
          <a:xfrm>
            <a:off x="1127760" y="939135"/>
            <a:ext cx="5295900" cy="2800350"/>
          </a:xfrm>
          <a:prstGeom prst="rect">
            <a:avLst/>
          </a:prstGeom>
        </p:spPr>
      </p:pic>
      <p:pic>
        <p:nvPicPr>
          <p:cNvPr id="11" name="Imagen 10"/>
          <p:cNvPicPr>
            <a:picLocks noChangeAspect="1"/>
          </p:cNvPicPr>
          <p:nvPr/>
        </p:nvPicPr>
        <p:blipFill>
          <a:blip r:embed="rId6"/>
          <a:stretch>
            <a:fillRect/>
          </a:stretch>
        </p:blipFill>
        <p:spPr>
          <a:xfrm>
            <a:off x="1146810" y="3718838"/>
            <a:ext cx="5276850" cy="1095375"/>
          </a:xfrm>
          <a:prstGeom prst="rect">
            <a:avLst/>
          </a:prstGeom>
        </p:spPr>
      </p:pic>
      <p:pic>
        <p:nvPicPr>
          <p:cNvPr id="2" name="Imagen 1"/>
          <p:cNvPicPr>
            <a:picLocks noChangeAspect="1"/>
          </p:cNvPicPr>
          <p:nvPr/>
        </p:nvPicPr>
        <p:blipFill>
          <a:blip r:embed="rId7"/>
          <a:stretch>
            <a:fillRect/>
          </a:stretch>
        </p:blipFill>
        <p:spPr>
          <a:xfrm>
            <a:off x="6537961" y="1866225"/>
            <a:ext cx="5295900" cy="2400300"/>
          </a:xfrm>
          <a:prstGeom prst="rect">
            <a:avLst/>
          </a:prstGeom>
        </p:spPr>
      </p:pic>
    </p:spTree>
    <p:extLst>
      <p:ext uri="{BB962C8B-B14F-4D97-AF65-F5344CB8AC3E}">
        <p14:creationId xmlns:p14="http://schemas.microsoft.com/office/powerpoint/2010/main" val="1457581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a:blip r:embed="rId5"/>
          <a:stretch>
            <a:fillRect/>
          </a:stretch>
        </p:blipFill>
        <p:spPr>
          <a:xfrm>
            <a:off x="2430780" y="102870"/>
            <a:ext cx="5295900" cy="2057400"/>
          </a:xfrm>
          <a:prstGeom prst="rect">
            <a:avLst/>
          </a:prstGeom>
        </p:spPr>
      </p:pic>
      <p:pic>
        <p:nvPicPr>
          <p:cNvPr id="6" name="Imagen 5"/>
          <p:cNvPicPr>
            <a:picLocks noChangeAspect="1"/>
          </p:cNvPicPr>
          <p:nvPr/>
        </p:nvPicPr>
        <p:blipFill>
          <a:blip r:embed="rId6"/>
          <a:stretch>
            <a:fillRect/>
          </a:stretch>
        </p:blipFill>
        <p:spPr>
          <a:xfrm>
            <a:off x="2411730" y="2160270"/>
            <a:ext cx="5334000" cy="3448050"/>
          </a:xfrm>
          <a:prstGeom prst="rect">
            <a:avLst/>
          </a:prstGeom>
        </p:spPr>
      </p:pic>
      <p:sp>
        <p:nvSpPr>
          <p:cNvPr id="12" name="Rectángulo 11"/>
          <p:cNvSpPr/>
          <p:nvPr/>
        </p:nvSpPr>
        <p:spPr>
          <a:xfrm>
            <a:off x="2293152" y="5723364"/>
            <a:ext cx="5349606" cy="338554"/>
          </a:xfrm>
          <a:prstGeom prst="rect">
            <a:avLst/>
          </a:prstGeom>
        </p:spPr>
        <p:txBody>
          <a:bodyPr wrap="none">
            <a:spAutoFit/>
          </a:bodyPr>
          <a:lstStyle/>
          <a:p>
            <a:pPr marL="285750" indent="-285750">
              <a:buFont typeface="Arial" panose="020B0604020202020204" pitchFamily="34" charset="0"/>
              <a:buChar char="•"/>
            </a:pPr>
            <a:r>
              <a:rPr lang="es-ES" sz="1600" dirty="0"/>
              <a:t>Rosuvastatina: En FT, en FG&lt;30 su uso está contraindicado.</a:t>
            </a:r>
          </a:p>
        </p:txBody>
      </p:sp>
    </p:spTree>
    <p:extLst>
      <p:ext uri="{BB962C8B-B14F-4D97-AF65-F5344CB8AC3E}">
        <p14:creationId xmlns:p14="http://schemas.microsoft.com/office/powerpoint/2010/main" val="143968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AINES</a:t>
            </a:r>
            <a:endParaRPr lang="es-ES" dirty="0"/>
          </a:p>
        </p:txBody>
      </p:sp>
      <p:sp>
        <p:nvSpPr>
          <p:cNvPr id="3" name="Marcador de contenido 2"/>
          <p:cNvSpPr>
            <a:spLocks noGrp="1"/>
          </p:cNvSpPr>
          <p:nvPr>
            <p:ph idx="1"/>
          </p:nvPr>
        </p:nvSpPr>
        <p:spPr/>
        <p:txBody>
          <a:bodyPr>
            <a:normAutofit/>
          </a:bodyPr>
          <a:lstStyle/>
          <a:p>
            <a:r>
              <a:rPr lang="es-ES" sz="1800" dirty="0"/>
              <a:t>Son fármacos </a:t>
            </a:r>
            <a:r>
              <a:rPr lang="es-ES" sz="1800" dirty="0" err="1"/>
              <a:t>nefrotóxicos</a:t>
            </a:r>
            <a:r>
              <a:rPr lang="es-ES" sz="1800" dirty="0"/>
              <a:t> por lo que deben evitarse en cualquier estadio de enfermedad renal, aunque en ocasiones determinadas puede ser necesario un uso puntual1. En caso necesario, utilizar a la menor dosis efectiva y durante el menor tiempo posible. En general, están contraindicados en FG&lt;30 ml/min/1,73m2</a:t>
            </a:r>
          </a:p>
          <a:p>
            <a:pPr marL="0" indent="0">
              <a:buNone/>
            </a:pPr>
            <a:endParaRPr lang="es-ES" sz="1800" dirty="0"/>
          </a:p>
          <a:p>
            <a:r>
              <a:rPr lang="es-ES" sz="1800" dirty="0"/>
              <a:t>Valorar riesgo de “Triple </a:t>
            </a:r>
            <a:r>
              <a:rPr lang="es-ES" sz="1800" dirty="0" err="1"/>
              <a:t>whammy</a:t>
            </a:r>
            <a:r>
              <a:rPr lang="es-ES" sz="1800" dirty="0"/>
              <a:t>”: Efecto </a:t>
            </a:r>
            <a:r>
              <a:rPr lang="es-ES" sz="1800" dirty="0" err="1"/>
              <a:t>nefrotóxico</a:t>
            </a:r>
            <a:r>
              <a:rPr lang="es-ES" sz="1800" dirty="0"/>
              <a:t> causado por la combinación de IECA/ARA-II + diurético y </a:t>
            </a:r>
            <a:r>
              <a:rPr lang="es-ES" sz="1800" dirty="0" err="1"/>
              <a:t>AINEs</a:t>
            </a:r>
            <a:r>
              <a:rPr lang="es-ES" sz="1800" dirty="0"/>
              <a:t> incluidos COX2. Puede llevar a un descenso del filtrado glomerular y por tanto un aumento del riesgo de fallo renal agudo, sobre todo en personas de edad avanzada (ver INFAC: Aspectos de seguridad de los AINE. Riesgo cardiovascular y renal-Triple </a:t>
            </a:r>
            <a:r>
              <a:rPr lang="es-ES" sz="1800" dirty="0" err="1"/>
              <a:t>Whammy</a:t>
            </a:r>
            <a:r>
              <a:rPr lang="es-ES" sz="1800" dirty="0"/>
              <a:t>)</a:t>
            </a:r>
          </a:p>
        </p:txBody>
      </p:sp>
    </p:spTree>
    <p:extLst>
      <p:ext uri="{BB962C8B-B14F-4D97-AF65-F5344CB8AC3E}">
        <p14:creationId xmlns:p14="http://schemas.microsoft.com/office/powerpoint/2010/main" val="2294239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sp>
        <p:nvSpPr>
          <p:cNvPr id="12" name="Rectángulo 11"/>
          <p:cNvSpPr/>
          <p:nvPr/>
        </p:nvSpPr>
        <p:spPr>
          <a:xfrm>
            <a:off x="891540" y="5307459"/>
            <a:ext cx="10104120" cy="584775"/>
          </a:xfrm>
          <a:prstGeom prst="rect">
            <a:avLst/>
          </a:prstGeom>
        </p:spPr>
        <p:txBody>
          <a:bodyPr wrap="square">
            <a:spAutoFit/>
          </a:bodyPr>
          <a:lstStyle/>
          <a:p>
            <a:pPr marL="285750" indent="-285750">
              <a:buFont typeface="Arial" panose="020B0604020202020204" pitchFamily="34" charset="0"/>
              <a:buChar char="•"/>
            </a:pPr>
            <a:r>
              <a:rPr lang="es-ES" sz="1600" dirty="0" err="1"/>
              <a:t>Etoricoxib</a:t>
            </a:r>
            <a:r>
              <a:rPr lang="es-ES" sz="1600" dirty="0"/>
              <a:t> y </a:t>
            </a:r>
            <a:r>
              <a:rPr lang="es-ES" sz="1600" dirty="0" err="1"/>
              <a:t>meloxicam</a:t>
            </a:r>
            <a:r>
              <a:rPr lang="es-ES" sz="1600" dirty="0"/>
              <a:t>: Aunque en FT indican que se pueden utilizar sin modificar las dosis hasta FG de 30, la recomendación general, al igual que con el resto de AINE, es evitar su uso en ERC.</a:t>
            </a:r>
          </a:p>
        </p:txBody>
      </p:sp>
      <p:pic>
        <p:nvPicPr>
          <p:cNvPr id="2" name="Imagen 1"/>
          <p:cNvPicPr>
            <a:picLocks noChangeAspect="1"/>
          </p:cNvPicPr>
          <p:nvPr/>
        </p:nvPicPr>
        <p:blipFill>
          <a:blip r:embed="rId5"/>
          <a:stretch>
            <a:fillRect/>
          </a:stretch>
        </p:blipFill>
        <p:spPr>
          <a:xfrm>
            <a:off x="2511742" y="245745"/>
            <a:ext cx="5362575" cy="4743450"/>
          </a:xfrm>
          <a:prstGeom prst="rect">
            <a:avLst/>
          </a:prstGeom>
        </p:spPr>
      </p:pic>
    </p:spTree>
    <p:extLst>
      <p:ext uri="{BB962C8B-B14F-4D97-AF65-F5344CB8AC3E}">
        <p14:creationId xmlns:p14="http://schemas.microsoft.com/office/powerpoint/2010/main" val="1998497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100" dirty="0"/>
              <a:t>OPIOIDES</a:t>
            </a:r>
            <a:endParaRPr lang="es-ES" dirty="0"/>
          </a:p>
        </p:txBody>
      </p:sp>
      <p:sp>
        <p:nvSpPr>
          <p:cNvPr id="3" name="Marcador de contenido 2"/>
          <p:cNvSpPr>
            <a:spLocks noGrp="1"/>
          </p:cNvSpPr>
          <p:nvPr>
            <p:ph idx="1"/>
          </p:nvPr>
        </p:nvSpPr>
        <p:spPr/>
        <p:txBody>
          <a:bodyPr>
            <a:normAutofit/>
          </a:bodyPr>
          <a:lstStyle/>
          <a:p>
            <a:r>
              <a:rPr lang="es-ES" sz="1800" dirty="0"/>
              <a:t>Son fármacos que se eliminan principalmente por vía renal (excepto </a:t>
            </a:r>
            <a:r>
              <a:rPr lang="es-ES" sz="1800" dirty="0" err="1"/>
              <a:t>buprenorfina</a:t>
            </a:r>
            <a:r>
              <a:rPr lang="es-ES" sz="1800" dirty="0"/>
              <a:t>, cuya principal vía de eliminación es la hepática), por lo que sus metabolitos activos pueden acumularse en pacientes con ERC, ocasionando alteraciones a nivel del SNC y depresión respiratoria</a:t>
            </a:r>
          </a:p>
          <a:p>
            <a:pPr marL="0" indent="0">
              <a:buNone/>
            </a:pPr>
            <a:endParaRPr lang="es-ES" sz="1800" dirty="0"/>
          </a:p>
          <a:p>
            <a:r>
              <a:rPr lang="es-ES" sz="1800" dirty="0"/>
              <a:t>Se recomienda reducir la dosis y prolongar los intervalos de dosificación, así como titular la dosis cuidadosamente</a:t>
            </a:r>
          </a:p>
          <a:p>
            <a:pPr marL="0" indent="0">
              <a:buNone/>
            </a:pPr>
            <a:endParaRPr lang="es-ES" sz="1800" dirty="0"/>
          </a:p>
          <a:p>
            <a:r>
              <a:rPr lang="es-ES" sz="1800" dirty="0"/>
              <a:t>Se deben utilizar formas de liberación rápida y evitar las de liberación prolongada, ya que incrementaría el riesgo de acumulación</a:t>
            </a:r>
          </a:p>
          <a:p>
            <a:pPr marL="0" indent="0">
              <a:buNone/>
            </a:pPr>
            <a:endParaRPr lang="es-ES" sz="1800" dirty="0"/>
          </a:p>
          <a:p>
            <a:r>
              <a:rPr lang="es-ES" sz="1800" dirty="0" err="1"/>
              <a:t>Fentanilo</a:t>
            </a:r>
            <a:r>
              <a:rPr lang="es-ES" sz="1800" dirty="0"/>
              <a:t> y </a:t>
            </a:r>
            <a:r>
              <a:rPr lang="es-ES" sz="1800" dirty="0" err="1"/>
              <a:t>buprenorfina</a:t>
            </a:r>
            <a:r>
              <a:rPr lang="es-ES" sz="1800" dirty="0"/>
              <a:t> son los opioides más seguros en la ERC</a:t>
            </a:r>
          </a:p>
        </p:txBody>
      </p:sp>
    </p:spTree>
    <p:extLst>
      <p:ext uri="{BB962C8B-B14F-4D97-AF65-F5344CB8AC3E}">
        <p14:creationId xmlns:p14="http://schemas.microsoft.com/office/powerpoint/2010/main" val="347609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
        <p:nvSpPr>
          <p:cNvPr id="3" name="Marcador de contenido 2"/>
          <p:cNvSpPr>
            <a:spLocks noGrp="1"/>
          </p:cNvSpPr>
          <p:nvPr>
            <p:ph idx="1"/>
          </p:nvPr>
        </p:nvSpPr>
        <p:spPr>
          <a:xfrm>
            <a:off x="433803" y="1345474"/>
            <a:ext cx="11361958" cy="4831489"/>
          </a:xfrm>
        </p:spPr>
        <p:txBody>
          <a:bodyPr>
            <a:normAutofit/>
          </a:bodyPr>
          <a:lstStyle/>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rotWithShape="1">
          <a:blip r:embed="rId5"/>
          <a:srcRect b="928"/>
          <a:stretch/>
        </p:blipFill>
        <p:spPr>
          <a:xfrm>
            <a:off x="949850" y="145256"/>
            <a:ext cx="5314950" cy="5492115"/>
          </a:xfrm>
          <a:prstGeom prst="rect">
            <a:avLst/>
          </a:prstGeom>
        </p:spPr>
      </p:pic>
      <p:pic>
        <p:nvPicPr>
          <p:cNvPr id="5" name="Imagen 4"/>
          <p:cNvPicPr>
            <a:picLocks noChangeAspect="1"/>
          </p:cNvPicPr>
          <p:nvPr/>
        </p:nvPicPr>
        <p:blipFill>
          <a:blip r:embed="rId6"/>
          <a:stretch>
            <a:fillRect/>
          </a:stretch>
        </p:blipFill>
        <p:spPr>
          <a:xfrm>
            <a:off x="6377568" y="3166818"/>
            <a:ext cx="5305425" cy="2009775"/>
          </a:xfrm>
          <a:prstGeom prst="rect">
            <a:avLst/>
          </a:prstGeom>
        </p:spPr>
      </p:pic>
      <p:pic>
        <p:nvPicPr>
          <p:cNvPr id="6" name="Imagen 5"/>
          <p:cNvPicPr>
            <a:picLocks noChangeAspect="1"/>
          </p:cNvPicPr>
          <p:nvPr/>
        </p:nvPicPr>
        <p:blipFill rotWithShape="1">
          <a:blip r:embed="rId7"/>
          <a:srcRect b="77883"/>
          <a:stretch/>
        </p:blipFill>
        <p:spPr>
          <a:xfrm>
            <a:off x="6336493" y="1951952"/>
            <a:ext cx="5316173" cy="1214866"/>
          </a:xfrm>
          <a:prstGeom prst="rect">
            <a:avLst/>
          </a:prstGeom>
        </p:spPr>
      </p:pic>
    </p:spTree>
    <p:extLst>
      <p:ext uri="{BB962C8B-B14F-4D97-AF65-F5344CB8AC3E}">
        <p14:creationId xmlns:p14="http://schemas.microsoft.com/office/powerpoint/2010/main" val="289078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lstStyle/>
          <a:p>
            <a:pPr algn="ctr"/>
            <a:r>
              <a:rPr lang="es-ES" sz="4000" dirty="0">
                <a:solidFill>
                  <a:srgbClr val="4E9EBA"/>
                </a:solidFill>
                <a:latin typeface="Arial Black" pitchFamily="34" charset="0"/>
                <a:ea typeface="+mn-ea"/>
                <a:cs typeface="+mn-cs"/>
              </a:rPr>
              <a:t>INTRODUCCIÓN</a:t>
            </a:r>
          </a:p>
        </p:txBody>
      </p:sp>
      <p:sp>
        <p:nvSpPr>
          <p:cNvPr id="3" name="Marcador de contenido 2"/>
          <p:cNvSpPr>
            <a:spLocks noGrp="1"/>
          </p:cNvSpPr>
          <p:nvPr>
            <p:ph idx="1"/>
          </p:nvPr>
        </p:nvSpPr>
        <p:spPr>
          <a:xfrm>
            <a:off x="621635" y="1097281"/>
            <a:ext cx="11095747" cy="5088718"/>
          </a:xfrm>
        </p:spPr>
        <p:txBody>
          <a:bodyPr>
            <a:normAutofit lnSpcReduction="10000"/>
          </a:bodyPr>
          <a:lstStyle/>
          <a:p>
            <a:pPr algn="just">
              <a:buFont typeface="Wingdings" panose="05000000000000000000" pitchFamily="2" charset="2"/>
              <a:buChar char="ü"/>
            </a:pPr>
            <a:r>
              <a:rPr lang="es-ES" sz="2000" dirty="0"/>
              <a:t>La </a:t>
            </a:r>
            <a:r>
              <a:rPr lang="es-ES" sz="2000" b="1" dirty="0"/>
              <a:t>enfermedad renal crónica (ERC) </a:t>
            </a:r>
            <a:r>
              <a:rPr lang="es-ES" sz="2000" dirty="0"/>
              <a:t>es un importante problema de salud pública a nivel mundial</a:t>
            </a:r>
          </a:p>
          <a:p>
            <a:pPr lvl="1" algn="just">
              <a:buFont typeface="Wingdings" panose="05000000000000000000" pitchFamily="2" charset="2"/>
              <a:buChar char="ü"/>
            </a:pPr>
            <a:r>
              <a:rPr lang="es-ES" sz="2000" dirty="0"/>
              <a:t>su detección precoz se considera como una prioridad sanitaria de primer orden para establecer estrategias de prevención a estadios más avanzados de la enfermedad y de sus complicaciones</a:t>
            </a:r>
          </a:p>
          <a:p>
            <a:pPr algn="just">
              <a:buFont typeface="Wingdings" panose="05000000000000000000" pitchFamily="2" charset="2"/>
              <a:buChar char="ü"/>
            </a:pPr>
            <a:r>
              <a:rPr lang="es-ES" sz="2000" dirty="0"/>
              <a:t>España muestra una prevalencia de ERC en cualquiera de sus estadios del 15,1% en población general   (estudio ENRICA), similar al de la población atendida en asistencia primaria (estudio IBERICAN)</a:t>
            </a:r>
          </a:p>
          <a:p>
            <a:pPr algn="just">
              <a:buFont typeface="Wingdings" panose="05000000000000000000" pitchFamily="2" charset="2"/>
              <a:buChar char="ü"/>
            </a:pPr>
            <a:r>
              <a:rPr lang="es-ES" sz="2000" dirty="0"/>
              <a:t>La ERC:</a:t>
            </a:r>
          </a:p>
          <a:p>
            <a:pPr lvl="1" algn="just">
              <a:buFont typeface="Wingdings" panose="05000000000000000000" pitchFamily="2" charset="2"/>
              <a:buChar char="ü"/>
            </a:pPr>
            <a:r>
              <a:rPr lang="es-ES" sz="2000" dirty="0"/>
              <a:t>es más frecuente en hombres que en mujeres</a:t>
            </a:r>
          </a:p>
          <a:p>
            <a:pPr lvl="1" algn="just">
              <a:buFont typeface="Wingdings" panose="05000000000000000000" pitchFamily="2" charset="2"/>
              <a:buChar char="ü"/>
            </a:pPr>
            <a:r>
              <a:rPr lang="es-ES" sz="2000" dirty="0"/>
              <a:t>aumenta con la edad y en pacientes con enfermedad cardiovascular </a:t>
            </a:r>
          </a:p>
          <a:p>
            <a:pPr lvl="1" algn="just">
              <a:buFont typeface="Wingdings" panose="05000000000000000000" pitchFamily="2" charset="2"/>
              <a:buChar char="ü"/>
            </a:pPr>
            <a:r>
              <a:rPr lang="es-ES" sz="2000" dirty="0"/>
              <a:t>la prevalencia aumenta con la agregación de factores de riesgo cardiovascular </a:t>
            </a:r>
          </a:p>
          <a:p>
            <a:pPr algn="just">
              <a:buFont typeface="Wingdings" panose="05000000000000000000" pitchFamily="2" charset="2"/>
              <a:buChar char="ü"/>
            </a:pPr>
            <a:r>
              <a:rPr lang="es-ES" sz="2000" dirty="0"/>
              <a:t>El deterioro de la función renal puede afectar a la seguridad y a la eficacia de los medicamentos</a:t>
            </a:r>
          </a:p>
          <a:p>
            <a:pPr lvl="1" algn="just">
              <a:buFont typeface="Wingdings" panose="05000000000000000000" pitchFamily="2" charset="2"/>
              <a:buChar char="ü"/>
            </a:pPr>
            <a:r>
              <a:rPr lang="es-ES" sz="2000" dirty="0"/>
              <a:t>el ajuste de la dosis en la insuficiencia renal es fundamental para garantizar la eficacia y/o evitar la toxicidad de fármacos con estrecho margen terapéutico y de eliminación renal.</a:t>
            </a:r>
          </a:p>
          <a:p>
            <a:pPr lvl="1" algn="just">
              <a:buFont typeface="Wingdings" panose="05000000000000000000" pitchFamily="2" charset="2"/>
              <a:buChar char="ü"/>
            </a:pPr>
            <a:r>
              <a:rPr lang="es-ES" sz="2000" dirty="0"/>
              <a:t>algunos fármacos son potencialmente </a:t>
            </a:r>
            <a:r>
              <a:rPr lang="es-ES" sz="2000" dirty="0" err="1"/>
              <a:t>nefrotóxicos</a:t>
            </a:r>
            <a:r>
              <a:rPr lang="es-ES" sz="2000" dirty="0"/>
              <a:t> y pueden afectar por sí solos o en asociación con otros, a la función renal</a:t>
            </a:r>
          </a:p>
          <a:p>
            <a:pPr algn="just">
              <a:buFont typeface="Wingdings" panose="05000000000000000000" pitchFamily="2" charset="2"/>
              <a:buChar char="ü"/>
            </a:pPr>
            <a:r>
              <a:rPr lang="es-ES" sz="2000" dirty="0"/>
              <a:t>El objetivo de este INFAC es actualizar la información del boletín del año 2014 sobre la dosificación de medicamentos en la ERC</a:t>
            </a:r>
          </a:p>
          <a:p>
            <a:pPr algn="just">
              <a:buFont typeface="Wingdings" panose="05000000000000000000" pitchFamily="2" charset="2"/>
              <a:buChar char="ü"/>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1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05892" y="3257527"/>
            <a:ext cx="4829695" cy="584775"/>
          </a:xfrm>
          <a:prstGeom prst="rect">
            <a:avLst/>
          </a:prstGeom>
        </p:spPr>
        <p:txBody>
          <a:bodyPr wrap="square">
            <a:spAutoFit/>
          </a:bodyPr>
          <a:lstStyle/>
          <a:p>
            <a:r>
              <a:rPr lang="es-ES_tradnl" sz="3200" dirty="0">
                <a:solidFill>
                  <a:srgbClr val="4E9EBA"/>
                </a:solidFill>
                <a:latin typeface="Arial Black" pitchFamily="34" charset="0"/>
                <a:hlinkClick r:id="rId2"/>
              </a:rPr>
              <a:t>Vol. 32, nº2 2024</a:t>
            </a:r>
            <a:endParaRPr lang="es-ES" sz="3200" dirty="0">
              <a:solidFill>
                <a:srgbClr val="4E9EBA"/>
              </a:solidFill>
              <a:latin typeface="Arial Black" pitchFamily="34" charset="0"/>
            </a:endParaRPr>
          </a:p>
        </p:txBody>
      </p:sp>
      <p:sp>
        <p:nvSpPr>
          <p:cNvPr id="5" name="Rectángulo 4"/>
          <p:cNvSpPr/>
          <p:nvPr/>
        </p:nvSpPr>
        <p:spPr>
          <a:xfrm>
            <a:off x="2430087" y="861400"/>
            <a:ext cx="7281949" cy="646331"/>
          </a:xfrm>
          <a:prstGeom prst="rect">
            <a:avLst/>
          </a:prstGeom>
        </p:spPr>
        <p:txBody>
          <a:bodyPr wrap="square">
            <a:spAutoFit/>
          </a:bodyPr>
          <a:lstStyle/>
          <a:p>
            <a:pPr algn="ctr">
              <a:lnSpc>
                <a:spcPct val="90000"/>
              </a:lnSpc>
              <a:spcBef>
                <a:spcPct val="0"/>
              </a:spcBef>
            </a:pPr>
            <a:r>
              <a:rPr lang="es-ES" sz="4000" b="1" dirty="0">
                <a:solidFill>
                  <a:srgbClr val="4BACC6"/>
                </a:solidFill>
                <a:latin typeface="Arial Black" pitchFamily="34" charset="0"/>
              </a:rPr>
              <a:t>Para más información…</a:t>
            </a:r>
          </a:p>
        </p:txBody>
      </p:sp>
      <p:grpSp>
        <p:nvGrpSpPr>
          <p:cNvPr id="6" name="Grupo 5"/>
          <p:cNvGrpSpPr/>
          <p:nvPr/>
        </p:nvGrpSpPr>
        <p:grpSpPr>
          <a:xfrm>
            <a:off x="621635" y="6185998"/>
            <a:ext cx="10856798" cy="580324"/>
            <a:chOff x="621635" y="6185998"/>
            <a:chExt cx="10856798" cy="580324"/>
          </a:xfrm>
        </p:grpSpPr>
        <p:pic>
          <p:nvPicPr>
            <p:cNvPr id="7" name="Imagen 6"/>
            <p:cNvPicPr/>
            <p:nvPr/>
          </p:nvPicPr>
          <p:blipFill rotWithShape="1">
            <a:blip r:embed="rId3"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8" name="Imagen 7" descr="Archivo:Osakidetza.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9" name="Imagen 8" descr="salud_lateral_colo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spTree>
    <p:extLst>
      <p:ext uri="{BB962C8B-B14F-4D97-AF65-F5344CB8AC3E}">
        <p14:creationId xmlns:p14="http://schemas.microsoft.com/office/powerpoint/2010/main" val="319560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DEFINICIÓN DE LA ERC </a:t>
            </a:r>
          </a:p>
        </p:txBody>
      </p:sp>
      <p:sp>
        <p:nvSpPr>
          <p:cNvPr id="3" name="Marcador de contenido 2"/>
          <p:cNvSpPr>
            <a:spLocks noGrp="1"/>
          </p:cNvSpPr>
          <p:nvPr>
            <p:ph idx="1"/>
          </p:nvPr>
        </p:nvSpPr>
        <p:spPr>
          <a:xfrm>
            <a:off x="838200" y="1276987"/>
            <a:ext cx="10515600" cy="4144099"/>
          </a:xfrm>
        </p:spPr>
        <p:txBody>
          <a:bodyPr>
            <a:normAutofit/>
          </a:bodyPr>
          <a:lstStyle/>
          <a:p>
            <a:pPr algn="just">
              <a:buFont typeface="Wingdings" panose="05000000000000000000" pitchFamily="2" charset="2"/>
              <a:buChar char="ü"/>
            </a:pPr>
            <a:r>
              <a:rPr lang="es-ES" sz="2000" dirty="0"/>
              <a:t>La ERC se define como la presencia de alteraciones de estructura o función renal durante un periodo superior a tres meses, siendo los criterios diagnósticos:</a:t>
            </a:r>
          </a:p>
          <a:p>
            <a:pPr marL="228600" lvl="1" algn="just">
              <a:lnSpc>
                <a:spcPct val="100000"/>
              </a:lnSpc>
              <a:spcBef>
                <a:spcPts val="1000"/>
              </a:spcBef>
              <a:buFont typeface="Wingdings" panose="05000000000000000000" pitchFamily="2" charset="2"/>
              <a:buChar char="ü"/>
            </a:pPr>
            <a:r>
              <a:rPr lang="es-ES" sz="2000" dirty="0"/>
              <a:t>El descenso de la tasa del filtrado glomerular (FG) (&lt;60 ml/min/1,73 m2)</a:t>
            </a:r>
          </a:p>
          <a:p>
            <a:pPr marL="228600" lvl="1" algn="just">
              <a:lnSpc>
                <a:spcPct val="100000"/>
              </a:lnSpc>
              <a:spcBef>
                <a:spcPts val="1000"/>
              </a:spcBef>
              <a:buFont typeface="Wingdings" panose="05000000000000000000" pitchFamily="2" charset="2"/>
              <a:buChar char="ü"/>
            </a:pPr>
            <a:r>
              <a:rPr lang="es-ES" sz="2000" dirty="0"/>
              <a:t>la presencia de lesión o daño renal</a:t>
            </a:r>
          </a:p>
          <a:p>
            <a:pPr algn="just">
              <a:lnSpc>
                <a:spcPct val="100000"/>
              </a:lnSpc>
              <a:buFont typeface="Wingdings" panose="05000000000000000000" pitchFamily="2" charset="2"/>
              <a:buChar char="ü"/>
            </a:pPr>
            <a:r>
              <a:rPr lang="es-ES" sz="2000" dirty="0"/>
              <a:t>Un solo criterio de los dos anteriores es suficiente para diagnosticar ERC, </a:t>
            </a:r>
          </a:p>
          <a:p>
            <a:pPr algn="just">
              <a:lnSpc>
                <a:spcPct val="100000"/>
              </a:lnSpc>
              <a:buFont typeface="Wingdings" panose="05000000000000000000" pitchFamily="2" charset="2"/>
              <a:buChar char="ü"/>
            </a:pPr>
            <a:r>
              <a:rPr lang="es-ES" sz="2000" dirty="0"/>
              <a:t>La presencia de marcadores de lesión renal es imprescindible para catalogar a un paciente con ERC si su FG es &gt;60 ml/min/1,73 m2</a:t>
            </a:r>
          </a:p>
          <a:p>
            <a:pPr algn="just">
              <a:buFont typeface="Wingdings" panose="05000000000000000000" pitchFamily="2" charset="2"/>
              <a:buChar char="ü"/>
            </a:pPr>
            <a:r>
              <a:rPr lang="es-ES" sz="2000" dirty="0"/>
              <a:t>En este boletín utilizaremos la terminología del consenso de la SEN, filtrado glomerular, ya que está ampliamente extendida en nuestro entorno</a:t>
            </a:r>
          </a:p>
          <a:p>
            <a:pPr algn="just">
              <a:buFont typeface="Wingdings" panose="05000000000000000000" pitchFamily="2" charset="2"/>
              <a:buChar char="ü"/>
            </a:pPr>
            <a:r>
              <a:rPr lang="es-ES" sz="2000" dirty="0"/>
              <a:t>El intervalo del FG asociado a un aumento de la mortalidad es distinto según la edad </a:t>
            </a:r>
          </a:p>
          <a:p>
            <a:pPr marL="0" indent="0">
              <a:buNone/>
            </a:pPr>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ESTIMACIÓN DE LA FUNCIÓN RENAL</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2" y="1254034"/>
            <a:ext cx="10919998" cy="4994989"/>
          </a:xfrm>
        </p:spPr>
        <p:txBody>
          <a:bodyPr>
            <a:normAutofit fontScale="25000" lnSpcReduction="20000"/>
          </a:bodyPr>
          <a:lstStyle/>
          <a:p>
            <a:pPr marL="228600" lvl="1" algn="just">
              <a:lnSpc>
                <a:spcPct val="110000"/>
              </a:lnSpc>
              <a:spcBef>
                <a:spcPts val="1000"/>
              </a:spcBef>
              <a:buFont typeface="Wingdings" panose="05000000000000000000" pitchFamily="2" charset="2"/>
              <a:buChar char="ü"/>
            </a:pPr>
            <a:r>
              <a:rPr lang="es-ES" sz="7200" dirty="0"/>
              <a:t>El FG es el mejor índice para valorar la función renal. Su valoración permite la identificación y clasificación en estadios de la ERC, así como monitorizar su progresión </a:t>
            </a:r>
          </a:p>
          <a:p>
            <a:pPr marL="228600" lvl="1" algn="just">
              <a:lnSpc>
                <a:spcPct val="110000"/>
              </a:lnSpc>
              <a:spcBef>
                <a:spcPts val="1000"/>
              </a:spcBef>
              <a:buFont typeface="Wingdings" panose="05000000000000000000" pitchFamily="2" charset="2"/>
              <a:buChar char="ü"/>
            </a:pPr>
            <a:r>
              <a:rPr lang="es-ES" sz="7200" dirty="0"/>
              <a:t>En la </a:t>
            </a:r>
            <a:r>
              <a:rPr lang="es-ES" sz="7200" b="1" dirty="0"/>
              <a:t>evaluación de la función renal</a:t>
            </a:r>
            <a:r>
              <a:rPr lang="es-ES" sz="7200" dirty="0"/>
              <a:t>, la medida de la concentración sérica de creatinina y/o </a:t>
            </a:r>
            <a:r>
              <a:rPr lang="es-ES" sz="7200" dirty="0" err="1"/>
              <a:t>cistatina</a:t>
            </a:r>
            <a:r>
              <a:rPr lang="es-ES" sz="7200" dirty="0"/>
              <a:t> C debe acompañarse de una ecuación de estimación del FG o filtrado glomerular estimado (</a:t>
            </a:r>
            <a:r>
              <a:rPr lang="es-ES" sz="7200" dirty="0" err="1"/>
              <a:t>FGe</a:t>
            </a:r>
            <a:r>
              <a:rPr lang="es-ES" sz="7200" dirty="0"/>
              <a:t>). </a:t>
            </a:r>
          </a:p>
          <a:p>
            <a:pPr lvl="1" algn="just">
              <a:buFont typeface="Wingdings" panose="05000000000000000000" pitchFamily="2" charset="2"/>
              <a:buChar char="ü"/>
            </a:pPr>
            <a:r>
              <a:rPr lang="es-ES" sz="7200" dirty="0"/>
              <a:t>Las ecuaciones desarrolladas por el grupo </a:t>
            </a:r>
            <a:r>
              <a:rPr lang="es-ES" sz="7200" dirty="0" err="1"/>
              <a:t>Chronic</a:t>
            </a:r>
            <a:r>
              <a:rPr lang="es-ES" sz="7200" dirty="0"/>
              <a:t> </a:t>
            </a:r>
            <a:r>
              <a:rPr lang="es-ES" sz="7200" dirty="0" err="1"/>
              <a:t>Kidney</a:t>
            </a:r>
            <a:r>
              <a:rPr lang="es-ES" sz="7200" dirty="0"/>
              <a:t> </a:t>
            </a:r>
            <a:r>
              <a:rPr lang="es-ES" sz="7200" dirty="0" err="1"/>
              <a:t>Disease</a:t>
            </a:r>
            <a:r>
              <a:rPr lang="es-ES" sz="7200" dirty="0"/>
              <a:t> </a:t>
            </a:r>
            <a:r>
              <a:rPr lang="es-ES" sz="7200" dirty="0" err="1"/>
              <a:t>Epidemiology</a:t>
            </a:r>
            <a:r>
              <a:rPr lang="es-ES" sz="7200" dirty="0"/>
              <a:t> </a:t>
            </a:r>
            <a:r>
              <a:rPr lang="es-ES" sz="7200" dirty="0" err="1"/>
              <a:t>Collaboration</a:t>
            </a:r>
            <a:r>
              <a:rPr lang="es-ES" sz="7200" dirty="0"/>
              <a:t> (CKD-EPI) han mostrado su superioridad cuando son aplicadas en la población adulta y son las recomendadas actualmente</a:t>
            </a:r>
          </a:p>
          <a:p>
            <a:pPr marL="228600" lvl="1" algn="just">
              <a:lnSpc>
                <a:spcPct val="110000"/>
              </a:lnSpc>
              <a:spcBef>
                <a:spcPts val="1000"/>
              </a:spcBef>
              <a:buFont typeface="Wingdings" panose="05000000000000000000" pitchFamily="2" charset="2"/>
              <a:buChar char="ü"/>
            </a:pPr>
            <a:r>
              <a:rPr lang="es-ES" sz="7200" dirty="0"/>
              <a:t> La </a:t>
            </a:r>
            <a:r>
              <a:rPr lang="es-ES" sz="7200" b="1" dirty="0"/>
              <a:t>valoración de la función renal </a:t>
            </a:r>
            <a:r>
              <a:rPr lang="es-ES" sz="7200" dirty="0"/>
              <a:t>mediante la medida de la concentración sérica de creatinina y las ecuaciones que la incluyen es inadecuada en </a:t>
            </a:r>
            <a:r>
              <a:rPr lang="es-ES" sz="7200" b="1" dirty="0"/>
              <a:t>determinadas situaciones clínicas:</a:t>
            </a:r>
          </a:p>
          <a:p>
            <a:pPr lvl="1" algn="just">
              <a:buFont typeface="Wingdings" panose="05000000000000000000" pitchFamily="2" charset="2"/>
              <a:buChar char="ü"/>
            </a:pPr>
            <a:r>
              <a:rPr lang="es-ES" sz="7200" dirty="0"/>
              <a:t> </a:t>
            </a:r>
            <a:r>
              <a:rPr lang="es-ES" sz="7200" dirty="0">
                <a:solidFill>
                  <a:prstClr val="black"/>
                </a:solidFill>
              </a:rPr>
              <a:t>peso corporal extremo</a:t>
            </a:r>
          </a:p>
          <a:p>
            <a:pPr lvl="1" algn="just">
              <a:buFont typeface="Wingdings" panose="05000000000000000000" pitchFamily="2" charset="2"/>
              <a:buChar char="ü"/>
            </a:pPr>
            <a:r>
              <a:rPr lang="es-ES" sz="7200" dirty="0">
                <a:solidFill>
                  <a:prstClr val="black"/>
                </a:solidFill>
              </a:rPr>
              <a:t> personas que siguen dietas especiales </a:t>
            </a:r>
          </a:p>
          <a:p>
            <a:pPr lvl="1" algn="just">
              <a:buFont typeface="Wingdings" panose="05000000000000000000" pitchFamily="2" charset="2"/>
              <a:buChar char="ü"/>
            </a:pPr>
            <a:r>
              <a:rPr lang="es-ES" sz="7200" dirty="0">
                <a:solidFill>
                  <a:prstClr val="black"/>
                </a:solidFill>
              </a:rPr>
              <a:t> alteraciones importantes en la masa muscular</a:t>
            </a:r>
          </a:p>
          <a:p>
            <a:pPr lvl="1" algn="just">
              <a:buFont typeface="Wingdings" panose="05000000000000000000" pitchFamily="2" charset="2"/>
              <a:buChar char="ü"/>
            </a:pPr>
            <a:r>
              <a:rPr lang="es-ES" sz="7200" dirty="0">
                <a:solidFill>
                  <a:prstClr val="black"/>
                </a:solidFill>
              </a:rPr>
              <a:t> enfermedad hepática grave, edema generalizado o ascitis</a:t>
            </a:r>
          </a:p>
          <a:p>
            <a:pPr lvl="1" algn="just">
              <a:buFont typeface="Wingdings" panose="05000000000000000000" pitchFamily="2" charset="2"/>
              <a:buChar char="ü"/>
            </a:pPr>
            <a:r>
              <a:rPr lang="es-ES" sz="7200" dirty="0">
                <a:solidFill>
                  <a:prstClr val="black"/>
                </a:solidFill>
              </a:rPr>
              <a:t> embarazo </a:t>
            </a:r>
          </a:p>
          <a:p>
            <a:pPr lvl="1" algn="just">
              <a:buFont typeface="Wingdings" panose="05000000000000000000" pitchFamily="2" charset="2"/>
              <a:buChar char="ü"/>
            </a:pPr>
            <a:r>
              <a:rPr lang="es-ES" sz="7200" dirty="0">
                <a:solidFill>
                  <a:prstClr val="black"/>
                </a:solidFill>
              </a:rPr>
              <a:t> insuficiencia renal aguda o deterioro agudo de la función renal en pacientes con ERC</a:t>
            </a:r>
          </a:p>
          <a:p>
            <a:pPr lvl="1" algn="just">
              <a:buFont typeface="Wingdings" panose="05000000000000000000" pitchFamily="2" charset="2"/>
              <a:buChar char="ü"/>
            </a:pPr>
            <a:r>
              <a:rPr lang="es-ES" sz="7200" dirty="0">
                <a:solidFill>
                  <a:prstClr val="black"/>
                </a:solidFill>
              </a:rPr>
              <a:t> pacientes en diálisis</a:t>
            </a:r>
          </a:p>
          <a:p>
            <a:pPr lvl="1" algn="just">
              <a:buFont typeface="Wingdings" panose="05000000000000000000" pitchFamily="2" charset="2"/>
              <a:buChar char="ü"/>
            </a:pPr>
            <a:r>
              <a:rPr lang="es-ES" sz="7200" dirty="0">
                <a:solidFill>
                  <a:prstClr val="black"/>
                </a:solidFill>
              </a:rPr>
              <a:t> ajuste de dosis de fármacos de elevada toxicidad y de eliminación renal</a:t>
            </a:r>
            <a:endParaRPr lang="es-ES" sz="7200" dirty="0"/>
          </a:p>
          <a:p>
            <a:pPr marL="228600" lvl="1" algn="just">
              <a:lnSpc>
                <a:spcPct val="110000"/>
              </a:lnSpc>
              <a:spcBef>
                <a:spcPts val="1000"/>
              </a:spcBef>
              <a:buFont typeface="Wingdings" panose="05000000000000000000" pitchFamily="2" charset="2"/>
              <a:buChar char="ü"/>
            </a:pPr>
            <a:r>
              <a:rPr lang="es-ES" sz="7200" dirty="0"/>
              <a:t>En las situaciones mencionadas la estimación del FG puede presentar mayor incertidumbre y se proponen diferentes estrategias</a:t>
            </a:r>
            <a:endParaRPr lang="es-ES" sz="7200" dirty="0">
              <a:solidFill>
                <a:prstClr val="black"/>
              </a:solidFill>
            </a:endParaRPr>
          </a:p>
          <a:p>
            <a:pPr marL="457200" lvl="1" indent="0" algn="just">
              <a:buNone/>
            </a:pPr>
            <a:endParaRPr lang="es-ES" sz="2000" dirty="0"/>
          </a:p>
          <a:p>
            <a:pPr marL="457200" lvl="1" indent="0" algn="just">
              <a:buNone/>
            </a:pPr>
            <a:r>
              <a:rPr lang="es-ES" sz="2000" dirty="0"/>
              <a:t> </a:t>
            </a:r>
          </a:p>
          <a:p>
            <a:pPr marL="457200" lvl="1" indent="0" algn="just">
              <a:buNone/>
            </a:pPr>
            <a:endParaRPr lang="es-ES" sz="2000" dirty="0"/>
          </a:p>
          <a:p>
            <a:pPr marL="0" lvl="1" indent="0" algn="just">
              <a:lnSpc>
                <a:spcPct val="110000"/>
              </a:lnSpc>
              <a:spcBef>
                <a:spcPts val="1000"/>
              </a:spcBef>
              <a:buNone/>
            </a:pPr>
            <a:endParaRPr lang="es-ES" sz="2000" dirty="0"/>
          </a:p>
          <a:p>
            <a:pPr marL="0" indent="0">
              <a:buNone/>
            </a:pPr>
            <a:endParaRPr lang="es-ES" dirty="0"/>
          </a:p>
        </p:txBody>
      </p:sp>
    </p:spTree>
    <p:extLst>
      <p:ext uri="{BB962C8B-B14F-4D97-AF65-F5344CB8AC3E}">
        <p14:creationId xmlns:p14="http://schemas.microsoft.com/office/powerpoint/2010/main" val="99908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FORMULAS PARA EL AJUSTE POSOLÓGICO DE FÁRMACOS </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3" y="1345474"/>
            <a:ext cx="11361958" cy="4831489"/>
          </a:xfrm>
        </p:spPr>
        <p:txBody>
          <a:bodyPr>
            <a:normAutofit fontScale="32500" lnSpcReduction="20000"/>
          </a:bodyPr>
          <a:lstStyle/>
          <a:p>
            <a:pPr marL="228600" lvl="1" algn="just">
              <a:lnSpc>
                <a:spcPct val="110000"/>
              </a:lnSpc>
              <a:spcBef>
                <a:spcPts val="1000"/>
              </a:spcBef>
              <a:buFont typeface="Wingdings" panose="05000000000000000000" pitchFamily="2" charset="2"/>
              <a:buChar char="ü"/>
            </a:pPr>
            <a:r>
              <a:rPr lang="es-ES" sz="7200" dirty="0"/>
              <a:t>Sigue sin haber consenso sobre qué fórmula se debería emplear para el ajuste posológico de los fármacos.</a:t>
            </a:r>
          </a:p>
          <a:p>
            <a:pPr marL="228600" lvl="1" algn="just">
              <a:lnSpc>
                <a:spcPct val="110000"/>
              </a:lnSpc>
              <a:spcBef>
                <a:spcPts val="1000"/>
              </a:spcBef>
              <a:buFont typeface="Wingdings" panose="05000000000000000000" pitchFamily="2" charset="2"/>
              <a:buChar char="ü"/>
            </a:pPr>
            <a:r>
              <a:rPr lang="es-ES" sz="7200" dirty="0"/>
              <a:t>Los expertos abogan por la utilización de las fórmulas automatizadas que estiman el FG para el ajuste de dosis de fármacos en ERC.</a:t>
            </a:r>
          </a:p>
          <a:p>
            <a:pPr marL="228600" lvl="1" algn="just">
              <a:lnSpc>
                <a:spcPct val="110000"/>
              </a:lnSpc>
              <a:spcBef>
                <a:spcPts val="1000"/>
              </a:spcBef>
              <a:buFont typeface="Wingdings" panose="05000000000000000000" pitchFamily="2" charset="2"/>
              <a:buChar char="ü"/>
            </a:pPr>
            <a:r>
              <a:rPr lang="es-ES" sz="7200" dirty="0"/>
              <a:t> En el </a:t>
            </a:r>
            <a:r>
              <a:rPr lang="es-ES" sz="7200" dirty="0">
                <a:solidFill>
                  <a:prstClr val="black"/>
                </a:solidFill>
              </a:rPr>
              <a:t>ajuste de fármacos de estrecho margen terapéutico no se </a:t>
            </a:r>
            <a:r>
              <a:rPr lang="es-ES" sz="7200" dirty="0"/>
              <a:t>debería estandarizar el </a:t>
            </a:r>
            <a:r>
              <a:rPr lang="es-ES" sz="7200" dirty="0" err="1"/>
              <a:t>FGe</a:t>
            </a:r>
            <a:r>
              <a:rPr lang="es-ES" sz="7200" dirty="0"/>
              <a:t> a 1,73 m2 y es necesario corregir el valor obtenido (</a:t>
            </a:r>
            <a:r>
              <a:rPr lang="es-ES" sz="7200" dirty="0" err="1"/>
              <a:t>FGe</a:t>
            </a:r>
            <a:r>
              <a:rPr lang="es-ES" sz="7200" dirty="0"/>
              <a:t> x superficie corporal/1,73 m2), además de monitorizar la efectividad y toxicidad del tratamiento, sobretodo cuando:</a:t>
            </a:r>
          </a:p>
          <a:p>
            <a:pPr lvl="1" algn="just">
              <a:buFont typeface="Wingdings" panose="05000000000000000000" pitchFamily="2" charset="2"/>
              <a:buChar char="ü"/>
            </a:pPr>
            <a:r>
              <a:rPr lang="es-ES" sz="7200" dirty="0"/>
              <a:t> el </a:t>
            </a:r>
            <a:r>
              <a:rPr lang="es-ES" sz="7200" dirty="0" err="1"/>
              <a:t>FGe</a:t>
            </a:r>
            <a:r>
              <a:rPr lang="es-ES" sz="7200" dirty="0"/>
              <a:t> del paciente está próximo a un valor umbral que requiera ajuste posológico</a:t>
            </a:r>
            <a:endParaRPr lang="es-ES" sz="7200" dirty="0">
              <a:solidFill>
                <a:prstClr val="black"/>
              </a:solidFill>
            </a:endParaRPr>
          </a:p>
          <a:p>
            <a:pPr lvl="1" algn="just">
              <a:buFont typeface="Wingdings" panose="05000000000000000000" pitchFamily="2" charset="2"/>
              <a:buChar char="ü"/>
            </a:pPr>
            <a:r>
              <a:rPr lang="es-ES" sz="7200" dirty="0">
                <a:solidFill>
                  <a:prstClr val="black"/>
                </a:solidFill>
              </a:rPr>
              <a:t> fármacos que requieran una concentración mínima para ser efectivos</a:t>
            </a:r>
          </a:p>
          <a:p>
            <a:pPr lvl="1" algn="just">
              <a:buFont typeface="Wingdings" panose="05000000000000000000" pitchFamily="2" charset="2"/>
              <a:buChar char="ü"/>
            </a:pPr>
            <a:r>
              <a:rPr lang="es-ES" sz="7200" dirty="0">
                <a:solidFill>
                  <a:prstClr val="black"/>
                </a:solidFill>
              </a:rPr>
              <a:t> pacientes con desviaciones importantes de la superficie corporal.</a:t>
            </a:r>
          </a:p>
          <a:p>
            <a:pPr marL="457200" lvl="1" indent="0" algn="just">
              <a:buNone/>
            </a:pPr>
            <a:endParaRPr lang="es-ES" sz="7200" dirty="0">
              <a:solidFill>
                <a:prstClr val="black"/>
              </a:solidFill>
            </a:endParaRPr>
          </a:p>
          <a:p>
            <a:pPr marL="228600" lvl="1" algn="just">
              <a:lnSpc>
                <a:spcPct val="110000"/>
              </a:lnSpc>
              <a:spcBef>
                <a:spcPts val="1000"/>
              </a:spcBef>
              <a:buFont typeface="Wingdings" panose="05000000000000000000" pitchFamily="2" charset="2"/>
              <a:buChar char="ü"/>
            </a:pPr>
            <a:r>
              <a:rPr lang="es-ES" sz="7100" dirty="0" err="1">
                <a:solidFill>
                  <a:prstClr val="black"/>
                </a:solidFill>
              </a:rPr>
              <a:t>Presbide</a:t>
            </a:r>
            <a:r>
              <a:rPr lang="es-ES" sz="7100" dirty="0">
                <a:solidFill>
                  <a:prstClr val="black"/>
                </a:solidFill>
              </a:rPr>
              <a:t> se refleja el </a:t>
            </a:r>
            <a:r>
              <a:rPr lang="es-ES" sz="7100" dirty="0" err="1">
                <a:solidFill>
                  <a:prstClr val="black"/>
                </a:solidFill>
              </a:rPr>
              <a:t>FGe</a:t>
            </a:r>
            <a:r>
              <a:rPr lang="es-ES" sz="7100" dirty="0">
                <a:solidFill>
                  <a:prstClr val="black"/>
                </a:solidFill>
              </a:rPr>
              <a:t> del paciente indicando con qué fórmula se ha calculado</a:t>
            </a: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spTree>
    <p:extLst>
      <p:ext uri="{BB962C8B-B14F-4D97-AF65-F5344CB8AC3E}">
        <p14:creationId xmlns:p14="http://schemas.microsoft.com/office/powerpoint/2010/main" val="315894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9906" y="365126"/>
            <a:ext cx="10313894" cy="978808"/>
          </a:xfrm>
        </p:spPr>
        <p:txBody>
          <a:bodyPr>
            <a:noAutofit/>
          </a:bodyPr>
          <a:lstStyle/>
          <a:p>
            <a:pPr algn="ctr"/>
            <a:r>
              <a:rPr lang="es-ES" sz="2800" dirty="0">
                <a:solidFill>
                  <a:srgbClr val="4E9EBA"/>
                </a:solidFill>
                <a:latin typeface="Arial Black" pitchFamily="34" charset="0"/>
                <a:ea typeface="+mn-ea"/>
                <a:cs typeface="+mn-cs"/>
              </a:rPr>
              <a:t>CLASIFICACIÓN DE LA ERC (ESTADIAJE)</a:t>
            </a:r>
          </a:p>
        </p:txBody>
      </p:sp>
      <p:sp>
        <p:nvSpPr>
          <p:cNvPr id="3" name="Marcador de contenido 2"/>
          <p:cNvSpPr>
            <a:spLocks noGrp="1"/>
          </p:cNvSpPr>
          <p:nvPr>
            <p:ph idx="1"/>
          </p:nvPr>
        </p:nvSpPr>
        <p:spPr/>
        <p:txBody>
          <a:bodyPr>
            <a:normAutofit/>
          </a:bodyPr>
          <a:lstStyle/>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621636" y="1479177"/>
            <a:ext cx="10732164" cy="4634602"/>
          </a:xfrm>
          <a:prstGeom prst="rect">
            <a:avLst/>
          </a:prstGeom>
        </p:spPr>
        <p:txBody>
          <a:bodyPr wrap="square">
            <a:spAutoFit/>
          </a:bodyPr>
          <a:lstStyle/>
          <a:p>
            <a:pPr lvl="0" algn="just">
              <a:lnSpc>
                <a:spcPct val="90000"/>
              </a:lnSpc>
              <a:spcBef>
                <a:spcPts val="1000"/>
              </a:spcBef>
            </a:pPr>
            <a:endParaRPr lang="es-ES" sz="2000" dirty="0">
              <a:solidFill>
                <a:prstClr val="black"/>
              </a:solidFill>
            </a:endParaRP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El pronóstico empeora cuanto menor sea el FG y/o mayor sea la albuminuria. </a:t>
            </a: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La guia NICE recomienda: </a:t>
            </a:r>
          </a:p>
          <a:p>
            <a:pPr marL="685800" lvl="1" indent="-228600" algn="just">
              <a:lnSpc>
                <a:spcPct val="90000"/>
              </a:lnSpc>
              <a:spcBef>
                <a:spcPts val="500"/>
              </a:spcBef>
              <a:buFont typeface="Wingdings" panose="05000000000000000000" pitchFamily="2" charset="2"/>
              <a:buChar char="ü"/>
            </a:pPr>
            <a:r>
              <a:rPr lang="es-ES" sz="2000" dirty="0">
                <a:solidFill>
                  <a:prstClr val="black"/>
                </a:solidFill>
              </a:rPr>
              <a:t>monitorizar el FG al menos anualmente en pacientes en tratamiento con fármacos nefrotóxicos</a:t>
            </a:r>
          </a:p>
          <a:p>
            <a:pPr marL="685800" lvl="1" indent="-228600" algn="just">
              <a:lnSpc>
                <a:spcPct val="90000"/>
              </a:lnSpc>
              <a:spcBef>
                <a:spcPts val="500"/>
              </a:spcBef>
              <a:buFont typeface="Wingdings" panose="05000000000000000000" pitchFamily="2" charset="2"/>
              <a:buChar char="ü"/>
            </a:pPr>
            <a:r>
              <a:rPr lang="es-ES" sz="2000" dirty="0">
                <a:solidFill>
                  <a:prstClr val="black"/>
                </a:solidFill>
              </a:rPr>
              <a:t>Realizar cribado ERC en pacientes adultos con algun factor de riesgo. </a:t>
            </a:r>
          </a:p>
          <a:p>
            <a:pPr marL="228600" lvl="0" indent="-228600" algn="just">
              <a:lnSpc>
                <a:spcPct val="90000"/>
              </a:lnSpc>
              <a:spcBef>
                <a:spcPts val="1000"/>
              </a:spcBef>
              <a:buFont typeface="Wingdings" panose="05000000000000000000" pitchFamily="2" charset="2"/>
              <a:buChar char="ü"/>
            </a:pPr>
            <a:r>
              <a:rPr lang="es-ES" sz="2000" dirty="0">
                <a:solidFill>
                  <a:prstClr val="black"/>
                </a:solidFill>
              </a:rPr>
              <a:t>El consenso SEN también recomienda el cribado a pacientes mayores de 60 años y obesos. </a:t>
            </a: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0" algn="just">
              <a:lnSpc>
                <a:spcPct val="90000"/>
              </a:lnSpc>
              <a:spcBef>
                <a:spcPts val="1000"/>
              </a:spcBef>
            </a:pPr>
            <a:endParaRPr lang="es-ES" sz="2000" dirty="0">
              <a:solidFill>
                <a:prstClr val="black"/>
              </a:solidFill>
            </a:endParaRPr>
          </a:p>
          <a:p>
            <a:pPr lvl="1" algn="just">
              <a:lnSpc>
                <a:spcPct val="90000"/>
              </a:lnSpc>
              <a:spcBef>
                <a:spcPts val="500"/>
              </a:spcBef>
            </a:pPr>
            <a:endParaRPr lang="es-ES" sz="2000" dirty="0">
              <a:solidFill>
                <a:prstClr val="black"/>
              </a:solidFill>
            </a:endParaRPr>
          </a:p>
        </p:txBody>
      </p:sp>
      <p:pic>
        <p:nvPicPr>
          <p:cNvPr id="13" name="Imagen 12"/>
          <p:cNvPicPr>
            <a:picLocks noChangeAspect="1"/>
          </p:cNvPicPr>
          <p:nvPr/>
        </p:nvPicPr>
        <p:blipFill>
          <a:blip r:embed="rId5"/>
          <a:stretch>
            <a:fillRect/>
          </a:stretch>
        </p:blipFill>
        <p:spPr>
          <a:xfrm>
            <a:off x="2690011" y="3738282"/>
            <a:ext cx="5301745" cy="2294965"/>
          </a:xfrm>
          <a:prstGeom prst="rect">
            <a:avLst/>
          </a:prstGeom>
        </p:spPr>
      </p:pic>
    </p:spTree>
    <p:extLst>
      <p:ext uri="{BB962C8B-B14F-4D97-AF65-F5344CB8AC3E}">
        <p14:creationId xmlns:p14="http://schemas.microsoft.com/office/powerpoint/2010/main" val="258834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5106" y="1"/>
            <a:ext cx="10618694" cy="1097280"/>
          </a:xfrm>
        </p:spPr>
        <p:txBody>
          <a:bodyPr>
            <a:normAutofit/>
          </a:bodyPr>
          <a:lstStyle/>
          <a:p>
            <a:pPr algn="ctr"/>
            <a:r>
              <a:rPr lang="es-ES" sz="3200" dirty="0">
                <a:solidFill>
                  <a:srgbClr val="4E9EBA"/>
                </a:solidFill>
                <a:latin typeface="Arial Black" pitchFamily="34" charset="0"/>
                <a:ea typeface="+mn-ea"/>
                <a:cs typeface="+mn-cs"/>
              </a:rPr>
              <a:t>RECOMENDACIONES GENERALES PARA LA PRESCRIPCIÓN EN PACIENTES CON ERC</a:t>
            </a:r>
          </a:p>
        </p:txBody>
      </p:sp>
      <p:sp>
        <p:nvSpPr>
          <p:cNvPr id="3" name="Marcador de contenido 2"/>
          <p:cNvSpPr>
            <a:spLocks noGrp="1"/>
          </p:cNvSpPr>
          <p:nvPr>
            <p:ph idx="1"/>
          </p:nvPr>
        </p:nvSpPr>
        <p:spPr>
          <a:xfrm>
            <a:off x="621635" y="1097281"/>
            <a:ext cx="11229706" cy="5088716"/>
          </a:xfrm>
        </p:spPr>
        <p:txBody>
          <a:bodyPr>
            <a:normAutofit/>
          </a:bodyPr>
          <a:lstStyle/>
          <a:p>
            <a:pPr algn="just">
              <a:buFont typeface="Wingdings" panose="05000000000000000000" pitchFamily="2" charset="2"/>
              <a:buChar char="ü"/>
            </a:pPr>
            <a:r>
              <a:rPr lang="es-ES" sz="1500" dirty="0"/>
              <a:t>Medir la función renal antes y poco después de prescribir fármacos nefrotóxicos o que requieran ajuste</a:t>
            </a:r>
          </a:p>
          <a:p>
            <a:pPr algn="just">
              <a:buFont typeface="Wingdings" panose="05000000000000000000" pitchFamily="2" charset="2"/>
              <a:buChar char="ü"/>
            </a:pPr>
            <a:r>
              <a:rPr lang="es-ES" sz="1500" dirty="0"/>
              <a:t>Asumir un leve deterioro de la función renal en personas de edad avanzada</a:t>
            </a:r>
          </a:p>
          <a:p>
            <a:pPr algn="just">
              <a:buFont typeface="Wingdings" panose="05000000000000000000" pitchFamily="2" charset="2"/>
              <a:buChar char="ü"/>
            </a:pPr>
            <a:r>
              <a:rPr lang="es-ES" sz="1500" dirty="0"/>
              <a:t>Tener en cuenta otros factores de riesgo como diabetes, insuficiencia cardiaca etc.</a:t>
            </a:r>
          </a:p>
          <a:p>
            <a:pPr algn="just">
              <a:buFont typeface="Wingdings" panose="05000000000000000000" pitchFamily="2" charset="2"/>
              <a:buChar char="ü"/>
            </a:pPr>
            <a:r>
              <a:rPr lang="es-ES" sz="1500" dirty="0"/>
              <a:t>Discutir con los pacientes el riesgo de deshidratación que suponen distintas situaciones y la necesidad de mantener una adecuada hidratación. En caso de sufrir insuficiencia renal aguda, evaluar de forma individualizada</a:t>
            </a:r>
          </a:p>
          <a:p>
            <a:pPr algn="just">
              <a:buFont typeface="Wingdings" panose="05000000000000000000" pitchFamily="2" charset="2"/>
              <a:buChar char="ü"/>
            </a:pPr>
            <a:r>
              <a:rPr lang="es-ES" sz="1500" dirty="0"/>
              <a:t>Deben prescribirse los fármacos estrictamente necesarios, a las dosis e intervalos adecuados, durante el tiempo necesario </a:t>
            </a:r>
          </a:p>
          <a:p>
            <a:pPr algn="just">
              <a:buFont typeface="Wingdings" panose="05000000000000000000" pitchFamily="2" charset="2"/>
              <a:buChar char="ü"/>
            </a:pPr>
            <a:r>
              <a:rPr lang="es-ES" sz="1500" dirty="0"/>
              <a:t>En general, se recomienda empezar con dosis bajas e incrementar lentamente </a:t>
            </a:r>
          </a:p>
          <a:p>
            <a:pPr algn="just">
              <a:buFont typeface="Wingdings" panose="05000000000000000000" pitchFamily="2" charset="2"/>
              <a:buChar char="ü"/>
            </a:pPr>
            <a:r>
              <a:rPr lang="es-ES" sz="1500" dirty="0"/>
              <a:t>Si se requiere un inicio rápido del efecto del medicamento utilizar la dosis de carga habitual y ajustar la dosis de mantenimiento en función del fármaco y del estadio de ERC</a:t>
            </a:r>
          </a:p>
          <a:p>
            <a:pPr algn="just">
              <a:buFont typeface="Wingdings" panose="05000000000000000000" pitchFamily="2" charset="2"/>
              <a:buChar char="ü"/>
            </a:pPr>
            <a:r>
              <a:rPr lang="es-ES" sz="1500" dirty="0"/>
              <a:t>Valorar si las pautas posológicas se ajustan a la funcón renal actual del paciente en la revisión de tratamientos</a:t>
            </a:r>
          </a:p>
          <a:p>
            <a:pPr algn="just">
              <a:buFont typeface="Wingdings" panose="05000000000000000000" pitchFamily="2" charset="2"/>
              <a:buChar char="ü"/>
            </a:pPr>
            <a:r>
              <a:rPr lang="es-ES" sz="1500" dirty="0"/>
              <a:t>Es poco probable que pequeñas modificaciones del FG sean clinicamente significativas</a:t>
            </a:r>
          </a:p>
          <a:p>
            <a:pPr algn="just">
              <a:buFont typeface="Wingdings" panose="05000000000000000000" pitchFamily="2" charset="2"/>
              <a:buChar char="ü"/>
            </a:pPr>
            <a:r>
              <a:rPr lang="es-ES" sz="1500" dirty="0"/>
              <a:t>Evitar hiperpotasemia asociada a fármacos </a:t>
            </a:r>
          </a:p>
          <a:p>
            <a:pPr algn="just">
              <a:buFont typeface="Wingdings" panose="05000000000000000000" pitchFamily="2" charset="2"/>
              <a:buChar char="ü"/>
            </a:pPr>
            <a:r>
              <a:rPr lang="es-ES" sz="1500" dirty="0"/>
              <a:t>Evitar combianción de fármacos nefrotóxicos. Especial atención “Triple whammy”</a:t>
            </a:r>
          </a:p>
          <a:p>
            <a:pPr algn="just">
              <a:buFont typeface="Wingdings" panose="05000000000000000000" pitchFamily="2" charset="2"/>
              <a:buChar char="ü"/>
            </a:pPr>
            <a:r>
              <a:rPr lang="es-ES" sz="1500" dirty="0"/>
              <a:t>Es preferible no utilizar dosis altas con determinados medicamentos o en formas de liberación prolongada</a:t>
            </a:r>
          </a:p>
          <a:p>
            <a:pPr algn="just">
              <a:buFont typeface="Wingdings" panose="05000000000000000000" pitchFamily="2" charset="2"/>
              <a:buChar char="ü"/>
            </a:pPr>
            <a:r>
              <a:rPr lang="es-ES" sz="1500" dirty="0"/>
              <a:t>Es interesante la idea de la “prescripción estratégica” en pacientes con ERC</a:t>
            </a:r>
          </a:p>
          <a:p>
            <a:pPr algn="just">
              <a:buFont typeface="Wingdings" panose="05000000000000000000" pitchFamily="2" charset="2"/>
              <a:buChar char="ü"/>
            </a:pPr>
            <a:r>
              <a:rPr lang="es-ES" sz="1500" dirty="0"/>
              <a:t>Algunos fármacos pueden elevar la creatinina, pero no afectan a la función renal</a:t>
            </a:r>
          </a:p>
          <a:p>
            <a:pPr marL="0" indent="0" algn="just">
              <a:buNone/>
            </a:pPr>
            <a:endParaRPr lang="es-ES" sz="1600" dirty="0"/>
          </a:p>
          <a:p>
            <a:pPr algn="just">
              <a:buFont typeface="Wingdings" panose="05000000000000000000" pitchFamily="2" charset="2"/>
              <a:buChar char="ü"/>
            </a:pPr>
            <a:endParaRPr lang="es-ES" sz="2000" dirty="0"/>
          </a:p>
          <a:p>
            <a:pPr algn="just">
              <a:buFont typeface="Wingdings" panose="05000000000000000000" pitchFamily="2" charset="2"/>
              <a:buChar char="ü"/>
            </a:pPr>
            <a:endParaRPr lang="es-ES" sz="2000" dirty="0"/>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14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2155"/>
          </a:xfrm>
        </p:spPr>
        <p:txBody>
          <a:bodyPr>
            <a:noAutofit/>
          </a:bodyPr>
          <a:lstStyle/>
          <a:p>
            <a:pPr algn="ctr"/>
            <a:r>
              <a:rPr lang="es-ES" sz="2800" dirty="0">
                <a:solidFill>
                  <a:srgbClr val="4E9EBA"/>
                </a:solidFill>
                <a:latin typeface="Arial Black" pitchFamily="34" charset="0"/>
                <a:ea typeface="+mn-ea"/>
                <a:cs typeface="+mn-cs"/>
              </a:rPr>
              <a:t>RECOMENDACIONES DE AJUSTE POSOLÓGICO DE MEDICAMENTOS EN LA ERC</a:t>
            </a:r>
          </a:p>
        </p:txBody>
      </p:sp>
      <p:grpSp>
        <p:nvGrpSpPr>
          <p:cNvPr id="7" name="Grupo 6"/>
          <p:cNvGrpSpPr/>
          <p:nvPr/>
        </p:nvGrpSpPr>
        <p:grpSpPr>
          <a:xfrm>
            <a:off x="621635" y="6185998"/>
            <a:ext cx="10856798" cy="580324"/>
            <a:chOff x="621635" y="6185998"/>
            <a:chExt cx="10856798" cy="580324"/>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05" t="11283" r="58196" b="10438"/>
            <a:stretch/>
          </p:blipFill>
          <p:spPr bwMode="auto">
            <a:xfrm>
              <a:off x="5323957" y="6185998"/>
              <a:ext cx="1012536" cy="535626"/>
            </a:xfrm>
            <a:prstGeom prst="rect">
              <a:avLst/>
            </a:prstGeom>
            <a:ln>
              <a:noFill/>
            </a:ln>
            <a:extLst>
              <a:ext uri="{53640926-AAD7-44D8-BBD7-CCE9431645EC}">
                <a14:shadowObscured xmlns:a14="http://schemas.microsoft.com/office/drawing/2010/main"/>
              </a:ext>
            </a:extLst>
          </p:spPr>
        </p:pic>
        <p:pic>
          <p:nvPicPr>
            <p:cNvPr id="9" name="Imagen 8" descr="Archivo:Osakidetza.svg - Wikipedia, la enciclopedia lib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35" y="6249023"/>
              <a:ext cx="1156335" cy="409575"/>
            </a:xfrm>
            <a:prstGeom prst="rect">
              <a:avLst/>
            </a:prstGeom>
            <a:noFill/>
            <a:ln>
              <a:noFill/>
            </a:ln>
          </p:spPr>
        </p:pic>
        <p:pic>
          <p:nvPicPr>
            <p:cNvPr id="10" name="Imagen 9" descr="salud_lateral_col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3203" y="6239907"/>
              <a:ext cx="1205230" cy="526415"/>
            </a:xfrm>
            <a:prstGeom prst="rect">
              <a:avLst/>
            </a:prstGeom>
            <a:noFill/>
            <a:ln>
              <a:noFill/>
            </a:ln>
          </p:spPr>
        </p:pic>
      </p:grpSp>
      <p:cxnSp>
        <p:nvCxnSpPr>
          <p:cNvPr id="11" name="Conector recto 10"/>
          <p:cNvCxnSpPr/>
          <p:nvPr/>
        </p:nvCxnSpPr>
        <p:spPr>
          <a:xfrm>
            <a:off x="433802" y="1090023"/>
            <a:ext cx="11161486" cy="7257"/>
          </a:xfrm>
          <a:prstGeom prst="line">
            <a:avLst/>
          </a:prstGeom>
          <a:ln w="25400">
            <a:solidFill>
              <a:srgbClr val="4E9EBA"/>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33803" y="1345474"/>
            <a:ext cx="11361958" cy="4831489"/>
          </a:xfrm>
        </p:spPr>
        <p:txBody>
          <a:bodyPr>
            <a:normAutofit/>
          </a:bodyPr>
          <a:lstStyle/>
          <a:p>
            <a:pPr marL="228600" lvl="1" algn="just">
              <a:lnSpc>
                <a:spcPct val="110000"/>
              </a:lnSpc>
              <a:spcBef>
                <a:spcPts val="1000"/>
              </a:spcBef>
              <a:buFont typeface="Wingdings" panose="05000000000000000000" pitchFamily="2" charset="2"/>
              <a:buChar char="ü"/>
            </a:pPr>
            <a:r>
              <a:rPr lang="es-ES" sz="2100" dirty="0"/>
              <a:t>La información que se ofrece es para algunos grupos de medicamentos de uso habitual, en los que se excluyen los de uso y dispensación hospitalaria </a:t>
            </a:r>
          </a:p>
          <a:p>
            <a:pPr marL="228600" lvl="1" algn="just">
              <a:lnSpc>
                <a:spcPct val="110000"/>
              </a:lnSpc>
              <a:spcBef>
                <a:spcPts val="1000"/>
              </a:spcBef>
              <a:buFont typeface="Wingdings" panose="05000000000000000000" pitchFamily="2" charset="2"/>
              <a:buChar char="ü"/>
            </a:pPr>
            <a:r>
              <a:rPr lang="es-ES" sz="2100" dirty="0"/>
              <a:t>Para información más detallada sobre ajustes de fármacos concretos se recomienda consultar las fichas técnicas (FT)</a:t>
            </a:r>
          </a:p>
          <a:p>
            <a:pPr marL="228600" lvl="1" algn="just">
              <a:lnSpc>
                <a:spcPct val="110000"/>
              </a:lnSpc>
              <a:spcBef>
                <a:spcPts val="1000"/>
              </a:spcBef>
              <a:buFont typeface="Wingdings" panose="05000000000000000000" pitchFamily="2" charset="2"/>
              <a:buChar char="ü"/>
            </a:pPr>
            <a:r>
              <a:rPr lang="es-ES" sz="2100" dirty="0"/>
              <a:t> La información que se ofrece en las tablas se unifica a FG y se siguen las categorías de la clasificación de la ERC</a:t>
            </a:r>
            <a:endParaRPr lang="es-ES" sz="2100" dirty="0">
              <a:solidFill>
                <a:prstClr val="black"/>
              </a:solidFill>
            </a:endParaRPr>
          </a:p>
          <a:p>
            <a:pPr marL="228600" lvl="1" algn="just">
              <a:lnSpc>
                <a:spcPct val="110000"/>
              </a:lnSpc>
              <a:spcBef>
                <a:spcPts val="1000"/>
              </a:spcBef>
              <a:buFont typeface="Wingdings" panose="05000000000000000000" pitchFamily="2" charset="2"/>
              <a:buChar char="ü"/>
            </a:pPr>
            <a:r>
              <a:rPr lang="es-ES" sz="2100" dirty="0">
                <a:solidFill>
                  <a:prstClr val="black"/>
                </a:solidFill>
              </a:rPr>
              <a:t>En general, no se requieren ajustes de dosis en FG&lt;60 ml/min/1,73m</a:t>
            </a:r>
            <a:r>
              <a:rPr lang="es-ES" sz="2100" baseline="30000" dirty="0">
                <a:solidFill>
                  <a:prstClr val="black"/>
                </a:solidFill>
              </a:rPr>
              <a:t>2</a:t>
            </a:r>
          </a:p>
          <a:p>
            <a:pPr marL="228600" lvl="1" algn="just">
              <a:lnSpc>
                <a:spcPct val="110000"/>
              </a:lnSpc>
              <a:spcBef>
                <a:spcPts val="1000"/>
              </a:spcBef>
              <a:buFont typeface="Wingdings" panose="05000000000000000000" pitchFamily="2" charset="2"/>
              <a:buChar char="ü"/>
            </a:pPr>
            <a:r>
              <a:rPr lang="es-ES" sz="2100" dirty="0">
                <a:solidFill>
                  <a:prstClr val="black"/>
                </a:solidFill>
              </a:rPr>
              <a:t>Las distintas recomendaciones de ajuste posológico a seguir se clasifican en las siguientes categorías:</a:t>
            </a:r>
          </a:p>
          <a:p>
            <a:pPr marL="228600" lvl="1" algn="just">
              <a:lnSpc>
                <a:spcPct val="110000"/>
              </a:lnSpc>
              <a:spcBef>
                <a:spcPts val="1000"/>
              </a:spcBef>
              <a:buFont typeface="Wingdings" panose="05000000000000000000" pitchFamily="2" charset="2"/>
              <a:buChar char="ü"/>
            </a:pPr>
            <a:endParaRPr lang="es-ES" sz="2100" baseline="30000" dirty="0">
              <a:solidFill>
                <a:prstClr val="black"/>
              </a:solidFill>
            </a:endParaRPr>
          </a:p>
          <a:p>
            <a:pPr marL="0" lvl="1" indent="0" algn="just">
              <a:lnSpc>
                <a:spcPct val="110000"/>
              </a:lnSpc>
              <a:spcBef>
                <a:spcPts val="1000"/>
              </a:spcBef>
              <a:buNone/>
            </a:pPr>
            <a:endParaRPr lang="es-ES" sz="2100" baseline="30000" dirty="0">
              <a:solidFill>
                <a:prstClr val="black"/>
              </a:solidFill>
            </a:endParaRPr>
          </a:p>
          <a:p>
            <a:pPr marL="0" lvl="1" indent="0" algn="just">
              <a:lnSpc>
                <a:spcPct val="110000"/>
              </a:lnSpc>
              <a:spcBef>
                <a:spcPts val="1000"/>
              </a:spcBef>
              <a:buNone/>
            </a:pPr>
            <a:endParaRPr lang="es-ES" sz="1800" baseline="30000" dirty="0">
              <a:solidFill>
                <a:prstClr val="black"/>
              </a:solidFill>
            </a:endParaRPr>
          </a:p>
          <a:p>
            <a:pPr marL="228600" lvl="1" algn="just">
              <a:lnSpc>
                <a:spcPct val="110000"/>
              </a:lnSpc>
              <a:spcBef>
                <a:spcPts val="1000"/>
              </a:spcBef>
              <a:buFont typeface="Wingdings" panose="05000000000000000000" pitchFamily="2" charset="2"/>
              <a:buChar char="ü"/>
            </a:pPr>
            <a:endParaRPr lang="es-ES" sz="7100" baseline="300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pPr marL="457200" lvl="1" indent="0" algn="just">
              <a:buNone/>
            </a:pPr>
            <a:endParaRPr lang="es-ES" sz="7200" dirty="0">
              <a:solidFill>
                <a:prstClr val="black"/>
              </a:solidFill>
            </a:endParaRPr>
          </a:p>
          <a:p>
            <a:endParaRPr lang="es-ES" dirty="0"/>
          </a:p>
        </p:txBody>
      </p:sp>
      <p:pic>
        <p:nvPicPr>
          <p:cNvPr id="4" name="Imagen 3"/>
          <p:cNvPicPr>
            <a:picLocks noChangeAspect="1"/>
          </p:cNvPicPr>
          <p:nvPr/>
        </p:nvPicPr>
        <p:blipFill>
          <a:blip r:embed="rId5"/>
          <a:stretch>
            <a:fillRect/>
          </a:stretch>
        </p:blipFill>
        <p:spPr>
          <a:xfrm>
            <a:off x="2341749" y="4889966"/>
            <a:ext cx="6300227" cy="1287388"/>
          </a:xfrm>
          <a:prstGeom prst="rect">
            <a:avLst/>
          </a:prstGeom>
        </p:spPr>
      </p:pic>
    </p:spTree>
    <p:extLst>
      <p:ext uri="{BB962C8B-B14F-4D97-AF65-F5344CB8AC3E}">
        <p14:creationId xmlns:p14="http://schemas.microsoft.com/office/powerpoint/2010/main" val="28864742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01a845-6ce7-4628-b9f3-e90712a662a6" xsi:nil="true"/>
    <lcf76f155ced4ddcb4097134ff3c332f xmlns="1fdafc60-6e87-4fef-9209-278af2a3ac6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8" ma:contentTypeDescription="Create a new document." ma:contentTypeScope="" ma:versionID="658e05dc79727ff3272e17dd9bfa80f0">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60ec3ea61346522d41d3ef10648fdf0c"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238219-447f-418f-809f-6e2596424e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c9e86-a5d1-4fbb-99d0-b14c622278c8}" ma:internalName="TaxCatchAll" ma:showField="CatchAllData" ma:web="f301a845-6ce7-4628-b9f3-e90712a662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37D3B-2628-4CB1-A252-A7A3FD4F8197}">
  <ds:schemaRefs>
    <ds:schemaRef ds:uri="http://schemas.microsoft.com/sharepoint/v3/contenttype/forms"/>
  </ds:schemaRefs>
</ds:datastoreItem>
</file>

<file path=customXml/itemProps2.xml><?xml version="1.0" encoding="utf-8"?>
<ds:datastoreItem xmlns:ds="http://schemas.openxmlformats.org/officeDocument/2006/customXml" ds:itemID="{0C9C0450-BEA5-4695-94A4-D41D36B74154}">
  <ds:schemaRefs>
    <ds:schemaRef ds:uri="http://purl.org/dc/terms/"/>
    <ds:schemaRef ds:uri="http://schemas.microsoft.com/office/2006/documentManagement/types"/>
    <ds:schemaRef ds:uri="http://purl.org/dc/dcmitype/"/>
    <ds:schemaRef ds:uri="http://schemas.microsoft.com/office/infopath/2007/PartnerControls"/>
    <ds:schemaRef ds:uri="5e0b9f15-b1e2-4f15-91d0-e063c5ba81ff"/>
    <ds:schemaRef ds:uri="http://purl.org/dc/elements/1.1/"/>
    <ds:schemaRef ds:uri="http://schemas.microsoft.com/office/2006/metadata/properties"/>
    <ds:schemaRef ds:uri="http://schemas.openxmlformats.org/package/2006/metadata/core-properties"/>
    <ds:schemaRef ds:uri="http://www.w3.org/XML/1998/namespace"/>
    <ds:schemaRef ds:uri="f301a845-6ce7-4628-b9f3-e90712a662a6"/>
    <ds:schemaRef ds:uri="1fdafc60-6e87-4fef-9209-278af2a3ac6d"/>
  </ds:schemaRefs>
</ds:datastoreItem>
</file>

<file path=customXml/itemProps3.xml><?xml version="1.0" encoding="utf-8"?>
<ds:datastoreItem xmlns:ds="http://schemas.openxmlformats.org/officeDocument/2006/customXml" ds:itemID="{18CFB377-5C7B-4028-972A-E84A83AE1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4540</TotalTime>
  <Words>2199</Words>
  <Application>Microsoft Office PowerPoint</Application>
  <PresentationFormat>Panorámica</PresentationFormat>
  <Paragraphs>172</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Arial Black</vt:lpstr>
      <vt:lpstr>Calibri</vt:lpstr>
      <vt:lpstr>Calibri Light</vt:lpstr>
      <vt:lpstr>Wingdings</vt:lpstr>
      <vt:lpstr>Tema de Office</vt:lpstr>
      <vt:lpstr>DOSIFICACIÓN DE MEDICAMENTOS EN PACIENTES CON ALTERACIÓN DE LA FUNCIÓN RENAL (I)  Vol 32, nº 2 2024</vt:lpstr>
      <vt:lpstr>Sumario</vt:lpstr>
      <vt:lpstr>INTRODUCCIÓN</vt:lpstr>
      <vt:lpstr>DEFINICIÓN DE LA ERC </vt:lpstr>
      <vt:lpstr>ESTIMACIÓN DE LA FUNCIÓN RENAL</vt:lpstr>
      <vt:lpstr>FORMULAS PARA EL AJUSTE POSOLÓGICO DE FÁRMACOS </vt:lpstr>
      <vt:lpstr>CLASIFICACIÓN DE LA ERC (ESTADIAJE)</vt:lpstr>
      <vt:lpstr>RECOMENDACIONES GENERALES PARA LA PRESCRIPCIÓN EN PACIENTES CON ERC</vt:lpstr>
      <vt:lpstr>RECOMENDACIONES DE AJUSTE POSOLÓGICO DE MEDICAMENTOS EN LA ERC</vt:lpstr>
      <vt:lpstr>Presentación de PowerPoint</vt:lpstr>
      <vt:lpstr>Presentación de PowerPoint</vt:lpstr>
      <vt:lpstr>Presentación de PowerPoint</vt:lpstr>
      <vt:lpstr>Presentación de PowerPoint</vt:lpstr>
      <vt:lpstr>Presentación de PowerPoint</vt:lpstr>
      <vt:lpstr>Presentación de PowerPoint</vt:lpstr>
      <vt:lpstr>ANTIHIPERTENSIVOS DE ACCIÓN SOBRE EL SISTEMA RENINA-ANGIOTENSINA-ALDOSTERONA: IECA, ARA-II y aliskireno </vt:lpstr>
      <vt:lpstr>Presentación de PowerPoint</vt:lpstr>
      <vt:lpstr>Presentación de PowerPoint</vt:lpstr>
      <vt:lpstr>Presentación de PowerPoint</vt:lpstr>
      <vt:lpstr>Presentación de PowerPoint</vt:lpstr>
      <vt:lpstr>DIURÉTICOS</vt:lpstr>
      <vt:lpstr>Presentación de PowerPoint</vt:lpstr>
      <vt:lpstr>Presentación de PowerPoint</vt:lpstr>
      <vt:lpstr>Presentación de PowerPoint</vt:lpstr>
      <vt:lpstr>Presentación de PowerPoint</vt:lpstr>
      <vt:lpstr>AINES</vt:lpstr>
      <vt:lpstr>Presentación de PowerPoint</vt:lpstr>
      <vt:lpstr>OPIOIDES</vt:lpstr>
      <vt:lpstr>Presentación de PowerPoint</vt:lpstr>
      <vt:lpstr>Presentación de PowerPoint</vt:lpstr>
    </vt:vector>
  </TitlesOfParts>
  <Company>Eusko Jaurlaritza Gobierno Vasco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INFAC  Vol xx, nºx año</dc:title>
  <dc:creator>López Varona, Mª José</dc:creator>
  <cp:lastModifiedBy>Rosado Ortiz De Zarate, Ander</cp:lastModifiedBy>
  <cp:revision>416</cp:revision>
  <cp:lastPrinted>2024-03-27T09:06:29Z</cp:lastPrinted>
  <dcterms:created xsi:type="dcterms:W3CDTF">2022-01-18T07:46:55Z</dcterms:created>
  <dcterms:modified xsi:type="dcterms:W3CDTF">2024-04-15T15:17:41Z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0x010100491CD9D10FA1F543857F910471C88E3F</vt:lpwstr>
  </property>
</Properties>
</file>