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330" r:id="rId6"/>
    <p:sldId id="262" r:id="rId7"/>
    <p:sldId id="290" r:id="rId8"/>
    <p:sldId id="334" r:id="rId9"/>
    <p:sldId id="303" r:id="rId10"/>
    <p:sldId id="355" r:id="rId11"/>
    <p:sldId id="340" r:id="rId12"/>
    <p:sldId id="341" r:id="rId13"/>
    <p:sldId id="356" r:id="rId14"/>
    <p:sldId id="342" r:id="rId15"/>
    <p:sldId id="336" r:id="rId16"/>
    <p:sldId id="337" r:id="rId17"/>
    <p:sldId id="338" r:id="rId18"/>
    <p:sldId id="343" r:id="rId19"/>
    <p:sldId id="348" r:id="rId20"/>
    <p:sldId id="344" r:id="rId21"/>
    <p:sldId id="349" r:id="rId22"/>
    <p:sldId id="350" r:id="rId23"/>
    <p:sldId id="345" r:id="rId24"/>
    <p:sldId id="351" r:id="rId25"/>
    <p:sldId id="360" r:id="rId26"/>
    <p:sldId id="352" r:id="rId27"/>
    <p:sldId id="353" r:id="rId28"/>
    <p:sldId id="354" r:id="rId29"/>
    <p:sldId id="329" r:id="rId30"/>
  </p:sldIdLst>
  <p:sldSz cx="12192000" cy="6858000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7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  <p:cmAuthor id="2" name="LEIRE GIL MAJUELO" initials="LGM" lastIdx="5" clrIdx="1">
    <p:extLst>
      <p:ext uri="{19B8F6BF-5375-455C-9EA6-DF929625EA0E}">
        <p15:presenceInfo xmlns:p15="http://schemas.microsoft.com/office/powerpoint/2012/main" userId="S-1-5-21-3957148863-1721901046-757422038-157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C0"/>
    <a:srgbClr val="4E9EBA"/>
    <a:srgbClr val="58B0AE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BE4BB-FA5E-42D3-9529-4D9C83F5922E}" v="1" dt="2024-07-09T10:46:19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2662" autoAdjust="0"/>
  </p:normalViewPr>
  <p:slideViewPr>
    <p:cSldViewPr snapToGrid="0">
      <p:cViewPr varScale="1">
        <p:scale>
          <a:sx n="109" d="100"/>
          <a:sy n="109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do Ortiz De Zarate, Ander" userId="6cb5019e-4be0-4e27-b6ca-543cab28f87e" providerId="ADAL" clId="{321BE4BB-FA5E-42D3-9529-4D9C83F5922E}"/>
    <pc:docChg chg="modSld">
      <pc:chgData name="Rosado Ortiz De Zarate, Ander" userId="6cb5019e-4be0-4e27-b6ca-543cab28f87e" providerId="ADAL" clId="{321BE4BB-FA5E-42D3-9529-4D9C83F5922E}" dt="2024-07-09T10:45:49.195" v="21" actId="207"/>
      <pc:docMkLst>
        <pc:docMk/>
      </pc:docMkLst>
      <pc:sldChg chg="modSp mod">
        <pc:chgData name="Rosado Ortiz De Zarate, Ander" userId="6cb5019e-4be0-4e27-b6ca-543cab28f87e" providerId="ADAL" clId="{321BE4BB-FA5E-42D3-9529-4D9C83F5922E}" dt="2024-07-09T10:45:49.195" v="21" actId="207"/>
        <pc:sldMkLst>
          <pc:docMk/>
          <pc:sldMk cId="3195601101" sldId="329"/>
        </pc:sldMkLst>
        <pc:spChg chg="mod">
          <ac:chgData name="Rosado Ortiz De Zarate, Ander" userId="6cb5019e-4be0-4e27-b6ca-543cab28f87e" providerId="ADAL" clId="{321BE4BB-FA5E-42D3-9529-4D9C83F5922E}" dt="2024-07-09T10:45:49.195" v="21" actId="207"/>
          <ac:spMkLst>
            <pc:docMk/>
            <pc:sldMk cId="3195601101" sldId="329"/>
            <ac:spMk id="4" creationId="{00000000-0000-0000-0000-000000000000}"/>
          </ac:spMkLst>
        </pc:spChg>
      </pc:sldChg>
    </pc:docChg>
  </pc:docChgLst>
  <pc:docChgLst>
    <pc:chgData name="Javier Martinez" userId="d47604ccbb078b5f" providerId="LiveId" clId="{77D3E3C6-8ED3-476E-892D-7D7BAC222DC8}"/>
    <pc:docChg chg="undo custSel addSld modSld sldOrd">
      <pc:chgData name="Javier Martinez" userId="d47604ccbb078b5f" providerId="LiveId" clId="{77D3E3C6-8ED3-476E-892D-7D7BAC222DC8}" dt="2024-05-11T09:37:53.076" v="2441" actId="1076"/>
      <pc:docMkLst>
        <pc:docMk/>
      </pc:docMkLst>
      <pc:sldChg chg="modSp mod">
        <pc:chgData name="Javier Martinez" userId="d47604ccbb078b5f" providerId="LiveId" clId="{77D3E3C6-8ED3-476E-892D-7D7BAC222DC8}" dt="2024-05-11T08:44:25.936" v="40" actId="20577"/>
        <pc:sldMkLst>
          <pc:docMk/>
          <pc:sldMk cId="1752585274" sldId="256"/>
        </pc:sldMkLst>
        <pc:spChg chg="mod">
          <ac:chgData name="Javier Martinez" userId="d47604ccbb078b5f" providerId="LiveId" clId="{77D3E3C6-8ED3-476E-892D-7D7BAC222DC8}" dt="2024-05-11T08:44:25.936" v="40" actId="20577"/>
          <ac:spMkLst>
            <pc:docMk/>
            <pc:sldMk cId="1752585274" sldId="256"/>
            <ac:spMk id="2" creationId="{00000000-0000-0000-0000-000000000000}"/>
          </ac:spMkLst>
        </pc:spChg>
      </pc:sldChg>
      <pc:sldChg chg="modSp mod">
        <pc:chgData name="Javier Martinez" userId="d47604ccbb078b5f" providerId="LiveId" clId="{77D3E3C6-8ED3-476E-892D-7D7BAC222DC8}" dt="2024-05-11T08:59:47.446" v="940" actId="6549"/>
        <pc:sldMkLst>
          <pc:docMk/>
          <pc:sldMk cId="628501172" sldId="262"/>
        </pc:sldMkLst>
        <pc:spChg chg="mod">
          <ac:chgData name="Javier Martinez" userId="d47604ccbb078b5f" providerId="LiveId" clId="{77D3E3C6-8ED3-476E-892D-7D7BAC222DC8}" dt="2024-05-11T08:59:47.446" v="940" actId="6549"/>
          <ac:spMkLst>
            <pc:docMk/>
            <pc:sldMk cId="628501172" sldId="262"/>
            <ac:spMk id="3" creationId="{00000000-0000-0000-0000-000000000000}"/>
          </ac:spMkLst>
        </pc:spChg>
      </pc:sldChg>
      <pc:sldChg chg="modSp mod">
        <pc:chgData name="Javier Martinez" userId="d47604ccbb078b5f" providerId="LiveId" clId="{77D3E3C6-8ED3-476E-892D-7D7BAC222DC8}" dt="2024-05-11T09:05:00.868" v="1395" actId="20577"/>
        <pc:sldMkLst>
          <pc:docMk/>
          <pc:sldMk cId="3244571258" sldId="290"/>
        </pc:sldMkLst>
        <pc:spChg chg="mod">
          <ac:chgData name="Javier Martinez" userId="d47604ccbb078b5f" providerId="LiveId" clId="{77D3E3C6-8ED3-476E-892D-7D7BAC222DC8}" dt="2024-05-11T08:56:52.755" v="834" actId="20577"/>
          <ac:spMkLst>
            <pc:docMk/>
            <pc:sldMk cId="3244571258" sldId="290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05:00.868" v="1395" actId="20577"/>
          <ac:spMkLst>
            <pc:docMk/>
            <pc:sldMk cId="3244571258" sldId="290"/>
            <ac:spMk id="3" creationId="{00000000-0000-0000-0000-000000000000}"/>
          </ac:spMkLst>
        </pc:spChg>
      </pc:sldChg>
      <pc:sldChg chg="modSp mod">
        <pc:chgData name="Javier Martinez" userId="d47604ccbb078b5f" providerId="LiveId" clId="{77D3E3C6-8ED3-476E-892D-7D7BAC222DC8}" dt="2024-05-11T09:29:30.808" v="2356" actId="27636"/>
        <pc:sldMkLst>
          <pc:docMk/>
          <pc:sldMk cId="999084753" sldId="303"/>
        </pc:sldMkLst>
        <pc:spChg chg="mod">
          <ac:chgData name="Javier Martinez" userId="d47604ccbb078b5f" providerId="LiveId" clId="{77D3E3C6-8ED3-476E-892D-7D7BAC222DC8}" dt="2024-05-11T09:16:03.226" v="2016" actId="20577"/>
          <ac:spMkLst>
            <pc:docMk/>
            <pc:sldMk cId="999084753" sldId="303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29:30.808" v="2356" actId="27636"/>
          <ac:spMkLst>
            <pc:docMk/>
            <pc:sldMk cId="999084753" sldId="303"/>
            <ac:spMk id="3" creationId="{00000000-0000-0000-0000-000000000000}"/>
          </ac:spMkLst>
        </pc:spChg>
      </pc:sldChg>
      <pc:sldChg chg="addSp modSp mod">
        <pc:chgData name="Javier Martinez" userId="d47604ccbb078b5f" providerId="LiveId" clId="{77D3E3C6-8ED3-476E-892D-7D7BAC222DC8}" dt="2024-05-11T09:35:45.344" v="2426" actId="14100"/>
        <pc:sldMkLst>
          <pc:docMk/>
          <pc:sldMk cId="3158941409" sldId="305"/>
        </pc:sldMkLst>
        <pc:spChg chg="mod">
          <ac:chgData name="Javier Martinez" userId="d47604ccbb078b5f" providerId="LiveId" clId="{77D3E3C6-8ED3-476E-892D-7D7BAC222DC8}" dt="2024-05-11T09:30:16.659" v="2357"/>
          <ac:spMkLst>
            <pc:docMk/>
            <pc:sldMk cId="3158941409" sldId="305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30:43.545" v="2359" actId="27636"/>
          <ac:spMkLst>
            <pc:docMk/>
            <pc:sldMk cId="3158941409" sldId="305"/>
            <ac:spMk id="3" creationId="{00000000-0000-0000-0000-000000000000}"/>
          </ac:spMkLst>
        </pc:spChg>
        <pc:graphicFrameChg chg="add mod modGraphic">
          <ac:chgData name="Javier Martinez" userId="d47604ccbb078b5f" providerId="LiveId" clId="{77D3E3C6-8ED3-476E-892D-7D7BAC222DC8}" dt="2024-05-11T09:35:45.344" v="2426" actId="14100"/>
          <ac:graphicFrameMkLst>
            <pc:docMk/>
            <pc:sldMk cId="3158941409" sldId="305"/>
            <ac:graphicFrameMk id="4" creationId="{689C73A0-46E2-B170-BFF1-C67A1319B524}"/>
          </ac:graphicFrameMkLst>
        </pc:graphicFrameChg>
      </pc:sldChg>
      <pc:sldChg chg="modSp mod">
        <pc:chgData name="Javier Martinez" userId="d47604ccbb078b5f" providerId="LiveId" clId="{77D3E3C6-8ED3-476E-892D-7D7BAC222DC8}" dt="2024-05-11T08:48:46.004" v="315" actId="255"/>
        <pc:sldMkLst>
          <pc:docMk/>
          <pc:sldMk cId="313661833" sldId="330"/>
        </pc:sldMkLst>
        <pc:spChg chg="mod">
          <ac:chgData name="Javier Martinez" userId="d47604ccbb078b5f" providerId="LiveId" clId="{77D3E3C6-8ED3-476E-892D-7D7BAC222DC8}" dt="2024-05-11T08:48:46.004" v="315" actId="255"/>
          <ac:spMkLst>
            <pc:docMk/>
            <pc:sldMk cId="313661833" sldId="330"/>
            <ac:spMk id="4" creationId="{00000000-0000-0000-0000-000000000000}"/>
          </ac:spMkLst>
        </pc:spChg>
      </pc:sldChg>
      <pc:sldChg chg="addSp delSp modSp mod">
        <pc:chgData name="Javier Martinez" userId="d47604ccbb078b5f" providerId="LiveId" clId="{77D3E3C6-8ED3-476E-892D-7D7BAC222DC8}" dt="2024-05-11T09:37:53.076" v="2441" actId="1076"/>
        <pc:sldMkLst>
          <pc:docMk/>
          <pc:sldMk cId="2588349658" sldId="331"/>
        </pc:sldMkLst>
        <pc:spChg chg="mod">
          <ac:chgData name="Javier Martinez" userId="d47604ccbb078b5f" providerId="LiveId" clId="{77D3E3C6-8ED3-476E-892D-7D7BAC222DC8}" dt="2024-05-11T09:37:46.488" v="2439" actId="1076"/>
          <ac:spMkLst>
            <pc:docMk/>
            <pc:sldMk cId="2588349658" sldId="331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36:50.206" v="2430" actId="1076"/>
          <ac:spMkLst>
            <pc:docMk/>
            <pc:sldMk cId="2588349658" sldId="331"/>
            <ac:spMk id="3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36:27.399" v="2427" actId="6549"/>
          <ac:spMkLst>
            <pc:docMk/>
            <pc:sldMk cId="2588349658" sldId="331"/>
            <ac:spMk id="6" creationId="{00000000-0000-0000-0000-000000000000}"/>
          </ac:spMkLst>
        </pc:spChg>
        <pc:graphicFrameChg chg="add mod modGraphic">
          <ac:chgData name="Javier Martinez" userId="d47604ccbb078b5f" providerId="LiveId" clId="{77D3E3C6-8ED3-476E-892D-7D7BAC222DC8}" dt="2024-05-11T09:37:53.076" v="2441" actId="1076"/>
          <ac:graphicFrameMkLst>
            <pc:docMk/>
            <pc:sldMk cId="2588349658" sldId="331"/>
            <ac:graphicFrameMk id="4" creationId="{6A5E2E8D-BCB6-83EF-4BF8-19CB8864FB2E}"/>
          </ac:graphicFrameMkLst>
        </pc:graphicFrameChg>
        <pc:picChg chg="del">
          <ac:chgData name="Javier Martinez" userId="d47604ccbb078b5f" providerId="LiveId" clId="{77D3E3C6-8ED3-476E-892D-7D7BAC222DC8}" dt="2024-05-11T09:36:28.808" v="2428" actId="478"/>
          <ac:picMkLst>
            <pc:docMk/>
            <pc:sldMk cId="2588349658" sldId="331"/>
            <ac:picMk id="13" creationId="{00000000-0000-0000-0000-000000000000}"/>
          </ac:picMkLst>
        </pc:picChg>
        <pc:cxnChg chg="mod">
          <ac:chgData name="Javier Martinez" userId="d47604ccbb078b5f" providerId="LiveId" clId="{77D3E3C6-8ED3-476E-892D-7D7BAC222DC8}" dt="2024-05-11T09:37:49.083" v="2440" actId="1076"/>
          <ac:cxnSpMkLst>
            <pc:docMk/>
            <pc:sldMk cId="2588349658" sldId="331"/>
            <ac:cxnSpMk id="11" creationId="{00000000-0000-0000-0000-000000000000}"/>
          </ac:cxnSpMkLst>
        </pc:cxnChg>
      </pc:sldChg>
      <pc:sldChg chg="modSp add mod ord">
        <pc:chgData name="Javier Martinez" userId="d47604ccbb078b5f" providerId="LiveId" clId="{77D3E3C6-8ED3-476E-892D-7D7BAC222DC8}" dt="2024-05-11T09:29:09.490" v="2352" actId="6549"/>
        <pc:sldMkLst>
          <pc:docMk/>
          <pc:sldMk cId="2305611135" sldId="334"/>
        </pc:sldMkLst>
        <pc:spChg chg="mod">
          <ac:chgData name="Javier Martinez" userId="d47604ccbb078b5f" providerId="LiveId" clId="{77D3E3C6-8ED3-476E-892D-7D7BAC222DC8}" dt="2024-05-11T09:29:09.490" v="2352" actId="6549"/>
          <ac:spMkLst>
            <pc:docMk/>
            <pc:sldMk cId="2305611135" sldId="334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28:44.299" v="2351" actId="2710"/>
          <ac:spMkLst>
            <pc:docMk/>
            <pc:sldMk cId="2305611135" sldId="334"/>
            <ac:spMk id="3" creationId="{00000000-0000-0000-0000-000000000000}"/>
          </ac:spMkLst>
        </pc:spChg>
      </pc:sldChg>
      <pc:sldChg chg="delSp modSp add mod">
        <pc:chgData name="Javier Martinez" userId="d47604ccbb078b5f" providerId="LiveId" clId="{77D3E3C6-8ED3-476E-892D-7D7BAC222DC8}" dt="2024-05-11T09:35:09.620" v="2420" actId="14100"/>
        <pc:sldMkLst>
          <pc:docMk/>
          <pc:sldMk cId="1979805890" sldId="335"/>
        </pc:sldMkLst>
        <pc:spChg chg="mod">
          <ac:chgData name="Javier Martinez" userId="d47604ccbb078b5f" providerId="LiveId" clId="{77D3E3C6-8ED3-476E-892D-7D7BAC222DC8}" dt="2024-05-11T09:32:14.465" v="2378" actId="6549"/>
          <ac:spMkLst>
            <pc:docMk/>
            <pc:sldMk cId="1979805890" sldId="335"/>
            <ac:spMk id="2" creationId="{00000000-0000-0000-0000-000000000000}"/>
          </ac:spMkLst>
        </pc:spChg>
        <pc:spChg chg="mod">
          <ac:chgData name="Javier Martinez" userId="d47604ccbb078b5f" providerId="LiveId" clId="{77D3E3C6-8ED3-476E-892D-7D7BAC222DC8}" dt="2024-05-11T09:35:09.620" v="2420" actId="14100"/>
          <ac:spMkLst>
            <pc:docMk/>
            <pc:sldMk cId="1979805890" sldId="335"/>
            <ac:spMk id="3" creationId="{00000000-0000-0000-0000-000000000000}"/>
          </ac:spMkLst>
        </pc:spChg>
        <pc:graphicFrameChg chg="del">
          <ac:chgData name="Javier Martinez" userId="d47604ccbb078b5f" providerId="LiveId" clId="{77D3E3C6-8ED3-476E-892D-7D7BAC222DC8}" dt="2024-05-11T09:31:47.654" v="2365" actId="478"/>
          <ac:graphicFrameMkLst>
            <pc:docMk/>
            <pc:sldMk cId="1979805890" sldId="335"/>
            <ac:graphicFrameMk id="4" creationId="{689C73A0-46E2-B170-BFF1-C67A1319B524}"/>
          </ac:graphicFrameMkLst>
        </pc:graphicFrameChg>
      </pc:sldChg>
    </pc:docChg>
  </pc:docChgLst>
  <pc:docChgLst>
    <pc:chgData name="López Varona, Mª José" userId="6b80e222-923f-4be5-9ffe-77a4b7672272" providerId="ADAL" clId="{81A84AAB-DECA-49D1-AA66-EA1258623942}"/>
    <pc:docChg chg="custSel modSld">
      <pc:chgData name="López Varona, Mª José" userId="6b80e222-923f-4be5-9ffe-77a4b7672272" providerId="ADAL" clId="{81A84AAB-DECA-49D1-AA66-EA1258623942}" dt="2024-06-11T06:23:03.976" v="1" actId="3626"/>
      <pc:docMkLst>
        <pc:docMk/>
      </pc:docMkLst>
      <pc:sldChg chg="modSp mod">
        <pc:chgData name="López Varona, Mª José" userId="6b80e222-923f-4be5-9ffe-77a4b7672272" providerId="ADAL" clId="{81A84AAB-DECA-49D1-AA66-EA1258623942}" dt="2024-06-11T06:22:57.325" v="0" actId="20577"/>
        <pc:sldMkLst>
          <pc:docMk/>
          <pc:sldMk cId="1752585274" sldId="256"/>
        </pc:sldMkLst>
        <pc:spChg chg="mod">
          <ac:chgData name="López Varona, Mª José" userId="6b80e222-923f-4be5-9ffe-77a4b7672272" providerId="ADAL" clId="{81A84AAB-DECA-49D1-AA66-EA1258623942}" dt="2024-06-11T06:22:57.325" v="0" actId="20577"/>
          <ac:spMkLst>
            <pc:docMk/>
            <pc:sldMk cId="1752585274" sldId="256"/>
            <ac:spMk id="2" creationId="{00000000-0000-0000-0000-000000000000}"/>
          </ac:spMkLst>
        </pc:spChg>
      </pc:sldChg>
      <pc:sldChg chg="modSp mod">
        <pc:chgData name="López Varona, Mª José" userId="6b80e222-923f-4be5-9ffe-77a4b7672272" providerId="ADAL" clId="{81A84AAB-DECA-49D1-AA66-EA1258623942}" dt="2024-06-11T06:23:03.976" v="1" actId="3626"/>
        <pc:sldMkLst>
          <pc:docMk/>
          <pc:sldMk cId="3195601101" sldId="329"/>
        </pc:sldMkLst>
        <pc:spChg chg="mod">
          <ac:chgData name="López Varona, Mª José" userId="6b80e222-923f-4be5-9ffe-77a4b7672272" providerId="ADAL" clId="{81A84AAB-DECA-49D1-AA66-EA1258623942}" dt="2024-06-11T06:23:03.976" v="1" actId="3626"/>
          <ac:spMkLst>
            <pc:docMk/>
            <pc:sldMk cId="3195601101" sldId="32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skadi.eus/contenidos/informacion/cevime_infac_2024/es_def/adjuntos/INFAC-Vol-32-n-5_lactancia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eastfeedingnetwork.org.uk/drugs-factsheets/" TargetMode="External"/><Relationship Id="rId13" Type="http://schemas.openxmlformats.org/officeDocument/2006/relationships/hyperlink" Target="https://www.aeped.es/comite-nutricion-y-lactancia-materna/lactancia-materna/applactanciamatern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sps.nhs.uk/home/guidance/safety-in-breastfeeding/" TargetMode="External"/><Relationship Id="rId12" Type="http://schemas.openxmlformats.org/officeDocument/2006/relationships/hyperlink" Target="https://cima.aemps.es/cima/publico/hom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books/NBK501922/" TargetMode="External"/><Relationship Id="rId11" Type="http://schemas.openxmlformats.org/officeDocument/2006/relationships/hyperlink" Target="https://mothertobaby.org/fact-sheets/" TargetMode="External"/><Relationship Id="rId5" Type="http://schemas.openxmlformats.org/officeDocument/2006/relationships/hyperlink" Target="http://e-lactancia.org/" TargetMode="External"/><Relationship Id="rId10" Type="http://schemas.openxmlformats.org/officeDocument/2006/relationships/hyperlink" Target="https://www.drugs.com/breastfeeding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perinatology.com/exposures/druglist.htm#TO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504777"/>
            <a:ext cx="12192000" cy="2387600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LACTANCIA Y MEDICAMENTOS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Vol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 32,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nº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 5 - 2024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6" y="31236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A – APARATO DIGESTIVO Y METABOLISMO (2)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D635905-F053-CDC4-62C3-384E36BA851E}"/>
              </a:ext>
            </a:extLst>
          </p:cNvPr>
          <p:cNvGrpSpPr/>
          <p:nvPr/>
        </p:nvGrpSpPr>
        <p:grpSpPr>
          <a:xfrm>
            <a:off x="2600696" y="608377"/>
            <a:ext cx="7374577" cy="6029930"/>
            <a:chOff x="3119019" y="926361"/>
            <a:chExt cx="6030167" cy="417963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964C030-0369-3A98-C262-E1697C1D8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5886"/>
            <a:stretch/>
          </p:blipFill>
          <p:spPr>
            <a:xfrm>
              <a:off x="3119019" y="1215381"/>
              <a:ext cx="6030167" cy="389061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099AF96-E948-FA39-54A7-F7F18C21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7125" y="926361"/>
              <a:ext cx="5953956" cy="295316"/>
            </a:xfrm>
            <a:prstGeom prst="rect">
              <a:avLst/>
            </a:prstGeom>
          </p:spPr>
        </p:pic>
      </p:grpSp>
      <p:cxnSp>
        <p:nvCxnSpPr>
          <p:cNvPr id="7" name="Conector recto 6"/>
          <p:cNvCxnSpPr/>
          <p:nvPr/>
        </p:nvCxnSpPr>
        <p:spPr>
          <a:xfrm>
            <a:off x="515256" y="51205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1" name="Imagen 10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5980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4" y="211787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B – SANGRE Y ÓRGANOS HEMATOPOYÉTICOS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B2A504D-8FBD-18B4-E4B4-D6B8B5205247}"/>
              </a:ext>
            </a:extLst>
          </p:cNvPr>
          <p:cNvGrpSpPr/>
          <p:nvPr/>
        </p:nvGrpSpPr>
        <p:grpSpPr>
          <a:xfrm>
            <a:off x="2305819" y="874234"/>
            <a:ext cx="7580357" cy="5805089"/>
            <a:chOff x="3042809" y="589321"/>
            <a:chExt cx="6106378" cy="359702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883BFB0-1ACB-769D-5F74-478AE1CD4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2809" y="589321"/>
              <a:ext cx="6106377" cy="236253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178D1EF-D26F-D9FE-98DD-2E7AE83A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2810" y="2671657"/>
              <a:ext cx="6106377" cy="1514686"/>
            </a:xfrm>
            <a:prstGeom prst="rect">
              <a:avLst/>
            </a:prstGeom>
          </p:spPr>
        </p:pic>
      </p:grpSp>
      <p:cxnSp>
        <p:nvCxnSpPr>
          <p:cNvPr id="8" name="Conector recto 7"/>
          <p:cNvCxnSpPr/>
          <p:nvPr/>
        </p:nvCxnSpPr>
        <p:spPr>
          <a:xfrm>
            <a:off x="515254" y="72660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1" name="Imagen 10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741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5" y="157361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C – APARATO CARDIOVASCULAR (1)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DC6C6B-3439-BCB8-83F9-96C6CF799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58"/>
          <a:stretch/>
        </p:blipFill>
        <p:spPr>
          <a:xfrm>
            <a:off x="1737767" y="693683"/>
            <a:ext cx="8716463" cy="5872478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15255" y="58593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57539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6" y="31236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C – APARATO CARDIOVASCULAR (2)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15256" y="518209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2327376" y="549216"/>
            <a:ext cx="7537245" cy="6302729"/>
            <a:chOff x="2327376" y="525466"/>
            <a:chExt cx="7537245" cy="63027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BD032BA-F4BC-159E-7AA6-62916FA53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24" b="1"/>
            <a:stretch/>
          </p:blipFill>
          <p:spPr>
            <a:xfrm>
              <a:off x="2327376" y="4286992"/>
              <a:ext cx="7518539" cy="2541203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2327376" y="525466"/>
              <a:ext cx="7537245" cy="3764477"/>
              <a:chOff x="1381124" y="463137"/>
              <a:chExt cx="10217033" cy="4833257"/>
            </a:xfrm>
          </p:grpSpPr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924AF13F-3832-6CFA-9C0D-3DC753CC1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1125" y="463137"/>
                <a:ext cx="10217032" cy="518336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4"/>
              <a:srcRect t="1051" b="809"/>
              <a:stretch/>
            </p:blipFill>
            <p:spPr>
              <a:xfrm>
                <a:off x="1381124" y="973778"/>
                <a:ext cx="10070497" cy="4322616"/>
              </a:xfrm>
              <a:prstGeom prst="rect">
                <a:avLst/>
              </a:prstGeom>
            </p:spPr>
          </p:pic>
        </p:grpSp>
      </p:grpSp>
      <p:grpSp>
        <p:nvGrpSpPr>
          <p:cNvPr id="9" name="Grupo 8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1" name="Imagen 10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506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6" y="31236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D – DERMATOLÓGICOS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0FC169-A459-C6C1-31AB-6772CE49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8" y="961266"/>
            <a:ext cx="6886353" cy="5899556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515256" y="45785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9BAF00E-73F8-26BF-DE3D-7F4B3442118C}"/>
              </a:ext>
            </a:extLst>
          </p:cNvPr>
          <p:cNvSpPr txBox="1"/>
          <p:nvPr/>
        </p:nvSpPr>
        <p:spPr>
          <a:xfrm>
            <a:off x="337456" y="510406"/>
            <a:ext cx="1165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El paso a leche materna de los preparados dermatológicos tópicos es muy improbable debido a que se administran en pequeñas dosis y con nula absorción sistémica a través de la piel o mucosas.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0" name="Imagen 9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02040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-174704" y="232127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3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G  – PREPARADOS GENITOURINARIOS Y HORMONAS SEXUALES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51E6C2-332C-1C14-38E9-1C31209CF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97" y="809297"/>
            <a:ext cx="8177805" cy="593834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122179" y="690544"/>
            <a:ext cx="11805139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442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303379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H  – PREPARADOS HORMONALES SISTÉMICOS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AE8098-22D0-BB79-EC9B-D36DA2F6D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90" y="881743"/>
            <a:ext cx="9209999" cy="546975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480646" y="881743"/>
            <a:ext cx="11196097" cy="0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2387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138268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J – ANTIINFECCIOSOS VÍA SISTÉMICA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219754-89B2-8C36-8852-2AC77FE67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07"/>
          <a:stretch/>
        </p:blipFill>
        <p:spPr>
          <a:xfrm>
            <a:off x="3202818" y="768464"/>
            <a:ext cx="5786361" cy="5685346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15256" y="61517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393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2" name="Imagen 11" descr="Archivo:Osakidetza.svg - Wikipedia, la enciclopedia libre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 descr="salud_lateral_color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149991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J – ANTIINFECCIOSOS VÍA SISTÉMICA (2)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515256" y="615175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2995059" y="731158"/>
            <a:ext cx="6201879" cy="5927440"/>
            <a:chOff x="3214264" y="728627"/>
            <a:chExt cx="6201879" cy="592744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B0434DD-4736-325F-0748-76FD61B25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264" y="990932"/>
              <a:ext cx="6201879" cy="191879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31EB6C4-560D-4122-B978-7498D6E7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3610" y="2838472"/>
              <a:ext cx="6172533" cy="381759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AB14F05-C9D5-F8F1-EA8A-6C2B15A84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2957" y="728627"/>
              <a:ext cx="6113840" cy="3098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42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26016" y="194956"/>
            <a:ext cx="12192001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M  – APARATO LOCOMOTOR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E49425-3747-B287-0B86-CBB12662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76" y="756745"/>
            <a:ext cx="7788683" cy="585971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15257" y="74948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1183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3959"/>
            <a:ext cx="121920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33802" y="1298918"/>
            <a:ext cx="11161486" cy="4994306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</a:pPr>
            <a:endParaRPr lang="es-ES" sz="2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</a:rPr>
              <a:t>INTRODUCCIÓN</a:t>
            </a:r>
          </a:p>
          <a:p>
            <a:pPr marL="342900" indent="-3429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</a:rPr>
              <a:t>ASPECTOS QUE INFLUYEN EN LA TOXICIDAD DE MEDICAMENTOS EN LA LACTANCIA</a:t>
            </a:r>
          </a:p>
          <a:p>
            <a:pPr marL="342900" indent="-3429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</a:rPr>
              <a:t>RECOMENDACIONES PARA LA TOMA DE MEDICAMENTOS DURANTE LA LACTANCIA</a:t>
            </a:r>
          </a:p>
          <a:p>
            <a:pPr marL="342900" indent="-3429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</a:rPr>
              <a:t>BASES DE DATOS DE CONSULTA SOBRE MEDICAMENTOS EN LACTANCIA</a:t>
            </a:r>
          </a:p>
          <a:p>
            <a:pPr marL="342900" indent="-342900">
              <a:lnSpc>
                <a:spcPct val="100000"/>
              </a:lnSpc>
            </a:pPr>
            <a:r>
              <a:rPr lang="es-ES" sz="2600" b="1" dirty="0">
                <a:solidFill>
                  <a:schemeClr val="bg1"/>
                </a:solidFill>
              </a:rPr>
              <a:t>USO DE MEDICAMENTOS EN LA LACTANCIA</a:t>
            </a:r>
            <a:endParaRPr lang="es-ES" sz="26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38490" y="6293224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106574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N – SISTEMA NERVIOSO (1)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410356" y="55996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593025"/>
            <a:ext cx="7048500" cy="622935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9678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-1" y="20143"/>
            <a:ext cx="12192001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N – SISTEMA NERVIOSO (2)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515255" y="466437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2433418" y="568641"/>
            <a:ext cx="7325159" cy="6089957"/>
            <a:chOff x="2093962" y="581409"/>
            <a:chExt cx="7325159" cy="6089957"/>
          </a:xfrm>
        </p:grpSpPr>
        <p:grpSp>
          <p:nvGrpSpPr>
            <p:cNvPr id="12" name="Grupo 11"/>
            <p:cNvGrpSpPr/>
            <p:nvPr/>
          </p:nvGrpSpPr>
          <p:grpSpPr>
            <a:xfrm>
              <a:off x="2093963" y="581409"/>
              <a:ext cx="7325158" cy="3786142"/>
              <a:chOff x="2093963" y="1258303"/>
              <a:chExt cx="7325158" cy="3786142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2"/>
              <a:srcRect b="21512"/>
              <a:stretch/>
            </p:blipFill>
            <p:spPr>
              <a:xfrm>
                <a:off x="2093963" y="1258303"/>
                <a:ext cx="7325158" cy="202362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3963" y="1460665"/>
                <a:ext cx="7305387" cy="3583780"/>
              </a:xfrm>
              <a:prstGeom prst="rect">
                <a:avLst/>
              </a:prstGeom>
            </p:spPr>
          </p:pic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3962" y="4371722"/>
              <a:ext cx="7325159" cy="2299644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657713" y="6261870"/>
            <a:ext cx="10856798" cy="526415"/>
            <a:chOff x="621635" y="6239907"/>
            <a:chExt cx="10856798" cy="526415"/>
          </a:xfrm>
        </p:grpSpPr>
        <p:pic>
          <p:nvPicPr>
            <p:cNvPr id="15" name="Imagen 14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15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9468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53536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N – SISTEMA NERVIOSO (3)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515255" y="466437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2479244" y="601958"/>
            <a:ext cx="7233507" cy="5851852"/>
            <a:chOff x="2566987" y="1012865"/>
            <a:chExt cx="7058025" cy="57103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6987" y="1274865"/>
              <a:ext cx="7058025" cy="54483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6510" y="1012865"/>
              <a:ext cx="7038975" cy="285750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9" name="Imagen 8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634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26885" y="174450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P  – ANTIPARASITARIOS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385849" y="756744"/>
            <a:ext cx="7483366" cy="5932887"/>
            <a:chOff x="2385849" y="756744"/>
            <a:chExt cx="7483366" cy="593288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29D08A-0CA5-5EE3-E601-1ACCF6074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78"/>
            <a:stretch/>
          </p:blipFill>
          <p:spPr>
            <a:xfrm>
              <a:off x="2424824" y="3016334"/>
              <a:ext cx="7396122" cy="367329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14467A-C809-7B6F-F492-7B2942B46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5849" y="756744"/>
              <a:ext cx="7483366" cy="2255772"/>
            </a:xfrm>
            <a:prstGeom prst="rect">
              <a:avLst/>
            </a:prstGeom>
          </p:spPr>
        </p:pic>
      </p:grpSp>
      <p:cxnSp>
        <p:nvCxnSpPr>
          <p:cNvPr id="6" name="Conector recto 5"/>
          <p:cNvCxnSpPr/>
          <p:nvPr/>
        </p:nvCxnSpPr>
        <p:spPr>
          <a:xfrm>
            <a:off x="515257" y="656269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10" name="Imagen 9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756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-2" y="142934"/>
            <a:ext cx="12191999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R  – APARATO RESPIRATORIO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7F013C-D1CB-94B3-BB57-6CA6A6CF5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14" y="805381"/>
            <a:ext cx="8029769" cy="5697733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515256" y="730624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621635" y="6239907"/>
            <a:ext cx="10856798" cy="526415"/>
            <a:chOff x="621635" y="6239907"/>
            <a:chExt cx="10856798" cy="526415"/>
          </a:xfrm>
        </p:grpSpPr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30146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0" y="303379"/>
            <a:ext cx="12192000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S  – OFTALMOLÓGICOS Y OTOLÓGICOS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052F30-0136-F83A-08BD-0A821410FE07}"/>
              </a:ext>
            </a:extLst>
          </p:cNvPr>
          <p:cNvSpPr txBox="1"/>
          <p:nvPr/>
        </p:nvSpPr>
        <p:spPr>
          <a:xfrm>
            <a:off x="1292772" y="1107848"/>
            <a:ext cx="960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Las bajas dosis y los datos farmacocinéticos de los preparados de administración oftálmica y otológica hacen poco probable el paso a leche materna. </a:t>
            </a:r>
          </a:p>
          <a:p>
            <a:r>
              <a:rPr lang="es-ES" sz="2400" dirty="0"/>
              <a:t>Por tanto, se consideran compatibles con la lactancia. 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504746" y="843838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482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05892" y="3257527"/>
            <a:ext cx="482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hlinkClick r:id="rId2"/>
              </a:rPr>
              <a:t>Vol. 32, nº5 – </a:t>
            </a:r>
            <a:r>
              <a:rPr lang="es-ES_tradnl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hlinkClick r:id="rId2"/>
              </a:rPr>
              <a:t>2024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82615" y="861400"/>
            <a:ext cx="8129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560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625849"/>
            <a:ext cx="11161485" cy="45601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La lactancia materna, de forma exclusiva, se considera la mejor alimentación para los recién nacidos durante los primeros 6 meses de vida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Los beneficios de la lactancia afectan a la salud, el estado nutricional e inmunológico, el desarrollo psicológico, social, económico y ambiental del lactante y su entorno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Muchos medicamentos son compatibles con la lactancia y no presentan efectos adversos para el lactante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Aunque la mayoría se pueden tomar de manera segura durante la lactancia, casi todos los medicamentos se excretan, en mayor o menor medida, en leche materna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Falta información de ensayos clínicos de medicamentos en mujeres lactantes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402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ASPECTOS QUE INFLUYEN EN LA TOXICIDAD DE MEDICAMENTOS EN LA LACTANCIA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7"/>
            <a:ext cx="10515600" cy="49017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000" b="1" dirty="0"/>
              <a:t>1º.- Paso de sangre a leche materna; </a:t>
            </a:r>
            <a:r>
              <a:rPr lang="es-ES" sz="2000" dirty="0"/>
              <a:t>medicamentos tópicos o inhalados no pasan</a:t>
            </a:r>
          </a:p>
          <a:p>
            <a:pPr marL="0" lvl="1" indent="0" algn="just">
              <a:lnSpc>
                <a:spcPct val="100000"/>
              </a:lnSpc>
              <a:spcBef>
                <a:spcPts val="1000"/>
              </a:spcBef>
              <a:buNone/>
            </a:pPr>
            <a:r>
              <a:rPr lang="es-ES" sz="2000" b="1" dirty="0"/>
              <a:t>2º.- Transferencia del fármaco desde el plasma materno a la leche: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Concentración plasmática en leche materna; alto volumen de distribución supone menor concentración 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Grado de unión a proteínas plasmáticas; a mayor fijación, menor paso a leche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Peso molecular de la sustancia; a mayor volumen, menor paso a leche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Liposolubilidad; a mayor liposolubilidad, mayor paso a leche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pH y grado de ionización; medicamentos ácidos e ionizados, menor paso a leche</a:t>
            </a:r>
          </a:p>
          <a:p>
            <a:pPr marL="685800" lvl="2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/>
              <a:t>Farmacogenómica materna</a:t>
            </a:r>
          </a:p>
          <a:p>
            <a:pPr marL="457200" lvl="2" indent="0" algn="just">
              <a:lnSpc>
                <a:spcPct val="100000"/>
              </a:lnSpc>
              <a:spcBef>
                <a:spcPts val="1000"/>
              </a:spcBef>
              <a:buNone/>
            </a:pPr>
            <a:endParaRPr lang="es-E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000" b="1" dirty="0"/>
              <a:t>3º.- Paso del fármaco a la sangre del lactante.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Depende de la dosis total administrada y la dosis relativa que llega al lactante.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57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5948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RECOMENDACIONES PARA LA TOMA DE MEDICAMENTOS DURANTE LA LACTANCIA (1)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2" y="1219200"/>
            <a:ext cx="10919998" cy="4795971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b="1" dirty="0"/>
              <a:t>MADRE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Valorar la necesidad de tratamiento farmacológico en procesos autolimitados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Investigar si existe alternativa no farmacológica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b="1" dirty="0"/>
              <a:t>SELECCIÓN DEL MEDICAMENTO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/>
              <a:t> </a:t>
            </a:r>
            <a:r>
              <a:rPr lang="es-ES" sz="7200" dirty="0">
                <a:solidFill>
                  <a:prstClr val="black"/>
                </a:solidFill>
              </a:rPr>
              <a:t>Utilizar medicamentos que no se excreten en leche materna o inocuos durante la lactancia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Medicamentos indicados para bebés y lactantes también lo estarán para la madre lactante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Utilizar fármacos con mayor experiencia de uso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Utilizar la mínima dosis eficaz y durante el menor tiempo posible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Utilizar la vía tópica como alternativa a la oral o parenteral, si es factible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Utilizar fármacos de vida media corta, evitando los fármacos de liberación retardada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Evitar asociaciones innecesarias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Evitar la fitoterapia si no se dispone de garantías de seguridad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Evitar fármacos que pueden producir efectos adversos en el lactante o que están contraindicados 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Algunos medicamentos pueden disminuir la producción de leche por inhibir la prolactina: </a:t>
            </a:r>
            <a:r>
              <a:rPr lang="es-ES" sz="7200" dirty="0" err="1">
                <a:solidFill>
                  <a:prstClr val="black"/>
                </a:solidFill>
              </a:rPr>
              <a:t>ergotamínicos</a:t>
            </a:r>
            <a:r>
              <a:rPr lang="es-ES" sz="7200" dirty="0">
                <a:solidFill>
                  <a:prstClr val="black"/>
                </a:solidFill>
              </a:rPr>
              <a:t>, estrógenos, anticolinérgicos gonadotrofinas, </a:t>
            </a:r>
            <a:r>
              <a:rPr lang="es-ES" sz="7200" dirty="0" err="1">
                <a:solidFill>
                  <a:prstClr val="black"/>
                </a:solidFill>
              </a:rPr>
              <a:t>antiparkinsonianos</a:t>
            </a:r>
            <a:r>
              <a:rPr lang="es-ES" sz="7200" dirty="0">
                <a:solidFill>
                  <a:prstClr val="black"/>
                </a:solidFill>
              </a:rPr>
              <a:t> precursores de dopamina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6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5348"/>
            <a:ext cx="121920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RECOMENDACIONES PARA LA TOMA DE MEDICAMENTOS DURANTE LA LACTANCIA (2)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2" y="1254034"/>
            <a:ext cx="10919998" cy="4994989"/>
          </a:xfrm>
        </p:spPr>
        <p:txBody>
          <a:bodyPr>
            <a:normAutofit fontScale="25000" lnSpcReduction="2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b="1" dirty="0"/>
              <a:t>BEBÉ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Edad del bebé: </a:t>
            </a:r>
          </a:p>
          <a:p>
            <a:pPr marL="91440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dirty="0">
                <a:solidFill>
                  <a:prstClr val="black"/>
                </a:solidFill>
              </a:rPr>
              <a:t>- La mayoría de los efectos adversos rara vez ocurren en los mayores de seis meses </a:t>
            </a:r>
          </a:p>
          <a:p>
            <a:pPr marL="91440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dirty="0">
                <a:solidFill>
                  <a:prstClr val="black"/>
                </a:solidFill>
              </a:rPr>
              <a:t>- En prematuros o lactantes menores de un mes de edad, hay que ser más prudente por su inmadurez hepática y renal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Los niños alimentados exclusivamente con leche materna reciben más cantidad de fármaco que los que reciben alimentación artificial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La situación clínica individual del niño puede contraindicar el uso de ciertos medicamentos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7200" dirty="0">
              <a:solidFill>
                <a:prstClr val="black"/>
              </a:solidFill>
            </a:endParaRP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7200" b="1" dirty="0"/>
              <a:t>ESTRATEGIA DE LACTANCIA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Administrar el medicamento después de cada toma de leche y/o justo antes del periodo más largo de sueño del niño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Se puede extraer la leche antes de comenzar a administrar el medicamento y su refrigeración o congelación para su posterior uso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Interrumpir la lactancia si el medicamento es tóxico, pero necesario para la salud de la madre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908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402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EJEMPLOS DE ALGUNOS MEDICAMENTOS CONTRAINDICADOS DURANTE LA LACTANCIA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515257" y="1028841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1616451" y="1313551"/>
            <a:ext cx="9259367" cy="4439821"/>
            <a:chOff x="389335" y="1526954"/>
            <a:chExt cx="9259367" cy="443982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450" y="4159008"/>
              <a:ext cx="9252252" cy="1807767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335" y="1526954"/>
              <a:ext cx="9252253" cy="2673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73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377"/>
            <a:ext cx="10515600" cy="960904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BASES DE DATOS DE CONSULTA SOBRE MEDICAMENTOS EN LACTANCIA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5"/>
            <a:ext cx="11161485" cy="44225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endParaRPr lang="es-ES" sz="800" u="sng" kern="1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e-lactancia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Drugs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and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Lactation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Database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(</a:t>
            </a:r>
            <a:r>
              <a:rPr lang="es-E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LactMed</a:t>
            </a:r>
            <a:r>
              <a:rPr lang="es-ES" sz="1800" u="sng" kern="100" baseline="3000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®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)</a:t>
            </a:r>
            <a:endParaRPr lang="es-E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Specialist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Pharmacy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Service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GB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Drugs in Breast Milk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Drugs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in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pregnancy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and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breastfeeding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 (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Perinatology</a:t>
            </a:r>
            <a:r>
              <a:rPr lang="es-ES" sz="1800" u="sng" kern="100" baseline="300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®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)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Drugs.com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Medications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during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pregnancy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and 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breastfeeding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 (</a:t>
            </a:r>
            <a:r>
              <a:rPr lang="es-ES" sz="1800" u="sng" kern="100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Mothertobaby</a:t>
            </a:r>
            <a:r>
              <a:rPr lang="es-ES" sz="1800" u="sng" kern="100" baseline="300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®</a:t>
            </a: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)</a:t>
            </a: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Centro de Información de Medicamentos (CIMA)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s-ES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App sobre lactancia materna de la Asociación Española de Pediatría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53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0FB8E-5444-CB7D-DDC2-1E81E130C90D}"/>
              </a:ext>
            </a:extLst>
          </p:cNvPr>
          <p:cNvSpPr txBox="1">
            <a:spLocks/>
          </p:cNvSpPr>
          <p:nvPr/>
        </p:nvSpPr>
        <p:spPr>
          <a:xfrm>
            <a:off x="515257" y="188891"/>
            <a:ext cx="11161486" cy="6624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GRUPO A – APARATO DIGESTIVO Y METABOLISMO (1)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15257" y="68642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1634646" y="997527"/>
            <a:ext cx="8946267" cy="4797632"/>
            <a:chOff x="2098834" y="851338"/>
            <a:chExt cx="8017192" cy="44483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8941" t="34711" r="12838" b="28703"/>
            <a:stretch/>
          </p:blipFill>
          <p:spPr>
            <a:xfrm>
              <a:off x="2098834" y="851338"/>
              <a:ext cx="7994332" cy="210323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25693" t="11591" r="26615" b="62102"/>
            <a:stretch/>
          </p:blipFill>
          <p:spPr>
            <a:xfrm>
              <a:off x="2098834" y="2812176"/>
              <a:ext cx="8017192" cy="2487534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0" name="Imagen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4059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purl.org/dc/elements/1.1/"/>
    <ds:schemaRef ds:uri="http://schemas.microsoft.com/office/2006/metadata/properties"/>
    <ds:schemaRef ds:uri="f301a845-6ce7-4628-b9f3-e90712a662a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fdafc60-6e87-4fef-9209-278af2a3ac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5D83F-3434-4925-9A9F-23574DDF0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884</Words>
  <Application>Microsoft Office PowerPoint</Application>
  <PresentationFormat>Panorámica</PresentationFormat>
  <Paragraphs>88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Wingdings</vt:lpstr>
      <vt:lpstr>Tema de Office</vt:lpstr>
      <vt:lpstr>LACTANCIA Y MEDICAMENTOS   Vol 32, nº 5 - 2024</vt:lpstr>
      <vt:lpstr>Sumario</vt:lpstr>
      <vt:lpstr>INTRODUCCIÓN</vt:lpstr>
      <vt:lpstr>ASPECTOS QUE INFLUYEN EN LA TOXICIDAD DE MEDICAMENTOS EN LA LACTANCIA</vt:lpstr>
      <vt:lpstr>RECOMENDACIONES PARA LA TOMA DE MEDICAMENTOS DURANTE LA LACTANCIA (1)</vt:lpstr>
      <vt:lpstr>RECOMENDACIONES PARA LA TOMA DE MEDICAMENTOS DURANTE LA LACTANCIA (2)</vt:lpstr>
      <vt:lpstr>EJEMPLOS DE ALGUNOS MEDICAMENTOS CONTRAINDICADOS DURANTE LA LACTANCIA</vt:lpstr>
      <vt:lpstr>BASES DE DATOS DE CONSULTA SOBRE MEDICAMENTOS EN LACTANCIA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455</cp:revision>
  <cp:lastPrinted>2024-03-27T09:06:29Z</cp:lastPrinted>
  <dcterms:created xsi:type="dcterms:W3CDTF">2022-01-18T07:46:55Z</dcterms:created>
  <dcterms:modified xsi:type="dcterms:W3CDTF">2024-07-09T10:46:24Z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0x010100491CD9D10FA1F543857F910471C88E3F</vt:lpwstr>
  </property>
</Properties>
</file>