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25"/>
  </p:handoutMasterIdLst>
  <p:sldIdLst>
    <p:sldId id="256" r:id="rId5"/>
    <p:sldId id="259" r:id="rId6"/>
    <p:sldId id="302" r:id="rId7"/>
    <p:sldId id="303" r:id="rId8"/>
    <p:sldId id="317" r:id="rId9"/>
    <p:sldId id="280" r:id="rId10"/>
    <p:sldId id="305" r:id="rId11"/>
    <p:sldId id="306" r:id="rId12"/>
    <p:sldId id="309" r:id="rId13"/>
    <p:sldId id="308" r:id="rId14"/>
    <p:sldId id="310" r:id="rId15"/>
    <p:sldId id="311" r:id="rId16"/>
    <p:sldId id="323" r:id="rId17"/>
    <p:sldId id="312" r:id="rId18"/>
    <p:sldId id="313" r:id="rId19"/>
    <p:sldId id="314" r:id="rId20"/>
    <p:sldId id="318" r:id="rId21"/>
    <p:sldId id="321" r:id="rId22"/>
    <p:sldId id="322" r:id="rId23"/>
    <p:sldId id="261" r:id="rId24"/>
  </p:sldIdLst>
  <p:sldSz cx="12192000" cy="6858000"/>
  <p:notesSz cx="6662738"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9EBA"/>
    <a:srgbClr val="58B0AE"/>
    <a:srgbClr val="7EC2C0"/>
    <a:srgbClr val="89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4EFB46-E292-4577-AADC-3CF2F26068CC}" v="1" dt="2024-05-21T11:23:30.1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2" autoAdjust="0"/>
    <p:restoredTop sz="94660"/>
  </p:normalViewPr>
  <p:slideViewPr>
    <p:cSldViewPr snapToGrid="0">
      <p:cViewPr varScale="1">
        <p:scale>
          <a:sx n="113" d="100"/>
          <a:sy n="113" d="100"/>
        </p:scale>
        <p:origin x="138"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ado Ortiz De Zarate, Ander" userId="6cb5019e-4be0-4e27-b6ca-543cab28f87e" providerId="ADAL" clId="{2D4EFB46-E292-4577-AADC-3CF2F26068CC}"/>
    <pc:docChg chg="custSel modSld">
      <pc:chgData name="Rosado Ortiz De Zarate, Ander" userId="6cb5019e-4be0-4e27-b6ca-543cab28f87e" providerId="ADAL" clId="{2D4EFB46-E292-4577-AADC-3CF2F26068CC}" dt="2024-05-21T11:22:55.473" v="0" actId="3626"/>
      <pc:docMkLst>
        <pc:docMk/>
      </pc:docMkLst>
      <pc:sldChg chg="modSp mod">
        <pc:chgData name="Rosado Ortiz De Zarate, Ander" userId="6cb5019e-4be0-4e27-b6ca-543cab28f87e" providerId="ADAL" clId="{2D4EFB46-E292-4577-AADC-3CF2F26068CC}" dt="2024-05-21T11:22:55.473" v="0" actId="3626"/>
        <pc:sldMkLst>
          <pc:docMk/>
          <pc:sldMk cId="982377593" sldId="261"/>
        </pc:sldMkLst>
        <pc:spChg chg="mod">
          <ac:chgData name="Rosado Ortiz De Zarate, Ander" userId="6cb5019e-4be0-4e27-b6ca-543cab28f87e" providerId="ADAL" clId="{2D4EFB46-E292-4577-AADC-3CF2F26068CC}" dt="2024-05-21T11:22:55.473" v="0" actId="3626"/>
          <ac:spMkLst>
            <pc:docMk/>
            <pc:sldMk cId="982377593" sldId="261"/>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oiburuaren leku-marka 1"/>
          <p:cNvSpPr>
            <a:spLocks noGrp="1"/>
          </p:cNvSpPr>
          <p:nvPr>
            <p:ph type="hdr" sz="quarter"/>
          </p:nvPr>
        </p:nvSpPr>
        <p:spPr>
          <a:xfrm>
            <a:off x="0" y="0"/>
            <a:ext cx="2887186" cy="498056"/>
          </a:xfrm>
          <a:prstGeom prst="rect">
            <a:avLst/>
          </a:prstGeom>
        </p:spPr>
        <p:txBody>
          <a:bodyPr vert="horz" lIns="91440" tIns="45720" rIns="91440" bIns="45720" rtlCol="0"/>
          <a:lstStyle>
            <a:lvl1pPr algn="l">
              <a:defRPr sz="1200"/>
            </a:lvl1pPr>
          </a:lstStyle>
          <a:p>
            <a:endParaRPr lang="es-ES"/>
          </a:p>
        </p:txBody>
      </p:sp>
      <p:sp>
        <p:nvSpPr>
          <p:cNvPr id="3" name="Dataren leku-marka 2"/>
          <p:cNvSpPr>
            <a:spLocks noGrp="1"/>
          </p:cNvSpPr>
          <p:nvPr>
            <p:ph type="dt" sz="quarter" idx="1"/>
          </p:nvPr>
        </p:nvSpPr>
        <p:spPr>
          <a:xfrm>
            <a:off x="3774010" y="0"/>
            <a:ext cx="2887186" cy="498056"/>
          </a:xfrm>
          <a:prstGeom prst="rect">
            <a:avLst/>
          </a:prstGeom>
        </p:spPr>
        <p:txBody>
          <a:bodyPr vert="horz" lIns="91440" tIns="45720" rIns="91440" bIns="45720" rtlCol="0"/>
          <a:lstStyle>
            <a:lvl1pPr algn="r">
              <a:defRPr sz="1200"/>
            </a:lvl1pPr>
          </a:lstStyle>
          <a:p>
            <a:fld id="{E6AA87A6-201E-4EC4-86B9-2C2B7B64E264}" type="datetimeFigureOut">
              <a:rPr lang="es-ES" smtClean="0"/>
              <a:t>21/05/2024</a:t>
            </a:fld>
            <a:endParaRPr lang="es-ES"/>
          </a:p>
        </p:txBody>
      </p:sp>
      <p:sp>
        <p:nvSpPr>
          <p:cNvPr id="4" name="Orri-oinaren leku-marka 3"/>
          <p:cNvSpPr>
            <a:spLocks noGrp="1"/>
          </p:cNvSpPr>
          <p:nvPr>
            <p:ph type="ftr" sz="quarter" idx="2"/>
          </p:nvPr>
        </p:nvSpPr>
        <p:spPr>
          <a:xfrm>
            <a:off x="0" y="9428584"/>
            <a:ext cx="2887186" cy="498055"/>
          </a:xfrm>
          <a:prstGeom prst="rect">
            <a:avLst/>
          </a:prstGeom>
        </p:spPr>
        <p:txBody>
          <a:bodyPr vert="horz" lIns="91440" tIns="45720" rIns="91440" bIns="45720" rtlCol="0" anchor="b"/>
          <a:lstStyle>
            <a:lvl1pPr algn="l">
              <a:defRPr sz="1200"/>
            </a:lvl1pPr>
          </a:lstStyle>
          <a:p>
            <a:endParaRPr lang="es-ES"/>
          </a:p>
        </p:txBody>
      </p:sp>
      <p:sp>
        <p:nvSpPr>
          <p:cNvPr id="5" name="Diapositibaren zenbakiaren leku-marka 4"/>
          <p:cNvSpPr>
            <a:spLocks noGrp="1"/>
          </p:cNvSpPr>
          <p:nvPr>
            <p:ph type="sldNum" sz="quarter" idx="3"/>
          </p:nvPr>
        </p:nvSpPr>
        <p:spPr>
          <a:xfrm>
            <a:off x="3774010" y="9428584"/>
            <a:ext cx="2887186" cy="498055"/>
          </a:xfrm>
          <a:prstGeom prst="rect">
            <a:avLst/>
          </a:prstGeom>
        </p:spPr>
        <p:txBody>
          <a:bodyPr vert="horz" lIns="91440" tIns="45720" rIns="91440" bIns="45720" rtlCol="0" anchor="b"/>
          <a:lstStyle>
            <a:lvl1pPr algn="r">
              <a:defRPr sz="1200"/>
            </a:lvl1pPr>
          </a:lstStyle>
          <a:p>
            <a:fld id="{9ECEDC1B-0221-4F37-8830-B22554DB2693}" type="slidenum">
              <a:rPr lang="es-ES" smtClean="0"/>
              <a:t>‹Nº›</a:t>
            </a:fld>
            <a:endParaRPr lang="es-ES"/>
          </a:p>
        </p:txBody>
      </p:sp>
    </p:spTree>
    <p:extLst>
      <p:ext uri="{BB962C8B-B14F-4D97-AF65-F5344CB8AC3E}">
        <p14:creationId xmlns:p14="http://schemas.microsoft.com/office/powerpoint/2010/main" val="2633664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21/05/2024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462733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21/05/2024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41088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21/05/2024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953681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21/05/2024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13962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21/05/2024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56660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8C18DA3A-A72E-437B-ACDF-BA92A715D246}" type="datetimeFigureOut">
              <a:rPr lang="es-ES" smtClean="0"/>
              <a:t>21/05/2024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389528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8C18DA3A-A72E-437B-ACDF-BA92A715D246}" type="datetimeFigureOut">
              <a:rPr lang="es-ES" smtClean="0"/>
              <a:t>21/05/2024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97686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8C18DA3A-A72E-437B-ACDF-BA92A715D246}" type="datetimeFigureOut">
              <a:rPr lang="es-ES" smtClean="0"/>
              <a:t>21/05/2024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0125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C18DA3A-A72E-437B-ACDF-BA92A715D246}" type="datetimeFigureOut">
              <a:rPr lang="es-ES" smtClean="0"/>
              <a:t>21/05/2024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484776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21/05/2024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665006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21/05/2024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491656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8DA3A-A72E-437B-ACDF-BA92A715D246}" type="datetimeFigureOut">
              <a:rPr lang="es-ES" smtClean="0"/>
              <a:t>21/05/2024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631360-EB4A-46CB-8879-2D5DF2D4390C}" type="slidenum">
              <a:rPr lang="es-ES" smtClean="0"/>
              <a:t>‹Nº›</a:t>
            </a:fld>
            <a:endParaRPr lang="es-ES"/>
          </a:p>
        </p:txBody>
      </p:sp>
    </p:spTree>
    <p:extLst>
      <p:ext uri="{BB962C8B-B14F-4D97-AF65-F5344CB8AC3E}">
        <p14:creationId xmlns:p14="http://schemas.microsoft.com/office/powerpoint/2010/main" val="1188880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2" Type="http://schemas.openxmlformats.org/officeDocument/2006/relationships/hyperlink" Target="https://www.euskadi.eus/informacion/boletin-infac/web01-a2cevime/e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hyperlink" Target="https://www.euskadi.eus/contenidos/informacion/cevime_infac_2024/es_def/adjuntos/INFAC_Vol_32_1_senales-alertas-2022-2023.pdf" TargetMode="External"/><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20110" y="1364099"/>
            <a:ext cx="10752083" cy="3133759"/>
          </a:xfrm>
        </p:spPr>
        <p:txBody>
          <a:bodyPr>
            <a:normAutofit/>
          </a:bodyPr>
          <a:lstStyle/>
          <a:p>
            <a:r>
              <a:rPr lang="es-ES" sz="4000" dirty="0">
                <a:solidFill>
                  <a:srgbClr val="4E9EBA"/>
                </a:solidFill>
                <a:latin typeface="Arial Black" pitchFamily="34" charset="0"/>
                <a:ea typeface="+mn-ea"/>
                <a:cs typeface="+mn-cs"/>
              </a:rPr>
              <a:t>SEGURIDAD DE MEDICAMENTOS: SEÑALES Y ALERTAS</a:t>
            </a:r>
            <a:br>
              <a:rPr lang="es-ES" sz="4000" dirty="0">
                <a:solidFill>
                  <a:srgbClr val="4E9EBA"/>
                </a:solidFill>
                <a:latin typeface="Arial Black" pitchFamily="34" charset="0"/>
                <a:ea typeface="+mn-ea"/>
                <a:cs typeface="+mn-cs"/>
              </a:rPr>
            </a:br>
            <a:r>
              <a:rPr lang="es-ES" sz="4000" dirty="0">
                <a:solidFill>
                  <a:srgbClr val="4E9EBA"/>
                </a:solidFill>
                <a:latin typeface="Arial Black" pitchFamily="34" charset="0"/>
                <a:ea typeface="+mn-ea"/>
                <a:cs typeface="+mn-cs"/>
              </a:rPr>
              <a:t>GENERADAS EN 2022-2023</a:t>
            </a:r>
            <a:br>
              <a:rPr lang="es-ES_tradnl" sz="3600" dirty="0">
                <a:solidFill>
                  <a:srgbClr val="4E9EBA"/>
                </a:solidFill>
                <a:latin typeface="Arial Black" pitchFamily="34" charset="0"/>
                <a:ea typeface="+mn-ea"/>
                <a:cs typeface="+mn-cs"/>
              </a:rPr>
            </a:br>
            <a:br>
              <a:rPr lang="es-ES_tradnl" sz="4000" dirty="0">
                <a:solidFill>
                  <a:srgbClr val="4E9EBA"/>
                </a:solidFill>
                <a:latin typeface="Arial Black" pitchFamily="34" charset="0"/>
                <a:ea typeface="+mn-ea"/>
                <a:cs typeface="+mn-cs"/>
              </a:rPr>
            </a:br>
            <a:r>
              <a:rPr lang="pt-BR" sz="4000" dirty="0">
                <a:solidFill>
                  <a:srgbClr val="4E9EBA"/>
                </a:solidFill>
                <a:latin typeface="Arial Black" pitchFamily="34" charset="0"/>
                <a:ea typeface="+mn-ea"/>
                <a:cs typeface="+mn-cs"/>
              </a:rPr>
              <a:t>VOLUMEN 32 • Nº 1 • 2024</a:t>
            </a:r>
            <a:endParaRPr lang="es-ES" sz="4000" dirty="0">
              <a:solidFill>
                <a:srgbClr val="4E9EBA"/>
              </a:solidFill>
              <a:latin typeface="Arial Black" pitchFamily="34" charset="0"/>
              <a:ea typeface="+mn-ea"/>
              <a:cs typeface="+mn-cs"/>
            </a:endParaRPr>
          </a:p>
        </p:txBody>
      </p:sp>
      <p:grpSp>
        <p:nvGrpSpPr>
          <p:cNvPr id="4" name="Grupo 3"/>
          <p:cNvGrpSpPr/>
          <p:nvPr/>
        </p:nvGrpSpPr>
        <p:grpSpPr>
          <a:xfrm>
            <a:off x="621635" y="6185998"/>
            <a:ext cx="10856798" cy="580324"/>
            <a:chOff x="621635" y="6185998"/>
            <a:chExt cx="10856798" cy="580324"/>
          </a:xfrm>
        </p:grpSpPr>
        <p:pic>
          <p:nvPicPr>
            <p:cNvPr id="6" name="Imagen 5"/>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7" name="Imagen 6"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8" name="Imagen 7"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1752585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295577"/>
            <a:ext cx="10515600" cy="732155"/>
          </a:xfrm>
        </p:spPr>
        <p:txBody>
          <a:bodyPr>
            <a:noAutofit/>
          </a:bodyPr>
          <a:lstStyle/>
          <a:p>
            <a:pPr algn="ctr"/>
            <a:r>
              <a:rPr lang="es-ES" sz="2000" dirty="0">
                <a:solidFill>
                  <a:srgbClr val="4E9EBA"/>
                </a:solidFill>
                <a:latin typeface="Arial Black" pitchFamily="34" charset="0"/>
                <a:ea typeface="+mn-ea"/>
                <a:cs typeface="+mn-cs"/>
              </a:rPr>
              <a:t>VALPROATO: EVALUACIÓN DE LA EXPOSICIÓN PATERNA Y DE ALTERACIONES DEL NEURODESARROLLO EN NIÑOS</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90127" y="1161432"/>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838199" y="1138874"/>
            <a:ext cx="10742709" cy="9864239"/>
          </a:xfrm>
          <a:prstGeom prst="rect">
            <a:avLst/>
          </a:prstGeom>
          <a:noFill/>
        </p:spPr>
        <p:txBody>
          <a:bodyPr wrap="square" rtlCol="0">
            <a:spAutoFit/>
          </a:bodyPr>
          <a:lstStyle/>
          <a:p>
            <a:endParaRPr lang="it-IT" sz="1100" dirty="0">
              <a:solidFill>
                <a:srgbClr val="4E9EBA"/>
              </a:solidFill>
            </a:endParaRPr>
          </a:p>
          <a:p>
            <a:pPr marL="285750" indent="-285750" algn="just">
              <a:buFont typeface="Arial" panose="020B0604020202020204" pitchFamily="34" charset="0"/>
              <a:buChar char="•"/>
            </a:pPr>
            <a:r>
              <a:rPr lang="es-ES" dirty="0"/>
              <a:t>No evidencia hasta el momento de un mayor riesgo en los niños con uso paterno de medicamentos para epilepsia, aunque algunos estudios sugirieron un aumento del riesgo de alteraciones del </a:t>
            </a:r>
            <a:r>
              <a:rPr lang="es-ES" dirty="0" err="1"/>
              <a:t>neurodesarrollo</a:t>
            </a:r>
            <a:r>
              <a:rPr lang="es-ES" dirty="0"/>
              <a:t> en niños cuyos padres fueron tratados con </a:t>
            </a:r>
            <a:r>
              <a:rPr lang="es-ES" dirty="0" err="1"/>
              <a:t>valproato</a:t>
            </a:r>
            <a:r>
              <a:rPr lang="es-ES" dirty="0"/>
              <a:t>, en comparación con otras alternativas (</a:t>
            </a:r>
            <a:r>
              <a:rPr lang="es-ES" dirty="0" err="1"/>
              <a:t>lamotrigina</a:t>
            </a:r>
            <a:r>
              <a:rPr lang="es-ES" dirty="0"/>
              <a:t> o </a:t>
            </a:r>
            <a:r>
              <a:rPr lang="es-ES" dirty="0" err="1"/>
              <a:t>levetiracetam</a:t>
            </a:r>
            <a:r>
              <a:rPr lang="es-ES" dirty="0"/>
              <a:t>), en los tres meses previos a la concepción. </a:t>
            </a:r>
          </a:p>
          <a:p>
            <a:pPr marL="285750" indent="-285750" algn="just">
              <a:buFont typeface="Arial" panose="020B0604020202020204" pitchFamily="34" charset="0"/>
              <a:buChar char="•"/>
            </a:pPr>
            <a:endParaRPr lang="es-ES" dirty="0"/>
          </a:p>
          <a:p>
            <a:pPr marL="285750" indent="-285750" algn="just">
              <a:buFont typeface="Arial" panose="020B0604020202020204" pitchFamily="34" charset="0"/>
              <a:buChar char="•"/>
            </a:pPr>
            <a:r>
              <a:rPr lang="es-ES" dirty="0"/>
              <a:t>Los estudios tenían limitaciones, por lo que las autoridades reguladoras solicitaron un nuevo estudio a los titulares de autorizaciones de comercialización para examinar este riesgo.</a:t>
            </a:r>
          </a:p>
          <a:p>
            <a:endParaRPr lang="es-ES" dirty="0"/>
          </a:p>
          <a:p>
            <a:r>
              <a:rPr lang="es-ES" b="1" dirty="0">
                <a:solidFill>
                  <a:srgbClr val="4E9EBA"/>
                </a:solidFill>
              </a:rPr>
              <a:t>Mientras se evalúan nuevos resultados la AEMPS recomienda: </a:t>
            </a:r>
          </a:p>
          <a:p>
            <a:r>
              <a:rPr lang="es-ES" dirty="0"/>
              <a:t>Informar a los pacientes varones en tratamiento con </a:t>
            </a:r>
            <a:r>
              <a:rPr lang="es-ES" dirty="0" err="1"/>
              <a:t>valproato</a:t>
            </a:r>
            <a:r>
              <a:rPr lang="es-ES" dirty="0"/>
              <a:t> de que:</a:t>
            </a:r>
          </a:p>
          <a:p>
            <a:endParaRPr lang="es-ES" dirty="0"/>
          </a:p>
          <a:p>
            <a:pPr marL="285750" indent="-285750">
              <a:buFont typeface="Arial" panose="020B0604020202020204" pitchFamily="34" charset="0"/>
              <a:buChar char="•"/>
            </a:pPr>
            <a:r>
              <a:rPr lang="es-ES" dirty="0"/>
              <a:t>Existe un estudio en marcha que sugiere que el uso de estos medicamentos en los tres meses previos a la concepción podría exponer al niño a un posible riesgo de trastornos en el desarrollo neurológico. </a:t>
            </a:r>
          </a:p>
          <a:p>
            <a:pPr marL="285750" indent="-285750">
              <a:buFont typeface="Arial" panose="020B0604020202020204" pitchFamily="34" charset="0"/>
              <a:buChar char="•"/>
            </a:pPr>
            <a:endParaRPr lang="es-ES" dirty="0"/>
          </a:p>
          <a:p>
            <a:pPr marL="285750" indent="-285750">
              <a:buFont typeface="Arial" panose="020B0604020202020204" pitchFamily="34" charset="0"/>
              <a:buChar char="•"/>
            </a:pPr>
            <a:r>
              <a:rPr lang="es-ES" dirty="0"/>
              <a:t>No se debe interrumpir el tratamiento y deben ponerse en contacto con su médico. </a:t>
            </a:r>
          </a:p>
          <a:p>
            <a:pPr marL="285750" indent="-285750">
              <a:buFont typeface="Arial" panose="020B0604020202020204" pitchFamily="34" charset="0"/>
              <a:buChar char="•"/>
            </a:pPr>
            <a:endParaRPr lang="es-ES" dirty="0"/>
          </a:p>
          <a:p>
            <a:pPr marL="285750" indent="-285750">
              <a:buFont typeface="Arial" panose="020B0604020202020204" pitchFamily="34" charset="0"/>
              <a:buChar char="•"/>
            </a:pPr>
            <a:r>
              <a:rPr lang="es-ES" dirty="0"/>
              <a:t>Se deben implantar medidas anticonceptivas adecuadas.</a:t>
            </a: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es-ES" b="1"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sz="1200" dirty="0">
              <a:solidFill>
                <a:srgbClr val="4E9EBA"/>
              </a:solidFill>
            </a:endParaRPr>
          </a:p>
        </p:txBody>
      </p:sp>
    </p:spTree>
    <p:extLst>
      <p:ext uri="{BB962C8B-B14F-4D97-AF65-F5344CB8AC3E}">
        <p14:creationId xmlns:p14="http://schemas.microsoft.com/office/powerpoint/2010/main" val="3576782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537981"/>
            <a:ext cx="10515600" cy="732155"/>
          </a:xfrm>
        </p:spPr>
        <p:txBody>
          <a:bodyPr>
            <a:noAutofit/>
          </a:bodyPr>
          <a:lstStyle/>
          <a:p>
            <a:pPr algn="ctr"/>
            <a:r>
              <a:rPr lang="es-ES" sz="2000" dirty="0">
                <a:solidFill>
                  <a:srgbClr val="4E9EBA"/>
                </a:solidFill>
                <a:latin typeface="Arial Black" panose="020B0A04020102020204" pitchFamily="34" charset="0"/>
              </a:rPr>
              <a:t>TOPIRAMATO: NUEVAS MEDIDAS PARA EVITAR LA EXPOSICIÓN EN MUJERES EMBARAZADAS</a:t>
            </a:r>
            <a:endParaRPr lang="es-ES" sz="2000" dirty="0">
              <a:solidFill>
                <a:srgbClr val="4E9EBA"/>
              </a:solidFill>
              <a:latin typeface="Arial Black" pitchFamily="34" charset="0"/>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15256" y="145890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972238" y="1654939"/>
            <a:ext cx="10381561" cy="4508927"/>
          </a:xfrm>
          <a:prstGeom prst="rect">
            <a:avLst/>
          </a:prstGeom>
          <a:noFill/>
        </p:spPr>
        <p:txBody>
          <a:bodyPr wrap="square" rtlCol="0">
            <a:spAutoFit/>
          </a:bodyPr>
          <a:lstStyle/>
          <a:p>
            <a:endParaRPr lang="es-ES" sz="1100" dirty="0">
              <a:solidFill>
                <a:srgbClr val="4E9EBA"/>
              </a:solidFill>
            </a:endParaRPr>
          </a:p>
          <a:p>
            <a:r>
              <a:rPr lang="es-ES" sz="2000" b="1" dirty="0">
                <a:solidFill>
                  <a:srgbClr val="4E9EBA"/>
                </a:solidFill>
              </a:rPr>
              <a:t>Recomendaciones del PRAC:</a:t>
            </a:r>
          </a:p>
          <a:p>
            <a:endParaRPr lang="es-ES" dirty="0"/>
          </a:p>
          <a:p>
            <a:pPr marL="285750" indent="-285750" algn="just">
              <a:buFont typeface="Arial" panose="020B0604020202020204" pitchFamily="34" charset="0"/>
              <a:buChar char="•"/>
            </a:pPr>
            <a:r>
              <a:rPr lang="es-ES" sz="2000" dirty="0"/>
              <a:t>Esta contraindicado para el tratamiento de la epilepsia durante el embarazo.</a:t>
            </a:r>
          </a:p>
          <a:p>
            <a:pPr marL="285750" indent="-285750" algn="just">
              <a:buFont typeface="Arial" panose="020B0604020202020204" pitchFamily="34" charset="0"/>
              <a:buChar char="•"/>
            </a:pPr>
            <a:endParaRPr lang="es-ES" sz="2000" dirty="0"/>
          </a:p>
          <a:p>
            <a:pPr marL="285750" indent="-285750" algn="just">
              <a:buFont typeface="Arial" panose="020B0604020202020204" pitchFamily="34" charset="0"/>
              <a:buChar char="•"/>
            </a:pPr>
            <a:r>
              <a:rPr lang="es-ES" sz="2000" dirty="0"/>
              <a:t>En mujeres con capacidad de gestación sólo podrá utilizarse para el tratamiento de la epilepsia si se emplean métodos anticonceptivos altamente eficaces. </a:t>
            </a:r>
          </a:p>
          <a:p>
            <a:pPr marL="285750" indent="-285750" algn="just">
              <a:buFont typeface="Arial" panose="020B0604020202020204" pitchFamily="34" charset="0"/>
              <a:buChar char="•"/>
            </a:pPr>
            <a:endParaRPr lang="es-ES" sz="2000" dirty="0"/>
          </a:p>
          <a:p>
            <a:pPr marL="285750" indent="-285750" algn="just">
              <a:buFont typeface="Arial" panose="020B0604020202020204" pitchFamily="34" charset="0"/>
              <a:buChar char="•"/>
            </a:pPr>
            <a:r>
              <a:rPr lang="es-ES" sz="2000" dirty="0"/>
              <a:t>Está contraindicado para la profilaxis de la migraña durante el embarazo y en mujeres con capacidad de gestación que no utilizan métodos anticonceptivos altamente eficaces. </a:t>
            </a:r>
          </a:p>
          <a:p>
            <a:pPr marL="285750" indent="-285750" algn="just">
              <a:buFont typeface="Arial" panose="020B0604020202020204" pitchFamily="34" charset="0"/>
              <a:buChar char="•"/>
            </a:pPr>
            <a:endParaRPr lang="es-ES" sz="2000" dirty="0"/>
          </a:p>
          <a:p>
            <a:pPr marL="285750" indent="-285750" algn="just">
              <a:buFont typeface="Arial" panose="020B0604020202020204" pitchFamily="34" charset="0"/>
              <a:buChar char="•"/>
            </a:pPr>
            <a:r>
              <a:rPr lang="es-ES" sz="2000" dirty="0"/>
              <a:t>Deben utilizar un método anticonceptivo altamente eficaz o dos complementarios durante todo el tratamiento y hasta cuatro semanas después de interrumpirlo. A las mujeres que utilizan anticonceptivos hormonales sistémicos se les recomienda utilizar también un método de barrera. </a:t>
            </a:r>
          </a:p>
        </p:txBody>
      </p:sp>
    </p:spTree>
    <p:extLst>
      <p:ext uri="{BB962C8B-B14F-4D97-AF65-F5344CB8AC3E}">
        <p14:creationId xmlns:p14="http://schemas.microsoft.com/office/powerpoint/2010/main" val="4217514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537981"/>
            <a:ext cx="10515600" cy="732155"/>
          </a:xfrm>
        </p:spPr>
        <p:txBody>
          <a:bodyPr>
            <a:noAutofit/>
          </a:bodyPr>
          <a:lstStyle/>
          <a:p>
            <a:pPr algn="ctr"/>
            <a:r>
              <a:rPr lang="es-ES" sz="2000" dirty="0">
                <a:solidFill>
                  <a:srgbClr val="4E9EBA"/>
                </a:solidFill>
                <a:latin typeface="Arial Black" panose="020B0A04020102020204" pitchFamily="34" charset="0"/>
              </a:rPr>
              <a:t>TOPIRAMATO: NUEVAS MEDIDAS PARA EVITAR LA EXPOSICIÓN EN MUJERES EMBARAZADAS</a:t>
            </a:r>
            <a:endParaRPr lang="es-ES" sz="2000" dirty="0">
              <a:solidFill>
                <a:srgbClr val="4E9EBA"/>
              </a:solidFill>
              <a:latin typeface="Arial Black" pitchFamily="34" charset="0"/>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15256" y="145890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934033" y="1654939"/>
            <a:ext cx="10742709" cy="9541073"/>
          </a:xfrm>
          <a:prstGeom prst="rect">
            <a:avLst/>
          </a:prstGeom>
          <a:noFill/>
        </p:spPr>
        <p:txBody>
          <a:bodyPr wrap="square" rtlCol="0">
            <a:spAutoFit/>
          </a:bodyPr>
          <a:lstStyle/>
          <a:p>
            <a:endParaRPr lang="it-IT" dirty="0">
              <a:solidFill>
                <a:srgbClr val="4E9EBA"/>
              </a:solidFill>
            </a:endParaRPr>
          </a:p>
          <a:p>
            <a:r>
              <a:rPr lang="es-ES" b="1" dirty="0">
                <a:solidFill>
                  <a:srgbClr val="4E9EBA"/>
                </a:solidFill>
              </a:rPr>
              <a:t>Antes de prescribir </a:t>
            </a:r>
            <a:r>
              <a:rPr lang="es-ES" b="1" dirty="0" err="1">
                <a:solidFill>
                  <a:srgbClr val="4E9EBA"/>
                </a:solidFill>
              </a:rPr>
              <a:t>topiramato</a:t>
            </a:r>
            <a:r>
              <a:rPr lang="es-ES" b="1" dirty="0">
                <a:solidFill>
                  <a:srgbClr val="4E9EBA"/>
                </a:solidFill>
              </a:rPr>
              <a:t> en niñas y mujeres con capacidad de gestación:</a:t>
            </a:r>
            <a:r>
              <a:rPr lang="es-ES" dirty="0"/>
              <a:t> </a:t>
            </a:r>
          </a:p>
          <a:p>
            <a:endParaRPr lang="es-ES" dirty="0"/>
          </a:p>
          <a:p>
            <a:pPr marL="285750" indent="-285750">
              <a:lnSpc>
                <a:spcPct val="150000"/>
              </a:lnSpc>
              <a:buFontTx/>
              <a:buChar char="-"/>
            </a:pPr>
            <a:r>
              <a:rPr lang="es-ES" sz="2000" dirty="0"/>
              <a:t>Realizar una prueba de embarazo</a:t>
            </a:r>
          </a:p>
          <a:p>
            <a:pPr marL="285750" indent="-285750">
              <a:lnSpc>
                <a:spcPct val="150000"/>
              </a:lnSpc>
              <a:buFontTx/>
              <a:buChar char="-"/>
            </a:pPr>
            <a:r>
              <a:rPr lang="es-ES" sz="2000" dirty="0"/>
              <a:t>Informar y asesorar a la mujer acerca de los posibles riesgos relacionados con el uso de </a:t>
            </a:r>
            <a:r>
              <a:rPr lang="es-ES" sz="2000" dirty="0" err="1"/>
              <a:t>topiramato</a:t>
            </a:r>
            <a:r>
              <a:rPr lang="es-ES" sz="2000" dirty="0"/>
              <a:t> durante el embarazo. La paciente debe comprender los riesgos y estar de acuerdo con las condiciones del tratamiento.</a:t>
            </a:r>
          </a:p>
          <a:p>
            <a:pPr marL="285750" indent="-285750">
              <a:lnSpc>
                <a:spcPct val="150000"/>
              </a:lnSpc>
              <a:buFontTx/>
              <a:buChar char="-"/>
            </a:pPr>
            <a:r>
              <a:rPr lang="es-ES" sz="2000" dirty="0"/>
              <a:t>Tener en cuenta opciones terapéuticas alternativas (como </a:t>
            </a:r>
            <a:r>
              <a:rPr lang="es-ES" sz="2000" dirty="0" err="1"/>
              <a:t>lamotrigina</a:t>
            </a:r>
            <a:r>
              <a:rPr lang="es-ES" sz="2000" dirty="0"/>
              <a:t> o </a:t>
            </a:r>
            <a:r>
              <a:rPr lang="es-ES" sz="2000" dirty="0" err="1"/>
              <a:t>levetiracetam</a:t>
            </a:r>
            <a:r>
              <a:rPr lang="es-ES" sz="2000" dirty="0"/>
              <a:t>) y reevaluar la necesidad de tratamiento con </a:t>
            </a:r>
            <a:r>
              <a:rPr lang="es-ES" sz="2000" dirty="0" err="1"/>
              <a:t>topiramato</a:t>
            </a:r>
            <a:r>
              <a:rPr lang="es-ES" sz="2000" dirty="0"/>
              <a:t> al menos una vez al año. El tratamiento con </a:t>
            </a:r>
            <a:r>
              <a:rPr lang="es-ES" sz="2000" dirty="0" err="1"/>
              <a:t>topiramato</a:t>
            </a:r>
            <a:r>
              <a:rPr lang="es-ES" sz="2000" dirty="0"/>
              <a:t> debe ser iniciado y supervisado por un médico con experiencia en el tratamiento de la epilepsia o la migraña</a:t>
            </a:r>
          </a:p>
          <a:p>
            <a:endParaRPr lang="it-IT" sz="2000"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es-ES" b="1"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sz="1200" dirty="0">
              <a:solidFill>
                <a:srgbClr val="4E9EBA"/>
              </a:solidFill>
            </a:endParaRPr>
          </a:p>
        </p:txBody>
      </p:sp>
    </p:spTree>
    <p:extLst>
      <p:ext uri="{BB962C8B-B14F-4D97-AF65-F5344CB8AC3E}">
        <p14:creationId xmlns:p14="http://schemas.microsoft.com/office/powerpoint/2010/main" val="3506441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537981"/>
            <a:ext cx="10515600" cy="732155"/>
          </a:xfrm>
        </p:spPr>
        <p:txBody>
          <a:bodyPr>
            <a:noAutofit/>
          </a:bodyPr>
          <a:lstStyle/>
          <a:p>
            <a:pPr algn="ctr"/>
            <a:r>
              <a:rPr lang="es-ES" sz="2000" dirty="0">
                <a:solidFill>
                  <a:srgbClr val="4E9EBA"/>
                </a:solidFill>
                <a:latin typeface="Arial Black" panose="020B0A04020102020204" pitchFamily="34" charset="0"/>
              </a:rPr>
              <a:t>TOPIRAMATO: NUEVAS MEDIDAS PARA EVITAR LA EXPOSICIÓN EN MUJERES EMBARAZADAS</a:t>
            </a:r>
            <a:endParaRPr lang="es-ES" sz="2000" dirty="0">
              <a:solidFill>
                <a:srgbClr val="4E9EBA"/>
              </a:solidFill>
              <a:latin typeface="Arial Black" pitchFamily="34" charset="0"/>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15256" y="145890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724644" y="1270136"/>
            <a:ext cx="10742709" cy="8586966"/>
          </a:xfrm>
          <a:prstGeom prst="rect">
            <a:avLst/>
          </a:prstGeom>
          <a:noFill/>
        </p:spPr>
        <p:txBody>
          <a:bodyPr wrap="square" rtlCol="0">
            <a:spAutoFit/>
          </a:bodyPr>
          <a:lstStyle/>
          <a:p>
            <a:endParaRPr lang="it-IT" dirty="0">
              <a:solidFill>
                <a:srgbClr val="4E9EBA"/>
              </a:solidFill>
            </a:endParaRPr>
          </a:p>
          <a:p>
            <a:r>
              <a:rPr lang="it-IT" b="1" dirty="0">
                <a:solidFill>
                  <a:srgbClr val="4E9EBA"/>
                </a:solidFill>
              </a:rPr>
              <a:t>Avisos al prescriptor en Presbide:</a:t>
            </a:r>
          </a:p>
          <a:p>
            <a:endParaRPr lang="it-IT" b="1" dirty="0">
              <a:solidFill>
                <a:srgbClr val="4E9EBA"/>
              </a:solidFill>
            </a:endParaRPr>
          </a:p>
          <a:p>
            <a:endParaRPr lang="it-IT" b="1" dirty="0">
              <a:solidFill>
                <a:srgbClr val="4E9EBA"/>
              </a:solidFill>
            </a:endParaRPr>
          </a:p>
          <a:p>
            <a:endParaRPr lang="it-IT" b="1" dirty="0">
              <a:solidFill>
                <a:srgbClr val="4E9EBA"/>
              </a:solidFill>
            </a:endParaRPr>
          </a:p>
          <a:p>
            <a:endParaRPr lang="it-IT" b="1" dirty="0">
              <a:solidFill>
                <a:srgbClr val="4E9EBA"/>
              </a:solidFill>
            </a:endParaRPr>
          </a:p>
          <a:p>
            <a:endParaRPr lang="it-IT" b="1" dirty="0">
              <a:solidFill>
                <a:srgbClr val="4E9EBA"/>
              </a:solidFill>
            </a:endParaRPr>
          </a:p>
          <a:p>
            <a:endParaRPr lang="it-IT" b="1" dirty="0">
              <a:solidFill>
                <a:srgbClr val="4E9EBA"/>
              </a:solidFill>
            </a:endParaRPr>
          </a:p>
          <a:p>
            <a:endParaRPr lang="it-IT" b="1" dirty="0">
              <a:solidFill>
                <a:srgbClr val="4E9EBA"/>
              </a:solidFill>
            </a:endParaRPr>
          </a:p>
          <a:p>
            <a:endParaRPr lang="it-IT" b="1" dirty="0">
              <a:solidFill>
                <a:srgbClr val="4E9EBA"/>
              </a:solidFill>
            </a:endParaRPr>
          </a:p>
          <a:p>
            <a:r>
              <a:rPr lang="it-IT" b="1" dirty="0">
                <a:solidFill>
                  <a:srgbClr val="4E9EBA"/>
                </a:solidFill>
              </a:rPr>
              <a:t>Intrucciones en HTA: </a:t>
            </a:r>
          </a:p>
          <a:p>
            <a:endParaRPr lang="it-IT" b="1"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es-ES" b="1"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sz="1200" dirty="0">
              <a:solidFill>
                <a:srgbClr val="4E9EBA"/>
              </a:solidFill>
            </a:endParaRPr>
          </a:p>
        </p:txBody>
      </p:sp>
      <p:pic>
        <p:nvPicPr>
          <p:cNvPr id="3" name="Imagen 2"/>
          <p:cNvPicPr>
            <a:picLocks noChangeAspect="1"/>
          </p:cNvPicPr>
          <p:nvPr/>
        </p:nvPicPr>
        <p:blipFill>
          <a:blip r:embed="rId5"/>
          <a:stretch>
            <a:fillRect/>
          </a:stretch>
        </p:blipFill>
        <p:spPr>
          <a:xfrm>
            <a:off x="739574" y="2021116"/>
            <a:ext cx="8629894" cy="1855259"/>
          </a:xfrm>
          <a:prstGeom prst="rect">
            <a:avLst/>
          </a:prstGeom>
        </p:spPr>
      </p:pic>
      <p:pic>
        <p:nvPicPr>
          <p:cNvPr id="4" name="Imagen 3"/>
          <p:cNvPicPr>
            <a:picLocks noChangeAspect="1"/>
          </p:cNvPicPr>
          <p:nvPr/>
        </p:nvPicPr>
        <p:blipFill>
          <a:blip r:embed="rId6"/>
          <a:stretch>
            <a:fillRect/>
          </a:stretch>
        </p:blipFill>
        <p:spPr>
          <a:xfrm>
            <a:off x="739574" y="4406584"/>
            <a:ext cx="6763516" cy="1592423"/>
          </a:xfrm>
          <a:prstGeom prst="rect">
            <a:avLst/>
          </a:prstGeom>
        </p:spPr>
      </p:pic>
    </p:spTree>
    <p:extLst>
      <p:ext uri="{BB962C8B-B14F-4D97-AF65-F5344CB8AC3E}">
        <p14:creationId xmlns:p14="http://schemas.microsoft.com/office/powerpoint/2010/main" val="1016965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537981"/>
            <a:ext cx="10515600" cy="732155"/>
          </a:xfrm>
        </p:spPr>
        <p:txBody>
          <a:bodyPr>
            <a:noAutofit/>
          </a:bodyPr>
          <a:lstStyle/>
          <a:p>
            <a:pPr algn="ctr"/>
            <a:r>
              <a:rPr lang="es-ES" sz="2000" dirty="0">
                <a:solidFill>
                  <a:srgbClr val="4E9EBA"/>
                </a:solidFill>
                <a:latin typeface="Arial Black" panose="020B0A04020102020204" pitchFamily="34" charset="0"/>
              </a:rPr>
              <a:t>FLUOROQUINOLONAS DE USO SISTÉMICO O INHALADO: RECORDATORIO SOBRE LAS RESTRICCIONES DE USO</a:t>
            </a:r>
            <a:endParaRPr lang="es-ES" sz="2000" dirty="0">
              <a:solidFill>
                <a:srgbClr val="4E9EBA"/>
              </a:solidFill>
              <a:latin typeface="Arial Black" pitchFamily="34" charset="0"/>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15256" y="145890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746449" y="1558212"/>
            <a:ext cx="10731984" cy="8002191"/>
          </a:xfrm>
          <a:prstGeom prst="rect">
            <a:avLst/>
          </a:prstGeom>
          <a:noFill/>
        </p:spPr>
        <p:txBody>
          <a:bodyPr wrap="square" rtlCol="0">
            <a:spAutoFit/>
          </a:bodyPr>
          <a:lstStyle/>
          <a:p>
            <a:endParaRPr lang="es-ES" sz="1600" dirty="0">
              <a:solidFill>
                <a:srgbClr val="4E9EBA"/>
              </a:solidFill>
            </a:endParaRPr>
          </a:p>
          <a:p>
            <a:pPr marL="285750" indent="-285750">
              <a:buFont typeface="Arial" panose="020B0604020202020204" pitchFamily="34" charset="0"/>
              <a:buChar char="•"/>
            </a:pPr>
            <a:r>
              <a:rPr lang="es-ES" sz="2000" dirty="0"/>
              <a:t>Especial precaución: en pacientes que reciben tratamiento concomitante con </a:t>
            </a:r>
            <a:r>
              <a:rPr lang="es-ES" sz="2000" dirty="0" err="1"/>
              <a:t>corticosteroides</a:t>
            </a:r>
            <a:r>
              <a:rPr lang="es-ES" sz="2000" dirty="0"/>
              <a:t>, edad avanzada, insuficiencia renal y sometidos a trasplantes de órganos sólidos, ya que puede aumentar el </a:t>
            </a:r>
            <a:r>
              <a:rPr lang="es-ES" sz="2000" b="1" dirty="0"/>
              <a:t>riesgo de sufrir tendinitis y rotura de tendones</a:t>
            </a:r>
          </a:p>
          <a:p>
            <a:pPr marL="285750" indent="-285750">
              <a:buFont typeface="Arial" panose="020B0604020202020204" pitchFamily="34" charset="0"/>
              <a:buChar char="•"/>
            </a:pPr>
            <a:endParaRPr lang="es-ES" sz="2000" b="1" dirty="0">
              <a:solidFill>
                <a:srgbClr val="4E9EBA"/>
              </a:solidFill>
            </a:endParaRPr>
          </a:p>
          <a:p>
            <a:pPr marL="285750" indent="-285750">
              <a:buFont typeface="Arial" panose="020B0604020202020204" pitchFamily="34" charset="0"/>
              <a:buChar char="•"/>
            </a:pPr>
            <a:r>
              <a:rPr lang="es-ES" sz="2000" dirty="0"/>
              <a:t>Posibles reacciones adversas: tendinitis, rotura tendinosa, mialgia, debilidad muscular, dolor o tumefacción articular, neuropatía periférica y efectos sobre el SNC. </a:t>
            </a:r>
          </a:p>
          <a:p>
            <a:pPr marL="285750" indent="-285750">
              <a:buFont typeface="Arial" panose="020B0604020202020204" pitchFamily="34" charset="0"/>
              <a:buChar char="•"/>
            </a:pPr>
            <a:endParaRPr lang="es-ES" sz="2000" dirty="0">
              <a:solidFill>
                <a:srgbClr val="4E9EBA"/>
              </a:solidFill>
            </a:endParaRPr>
          </a:p>
          <a:p>
            <a:pPr marL="285750" indent="-285750">
              <a:buFont typeface="Arial" panose="020B0604020202020204" pitchFamily="34" charset="0"/>
              <a:buChar char="•"/>
            </a:pPr>
            <a:r>
              <a:rPr lang="es-ES" sz="2000" b="1" dirty="0">
                <a:solidFill>
                  <a:srgbClr val="4E9EBA"/>
                </a:solidFill>
              </a:rPr>
              <a:t>Para profesionales sanitarios:</a:t>
            </a:r>
            <a:r>
              <a:rPr lang="es-ES" sz="2000" dirty="0">
                <a:solidFill>
                  <a:srgbClr val="4E9EBA"/>
                </a:solidFill>
              </a:rPr>
              <a:t> </a:t>
            </a:r>
            <a:r>
              <a:rPr lang="es-ES" sz="2000" dirty="0"/>
              <a:t>tener en cuenta el riesgo aumentado de aneurisma y disección aórtica y de insuficiencia y regurgitación valvular. </a:t>
            </a:r>
            <a:endParaRPr lang="es-ES" sz="2000"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es-ES" b="1"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sz="1200" dirty="0">
              <a:solidFill>
                <a:srgbClr val="4E9EBA"/>
              </a:solidFill>
            </a:endParaRPr>
          </a:p>
        </p:txBody>
      </p:sp>
    </p:spTree>
    <p:extLst>
      <p:ext uri="{BB962C8B-B14F-4D97-AF65-F5344CB8AC3E}">
        <p14:creationId xmlns:p14="http://schemas.microsoft.com/office/powerpoint/2010/main" val="2821542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537981"/>
            <a:ext cx="10515600" cy="732155"/>
          </a:xfrm>
        </p:spPr>
        <p:txBody>
          <a:bodyPr>
            <a:noAutofit/>
          </a:bodyPr>
          <a:lstStyle/>
          <a:p>
            <a:pPr algn="ctr"/>
            <a:r>
              <a:rPr lang="es-ES" sz="2000" dirty="0">
                <a:solidFill>
                  <a:srgbClr val="4E9EBA"/>
                </a:solidFill>
                <a:latin typeface="Arial Black" panose="020B0A04020102020204" pitchFamily="34" charset="0"/>
              </a:rPr>
              <a:t>FLUOROQUINOLONAS DE USO SISTÉMICO O INHALADO: RECORDATORIO SOBRE LAS RESTRICCIONES DE USO</a:t>
            </a:r>
            <a:endParaRPr lang="es-ES" sz="2000" dirty="0">
              <a:solidFill>
                <a:srgbClr val="4E9EBA"/>
              </a:solidFill>
              <a:latin typeface="Arial Black" pitchFamily="34" charset="0"/>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15256" y="145890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934033" y="1417816"/>
            <a:ext cx="10742709" cy="9671878"/>
          </a:xfrm>
          <a:prstGeom prst="rect">
            <a:avLst/>
          </a:prstGeom>
          <a:noFill/>
        </p:spPr>
        <p:txBody>
          <a:bodyPr wrap="square" rtlCol="0">
            <a:spAutoFit/>
          </a:bodyPr>
          <a:lstStyle/>
          <a:p>
            <a:endParaRPr lang="es-ES" dirty="0">
              <a:solidFill>
                <a:srgbClr val="4E9EBA"/>
              </a:solidFill>
            </a:endParaRPr>
          </a:p>
          <a:p>
            <a:r>
              <a:rPr lang="es-ES" sz="2000" b="1" dirty="0">
                <a:solidFill>
                  <a:srgbClr val="4E9EBA"/>
                </a:solidFill>
              </a:rPr>
              <a:t>NO deben prescribirse: </a:t>
            </a:r>
          </a:p>
          <a:p>
            <a:endParaRPr lang="es-ES" sz="1050" b="1" dirty="0">
              <a:solidFill>
                <a:srgbClr val="4E9EBA"/>
              </a:solidFill>
            </a:endParaRPr>
          </a:p>
          <a:p>
            <a:pPr marL="285750" indent="-285750">
              <a:lnSpc>
                <a:spcPct val="150000"/>
              </a:lnSpc>
              <a:buFont typeface="Arial" panose="020B0604020202020204" pitchFamily="34" charset="0"/>
              <a:buChar char="•"/>
            </a:pPr>
            <a:r>
              <a:rPr lang="es-ES" sz="2000" dirty="0"/>
              <a:t>A pacientes que hayan sufrido previamente reacciones adversas graves tras la administración de una </a:t>
            </a:r>
            <a:r>
              <a:rPr lang="es-ES" sz="2000" dirty="0" err="1"/>
              <a:t>fluoroquinolona</a:t>
            </a:r>
            <a:r>
              <a:rPr lang="es-ES" sz="2000" dirty="0"/>
              <a:t>. </a:t>
            </a:r>
          </a:p>
          <a:p>
            <a:pPr marL="285750" indent="-285750">
              <a:lnSpc>
                <a:spcPct val="150000"/>
              </a:lnSpc>
              <a:buFont typeface="Arial" panose="020B0604020202020204" pitchFamily="34" charset="0"/>
              <a:buChar char="•"/>
            </a:pPr>
            <a:r>
              <a:rPr lang="es-ES" sz="2000" dirty="0"/>
              <a:t>Para el tratamiento de infecciones leves o </a:t>
            </a:r>
            <a:r>
              <a:rPr lang="es-ES" sz="2000" dirty="0" err="1"/>
              <a:t>autolimitadas</a:t>
            </a:r>
            <a:r>
              <a:rPr lang="es-ES" sz="2000" dirty="0"/>
              <a:t> (como faringitis, amigdalitis y bronquitis aguda).</a:t>
            </a:r>
          </a:p>
          <a:p>
            <a:pPr marL="285750" indent="-285750">
              <a:lnSpc>
                <a:spcPct val="150000"/>
              </a:lnSpc>
              <a:buFont typeface="Arial" panose="020B0604020202020204" pitchFamily="34" charset="0"/>
              <a:buChar char="•"/>
            </a:pPr>
            <a:r>
              <a:rPr lang="es-ES" sz="2000" dirty="0"/>
              <a:t>Para infecciones de leves a moderadas (como cistitis no complicada, exacerbación aguda de bronquitis crónica y de EPOC, </a:t>
            </a:r>
            <a:r>
              <a:rPr lang="es-ES" sz="2000" dirty="0" err="1"/>
              <a:t>rinosinusitis</a:t>
            </a:r>
            <a:r>
              <a:rPr lang="es-ES" sz="2000" dirty="0"/>
              <a:t> bacteriana aguda y otitis media aguda).</a:t>
            </a:r>
          </a:p>
          <a:p>
            <a:pPr marL="285750" indent="-285750">
              <a:lnSpc>
                <a:spcPct val="150000"/>
              </a:lnSpc>
              <a:buFont typeface="Arial" panose="020B0604020202020204" pitchFamily="34" charset="0"/>
              <a:buChar char="•"/>
            </a:pPr>
            <a:r>
              <a:rPr lang="es-ES" sz="2000" dirty="0"/>
              <a:t>Para infecciones no bacterianas, por ejemplo, prostatitis no bacteriana (crónica). </a:t>
            </a:r>
          </a:p>
          <a:p>
            <a:pPr marL="285750" indent="-285750">
              <a:lnSpc>
                <a:spcPct val="150000"/>
              </a:lnSpc>
              <a:buFont typeface="Arial" panose="020B0604020202020204" pitchFamily="34" charset="0"/>
              <a:buChar char="•"/>
            </a:pPr>
            <a:r>
              <a:rPr lang="es-ES" sz="2000" dirty="0"/>
              <a:t>Para la profilaxis de la diarrea del viajero o de las infecciones recurrentes de las vías urinarias bajas.</a:t>
            </a:r>
          </a:p>
          <a:p>
            <a:endParaRPr lang="es-ES" sz="2000" dirty="0">
              <a:solidFill>
                <a:srgbClr val="4E9EBA"/>
              </a:solidFill>
            </a:endParaRPr>
          </a:p>
          <a:p>
            <a:endParaRPr lang="it-IT" sz="1600" dirty="0">
              <a:solidFill>
                <a:srgbClr val="4E9EBA"/>
              </a:solidFill>
            </a:endParaRPr>
          </a:p>
          <a:p>
            <a:endParaRPr lang="it-IT" sz="1600"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es-ES" b="1"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sz="1200" dirty="0">
              <a:solidFill>
                <a:srgbClr val="4E9EBA"/>
              </a:solidFill>
            </a:endParaRPr>
          </a:p>
        </p:txBody>
      </p:sp>
    </p:spTree>
    <p:extLst>
      <p:ext uri="{BB962C8B-B14F-4D97-AF65-F5344CB8AC3E}">
        <p14:creationId xmlns:p14="http://schemas.microsoft.com/office/powerpoint/2010/main" val="677543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537981"/>
            <a:ext cx="10515600" cy="732155"/>
          </a:xfrm>
        </p:spPr>
        <p:txBody>
          <a:bodyPr>
            <a:noAutofit/>
          </a:bodyPr>
          <a:lstStyle/>
          <a:p>
            <a:pPr algn="ctr"/>
            <a:r>
              <a:rPr lang="es-ES" sz="2000" dirty="0">
                <a:solidFill>
                  <a:srgbClr val="4E9EBA"/>
                </a:solidFill>
                <a:latin typeface="Arial Black" panose="020B0A04020102020204" pitchFamily="34" charset="0"/>
              </a:rPr>
              <a:t>METAMIZOL Y RIESGO DE AGRANULOCITOSIS: LA AEMPS MANTIENE LAS RECOMENDACIONES PARA PREVENIR EL RIESGO DE AGRANULOCITOSIS</a:t>
            </a:r>
            <a:endParaRPr lang="es-ES" sz="2000" dirty="0">
              <a:solidFill>
                <a:srgbClr val="4E9EBA"/>
              </a:solidFill>
              <a:latin typeface="Arial Black" pitchFamily="34" charset="0"/>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15256" y="145890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838199" y="1705574"/>
            <a:ext cx="10742709" cy="4278094"/>
          </a:xfrm>
          <a:prstGeom prst="rect">
            <a:avLst/>
          </a:prstGeom>
          <a:noFill/>
        </p:spPr>
        <p:txBody>
          <a:bodyPr wrap="square" rtlCol="0">
            <a:spAutoFit/>
          </a:bodyPr>
          <a:lstStyle/>
          <a:p>
            <a:endParaRPr lang="es-ES" dirty="0">
              <a:solidFill>
                <a:srgbClr val="4E9EBA"/>
              </a:solidFill>
            </a:endParaRPr>
          </a:p>
          <a:p>
            <a:pPr marL="285750" indent="-285750" algn="just">
              <a:buFont typeface="Arial" panose="020B0604020202020204" pitchFamily="34" charset="0"/>
              <a:buChar char="•"/>
            </a:pPr>
            <a:r>
              <a:rPr lang="es-ES" sz="2000" dirty="0"/>
              <a:t>La </a:t>
            </a:r>
            <a:r>
              <a:rPr lang="es-ES" sz="2000" dirty="0" err="1"/>
              <a:t>agranulocitosis</a:t>
            </a:r>
            <a:r>
              <a:rPr lang="es-ES" sz="2000" dirty="0"/>
              <a:t> es una reacción adversa conocida de este principio activo. Aunque su frecuencia de aparición es muy baja, es una reacción grave que puede llegar a producir la muerte. </a:t>
            </a:r>
          </a:p>
          <a:p>
            <a:pPr marL="285750" indent="-285750" algn="just">
              <a:buFont typeface="Arial" panose="020B0604020202020204" pitchFamily="34" charset="0"/>
              <a:buChar char="•"/>
            </a:pPr>
            <a:endParaRPr lang="es-ES" sz="2000" dirty="0"/>
          </a:p>
          <a:p>
            <a:pPr marL="285750" indent="-285750" algn="just">
              <a:buFont typeface="Arial" panose="020B0604020202020204" pitchFamily="34" charset="0"/>
              <a:buChar char="•"/>
            </a:pPr>
            <a:r>
              <a:rPr lang="es-ES" sz="2000" dirty="0"/>
              <a:t>Recientemente, la AEMPS ha realizado una evaluación de la nueva información disponible desde 2018 y se ha realizado un estudio </a:t>
            </a:r>
            <a:r>
              <a:rPr lang="es-ES" sz="2000" dirty="0" err="1"/>
              <a:t>farmacoepidemiológico</a:t>
            </a:r>
            <a:r>
              <a:rPr lang="es-ES" sz="2000" dirty="0"/>
              <a:t>, que está pendiente de publicación. </a:t>
            </a:r>
          </a:p>
          <a:p>
            <a:pPr marL="285750" indent="-285750" algn="just">
              <a:buFont typeface="Arial" panose="020B0604020202020204" pitchFamily="34" charset="0"/>
              <a:buChar char="•"/>
            </a:pPr>
            <a:endParaRPr lang="es-ES" sz="2000" dirty="0"/>
          </a:p>
          <a:p>
            <a:pPr marL="285750" indent="-285750" algn="just">
              <a:buFont typeface="Arial" panose="020B0604020202020204" pitchFamily="34" charset="0"/>
              <a:buChar char="•"/>
            </a:pPr>
            <a:r>
              <a:rPr lang="es-ES" sz="2000" dirty="0"/>
              <a:t>Como conclusión preliminar, este estudio confirma que la incidencia de </a:t>
            </a:r>
            <a:r>
              <a:rPr lang="es-ES" sz="2000" dirty="0" err="1"/>
              <a:t>agranulocitosis</a:t>
            </a:r>
            <a:r>
              <a:rPr lang="es-ES" sz="2000" dirty="0"/>
              <a:t> entre los pacientes que inician tratamiento con </a:t>
            </a:r>
            <a:r>
              <a:rPr lang="es-ES" sz="2000" dirty="0" err="1"/>
              <a:t>metamizol</a:t>
            </a:r>
            <a:r>
              <a:rPr lang="es-ES" sz="2000" dirty="0"/>
              <a:t> es muy baja (de 1 a 10 casos por millón de personas usuarias), por lo que la AEMPS ha concluido que no existen nuevos hallazgos que cambien el perfil del riesgo de </a:t>
            </a:r>
            <a:r>
              <a:rPr lang="es-ES" sz="2000" dirty="0" err="1"/>
              <a:t>agranulocitosis</a:t>
            </a:r>
            <a:r>
              <a:rPr lang="es-ES" sz="2000" dirty="0"/>
              <a:t> ya conocido y que no existe nueva información que cambie el perfil de este riesgo.</a:t>
            </a:r>
          </a:p>
          <a:p>
            <a:pPr marL="285750" indent="-285750" algn="just">
              <a:buFont typeface="Arial" panose="020B0604020202020204" pitchFamily="34" charset="0"/>
              <a:buChar char="•"/>
            </a:pPr>
            <a:endParaRPr lang="es-ES" sz="1600" dirty="0"/>
          </a:p>
          <a:p>
            <a:r>
              <a:rPr lang="es-ES" sz="1600" b="1" dirty="0">
                <a:solidFill>
                  <a:srgbClr val="4E9EBA"/>
                </a:solidFill>
              </a:rPr>
              <a:t>       </a:t>
            </a:r>
            <a:r>
              <a:rPr lang="es-ES" b="1" dirty="0">
                <a:solidFill>
                  <a:srgbClr val="4E9EBA"/>
                </a:solidFill>
              </a:rPr>
              <a:t>Por el momento se confirman las recomendaciones realizadas por la AEMPS en 2018</a:t>
            </a:r>
            <a:endParaRPr lang="it-IT" b="1" dirty="0">
              <a:solidFill>
                <a:srgbClr val="4E9EBA"/>
              </a:solidFill>
            </a:endParaRPr>
          </a:p>
        </p:txBody>
      </p:sp>
    </p:spTree>
    <p:extLst>
      <p:ext uri="{BB962C8B-B14F-4D97-AF65-F5344CB8AC3E}">
        <p14:creationId xmlns:p14="http://schemas.microsoft.com/office/powerpoint/2010/main" val="25654471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52395" y="481503"/>
            <a:ext cx="10218030" cy="939973"/>
          </a:xfrm>
        </p:spPr>
        <p:txBody>
          <a:bodyPr>
            <a:noAutofit/>
          </a:bodyPr>
          <a:lstStyle/>
          <a:p>
            <a:pPr algn="ctr"/>
            <a:r>
              <a:rPr lang="es-ES" sz="2000" dirty="0">
                <a:solidFill>
                  <a:srgbClr val="4E9EBA"/>
                </a:solidFill>
                <a:latin typeface="Arial Black" panose="020B0A04020102020204" pitchFamily="34" charset="0"/>
              </a:rPr>
              <a:t>NUEVA INFORMACIÓN DE SEGURIDAD PROCEDENTE DE LA EVALUACIÓN PERIÓDICA DE LOS DATOS DE FARMACOVIGILANCIA QUE SE INCORPORA A LAS FICHAS TÉCNICAS Y LOS PROSPECTOS DE LOS MEDICAMENTOS.</a:t>
            </a:r>
          </a:p>
        </p:txBody>
      </p:sp>
      <p:sp>
        <p:nvSpPr>
          <p:cNvPr id="5" name="Marcador de contenido 2"/>
          <p:cNvSpPr txBox="1">
            <a:spLocks/>
          </p:cNvSpPr>
          <p:nvPr/>
        </p:nvSpPr>
        <p:spPr>
          <a:xfrm>
            <a:off x="3286417" y="4053377"/>
            <a:ext cx="3858491" cy="610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ES" dirty="0">
              <a:latin typeface="Arial Black" panose="020B0A04020102020204" pitchFamily="34" charset="0"/>
            </a:endParaRPr>
          </a:p>
        </p:txBody>
      </p:sp>
      <p:cxnSp>
        <p:nvCxnSpPr>
          <p:cNvPr id="6" name="Conector recto 5"/>
          <p:cNvCxnSpPr/>
          <p:nvPr/>
        </p:nvCxnSpPr>
        <p:spPr>
          <a:xfrm>
            <a:off x="531882" y="1554476"/>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8" name="Marcador de contenido 3"/>
          <p:cNvSpPr>
            <a:spLocks noGrp="1"/>
          </p:cNvSpPr>
          <p:nvPr>
            <p:ph idx="1"/>
          </p:nvPr>
        </p:nvSpPr>
        <p:spPr>
          <a:xfrm>
            <a:off x="838200" y="1825625"/>
            <a:ext cx="10515600" cy="3247043"/>
          </a:xfrm>
          <a:prstGeom prst="rect">
            <a:avLst/>
          </a:prstGeom>
        </p:spPr>
        <p:txBody>
          <a:bodyPr>
            <a:spAutoFit/>
          </a:bodyPr>
          <a:lstStyle/>
          <a:p>
            <a:pPr marL="0" indent="0">
              <a:lnSpc>
                <a:spcPct val="150000"/>
              </a:lnSpc>
              <a:buNone/>
            </a:pPr>
            <a:r>
              <a:rPr lang="es-ES" sz="2000" dirty="0"/>
              <a:t>En este apartado se señalan otras reacciones adversas detectadas en este periodo que no han supuesto la publicación de una nota de seguridad, pero que ha supuesto la modificación de la información contenida en la ficha técnica y prospecto.</a:t>
            </a:r>
          </a:p>
          <a:p>
            <a:pPr marL="0" indent="0">
              <a:lnSpc>
                <a:spcPct val="150000"/>
              </a:lnSpc>
              <a:buNone/>
            </a:pPr>
            <a:r>
              <a:rPr lang="es-ES" sz="2000" dirty="0"/>
              <a:t>Algunas de ellas están recogidas a modo de tabla, al final del siguiente enlace:</a:t>
            </a:r>
          </a:p>
          <a:p>
            <a:pPr marL="0" indent="0">
              <a:lnSpc>
                <a:spcPct val="150000"/>
              </a:lnSpc>
              <a:buNone/>
            </a:pPr>
            <a:endParaRPr lang="es-ES" sz="2000" dirty="0"/>
          </a:p>
          <a:p>
            <a:pPr marL="0" indent="0" algn="ctr">
              <a:lnSpc>
                <a:spcPct val="150000"/>
              </a:lnSpc>
              <a:buNone/>
            </a:pPr>
            <a:r>
              <a:rPr lang="pt-BR" sz="2000" dirty="0">
                <a:solidFill>
                  <a:srgbClr val="4E9EBA"/>
                </a:solidFill>
                <a:latin typeface="Arial Black" pitchFamily="34" charset="0"/>
                <a:hlinkClick r:id="rId2"/>
              </a:rPr>
              <a:t>INFAC VOLUMEN 32 • Nº 1 • 2024</a:t>
            </a:r>
            <a:endParaRPr lang="es-ES" sz="2000" dirty="0"/>
          </a:p>
        </p:txBody>
      </p:sp>
    </p:spTree>
    <p:extLst>
      <p:ext uri="{BB962C8B-B14F-4D97-AF65-F5344CB8AC3E}">
        <p14:creationId xmlns:p14="http://schemas.microsoft.com/office/powerpoint/2010/main" val="3721398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266290"/>
            <a:ext cx="10515600" cy="732155"/>
          </a:xfrm>
        </p:spPr>
        <p:txBody>
          <a:bodyPr>
            <a:noAutofit/>
          </a:bodyPr>
          <a:lstStyle/>
          <a:p>
            <a:pPr algn="ctr"/>
            <a:r>
              <a:rPr lang="es-ES" sz="2800" dirty="0">
                <a:solidFill>
                  <a:srgbClr val="4E9EBA"/>
                </a:solidFill>
                <a:latin typeface="Arial Black" pitchFamily="34" charset="0"/>
                <a:ea typeface="+mn-ea"/>
                <a:cs typeface="+mn-cs"/>
              </a:rPr>
              <a:t>OTRAS COMUNICACIONES </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621635" y="1132337"/>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838199" y="1393681"/>
            <a:ext cx="10742709" cy="8602355"/>
          </a:xfrm>
          <a:prstGeom prst="rect">
            <a:avLst/>
          </a:prstGeom>
          <a:noFill/>
        </p:spPr>
        <p:txBody>
          <a:bodyPr wrap="square" rtlCol="0">
            <a:spAutoFit/>
          </a:bodyPr>
          <a:lstStyle/>
          <a:p>
            <a:r>
              <a:rPr lang="es-ES" sz="2000" b="1" dirty="0">
                <a:solidFill>
                  <a:srgbClr val="4E9EBA"/>
                </a:solidFill>
              </a:rPr>
              <a:t>SEGURIDAD DE LOS ARGLP-1 EN LA OBESIDAD</a:t>
            </a:r>
          </a:p>
          <a:p>
            <a:endParaRPr lang="it-IT" sz="1100" b="1" dirty="0">
              <a:solidFill>
                <a:srgbClr val="4E9EBA"/>
              </a:solidFill>
            </a:endParaRPr>
          </a:p>
          <a:p>
            <a:pPr marL="285750" indent="-285750" algn="just">
              <a:buFont typeface="Arial" panose="020B0604020202020204" pitchFamily="34" charset="0"/>
              <a:buChar char="•"/>
            </a:pPr>
            <a:r>
              <a:rPr lang="es-ES" sz="2000" dirty="0"/>
              <a:t>Similar perfil de efectos adversos a las dosis utilizadas en obesidad al observado en el tratamiento de la DM2, si bien los efectos adversos gastrointestinales son más frecuentes con dosis altas. </a:t>
            </a:r>
          </a:p>
          <a:p>
            <a:pPr marL="285750" indent="-285750" algn="just">
              <a:buFont typeface="Arial" panose="020B0604020202020204" pitchFamily="34" charset="0"/>
              <a:buChar char="•"/>
            </a:pPr>
            <a:endParaRPr lang="es-ES" sz="2000" dirty="0"/>
          </a:p>
          <a:p>
            <a:pPr marL="285750" indent="-285750" algn="just">
              <a:buFont typeface="Arial" panose="020B0604020202020204" pitchFamily="34" charset="0"/>
              <a:buChar char="•"/>
            </a:pPr>
            <a:r>
              <a:rPr lang="es-ES" sz="2000" dirty="0" err="1">
                <a:solidFill>
                  <a:srgbClr val="4E9EBA"/>
                </a:solidFill>
              </a:rPr>
              <a:t>Metaanalisis</a:t>
            </a:r>
            <a:r>
              <a:rPr lang="es-ES" sz="2000" dirty="0"/>
              <a:t>: el uso de arGLP-1 se asoció con un mayor riesgo de enfermedades biliares, especialmente cuando se usan en dosis más altas, durante periodos más prolongados y para perder peso. </a:t>
            </a:r>
          </a:p>
          <a:p>
            <a:pPr marL="285750" indent="-285750" algn="just">
              <a:buFont typeface="Arial" panose="020B0604020202020204" pitchFamily="34" charset="0"/>
              <a:buChar char="•"/>
            </a:pPr>
            <a:endParaRPr lang="es-ES" sz="2000" dirty="0"/>
          </a:p>
          <a:p>
            <a:pPr marL="285750" indent="-285750" algn="just">
              <a:buFont typeface="Arial" panose="020B0604020202020204" pitchFamily="34" charset="0"/>
              <a:buChar char="•"/>
            </a:pPr>
            <a:r>
              <a:rPr lang="es-ES" sz="2000" dirty="0">
                <a:solidFill>
                  <a:srgbClr val="4E9EBA"/>
                </a:solidFill>
              </a:rPr>
              <a:t>Estudio de cohortes: </a:t>
            </a:r>
            <a:r>
              <a:rPr lang="es-ES" sz="2000" dirty="0"/>
              <a:t>el uso de estos fármacos para la pérdida de peso también se ha asociado con aumento del riesgo de pancreatitis, </a:t>
            </a:r>
            <a:r>
              <a:rPr lang="es-ES" sz="2000" dirty="0" err="1"/>
              <a:t>gastroparesia</a:t>
            </a:r>
            <a:r>
              <a:rPr lang="es-ES" sz="2000" dirty="0"/>
              <a:t> y obstrucción intestinal.</a:t>
            </a:r>
          </a:p>
          <a:p>
            <a:pPr marL="285750" indent="-285750" algn="just">
              <a:buFont typeface="Arial" panose="020B0604020202020204" pitchFamily="34" charset="0"/>
              <a:buChar char="•"/>
            </a:pPr>
            <a:endParaRPr lang="es-ES" sz="2000" dirty="0"/>
          </a:p>
          <a:p>
            <a:pPr marL="285750" indent="-285750" algn="just">
              <a:buFont typeface="Arial" panose="020B0604020202020204" pitchFamily="34" charset="0"/>
              <a:buChar char="•"/>
            </a:pPr>
            <a:r>
              <a:rPr lang="es-ES" sz="2000" dirty="0">
                <a:solidFill>
                  <a:srgbClr val="4E9EBA"/>
                </a:solidFill>
              </a:rPr>
              <a:t>EMA:</a:t>
            </a:r>
            <a:r>
              <a:rPr lang="es-ES" sz="2000" dirty="0"/>
              <a:t> está estudiando el posible riesgo de ideación suicida y pensamientos de autolesión. El comportamiento suicida no figura actualmente como un efecto secundario en la información del producto en la UE. </a:t>
            </a:r>
          </a:p>
          <a:p>
            <a:pPr marL="285750" indent="-285750" algn="just">
              <a:buFont typeface="Arial" panose="020B0604020202020204" pitchFamily="34" charset="0"/>
              <a:buChar char="•"/>
            </a:pPr>
            <a:endParaRPr lang="es-ES" sz="1600" dirty="0"/>
          </a:p>
          <a:p>
            <a:endParaRPr lang="it-IT" dirty="0">
              <a:solidFill>
                <a:srgbClr val="4E9EBA"/>
              </a:solidFill>
            </a:endParaRPr>
          </a:p>
          <a:p>
            <a:endParaRPr lang="it-IT" dirty="0">
              <a:solidFill>
                <a:srgbClr val="4E9EBA"/>
              </a:solidFill>
            </a:endParaRPr>
          </a:p>
          <a:p>
            <a:endParaRPr lang="es-ES" b="1"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sz="1200" dirty="0">
              <a:solidFill>
                <a:srgbClr val="4E9EBA"/>
              </a:solidFill>
            </a:endParaRPr>
          </a:p>
        </p:txBody>
      </p:sp>
    </p:spTree>
    <p:extLst>
      <p:ext uri="{BB962C8B-B14F-4D97-AF65-F5344CB8AC3E}">
        <p14:creationId xmlns:p14="http://schemas.microsoft.com/office/powerpoint/2010/main" val="27231204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537981"/>
            <a:ext cx="10515600" cy="732155"/>
          </a:xfrm>
        </p:spPr>
        <p:txBody>
          <a:bodyPr>
            <a:noAutofit/>
          </a:bodyPr>
          <a:lstStyle/>
          <a:p>
            <a:pPr algn="ctr"/>
            <a:r>
              <a:rPr lang="es-ES" sz="2800" dirty="0">
                <a:solidFill>
                  <a:srgbClr val="4E9EBA"/>
                </a:solidFill>
                <a:latin typeface="Arial Black" pitchFamily="34" charset="0"/>
                <a:ea typeface="+mn-ea"/>
                <a:cs typeface="+mn-cs"/>
              </a:rPr>
              <a:t>OTRAS COMUNICACIONES </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15256" y="145890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838199" y="1790969"/>
            <a:ext cx="10742709" cy="7371249"/>
          </a:xfrm>
          <a:prstGeom prst="rect">
            <a:avLst/>
          </a:prstGeom>
          <a:noFill/>
        </p:spPr>
        <p:txBody>
          <a:bodyPr wrap="square" rtlCol="0">
            <a:spAutoFit/>
          </a:bodyPr>
          <a:lstStyle/>
          <a:p>
            <a:r>
              <a:rPr lang="es-ES" sz="2000" b="1" dirty="0">
                <a:solidFill>
                  <a:srgbClr val="4E9EBA"/>
                </a:solidFill>
              </a:rPr>
              <a:t>TRAMADOL Y ANTICOAGULANTES</a:t>
            </a:r>
            <a:endParaRPr lang="it-IT" sz="2000" b="1" dirty="0">
              <a:solidFill>
                <a:srgbClr val="4E9EBA"/>
              </a:solidFill>
            </a:endParaRPr>
          </a:p>
          <a:p>
            <a:endParaRPr lang="es-ES" sz="1400" dirty="0"/>
          </a:p>
          <a:p>
            <a:pPr marL="285750" indent="-285750">
              <a:buFont typeface="Arial" panose="020B0604020202020204" pitchFamily="34" charset="0"/>
              <a:buChar char="•"/>
            </a:pPr>
            <a:r>
              <a:rPr lang="es-ES" sz="2000" dirty="0"/>
              <a:t>El </a:t>
            </a:r>
            <a:r>
              <a:rPr lang="es-ES" sz="2000" dirty="0" err="1"/>
              <a:t>tramadol</a:t>
            </a:r>
            <a:r>
              <a:rPr lang="es-ES" sz="2000" dirty="0"/>
              <a:t> es un opioide débil que, además de activar los receptores opioides, inhibe la </a:t>
            </a:r>
            <a:r>
              <a:rPr lang="es-ES" sz="2000" dirty="0" err="1"/>
              <a:t>recaptación</a:t>
            </a:r>
            <a:r>
              <a:rPr lang="es-ES" sz="2000" dirty="0"/>
              <a:t> de serotonina y noradrenalina, y presenta variabilidades interindividuales importantes en su metabolización. </a:t>
            </a:r>
          </a:p>
          <a:p>
            <a:pPr marL="285750" indent="-285750">
              <a:buFont typeface="Arial" panose="020B0604020202020204" pitchFamily="34" charset="0"/>
              <a:buChar char="•"/>
            </a:pPr>
            <a:endParaRPr lang="es-ES" sz="2000" dirty="0"/>
          </a:p>
          <a:p>
            <a:pPr marL="285750" indent="-285750">
              <a:buFont typeface="Arial" panose="020B0604020202020204" pitchFamily="34" charset="0"/>
              <a:buChar char="•"/>
            </a:pPr>
            <a:r>
              <a:rPr lang="es-ES" sz="2000" b="1" dirty="0" err="1">
                <a:solidFill>
                  <a:srgbClr val="4E9EBA"/>
                </a:solidFill>
              </a:rPr>
              <a:t>Metaanálisis</a:t>
            </a:r>
            <a:r>
              <a:rPr lang="es-ES" sz="2000" dirty="0"/>
              <a:t> de estudios observacionales: se concluyó que existe asociación entre el uso conjunto de </a:t>
            </a:r>
            <a:r>
              <a:rPr lang="es-ES" sz="2000" dirty="0" err="1"/>
              <a:t>tramadol</a:t>
            </a:r>
            <a:r>
              <a:rPr lang="es-ES" sz="2000" dirty="0"/>
              <a:t> y antagonistas de la vitamina K y el riesgo de hemorragia; la evidencia es limitada para los anticoagulantes orales directos, y se necesitan estudios adicionales. </a:t>
            </a:r>
          </a:p>
          <a:p>
            <a:pPr marL="285750" indent="-285750">
              <a:buFont typeface="Arial" panose="020B0604020202020204" pitchFamily="34" charset="0"/>
              <a:buChar char="•"/>
            </a:pPr>
            <a:endParaRPr lang="es-ES" sz="2000" dirty="0"/>
          </a:p>
          <a:p>
            <a:pPr marL="285750" indent="-285750">
              <a:buFont typeface="Arial" panose="020B0604020202020204" pitchFamily="34" charset="0"/>
              <a:buChar char="•"/>
            </a:pPr>
            <a:r>
              <a:rPr lang="es-ES" sz="2000" dirty="0"/>
              <a:t>Ante la sospecha de que el uso concomitante de anticoagulantes y </a:t>
            </a:r>
            <a:r>
              <a:rPr lang="es-ES" sz="2000" dirty="0" err="1"/>
              <a:t>tramadol</a:t>
            </a:r>
            <a:r>
              <a:rPr lang="es-ES" sz="2000" dirty="0"/>
              <a:t> pueda aumentar el riesgo de sufrir hemorragias graves, se tendría que </a:t>
            </a:r>
            <a:r>
              <a:rPr lang="es-ES" sz="2000" u="sng" dirty="0"/>
              <a:t>limitar el uso de </a:t>
            </a:r>
            <a:r>
              <a:rPr lang="es-ES" sz="2000" u="sng" dirty="0" err="1"/>
              <a:t>tramadol</a:t>
            </a:r>
            <a:r>
              <a:rPr lang="es-ES" sz="2000" u="sng" dirty="0"/>
              <a:t> en pacientes </a:t>
            </a:r>
            <a:r>
              <a:rPr lang="es-ES" sz="2000" u="sng" dirty="0" err="1"/>
              <a:t>anticoagulados</a:t>
            </a:r>
            <a:r>
              <a:rPr lang="es-ES" sz="2000" u="sng" dirty="0"/>
              <a:t> a cuando esté estrictamente justificado </a:t>
            </a:r>
            <a:r>
              <a:rPr lang="es-ES" sz="2000" dirty="0"/>
              <a:t>y optar por otros analgésicos. </a:t>
            </a:r>
            <a:endParaRPr lang="it-IT" sz="2000" dirty="0">
              <a:solidFill>
                <a:srgbClr val="4E9EBA"/>
              </a:solidFill>
            </a:endParaRPr>
          </a:p>
          <a:p>
            <a:pPr>
              <a:lnSpc>
                <a:spcPct val="150000"/>
              </a:lnSpc>
            </a:pPr>
            <a:endParaRPr lang="it-IT" dirty="0">
              <a:solidFill>
                <a:srgbClr val="4E9EBA"/>
              </a:solidFill>
            </a:endParaRPr>
          </a:p>
          <a:p>
            <a:endParaRPr lang="es-ES" b="1"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dirty="0">
              <a:solidFill>
                <a:srgbClr val="4E9EBA"/>
              </a:solidFill>
            </a:endParaRPr>
          </a:p>
          <a:p>
            <a:endParaRPr lang="it-IT" sz="1200" dirty="0">
              <a:solidFill>
                <a:srgbClr val="4E9EBA"/>
              </a:solidFill>
            </a:endParaRPr>
          </a:p>
        </p:txBody>
      </p:sp>
    </p:spTree>
    <p:extLst>
      <p:ext uri="{BB962C8B-B14F-4D97-AF65-F5344CB8AC3E}">
        <p14:creationId xmlns:p14="http://schemas.microsoft.com/office/powerpoint/2010/main" val="713495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1635" y="356090"/>
            <a:ext cx="10515600" cy="732155"/>
          </a:xfrm>
        </p:spPr>
        <p:txBody>
          <a:bodyPr/>
          <a:lstStyle/>
          <a:p>
            <a:pPr algn="ctr"/>
            <a:r>
              <a:rPr lang="es-ES" sz="4000" dirty="0">
                <a:solidFill>
                  <a:srgbClr val="4E9EBA"/>
                </a:solidFill>
                <a:latin typeface="Arial Black" pitchFamily="34" charset="0"/>
                <a:ea typeface="+mn-ea"/>
                <a:cs typeface="+mn-cs"/>
              </a:rPr>
              <a:t>Sumario</a:t>
            </a:r>
          </a:p>
        </p:txBody>
      </p:sp>
      <p:sp>
        <p:nvSpPr>
          <p:cNvPr id="4" name="Subtítulo 2"/>
          <p:cNvSpPr txBox="1">
            <a:spLocks/>
          </p:cNvSpPr>
          <p:nvPr/>
        </p:nvSpPr>
        <p:spPr>
          <a:xfrm>
            <a:off x="1213945" y="1578175"/>
            <a:ext cx="9601200" cy="3625592"/>
          </a:xfrm>
          <a:prstGeom prst="rect">
            <a:avLst/>
          </a:prstGeom>
          <a:solidFill>
            <a:srgbClr val="5FACBC"/>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lnSpc>
                <a:spcPct val="110000"/>
              </a:lnSpc>
            </a:pPr>
            <a:endParaRPr lang="es-ES" sz="2200" dirty="0">
              <a:solidFill>
                <a:schemeClr val="bg1"/>
              </a:solidFill>
            </a:endParaRPr>
          </a:p>
          <a:p>
            <a:pPr marL="342900" indent="-342900" algn="just">
              <a:lnSpc>
                <a:spcPct val="110000"/>
              </a:lnSpc>
            </a:pPr>
            <a:r>
              <a:rPr lang="es-ES" sz="2200" dirty="0">
                <a:solidFill>
                  <a:schemeClr val="bg1"/>
                </a:solidFill>
              </a:rPr>
              <a:t>INTRODUCCIÓN</a:t>
            </a:r>
          </a:p>
          <a:p>
            <a:pPr marL="342900" indent="-342900" algn="just">
              <a:lnSpc>
                <a:spcPct val="110000"/>
              </a:lnSpc>
            </a:pPr>
            <a:r>
              <a:rPr lang="es-ES" sz="2200" dirty="0">
                <a:solidFill>
                  <a:schemeClr val="bg1"/>
                </a:solidFill>
              </a:rPr>
              <a:t>INFORMACIÓN DE SEGURIDAD DE LA AEMPS</a:t>
            </a:r>
          </a:p>
          <a:p>
            <a:pPr>
              <a:lnSpc>
                <a:spcPct val="120000"/>
              </a:lnSpc>
            </a:pPr>
            <a:r>
              <a:rPr lang="es-ES" sz="2200" dirty="0">
                <a:solidFill>
                  <a:schemeClr val="bg1"/>
                </a:solidFill>
              </a:rPr>
              <a:t> NUEVA INFORMACIÓN DE SEGURIDAD PROCEDENTE DE LA EVALUACIÓN PERIÓDICA DE LOS DATOS DE FARMACOVIGILANCIA QUE SE INCORPORA A LAS FICHAS TÉCNICAS Y LOS PROSPECTOS DE LOS MEDICAMENTOS </a:t>
            </a:r>
            <a:r>
              <a:rPr lang="es-ES" sz="2200" dirty="0"/>
              <a:t>	</a:t>
            </a:r>
          </a:p>
          <a:p>
            <a:pPr marL="342900" indent="-342900" algn="just">
              <a:lnSpc>
                <a:spcPct val="110000"/>
              </a:lnSpc>
            </a:pPr>
            <a:r>
              <a:rPr lang="es-ES" sz="2200" dirty="0">
                <a:solidFill>
                  <a:schemeClr val="bg1"/>
                </a:solidFill>
              </a:rPr>
              <a:t>OTRAS COMUNICACIONES DE SEGURIDAD</a:t>
            </a: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4" name="Conector recto 13"/>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3719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71698" y="1105592"/>
            <a:ext cx="9236826" cy="606829"/>
          </a:xfrm>
        </p:spPr>
        <p:txBody>
          <a:bodyPr>
            <a:normAutofit fontScale="90000"/>
          </a:bodyPr>
          <a:lstStyle/>
          <a:p>
            <a:pPr algn="ctr"/>
            <a:r>
              <a:rPr lang="es-ES" sz="4000" b="1" dirty="0">
                <a:solidFill>
                  <a:srgbClr val="4BACC6"/>
                </a:solidFill>
                <a:latin typeface="Arial Black" pitchFamily="34" charset="0"/>
              </a:rPr>
              <a:t>Para más información y bibliografía…</a:t>
            </a:r>
            <a:br>
              <a:rPr lang="es-ES" sz="4000" b="1" dirty="0">
                <a:solidFill>
                  <a:srgbClr val="4BACC6"/>
                </a:solidFill>
                <a:latin typeface="Arial Black" pitchFamily="34" charset="0"/>
              </a:rPr>
            </a:br>
            <a:endParaRPr lang="es-ES" sz="4000" dirty="0">
              <a:solidFill>
                <a:srgbClr val="4E9EBA"/>
              </a:solidFill>
              <a:latin typeface="Arial Black" pitchFamily="34" charset="0"/>
              <a:ea typeface="+mn-ea"/>
              <a:cs typeface="+mn-cs"/>
            </a:endParaRPr>
          </a:p>
        </p:txBody>
      </p:sp>
      <p:pic>
        <p:nvPicPr>
          <p:cNvPr id="4" name="Imagen 3"/>
          <p:cNvPicPr>
            <a:picLocks noChangeAspect="1"/>
          </p:cNvPicPr>
          <p:nvPr/>
        </p:nvPicPr>
        <p:blipFill>
          <a:blip r:embed="rId2"/>
          <a:stretch>
            <a:fillRect/>
          </a:stretch>
        </p:blipFill>
        <p:spPr>
          <a:xfrm>
            <a:off x="8447809" y="2095759"/>
            <a:ext cx="3276600" cy="3381375"/>
          </a:xfrm>
          <a:prstGeom prst="rect">
            <a:avLst/>
          </a:prstGeom>
        </p:spPr>
      </p:pic>
      <p:sp>
        <p:nvSpPr>
          <p:cNvPr id="3" name="Marcador de contenido 2"/>
          <p:cNvSpPr>
            <a:spLocks noGrp="1"/>
          </p:cNvSpPr>
          <p:nvPr>
            <p:ph idx="1"/>
          </p:nvPr>
        </p:nvSpPr>
        <p:spPr>
          <a:xfrm>
            <a:off x="1454821" y="3329154"/>
            <a:ext cx="7315258" cy="651568"/>
          </a:xfrm>
        </p:spPr>
        <p:txBody>
          <a:bodyPr>
            <a:normAutofit/>
          </a:bodyPr>
          <a:lstStyle/>
          <a:p>
            <a:pPr marL="0" indent="0">
              <a:buNone/>
            </a:pPr>
            <a:r>
              <a:rPr lang="pt-BR" dirty="0">
                <a:solidFill>
                  <a:srgbClr val="4E9EBA"/>
                </a:solidFill>
                <a:latin typeface="Arial Black" pitchFamily="34" charset="0"/>
                <a:hlinkClick r:id="rId3"/>
              </a:rPr>
              <a:t>INFAC VOLUMEN 32 • Nº 1 • 2024</a:t>
            </a:r>
            <a:endParaRPr lang="es-ES" dirty="0"/>
          </a:p>
          <a:p>
            <a:pPr marL="0" indent="0">
              <a:buNone/>
            </a:pPr>
            <a:endParaRPr lang="es-ES" dirty="0"/>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4"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982377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dirty="0">
                <a:solidFill>
                  <a:srgbClr val="4E9EBA"/>
                </a:solidFill>
                <a:latin typeface="Arial Black" pitchFamily="34" charset="0"/>
                <a:ea typeface="+mn-ea"/>
                <a:cs typeface="+mn-cs"/>
              </a:rPr>
              <a:t>INTRODUCCIÓN</a:t>
            </a:r>
          </a:p>
        </p:txBody>
      </p:sp>
      <p:sp>
        <p:nvSpPr>
          <p:cNvPr id="6" name="Subtítulo 2"/>
          <p:cNvSpPr txBox="1">
            <a:spLocks/>
          </p:cNvSpPr>
          <p:nvPr/>
        </p:nvSpPr>
        <p:spPr>
          <a:xfrm>
            <a:off x="1551777" y="1557024"/>
            <a:ext cx="9088445" cy="4682883"/>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r>
              <a:rPr lang="es-ES" sz="2400" dirty="0"/>
              <a:t>El perfil de seguridad de los nuevos medicamentos no es bien conocido en el momento de su comercialización, e incluso en los medicamentos que llevan tiempo comercializados, resulta necesario realizar estudios de seguridad. </a:t>
            </a:r>
          </a:p>
          <a:p>
            <a:pPr algn="just">
              <a:lnSpc>
                <a:spcPct val="150000"/>
              </a:lnSpc>
            </a:pPr>
            <a:r>
              <a:rPr lang="es-ES" sz="2400" dirty="0"/>
              <a:t>Desde 2012, el organismo responsable de evaluar y controlar la seguridad de los medicamentos humanos en la Agencia Europea de Medicamentos (EMA) es el </a:t>
            </a:r>
            <a:r>
              <a:rPr lang="es-ES" sz="2400" b="1" dirty="0">
                <a:solidFill>
                  <a:srgbClr val="4E9EBA"/>
                </a:solidFill>
              </a:rPr>
              <a:t>Comité de Evaluación de Riesgos de </a:t>
            </a:r>
            <a:r>
              <a:rPr lang="es-ES" sz="2400" b="1" dirty="0" err="1">
                <a:solidFill>
                  <a:srgbClr val="4E9EBA"/>
                </a:solidFill>
              </a:rPr>
              <a:t>Farmacovigilancia</a:t>
            </a:r>
            <a:r>
              <a:rPr lang="es-ES" sz="2400" b="1" dirty="0">
                <a:solidFill>
                  <a:srgbClr val="4E9EBA"/>
                </a:solidFill>
              </a:rPr>
              <a:t> (PRAC).</a:t>
            </a:r>
            <a:r>
              <a:rPr lang="es-ES" sz="2400" b="1" dirty="0"/>
              <a:t> </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4784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dirty="0">
                <a:solidFill>
                  <a:srgbClr val="4E9EBA"/>
                </a:solidFill>
                <a:latin typeface="Arial Black" pitchFamily="34" charset="0"/>
                <a:ea typeface="+mn-ea"/>
                <a:cs typeface="+mn-cs"/>
              </a:rPr>
              <a:t>INTRODUCCIÓN</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s-ES" sz="2000" dirty="0"/>
              <a:t>La información de seguridad de los medicamentos está recogida en el Centro de Información de Medicamentos de la Agencia Española de Medicamentos y Productos Sanitarios (AEMPS): </a:t>
            </a:r>
            <a:r>
              <a:rPr lang="es-ES" sz="2000" b="1" dirty="0">
                <a:solidFill>
                  <a:srgbClr val="4E9EBA"/>
                </a:solidFill>
              </a:rPr>
              <a:t>CIMA: Centro de información de medicamentos. </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3" name="Imagen 2"/>
          <p:cNvPicPr>
            <a:picLocks noChangeAspect="1"/>
          </p:cNvPicPr>
          <p:nvPr/>
        </p:nvPicPr>
        <p:blipFill>
          <a:blip r:embed="rId5"/>
          <a:stretch>
            <a:fillRect/>
          </a:stretch>
        </p:blipFill>
        <p:spPr>
          <a:xfrm>
            <a:off x="1623526" y="3201779"/>
            <a:ext cx="9227975" cy="2984217"/>
          </a:xfrm>
          <a:prstGeom prst="rect">
            <a:avLst/>
          </a:prstGeom>
        </p:spPr>
      </p:pic>
    </p:spTree>
    <p:extLst>
      <p:ext uri="{BB962C8B-B14F-4D97-AF65-F5344CB8AC3E}">
        <p14:creationId xmlns:p14="http://schemas.microsoft.com/office/powerpoint/2010/main" val="3229392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607906" y="718486"/>
            <a:ext cx="11279296" cy="485775"/>
          </a:xfrm>
          <a:prstGeom prst="rect">
            <a:avLst/>
          </a:prstGeom>
        </p:spPr>
      </p:pic>
      <p:sp>
        <p:nvSpPr>
          <p:cNvPr id="4" name="Subtítulo 2"/>
          <p:cNvSpPr txBox="1">
            <a:spLocks/>
          </p:cNvSpPr>
          <p:nvPr/>
        </p:nvSpPr>
        <p:spPr>
          <a:xfrm>
            <a:off x="989045" y="1841222"/>
            <a:ext cx="5542384" cy="3497396"/>
          </a:xfrm>
          <a:prstGeom prst="rect">
            <a:avLst/>
          </a:prstGeom>
          <a:noFill/>
          <a:ln w="38100">
            <a:solidFill>
              <a:srgbClr val="4E9EBA"/>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dirty="0"/>
              <a:t> </a:t>
            </a:r>
            <a:r>
              <a:rPr lang="es-ES" sz="2400" dirty="0"/>
              <a:t>Codeína con ibuprofeno </a:t>
            </a:r>
          </a:p>
          <a:p>
            <a:r>
              <a:rPr lang="pt-BR" sz="2400" dirty="0"/>
              <a:t>Vacunas </a:t>
            </a:r>
            <a:r>
              <a:rPr lang="pt-BR" sz="2400" dirty="0" err="1"/>
              <a:t>ARNm</a:t>
            </a:r>
            <a:r>
              <a:rPr lang="pt-BR" sz="2400" dirty="0"/>
              <a:t> frente a COVID-19 </a:t>
            </a:r>
          </a:p>
          <a:p>
            <a:r>
              <a:rPr lang="es-ES" sz="2400" dirty="0" err="1"/>
              <a:t>Brivudina</a:t>
            </a:r>
            <a:r>
              <a:rPr lang="es-ES" sz="2400" dirty="0"/>
              <a:t> </a:t>
            </a:r>
          </a:p>
          <a:p>
            <a:r>
              <a:rPr lang="es-ES" sz="2400" dirty="0" err="1"/>
              <a:t>Valproato</a:t>
            </a:r>
            <a:r>
              <a:rPr lang="es-ES" sz="2400" dirty="0"/>
              <a:t> </a:t>
            </a:r>
          </a:p>
          <a:p>
            <a:r>
              <a:rPr lang="es-ES" sz="2400" dirty="0" err="1"/>
              <a:t>Topiramato</a:t>
            </a:r>
            <a:r>
              <a:rPr lang="es-ES" sz="2400" dirty="0"/>
              <a:t> </a:t>
            </a:r>
          </a:p>
          <a:p>
            <a:r>
              <a:rPr lang="es-ES" sz="2400" dirty="0" err="1"/>
              <a:t>Fluoroquinolonas</a:t>
            </a:r>
            <a:r>
              <a:rPr lang="es-ES" sz="2400" dirty="0"/>
              <a:t> </a:t>
            </a:r>
          </a:p>
          <a:p>
            <a:r>
              <a:rPr lang="es-ES" sz="2400" dirty="0" err="1"/>
              <a:t>Metamizol</a:t>
            </a:r>
            <a:r>
              <a:rPr lang="es-ES" sz="2400" dirty="0"/>
              <a:t> </a:t>
            </a:r>
            <a:r>
              <a:rPr lang="es-ES" dirty="0"/>
              <a:t>	</a:t>
            </a:r>
          </a:p>
        </p:txBody>
      </p:sp>
    </p:spTree>
    <p:extLst>
      <p:ext uri="{BB962C8B-B14F-4D97-AF65-F5344CB8AC3E}">
        <p14:creationId xmlns:p14="http://schemas.microsoft.com/office/powerpoint/2010/main" val="2683208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668176"/>
            <a:ext cx="10515600" cy="732155"/>
          </a:xfrm>
        </p:spPr>
        <p:txBody>
          <a:bodyPr>
            <a:noAutofit/>
          </a:bodyPr>
          <a:lstStyle/>
          <a:p>
            <a:pPr algn="ctr"/>
            <a:r>
              <a:rPr lang="es-ES" sz="2000" dirty="0">
                <a:solidFill>
                  <a:srgbClr val="4E9EBA"/>
                </a:solidFill>
                <a:latin typeface="Arial Black" pitchFamily="34" charset="0"/>
                <a:ea typeface="+mn-ea"/>
                <a:cs typeface="+mn-cs"/>
              </a:rPr>
              <a:t>MEDICAMENTOS QUE COMBINAN CODEÍNA E IBUPROFENO: EVITAR EL USO PROLONGADO Y DE DOSIS SUPERIORES A LAS RECOMENDADAS </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15256" y="145890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838199" y="1569794"/>
            <a:ext cx="10742709" cy="4247317"/>
          </a:xfrm>
          <a:prstGeom prst="rect">
            <a:avLst/>
          </a:prstGeom>
          <a:noFill/>
        </p:spPr>
        <p:txBody>
          <a:bodyPr wrap="square" rtlCol="0">
            <a:spAutoFit/>
          </a:bodyPr>
          <a:lstStyle/>
          <a:p>
            <a:pPr algn="just"/>
            <a:r>
              <a:rPr lang="es-ES" dirty="0"/>
              <a:t>El uso repetido de la combinación puede provocar </a:t>
            </a:r>
            <a:r>
              <a:rPr lang="es-ES" b="1" dirty="0"/>
              <a:t>dependencia y abuso</a:t>
            </a:r>
            <a:r>
              <a:rPr lang="es-ES" dirty="0"/>
              <a:t>, aumentando así la toxicidad del ibuprofeno y la posibilidad de aparición de reacciones adversas dependientes de la dosis. </a:t>
            </a:r>
          </a:p>
          <a:p>
            <a:pPr marL="342900" indent="-342900" algn="just">
              <a:buFont typeface="Arial" panose="020B0604020202020204" pitchFamily="34" charset="0"/>
              <a:buChar char="•"/>
            </a:pPr>
            <a:endParaRPr lang="es-ES" dirty="0"/>
          </a:p>
          <a:p>
            <a:pPr algn="just"/>
            <a:r>
              <a:rPr lang="es-ES" dirty="0"/>
              <a:t>Se han identificado casos graves, algunos con desenlace mortal, de perforaciones y hemorragias gastrointestinales, anemia grave, insuficiencia renal, acidosis tubular renal e hipopotasemia grave cuando se utilizan dosis superiores a las recomendadas. </a:t>
            </a:r>
          </a:p>
          <a:p>
            <a:pPr algn="just"/>
            <a:endParaRPr lang="es-ES" dirty="0"/>
          </a:p>
          <a:p>
            <a:pPr algn="just"/>
            <a:r>
              <a:rPr lang="es-ES" b="1" dirty="0">
                <a:solidFill>
                  <a:srgbClr val="4E9EBA"/>
                </a:solidFill>
              </a:rPr>
              <a:t>La AEMPS recomienda: </a:t>
            </a:r>
          </a:p>
          <a:p>
            <a:pPr algn="just"/>
            <a:endParaRPr lang="es-ES" b="1" dirty="0">
              <a:solidFill>
                <a:srgbClr val="4E9EBA"/>
              </a:solidFill>
            </a:endParaRPr>
          </a:p>
          <a:p>
            <a:pPr marL="342900" indent="-342900" algn="just">
              <a:buFont typeface="Arial" panose="020B0604020202020204" pitchFamily="34" charset="0"/>
              <a:buChar char="•"/>
            </a:pPr>
            <a:r>
              <a:rPr lang="es-ES" dirty="0"/>
              <a:t>No superar los 3 días de tratamiento y solicitar consulta médica si no se alcanza un alivio efectivo del dolor. </a:t>
            </a:r>
          </a:p>
          <a:p>
            <a:pPr marL="342900" indent="-342900" algn="just">
              <a:buFont typeface="Arial" panose="020B0604020202020204" pitchFamily="34" charset="0"/>
              <a:buChar char="•"/>
            </a:pPr>
            <a:endParaRPr lang="es-ES" dirty="0"/>
          </a:p>
          <a:p>
            <a:pPr marL="342900" indent="-342900" algn="just">
              <a:buFont typeface="Arial" panose="020B0604020202020204" pitchFamily="34" charset="0"/>
              <a:buChar char="•"/>
            </a:pPr>
            <a:r>
              <a:rPr lang="es-ES" dirty="0"/>
              <a:t>Considerar una posible acidosis tubular renal en pacientes que presentan hipopotasemia no explicada por otras causas y acidosis metabólica. </a:t>
            </a:r>
          </a:p>
          <a:p>
            <a:pPr marL="342900" indent="-342900" algn="just">
              <a:buFont typeface="Arial" panose="020B0604020202020204" pitchFamily="34" charset="0"/>
              <a:buChar char="•"/>
            </a:pPr>
            <a:endParaRPr lang="es-ES" dirty="0"/>
          </a:p>
          <a:p>
            <a:pPr marL="342900" indent="-342900" algn="just">
              <a:buFont typeface="Arial" panose="020B0604020202020204" pitchFamily="34" charset="0"/>
              <a:buChar char="•"/>
            </a:pPr>
            <a:r>
              <a:rPr lang="es-ES" dirty="0"/>
              <a:t>Informar a los pacientes sobre los riesgos debido a la dependencia de codeína. </a:t>
            </a:r>
            <a:endParaRPr lang="es-ES" sz="1600" dirty="0"/>
          </a:p>
        </p:txBody>
      </p:sp>
    </p:spTree>
    <p:extLst>
      <p:ext uri="{BB962C8B-B14F-4D97-AF65-F5344CB8AC3E}">
        <p14:creationId xmlns:p14="http://schemas.microsoft.com/office/powerpoint/2010/main" val="2579649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537981"/>
            <a:ext cx="10515600" cy="732155"/>
          </a:xfrm>
        </p:spPr>
        <p:txBody>
          <a:bodyPr>
            <a:noAutofit/>
          </a:bodyPr>
          <a:lstStyle/>
          <a:p>
            <a:pPr algn="ctr"/>
            <a:r>
              <a:rPr lang="es-ES" sz="2000" dirty="0">
                <a:solidFill>
                  <a:srgbClr val="4E9EBA"/>
                </a:solidFill>
                <a:latin typeface="Arial Black" pitchFamily="34" charset="0"/>
                <a:ea typeface="+mn-ea"/>
                <a:cs typeface="+mn-cs"/>
              </a:rPr>
              <a:t>VACUNAS</a:t>
            </a:r>
            <a:r>
              <a:rPr lang="es-ES" dirty="0"/>
              <a:t> </a:t>
            </a:r>
            <a:r>
              <a:rPr lang="es-ES" sz="2000" dirty="0">
                <a:solidFill>
                  <a:srgbClr val="4E9EBA"/>
                </a:solidFill>
                <a:latin typeface="Arial Black" pitchFamily="34" charset="0"/>
                <a:ea typeface="+mn-ea"/>
                <a:cs typeface="+mn-cs"/>
              </a:rPr>
              <a:t>DE ARNM (COMIRNATY® Y SPIKEVAX®) FRENTE A LA COVID-19 Y RIESGO DE SANGRADO MENSTRUAL ABUNDANTE.</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15256" y="145890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934033" y="1661683"/>
            <a:ext cx="10742709" cy="4524315"/>
          </a:xfrm>
          <a:prstGeom prst="rect">
            <a:avLst/>
          </a:prstGeom>
          <a:noFill/>
        </p:spPr>
        <p:txBody>
          <a:bodyPr wrap="square" rtlCol="0">
            <a:spAutoFit/>
          </a:bodyPr>
          <a:lstStyle/>
          <a:p>
            <a:endParaRPr lang="es-ES" sz="1100" dirty="0"/>
          </a:p>
          <a:p>
            <a:pPr marL="285750" indent="-285750" algn="just">
              <a:buFont typeface="Arial" panose="020B0604020202020204" pitchFamily="34" charset="0"/>
              <a:buChar char="•"/>
            </a:pPr>
            <a:r>
              <a:rPr lang="es-ES" dirty="0"/>
              <a:t>Las vacunas de </a:t>
            </a:r>
            <a:r>
              <a:rPr lang="es-ES" dirty="0" err="1"/>
              <a:t>ARNm</a:t>
            </a:r>
            <a:r>
              <a:rPr lang="es-ES" dirty="0"/>
              <a:t>, </a:t>
            </a:r>
            <a:r>
              <a:rPr lang="es-ES" dirty="0" err="1"/>
              <a:t>Comirnaty</a:t>
            </a:r>
            <a:r>
              <a:rPr lang="es-ES" dirty="0"/>
              <a:t>® y </a:t>
            </a:r>
            <a:r>
              <a:rPr lang="es-ES" dirty="0" err="1"/>
              <a:t>Spikevax</a:t>
            </a:r>
            <a:r>
              <a:rPr lang="es-ES" dirty="0"/>
              <a:t>®, se han relacionado con la aparición de sangrado menstrual abundante. La frecuencia es desconocida. Estos cambios pueden aparecer después de la primera y segunda dosis, así como tras la dosis de refuerzo de ambas vacunas. </a:t>
            </a:r>
          </a:p>
          <a:p>
            <a:pPr algn="just"/>
            <a:endParaRPr lang="es-ES" sz="700" dirty="0"/>
          </a:p>
          <a:p>
            <a:pPr marL="285750" indent="-285750" algn="just">
              <a:lnSpc>
                <a:spcPct val="150000"/>
              </a:lnSpc>
              <a:buFont typeface="Arial" panose="020B0604020202020204" pitchFamily="34" charset="0"/>
              <a:buChar char="•"/>
            </a:pPr>
            <a:r>
              <a:rPr lang="es-ES" dirty="0"/>
              <a:t>Los casos identificados describen principalmente alteraciones en el sangrado menstrual no graves y transitorias. </a:t>
            </a:r>
          </a:p>
          <a:p>
            <a:pPr marL="285750" indent="-285750" algn="just">
              <a:lnSpc>
                <a:spcPct val="150000"/>
              </a:lnSpc>
              <a:buFont typeface="Arial" panose="020B0604020202020204" pitchFamily="34" charset="0"/>
              <a:buChar char="•"/>
            </a:pPr>
            <a:r>
              <a:rPr lang="es-ES" dirty="0"/>
              <a:t>No existe evidencia que sugiera que estas alteraciones menstruales tengan algún impacto en la reproducción y la fertilidad de la mujer. </a:t>
            </a:r>
          </a:p>
          <a:p>
            <a:pPr marL="285750" indent="-285750" algn="just">
              <a:lnSpc>
                <a:spcPct val="150000"/>
              </a:lnSpc>
              <a:buFont typeface="Arial" panose="020B0604020202020204" pitchFamily="34" charset="0"/>
              <a:buChar char="•"/>
            </a:pPr>
            <a:r>
              <a:rPr lang="es-ES" dirty="0"/>
              <a:t>No hay suficiente evidencia científica para establecer una relación causal entre las vacunas </a:t>
            </a:r>
            <a:r>
              <a:rPr lang="es-ES" dirty="0" err="1"/>
              <a:t>Comirnaty</a:t>
            </a:r>
            <a:r>
              <a:rPr lang="es-ES" dirty="0"/>
              <a:t>® y </a:t>
            </a:r>
            <a:r>
              <a:rPr lang="es-ES" dirty="0" err="1"/>
              <a:t>Spikevax</a:t>
            </a:r>
            <a:r>
              <a:rPr lang="es-ES" dirty="0"/>
              <a:t>® y los casos de ausencia de menstruación (amenorrea).</a:t>
            </a:r>
          </a:p>
          <a:p>
            <a:pPr algn="just"/>
            <a:endParaRPr lang="es-ES" dirty="0"/>
          </a:p>
          <a:p>
            <a:pPr marL="285750" indent="-285750" algn="just">
              <a:buFont typeface="Arial" panose="020B0604020202020204" pitchFamily="34" charset="0"/>
              <a:buChar char="•"/>
            </a:pPr>
            <a:endParaRPr lang="es-ES" dirty="0"/>
          </a:p>
          <a:p>
            <a:pPr algn="just"/>
            <a:endParaRPr lang="es-ES" dirty="0"/>
          </a:p>
        </p:txBody>
      </p:sp>
    </p:spTree>
    <p:extLst>
      <p:ext uri="{BB962C8B-B14F-4D97-AF65-F5344CB8AC3E}">
        <p14:creationId xmlns:p14="http://schemas.microsoft.com/office/powerpoint/2010/main" val="816259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537981"/>
            <a:ext cx="10515600" cy="732155"/>
          </a:xfrm>
        </p:spPr>
        <p:txBody>
          <a:bodyPr>
            <a:noAutofit/>
          </a:bodyPr>
          <a:lstStyle/>
          <a:p>
            <a:pPr algn="ctr"/>
            <a:r>
              <a:rPr lang="es-ES" sz="2000" dirty="0">
                <a:solidFill>
                  <a:srgbClr val="4E9EBA"/>
                </a:solidFill>
                <a:latin typeface="Arial Black" pitchFamily="34" charset="0"/>
                <a:ea typeface="+mn-ea"/>
                <a:cs typeface="+mn-cs"/>
              </a:rPr>
              <a:t>BRIVUDINA (NERVINEX® Y BRIVUDINA ARISTO®): RECORDATORIO DE INTERACCIÓN POTENCIALMENTE MORTAL CON ANTINEOPLÁSICOS QUE CONTIENEN 5-FLUOROPIRIMIDINAS (CAPECITABINA, 5-FLUOROURACILO, TEGAFUR, FLOXURIDINA) Y CON FLUCITOSINA </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15256" y="145890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965138" y="1783790"/>
            <a:ext cx="10742709" cy="4708981"/>
          </a:xfrm>
          <a:prstGeom prst="rect">
            <a:avLst/>
          </a:prstGeom>
          <a:noFill/>
        </p:spPr>
        <p:txBody>
          <a:bodyPr wrap="square" rtlCol="0">
            <a:spAutoFit/>
          </a:bodyPr>
          <a:lstStyle/>
          <a:p>
            <a:r>
              <a:rPr lang="it-IT" dirty="0">
                <a:solidFill>
                  <a:srgbClr val="4E9EBA"/>
                </a:solidFill>
              </a:rPr>
              <a:t>Nota Informativa MUH (FV), 03/2023</a:t>
            </a:r>
          </a:p>
          <a:p>
            <a:endParaRPr lang="it-IT" sz="1200" dirty="0">
              <a:solidFill>
                <a:srgbClr val="4E9EBA"/>
              </a:solidFill>
            </a:endParaRPr>
          </a:p>
          <a:p>
            <a:pPr marL="285750" indent="-285750" algn="just">
              <a:lnSpc>
                <a:spcPct val="150000"/>
              </a:lnSpc>
              <a:buFont typeface="Arial" panose="020B0604020202020204" pitchFamily="34" charset="0"/>
              <a:buChar char="•"/>
            </a:pPr>
            <a:r>
              <a:rPr lang="es-ES" b="1" dirty="0"/>
              <a:t>Está contraindicada</a:t>
            </a:r>
            <a:r>
              <a:rPr lang="es-ES" dirty="0"/>
              <a:t> la administración concomitante de brivudina con estos fármacos, o su administración en las cuatro semanas posteriores a la finalización de estos tratamientos, ya que produce una sobreexposición y aumento de la toxicidad potencialmente mortal de las </a:t>
            </a:r>
            <a:r>
              <a:rPr lang="es-ES" dirty="0" err="1"/>
              <a:t>fluoropirimidinas</a:t>
            </a:r>
            <a:r>
              <a:rPr lang="es-ES" dirty="0"/>
              <a:t>, incluso cuando se administran vía tópica. </a:t>
            </a:r>
          </a:p>
          <a:p>
            <a:pPr marL="285750" indent="-285750" algn="just">
              <a:lnSpc>
                <a:spcPct val="150000"/>
              </a:lnSpc>
              <a:buFont typeface="Arial" panose="020B0604020202020204" pitchFamily="34" charset="0"/>
              <a:buChar char="•"/>
            </a:pPr>
            <a:r>
              <a:rPr lang="es-ES" dirty="0"/>
              <a:t>En caso de administración accidental de </a:t>
            </a:r>
            <a:r>
              <a:rPr lang="es-ES" dirty="0" err="1"/>
              <a:t>brivudina</a:t>
            </a:r>
            <a:r>
              <a:rPr lang="es-ES" dirty="0"/>
              <a:t> a pacientes que han recibido en las últimas cuatro semanas o están recibiendo </a:t>
            </a:r>
            <a:r>
              <a:rPr lang="es-ES" dirty="0" err="1"/>
              <a:t>fluoropirimidinas</a:t>
            </a:r>
            <a:r>
              <a:rPr lang="es-ES" dirty="0"/>
              <a:t>, es preciso </a:t>
            </a:r>
            <a:r>
              <a:rPr lang="es-ES" b="1" dirty="0"/>
              <a:t>suspender</a:t>
            </a:r>
            <a:r>
              <a:rPr lang="es-ES" dirty="0"/>
              <a:t> la administración de ambos fármacos y se recomienda </a:t>
            </a:r>
            <a:r>
              <a:rPr lang="es-ES" b="1" dirty="0"/>
              <a:t>hospitalización inmediata</a:t>
            </a:r>
            <a:r>
              <a:rPr lang="es-ES" dirty="0"/>
              <a:t>. </a:t>
            </a:r>
          </a:p>
          <a:p>
            <a:pPr marL="285750" indent="-285750" algn="just">
              <a:lnSpc>
                <a:spcPct val="150000"/>
              </a:lnSpc>
              <a:buFont typeface="Arial" panose="020B0604020202020204" pitchFamily="34" charset="0"/>
              <a:buChar char="•"/>
            </a:pPr>
            <a:r>
              <a:rPr lang="es-ES" dirty="0"/>
              <a:t>En la página de la AEMPS se puede encontrar material adicional: </a:t>
            </a:r>
            <a:r>
              <a:rPr lang="es-ES" dirty="0">
                <a:solidFill>
                  <a:srgbClr val="4E9EBA"/>
                </a:solidFill>
              </a:rPr>
              <a:t>lista de comprobación para el prescriptor</a:t>
            </a:r>
            <a:r>
              <a:rPr lang="es-ES" dirty="0"/>
              <a:t>, así como una </a:t>
            </a:r>
            <a:r>
              <a:rPr lang="es-ES" dirty="0">
                <a:solidFill>
                  <a:srgbClr val="4E9EBA"/>
                </a:solidFill>
              </a:rPr>
              <a:t>tarjeta de información para el paciente</a:t>
            </a:r>
            <a:r>
              <a:rPr lang="es-ES" dirty="0"/>
              <a:t>. </a:t>
            </a:r>
          </a:p>
          <a:p>
            <a:pPr algn="just">
              <a:lnSpc>
                <a:spcPct val="150000"/>
              </a:lnSpc>
            </a:pPr>
            <a:endParaRPr lang="es-ES" dirty="0">
              <a:solidFill>
                <a:srgbClr val="FF0000"/>
              </a:solidFill>
            </a:endParaRPr>
          </a:p>
        </p:txBody>
      </p:sp>
    </p:spTree>
    <p:extLst>
      <p:ext uri="{BB962C8B-B14F-4D97-AF65-F5344CB8AC3E}">
        <p14:creationId xmlns:p14="http://schemas.microsoft.com/office/powerpoint/2010/main" val="2593799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537981"/>
            <a:ext cx="10515600" cy="732155"/>
          </a:xfrm>
        </p:spPr>
        <p:txBody>
          <a:bodyPr>
            <a:noAutofit/>
          </a:bodyPr>
          <a:lstStyle/>
          <a:p>
            <a:pPr algn="ctr"/>
            <a:r>
              <a:rPr lang="es-ES" sz="2000" dirty="0">
                <a:solidFill>
                  <a:srgbClr val="4E9EBA"/>
                </a:solidFill>
                <a:latin typeface="Arial Black" pitchFamily="34" charset="0"/>
                <a:ea typeface="+mn-ea"/>
                <a:cs typeface="+mn-cs"/>
              </a:rPr>
              <a:t>BRIVUDINA (NERVINEX® Y BRIVUDINA ARISTO®): RECORDATORIO DE INTERACCIÓN POTENCIALMENTE MORTAL CON ANTINEOPLÁSICOS QUE CONTIENEN 5-FLUOROPIRIMIDINAS (CAPECITABINA, 5-FLUOROURACILO, TEGAFUR, FLOXURIDINA) Y CON FLUCITOSINA </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15256" y="145890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3" name="CuadroTexto 12"/>
          <p:cNvSpPr txBox="1"/>
          <p:nvPr/>
        </p:nvSpPr>
        <p:spPr>
          <a:xfrm>
            <a:off x="965139" y="1783790"/>
            <a:ext cx="6550478" cy="2585323"/>
          </a:xfrm>
          <a:prstGeom prst="rect">
            <a:avLst/>
          </a:prstGeom>
          <a:noFill/>
        </p:spPr>
        <p:txBody>
          <a:bodyPr wrap="square" rtlCol="0">
            <a:spAutoFit/>
          </a:bodyPr>
          <a:lstStyle/>
          <a:p>
            <a:r>
              <a:rPr lang="es-ES" b="1" dirty="0">
                <a:solidFill>
                  <a:srgbClr val="4E9EBA"/>
                </a:solidFill>
              </a:rPr>
              <a:t>Avisos al prescriptor en </a:t>
            </a:r>
            <a:r>
              <a:rPr lang="es-ES" b="1" dirty="0" err="1">
                <a:solidFill>
                  <a:srgbClr val="4E9EBA"/>
                </a:solidFill>
              </a:rPr>
              <a:t>Presbide</a:t>
            </a:r>
            <a:r>
              <a:rPr lang="es-ES" b="1" dirty="0">
                <a:solidFill>
                  <a:srgbClr val="4E9EBA"/>
                </a:solidFill>
              </a:rPr>
              <a:t>: </a:t>
            </a:r>
          </a:p>
          <a:p>
            <a:endParaRPr lang="es-ES" dirty="0"/>
          </a:p>
          <a:p>
            <a:endParaRPr lang="es-ES" dirty="0"/>
          </a:p>
          <a:p>
            <a:endParaRPr lang="es-ES" dirty="0"/>
          </a:p>
          <a:p>
            <a:endParaRPr lang="es-ES" dirty="0"/>
          </a:p>
          <a:p>
            <a:endParaRPr lang="es-ES" dirty="0"/>
          </a:p>
          <a:p>
            <a:endParaRPr lang="es-ES" dirty="0"/>
          </a:p>
          <a:p>
            <a:r>
              <a:rPr lang="es-ES" u="sng" dirty="0"/>
              <a:t>Formas tópicas: </a:t>
            </a:r>
          </a:p>
          <a:p>
            <a:endParaRPr lang="es-ES" dirty="0"/>
          </a:p>
        </p:txBody>
      </p:sp>
      <p:pic>
        <p:nvPicPr>
          <p:cNvPr id="14" name="Imagen 13"/>
          <p:cNvPicPr>
            <a:picLocks noChangeAspect="1"/>
          </p:cNvPicPr>
          <p:nvPr/>
        </p:nvPicPr>
        <p:blipFill rotWithShape="1">
          <a:blip r:embed="rId5"/>
          <a:srcRect l="3116" t="25543" r="5935"/>
          <a:stretch/>
        </p:blipFill>
        <p:spPr>
          <a:xfrm>
            <a:off x="947312" y="2386264"/>
            <a:ext cx="6355362" cy="1083446"/>
          </a:xfrm>
          <a:prstGeom prst="rect">
            <a:avLst/>
          </a:prstGeom>
        </p:spPr>
      </p:pic>
      <p:pic>
        <p:nvPicPr>
          <p:cNvPr id="4" name="Imagen 3"/>
          <p:cNvPicPr>
            <a:picLocks noChangeAspect="1"/>
          </p:cNvPicPr>
          <p:nvPr/>
        </p:nvPicPr>
        <p:blipFill>
          <a:blip r:embed="rId6"/>
          <a:stretch>
            <a:fillRect/>
          </a:stretch>
        </p:blipFill>
        <p:spPr>
          <a:xfrm>
            <a:off x="988954" y="4245479"/>
            <a:ext cx="6355362" cy="1562958"/>
          </a:xfrm>
          <a:prstGeom prst="rect">
            <a:avLst/>
          </a:prstGeom>
        </p:spPr>
      </p:pic>
      <p:sp>
        <p:nvSpPr>
          <p:cNvPr id="15" name="CuadroTexto 14"/>
          <p:cNvSpPr txBox="1"/>
          <p:nvPr/>
        </p:nvSpPr>
        <p:spPr>
          <a:xfrm>
            <a:off x="8129391" y="1895362"/>
            <a:ext cx="3547351" cy="1200329"/>
          </a:xfrm>
          <a:prstGeom prst="rect">
            <a:avLst/>
          </a:prstGeom>
          <a:noFill/>
        </p:spPr>
        <p:txBody>
          <a:bodyPr wrap="square" rtlCol="0">
            <a:spAutoFit/>
          </a:bodyPr>
          <a:lstStyle/>
          <a:p>
            <a:r>
              <a:rPr lang="es-ES" dirty="0"/>
              <a:t>Para comprobar si el paciente está recibiendo quimioterapia antineoplásica, consultar pestaña “Prescripción hospitalaria”</a:t>
            </a:r>
          </a:p>
        </p:txBody>
      </p:sp>
      <p:sp>
        <p:nvSpPr>
          <p:cNvPr id="16" name="Flecha abajo 15"/>
          <p:cNvSpPr/>
          <p:nvPr/>
        </p:nvSpPr>
        <p:spPr>
          <a:xfrm>
            <a:off x="9169052" y="3469710"/>
            <a:ext cx="494778" cy="814191"/>
          </a:xfrm>
          <a:prstGeom prst="downArrow">
            <a:avLst/>
          </a:prstGeom>
          <a:solidFill>
            <a:srgbClr val="4E9EB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7" name="Imagen 16"/>
          <p:cNvPicPr>
            <a:picLocks noChangeAspect="1"/>
          </p:cNvPicPr>
          <p:nvPr/>
        </p:nvPicPr>
        <p:blipFill>
          <a:blip r:embed="rId7"/>
          <a:stretch>
            <a:fillRect/>
          </a:stretch>
        </p:blipFill>
        <p:spPr>
          <a:xfrm>
            <a:off x="7804048" y="4510732"/>
            <a:ext cx="4100164" cy="887986"/>
          </a:xfrm>
          <a:prstGeom prst="rect">
            <a:avLst/>
          </a:prstGeom>
        </p:spPr>
      </p:pic>
      <p:sp>
        <p:nvSpPr>
          <p:cNvPr id="19" name="Rectángulo redondeado 18"/>
          <p:cNvSpPr/>
          <p:nvPr/>
        </p:nvSpPr>
        <p:spPr>
          <a:xfrm>
            <a:off x="9231682" y="5040318"/>
            <a:ext cx="1540701" cy="400833"/>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57137022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gai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301a845-6ce7-4628-b9f3-e90712a662a6" xsi:nil="true"/>
    <lcf76f155ced4ddcb4097134ff3c332f xmlns="1fdafc60-6e87-4fef-9209-278af2a3ac6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91CD9D10FA1F543857F910471C88E3F" ma:contentTypeVersion="18" ma:contentTypeDescription="Create a new document." ma:contentTypeScope="" ma:versionID="658e05dc79727ff3272e17dd9bfa80f0">
  <xsd:schema xmlns:xsd="http://www.w3.org/2001/XMLSchema" xmlns:xs="http://www.w3.org/2001/XMLSchema" xmlns:p="http://schemas.microsoft.com/office/2006/metadata/properties" xmlns:ns2="1fdafc60-6e87-4fef-9209-278af2a3ac6d" xmlns:ns3="f301a845-6ce7-4628-b9f3-e90712a662a6" targetNamespace="http://schemas.microsoft.com/office/2006/metadata/properties" ma:root="true" ma:fieldsID="60ec3ea61346522d41d3ef10648fdf0c" ns2:_="" ns3:_="">
    <xsd:import namespace="1fdafc60-6e87-4fef-9209-278af2a3ac6d"/>
    <xsd:import namespace="f301a845-6ce7-4628-b9f3-e90712a662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dafc60-6e87-4fef-9209-278af2a3ac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6238219-447f-418f-809f-6e2596424ee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301a845-6ce7-4628-b9f3-e90712a662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b2c9e86-a5d1-4fbb-99d0-b14c622278c8}" ma:internalName="TaxCatchAll" ma:showField="CatchAllData" ma:web="f301a845-6ce7-4628-b9f3-e90712a662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9C0450-BEA5-4695-94A4-D41D36B74154}">
  <ds:schemaRefs>
    <ds:schemaRef ds:uri="http://purl.org/dc/terms/"/>
    <ds:schemaRef ds:uri="http://purl.org/dc/dcmitype/"/>
    <ds:schemaRef ds:uri="http://schemas.microsoft.com/office/2006/metadata/properties"/>
    <ds:schemaRef ds:uri="http://schemas.microsoft.com/office/2006/documentManagement/types"/>
    <ds:schemaRef ds:uri="http://purl.org/dc/elements/1.1/"/>
    <ds:schemaRef ds:uri="1fdafc60-6e87-4fef-9209-278af2a3ac6d"/>
    <ds:schemaRef ds:uri="http://schemas.openxmlformats.org/package/2006/metadata/core-properties"/>
    <ds:schemaRef ds:uri="http://schemas.microsoft.com/office/infopath/2007/PartnerControls"/>
    <ds:schemaRef ds:uri="f301a845-6ce7-4628-b9f3-e90712a662a6"/>
    <ds:schemaRef ds:uri="http://www.w3.org/XML/1998/namespace"/>
  </ds:schemaRefs>
</ds:datastoreItem>
</file>

<file path=customXml/itemProps2.xml><?xml version="1.0" encoding="utf-8"?>
<ds:datastoreItem xmlns:ds="http://schemas.openxmlformats.org/officeDocument/2006/customXml" ds:itemID="{71737D3B-2628-4CB1-A252-A7A3FD4F8197}">
  <ds:schemaRefs>
    <ds:schemaRef ds:uri="http://schemas.microsoft.com/sharepoint/v3/contenttype/forms"/>
  </ds:schemaRefs>
</ds:datastoreItem>
</file>

<file path=customXml/itemProps3.xml><?xml version="1.0" encoding="utf-8"?>
<ds:datastoreItem xmlns:ds="http://schemas.openxmlformats.org/officeDocument/2006/customXml" ds:itemID="{393D1960-3C3F-4231-8425-85955D8A38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dafc60-6e87-4fef-9209-278af2a3ac6d"/>
    <ds:schemaRef ds:uri="f301a845-6ce7-4628-b9f3-e90712a662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10127</TotalTime>
  <Words>1854</Words>
  <Application>Microsoft Office PowerPoint</Application>
  <PresentationFormat>Panorámica</PresentationFormat>
  <Paragraphs>253</Paragraphs>
  <Slides>20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20</vt:i4>
      </vt:variant>
    </vt:vector>
  </HeadingPairs>
  <TitlesOfParts>
    <vt:vector size="25" baseType="lpstr">
      <vt:lpstr>Arial</vt:lpstr>
      <vt:lpstr>Arial Black</vt:lpstr>
      <vt:lpstr>Calibri</vt:lpstr>
      <vt:lpstr>Calibri Light</vt:lpstr>
      <vt:lpstr>Tema de Office</vt:lpstr>
      <vt:lpstr>SEGURIDAD DE MEDICAMENTOS: SEÑALES Y ALERTAS GENERADAS EN 2022-2023  VOLUMEN 32 • Nº 1 • 2024</vt:lpstr>
      <vt:lpstr>Sumario</vt:lpstr>
      <vt:lpstr>INTRODUCCIÓN</vt:lpstr>
      <vt:lpstr>INTRODUCCIÓN</vt:lpstr>
      <vt:lpstr>Presentación de PowerPoint</vt:lpstr>
      <vt:lpstr>MEDICAMENTOS QUE COMBINAN CODEÍNA E IBUPROFENO: EVITAR EL USO PROLONGADO Y DE DOSIS SUPERIORES A LAS RECOMENDADAS </vt:lpstr>
      <vt:lpstr>VACUNAS DE ARNM (COMIRNATY® Y SPIKEVAX®) FRENTE A LA COVID-19 Y RIESGO DE SANGRADO MENSTRUAL ABUNDANTE.</vt:lpstr>
      <vt:lpstr>BRIVUDINA (NERVINEX® Y BRIVUDINA ARISTO®): RECORDATORIO DE INTERACCIÓN POTENCIALMENTE MORTAL CON ANTINEOPLÁSICOS QUE CONTIENEN 5-FLUOROPIRIMIDINAS (CAPECITABINA, 5-FLUOROURACILO, TEGAFUR, FLOXURIDINA) Y CON FLUCITOSINA </vt:lpstr>
      <vt:lpstr>BRIVUDINA (NERVINEX® Y BRIVUDINA ARISTO®): RECORDATORIO DE INTERACCIÓN POTENCIALMENTE MORTAL CON ANTINEOPLÁSICOS QUE CONTIENEN 5-FLUOROPIRIMIDINAS (CAPECITABINA, 5-FLUOROURACILO, TEGAFUR, FLOXURIDINA) Y CON FLUCITOSINA </vt:lpstr>
      <vt:lpstr>VALPROATO: EVALUACIÓN DE LA EXPOSICIÓN PATERNA Y DE ALTERACIONES DEL NEURODESARROLLO EN NIÑOS</vt:lpstr>
      <vt:lpstr>TOPIRAMATO: NUEVAS MEDIDAS PARA EVITAR LA EXPOSICIÓN EN MUJERES EMBARAZADAS</vt:lpstr>
      <vt:lpstr>TOPIRAMATO: NUEVAS MEDIDAS PARA EVITAR LA EXPOSICIÓN EN MUJERES EMBARAZADAS</vt:lpstr>
      <vt:lpstr>TOPIRAMATO: NUEVAS MEDIDAS PARA EVITAR LA EXPOSICIÓN EN MUJERES EMBARAZADAS</vt:lpstr>
      <vt:lpstr>FLUOROQUINOLONAS DE USO SISTÉMICO O INHALADO: RECORDATORIO SOBRE LAS RESTRICCIONES DE USO</vt:lpstr>
      <vt:lpstr>FLUOROQUINOLONAS DE USO SISTÉMICO O INHALADO: RECORDATORIO SOBRE LAS RESTRICCIONES DE USO</vt:lpstr>
      <vt:lpstr>METAMIZOL Y RIESGO DE AGRANULOCITOSIS: LA AEMPS MANTIENE LAS RECOMENDACIONES PARA PREVENIR EL RIESGO DE AGRANULOCITOSIS</vt:lpstr>
      <vt:lpstr>NUEVA INFORMACIÓN DE SEGURIDAD PROCEDENTE DE LA EVALUACIÓN PERIÓDICA DE LOS DATOS DE FARMACOVIGILANCIA QUE SE INCORPORA A LAS FICHAS TÉCNICAS Y LOS PROSPECTOS DE LOS MEDICAMENTOS.</vt:lpstr>
      <vt:lpstr>OTRAS COMUNICACIONES </vt:lpstr>
      <vt:lpstr>OTRAS COMUNICACIONES </vt:lpstr>
      <vt:lpstr>Para más información y bibliografía… </vt:lpstr>
    </vt:vector>
  </TitlesOfParts>
  <Company>Eusko Jaurlaritza Gobierno Vasco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Titulo INFAC  Vol xx, nºx año</dc:title>
  <dc:creator>López Varona, Mª José</dc:creator>
  <cp:lastModifiedBy>Rosado Ortiz De Zarate, Ander</cp:lastModifiedBy>
  <cp:revision>302</cp:revision>
  <cp:lastPrinted>2022-02-23T13:38:32Z</cp:lastPrinted>
  <dcterms:created xsi:type="dcterms:W3CDTF">2022-01-18T07:46:55Z</dcterms:created>
  <dcterms:modified xsi:type="dcterms:W3CDTF">2024-05-21T11:23:34Z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0x010100491CD9D10FA1F543857F910471C88E3F</vt:lpwstr>
  </property>
  <property fmtid="{D5CDD505-2E9C-101B-9397-08002B2CF9AE}" pid="3" name="MediaServiceImageTags">
    <vt:lpwstr/>
  </property>
</Properties>
</file>