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6"/>
  </p:handoutMasterIdLst>
  <p:sldIdLst>
    <p:sldId id="256" r:id="rId5"/>
    <p:sldId id="259" r:id="rId6"/>
    <p:sldId id="262" r:id="rId7"/>
    <p:sldId id="285" r:id="rId8"/>
    <p:sldId id="284" r:id="rId9"/>
    <p:sldId id="280" r:id="rId10"/>
    <p:sldId id="281" r:id="rId11"/>
    <p:sldId id="288" r:id="rId12"/>
    <p:sldId id="291" r:id="rId13"/>
    <p:sldId id="260" r:id="rId14"/>
    <p:sldId id="283" r:id="rId15"/>
    <p:sldId id="290" r:id="rId16"/>
    <p:sldId id="289" r:id="rId17"/>
    <p:sldId id="297" r:id="rId18"/>
    <p:sldId id="298" r:id="rId19"/>
    <p:sldId id="304" r:id="rId20"/>
    <p:sldId id="301" r:id="rId21"/>
    <p:sldId id="300" r:id="rId22"/>
    <p:sldId id="303" r:id="rId23"/>
    <p:sldId id="279" r:id="rId24"/>
    <p:sldId id="261" r:id="rId25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MELA MOZO AVELLANED" initials="CMA" lastIdx="13" clrIdx="0">
    <p:extLst>
      <p:ext uri="{19B8F6BF-5375-455C-9EA6-DF929625EA0E}">
        <p15:presenceInfo xmlns:p15="http://schemas.microsoft.com/office/powerpoint/2012/main" userId="S-1-5-21-3957148863-1721901046-757422038-29641" providerId="AD"/>
      </p:ext>
    </p:extLst>
  </p:cmAuthor>
  <p:cmAuthor id="2" name="MIREN JOSUNE BORREGO ZUBELDIA" initials="MJBZ" lastIdx="29" clrIdx="1">
    <p:extLst>
      <p:ext uri="{19B8F6BF-5375-455C-9EA6-DF929625EA0E}">
        <p15:presenceInfo xmlns:p15="http://schemas.microsoft.com/office/powerpoint/2012/main" userId="S-1-5-21-3957148863-1721901046-757422038-883689" providerId="AD"/>
      </p:ext>
    </p:extLst>
  </p:cmAuthor>
  <p:cmAuthor id="3" name="MARTA GUZMAN DIAZ DE GREÑU" initials="MGDDG" lastIdx="63" clrIdx="2">
    <p:extLst>
      <p:ext uri="{19B8F6BF-5375-455C-9EA6-DF929625EA0E}">
        <p15:presenceInfo xmlns:p15="http://schemas.microsoft.com/office/powerpoint/2012/main" userId="S-1-5-21-3957148863-1721901046-757422038-9230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0E3A19-B526-40C7-9654-9DC32A99CCBB}" v="1" dt="2024-09-16T08:56:26.4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9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0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ópez Varona, Mª José" userId="6b80e222-923f-4be5-9ffe-77a4b7672272" providerId="ADAL" clId="{276118A6-65E6-459A-8421-4A4B8111A8AD}"/>
    <pc:docChg chg="modSld">
      <pc:chgData name="López Varona, Mª José" userId="6b80e222-923f-4be5-9ffe-77a4b7672272" providerId="ADAL" clId="{276118A6-65E6-459A-8421-4A4B8111A8AD}" dt="2024-09-12T10:06:03.096" v="21" actId="255"/>
      <pc:docMkLst>
        <pc:docMk/>
      </pc:docMkLst>
      <pc:sldChg chg="addSp modSp mod">
        <pc:chgData name="López Varona, Mª José" userId="6b80e222-923f-4be5-9ffe-77a4b7672272" providerId="ADAL" clId="{276118A6-65E6-459A-8421-4A4B8111A8AD}" dt="2024-09-12T10:06:03.096" v="21" actId="255"/>
        <pc:sldMkLst>
          <pc:docMk/>
          <pc:sldMk cId="982377593" sldId="261"/>
        </pc:sldMkLst>
        <pc:spChg chg="add mod">
          <ac:chgData name="López Varona, Mª José" userId="6b80e222-923f-4be5-9ffe-77a4b7672272" providerId="ADAL" clId="{276118A6-65E6-459A-8421-4A4B8111A8AD}" dt="2024-09-12T10:06:03.096" v="21" actId="255"/>
          <ac:spMkLst>
            <pc:docMk/>
            <pc:sldMk cId="982377593" sldId="261"/>
            <ac:spMk id="3" creationId="{E42C9A25-036D-7742-864F-EC181715E01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16/09/2024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16/09/2024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16/09/2024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16/09/2024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16/09/2024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16/09/2024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16/09/2024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16/09/2024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hyperlink" Target="https://www.osakidetza.euskadi.eus/contenidos/informacion/gidep_epdt/es_def/adjuntos/GIDEP_VomitosYdeshidratacionPorGEA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uskadi.eus/contenidos/informacion/cevime_infac_2024/es_def/adjuntos/INFAC_Vol_32_6_pediatria_fiebre_gastroenteritis.pdf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osakidetza.sharepoint.com/sites/OSAKIDETZA_QuienesSomos/SitePages/estrat/estrategiaap/doc/proleves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0110" y="1364100"/>
            <a:ext cx="10752083" cy="2387600"/>
          </a:xfrm>
        </p:spPr>
        <p:txBody>
          <a:bodyPr>
            <a:normAutofit fontScale="90000"/>
          </a:bodyPr>
          <a:lstStyle/>
          <a:p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MOTIVOS FRECUENTES DE CONSULTA EN PEDIATRÍA: 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FIEBRE Y GASTROENTERITIS AGUDA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Vol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32, nº6 2024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9498" y="365125"/>
            <a:ext cx="8379229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</a:rPr>
              <a:t>Ideas clave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</a:rPr>
              <a:t>:</a:t>
            </a:r>
            <a:r>
              <a:rPr lang="es-ES" sz="400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FIEBRE </a:t>
            </a:r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SIN FOCO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777970" y="2194559"/>
            <a:ext cx="9591724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El objetivo del tratamiento de la fiebre no es alcanzar la </a:t>
            </a:r>
            <a:r>
              <a:rPr lang="es-ES" sz="2000" dirty="0" err="1"/>
              <a:t>normotermia</a:t>
            </a:r>
            <a:r>
              <a:rPr lang="es-ES" sz="2000" dirty="0"/>
              <a:t>, sino mejorar el estado general</a:t>
            </a:r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No se recomienda la combinación o alternancia del paracetamol e ibuprofeno ya que puede aumentar los errores de dosificación, el riesgo de toxicidad acumulada a nivel renal y hepático y contribuir a la “fiebre fobia”  </a:t>
            </a:r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En lactantes con FSF y un TEP alterado se debe considerar la presencia de sepsis e iniciar la administración precoz de antibioterapia junto con otras medidas</a:t>
            </a:r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1048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3" y="365125"/>
            <a:ext cx="11302568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GASTROENTERITIS AGUDA 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(GEA). Etiología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58298" y="1213813"/>
            <a:ext cx="10760808" cy="47926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dirty="0"/>
              <a:t>Se define como una reducción de la consistencia de las evacuaciones y/o un incremento en la frecuencia de las mismas (más de 3 en 24 horas) pudiendo acompañarse de fiebre y/o vómitos. Se considera como aguda si la duración es &lt;2 semanas (ESPGHAN)</a:t>
            </a:r>
          </a:p>
          <a:p>
            <a:pPr marL="0" indent="0">
              <a:buNone/>
            </a:pPr>
            <a:r>
              <a:rPr lang="es-ES" sz="2000" dirty="0"/>
              <a:t>Incidencia anual (Europa): 0,5-2 episodios/año en &lt;3 años</a:t>
            </a:r>
          </a:p>
          <a:p>
            <a:pPr marL="0" indent="0">
              <a:buNone/>
            </a:pPr>
            <a:r>
              <a:rPr lang="es-ES" sz="2000" dirty="0"/>
              <a:t>Más frecuente y potencialmente más grave en &lt;5 años. En países de ingresos altos no supone prácticamente riesgo de mortalidad. </a:t>
            </a:r>
          </a:p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Etiología</a:t>
            </a:r>
          </a:p>
          <a:p>
            <a:r>
              <a:rPr lang="es-ES" sz="2000" dirty="0"/>
              <a:t>Vírica: 64% de los casos son por virus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Norovirus se está convirtiendo en la causa principal debido a la inmunización frente a rotavirus (RV)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la GEA por RV es la más frecuente en &lt;2 años, en picos en invierno; adenovirus entérico predomina en el verano</a:t>
            </a:r>
          </a:p>
          <a:p>
            <a:r>
              <a:rPr lang="es-ES" sz="2000" dirty="0"/>
              <a:t>Bacteriana: más frecuente en verano. </a:t>
            </a:r>
            <a:r>
              <a:rPr lang="es-ES" sz="2000" i="1" dirty="0" err="1"/>
              <a:t>Campylobacter</a:t>
            </a:r>
            <a:r>
              <a:rPr lang="es-ES" sz="2000" i="1" dirty="0"/>
              <a:t> </a:t>
            </a:r>
            <a:r>
              <a:rPr lang="es-ES" sz="2000" i="1" dirty="0" err="1"/>
              <a:t>jejuni</a:t>
            </a:r>
            <a:r>
              <a:rPr lang="es-ES" sz="2000" i="1" dirty="0"/>
              <a:t> </a:t>
            </a:r>
            <a:r>
              <a:rPr lang="es-ES" sz="2000" dirty="0"/>
              <a:t>es el </a:t>
            </a:r>
            <a:r>
              <a:rPr lang="es-ES" sz="2000" dirty="0" err="1"/>
              <a:t>enteropatógeno</a:t>
            </a:r>
            <a:r>
              <a:rPr lang="es-ES" sz="2000" dirty="0"/>
              <a:t> bacteriano más frecuente, seguido de </a:t>
            </a:r>
            <a:r>
              <a:rPr lang="es-ES" sz="2000" i="1" dirty="0"/>
              <a:t>Salmonella </a:t>
            </a:r>
            <a:r>
              <a:rPr lang="es-ES" sz="2000" dirty="0" err="1"/>
              <a:t>spp</a:t>
            </a:r>
            <a:r>
              <a:rPr lang="es-ES" sz="2000" dirty="0"/>
              <a:t>.</a:t>
            </a:r>
            <a:endParaRPr lang="es-ES" sz="2000" i="1" dirty="0"/>
          </a:p>
          <a:p>
            <a:r>
              <a:rPr lang="es-ES" sz="2000" dirty="0"/>
              <a:t>Parasitaria: los más frecuentes son </a:t>
            </a:r>
            <a:r>
              <a:rPr lang="es-ES" sz="2000" i="1" dirty="0" err="1"/>
              <a:t>Giardia</a:t>
            </a:r>
            <a:r>
              <a:rPr lang="es-ES" sz="2000" i="1" dirty="0"/>
              <a:t> </a:t>
            </a:r>
            <a:r>
              <a:rPr lang="es-ES" sz="2000" dirty="0" err="1"/>
              <a:t>spp</a:t>
            </a:r>
            <a:r>
              <a:rPr lang="es-ES" sz="2000" dirty="0"/>
              <a:t>. y </a:t>
            </a:r>
            <a:r>
              <a:rPr lang="es-ES" sz="2000" i="1" dirty="0" err="1"/>
              <a:t>Cryptosporidium</a:t>
            </a:r>
            <a:r>
              <a:rPr lang="es-ES" sz="2000" i="1" dirty="0"/>
              <a:t> </a:t>
            </a:r>
            <a:r>
              <a:rPr lang="es-ES" sz="2000" dirty="0" err="1"/>
              <a:t>spp</a:t>
            </a:r>
            <a:r>
              <a:rPr lang="es-ES" sz="2000" dirty="0"/>
              <a:t>.</a:t>
            </a:r>
            <a:r>
              <a:rPr lang="es-ES" sz="2000" i="1" dirty="0"/>
              <a:t> </a:t>
            </a:r>
            <a:r>
              <a:rPr lang="es-ES" sz="2000" dirty="0"/>
              <a:t>que tiene una marcada estacionalidad (agosto-octubre) y con años de elevada incidencia</a:t>
            </a:r>
          </a:p>
          <a:p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9515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GEA. Diagnóstico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826953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/>
              <a:t>Se basa en la historia clínica detallada y minuciosa exploración física; en la mayoría de las ocasiones no es necesaria la realización de ningún tipo de exploración complementaria ni toma de muestras rutinarias </a:t>
            </a:r>
          </a:p>
          <a:p>
            <a:pPr marL="0" indent="0">
              <a:buNone/>
            </a:pPr>
            <a:endParaRPr lang="es-ES" sz="2000" dirty="0"/>
          </a:p>
          <a:p>
            <a:r>
              <a:rPr lang="es-ES" sz="2000" dirty="0"/>
              <a:t>Es fundamental valorar el </a:t>
            </a:r>
            <a:r>
              <a:rPr lang="es-ES" sz="2000" b="1" dirty="0">
                <a:solidFill>
                  <a:srgbClr val="4E9EBA"/>
                </a:solidFill>
              </a:rPr>
              <a:t>grado de deshidratación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El mejor indicador es el porcentaje de pérdida de peso corporal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Evaluación: escalas basadas en signos y síntomas clínicos (turgencia de la piel, hundimiento de ojos, estado general y de conciencia, tiempo de relleno capilar y la hidratación de las mucosas)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En nuestro medio se utiliza la escala </a:t>
            </a:r>
            <a:r>
              <a:rPr lang="es-ES" sz="2000" dirty="0" err="1"/>
              <a:t>Gorelick</a:t>
            </a: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7443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GEA. Prevención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10410530" cy="507552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/>
              <a:t>La principal vía de contagio es la </a:t>
            </a:r>
            <a:r>
              <a:rPr lang="es-ES" sz="2000" b="1" dirty="0">
                <a:solidFill>
                  <a:srgbClr val="4E9EBA"/>
                </a:solidFill>
              </a:rPr>
              <a:t>fecal-oral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la medida preventiva más importante es el adecuado </a:t>
            </a:r>
            <a:r>
              <a:rPr lang="es-ES" sz="1800" b="1" dirty="0">
                <a:solidFill>
                  <a:srgbClr val="4E9EBA"/>
                </a:solidFill>
              </a:rPr>
              <a:t>lavado de manos con agua y jabón </a:t>
            </a:r>
            <a:r>
              <a:rPr lang="es-ES" sz="1800" dirty="0"/>
              <a:t>después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/>
              <a:t>del contacto con el paciente o sus secreciones. Norovirus es resistente a soluciones </a:t>
            </a:r>
            <a:r>
              <a:rPr lang="es-ES" sz="1800" dirty="0" err="1"/>
              <a:t>hidroalcohólicas</a:t>
            </a:r>
            <a:r>
              <a:rPr lang="es-ES" sz="1800" dirty="0"/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no se debe acudir a colegios o guarderías mientras dure la diarrea y/o vómitos, y al menos hasta 48 horas tras el último episodio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no se debe ir a piscinas hasta dos semanas tras el último episodio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Inmunización frente a RV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la vacuna previene la diarrea por RV en &gt;90% de los casos y en &gt;50% de los casos graves de diarrea por cualquier causa (en países de baja mortalidad infantil)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no se ha encontrado un aumento del riesgo de efectos adversos graves incluida la invaginación intestinal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la ponencia de Salud Pública recomienda la vacunación frente a RV en lactantes a partir de las 6 semanas de vida. Implantación efectiva en el calendario </a:t>
            </a:r>
            <a:r>
              <a:rPr lang="es-ES" sz="1800" dirty="0" err="1"/>
              <a:t>vacunal</a:t>
            </a:r>
            <a:r>
              <a:rPr lang="es-ES" sz="1800" dirty="0"/>
              <a:t> infantil del 2025</a:t>
            </a:r>
          </a:p>
          <a:p>
            <a:endParaRPr lang="es-ES" sz="2000" dirty="0"/>
          </a:p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847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GEA. Tratamiento. SRO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17255" y="1097280"/>
            <a:ext cx="10740943" cy="515174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dirty="0"/>
              <a:t>Objetivos: reponer la pérdida de líquidos y prevenir y/o tratar la deshidratación </a:t>
            </a:r>
          </a:p>
          <a:p>
            <a:pPr lvl="1"/>
            <a:endParaRPr lang="es-ES" sz="1800" dirty="0"/>
          </a:p>
          <a:p>
            <a:pPr lvl="1"/>
            <a:r>
              <a:rPr lang="es-ES" sz="2000" dirty="0"/>
              <a:t>SRO </a:t>
            </a:r>
            <a:r>
              <a:rPr lang="es-ES" sz="2000" dirty="0" err="1"/>
              <a:t>hiposódicas</a:t>
            </a:r>
            <a:r>
              <a:rPr lang="es-ES" sz="2000" dirty="0"/>
              <a:t> (&lt;60 </a:t>
            </a:r>
            <a:r>
              <a:rPr lang="es-ES" sz="2000" dirty="0" err="1"/>
              <a:t>mEq</a:t>
            </a:r>
            <a:r>
              <a:rPr lang="es-ES" sz="2000" dirty="0"/>
              <a:t>/L de sodio): principal tratamiento de la deshidratación leve y moderada. Administrar en pequeñas cantidades y en tomas frecuentes  </a:t>
            </a:r>
          </a:p>
          <a:p>
            <a:pPr lvl="1"/>
            <a:r>
              <a:rPr lang="es-ES" sz="2000" dirty="0"/>
              <a:t>Evitar bebidas isotónicas para deportistas, refrescos o zumos de frutas, así como soluciones de rehidratación de preparación casera</a:t>
            </a:r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 descr="Interfaz de usuario gráfica, Texto, Aplicación, Correo electrónico&#10;&#10;Descripción generada automáticamente">
            <a:extLst>
              <a:ext uri="{FF2B5EF4-FFF2-40B4-BE49-F238E27FC236}">
                <a16:creationId xmlns:a16="http://schemas.microsoft.com/office/drawing/2014/main" id="{A3F1639F-37D6-E541-8241-C9828DC2CE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4043" y="3046397"/>
            <a:ext cx="61849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2687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GEA. Tratamiento nutricional 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34602" y="1097280"/>
            <a:ext cx="9922796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000" dirty="0"/>
          </a:p>
          <a:p>
            <a:r>
              <a:rPr lang="es-ES" sz="2000" dirty="0"/>
              <a:t>Tras la hidratación se recomienda instaurar la realimentación completa y de forma precoz</a:t>
            </a:r>
          </a:p>
          <a:p>
            <a:r>
              <a:rPr lang="es-ES" sz="2000" dirty="0"/>
              <a:t>Lactancia materna: mantener sin restricciones durante la rehidratación y después de ella. Fórmulas adaptadas: reanudar normalmente, sin diluir</a:t>
            </a:r>
          </a:p>
          <a:p>
            <a:r>
              <a:rPr lang="es-ES" sz="2000" dirty="0"/>
              <a:t>No hay datos acerca del beneficio de las fórmulas de soja o hidrolizados de proteínas con respecto a la leche de vaca o la fórmula láctea infantil habitual</a:t>
            </a:r>
          </a:p>
          <a:p>
            <a:r>
              <a:rPr lang="es-ES" sz="2000" dirty="0"/>
              <a:t>En niños/as con alimentación variada, mantener una dieta normal y evitar alimentos con alto contenido en azúcares simples y alimentos ricos en grasa</a:t>
            </a:r>
          </a:p>
          <a:p>
            <a:r>
              <a:rPr lang="es-ES" sz="2000" dirty="0"/>
              <a:t>Dietas astringentes: no han demostrado beneficio</a:t>
            </a:r>
          </a:p>
          <a:p>
            <a:r>
              <a:rPr lang="es-ES" sz="2000" dirty="0"/>
              <a:t>No está indicada la retirada de la lactosa excepto en los casos en que la clínica sea muy sugerente de intolerancia y la diarrea se prolongue &gt;14 días</a:t>
            </a:r>
          </a:p>
          <a:p>
            <a:endParaRPr lang="es-ES" sz="2000" dirty="0"/>
          </a:p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2853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GEA. Tratamiento farmacológico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208347"/>
            <a:ext cx="5662198" cy="49296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Antimicrobianos</a:t>
            </a:r>
            <a:r>
              <a:rPr lang="es-ES" sz="2000" dirty="0"/>
              <a:t> </a:t>
            </a:r>
          </a:p>
          <a:p>
            <a:r>
              <a:rPr lang="es-ES" sz="2000" dirty="0"/>
              <a:t>No están indicados: la mayoría de las GEA son de origen vírico </a:t>
            </a:r>
          </a:p>
          <a:p>
            <a:r>
              <a:rPr lang="es-ES" sz="2000" dirty="0"/>
              <a:t>No necesarios en muchas GEA bacterianas por ser procesos </a:t>
            </a:r>
            <a:r>
              <a:rPr lang="es-ES" sz="2000" dirty="0" err="1"/>
              <a:t>autolimitados</a:t>
            </a:r>
            <a:endParaRPr lang="es-ES" sz="2000" dirty="0"/>
          </a:p>
          <a:p>
            <a:r>
              <a:rPr lang="es-ES" sz="2000" dirty="0"/>
              <a:t>Uso empírico justificado en los siguientes casos: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síndrome disentérico con sospecha de etiología bacteriana (&lt;3 meses de edad, inmunodepresión, enfermedades crónicas o malnutriciones graves, drepanocitosis)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sospecha de infección por </a:t>
            </a:r>
            <a:r>
              <a:rPr lang="es-ES" sz="1800" i="1" dirty="0" err="1"/>
              <a:t>Shigella</a:t>
            </a:r>
            <a:r>
              <a:rPr lang="es-ES" sz="1800" dirty="0"/>
              <a:t> y por </a:t>
            </a:r>
            <a:r>
              <a:rPr lang="es-ES" sz="1800" i="1" dirty="0"/>
              <a:t>V. </a:t>
            </a:r>
            <a:r>
              <a:rPr lang="es-ES" sz="1800" i="1" dirty="0" err="1"/>
              <a:t>cholerae</a:t>
            </a:r>
            <a:endParaRPr lang="es-ES" sz="1800" i="1" dirty="0"/>
          </a:p>
          <a:p>
            <a:r>
              <a:rPr lang="es-ES" sz="2000" dirty="0"/>
              <a:t>Los más utilizados de forma empírica son: </a:t>
            </a:r>
            <a:r>
              <a:rPr lang="es-ES" sz="2000" dirty="0" err="1"/>
              <a:t>azitromicina</a:t>
            </a:r>
            <a:r>
              <a:rPr lang="es-ES" sz="2000" dirty="0"/>
              <a:t> y cefalosporinas de 3ª generación</a:t>
            </a:r>
          </a:p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 descr="Texto, Tabla&#10;&#10;Descripción generada automáticamente con confianza media">
            <a:extLst>
              <a:ext uri="{FF2B5EF4-FFF2-40B4-BE49-F238E27FC236}">
                <a16:creationId xmlns:a16="http://schemas.microsoft.com/office/drawing/2014/main" id="{573A73F4-FCC9-3C43-A7E8-8EAB747A76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8015" y="1176127"/>
            <a:ext cx="5147273" cy="5009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741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GEA. Tratamiento farmacológico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711040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Probióticos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</a:p>
          <a:p>
            <a:r>
              <a:rPr lang="es-ES" sz="1800" dirty="0"/>
              <a:t>Uso controvertido</a:t>
            </a:r>
          </a:p>
          <a:p>
            <a:r>
              <a:rPr lang="es-ES" sz="1800" dirty="0"/>
              <a:t>La ESPGHAN recomienda considerar (recomendación débil a favor y grado de evidencia muy bajo) el uso en la diarrea infecciosa tipo vírica exclusivamente de determinadas cepas con mayor evidencia: </a:t>
            </a:r>
            <a:r>
              <a:rPr lang="es-ES" sz="1800" i="1" dirty="0" err="1"/>
              <a:t>Lactobacillus</a:t>
            </a:r>
            <a:r>
              <a:rPr lang="es-ES" sz="1800" i="1" dirty="0"/>
              <a:t> </a:t>
            </a:r>
            <a:r>
              <a:rPr lang="es-ES" sz="1800" i="1" dirty="0" err="1"/>
              <a:t>rhamnosus</a:t>
            </a:r>
            <a:r>
              <a:rPr lang="es-ES" sz="1800" i="1" dirty="0"/>
              <a:t> </a:t>
            </a:r>
            <a:r>
              <a:rPr lang="es-ES" sz="1800" dirty="0"/>
              <a:t>GG, </a:t>
            </a:r>
            <a:r>
              <a:rPr lang="es-ES" sz="1800" i="1" dirty="0" err="1"/>
              <a:t>Saccharomyces</a:t>
            </a:r>
            <a:r>
              <a:rPr lang="es-ES" sz="1800" i="1" dirty="0"/>
              <a:t> </a:t>
            </a:r>
            <a:r>
              <a:rPr lang="es-ES" sz="1800" i="1" dirty="0" err="1"/>
              <a:t>boulardii</a:t>
            </a:r>
            <a:r>
              <a:rPr lang="es-ES" sz="1800" i="1" dirty="0"/>
              <a:t> </a:t>
            </a:r>
            <a:r>
              <a:rPr lang="es-ES" sz="1800" dirty="0"/>
              <a:t>y </a:t>
            </a:r>
            <a:r>
              <a:rPr lang="es-ES" sz="1800" i="1" dirty="0"/>
              <a:t>L. </a:t>
            </a:r>
            <a:r>
              <a:rPr lang="es-ES" sz="1800" i="1" dirty="0" err="1"/>
              <a:t>reuteri</a:t>
            </a:r>
            <a:r>
              <a:rPr lang="es-ES" sz="1800" i="1" dirty="0"/>
              <a:t> </a:t>
            </a:r>
            <a:endParaRPr lang="es-ES" sz="2000" i="1" dirty="0"/>
          </a:p>
          <a:p>
            <a:pPr marL="0" indent="0">
              <a:buNone/>
            </a:pPr>
            <a:endParaRPr lang="es-ES" sz="2000" b="1" u="sng" dirty="0">
              <a:solidFill>
                <a:srgbClr val="4E9EBA"/>
              </a:solidFill>
            </a:endParaRPr>
          </a:p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Antidiarreicos </a:t>
            </a:r>
          </a:p>
          <a:p>
            <a:r>
              <a:rPr lang="es-ES" sz="1800" dirty="0" err="1">
                <a:solidFill>
                  <a:srgbClr val="4E9EBA"/>
                </a:solidFill>
              </a:rPr>
              <a:t>Racecadotrilo</a:t>
            </a:r>
            <a:r>
              <a:rPr lang="es-ES" sz="1800" dirty="0"/>
              <a:t>: no incluido en la mayoría de las guías de práctica clínica. Los estudios son escasos y no se han establecido claramente las indicaciones y la relación coste/beneficio en nuestro medio  </a:t>
            </a:r>
          </a:p>
          <a:p>
            <a:r>
              <a:rPr lang="es-ES" sz="1800" dirty="0" err="1">
                <a:solidFill>
                  <a:srgbClr val="4E9EBA"/>
                </a:solidFill>
              </a:rPr>
              <a:t>Loperamida</a:t>
            </a:r>
            <a:r>
              <a:rPr lang="es-ES" sz="1800" dirty="0"/>
              <a:t>: contraindicada en pacientes &lt;12 años y en diarreas hemorrágicas</a:t>
            </a:r>
          </a:p>
          <a:p>
            <a:r>
              <a:rPr lang="es-ES" sz="1800" dirty="0">
                <a:solidFill>
                  <a:srgbClr val="4E9EBA"/>
                </a:solidFill>
              </a:rPr>
              <a:t>Carbón activado</a:t>
            </a:r>
            <a:r>
              <a:rPr lang="es-ES" sz="1800" dirty="0"/>
              <a:t>: no recomendado</a:t>
            </a:r>
            <a:endParaRPr lang="es-ES" sz="2000" dirty="0"/>
          </a:p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22036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GEA. Tratamiento farmacológico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67943" y="1090023"/>
            <a:ext cx="10931743" cy="50074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Antieméticos</a:t>
            </a:r>
            <a:r>
              <a:rPr lang="es-ES" sz="2000" b="1" dirty="0"/>
              <a:t>: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1800" dirty="0"/>
              <a:t>uso controvertido en vómitos asociados a GEA </a:t>
            </a:r>
          </a:p>
          <a:p>
            <a:r>
              <a:rPr lang="es-ES" sz="1800" dirty="0" err="1">
                <a:solidFill>
                  <a:srgbClr val="4E9EBA"/>
                </a:solidFill>
              </a:rPr>
              <a:t>Domperidona</a:t>
            </a:r>
            <a:r>
              <a:rPr lang="es-ES" sz="1800" dirty="0">
                <a:solidFill>
                  <a:srgbClr val="4E9EBA"/>
                </a:solidFill>
              </a:rPr>
              <a:t> y </a:t>
            </a:r>
            <a:r>
              <a:rPr lang="es-ES" sz="1800" dirty="0" err="1">
                <a:solidFill>
                  <a:srgbClr val="4E9EBA"/>
                </a:solidFill>
              </a:rPr>
              <a:t>metoclopramida</a:t>
            </a:r>
            <a:r>
              <a:rPr lang="es-ES" sz="1800" dirty="0"/>
              <a:t>: no recomendados por  efectos adversos </a:t>
            </a:r>
            <a:r>
              <a:rPr lang="es-ES" sz="1800" dirty="0" err="1"/>
              <a:t>extrapiramidales</a:t>
            </a:r>
            <a:endParaRPr lang="es-ES" sz="1800" dirty="0"/>
          </a:p>
          <a:p>
            <a:r>
              <a:rPr lang="es-ES" sz="1800" dirty="0" err="1">
                <a:solidFill>
                  <a:srgbClr val="4E9EBA"/>
                </a:solidFill>
              </a:rPr>
              <a:t>Domperidona</a:t>
            </a:r>
            <a:r>
              <a:rPr lang="es-ES" sz="1800" dirty="0"/>
              <a:t>: asociada con arritmias ventriculares graves y muerte cardíaca súbita. No indicada como terapia adicional a la rehidratación para náuseas y vómitos agudos en &lt;12 años</a:t>
            </a:r>
          </a:p>
          <a:p>
            <a:r>
              <a:rPr lang="es-ES" sz="1800" dirty="0" err="1">
                <a:solidFill>
                  <a:srgbClr val="4E9EBA"/>
                </a:solidFill>
              </a:rPr>
              <a:t>Ondansetrón</a:t>
            </a:r>
            <a:r>
              <a:rPr lang="es-ES" sz="1800" dirty="0">
                <a:solidFill>
                  <a:srgbClr val="4E9EBA"/>
                </a:solidFill>
              </a:rPr>
              <a:t> oral</a:t>
            </a:r>
            <a:r>
              <a:rPr lang="es-ES" sz="1800" dirty="0"/>
              <a:t> (dosis única):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600" dirty="0"/>
              <a:t>uso controvertido en AP. Evidencia débil de beneficio en ámbito </a:t>
            </a:r>
            <a:r>
              <a:rPr lang="es-ES" sz="1600" dirty="0" err="1"/>
              <a:t>extrahospitalario</a:t>
            </a:r>
            <a:r>
              <a:rPr lang="es-ES" sz="1600" dirty="0"/>
              <a:t>. Podría contribuir a: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s-ES" sz="1600" dirty="0"/>
              <a:t>mayor éxito de la rehidratación asociada a GEA en las fases iniciales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s-ES" sz="1600" dirty="0"/>
              <a:t>evitar complicaciones asociadas a vómitos repetidos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s-ES" sz="1600" dirty="0"/>
              <a:t>reducir derivaciones a los servicios de urgencias hospitalarios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600" dirty="0"/>
              <a:t>no beneficio en ausencia de deshidratación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600" dirty="0"/>
              <a:t>riesgo bajo de enmascarar otros diagnósticos graves asociados con vómitos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600" dirty="0"/>
              <a:t>riesgo muy bajo de arritmia en ausencia de factores de riesgo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600" dirty="0"/>
              <a:t>podrían aumentar episodios de diarrea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600" dirty="0"/>
              <a:t>contraindicado en cuadros obstructivos y si riesgo de arritmia</a:t>
            </a:r>
          </a:p>
          <a:p>
            <a:pPr marL="0" indent="0">
              <a:buNone/>
            </a:pPr>
            <a:r>
              <a:rPr lang="es-ES" sz="1800" dirty="0"/>
              <a:t>Existe preocupación de que una mayor accesibilidad al uso del </a:t>
            </a:r>
            <a:r>
              <a:rPr lang="es-ES" sz="1800" dirty="0" err="1"/>
              <a:t>ondansetrón</a:t>
            </a:r>
            <a:r>
              <a:rPr lang="es-ES" sz="1800" dirty="0"/>
              <a:t> se traduzca en </a:t>
            </a:r>
            <a:r>
              <a:rPr lang="es-ES" sz="1800" dirty="0" err="1"/>
              <a:t>medicalizar</a:t>
            </a:r>
            <a:r>
              <a:rPr lang="es-ES" sz="1800" dirty="0"/>
              <a:t> situaciones que no requieren utilización de fármacos y desviar la atención sobre la importancia de la rehidratación</a:t>
            </a:r>
          </a:p>
          <a:p>
            <a:pPr marL="0" indent="0">
              <a:buNone/>
            </a:pPr>
            <a:endParaRPr lang="es-ES" sz="1800" dirty="0"/>
          </a:p>
          <a:p>
            <a:pPr lvl="1">
              <a:buFont typeface="Courier New" panose="02070309020205020404" pitchFamily="49" charset="0"/>
              <a:buChar char="o"/>
            </a:pPr>
            <a:endParaRPr lang="es-ES" sz="1600" dirty="0"/>
          </a:p>
          <a:p>
            <a:pPr lvl="1">
              <a:buFont typeface="Courier New" panose="02070309020205020404" pitchFamily="49" charset="0"/>
              <a:buChar char="o"/>
            </a:pPr>
            <a:endParaRPr lang="es-ES" sz="1600" dirty="0"/>
          </a:p>
          <a:p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4" y="6185998"/>
            <a:ext cx="11450391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11812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GEA. Tratamiento farmacológico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64188"/>
            <a:ext cx="1029367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GIDEP ha protocolizado el uso del </a:t>
            </a:r>
            <a:r>
              <a:rPr lang="es-ES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ondansetrón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AP en &gt;6 meses, solamente en caso de vómitos asociados a gastroenteritis que no ceden con el tratamiento habitual (SRO) y con deshidratación leve/moderada (</a:t>
            </a:r>
            <a:r>
              <a:rPr lang="es-ES" sz="2000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Vómitos y deshidratación por GEA</a:t>
            </a:r>
            <a:r>
              <a:rPr lang="es-E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s-ES" sz="20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s-ES" sz="2000" dirty="0"/>
              <a:t>Indicación fuera de Ficha Técnica. Requiere consentimiento informado</a:t>
            </a:r>
          </a:p>
          <a:p>
            <a:pPr marL="0" indent="0">
              <a:buNone/>
            </a:pPr>
            <a:endParaRPr lang="es-ES" sz="1600" dirty="0">
              <a:solidFill>
                <a:srgbClr val="4E9EBA"/>
              </a:solidFill>
            </a:endParaRPr>
          </a:p>
          <a:p>
            <a:pPr marL="0" indent="0">
              <a:buNone/>
            </a:pPr>
            <a:r>
              <a:rPr lang="es-ES" sz="1600" dirty="0">
                <a:solidFill>
                  <a:srgbClr val="4E9EBA"/>
                </a:solidFill>
              </a:rPr>
              <a:t>			</a:t>
            </a:r>
            <a:r>
              <a:rPr lang="es-ES" sz="1600" dirty="0"/>
              <a:t>		</a:t>
            </a:r>
            <a:r>
              <a:rPr lang="es-ES" sz="1600" dirty="0" err="1">
                <a:solidFill>
                  <a:srgbClr val="4E9EBA"/>
                </a:solidFill>
              </a:rPr>
              <a:t>Checklist</a:t>
            </a:r>
            <a:r>
              <a:rPr lang="es-ES" sz="1600" dirty="0">
                <a:solidFill>
                  <a:srgbClr val="4E9EBA"/>
                </a:solidFill>
              </a:rPr>
              <a:t> de utilización del </a:t>
            </a:r>
            <a:r>
              <a:rPr lang="es-ES" sz="1600" dirty="0" err="1">
                <a:solidFill>
                  <a:srgbClr val="4E9EBA"/>
                </a:solidFill>
              </a:rPr>
              <a:t>ondansetrón</a:t>
            </a:r>
            <a:endParaRPr lang="es-ES" sz="1600" dirty="0">
              <a:solidFill>
                <a:srgbClr val="4E9EBA"/>
              </a:solidFill>
            </a:endParaRPr>
          </a:p>
          <a:p>
            <a:endParaRPr lang="es-ES" sz="1600" dirty="0"/>
          </a:p>
          <a:p>
            <a:pPr marL="457200" lvl="1" indent="0">
              <a:buNone/>
            </a:pPr>
            <a:endParaRPr lang="es-ES" sz="1600" dirty="0"/>
          </a:p>
          <a:p>
            <a:pPr marL="457200" lvl="1" indent="0">
              <a:buNone/>
            </a:pPr>
            <a:endParaRPr lang="es-ES" sz="1600" dirty="0"/>
          </a:p>
          <a:p>
            <a:pPr marL="457200" lvl="1" indent="0">
              <a:buNone/>
            </a:pPr>
            <a:endParaRPr lang="es-ES" sz="16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6"/>
          <a:srcRect l="1307" r="1949" b="2916"/>
          <a:stretch/>
        </p:blipFill>
        <p:spPr>
          <a:xfrm>
            <a:off x="5774144" y="3280583"/>
            <a:ext cx="6392986" cy="2519742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3344199"/>
            <a:ext cx="5703485" cy="894962"/>
          </a:xfrm>
          <a:prstGeom prst="rect">
            <a:avLst/>
          </a:prstGeom>
        </p:spPr>
      </p:pic>
      <p:sp>
        <p:nvSpPr>
          <p:cNvPr id="16" name="CuadroTexto 15"/>
          <p:cNvSpPr txBox="1"/>
          <p:nvPr/>
        </p:nvSpPr>
        <p:spPr>
          <a:xfrm>
            <a:off x="0" y="3041468"/>
            <a:ext cx="45617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rgbClr val="4E9EBA"/>
                </a:solidFill>
              </a:rPr>
              <a:t>Pauta posológica del </a:t>
            </a:r>
            <a:r>
              <a:rPr lang="es-ES" sz="1600" dirty="0" err="1">
                <a:solidFill>
                  <a:srgbClr val="4E9EBA"/>
                </a:solidFill>
              </a:rPr>
              <a:t>ondansetrón</a:t>
            </a:r>
            <a:r>
              <a:rPr lang="es-ES" sz="1600" dirty="0">
                <a:solidFill>
                  <a:srgbClr val="4E9EBA"/>
                </a:solidFill>
              </a:rPr>
              <a:t> en GEA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727345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Sumario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274618" y="1332096"/>
            <a:ext cx="9601200" cy="4672995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10000"/>
              </a:lnSpc>
            </a:pPr>
            <a:r>
              <a:rPr lang="es-ES" sz="3400" dirty="0">
                <a:solidFill>
                  <a:schemeClr val="bg1"/>
                </a:solidFill>
              </a:rPr>
              <a:t>INTRODUCCIÓN</a:t>
            </a:r>
          </a:p>
          <a:p>
            <a:pPr marL="342900" indent="-342900" algn="just">
              <a:lnSpc>
                <a:spcPct val="110000"/>
              </a:lnSpc>
            </a:pPr>
            <a:r>
              <a:rPr lang="es-ES" sz="3400">
                <a:solidFill>
                  <a:schemeClr val="bg1"/>
                </a:solidFill>
              </a:rPr>
              <a:t>FIEBRE </a:t>
            </a:r>
            <a:endParaRPr lang="es-ES" sz="3400" dirty="0">
              <a:solidFill>
                <a:srgbClr val="FF0000"/>
              </a:solidFill>
            </a:endParaRP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>
                <a:solidFill>
                  <a:schemeClr val="bg1"/>
                </a:solidFill>
              </a:rPr>
              <a:t>Etiología</a:t>
            </a: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>
                <a:solidFill>
                  <a:schemeClr val="bg1"/>
                </a:solidFill>
              </a:rPr>
              <a:t>Diagnóstico</a:t>
            </a: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>
                <a:solidFill>
                  <a:schemeClr val="bg1"/>
                </a:solidFill>
              </a:rPr>
              <a:t>Tratamiento</a:t>
            </a:r>
          </a:p>
          <a:p>
            <a:pPr marL="342900" indent="-342900" algn="just">
              <a:lnSpc>
                <a:spcPct val="110000"/>
              </a:lnSpc>
            </a:pPr>
            <a:r>
              <a:rPr lang="es-ES" sz="3400" dirty="0">
                <a:solidFill>
                  <a:schemeClr val="bg1"/>
                </a:solidFill>
              </a:rPr>
              <a:t>GASTROENTERITIS AGUDA (GEA)</a:t>
            </a: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>
                <a:solidFill>
                  <a:schemeClr val="bg1"/>
                </a:solidFill>
              </a:rPr>
              <a:t>Etiología</a:t>
            </a: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>
                <a:solidFill>
                  <a:schemeClr val="bg1"/>
                </a:solidFill>
              </a:rPr>
              <a:t>Diagnóstico</a:t>
            </a: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>
                <a:solidFill>
                  <a:schemeClr val="bg1"/>
                </a:solidFill>
              </a:rPr>
              <a:t>Prevención </a:t>
            </a: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>
                <a:solidFill>
                  <a:schemeClr val="bg1"/>
                </a:solidFill>
              </a:rPr>
              <a:t>Tratamiento </a:t>
            </a:r>
          </a:p>
          <a:p>
            <a:pPr marL="1257300" lvl="2" indent="-342900" algn="just">
              <a:lnSpc>
                <a:spcPct val="110000"/>
              </a:lnSpc>
            </a:pPr>
            <a:r>
              <a:rPr lang="es-ES" sz="2300" dirty="0">
                <a:solidFill>
                  <a:schemeClr val="bg1"/>
                </a:solidFill>
              </a:rPr>
              <a:t>Soluciones de rehidratación oral (SRO)</a:t>
            </a:r>
          </a:p>
          <a:p>
            <a:pPr marL="1257300" lvl="2" indent="-342900" algn="just">
              <a:lnSpc>
                <a:spcPct val="110000"/>
              </a:lnSpc>
            </a:pPr>
            <a:r>
              <a:rPr lang="es-ES" sz="2300" dirty="0">
                <a:solidFill>
                  <a:schemeClr val="bg1"/>
                </a:solidFill>
              </a:rPr>
              <a:t>Tratamiento nutricional</a:t>
            </a:r>
          </a:p>
          <a:p>
            <a:pPr marL="1257300" lvl="2" indent="-342900" algn="just">
              <a:lnSpc>
                <a:spcPct val="110000"/>
              </a:lnSpc>
            </a:pPr>
            <a:r>
              <a:rPr lang="es-ES" sz="2300" dirty="0">
                <a:solidFill>
                  <a:schemeClr val="bg1"/>
                </a:solidFill>
              </a:rPr>
              <a:t>Tratamiento farmacológico: antimicrobianos, probióticos, antidiarreicos, antieméticos </a:t>
            </a:r>
          </a:p>
          <a:p>
            <a:pPr marL="342900" indent="-342900" algn="just">
              <a:lnSpc>
                <a:spcPct val="110000"/>
              </a:lnSpc>
            </a:pPr>
            <a:endParaRPr lang="es-ES" sz="2600" dirty="0">
              <a:solidFill>
                <a:schemeClr val="bg1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365125"/>
            <a:ext cx="8379229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Ideas clave: GEA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588312" y="1441522"/>
            <a:ext cx="9591724" cy="370330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Los objetivos fundamentales del tratamiento de la GEA son reponer la pérdida de líquidos y prevenir y/o tratar la deshidratación. Las SRO </a:t>
            </a:r>
            <a:r>
              <a:rPr lang="es-ES" sz="2000" dirty="0" err="1"/>
              <a:t>hiposódicas</a:t>
            </a:r>
            <a:r>
              <a:rPr lang="es-ES" sz="2000" dirty="0"/>
              <a:t> son el principal tratamiento 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Se debe mantener el estado nutricional con un adecuado aporte calórico e introducir la alimentación normal de forma precoz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El tratamiento antibiótico no está indicado ya que la mayoría de las GEA son de origen vírico y la mayor parte de las de origen bacteriano son procesos </a:t>
            </a:r>
            <a:r>
              <a:rPr lang="es-ES" sz="2000" dirty="0" err="1"/>
              <a:t>autolimitados</a:t>
            </a: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r>
              <a:rPr lang="es-ES" sz="2000" dirty="0"/>
              <a:t>Una mayor accesibilidad al uso del </a:t>
            </a:r>
            <a:r>
              <a:rPr lang="es-ES" sz="2000" dirty="0" err="1"/>
              <a:t>ondansetrón</a:t>
            </a:r>
            <a:r>
              <a:rPr lang="es-ES" sz="2000" dirty="0"/>
              <a:t> en AP no debería traducirse en </a:t>
            </a:r>
            <a:r>
              <a:rPr lang="es-ES" sz="2000" dirty="0" err="1"/>
              <a:t>medicalizar</a:t>
            </a:r>
            <a:r>
              <a:rPr lang="es-ES" sz="2000" dirty="0"/>
              <a:t> situaciones que no requieren utilización de fármacos y desviar la atención sobre la importancia de la rehidratación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400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7374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1698" y="1105592"/>
            <a:ext cx="9236826" cy="60682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Para más información y bibliografía…</a:t>
            </a:r>
            <a:b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809" y="2095759"/>
            <a:ext cx="3276600" cy="3381375"/>
          </a:xfrm>
          <a:prstGeom prst="rect">
            <a:avLst/>
          </a:prstGeom>
        </p:spPr>
      </p:pic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CuadroTexto 2">
            <a:extLst>
              <a:ext uri="{FF2B5EF4-FFF2-40B4-BE49-F238E27FC236}">
                <a16:creationId xmlns:a16="http://schemas.microsoft.com/office/drawing/2014/main" id="{E42C9A25-036D-7742-864F-EC181715E01E}"/>
              </a:ext>
            </a:extLst>
          </p:cNvPr>
          <p:cNvSpPr txBox="1"/>
          <p:nvPr/>
        </p:nvSpPr>
        <p:spPr>
          <a:xfrm>
            <a:off x="3162526" y="2919369"/>
            <a:ext cx="5335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4BACC6"/>
                </a:solidFill>
                <a:latin typeface="Arial Black" pitchFamily="34" charset="0"/>
                <a:ea typeface="+mj-ea"/>
                <a:cs typeface="+mj-cs"/>
                <a:hlinkClick r:id="rId6"/>
              </a:rPr>
              <a:t>INFAC VOL 32 </a:t>
            </a:r>
            <a:r>
              <a:rPr lang="es-ES" sz="2800" b="1" dirty="0" err="1">
                <a:solidFill>
                  <a:srgbClr val="4BACC6"/>
                </a:solidFill>
                <a:latin typeface="Arial Black" pitchFamily="34" charset="0"/>
                <a:ea typeface="+mj-ea"/>
                <a:cs typeface="+mj-cs"/>
                <a:hlinkClick r:id="rId6"/>
              </a:rPr>
              <a:t>Nº</a:t>
            </a:r>
            <a:r>
              <a:rPr lang="es-ES" sz="2800" b="1" dirty="0">
                <a:solidFill>
                  <a:srgbClr val="4BACC6"/>
                </a:solidFill>
                <a:latin typeface="Arial Black" pitchFamily="34" charset="0"/>
                <a:ea typeface="+mj-ea"/>
                <a:cs typeface="+mj-cs"/>
                <a:hlinkClick r:id="rId6"/>
              </a:rPr>
              <a:t> 6</a:t>
            </a:r>
            <a:endParaRPr lang="es-ES" sz="2800" b="1" dirty="0">
              <a:solidFill>
                <a:srgbClr val="4BACC6"/>
              </a:solidFill>
              <a:latin typeface="Arial Black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8237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INTRODUCCIÓN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r>
              <a:rPr lang="es-ES" sz="2000" dirty="0"/>
              <a:t>La fiebre y la gastroenteritis aguda (GEA): </a:t>
            </a:r>
            <a:r>
              <a:rPr lang="es-ES" sz="2000" b="1" dirty="0">
                <a:solidFill>
                  <a:srgbClr val="4E9EBA"/>
                </a:solidFill>
              </a:rPr>
              <a:t>procesos leves </a:t>
            </a:r>
            <a:r>
              <a:rPr lang="es-ES" sz="2000" b="1" dirty="0" err="1">
                <a:solidFill>
                  <a:srgbClr val="4E9EBA"/>
                </a:solidFill>
              </a:rPr>
              <a:t>autolimitados</a:t>
            </a:r>
            <a:r>
              <a:rPr lang="es-ES" sz="2000" b="1" dirty="0">
                <a:solidFill>
                  <a:srgbClr val="4E9EBA"/>
                </a:solidFill>
              </a:rPr>
              <a:t> (PLA) </a:t>
            </a:r>
            <a:r>
              <a:rPr lang="es-ES" sz="2000" dirty="0"/>
              <a:t>que tienden a resolverse espontáneamente. Hay que descartar otras patologías concomitantes u otros criterios agravantes de salud que requieran derivar a otros niveles asistenciales</a:t>
            </a:r>
          </a:p>
          <a:p>
            <a:endParaRPr lang="es-ES" sz="2000" dirty="0"/>
          </a:p>
          <a:p>
            <a:r>
              <a:rPr lang="es-ES" sz="2000" dirty="0"/>
              <a:t>En los PLA no siempre está indicado el tratamiento farmacológico y su manejo debe enfocarse fundamentalmente en la educación sanitaria, en el autocuidado y en evitar </a:t>
            </a:r>
            <a:r>
              <a:rPr lang="es-ES" sz="2000" dirty="0" err="1"/>
              <a:t>medicalizar</a:t>
            </a:r>
            <a:r>
              <a:rPr lang="es-ES" sz="2000" dirty="0"/>
              <a:t> el proceso </a:t>
            </a:r>
          </a:p>
          <a:p>
            <a:endParaRPr lang="es-ES" sz="2000" dirty="0"/>
          </a:p>
          <a:p>
            <a:r>
              <a:rPr lang="es-ES" sz="2000" dirty="0"/>
              <a:t>Los </a:t>
            </a:r>
            <a:r>
              <a:rPr lang="es-ES" sz="2000" b="1" dirty="0">
                <a:solidFill>
                  <a:srgbClr val="4E9EBA"/>
                </a:solidFill>
              </a:rPr>
              <a:t>protocolos PLA </a:t>
            </a:r>
            <a:r>
              <a:rPr lang="es-ES" sz="2000" dirty="0"/>
              <a:t>para pediatría de Osakidetza pueden ser una herramienta útil para el abordaje multidisciplinar de dichos procesos </a:t>
            </a:r>
            <a:r>
              <a:rPr lang="es-ES" sz="2000" u="sng" dirty="0"/>
              <a:t>(</a:t>
            </a:r>
            <a:r>
              <a:rPr lang="es-ES" sz="2000" b="1" dirty="0">
                <a:solidFill>
                  <a:srgbClr val="4E9EBA"/>
                </a:solidFill>
                <a:hlinkClick r:id="rId2"/>
              </a:rPr>
              <a:t>enlace a PLA</a:t>
            </a:r>
            <a:r>
              <a:rPr lang="es-ES" sz="2000" u="sng" dirty="0"/>
              <a:t>)</a:t>
            </a:r>
            <a:endParaRPr lang="es-ES" sz="2000" dirty="0"/>
          </a:p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FIEBRE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86002" y="1325278"/>
            <a:ext cx="9196347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/>
              <a:t>La </a:t>
            </a:r>
            <a:r>
              <a:rPr lang="es-ES" sz="2000" b="1" dirty="0">
                <a:solidFill>
                  <a:srgbClr val="4E9EBA"/>
                </a:solidFill>
              </a:rPr>
              <a:t>fiebre </a:t>
            </a:r>
            <a:r>
              <a:rPr lang="es-ES" sz="2000" dirty="0"/>
              <a:t>supone el 20% de las consultas de los episodios agudos en AP y el 30% en los servicios de urgencias pediátricos</a:t>
            </a:r>
          </a:p>
          <a:p>
            <a:r>
              <a:rPr lang="es-ES" sz="2000" dirty="0"/>
              <a:t>Se trata de una elevación en la temperatura corporal, en general &gt; a 38ºC. El registro rectal es el </a:t>
            </a:r>
            <a:r>
              <a:rPr lang="es-ES" sz="2000" dirty="0" err="1"/>
              <a:t>gold</a:t>
            </a:r>
            <a:r>
              <a:rPr lang="es-ES" sz="2000" dirty="0"/>
              <a:t> estándar</a:t>
            </a:r>
          </a:p>
          <a:p>
            <a:r>
              <a:rPr lang="es-ES" sz="2000" dirty="0"/>
              <a:t>Es el signo de una enfermedad subyacente cuya causa debe evaluarse sobre todo en caso de mal estado general o si la fiebre persiste</a:t>
            </a:r>
          </a:p>
          <a:p>
            <a:endParaRPr lang="es-ES" sz="2000" dirty="0"/>
          </a:p>
          <a:p>
            <a:r>
              <a:rPr lang="es-ES" sz="2000" dirty="0"/>
              <a:t>La </a:t>
            </a:r>
            <a:r>
              <a:rPr lang="es-ES" sz="2000" b="1" dirty="0">
                <a:solidFill>
                  <a:srgbClr val="4E9EBA"/>
                </a:solidFill>
              </a:rPr>
              <a:t>fiebre sin foco (FSF) </a:t>
            </a:r>
            <a:r>
              <a:rPr lang="es-ES" sz="2000" dirty="0"/>
              <a:t>es el proceso febril más común en pediatría: es aquélla cuyo origen no puede identificarse tras una anamnesis y exploración física detalladas, con duración &lt;3 días, aunque puede prolongarse hasta los 7 días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721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75745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FIEBRE SIN FOCO. Etiología y diagnóstico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18008" y="1218804"/>
            <a:ext cx="10037424" cy="469154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Etiología</a:t>
            </a:r>
          </a:p>
          <a:p>
            <a:r>
              <a:rPr lang="es-ES" sz="2000" dirty="0"/>
              <a:t>La mayoría de casos son </a:t>
            </a:r>
            <a:r>
              <a:rPr lang="es-ES" sz="2000" b="1" dirty="0">
                <a:solidFill>
                  <a:srgbClr val="4E9EBA"/>
                </a:solidFill>
              </a:rPr>
              <a:t>procesos virales </a:t>
            </a:r>
            <a:r>
              <a:rPr lang="es-ES" sz="2000" b="1" dirty="0" err="1">
                <a:solidFill>
                  <a:srgbClr val="4E9EBA"/>
                </a:solidFill>
              </a:rPr>
              <a:t>autolimitados</a:t>
            </a:r>
            <a:endParaRPr lang="es-ES" sz="2000" b="1" dirty="0">
              <a:solidFill>
                <a:srgbClr val="4E9EBA"/>
              </a:solidFill>
            </a:endParaRPr>
          </a:p>
          <a:p>
            <a:r>
              <a:rPr lang="es-ES" sz="2000" dirty="0"/>
              <a:t>Un pequeño porcentaje se debe a </a:t>
            </a:r>
            <a:r>
              <a:rPr lang="es-ES" sz="2000" b="1" dirty="0">
                <a:solidFill>
                  <a:srgbClr val="4E9EBA"/>
                </a:solidFill>
              </a:rPr>
              <a:t>infecciones bacterianas potencialmente graves (IBG), </a:t>
            </a:r>
            <a:r>
              <a:rPr lang="es-ES" sz="2000" dirty="0"/>
              <a:t>que hay que descartar: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la más frecuente es la ITU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otras causas: neumonía, bacteriemia oculta, meningitis, infecciones </a:t>
            </a:r>
            <a:r>
              <a:rPr lang="es-ES" sz="1800" dirty="0" err="1"/>
              <a:t>osteoarticulares</a:t>
            </a:r>
            <a:r>
              <a:rPr lang="es-ES" sz="1800" dirty="0"/>
              <a:t>, celulitis, o enteritis en &lt;3 meses de edad</a:t>
            </a:r>
          </a:p>
          <a:p>
            <a:pPr marL="0" indent="0"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Diagnóstico</a:t>
            </a:r>
          </a:p>
          <a:p>
            <a:r>
              <a:rPr lang="es-ES" sz="2000" dirty="0"/>
              <a:t>La </a:t>
            </a:r>
            <a:r>
              <a:rPr lang="es-ES" sz="2000" b="1" dirty="0">
                <a:solidFill>
                  <a:srgbClr val="4E9EBA"/>
                </a:solidFill>
              </a:rPr>
              <a:t>edad</a:t>
            </a:r>
            <a:r>
              <a:rPr lang="es-ES" sz="2000" dirty="0"/>
              <a:t> es el primer factor a tener en cuenta: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probabilidad de IBG es mayor en &lt; de 3 meses y sobre todo en &lt; de 1 mes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/>
              <a:t>riesgo de IBG disminuye entre los 3 y 36 meses. A partir de esa edad es muy raro que una IBG se manifieste sin síntomas focales</a:t>
            </a:r>
          </a:p>
          <a:p>
            <a:r>
              <a:rPr lang="es-ES" sz="2000" dirty="0"/>
              <a:t>Valorar defectos de la inmunidad primario o secundario y si se está </a:t>
            </a:r>
            <a:r>
              <a:rPr lang="es-ES" sz="2000" b="1" dirty="0">
                <a:solidFill>
                  <a:srgbClr val="4E9EBA"/>
                </a:solidFill>
              </a:rPr>
              <a:t>correctamente vacunado </a:t>
            </a:r>
          </a:p>
          <a:p>
            <a:r>
              <a:rPr lang="es-ES" sz="2000" dirty="0"/>
              <a:t>Entre los 3 meses y los 2 años de edad, la fiebre a partir de 39ºC es el umbral para sospechar una IBG empezando por descartar una ITU</a:t>
            </a:r>
          </a:p>
          <a:p>
            <a:endParaRPr lang="es-ES" sz="2200" dirty="0"/>
          </a:p>
          <a:p>
            <a:endParaRPr lang="es-ES" sz="1800" dirty="0"/>
          </a:p>
          <a:p>
            <a:endParaRPr lang="es-ES" sz="2000" dirty="0"/>
          </a:p>
          <a:p>
            <a:endParaRPr lang="es-ES" sz="2000" dirty="0"/>
          </a:p>
          <a:p>
            <a:endParaRPr lang="es-ES" sz="2000" dirty="0"/>
          </a:p>
          <a:p>
            <a:pPr marL="0" indent="0">
              <a:buNone/>
            </a:pPr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8815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FIEBRE SIN FOCO. Diagnóstico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solidFill>
                  <a:srgbClr val="4E9EBA"/>
                </a:solidFill>
              </a:rPr>
              <a:t>Escalas clínicas </a:t>
            </a:r>
            <a:r>
              <a:rPr lang="es-ES" sz="2000" dirty="0"/>
              <a:t>para valorar el riesgo de IBG: YIOS, YALE, criterios de Rochester, aproximación secuencial </a:t>
            </a:r>
            <a:r>
              <a:rPr lang="es-ES" sz="2000" dirty="0" err="1"/>
              <a:t>step-by-step</a:t>
            </a:r>
            <a:endParaRPr lang="es-ES" sz="2000" dirty="0"/>
          </a:p>
          <a:p>
            <a:r>
              <a:rPr lang="es-ES" sz="2000" dirty="0"/>
              <a:t>La </a:t>
            </a:r>
            <a:r>
              <a:rPr lang="es-ES" sz="2000" b="1" dirty="0">
                <a:solidFill>
                  <a:srgbClr val="4E9EBA"/>
                </a:solidFill>
              </a:rPr>
              <a:t>aproximación </a:t>
            </a:r>
            <a:r>
              <a:rPr lang="es-ES" sz="2000" b="1" dirty="0" err="1">
                <a:solidFill>
                  <a:srgbClr val="4E9EBA"/>
                </a:solidFill>
              </a:rPr>
              <a:t>step-by-step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/>
              <a:t>valora una serie de factores (TEP, edad &lt;21 días, tira de orina, analítica sanguínea) de manera secuencial. Es más útil que otros modelos predictivos para identificar los pacientes adecuados para un manejo ambulatorio en niños/as &lt;3 meses </a:t>
            </a:r>
          </a:p>
          <a:p>
            <a:r>
              <a:rPr lang="es-ES" sz="2000" dirty="0"/>
              <a:t>Situaciones en las que es necesaria la derivación inmediata a urgencias del hospital</a:t>
            </a:r>
          </a:p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 descr="Interfaz de usuario gráfica, Texto, Aplicación, Correo electrónico&#10;&#10;Descripción generada automáticamente">
            <a:extLst>
              <a:ext uri="{FF2B5EF4-FFF2-40B4-BE49-F238E27FC236}">
                <a16:creationId xmlns:a16="http://schemas.microsoft.com/office/drawing/2014/main" id="{62111039-72F5-D44E-966C-5F984C4ED1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415" y="3790603"/>
            <a:ext cx="8682514" cy="1661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97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FIEBRE SIN FOCO. Tratamiento 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65381" y="1097280"/>
            <a:ext cx="10692817" cy="598920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dirty="0"/>
              <a:t>El objetivo es </a:t>
            </a:r>
            <a:r>
              <a:rPr lang="es-ES" sz="2000" b="1" dirty="0">
                <a:solidFill>
                  <a:srgbClr val="4E9EBA"/>
                </a:solidFill>
              </a:rPr>
              <a:t>mejorar el estado general </a:t>
            </a:r>
            <a:r>
              <a:rPr lang="es-ES" sz="2000" dirty="0"/>
              <a:t>y no debería ser alcanzar la </a:t>
            </a:r>
            <a:r>
              <a:rPr lang="es-ES" sz="2000" dirty="0" err="1"/>
              <a:t>normotermia</a:t>
            </a:r>
            <a:r>
              <a:rPr lang="es-ES" sz="2000" dirty="0"/>
              <a:t>.  Hay que asegurar una </a:t>
            </a:r>
            <a:r>
              <a:rPr lang="es-ES" sz="2000" b="1" dirty="0">
                <a:solidFill>
                  <a:srgbClr val="4E9EBA"/>
                </a:solidFill>
              </a:rPr>
              <a:t>hidratación adecuada y favorecer el descanso</a:t>
            </a:r>
          </a:p>
          <a:p>
            <a:pPr marL="0" indent="0">
              <a:buNone/>
            </a:pPr>
            <a:r>
              <a:rPr lang="es-ES" sz="2000" b="1" dirty="0">
                <a:solidFill>
                  <a:srgbClr val="4E9EBA"/>
                </a:solidFill>
              </a:rPr>
              <a:t>Fármacos antitérmicos </a:t>
            </a:r>
          </a:p>
          <a:p>
            <a:pPr lvl="1"/>
            <a:r>
              <a:rPr lang="es-ES" sz="1800" dirty="0"/>
              <a:t>no previenen la fiebre</a:t>
            </a:r>
          </a:p>
          <a:p>
            <a:pPr lvl="1"/>
            <a:r>
              <a:rPr lang="es-ES" sz="1800" dirty="0"/>
              <a:t>no hay evidencias de que disminuyan el riesgo de convulsiones febriles </a:t>
            </a:r>
          </a:p>
          <a:p>
            <a:pPr lvl="1"/>
            <a:r>
              <a:rPr lang="es-ES" sz="1800" dirty="0"/>
              <a:t>no se recomiendan para prevenir la fiebre </a:t>
            </a:r>
            <a:r>
              <a:rPr lang="es-ES" sz="1800" dirty="0" err="1"/>
              <a:t>postvacunal</a:t>
            </a:r>
            <a:endParaRPr lang="es-ES" sz="1800" dirty="0"/>
          </a:p>
          <a:p>
            <a:pPr lvl="1"/>
            <a:endParaRPr lang="es-ES" sz="1800" dirty="0"/>
          </a:p>
          <a:p>
            <a:pPr marL="0" indent="0">
              <a:buNone/>
            </a:pPr>
            <a:endParaRPr lang="es-ES" sz="1800" dirty="0"/>
          </a:p>
          <a:p>
            <a:endParaRPr lang="es-ES" sz="1800" dirty="0"/>
          </a:p>
          <a:p>
            <a:endParaRPr lang="es-ES" sz="1800" dirty="0"/>
          </a:p>
          <a:p>
            <a:endParaRPr lang="es-ES" sz="1800" dirty="0"/>
          </a:p>
          <a:p>
            <a:endParaRPr lang="es-ES" sz="1800" dirty="0"/>
          </a:p>
          <a:p>
            <a:pPr lvl="2"/>
            <a:endParaRPr lang="es-ES" sz="1100" dirty="0"/>
          </a:p>
          <a:p>
            <a:pPr lvl="2"/>
            <a:endParaRPr lang="es-ES" sz="1100" dirty="0"/>
          </a:p>
          <a:p>
            <a:pPr lvl="2"/>
            <a:r>
              <a:rPr lang="es-ES" sz="1100" b="1" dirty="0">
                <a:solidFill>
                  <a:srgbClr val="4E9EBA"/>
                </a:solidFill>
              </a:rPr>
              <a:t>Paracetamol rectal </a:t>
            </a:r>
            <a:r>
              <a:rPr lang="es-ES" sz="1100" dirty="0"/>
              <a:t>a corto plazo (&lt;48 h): opción cuando no se pueda tomar por vía oral</a:t>
            </a:r>
          </a:p>
          <a:p>
            <a:pPr lvl="2"/>
            <a:r>
              <a:rPr lang="es-ES" sz="1100" b="1" dirty="0" err="1">
                <a:solidFill>
                  <a:srgbClr val="4E9EBA"/>
                </a:solidFill>
              </a:rPr>
              <a:t>Metamizol</a:t>
            </a:r>
            <a:r>
              <a:rPr lang="es-ES" sz="1100" dirty="0"/>
              <a:t>: indicado sólo en el caso de fiebre alta que no responde a otros antipiréticos</a:t>
            </a:r>
          </a:p>
          <a:p>
            <a:pPr lvl="2"/>
            <a:endParaRPr lang="es-ES" sz="12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 descr="Tabla&#10;&#10;Descripción generada automáticamente">
            <a:extLst>
              <a:ext uri="{FF2B5EF4-FFF2-40B4-BE49-F238E27FC236}">
                <a16:creationId xmlns:a16="http://schemas.microsoft.com/office/drawing/2014/main" id="{64F88183-FA7A-6042-B269-17FD304AAB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869" y="3122055"/>
            <a:ext cx="5882256" cy="2435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119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FIEBRE SIN FOCO. Tratamiento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990084" y="1203158"/>
            <a:ext cx="10692817" cy="598920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rgbClr val="4E9EBA"/>
                </a:solidFill>
              </a:rPr>
              <a:t>Fármacos antitérmicos recomendados si necesarios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s-ES" sz="1800" dirty="0"/>
              <a:t>&lt;6 meses: </a:t>
            </a:r>
            <a:r>
              <a:rPr lang="es-ES" sz="1800" dirty="0">
                <a:solidFill>
                  <a:srgbClr val="4E9EBA"/>
                </a:solidFill>
              </a:rPr>
              <a:t>paracetamol</a:t>
            </a:r>
            <a:r>
              <a:rPr lang="es-ES" sz="1800" dirty="0"/>
              <a:t>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s-ES" sz="1800" dirty="0"/>
              <a:t>&gt;6 meses: </a:t>
            </a:r>
            <a:r>
              <a:rPr lang="es-ES" sz="1800" dirty="0">
                <a:solidFill>
                  <a:srgbClr val="4E9EBA"/>
                </a:solidFill>
              </a:rPr>
              <a:t>paracetamol e ibuprofeno </a:t>
            </a:r>
            <a:r>
              <a:rPr lang="es-ES" sz="1800" dirty="0"/>
              <a:t>considerando preferencias del niño/a y de familia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s-ES" sz="1800" dirty="0"/>
              <a:t>&gt;6 meses si cuadro febril con componente inflamatorio, tratamiento antipirético inicial: </a:t>
            </a:r>
            <a:r>
              <a:rPr lang="es-ES" sz="1800" dirty="0">
                <a:solidFill>
                  <a:srgbClr val="4E9EBA"/>
                </a:solidFill>
              </a:rPr>
              <a:t>ibuprofeno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s-ES" sz="1800" dirty="0"/>
              <a:t>discrepancias en las recomendaciones sobre el uso del ibuprofeno entre los 3 y 6 meses: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s-ES" sz="1600" dirty="0"/>
              <a:t>determinadas presentaciones admiten su uso en ficha técnica en &gt;3 meses que pesen más de 5 kg 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s-ES" sz="1600" dirty="0"/>
              <a:t>&lt;6 meses: posible mayor riesgo de toxicidad renal</a:t>
            </a:r>
            <a:endParaRPr lang="es-ES" sz="1600" baseline="30000" dirty="0"/>
          </a:p>
          <a:p>
            <a:pPr marL="0" indent="0">
              <a:buNone/>
            </a:pPr>
            <a:r>
              <a:rPr lang="es-ES" sz="2000" b="1" dirty="0">
                <a:solidFill>
                  <a:srgbClr val="4E9EBA"/>
                </a:solidFill>
              </a:rPr>
              <a:t>Pauta alternante/combinada de paracetamol e ibuprofeno </a:t>
            </a:r>
          </a:p>
          <a:p>
            <a:pPr lvl="1"/>
            <a:r>
              <a:rPr lang="es-ES" sz="1800" dirty="0"/>
              <a:t>No recomendada: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s-ES" sz="1800" dirty="0"/>
              <a:t>puede ser más eficaz que cualquiera de los dos fármacos por separado para reducir la fiebre, pero no está claro que la reducción sea clínicamente significativa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s-ES" sz="1800" dirty="0"/>
              <a:t>los resultados sobre el malestar infantil no son concluyentes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s-ES" sz="1800" dirty="0"/>
              <a:t>puede aumentar la posibilidad de cometer errores en la dosificación, el riesgo de toxicidad acumulada a nivel renal y hepático y contribuir a la “fiebre fobia” </a:t>
            </a:r>
          </a:p>
          <a:p>
            <a:pPr lvl="1"/>
            <a:r>
              <a:rPr lang="es-ES" sz="1800" dirty="0"/>
              <a:t>La terapia alterna se podría considerar, de forma puntual, si la fiebre reaparece a las 3-4 horas de la última dosis y ocasiona malestar</a:t>
            </a: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818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FIEBRE SIN FOCO. Tratamiento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7" y="1393371"/>
            <a:ext cx="10586939" cy="47090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b="1" dirty="0">
                <a:solidFill>
                  <a:srgbClr val="4E9EBA"/>
                </a:solidFill>
              </a:rPr>
              <a:t>Antibióticos orales </a:t>
            </a:r>
          </a:p>
          <a:p>
            <a:r>
              <a:rPr lang="es-ES" sz="2000" dirty="0"/>
              <a:t>Se desaconsejan en población infantil correctamente vacunada con buen estado general</a:t>
            </a:r>
          </a:p>
          <a:p>
            <a:r>
              <a:rPr lang="es-ES" sz="2000" dirty="0"/>
              <a:t>En lactantes con FSF y TEP alterado se debe considerar la presencia de sepsis e iniciar la administración precoz de antibioterapia además de otras medidas</a:t>
            </a:r>
          </a:p>
          <a:p>
            <a:r>
              <a:rPr lang="es-ES" sz="2000" dirty="0"/>
              <a:t>La administración de antibiótico empírico se contempla en caso de sospecha de ITU hasta el resultado del cultivo y en las siguientes situaciones especiales que requieren manejo hospitalario </a:t>
            </a:r>
          </a:p>
          <a:p>
            <a:endParaRPr lang="es-ES" sz="2000" dirty="0"/>
          </a:p>
          <a:p>
            <a:endParaRPr lang="es-ES" sz="2000" dirty="0"/>
          </a:p>
          <a:p>
            <a:pPr marL="0" indent="0">
              <a:buNone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n 14" descr="Interfaz de usuario gráfica, Texto, Aplicación, Correo electrónico&#10;&#10;Descripción generada automáticamente">
            <a:extLst>
              <a:ext uri="{FF2B5EF4-FFF2-40B4-BE49-F238E27FC236}">
                <a16:creationId xmlns:a16="http://schemas.microsoft.com/office/drawing/2014/main" id="{0B70A6CF-F34D-614F-AE25-64223C7A04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161" y="3752146"/>
            <a:ext cx="8790497" cy="1750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6554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8" ma:contentTypeDescription="Create a new document." ma:contentTypeScope="" ma:versionID="658e05dc79727ff3272e17dd9bfa80f0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60ec3ea61346522d41d3ef10648fdf0c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9C0450-BEA5-4695-94A4-D41D36B74154}">
  <ds:schemaRefs>
    <ds:schemaRef ds:uri="5e0b9f15-b1e2-4f15-91d0-e063c5ba81ff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  <ds:schemaRef ds:uri="f301a845-6ce7-4628-b9f3-e90712a662a6"/>
    <ds:schemaRef ds:uri="1fdafc60-6e87-4fef-9209-278af2a3ac6d"/>
  </ds:schemaRefs>
</ds:datastoreItem>
</file>

<file path=customXml/itemProps2.xml><?xml version="1.0" encoding="utf-8"?>
<ds:datastoreItem xmlns:ds="http://schemas.openxmlformats.org/officeDocument/2006/customXml" ds:itemID="{33C3BACC-9615-4C68-8821-6292A95108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3766</TotalTime>
  <Words>2174</Words>
  <Application>Microsoft Office PowerPoint</Application>
  <PresentationFormat>Panorámica</PresentationFormat>
  <Paragraphs>184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8" baseType="lpstr">
      <vt:lpstr>Arial</vt:lpstr>
      <vt:lpstr>Arial Black</vt:lpstr>
      <vt:lpstr>Calibri</vt:lpstr>
      <vt:lpstr>Calibri Light</vt:lpstr>
      <vt:lpstr>Courier New</vt:lpstr>
      <vt:lpstr>Wingdings</vt:lpstr>
      <vt:lpstr>Tema de Office</vt:lpstr>
      <vt:lpstr>MOTIVOS FRECUENTES DE CONSULTA EN PEDIATRÍA:  FIEBRE Y GASTROENTERITIS AGUDA  Vol 32, nº6 2024</vt:lpstr>
      <vt:lpstr>Sumario</vt:lpstr>
      <vt:lpstr>INTRODUCCIÓN</vt:lpstr>
      <vt:lpstr>FIEBRE</vt:lpstr>
      <vt:lpstr>FIEBRE SIN FOCO. Etiología y diagnóstico</vt:lpstr>
      <vt:lpstr>FIEBRE SIN FOCO. Diagnóstico</vt:lpstr>
      <vt:lpstr>FIEBRE SIN FOCO. Tratamiento </vt:lpstr>
      <vt:lpstr>FIEBRE SIN FOCO. Tratamiento</vt:lpstr>
      <vt:lpstr>FIEBRE SIN FOCO. Tratamiento</vt:lpstr>
      <vt:lpstr>Ideas clave: FIEBRE SIN FOCO</vt:lpstr>
      <vt:lpstr>GASTROENTERITIS AGUDA (GEA). Etiología</vt:lpstr>
      <vt:lpstr>GEA. Diagnóstico</vt:lpstr>
      <vt:lpstr>GEA. Prevención</vt:lpstr>
      <vt:lpstr>GEA. Tratamiento. SRO</vt:lpstr>
      <vt:lpstr>GEA. Tratamiento nutricional </vt:lpstr>
      <vt:lpstr>GEA. Tratamiento farmacológico</vt:lpstr>
      <vt:lpstr>GEA. Tratamiento farmacológico</vt:lpstr>
      <vt:lpstr>GEA. Tratamiento farmacológico</vt:lpstr>
      <vt:lpstr>GEA. Tratamiento farmacológico</vt:lpstr>
      <vt:lpstr>Ideas clave: GEA</vt:lpstr>
      <vt:lpstr>Para más información y bibliografía… 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Rosado Ortiz De Zarate, Ander</cp:lastModifiedBy>
  <cp:revision>302</cp:revision>
  <cp:lastPrinted>2022-02-23T13:38:32Z</cp:lastPrinted>
  <dcterms:created xsi:type="dcterms:W3CDTF">2022-01-18T07:46:55Z</dcterms:created>
  <dcterms:modified xsi:type="dcterms:W3CDTF">2024-09-16T08:56:37Z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