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6"/>
  </p:handoutMasterIdLst>
  <p:sldIdLst>
    <p:sldId id="256" r:id="rId5"/>
    <p:sldId id="259" r:id="rId6"/>
    <p:sldId id="262" r:id="rId7"/>
    <p:sldId id="302" r:id="rId8"/>
    <p:sldId id="318" r:id="rId9"/>
    <p:sldId id="322" r:id="rId10"/>
    <p:sldId id="293" r:id="rId11"/>
    <p:sldId id="304" r:id="rId12"/>
    <p:sldId id="305" r:id="rId13"/>
    <p:sldId id="306" r:id="rId14"/>
    <p:sldId id="320" r:id="rId15"/>
    <p:sldId id="308" r:id="rId16"/>
    <p:sldId id="321" r:id="rId17"/>
    <p:sldId id="310" r:id="rId18"/>
    <p:sldId id="311" r:id="rId19"/>
    <p:sldId id="312" r:id="rId20"/>
    <p:sldId id="313" r:id="rId21"/>
    <p:sldId id="314" r:id="rId22"/>
    <p:sldId id="315" r:id="rId23"/>
    <p:sldId id="317" r:id="rId24"/>
    <p:sldId id="292" r:id="rId25"/>
  </p:sldIdLst>
  <p:sldSz cx="12192000" cy="6858000"/>
  <p:notesSz cx="6797675" cy="9929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6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2199" tIns="46099" rIns="92199" bIns="4609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2199" tIns="46099" rIns="92199" bIns="46099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2199" tIns="46099" rIns="92199" bIns="4609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2199" tIns="46099" rIns="92199" bIns="46099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4314" y="2387601"/>
            <a:ext cx="11807687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88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euskadi.eus/contenidos/informacion/cevime_infac_2023/eu_def/adjuntos/Boleti-n-INFAC_Vol_31_7_VERTIGO_eus.pdf" TargetMode="Externa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6350" y="705081"/>
            <a:ext cx="10752083" cy="4627084"/>
          </a:xfrm>
        </p:spPr>
        <p:txBody>
          <a:bodyPr>
            <a:noAutofit/>
          </a:bodyPr>
          <a:lstStyle/>
          <a:p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BERTIGO PERIFERIKOAREN TRATAMENDU FARMAKOLOGIKOA. ZER KASUTAN?</a:t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31 </a:t>
            </a:r>
            <a:r>
              <a:rPr lang="es-ES_tradnl" sz="40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Liburukia</a:t>
            </a: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, 7 </a:t>
            </a:r>
            <a:r>
              <a:rPr lang="es-ES_tradnl" sz="40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Zk</a:t>
            </a: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2023</a:t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BERTIGO PERIFERIKOAREN TRATAMENDUA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66007" y="1742033"/>
            <a:ext cx="11329281" cy="414097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800" b="1" dirty="0" err="1" smtClean="0">
                <a:solidFill>
                  <a:srgbClr val="4E9EBA"/>
                </a:solidFill>
              </a:rPr>
              <a:t>Helburua</a:t>
            </a:r>
            <a:r>
              <a:rPr lang="es-ES" sz="1800" b="1" dirty="0" smtClean="0"/>
              <a:t>: </a:t>
            </a:r>
            <a:r>
              <a:rPr lang="es-ES" sz="1800" dirty="0" err="1"/>
              <a:t>bertigoa</a:t>
            </a:r>
            <a:r>
              <a:rPr lang="es-ES" sz="1800" dirty="0"/>
              <a:t> </a:t>
            </a:r>
            <a:r>
              <a:rPr lang="es-ES" sz="1800" dirty="0" err="1"/>
              <a:t>kentzea</a:t>
            </a:r>
            <a:r>
              <a:rPr lang="es-ES" sz="1800" dirty="0"/>
              <a:t>, </a:t>
            </a:r>
            <a:r>
              <a:rPr lang="es-ES" sz="1800" dirty="0" err="1" smtClean="0"/>
              <a:t>lotutako</a:t>
            </a:r>
            <a:r>
              <a:rPr lang="es-ES" sz="1800" dirty="0" smtClean="0"/>
              <a:t> </a:t>
            </a:r>
            <a:r>
              <a:rPr lang="es-ES" sz="1800" dirty="0" err="1"/>
              <a:t>sintoma</a:t>
            </a:r>
            <a:r>
              <a:rPr lang="es-ES" sz="1800" dirty="0"/>
              <a:t> </a:t>
            </a:r>
            <a:r>
              <a:rPr lang="es-ES" sz="1800" dirty="0" err="1" smtClean="0"/>
              <a:t>neurobegetatiboak</a:t>
            </a:r>
            <a:r>
              <a:rPr lang="es-ES" sz="1800" dirty="0"/>
              <a:t> </a:t>
            </a:r>
            <a:r>
              <a:rPr lang="es-ES" sz="1800" dirty="0" err="1" smtClean="0"/>
              <a:t>gutxitzea</a:t>
            </a:r>
            <a:r>
              <a:rPr lang="es-ES" sz="1800" dirty="0" smtClean="0"/>
              <a:t> </a:t>
            </a:r>
            <a:r>
              <a:rPr lang="es-ES" sz="1800" dirty="0"/>
              <a:t>eta </a:t>
            </a:r>
            <a:r>
              <a:rPr lang="es-ES" sz="1800" dirty="0" err="1"/>
              <a:t>konpentsazio</a:t>
            </a:r>
            <a:r>
              <a:rPr lang="es-ES" sz="1800" dirty="0"/>
              <a:t> </a:t>
            </a:r>
            <a:r>
              <a:rPr lang="es-ES" sz="1800" dirty="0" err="1"/>
              <a:t>bestibularra</a:t>
            </a:r>
            <a:r>
              <a:rPr lang="es-ES" sz="1800" dirty="0"/>
              <a:t> </a:t>
            </a:r>
            <a:r>
              <a:rPr lang="es-ES" sz="1800" dirty="0" err="1" smtClean="0"/>
              <a:t>hobetzea</a:t>
            </a:r>
            <a:endParaRPr lang="es-ES" sz="1800" dirty="0" smtClean="0"/>
          </a:p>
          <a:p>
            <a:pPr marL="0" indent="0">
              <a:buNone/>
            </a:pPr>
            <a:endParaRPr lang="es-ES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 smtClean="0"/>
              <a:t>Hiru</a:t>
            </a:r>
            <a:r>
              <a:rPr lang="es-ES" sz="1800" dirty="0" smtClean="0"/>
              <a:t> </a:t>
            </a:r>
            <a:r>
              <a:rPr lang="es-ES" sz="1800" dirty="0" err="1" smtClean="0"/>
              <a:t>kategoriak</a:t>
            </a:r>
            <a:r>
              <a:rPr lang="es-ES" sz="1800" dirty="0" smtClean="0"/>
              <a:t>:</a:t>
            </a: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  <a:buAutoNum type="alphaUcPeriod"/>
            </a:pPr>
            <a:r>
              <a:rPr lang="es-ES" sz="1800" dirty="0" err="1" smtClean="0"/>
              <a:t>Tratamendu</a:t>
            </a:r>
            <a:r>
              <a:rPr lang="es-ES" sz="1800" dirty="0" smtClean="0"/>
              <a:t> </a:t>
            </a:r>
            <a:r>
              <a:rPr lang="es-ES" sz="1800" dirty="0" err="1" smtClean="0"/>
              <a:t>farmakologiko</a:t>
            </a:r>
            <a:r>
              <a:rPr lang="es-ES" sz="1800" dirty="0" smtClean="0"/>
              <a:t> </a:t>
            </a:r>
            <a:r>
              <a:rPr lang="es-ES" sz="1800" dirty="0" err="1" smtClean="0"/>
              <a:t>sintomatiko</a:t>
            </a:r>
            <a:r>
              <a:rPr lang="es-ES" sz="1800" dirty="0" smtClean="0"/>
              <a:t> </a:t>
            </a:r>
            <a:r>
              <a:rPr lang="es-ES" sz="1800" dirty="0" err="1" smtClean="0"/>
              <a:t>akutua</a:t>
            </a:r>
            <a:endParaRPr lang="es-ES" sz="18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  <a:buAutoNum type="alphaUcPeriod"/>
            </a:pPr>
            <a:r>
              <a:rPr lang="es-ES" sz="1800" dirty="0" err="1" smtClean="0"/>
              <a:t>Azpiko</a:t>
            </a:r>
            <a:r>
              <a:rPr lang="es-ES" sz="1800" dirty="0" smtClean="0"/>
              <a:t> </a:t>
            </a:r>
            <a:r>
              <a:rPr lang="es-ES" sz="1800" dirty="0" err="1" smtClean="0"/>
              <a:t>kausari</a:t>
            </a:r>
            <a:r>
              <a:rPr lang="es-ES" sz="1800" dirty="0" smtClean="0"/>
              <a:t> </a:t>
            </a:r>
            <a:r>
              <a:rPr lang="es-ES" sz="1800" dirty="0" err="1" smtClean="0"/>
              <a:t>zuzendutako</a:t>
            </a:r>
            <a:r>
              <a:rPr lang="es-ES" sz="1800" dirty="0" smtClean="0"/>
              <a:t> </a:t>
            </a:r>
            <a:r>
              <a:rPr lang="es-ES" sz="1800" dirty="0" err="1" smtClean="0"/>
              <a:t>tratamendu</a:t>
            </a:r>
            <a:r>
              <a:rPr lang="es-ES" sz="1800" dirty="0" smtClean="0"/>
              <a:t> </a:t>
            </a:r>
            <a:r>
              <a:rPr lang="es-ES" sz="1800" dirty="0" err="1" smtClean="0"/>
              <a:t>espezifikoa</a:t>
            </a:r>
            <a:endParaRPr lang="es-ES" sz="18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  <a:buAutoNum type="alphaUcPeriod"/>
            </a:pPr>
            <a:r>
              <a:rPr lang="es-ES" sz="1800" dirty="0" err="1" smtClean="0"/>
              <a:t>Errehabilitazio</a:t>
            </a:r>
            <a:r>
              <a:rPr lang="es-ES" sz="1800" dirty="0" smtClean="0"/>
              <a:t> </a:t>
            </a:r>
            <a:r>
              <a:rPr lang="es-ES" sz="1800" dirty="0" err="1" smtClean="0"/>
              <a:t>bestibularra</a:t>
            </a:r>
            <a:endParaRPr lang="es-ES" sz="1800" dirty="0" smtClean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 smtClean="0"/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Pazienteei</a:t>
            </a:r>
            <a:r>
              <a:rPr lang="es-ES" sz="1800" b="1" dirty="0" smtClean="0">
                <a:solidFill>
                  <a:srgbClr val="4E9EBA"/>
                </a:solidFill>
              </a:rPr>
              <a:t> eta </a:t>
            </a:r>
            <a:r>
              <a:rPr lang="es-ES" sz="1800" b="1" dirty="0" err="1" smtClean="0">
                <a:solidFill>
                  <a:srgbClr val="4E9EBA"/>
                </a:solidFill>
              </a:rPr>
              <a:t>senideei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gomendio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orokorrak</a:t>
            </a:r>
            <a:r>
              <a:rPr lang="es-ES" sz="1800" dirty="0" smtClean="0"/>
              <a:t>:</a:t>
            </a:r>
            <a:endParaRPr lang="es-ES" sz="1800" dirty="0"/>
          </a:p>
          <a:p>
            <a:pPr marL="493713" lvl="2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dirty="0" smtClean="0"/>
              <a:t>-  </a:t>
            </a:r>
            <a:r>
              <a:rPr lang="es-ES" sz="1800" dirty="0" err="1" smtClean="0"/>
              <a:t>Jarduerak</a:t>
            </a:r>
            <a:r>
              <a:rPr lang="es-ES" sz="1800" dirty="0" smtClean="0"/>
              <a:t> </a:t>
            </a:r>
            <a:r>
              <a:rPr lang="es-ES" sz="1800" dirty="0" err="1" smtClean="0"/>
              <a:t>egoera</a:t>
            </a:r>
            <a:r>
              <a:rPr lang="es-ES" sz="1800" dirty="0" smtClean="0"/>
              <a:t> </a:t>
            </a:r>
            <a:r>
              <a:rPr lang="es-ES" sz="1800" dirty="0" err="1" smtClean="0"/>
              <a:t>klinikora</a:t>
            </a:r>
            <a:r>
              <a:rPr lang="es-ES" sz="1800" dirty="0"/>
              <a:t> </a:t>
            </a:r>
            <a:r>
              <a:rPr lang="es-ES" sz="1800" dirty="0" err="1" smtClean="0"/>
              <a:t>egokitzea</a:t>
            </a:r>
            <a:r>
              <a:rPr lang="es-ES" sz="1800" dirty="0"/>
              <a:t>, </a:t>
            </a:r>
            <a:r>
              <a:rPr lang="es-ES" sz="1800" dirty="0" err="1" smtClean="0"/>
              <a:t>sedentarismoa</a:t>
            </a:r>
            <a:r>
              <a:rPr lang="es-ES" sz="1800" dirty="0" smtClean="0"/>
              <a:t>, estresa </a:t>
            </a:r>
            <a:r>
              <a:rPr lang="es-ES" sz="1800" dirty="0"/>
              <a:t>eta </a:t>
            </a:r>
            <a:r>
              <a:rPr lang="es-ES" sz="1800" dirty="0" err="1"/>
              <a:t>bat-bateko</a:t>
            </a:r>
            <a:r>
              <a:rPr lang="es-ES" sz="1800" dirty="0"/>
              <a:t> </a:t>
            </a:r>
            <a:r>
              <a:rPr lang="es-ES" sz="1800" dirty="0" err="1" smtClean="0"/>
              <a:t>posizio-aldaketak</a:t>
            </a:r>
            <a:r>
              <a:rPr lang="es-ES" sz="1800" dirty="0" smtClean="0"/>
              <a:t> </a:t>
            </a:r>
            <a:r>
              <a:rPr lang="es-ES" sz="1800" dirty="0" err="1" smtClean="0"/>
              <a:t>sahiestuz</a:t>
            </a:r>
            <a:endParaRPr lang="es-ES" sz="1800" dirty="0" smtClean="0"/>
          </a:p>
          <a:p>
            <a:pPr marL="779463" lvl="2" indent="-285750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es-ES" sz="18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s-ES" sz="1800" dirty="0" err="1"/>
              <a:t>A</a:t>
            </a:r>
            <a:r>
              <a:rPr lang="es-ES" sz="1800" dirty="0" err="1" smtClean="0"/>
              <a:t>rrisku-egoerak</a:t>
            </a:r>
            <a:r>
              <a:rPr lang="es-ES" sz="1800" dirty="0" smtClean="0"/>
              <a:t> </a:t>
            </a:r>
            <a:r>
              <a:rPr lang="es-ES" sz="1800" dirty="0" err="1"/>
              <a:t>saihestea</a:t>
            </a:r>
            <a:r>
              <a:rPr lang="es-ES" sz="1800" dirty="0"/>
              <a:t> (</a:t>
            </a:r>
            <a:r>
              <a:rPr lang="es-ES" sz="1800" dirty="0" err="1"/>
              <a:t>makineria</a:t>
            </a:r>
            <a:r>
              <a:rPr lang="es-ES" sz="1800" dirty="0"/>
              <a:t> </a:t>
            </a:r>
            <a:r>
              <a:rPr lang="es-ES" sz="1800" dirty="0" err="1"/>
              <a:t>arriskutsua</a:t>
            </a:r>
            <a:r>
              <a:rPr lang="es-ES" sz="1800" dirty="0"/>
              <a:t> </a:t>
            </a:r>
            <a:r>
              <a:rPr lang="es-ES" sz="1800" dirty="0" err="1"/>
              <a:t>erabiltzea</a:t>
            </a:r>
            <a:r>
              <a:rPr lang="es-ES" sz="1800" dirty="0"/>
              <a:t>, </a:t>
            </a:r>
            <a:r>
              <a:rPr lang="es-ES" sz="1800" dirty="0" err="1" smtClean="0"/>
              <a:t>gidatzea</a:t>
            </a:r>
            <a:r>
              <a:rPr lang="es-ES" sz="1800" dirty="0" smtClean="0"/>
              <a:t>…)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s-ES" sz="1800" dirty="0" err="1"/>
              <a:t>E</a:t>
            </a:r>
            <a:r>
              <a:rPr lang="es-ES" sz="1800" dirty="0" err="1" smtClean="0"/>
              <a:t>rorikoak</a:t>
            </a:r>
            <a:r>
              <a:rPr lang="es-ES" sz="1800" dirty="0" smtClean="0"/>
              <a:t> </a:t>
            </a:r>
            <a:r>
              <a:rPr lang="es-ES" sz="1800" dirty="0" err="1"/>
              <a:t>izateko</a:t>
            </a:r>
            <a:r>
              <a:rPr lang="es-ES" sz="1800" dirty="0"/>
              <a:t> </a:t>
            </a:r>
            <a:r>
              <a:rPr lang="es-ES" sz="1800" dirty="0" err="1"/>
              <a:t>arriskuaren</a:t>
            </a:r>
            <a:r>
              <a:rPr lang="es-ES" sz="1800" dirty="0"/>
              <a:t> </a:t>
            </a:r>
            <a:r>
              <a:rPr lang="es-ES" sz="1800" dirty="0" err="1"/>
              <a:t>berri</a:t>
            </a:r>
            <a:r>
              <a:rPr lang="es-ES" sz="1800" dirty="0"/>
              <a:t> </a:t>
            </a:r>
            <a:r>
              <a:rPr lang="es-ES" sz="1800" dirty="0" err="1" smtClean="0"/>
              <a:t>ematea</a:t>
            </a:r>
            <a:r>
              <a:rPr lang="es-ES" sz="1800" dirty="0" smtClean="0"/>
              <a:t>, </a:t>
            </a:r>
            <a:r>
              <a:rPr lang="es-ES" sz="1800" dirty="0" err="1"/>
              <a:t>batez</a:t>
            </a:r>
            <a:r>
              <a:rPr lang="es-ES" sz="1800" dirty="0"/>
              <a:t> ere </a:t>
            </a:r>
            <a:r>
              <a:rPr lang="es-ES" sz="1800" dirty="0" err="1"/>
              <a:t>adinekoen</a:t>
            </a:r>
            <a:r>
              <a:rPr lang="es-ES" sz="1800" dirty="0"/>
              <a:t> </a:t>
            </a:r>
            <a:r>
              <a:rPr lang="es-ES" sz="1800" dirty="0" err="1" smtClean="0"/>
              <a:t>kasuan</a:t>
            </a:r>
            <a:r>
              <a:rPr lang="es-ES" sz="1800" dirty="0" smtClean="0"/>
              <a:t>, eta </a:t>
            </a:r>
            <a:r>
              <a:rPr lang="es-ES" sz="1800" dirty="0" err="1"/>
              <a:t>saihesteko</a:t>
            </a:r>
            <a:r>
              <a:rPr lang="es-ES" sz="1800" dirty="0"/>
              <a:t> </a:t>
            </a:r>
            <a:r>
              <a:rPr lang="es-ES" sz="1800" dirty="0" err="1"/>
              <a:t>neurriak</a:t>
            </a:r>
            <a:r>
              <a:rPr lang="es-ES" sz="1800" dirty="0"/>
              <a:t> </a:t>
            </a:r>
            <a:r>
              <a:rPr lang="es-ES" sz="1800" dirty="0" err="1"/>
              <a:t>gomendatzea</a:t>
            </a:r>
            <a:r>
              <a:rPr lang="es-ES" sz="1800" dirty="0"/>
              <a:t> (</a:t>
            </a:r>
            <a:r>
              <a:rPr lang="es-ES" sz="1800" dirty="0" err="1" smtClean="0"/>
              <a:t>oztopoak</a:t>
            </a:r>
            <a:r>
              <a:rPr lang="es-ES" sz="1800" dirty="0"/>
              <a:t> </a:t>
            </a:r>
            <a:r>
              <a:rPr lang="es-ES" sz="1800" dirty="0" err="1" smtClean="0"/>
              <a:t>kentzea</a:t>
            </a:r>
            <a:r>
              <a:rPr lang="es-ES" sz="1800" dirty="0" smtClean="0"/>
              <a:t> </a:t>
            </a:r>
            <a:r>
              <a:rPr lang="es-ES" sz="1800" dirty="0" err="1"/>
              <a:t>etxean</a:t>
            </a:r>
            <a:r>
              <a:rPr lang="es-ES" sz="1800" dirty="0"/>
              <a:t>, </a:t>
            </a:r>
            <a:r>
              <a:rPr lang="es-ES" sz="1800" dirty="0" err="1"/>
              <a:t>argiztapen</a:t>
            </a:r>
            <a:r>
              <a:rPr lang="es-ES" sz="1800" dirty="0"/>
              <a:t> eta </a:t>
            </a:r>
            <a:r>
              <a:rPr lang="es-ES" sz="1800" dirty="0" err="1"/>
              <a:t>oinetako</a:t>
            </a:r>
            <a:r>
              <a:rPr lang="es-ES" sz="1800" dirty="0"/>
              <a:t> </a:t>
            </a:r>
            <a:r>
              <a:rPr lang="es-ES" sz="1800" dirty="0" err="1" smtClean="0"/>
              <a:t>egokiak</a:t>
            </a:r>
            <a:r>
              <a:rPr lang="es-ES" sz="1800" dirty="0" smtClean="0"/>
              <a:t>…)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67601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991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67601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323161" y="305513"/>
            <a:ext cx="11868839" cy="870602"/>
          </a:xfrm>
        </p:spPr>
        <p:txBody>
          <a:bodyPr>
            <a:normAutofit/>
          </a:bodyPr>
          <a:lstStyle/>
          <a:p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A. </a:t>
            </a:r>
            <a:r>
              <a:rPr lang="es-ES" sz="32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farmakologiko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sintomatiko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akutua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(I)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13" name="Marcador de contenido 2"/>
          <p:cNvSpPr>
            <a:spLocks noGrp="1"/>
          </p:cNvSpPr>
          <p:nvPr>
            <p:ph idx="1"/>
          </p:nvPr>
        </p:nvSpPr>
        <p:spPr>
          <a:xfrm>
            <a:off x="433802" y="1248175"/>
            <a:ext cx="11161486" cy="492878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ES" sz="1800" dirty="0" err="1" smtClean="0"/>
              <a:t>Sintoma</a:t>
            </a:r>
            <a:r>
              <a:rPr lang="es-ES" sz="1800" dirty="0" smtClean="0"/>
              <a:t> </a:t>
            </a:r>
            <a:r>
              <a:rPr lang="es-ES" sz="1800" dirty="0" err="1"/>
              <a:t>bestibularrak</a:t>
            </a:r>
            <a:r>
              <a:rPr lang="es-ES" sz="1800" dirty="0"/>
              <a:t> </a:t>
            </a:r>
            <a:r>
              <a:rPr lang="es-ES" sz="1800" dirty="0" err="1"/>
              <a:t>arintzeko</a:t>
            </a:r>
            <a:r>
              <a:rPr lang="es-ES" sz="1800" dirty="0"/>
              <a:t> eta/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bertigoarekin</a:t>
            </a:r>
            <a:r>
              <a:rPr lang="es-ES" sz="1800" dirty="0"/>
              <a:t> </a:t>
            </a:r>
            <a:r>
              <a:rPr lang="es-ES" sz="1800" dirty="0" err="1"/>
              <a:t>lotutako</a:t>
            </a:r>
            <a:r>
              <a:rPr lang="es-ES" sz="1800" dirty="0"/>
              <a:t> </a:t>
            </a:r>
            <a:r>
              <a:rPr lang="es-ES" sz="1800" dirty="0" err="1"/>
              <a:t>goragaleak</a:t>
            </a:r>
            <a:r>
              <a:rPr lang="es-ES" sz="1800" dirty="0"/>
              <a:t> eta </a:t>
            </a:r>
            <a:r>
              <a:rPr lang="es-ES" sz="1800" dirty="0" err="1"/>
              <a:t>gorakoak</a:t>
            </a:r>
            <a:r>
              <a:rPr lang="es-ES" sz="1800" dirty="0"/>
              <a:t> </a:t>
            </a:r>
            <a:r>
              <a:rPr lang="es-ES" sz="1800" dirty="0" err="1"/>
              <a:t>murrizteko</a:t>
            </a:r>
            <a:r>
              <a:rPr lang="es-ES" sz="1800" dirty="0" smtClean="0"/>
              <a:t>: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antihistaminikoak</a:t>
            </a:r>
            <a:endParaRPr lang="es-ES" sz="1800" b="1" dirty="0" smtClean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benzodiazepinak</a:t>
            </a:r>
            <a:r>
              <a:rPr lang="es-ES" sz="1800" b="1" dirty="0" smtClean="0">
                <a:solidFill>
                  <a:srgbClr val="4E9EBA"/>
                </a:solidFill>
              </a:rPr>
              <a:t> (BZD)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antiemetikoak</a:t>
            </a:r>
            <a:endParaRPr lang="es-ES" sz="1800" dirty="0" smtClean="0"/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Bertigo-gertakari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akutuetan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gomendatutak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dirty="0" smtClean="0"/>
              <a:t>(</a:t>
            </a:r>
            <a:r>
              <a:rPr lang="es-ES" sz="1800" dirty="0" err="1"/>
              <a:t>ordu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egun</a:t>
            </a:r>
            <a:r>
              <a:rPr lang="es-ES" sz="1800" dirty="0"/>
              <a:t> </a:t>
            </a:r>
            <a:r>
              <a:rPr lang="es-ES" sz="1800" dirty="0" err="1" smtClean="0"/>
              <a:t>gutxi</a:t>
            </a:r>
            <a:r>
              <a:rPr lang="es-ES" sz="1800" dirty="0" smtClean="0"/>
              <a:t>).  Ez </a:t>
            </a:r>
            <a:r>
              <a:rPr lang="es-ES" sz="1800" dirty="0" err="1" smtClean="0"/>
              <a:t>daude</a:t>
            </a:r>
            <a:r>
              <a:rPr lang="es-ES" sz="1800" dirty="0" smtClean="0"/>
              <a:t> </a:t>
            </a:r>
            <a:r>
              <a:rPr lang="es-ES" sz="1800" dirty="0" err="1" smtClean="0"/>
              <a:t>gomendatuta</a:t>
            </a:r>
            <a:r>
              <a:rPr lang="es-ES" sz="1800" dirty="0" smtClean="0"/>
              <a:t> </a:t>
            </a:r>
            <a:r>
              <a:rPr lang="es-ES" sz="1800" dirty="0" err="1" smtClean="0"/>
              <a:t>errutinaz</a:t>
            </a:r>
            <a:r>
              <a:rPr lang="es-ES" sz="1800" dirty="0" smtClean="0"/>
              <a:t> </a:t>
            </a:r>
            <a:r>
              <a:rPr lang="es-ES" sz="1800" dirty="0" err="1" smtClean="0"/>
              <a:t>erabiltzea</a:t>
            </a:r>
            <a:r>
              <a:rPr lang="es-ES" sz="1800" dirty="0" smtClean="0"/>
              <a:t> oso </a:t>
            </a:r>
            <a:r>
              <a:rPr lang="es-ES" sz="1800" dirty="0" err="1" smtClean="0"/>
              <a:t>gertakari</a:t>
            </a:r>
            <a:r>
              <a:rPr lang="es-ES" sz="1800" dirty="0" smtClean="0"/>
              <a:t> </a:t>
            </a:r>
            <a:r>
              <a:rPr lang="es-ES" sz="1800" dirty="0" err="1" smtClean="0"/>
              <a:t>laburretan</a:t>
            </a:r>
            <a:r>
              <a:rPr lang="es-ES" sz="1800" dirty="0" smtClean="0"/>
              <a:t> (BPPO)</a:t>
            </a:r>
            <a:r>
              <a:rPr lang="es-ES" sz="1800" dirty="0"/>
              <a:t> </a:t>
            </a:r>
            <a:r>
              <a:rPr lang="es-ES" sz="1800" dirty="0" err="1"/>
              <a:t>e</a:t>
            </a:r>
            <a:r>
              <a:rPr lang="es-ES" sz="1800" dirty="0" err="1" smtClean="0"/>
              <a:t>z</a:t>
            </a:r>
            <a:r>
              <a:rPr lang="es-ES" sz="1800" dirty="0" smtClean="0"/>
              <a:t> </a:t>
            </a:r>
            <a:r>
              <a:rPr lang="es-ES" sz="1800" dirty="0" err="1" smtClean="0"/>
              <a:t>dago</a:t>
            </a:r>
            <a:r>
              <a:rPr lang="es-ES" sz="1800" dirty="0" smtClean="0"/>
              <a:t>-eta </a:t>
            </a:r>
            <a:r>
              <a:rPr lang="es-ES" sz="1800" dirty="0" err="1"/>
              <a:t>frogatuta</a:t>
            </a:r>
            <a:r>
              <a:rPr lang="es-ES" sz="1800" dirty="0"/>
              <a:t> </a:t>
            </a:r>
            <a:r>
              <a:rPr lang="es-ES" sz="1800" dirty="0" err="1"/>
              <a:t>eraginkorrak</a:t>
            </a:r>
            <a:r>
              <a:rPr lang="es-ES" sz="1800" dirty="0"/>
              <a:t> </a:t>
            </a:r>
            <a:r>
              <a:rPr lang="es-ES" sz="1800" dirty="0" err="1"/>
              <a:t>direnik</a:t>
            </a:r>
            <a:r>
              <a:rPr lang="es-ES" sz="1800" dirty="0"/>
              <a:t> eta </a:t>
            </a:r>
            <a:r>
              <a:rPr lang="es-ES" sz="1800" dirty="0" err="1"/>
              <a:t>partikulak</a:t>
            </a:r>
            <a:r>
              <a:rPr lang="es-ES" sz="1800" dirty="0"/>
              <a:t> </a:t>
            </a:r>
            <a:r>
              <a:rPr lang="es-ES" sz="1800" dirty="0" err="1"/>
              <a:t>birkokatzeko</a:t>
            </a:r>
            <a:r>
              <a:rPr lang="es-ES" sz="1800" dirty="0"/>
              <a:t> </a:t>
            </a:r>
            <a:r>
              <a:rPr lang="es-ES" sz="1800" dirty="0" err="1"/>
              <a:t>maniobrek</a:t>
            </a:r>
            <a:r>
              <a:rPr lang="es-ES" sz="1800" dirty="0"/>
              <a:t> </a:t>
            </a:r>
            <a:r>
              <a:rPr lang="es-ES" sz="1800" dirty="0" err="1"/>
              <a:t>eraginkortasun</a:t>
            </a:r>
            <a:r>
              <a:rPr lang="es-ES" sz="1800" dirty="0"/>
              <a:t> </a:t>
            </a:r>
            <a:r>
              <a:rPr lang="es-ES" sz="1800" dirty="0" err="1"/>
              <a:t>handiagoa</a:t>
            </a:r>
            <a:r>
              <a:rPr lang="es-ES" sz="1800" dirty="0"/>
              <a:t> </a:t>
            </a:r>
            <a:r>
              <a:rPr lang="es-ES" sz="1800" dirty="0" err="1" smtClean="0"/>
              <a:t>baitute</a:t>
            </a:r>
            <a:r>
              <a:rPr lang="es-ES" sz="1800" dirty="0" smtClean="0"/>
              <a:t>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s-ES" sz="1800" dirty="0" smtClean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ES" sz="1800" dirty="0" err="1" smtClean="0"/>
              <a:t>Erantzuna</a:t>
            </a:r>
            <a:r>
              <a:rPr lang="es-ES" sz="1800" dirty="0" smtClean="0"/>
              <a:t> </a:t>
            </a:r>
            <a:r>
              <a:rPr lang="es-ES" sz="1800" dirty="0" err="1"/>
              <a:t>dosi-mendekoa</a:t>
            </a:r>
            <a:r>
              <a:rPr lang="es-ES" sz="1800" dirty="0"/>
              <a:t> da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s-ES" sz="18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ES" sz="1800" dirty="0" err="1" smtClean="0"/>
              <a:t>Administrazioa</a:t>
            </a:r>
            <a:r>
              <a:rPr lang="es-ES" sz="1800" dirty="0" smtClean="0"/>
              <a:t>  </a:t>
            </a:r>
            <a:r>
              <a:rPr lang="es-ES" sz="1800" dirty="0" err="1"/>
              <a:t>ahotik</a:t>
            </a:r>
            <a:r>
              <a:rPr lang="es-ES" sz="1800" dirty="0"/>
              <a:t> da (</a:t>
            </a:r>
            <a:r>
              <a:rPr lang="es-ES" sz="1800" dirty="0" err="1"/>
              <a:t>parenteraletik</a:t>
            </a:r>
            <a:r>
              <a:rPr lang="es-ES" sz="1800" dirty="0"/>
              <a:t> </a:t>
            </a:r>
            <a:r>
              <a:rPr lang="es-ES" sz="1800" dirty="0" err="1" smtClean="0"/>
              <a:t>goragaleak</a:t>
            </a:r>
            <a:r>
              <a:rPr lang="es-ES" sz="1800" dirty="0" smtClean="0"/>
              <a:t> </a:t>
            </a:r>
            <a:r>
              <a:rPr lang="es-ES" sz="1800" dirty="0"/>
              <a:t>eta </a:t>
            </a:r>
            <a:r>
              <a:rPr lang="es-ES" sz="1800" dirty="0" err="1"/>
              <a:t>gorakoak</a:t>
            </a:r>
            <a:r>
              <a:rPr lang="es-ES" sz="1800" dirty="0"/>
              <a:t> oso </a:t>
            </a:r>
            <a:r>
              <a:rPr lang="es-ES" sz="1800" dirty="0" err="1"/>
              <a:t>biziak</a:t>
            </a:r>
            <a:r>
              <a:rPr lang="es-ES" sz="1800" dirty="0"/>
              <a:t> </a:t>
            </a:r>
            <a:r>
              <a:rPr lang="es-ES" sz="1800" dirty="0" err="1" smtClean="0"/>
              <a:t>direnean</a:t>
            </a:r>
            <a:r>
              <a:rPr lang="es-ES" sz="1800" dirty="0" smtClean="0"/>
              <a:t>)</a:t>
            </a:r>
            <a:endParaRPr lang="es-ES" sz="18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s-ES" sz="18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ES" sz="1800" dirty="0" err="1" smtClean="0"/>
              <a:t>Sintoma-tratamendua</a:t>
            </a:r>
            <a:r>
              <a:rPr lang="es-ES" sz="1800" dirty="0" smtClean="0"/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ahalik</a:t>
            </a:r>
            <a:r>
              <a:rPr lang="es-ES" sz="1800" b="1" dirty="0">
                <a:solidFill>
                  <a:srgbClr val="4E9EBA"/>
                </a:solidFill>
              </a:rPr>
              <a:t> eta </a:t>
            </a:r>
            <a:r>
              <a:rPr lang="es-ES" sz="1800" b="1" dirty="0" err="1">
                <a:solidFill>
                  <a:srgbClr val="4E9EBA"/>
                </a:solidFill>
              </a:rPr>
              <a:t>lasterren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eten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behar</a:t>
            </a:r>
            <a:r>
              <a:rPr lang="es-ES" sz="1800" b="1" dirty="0">
                <a:solidFill>
                  <a:srgbClr val="4E9EBA"/>
                </a:solidFill>
              </a:rPr>
              <a:t> da </a:t>
            </a:r>
            <a:r>
              <a:rPr lang="es-ES" sz="1800" dirty="0" err="1"/>
              <a:t>sintoma</a:t>
            </a:r>
            <a:r>
              <a:rPr lang="es-ES" sz="1800" dirty="0"/>
              <a:t> </a:t>
            </a:r>
            <a:r>
              <a:rPr lang="es-ES" sz="1800" dirty="0" err="1"/>
              <a:t>bizienak</a:t>
            </a:r>
            <a:r>
              <a:rPr lang="es-ES" sz="1800" dirty="0"/>
              <a:t> eta </a:t>
            </a:r>
            <a:r>
              <a:rPr lang="es-ES" sz="1800" dirty="0" err="1"/>
              <a:t>gorakoak</a:t>
            </a:r>
            <a:r>
              <a:rPr lang="es-ES" sz="1800" dirty="0"/>
              <a:t> </a:t>
            </a:r>
            <a:r>
              <a:rPr lang="es-ES" sz="1800" dirty="0" err="1"/>
              <a:t>amaitu</a:t>
            </a:r>
            <a:r>
              <a:rPr lang="es-ES" sz="1800" dirty="0"/>
              <a:t> </a:t>
            </a:r>
            <a:r>
              <a:rPr lang="es-ES" sz="1800" dirty="0" err="1" smtClean="0"/>
              <a:t>ondoren</a:t>
            </a:r>
            <a:r>
              <a:rPr lang="es-ES" sz="1800" dirty="0" smtClean="0"/>
              <a:t> </a:t>
            </a:r>
            <a:r>
              <a:rPr lang="es-ES" sz="1800" b="1" dirty="0" smtClean="0">
                <a:solidFill>
                  <a:srgbClr val="4E9EBA"/>
                </a:solidFill>
              </a:rPr>
              <a:t>(</a:t>
            </a:r>
            <a:r>
              <a:rPr lang="de-DE" sz="1800" b="1" dirty="0" smtClean="0">
                <a:solidFill>
                  <a:srgbClr val="4E9EBA"/>
                </a:solidFill>
              </a:rPr>
              <a:t>1-3 egun) </a:t>
            </a:r>
            <a:r>
              <a:rPr lang="de-DE" sz="1800" dirty="0"/>
              <a:t>konpentsazio zentral bestibularrarekin interferentziarik ez izateko </a:t>
            </a:r>
            <a:endParaRPr lang="es-ES" sz="1800" dirty="0" smtClean="0"/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40346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71662"/>
            <a:ext cx="12162622" cy="825618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A.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</a:rPr>
              <a:t>Tratamendu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</a:rPr>
              <a:t>farmakologiko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</a:rPr>
              <a:t>sintomatiko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</a:rPr>
              <a:t>akutua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(II)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366345"/>
            <a:ext cx="11161486" cy="454046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Lehen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mailako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tratamendua</a:t>
            </a:r>
            <a:r>
              <a:rPr lang="es-ES" sz="1800" dirty="0" smtClean="0"/>
              <a:t>:</a:t>
            </a:r>
            <a:r>
              <a:rPr lang="es-ES" dirty="0" smtClean="0"/>
              <a:t> </a:t>
            </a:r>
            <a:r>
              <a:rPr lang="es-ES" sz="1800" dirty="0" err="1"/>
              <a:t>Lehen</a:t>
            </a:r>
            <a:r>
              <a:rPr lang="es-ES" sz="1800" dirty="0"/>
              <a:t> </a:t>
            </a:r>
            <a:r>
              <a:rPr lang="es-ES" sz="1800" dirty="0" err="1"/>
              <a:t>belaunaldiko</a:t>
            </a:r>
            <a:r>
              <a:rPr lang="es-ES" sz="1800" dirty="0"/>
              <a:t> </a:t>
            </a:r>
            <a:r>
              <a:rPr lang="es-ES" sz="1800" dirty="0" err="1"/>
              <a:t>antihistaminikoak</a:t>
            </a:r>
            <a:r>
              <a:rPr lang="es-ES" sz="1800" b="1" dirty="0" smtClean="0"/>
              <a:t> </a:t>
            </a:r>
            <a:r>
              <a:rPr lang="es-ES" sz="1800" dirty="0" smtClean="0"/>
              <a:t>(</a:t>
            </a:r>
            <a:r>
              <a:rPr lang="es-ES" sz="1800" b="1" dirty="0" err="1" smtClean="0">
                <a:solidFill>
                  <a:srgbClr val="4E9EBA"/>
                </a:solidFill>
              </a:rPr>
              <a:t>dimenhidrinatoa</a:t>
            </a:r>
            <a:r>
              <a:rPr lang="es-ES" sz="1800" b="1" dirty="0" smtClean="0">
                <a:solidFill>
                  <a:srgbClr val="4E9EBA"/>
                </a:solidFill>
              </a:rPr>
              <a:t>, </a:t>
            </a:r>
            <a:r>
              <a:rPr lang="es-ES" sz="1800" b="1" dirty="0" err="1" smtClean="0">
                <a:solidFill>
                  <a:srgbClr val="4E9EBA"/>
                </a:solidFill>
              </a:rPr>
              <a:t>difenhidramina</a:t>
            </a:r>
            <a:r>
              <a:rPr lang="es-ES" sz="1800" dirty="0" smtClean="0"/>
              <a:t>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eraginkorragoak</a:t>
            </a:r>
            <a:r>
              <a:rPr lang="es-ES" sz="1600" dirty="0"/>
              <a:t> </a:t>
            </a:r>
            <a:r>
              <a:rPr lang="es-ES" sz="1600" dirty="0" err="1" smtClean="0"/>
              <a:t>dira</a:t>
            </a:r>
            <a:r>
              <a:rPr lang="es-ES" sz="1600" dirty="0" smtClean="0"/>
              <a:t> </a:t>
            </a:r>
            <a:r>
              <a:rPr lang="es-ES" sz="1600" dirty="0"/>
              <a:t>BZD </a:t>
            </a:r>
            <a:r>
              <a:rPr lang="es-ES" sz="1600" dirty="0" err="1"/>
              <a:t>baino</a:t>
            </a:r>
            <a:r>
              <a:rPr lang="es-ES" sz="1600" dirty="0"/>
              <a:t> </a:t>
            </a:r>
            <a:r>
              <a:rPr lang="es-ES" sz="1600" dirty="0" err="1"/>
              <a:t>bertigo</a:t>
            </a:r>
            <a:r>
              <a:rPr lang="es-ES" sz="1600" dirty="0"/>
              <a:t> </a:t>
            </a:r>
            <a:r>
              <a:rPr lang="es-ES" sz="1600" dirty="0" err="1"/>
              <a:t>akutua</a:t>
            </a:r>
            <a:r>
              <a:rPr lang="es-ES" sz="1600" dirty="0"/>
              <a:t> </a:t>
            </a:r>
            <a:r>
              <a:rPr lang="es-ES" sz="1600" dirty="0" err="1"/>
              <a:t>arintzeko</a:t>
            </a:r>
            <a:r>
              <a:rPr lang="es-ES" sz="1600" dirty="0"/>
              <a:t> </a:t>
            </a:r>
            <a:r>
              <a:rPr lang="es-ES" sz="1600" dirty="0" err="1"/>
              <a:t>lehen</a:t>
            </a:r>
            <a:r>
              <a:rPr lang="es-ES" sz="1600" dirty="0"/>
              <a:t> </a:t>
            </a:r>
            <a:r>
              <a:rPr lang="es-ES" sz="1600" dirty="0" err="1"/>
              <a:t>dosia</a:t>
            </a:r>
            <a:r>
              <a:rPr lang="es-ES" sz="1600" dirty="0"/>
              <a:t> </a:t>
            </a:r>
            <a:r>
              <a:rPr lang="es-ES" sz="1600" dirty="0" err="1"/>
              <a:t>eman</a:t>
            </a:r>
            <a:r>
              <a:rPr lang="es-ES" sz="1600" dirty="0"/>
              <a:t> eta </a:t>
            </a:r>
            <a:r>
              <a:rPr lang="es-ES" sz="1600" dirty="0" err="1"/>
              <a:t>bi</a:t>
            </a:r>
            <a:r>
              <a:rPr lang="es-ES" sz="1600" dirty="0"/>
              <a:t> </a:t>
            </a:r>
            <a:r>
              <a:rPr lang="es-ES" sz="1600" dirty="0" err="1" smtClean="0"/>
              <a:t>ordura</a:t>
            </a:r>
            <a:endParaRPr lang="es-ES" sz="1600" dirty="0" smtClean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r>
              <a:rPr lang="es-ES" sz="1800" b="1" dirty="0" err="1" smtClean="0">
                <a:solidFill>
                  <a:srgbClr val="4E9EBA"/>
                </a:solidFill>
              </a:rPr>
              <a:t>Benzodiazepinak</a:t>
            </a:r>
            <a:r>
              <a:rPr lang="es-ES" sz="1800" dirty="0" smtClean="0"/>
              <a:t>:</a:t>
            </a:r>
            <a:r>
              <a:rPr lang="es-ES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 smtClean="0"/>
              <a:t>dago</a:t>
            </a:r>
            <a:r>
              <a:rPr lang="es-ES" sz="1800" dirty="0" smtClean="0"/>
              <a:t> </a:t>
            </a:r>
            <a:r>
              <a:rPr lang="es-ES" sz="1800" dirty="0" err="1" smtClean="0"/>
              <a:t>indikazio</a:t>
            </a:r>
            <a:r>
              <a:rPr lang="es-ES" sz="1800" dirty="0" smtClean="0"/>
              <a:t> </a:t>
            </a:r>
            <a:r>
              <a:rPr lang="es-ES" sz="1800" dirty="0" err="1" smtClean="0"/>
              <a:t>argirik</a:t>
            </a:r>
            <a:r>
              <a:rPr lang="es-ES" sz="1800" dirty="0"/>
              <a:t> </a:t>
            </a:r>
            <a:r>
              <a:rPr lang="es-ES" sz="1800" dirty="0" err="1" smtClean="0"/>
              <a:t>bertigo</a:t>
            </a:r>
            <a:r>
              <a:rPr lang="es-ES" sz="1800" dirty="0" smtClean="0"/>
              <a:t> </a:t>
            </a:r>
            <a:r>
              <a:rPr lang="es-ES" sz="1800" dirty="0" err="1" smtClean="0"/>
              <a:t>akutuan</a:t>
            </a:r>
            <a:r>
              <a:rPr lang="es-ES" sz="1800" dirty="0" smtClean="0"/>
              <a:t>. </a:t>
            </a:r>
            <a:r>
              <a:rPr lang="es-ES" sz="1800" dirty="0" err="1" smtClean="0"/>
              <a:t>Alternatiba</a:t>
            </a:r>
            <a:r>
              <a:rPr lang="es-ES" sz="1800" dirty="0" smtClean="0"/>
              <a:t> </a:t>
            </a:r>
            <a:r>
              <a:rPr lang="es-ES" sz="1800" dirty="0"/>
              <a:t>izan </a:t>
            </a:r>
            <a:r>
              <a:rPr lang="es-ES" sz="1800" dirty="0" err="1" smtClean="0"/>
              <a:t>daitezke</a:t>
            </a:r>
            <a:r>
              <a:rPr lang="es-ES" sz="1800" dirty="0" smtClean="0"/>
              <a:t> </a:t>
            </a:r>
            <a:r>
              <a:rPr lang="es-ES" sz="1800" dirty="0" err="1" smtClean="0"/>
              <a:t>antihistaminikoak</a:t>
            </a:r>
            <a:r>
              <a:rPr lang="es-ES" sz="1800" dirty="0" smtClean="0"/>
              <a:t> </a:t>
            </a:r>
            <a:r>
              <a:rPr lang="es-ES" sz="1800" dirty="0" err="1" smtClean="0"/>
              <a:t>eraginkorrak</a:t>
            </a:r>
            <a:r>
              <a:rPr lang="es-ES" sz="1800" dirty="0"/>
              <a:t> </a:t>
            </a:r>
            <a:r>
              <a:rPr lang="es-ES" sz="1800" dirty="0" err="1" smtClean="0"/>
              <a:t>ez</a:t>
            </a:r>
            <a:r>
              <a:rPr lang="es-ES" sz="1800" dirty="0" smtClean="0"/>
              <a:t> </a:t>
            </a:r>
            <a:r>
              <a:rPr lang="es-ES" sz="1800" dirty="0" err="1" smtClean="0"/>
              <a:t>direnean</a:t>
            </a:r>
            <a:r>
              <a:rPr lang="es-ES" sz="1800" dirty="0" smtClean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lotutako</a:t>
            </a:r>
            <a:r>
              <a:rPr lang="es-ES" sz="1800" dirty="0"/>
              <a:t> </a:t>
            </a:r>
            <a:r>
              <a:rPr lang="es-ES" sz="1800" dirty="0" err="1"/>
              <a:t>antsietatea</a:t>
            </a:r>
            <a:r>
              <a:rPr lang="es-ES" sz="1800" dirty="0"/>
              <a:t> </a:t>
            </a:r>
            <a:r>
              <a:rPr lang="es-ES" sz="1800" dirty="0" err="1" smtClean="0"/>
              <a:t>tratatzeko</a:t>
            </a:r>
            <a:endParaRPr lang="es-ES" sz="1800" dirty="0"/>
          </a:p>
          <a:p>
            <a:pPr marL="0" indent="0">
              <a:buNone/>
            </a:pPr>
            <a:endParaRPr lang="es-ES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>
                <a:solidFill>
                  <a:srgbClr val="4E9EBA"/>
                </a:solidFill>
              </a:rPr>
              <a:t>Z</a:t>
            </a:r>
            <a:r>
              <a:rPr lang="es-ES" sz="1800" b="1" dirty="0" err="1" smtClean="0">
                <a:solidFill>
                  <a:srgbClr val="4E9EBA"/>
                </a:solidFill>
              </a:rPr>
              <a:t>inarizina</a:t>
            </a:r>
            <a:r>
              <a:rPr lang="es-ES" sz="1800" b="1" dirty="0" smtClean="0">
                <a:solidFill>
                  <a:srgbClr val="4E9EBA"/>
                </a:solidFill>
              </a:rPr>
              <a:t> y </a:t>
            </a:r>
            <a:r>
              <a:rPr lang="es-ES" sz="1800" b="1" dirty="0" err="1" smtClean="0">
                <a:solidFill>
                  <a:srgbClr val="4E9EBA"/>
                </a:solidFill>
              </a:rPr>
              <a:t>flunarizina</a:t>
            </a:r>
            <a:r>
              <a:rPr lang="es-ES" sz="1800" dirty="0" smtClean="0"/>
              <a:t>: </a:t>
            </a:r>
            <a:r>
              <a:rPr lang="es-ES" sz="1800" dirty="0" err="1"/>
              <a:t>kaltzioaren</a:t>
            </a:r>
            <a:r>
              <a:rPr lang="es-ES" sz="1800" dirty="0"/>
              <a:t> </a:t>
            </a:r>
            <a:r>
              <a:rPr lang="es-ES" sz="1800" dirty="0" err="1"/>
              <a:t>kanalen</a:t>
            </a:r>
            <a:r>
              <a:rPr lang="es-ES" sz="1800" dirty="0"/>
              <a:t> </a:t>
            </a:r>
            <a:r>
              <a:rPr lang="es-ES" sz="1800" dirty="0" err="1" smtClean="0"/>
              <a:t>antagonistak</a:t>
            </a:r>
            <a:r>
              <a:rPr lang="fi-FI" sz="1800" dirty="0" smtClean="0"/>
              <a:t> </a:t>
            </a:r>
            <a:r>
              <a:rPr lang="fi-FI" sz="1800" dirty="0"/>
              <a:t>histaminaren aurkako </a:t>
            </a:r>
            <a:r>
              <a:rPr lang="fi-FI" sz="1800" dirty="0" smtClean="0"/>
              <a:t>efektuarekin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Antiemetikoak</a:t>
            </a:r>
            <a:r>
              <a:rPr lang="es-ES" sz="1800" b="1" dirty="0" smtClean="0">
                <a:solidFill>
                  <a:srgbClr val="4E9EBA"/>
                </a:solidFill>
              </a:rPr>
              <a:t>: </a:t>
            </a:r>
            <a:r>
              <a:rPr lang="es-ES" sz="1800" dirty="0" err="1"/>
              <a:t>Bertigoarekin</a:t>
            </a:r>
            <a:r>
              <a:rPr lang="es-ES" sz="1800" dirty="0"/>
              <a:t> batera </a:t>
            </a:r>
            <a:r>
              <a:rPr lang="es-ES" sz="1800" dirty="0" err="1"/>
              <a:t>gorakoak</a:t>
            </a:r>
            <a:r>
              <a:rPr lang="es-ES" sz="1800" dirty="0"/>
              <a:t> </a:t>
            </a:r>
            <a:r>
              <a:rPr lang="es-ES" sz="1800" dirty="0" err="1" smtClean="0"/>
              <a:t>daudenean</a:t>
            </a:r>
            <a:endParaRPr lang="es-ES" sz="18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 smtClean="0">
                <a:solidFill>
                  <a:srgbClr val="4E9EBA"/>
                </a:solidFill>
              </a:rPr>
              <a:t>metoklopramida</a:t>
            </a:r>
            <a:r>
              <a:rPr lang="es-ES" sz="1600" dirty="0" smtClean="0"/>
              <a:t>- </a:t>
            </a:r>
            <a:r>
              <a:rPr lang="es-ES" sz="1600" dirty="0" err="1" smtClean="0"/>
              <a:t>gehienez</a:t>
            </a:r>
            <a:r>
              <a:rPr lang="es-ES" sz="1600" dirty="0" smtClean="0"/>
              <a:t> 5 </a:t>
            </a:r>
            <a:r>
              <a:rPr lang="es-ES" sz="1600" dirty="0" err="1" smtClean="0"/>
              <a:t>egun</a:t>
            </a:r>
            <a:r>
              <a:rPr lang="es-ES" sz="1600" dirty="0" smtClean="0"/>
              <a:t>. </a:t>
            </a:r>
            <a:r>
              <a:rPr lang="es-ES" sz="1600" dirty="0" err="1" smtClean="0"/>
              <a:t>AEMPSaren</a:t>
            </a:r>
            <a:r>
              <a:rPr lang="es-ES" sz="1600" dirty="0" smtClean="0"/>
              <a:t> alerta: </a:t>
            </a:r>
            <a:r>
              <a:rPr lang="es-ES" sz="1600" dirty="0" err="1" smtClean="0"/>
              <a:t>arrisku</a:t>
            </a:r>
            <a:r>
              <a:rPr lang="es-ES" sz="1600" dirty="0" smtClean="0"/>
              <a:t> </a:t>
            </a:r>
            <a:r>
              <a:rPr lang="es-ES" sz="1600" dirty="0" err="1" smtClean="0"/>
              <a:t>neurologiko</a:t>
            </a:r>
            <a:r>
              <a:rPr lang="es-ES" sz="1600" dirty="0" smtClean="0"/>
              <a:t> eta </a:t>
            </a:r>
            <a:r>
              <a:rPr lang="es-ES" sz="1600" dirty="0" err="1" smtClean="0"/>
              <a:t>kardiobaskularrak</a:t>
            </a:r>
            <a:endParaRPr lang="es-ES" sz="16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 smtClean="0">
                <a:solidFill>
                  <a:srgbClr val="4E9EBA"/>
                </a:solidFill>
              </a:rPr>
              <a:t>ondansetron</a:t>
            </a:r>
            <a:r>
              <a:rPr lang="es-ES" sz="1600" dirty="0" smtClean="0">
                <a:solidFill>
                  <a:srgbClr val="4E9EBA"/>
                </a:solidFill>
              </a:rPr>
              <a:t> </a:t>
            </a:r>
            <a:r>
              <a:rPr lang="es-ES" sz="1600" dirty="0" smtClean="0"/>
              <a:t>(</a:t>
            </a:r>
            <a:r>
              <a:rPr lang="es-ES" sz="1600" dirty="0" err="1" smtClean="0"/>
              <a:t>ahoan</a:t>
            </a:r>
            <a:r>
              <a:rPr lang="es-ES" sz="1600" dirty="0" smtClean="0"/>
              <a:t> </a:t>
            </a:r>
            <a:r>
              <a:rPr lang="es-ES" sz="1600" dirty="0" err="1" smtClean="0"/>
              <a:t>sakabanatzeko</a:t>
            </a:r>
            <a:r>
              <a:rPr lang="es-ES" sz="1600" dirty="0" smtClean="0"/>
              <a:t>)- “off </a:t>
            </a:r>
            <a:r>
              <a:rPr lang="es-ES" sz="1600" dirty="0" err="1" smtClean="0"/>
              <a:t>label</a:t>
            </a:r>
            <a:r>
              <a:rPr lang="es-ES" sz="1600" dirty="0" smtClean="0"/>
              <a:t>” </a:t>
            </a:r>
            <a:r>
              <a:rPr lang="es-ES" sz="1600" dirty="0" err="1" smtClean="0"/>
              <a:t>erabilera</a:t>
            </a:r>
            <a:endParaRPr lang="es-ES" sz="16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endParaRPr lang="es-ES" sz="1800" dirty="0" smtClean="0"/>
          </a:p>
          <a:p>
            <a:r>
              <a:rPr lang="es-ES" sz="1800" b="1" dirty="0" err="1" smtClean="0">
                <a:solidFill>
                  <a:srgbClr val="4E9EBA"/>
                </a:solidFill>
              </a:rPr>
              <a:t>Sulpirida</a:t>
            </a:r>
            <a:r>
              <a:rPr lang="es-ES" sz="1800" b="1" dirty="0" smtClean="0">
                <a:solidFill>
                  <a:srgbClr val="4E9EBA"/>
                </a:solidFill>
              </a:rPr>
              <a:t>: </a:t>
            </a:r>
            <a:r>
              <a:rPr lang="es-ES" sz="1800" dirty="0" err="1"/>
              <a:t>E</a:t>
            </a:r>
            <a:r>
              <a:rPr lang="es-ES" sz="1800" dirty="0" err="1" smtClean="0"/>
              <a:t>fektu</a:t>
            </a:r>
            <a:r>
              <a:rPr lang="es-ES" sz="1800" dirty="0" smtClean="0"/>
              <a:t> </a:t>
            </a:r>
            <a:r>
              <a:rPr lang="es-ES" sz="1800" dirty="0" err="1"/>
              <a:t>antidopaminergikoa</a:t>
            </a:r>
            <a:r>
              <a:rPr lang="es-ES" sz="1800" dirty="0"/>
              <a:t> </a:t>
            </a:r>
            <a:r>
              <a:rPr lang="es-ES" sz="1800" dirty="0" err="1"/>
              <a:t>duen</a:t>
            </a:r>
            <a:r>
              <a:rPr lang="es-ES" sz="1800" dirty="0"/>
              <a:t> </a:t>
            </a:r>
            <a:r>
              <a:rPr lang="es-ES" sz="1800" dirty="0" err="1" smtClean="0"/>
              <a:t>benzamida</a:t>
            </a:r>
            <a:r>
              <a:rPr lang="es-ES" sz="1800" dirty="0" smtClean="0"/>
              <a:t>. Ez </a:t>
            </a:r>
            <a:r>
              <a:rPr lang="es-ES" sz="1800" dirty="0" err="1" smtClean="0"/>
              <a:t>dago</a:t>
            </a:r>
            <a:r>
              <a:rPr lang="es-ES" sz="1800" dirty="0" smtClean="0"/>
              <a:t> </a:t>
            </a:r>
            <a:r>
              <a:rPr lang="es-ES" sz="1800" dirty="0" err="1" smtClean="0"/>
              <a:t>eskuragarri</a:t>
            </a:r>
            <a:r>
              <a:rPr lang="es-ES" sz="1800" dirty="0" smtClean="0"/>
              <a:t> </a:t>
            </a:r>
            <a:r>
              <a:rPr lang="es-ES" sz="1800" dirty="0" err="1" smtClean="0"/>
              <a:t>beste</a:t>
            </a:r>
            <a:r>
              <a:rPr lang="es-ES" sz="1800" dirty="0" smtClean="0"/>
              <a:t> </a:t>
            </a:r>
            <a:r>
              <a:rPr lang="es-ES" sz="1800" dirty="0" err="1" smtClean="0"/>
              <a:t>herrialde</a:t>
            </a:r>
            <a:r>
              <a:rPr lang="es-ES" sz="1800" dirty="0" smtClean="0"/>
              <a:t> </a:t>
            </a:r>
            <a:r>
              <a:rPr lang="es-ES" sz="1800" dirty="0" err="1" smtClean="0"/>
              <a:t>batzuetan</a:t>
            </a:r>
            <a:r>
              <a:rPr lang="es-ES" sz="1800" dirty="0" smtClean="0"/>
              <a:t>. </a:t>
            </a:r>
            <a:r>
              <a:rPr lang="es-ES" sz="1800" dirty="0" err="1"/>
              <a:t>I</a:t>
            </a:r>
            <a:r>
              <a:rPr lang="es-ES" sz="1800" dirty="0" err="1" smtClean="0"/>
              <a:t>nformazio</a:t>
            </a:r>
            <a:r>
              <a:rPr lang="es-ES" sz="1800" dirty="0" smtClean="0"/>
              <a:t> </a:t>
            </a:r>
            <a:r>
              <a:rPr lang="es-ES" sz="1800" dirty="0" err="1" smtClean="0"/>
              <a:t>gutxi</a:t>
            </a:r>
            <a:r>
              <a:rPr lang="es-ES" sz="1800" dirty="0" smtClean="0"/>
              <a:t> </a:t>
            </a:r>
            <a:r>
              <a:rPr lang="es-ES" sz="1800" dirty="0" err="1" smtClean="0"/>
              <a:t>terapeutikan</a:t>
            </a:r>
            <a:r>
              <a:rPr lang="es-ES" sz="1800" dirty="0" smtClean="0"/>
              <a:t> </a:t>
            </a:r>
            <a:r>
              <a:rPr lang="es-ES" sz="1800" dirty="0" err="1"/>
              <a:t>duen</a:t>
            </a:r>
            <a:r>
              <a:rPr lang="es-ES" sz="1800" dirty="0"/>
              <a:t> </a:t>
            </a:r>
            <a:r>
              <a:rPr lang="es-ES" sz="1800" dirty="0" err="1"/>
              <a:t>lekuari</a:t>
            </a:r>
            <a:r>
              <a:rPr lang="es-ES" sz="1800" dirty="0"/>
              <a:t> </a:t>
            </a:r>
            <a:r>
              <a:rPr lang="es-ES" sz="1800" dirty="0" err="1"/>
              <a:t>buruz</a:t>
            </a:r>
            <a:r>
              <a:rPr lang="es-ES" sz="1800" dirty="0"/>
              <a:t>. </a:t>
            </a:r>
            <a:r>
              <a:rPr lang="es-ES" sz="1800" dirty="0" err="1" smtClean="0"/>
              <a:t>Gomendatuta</a:t>
            </a:r>
            <a:r>
              <a:rPr lang="es-ES" sz="1800" dirty="0" smtClean="0"/>
              <a:t> </a:t>
            </a:r>
            <a:r>
              <a:rPr lang="es-ES" sz="1800" dirty="0" err="1" smtClean="0"/>
              <a:t>antihistaminikoei</a:t>
            </a:r>
            <a:r>
              <a:rPr lang="es-ES" sz="1800" dirty="0" smtClean="0"/>
              <a:t> </a:t>
            </a:r>
            <a:r>
              <a:rPr lang="es-ES" sz="1800" dirty="0" err="1"/>
              <a:t>erantzuna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 smtClean="0"/>
              <a:t>badago</a:t>
            </a:r>
            <a:r>
              <a:rPr lang="es-ES" dirty="0" smtClean="0"/>
              <a:t> </a:t>
            </a:r>
            <a:endParaRPr lang="es-ES" sz="1800" dirty="0" smtClean="0"/>
          </a:p>
          <a:p>
            <a:pPr marL="0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18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67601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121186" y="226678"/>
            <a:ext cx="12070814" cy="870602"/>
          </a:xfrm>
        </p:spPr>
        <p:txBody>
          <a:bodyPr>
            <a:noAutofit/>
          </a:bodyPr>
          <a:lstStyle/>
          <a:p>
            <a:r>
              <a:rPr lang="es-ES" sz="32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A.</a:t>
            </a:r>
            <a:r>
              <a:rPr lang="es-ES" sz="3200" dirty="0" err="1" smtClean="0">
                <a:solidFill>
                  <a:srgbClr val="4E9EBA"/>
                </a:solidFill>
                <a:latin typeface="Arial Black" pitchFamily="34" charset="0"/>
              </a:rPr>
              <a:t>Tratamendu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</a:rPr>
              <a:t>farmakologiko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</a:rPr>
              <a:t>sintomatiko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</a:rPr>
              <a:t>akutua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(III)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5434" y="1177159"/>
            <a:ext cx="7546427" cy="500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73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206557"/>
            <a:ext cx="12343134" cy="729418"/>
          </a:xfrm>
        </p:spPr>
        <p:txBody>
          <a:bodyPr>
            <a:noAutofit/>
          </a:bodyPr>
          <a:lstStyle/>
          <a:p>
            <a:pPr algn="ctr"/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B. </a:t>
            </a:r>
            <a:r>
              <a:rPr lang="es-ES" sz="28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Azpiko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8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kausari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8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zuzendutako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8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8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espezifikoa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(I)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16947" y="1206462"/>
            <a:ext cx="11161486" cy="499640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ES" sz="2000" b="1" dirty="0" err="1" smtClean="0">
                <a:solidFill>
                  <a:srgbClr val="4E9EBA"/>
                </a:solidFill>
              </a:rPr>
              <a:t>Bertigo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posizional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paroxistiko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onbera</a:t>
            </a:r>
            <a:r>
              <a:rPr lang="es-ES" sz="2000" b="1" dirty="0" smtClean="0">
                <a:solidFill>
                  <a:srgbClr val="4E9EBA"/>
                </a:solidFill>
              </a:rPr>
              <a:t> (BPPO)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600" b="1" dirty="0" smtClean="0">
              <a:solidFill>
                <a:srgbClr val="4E9EBA"/>
              </a:solidFill>
            </a:endParaRPr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Gertakari</a:t>
            </a:r>
            <a:r>
              <a:rPr lang="es-ES" sz="1800" dirty="0"/>
              <a:t> </a:t>
            </a:r>
            <a:r>
              <a:rPr lang="es-ES" sz="1800" dirty="0" err="1"/>
              <a:t>laburrak</a:t>
            </a:r>
            <a:r>
              <a:rPr lang="es-ES" sz="1800" dirty="0"/>
              <a:t> (minuto </a:t>
            </a:r>
            <a:r>
              <a:rPr lang="es-ES" sz="1800" dirty="0" err="1"/>
              <a:t>bat</a:t>
            </a:r>
            <a:r>
              <a:rPr lang="es-ES" sz="1800" dirty="0"/>
              <a:t> </a:t>
            </a:r>
            <a:r>
              <a:rPr lang="es-ES" sz="1800" dirty="0" err="1"/>
              <a:t>baino</a:t>
            </a:r>
            <a:r>
              <a:rPr lang="es-ES" sz="1800" dirty="0"/>
              <a:t> </a:t>
            </a:r>
            <a:r>
              <a:rPr lang="es-ES" sz="1800" dirty="0" err="1"/>
              <a:t>gutxiago</a:t>
            </a:r>
            <a:r>
              <a:rPr lang="es-ES" sz="1800" dirty="0"/>
              <a:t>), </a:t>
            </a:r>
            <a:r>
              <a:rPr lang="es-ES" sz="1800" dirty="0" err="1"/>
              <a:t>errepikakorrak</a:t>
            </a:r>
            <a:r>
              <a:rPr lang="es-ES" sz="1800" dirty="0"/>
              <a:t>,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dute</a:t>
            </a:r>
            <a:r>
              <a:rPr lang="es-ES" sz="1800" dirty="0">
                <a:solidFill>
                  <a:srgbClr val="FF0000"/>
                </a:solidFill>
              </a:rPr>
              <a:t> </a:t>
            </a:r>
            <a:r>
              <a:rPr lang="es-ES" sz="1800" dirty="0" err="1"/>
              <a:t>lotutako</a:t>
            </a:r>
            <a:r>
              <a:rPr lang="es-ES" sz="1800" dirty="0"/>
              <a:t> </a:t>
            </a:r>
            <a:r>
              <a:rPr lang="es-ES" sz="1800" dirty="0" err="1"/>
              <a:t>entzumen-arazorik</a:t>
            </a:r>
            <a:r>
              <a:rPr lang="es-ES" sz="1800" dirty="0">
                <a:solidFill>
                  <a:srgbClr val="FF0000"/>
                </a:solidFill>
              </a:rPr>
              <a:t> </a:t>
            </a:r>
            <a:r>
              <a:rPr lang="es-ES" sz="1800" dirty="0"/>
              <a:t>eta </a:t>
            </a:r>
            <a:r>
              <a:rPr lang="es-ES" sz="1800" dirty="0" err="1"/>
              <a:t>buruaren</a:t>
            </a:r>
            <a:r>
              <a:rPr lang="es-ES" sz="1800" dirty="0"/>
              <a:t> </a:t>
            </a:r>
            <a:r>
              <a:rPr lang="es-ES" sz="1800" dirty="0" err="1"/>
              <a:t>posizioaren</a:t>
            </a:r>
            <a:r>
              <a:rPr lang="es-ES" sz="1800" dirty="0"/>
              <a:t> </a:t>
            </a:r>
            <a:r>
              <a:rPr lang="es-ES" sz="1800" dirty="0" err="1"/>
              <a:t>aldaketek</a:t>
            </a:r>
            <a:r>
              <a:rPr lang="es-ES" sz="1800" dirty="0"/>
              <a:t> </a:t>
            </a:r>
            <a:r>
              <a:rPr lang="es-ES" sz="1800" dirty="0" err="1"/>
              <a:t>eragiten</a:t>
            </a:r>
            <a:r>
              <a:rPr lang="es-ES" sz="1800" dirty="0"/>
              <a:t> </a:t>
            </a:r>
            <a:r>
              <a:rPr lang="es-ES" sz="1800" dirty="0" err="1"/>
              <a:t>dituzte</a:t>
            </a:r>
            <a:r>
              <a:rPr lang="es-ES" sz="1800" dirty="0"/>
              <a:t>. </a:t>
            </a:r>
            <a:r>
              <a:rPr lang="es-ES" sz="1800" dirty="0" err="1"/>
              <a:t>Otokoniak</a:t>
            </a:r>
            <a:r>
              <a:rPr lang="es-ES" sz="1800" dirty="0"/>
              <a:t> </a:t>
            </a:r>
            <a:r>
              <a:rPr lang="es-ES" sz="1800" dirty="0" err="1"/>
              <a:t>barne-belarriko</a:t>
            </a:r>
            <a:r>
              <a:rPr lang="es-ES" sz="1800" dirty="0"/>
              <a:t> </a:t>
            </a:r>
            <a:r>
              <a:rPr lang="es-ES" sz="1800" dirty="0" err="1"/>
              <a:t>kanal</a:t>
            </a:r>
            <a:r>
              <a:rPr lang="es-ES" sz="1800" dirty="0"/>
              <a:t> </a:t>
            </a:r>
            <a:r>
              <a:rPr lang="es-ES" sz="1800" dirty="0" err="1"/>
              <a:t>erdizirkularren</a:t>
            </a:r>
            <a:r>
              <a:rPr lang="es-ES" sz="1800" dirty="0"/>
              <a:t> </a:t>
            </a:r>
            <a:r>
              <a:rPr lang="es-ES" sz="1800" dirty="0" err="1"/>
              <a:t>barruan</a:t>
            </a:r>
            <a:r>
              <a:rPr lang="es-ES" sz="1800" dirty="0"/>
              <a:t> </a:t>
            </a:r>
            <a:r>
              <a:rPr lang="es-ES" sz="1800" dirty="0" err="1"/>
              <a:t>desplazatzean</a:t>
            </a:r>
            <a:r>
              <a:rPr lang="es-ES" sz="1800" dirty="0"/>
              <a:t> </a:t>
            </a:r>
            <a:r>
              <a:rPr lang="es-ES" sz="1800" dirty="0" err="1" smtClean="0"/>
              <a:t>sortutakoak</a:t>
            </a:r>
            <a:endParaRPr lang="es-ES" sz="18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 smtClean="0"/>
              <a:t>Bertigoaren</a:t>
            </a:r>
            <a:r>
              <a:rPr lang="es-ES" sz="1800" dirty="0" smtClean="0"/>
              <a:t> </a:t>
            </a:r>
            <a:r>
              <a:rPr lang="es-ES" sz="1800" dirty="0" err="1"/>
              <a:t>kausarik</a:t>
            </a:r>
            <a:r>
              <a:rPr lang="es-ES" sz="1800" dirty="0"/>
              <a:t> </a:t>
            </a:r>
            <a:r>
              <a:rPr lang="es-ES" sz="1800" dirty="0" err="1"/>
              <a:t>ohikoenetako</a:t>
            </a:r>
            <a:r>
              <a:rPr lang="es-ES" sz="1800" dirty="0"/>
              <a:t> </a:t>
            </a:r>
            <a:r>
              <a:rPr lang="es-ES" sz="1800" dirty="0" err="1" smtClean="0"/>
              <a:t>bat</a:t>
            </a:r>
            <a:endParaRPr lang="es-ES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endParaRPr lang="es-ES" sz="1800" b="1" dirty="0">
              <a:solidFill>
                <a:srgbClr val="4E9EBA"/>
              </a:solidFill>
            </a:endParaRPr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 smtClean="0"/>
              <a:t>Tratamendua</a:t>
            </a:r>
            <a:r>
              <a:rPr lang="es-ES" sz="1800" dirty="0" smtClean="0"/>
              <a:t>: </a:t>
            </a:r>
            <a:r>
              <a:rPr lang="es-ES" sz="1800" b="1" dirty="0" err="1" smtClean="0">
                <a:solidFill>
                  <a:srgbClr val="4E9EBA"/>
                </a:solidFill>
              </a:rPr>
              <a:t>partikulak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birkokatzeko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maniobrak</a:t>
            </a:r>
            <a:endParaRPr lang="es-ES" sz="1800" b="1" dirty="0" smtClean="0">
              <a:solidFill>
                <a:srgbClr val="4E9EBA"/>
              </a:solidFill>
            </a:endParaRPr>
          </a:p>
          <a:p>
            <a:pPr marL="0" indent="0">
              <a:buNone/>
            </a:pPr>
            <a:r>
              <a:rPr lang="es-ES" sz="1800" dirty="0" smtClean="0"/>
              <a:t>	- </a:t>
            </a:r>
            <a:r>
              <a:rPr lang="es-ES" sz="1800" dirty="0" err="1"/>
              <a:t>Epley-ren</a:t>
            </a:r>
            <a:r>
              <a:rPr lang="es-ES" sz="1800" dirty="0"/>
              <a:t> maniobra eta </a:t>
            </a:r>
            <a:r>
              <a:rPr lang="es-ES" sz="1800" dirty="0" err="1"/>
              <a:t>Semont</a:t>
            </a:r>
            <a:r>
              <a:rPr lang="es-ES" sz="1800" dirty="0"/>
              <a:t>-en maniobra: </a:t>
            </a:r>
            <a:r>
              <a:rPr lang="es-ES" sz="1800" dirty="0" err="1"/>
              <a:t>atzeko</a:t>
            </a:r>
            <a:r>
              <a:rPr lang="es-ES" sz="1800" dirty="0"/>
              <a:t> </a:t>
            </a:r>
            <a:r>
              <a:rPr lang="es-ES" sz="1800" dirty="0" err="1"/>
              <a:t>kanaleko</a:t>
            </a:r>
            <a:r>
              <a:rPr lang="es-ES" sz="1800" dirty="0"/>
              <a:t> BPPO (% 90-95 </a:t>
            </a:r>
            <a:r>
              <a:rPr lang="es-ES" sz="1800" dirty="0" err="1"/>
              <a:t>kasuak</a:t>
            </a:r>
            <a:r>
              <a:rPr lang="es-ES" sz="1800" dirty="0"/>
              <a:t> </a:t>
            </a:r>
            <a:r>
              <a:rPr lang="es-ES" sz="1800" dirty="0" err="1"/>
              <a:t>konpontzen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1-3 		  maniobra </a:t>
            </a:r>
            <a:r>
              <a:rPr lang="es-ES" sz="1800" dirty="0" err="1"/>
              <a:t>eginez</a:t>
            </a:r>
            <a:r>
              <a:rPr lang="es-ES" sz="1800" dirty="0"/>
              <a:t>)</a:t>
            </a:r>
          </a:p>
          <a:p>
            <a:pPr marL="0" indent="0">
              <a:buNone/>
            </a:pPr>
            <a:r>
              <a:rPr lang="es-ES" sz="1800" dirty="0"/>
              <a:t>	- </a:t>
            </a:r>
            <a:r>
              <a:rPr lang="es-ES" sz="1800" dirty="0" err="1"/>
              <a:t>Lempert</a:t>
            </a:r>
            <a:r>
              <a:rPr lang="es-ES" sz="1800" dirty="0"/>
              <a:t>-en maniob</a:t>
            </a:r>
            <a:r>
              <a:rPr lang="es-ES" sz="1800" dirty="0" smtClean="0"/>
              <a:t>ra: </a:t>
            </a:r>
            <a:r>
              <a:rPr lang="es-ES" sz="1800" dirty="0" err="1"/>
              <a:t>kanal</a:t>
            </a:r>
            <a:r>
              <a:rPr lang="es-ES" sz="1800" dirty="0"/>
              <a:t> </a:t>
            </a:r>
            <a:r>
              <a:rPr lang="es-ES" sz="1800" dirty="0" err="1"/>
              <a:t>horizontaleko</a:t>
            </a:r>
            <a:r>
              <a:rPr lang="es-ES" sz="1800" dirty="0"/>
              <a:t> </a:t>
            </a:r>
            <a:r>
              <a:rPr lang="es-ES" sz="1800" dirty="0" smtClean="0"/>
              <a:t>BPPO</a:t>
            </a:r>
          </a:p>
          <a:p>
            <a:pPr marL="452438" indent="-452438">
              <a:spcBef>
                <a:spcPts val="1800"/>
              </a:spcBef>
            </a:pPr>
            <a:r>
              <a:rPr lang="es-ES" sz="1800" dirty="0" err="1"/>
              <a:t>Ohitze-ariketak</a:t>
            </a:r>
            <a:r>
              <a:rPr lang="es-ES" sz="1800" dirty="0"/>
              <a:t>, </a:t>
            </a:r>
            <a:r>
              <a:rPr lang="es-ES" sz="1800" dirty="0" err="1"/>
              <a:t>adib</a:t>
            </a:r>
            <a:r>
              <a:rPr lang="es-ES" sz="1800" dirty="0"/>
              <a:t>. </a:t>
            </a:r>
            <a:r>
              <a:rPr lang="es-ES" sz="1800" dirty="0" err="1"/>
              <a:t>Brandt-Daroff</a:t>
            </a:r>
            <a:r>
              <a:rPr lang="es-ES" sz="1800" dirty="0"/>
              <a:t>, </a:t>
            </a:r>
            <a:r>
              <a:rPr lang="nl-NL" sz="1800" dirty="0"/>
              <a:t>pazienteak berak </a:t>
            </a:r>
            <a:r>
              <a:rPr lang="nl-NL" sz="1800" dirty="0" smtClean="0"/>
              <a:t>egindakoak: atzeko </a:t>
            </a:r>
            <a:r>
              <a:rPr lang="nl-NL" sz="1800" dirty="0"/>
              <a:t>kanaleko </a:t>
            </a:r>
            <a:r>
              <a:rPr lang="nl-NL" sz="1800" dirty="0" smtClean="0"/>
              <a:t>BPPOan, partikulak birkokatzeko maniobrek </a:t>
            </a:r>
            <a:r>
              <a:rPr lang="nl-NL" sz="1800" dirty="0"/>
              <a:t>huts egin </a:t>
            </a:r>
            <a:r>
              <a:rPr lang="nl-NL" sz="1800" dirty="0" smtClean="0"/>
              <a:t>dutenean</a:t>
            </a:r>
          </a:p>
          <a:p>
            <a:pPr marL="452438" indent="-452438">
              <a:spcBef>
                <a:spcPts val="180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Tratamendu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farmakologikoa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ez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smtClean="0">
                <a:solidFill>
                  <a:srgbClr val="4E9EBA"/>
                </a:solidFill>
              </a:rPr>
              <a:t>da </a:t>
            </a:r>
            <a:r>
              <a:rPr lang="es-ES" sz="1800" b="1" dirty="0" err="1" smtClean="0">
                <a:solidFill>
                  <a:srgbClr val="4E9EBA"/>
                </a:solidFill>
              </a:rPr>
              <a:t>erabilgarria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BPPOan</a:t>
            </a:r>
            <a:endParaRPr lang="es-ES" sz="1800" b="1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54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985" y="220337"/>
            <a:ext cx="12164015" cy="958468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B.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</a:rPr>
              <a:t>Azpiko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</a:rPr>
              <a:t>kausari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</a:rPr>
              <a:t>zuzendutako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</a:rPr>
              <a:t>tratamendu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</a:rPr>
              <a:t>espezifikoa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(II)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16947" y="1346723"/>
            <a:ext cx="11161486" cy="46713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b="1" dirty="0">
                <a:solidFill>
                  <a:srgbClr val="4E9EBA"/>
                </a:solidFill>
              </a:rPr>
              <a:t>2. Neuritis </a:t>
            </a:r>
            <a:r>
              <a:rPr lang="es-ES" sz="2000" b="1" dirty="0" err="1" smtClean="0">
                <a:solidFill>
                  <a:srgbClr val="4E9EBA"/>
                </a:solidFill>
              </a:rPr>
              <a:t>bestibularra</a:t>
            </a:r>
            <a:endParaRPr lang="es-ES" sz="2000" b="1" dirty="0" smtClean="0">
              <a:solidFill>
                <a:srgbClr val="4E9EBA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b="1" dirty="0">
              <a:solidFill>
                <a:srgbClr val="4E9EBA"/>
              </a:solidFill>
            </a:endParaRPr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B</a:t>
            </a:r>
            <a:r>
              <a:rPr lang="es-ES" sz="1800" dirty="0" err="1" smtClean="0"/>
              <a:t>ertigoaren</a:t>
            </a:r>
            <a:r>
              <a:rPr lang="es-ES" sz="1800" dirty="0" smtClean="0"/>
              <a:t> </a:t>
            </a:r>
            <a:r>
              <a:rPr lang="es-ES" sz="1800" dirty="0" err="1" smtClean="0"/>
              <a:t>bigarren</a:t>
            </a:r>
            <a:r>
              <a:rPr lang="es-ES" sz="1800" dirty="0" smtClean="0"/>
              <a:t> </a:t>
            </a:r>
            <a:r>
              <a:rPr lang="es-ES" sz="1800" dirty="0" err="1" smtClean="0"/>
              <a:t>kausarik</a:t>
            </a:r>
            <a:r>
              <a:rPr lang="es-ES" sz="1800" dirty="0" smtClean="0"/>
              <a:t> </a:t>
            </a:r>
            <a:r>
              <a:rPr lang="es-ES" sz="1800" dirty="0" err="1" smtClean="0"/>
              <a:t>ohikoena</a:t>
            </a:r>
            <a:r>
              <a:rPr lang="es-ES" sz="1800" dirty="0" smtClean="0"/>
              <a:t>. </a:t>
            </a:r>
            <a:r>
              <a:rPr lang="es-ES" sz="1800" dirty="0" err="1" smtClean="0"/>
              <a:t>Uste</a:t>
            </a:r>
            <a:r>
              <a:rPr lang="es-ES" sz="1800" dirty="0" smtClean="0"/>
              <a:t> da VIII. </a:t>
            </a:r>
            <a:r>
              <a:rPr lang="es-ES" sz="1800" dirty="0" err="1"/>
              <a:t>n</a:t>
            </a:r>
            <a:r>
              <a:rPr lang="es-ES" sz="1800" dirty="0" err="1" smtClean="0"/>
              <a:t>erbio</a:t>
            </a:r>
            <a:r>
              <a:rPr lang="es-ES" sz="1800" dirty="0" smtClean="0"/>
              <a:t> </a:t>
            </a:r>
            <a:r>
              <a:rPr lang="es-ES" sz="1800" dirty="0" err="1" smtClean="0"/>
              <a:t>kranialaren</a:t>
            </a:r>
            <a:r>
              <a:rPr lang="es-ES" sz="1800" dirty="0" smtClean="0"/>
              <a:t> </a:t>
            </a:r>
            <a:r>
              <a:rPr lang="es-ES" sz="1800" dirty="0" err="1" smtClean="0"/>
              <a:t>zati</a:t>
            </a:r>
            <a:r>
              <a:rPr lang="es-ES" sz="1800" dirty="0" smtClean="0"/>
              <a:t> </a:t>
            </a:r>
            <a:r>
              <a:rPr lang="es-ES" sz="1800" dirty="0" err="1" smtClean="0"/>
              <a:t>bestibularraren</a:t>
            </a:r>
            <a:r>
              <a:rPr lang="es-ES" sz="1800" dirty="0" smtClean="0"/>
              <a:t> </a:t>
            </a:r>
            <a:r>
              <a:rPr lang="es-ES" sz="1800" dirty="0" err="1" smtClean="0"/>
              <a:t>inflamazio</a:t>
            </a:r>
            <a:r>
              <a:rPr lang="es-ES" sz="1800" dirty="0" smtClean="0"/>
              <a:t> </a:t>
            </a:r>
            <a:r>
              <a:rPr lang="es-ES" sz="1800" dirty="0" err="1" smtClean="0"/>
              <a:t>biralaren</a:t>
            </a:r>
            <a:r>
              <a:rPr lang="es-ES" sz="1800" dirty="0" smtClean="0"/>
              <a:t> </a:t>
            </a:r>
            <a:r>
              <a:rPr lang="es-ES" sz="1800" dirty="0" err="1" smtClean="0"/>
              <a:t>edo</a:t>
            </a:r>
            <a:r>
              <a:rPr lang="es-ES" sz="1800" dirty="0" smtClean="0"/>
              <a:t> </a:t>
            </a:r>
            <a:r>
              <a:rPr lang="es-ES" sz="1800" dirty="0" err="1" smtClean="0"/>
              <a:t>posbiralaren</a:t>
            </a:r>
            <a:r>
              <a:rPr lang="es-ES" sz="1800" dirty="0" smtClean="0"/>
              <a:t> </a:t>
            </a:r>
            <a:r>
              <a:rPr lang="es-ES" sz="1800" dirty="0" err="1" smtClean="0"/>
              <a:t>ondorio</a:t>
            </a:r>
            <a:r>
              <a:rPr lang="es-ES" sz="1800" dirty="0" smtClean="0"/>
              <a:t> dela</a:t>
            </a:r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 smtClean="0"/>
              <a:t>Bertigoko</a:t>
            </a:r>
            <a:r>
              <a:rPr lang="es-ES" sz="1800" dirty="0" smtClean="0"/>
              <a:t> </a:t>
            </a:r>
            <a:r>
              <a:rPr lang="es-ES" sz="1800" dirty="0" err="1" smtClean="0"/>
              <a:t>gertakari</a:t>
            </a:r>
            <a:r>
              <a:rPr lang="es-ES" sz="1800" dirty="0" smtClean="0"/>
              <a:t> </a:t>
            </a:r>
            <a:r>
              <a:rPr lang="es-ES" sz="1800" dirty="0" err="1" smtClean="0"/>
              <a:t>akutua</a:t>
            </a:r>
            <a:r>
              <a:rPr lang="es-ES" sz="1800" dirty="0" smtClean="0"/>
              <a:t> </a:t>
            </a:r>
            <a:r>
              <a:rPr lang="es-ES" sz="1800" dirty="0" err="1" smtClean="0"/>
              <a:t>goragalea</a:t>
            </a:r>
            <a:r>
              <a:rPr lang="es-ES" sz="1800" dirty="0" smtClean="0"/>
              <a:t>, </a:t>
            </a:r>
            <a:r>
              <a:rPr lang="es-ES" sz="1800" dirty="0" err="1" smtClean="0"/>
              <a:t>gorakoak</a:t>
            </a:r>
            <a:r>
              <a:rPr lang="es-ES" sz="1800" dirty="0" smtClean="0"/>
              <a:t> eta </a:t>
            </a:r>
            <a:r>
              <a:rPr lang="es-ES" sz="1800" dirty="0" err="1" smtClean="0"/>
              <a:t>ibiltzeko</a:t>
            </a:r>
            <a:r>
              <a:rPr lang="es-ES" sz="1800" dirty="0" smtClean="0"/>
              <a:t> </a:t>
            </a:r>
            <a:r>
              <a:rPr lang="es-ES" sz="1800" dirty="0" err="1" smtClean="0"/>
              <a:t>ezegonkortasunarekin</a:t>
            </a:r>
            <a:r>
              <a:rPr lang="es-ES" sz="1800" dirty="0" smtClean="0"/>
              <a:t>. 1-6 </a:t>
            </a:r>
            <a:r>
              <a:rPr lang="es-ES" sz="1800" dirty="0" err="1" smtClean="0"/>
              <a:t>egun</a:t>
            </a:r>
            <a:r>
              <a:rPr lang="es-ES" sz="1800" dirty="0" smtClean="0"/>
              <a:t> </a:t>
            </a:r>
            <a:r>
              <a:rPr lang="es-ES" sz="1800" dirty="0" err="1" smtClean="0"/>
              <a:t>irauten</a:t>
            </a:r>
            <a:r>
              <a:rPr lang="es-ES" sz="1800" dirty="0" smtClean="0"/>
              <a:t> du; </a:t>
            </a:r>
            <a:r>
              <a:rPr lang="es-ES" sz="1800" dirty="0" err="1" smtClean="0"/>
              <a:t>ondoren</a:t>
            </a:r>
            <a:r>
              <a:rPr lang="es-ES" sz="1800" dirty="0" smtClean="0"/>
              <a:t>, hondar-</a:t>
            </a:r>
            <a:r>
              <a:rPr lang="es-ES" sz="1800" dirty="0" err="1" smtClean="0"/>
              <a:t>ezegonkortasuneko</a:t>
            </a:r>
            <a:r>
              <a:rPr lang="es-ES" sz="1800" dirty="0" smtClean="0"/>
              <a:t> bolada </a:t>
            </a:r>
            <a:r>
              <a:rPr lang="es-ES" sz="1800" dirty="0" err="1" smtClean="0"/>
              <a:t>bat</a:t>
            </a:r>
            <a:r>
              <a:rPr lang="es-ES" sz="1800" dirty="0" smtClean="0"/>
              <a:t> </a:t>
            </a:r>
            <a:r>
              <a:rPr lang="es-ES" sz="1800" dirty="0" err="1" smtClean="0"/>
              <a:t>dator</a:t>
            </a:r>
            <a:r>
              <a:rPr lang="es-ES" sz="1800" dirty="0" smtClean="0"/>
              <a:t>. </a:t>
            </a:r>
            <a:r>
              <a:rPr lang="es-ES" sz="1800" dirty="0" err="1" smtClean="0"/>
              <a:t>Kroniko</a:t>
            </a:r>
            <a:r>
              <a:rPr lang="es-ES" sz="1800" dirty="0" smtClean="0"/>
              <a:t> </a:t>
            </a:r>
            <a:r>
              <a:rPr lang="es-ES" sz="1800" dirty="0" err="1" smtClean="0"/>
              <a:t>bihur</a:t>
            </a:r>
            <a:r>
              <a:rPr lang="es-ES" sz="1800" dirty="0" smtClean="0"/>
              <a:t> </a:t>
            </a:r>
            <a:r>
              <a:rPr lang="es-ES" sz="1800" dirty="0" err="1" smtClean="0"/>
              <a:t>daiteke</a:t>
            </a:r>
            <a:endParaRPr lang="es-ES" sz="1800" dirty="0" smtClean="0"/>
          </a:p>
          <a:p>
            <a:pPr marL="252000" indent="0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F</a:t>
            </a:r>
            <a:r>
              <a:rPr lang="es-ES" sz="1800" dirty="0" smtClean="0"/>
              <a:t>ase </a:t>
            </a:r>
            <a:r>
              <a:rPr lang="es-ES" sz="1800" dirty="0" err="1" smtClean="0"/>
              <a:t>akutuan</a:t>
            </a:r>
            <a:r>
              <a:rPr lang="es-ES" sz="1800" dirty="0" smtClean="0"/>
              <a:t>: </a:t>
            </a:r>
            <a:r>
              <a:rPr lang="es-ES" sz="1800" b="1" dirty="0" err="1" smtClean="0">
                <a:solidFill>
                  <a:srgbClr val="4E9EBA"/>
                </a:solidFill>
              </a:rPr>
              <a:t>tratamendu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sintomatiko</a:t>
            </a:r>
            <a:r>
              <a:rPr lang="es-ES" sz="1800" b="1" dirty="0" err="1">
                <a:solidFill>
                  <a:srgbClr val="4E9EBA"/>
                </a:solidFill>
              </a:rPr>
              <a:t>a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dirty="0" smtClean="0"/>
              <a:t>(</a:t>
            </a:r>
            <a:r>
              <a:rPr lang="es-ES" sz="1800" dirty="0" err="1" smtClean="0"/>
              <a:t>ikusi</a:t>
            </a:r>
            <a:r>
              <a:rPr lang="es-ES" sz="1800" dirty="0" smtClean="0"/>
              <a:t> A </a:t>
            </a:r>
            <a:r>
              <a:rPr lang="es-ES" sz="1800" dirty="0" err="1" smtClean="0"/>
              <a:t>atala</a:t>
            </a:r>
            <a:r>
              <a:rPr lang="es-ES" sz="1800" dirty="0" smtClean="0"/>
              <a:t>)</a:t>
            </a:r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Tratamendu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espezifikoa</a:t>
            </a:r>
            <a:r>
              <a:rPr lang="es-ES" sz="1800" dirty="0" smtClean="0"/>
              <a:t>:</a:t>
            </a:r>
            <a:endParaRPr lang="es-ES" sz="1800" dirty="0"/>
          </a:p>
          <a:p>
            <a:pPr marL="994950" lvl="1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600" b="1" dirty="0" err="1" smtClean="0">
                <a:solidFill>
                  <a:srgbClr val="4E9EBA"/>
                </a:solidFill>
              </a:rPr>
              <a:t>Kortikoideak</a:t>
            </a:r>
            <a:r>
              <a:rPr lang="es-ES" sz="1600" b="1" dirty="0" smtClean="0">
                <a:solidFill>
                  <a:srgbClr val="4E9EBA"/>
                </a:solidFill>
              </a:rPr>
              <a:t>:</a:t>
            </a:r>
            <a:r>
              <a:rPr lang="es-ES" sz="1600" dirty="0" smtClean="0">
                <a:solidFill>
                  <a:srgbClr val="4E9EBA"/>
                </a:solidFill>
              </a:rPr>
              <a:t> </a:t>
            </a:r>
            <a:r>
              <a:rPr lang="es-ES" sz="1600" dirty="0" err="1" smtClean="0"/>
              <a:t>ebidentziak</a:t>
            </a:r>
            <a:r>
              <a:rPr lang="es-ES" sz="1600" dirty="0" smtClean="0"/>
              <a:t> </a:t>
            </a:r>
            <a:r>
              <a:rPr lang="es-ES" sz="1600" dirty="0" err="1" smtClean="0"/>
              <a:t>ez</a:t>
            </a:r>
            <a:r>
              <a:rPr lang="es-ES" sz="1600" dirty="0" smtClean="0"/>
              <a:t> du </a:t>
            </a:r>
            <a:r>
              <a:rPr lang="es-ES" sz="1600" dirty="0" err="1" smtClean="0"/>
              <a:t>babesten</a:t>
            </a:r>
            <a:r>
              <a:rPr lang="es-ES" sz="1600" dirty="0" smtClean="0"/>
              <a:t> </a:t>
            </a:r>
            <a:r>
              <a:rPr lang="es-ES" sz="1600" dirty="0" err="1" smtClean="0"/>
              <a:t>ohiko</a:t>
            </a:r>
            <a:r>
              <a:rPr lang="es-ES" sz="1600" dirty="0" smtClean="0"/>
              <a:t> </a:t>
            </a:r>
            <a:r>
              <a:rPr lang="es-ES" sz="1600" dirty="0" err="1" smtClean="0"/>
              <a:t>erabilera</a:t>
            </a:r>
            <a:r>
              <a:rPr lang="es-ES" sz="1600" dirty="0" smtClean="0"/>
              <a:t>. </a:t>
            </a:r>
            <a:r>
              <a:rPr lang="es-ES" sz="1600" dirty="0" err="1" smtClean="0"/>
              <a:t>Emaitza</a:t>
            </a:r>
            <a:r>
              <a:rPr lang="es-ES" sz="1600" dirty="0" smtClean="0"/>
              <a:t> </a:t>
            </a:r>
            <a:r>
              <a:rPr lang="es-ES" sz="1600" dirty="0" err="1" smtClean="0"/>
              <a:t>kontrajarriak</a:t>
            </a:r>
            <a:r>
              <a:rPr lang="es-ES" sz="1600" dirty="0" smtClean="0"/>
              <a:t>. </a:t>
            </a:r>
            <a:r>
              <a:rPr lang="es-ES" sz="1600" dirty="0" err="1"/>
              <a:t>E</a:t>
            </a:r>
            <a:r>
              <a:rPr lang="es-ES" sz="1600" dirty="0" err="1" smtClean="0"/>
              <a:t>gile</a:t>
            </a:r>
            <a:r>
              <a:rPr lang="es-ES" sz="1600" dirty="0" smtClean="0"/>
              <a:t> </a:t>
            </a:r>
            <a:r>
              <a:rPr lang="es-ES" sz="1600" dirty="0" err="1"/>
              <a:t>batzuek</a:t>
            </a:r>
            <a:r>
              <a:rPr lang="es-ES" sz="1600" dirty="0"/>
              <a:t> </a:t>
            </a:r>
            <a:r>
              <a:rPr lang="es-ES" sz="1600" dirty="0" err="1"/>
              <a:t>gomendatzen</a:t>
            </a:r>
            <a:r>
              <a:rPr lang="es-ES" sz="1600" dirty="0"/>
              <a:t> </a:t>
            </a:r>
            <a:r>
              <a:rPr lang="es-ES" sz="1600" dirty="0" err="1"/>
              <a:t>dute</a:t>
            </a:r>
            <a:r>
              <a:rPr lang="es-ES" sz="1600" dirty="0"/>
              <a:t> </a:t>
            </a:r>
            <a:r>
              <a:rPr lang="es-ES" sz="1600" dirty="0" err="1" smtClean="0"/>
              <a:t>kontraindikaziorik</a:t>
            </a:r>
            <a:r>
              <a:rPr lang="es-ES" sz="1600" dirty="0"/>
              <a:t> </a:t>
            </a:r>
            <a:r>
              <a:rPr lang="es-ES" sz="1600" dirty="0" err="1" smtClean="0"/>
              <a:t>ez</a:t>
            </a:r>
            <a:r>
              <a:rPr lang="es-ES" sz="1600" dirty="0" smtClean="0"/>
              <a:t> </a:t>
            </a:r>
            <a:r>
              <a:rPr lang="es-ES" sz="1600" dirty="0" err="1"/>
              <a:t>duten</a:t>
            </a:r>
            <a:r>
              <a:rPr lang="es-ES" sz="1600" dirty="0"/>
              <a:t> </a:t>
            </a:r>
            <a:r>
              <a:rPr lang="es-ES" sz="1600" dirty="0" err="1"/>
              <a:t>pazienteetan</a:t>
            </a:r>
            <a:r>
              <a:rPr lang="es-ES" sz="1600" dirty="0"/>
              <a:t> </a:t>
            </a:r>
            <a:r>
              <a:rPr lang="es-ES" sz="1600" dirty="0" err="1"/>
              <a:t>erabiltzea</a:t>
            </a:r>
            <a:r>
              <a:rPr lang="es-ES" sz="1600" dirty="0"/>
              <a:t>. </a:t>
            </a:r>
            <a:r>
              <a:rPr lang="es-ES" sz="1600" dirty="0" err="1"/>
              <a:t>Zentzuzkoa</a:t>
            </a:r>
            <a:r>
              <a:rPr lang="es-ES" sz="1600" dirty="0"/>
              <a:t> izan </a:t>
            </a:r>
            <a:r>
              <a:rPr lang="es-ES" sz="1600" dirty="0" err="1"/>
              <a:t>liteke</a:t>
            </a:r>
            <a:r>
              <a:rPr lang="es-ES" sz="1600" dirty="0"/>
              <a:t> </a:t>
            </a:r>
            <a:r>
              <a:rPr lang="es-ES" sz="1600" dirty="0" err="1"/>
              <a:t>goiz</a:t>
            </a:r>
            <a:r>
              <a:rPr lang="es-ES" sz="1600" dirty="0"/>
              <a:t> </a:t>
            </a:r>
            <a:r>
              <a:rPr lang="es-ES" sz="1600" dirty="0" err="1"/>
              <a:t>hasitako</a:t>
            </a:r>
            <a:r>
              <a:rPr lang="es-ES" sz="1600" dirty="0"/>
              <a:t> </a:t>
            </a:r>
            <a:r>
              <a:rPr lang="es-ES" sz="1600" dirty="0" err="1"/>
              <a:t>kortikoide</a:t>
            </a:r>
            <a:r>
              <a:rPr lang="es-ES" sz="1600" dirty="0"/>
              <a:t> </a:t>
            </a:r>
            <a:r>
              <a:rPr lang="es-ES" sz="1600" dirty="0" err="1"/>
              <a:t>bidezko</a:t>
            </a:r>
            <a:r>
              <a:rPr lang="es-ES" sz="1600" dirty="0"/>
              <a:t> </a:t>
            </a:r>
            <a:r>
              <a:rPr lang="es-ES" sz="1600" dirty="0" err="1" smtClean="0"/>
              <a:t>tratamendu</a:t>
            </a:r>
            <a:r>
              <a:rPr lang="es-ES" sz="1600" dirty="0"/>
              <a:t> </a:t>
            </a:r>
            <a:r>
              <a:rPr lang="es-ES" sz="1600" dirty="0" err="1" smtClean="0"/>
              <a:t>labur</a:t>
            </a:r>
            <a:r>
              <a:rPr lang="es-ES" sz="1600" dirty="0" smtClean="0"/>
              <a:t> </a:t>
            </a:r>
            <a:r>
              <a:rPr lang="es-ES" sz="1600" dirty="0" err="1"/>
              <a:t>bat</a:t>
            </a:r>
            <a:r>
              <a:rPr lang="es-ES" sz="1600" dirty="0"/>
              <a:t> (</a:t>
            </a:r>
            <a:r>
              <a:rPr lang="es-ES" sz="1600" dirty="0" err="1"/>
              <a:t>sintomatologia</a:t>
            </a:r>
            <a:r>
              <a:rPr lang="es-ES" sz="1600" dirty="0"/>
              <a:t> </a:t>
            </a:r>
            <a:r>
              <a:rPr lang="es-ES" sz="1600" dirty="0" err="1"/>
              <a:t>hasi</a:t>
            </a:r>
            <a:r>
              <a:rPr lang="es-ES" sz="1600" dirty="0"/>
              <a:t> eta 24-72 </a:t>
            </a:r>
            <a:r>
              <a:rPr lang="es-ES" sz="1600" dirty="0" err="1"/>
              <a:t>orduen</a:t>
            </a:r>
            <a:r>
              <a:rPr lang="es-ES" sz="1600" dirty="0"/>
              <a:t> </a:t>
            </a:r>
            <a:r>
              <a:rPr lang="es-ES" sz="1600" dirty="0" err="1"/>
              <a:t>barruan</a:t>
            </a:r>
            <a:r>
              <a:rPr lang="es-ES" sz="1600" dirty="0"/>
              <a:t>); </a:t>
            </a:r>
            <a:r>
              <a:rPr lang="es-ES" sz="1600" dirty="0" err="1" smtClean="0"/>
              <a:t>adib</a:t>
            </a:r>
            <a:r>
              <a:rPr lang="es-ES" sz="1600" dirty="0" smtClean="0"/>
              <a:t>., </a:t>
            </a:r>
            <a:r>
              <a:rPr lang="es-ES" sz="1600" dirty="0" err="1"/>
              <a:t>prednisona</a:t>
            </a:r>
            <a:r>
              <a:rPr lang="es-ES" sz="1600" dirty="0"/>
              <a:t> </a:t>
            </a:r>
            <a:r>
              <a:rPr lang="es-ES" sz="1600" dirty="0" err="1"/>
              <a:t>beheranzko</a:t>
            </a:r>
            <a:r>
              <a:rPr lang="es-ES" sz="1600" dirty="0"/>
              <a:t> pautan 10 </a:t>
            </a:r>
            <a:r>
              <a:rPr lang="es-ES" sz="1600" dirty="0" err="1" smtClean="0"/>
              <a:t>egunez</a:t>
            </a:r>
            <a:endParaRPr lang="es-ES" sz="1600" dirty="0" smtClean="0"/>
          </a:p>
          <a:p>
            <a:pPr marL="994950" lvl="1" indent="-285750" algn="just">
              <a:lnSpc>
                <a:spcPct val="100000"/>
              </a:lnSpc>
              <a:spcBef>
                <a:spcPts val="0"/>
              </a:spcBef>
            </a:pPr>
            <a:endParaRPr lang="es-ES" sz="1600" b="1" dirty="0">
              <a:solidFill>
                <a:srgbClr val="4E9EBA"/>
              </a:solidFill>
            </a:endParaRPr>
          </a:p>
          <a:p>
            <a:pPr marL="994950" lvl="1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 smtClean="0"/>
              <a:t>Antibiralak</a:t>
            </a:r>
            <a:r>
              <a:rPr lang="es-ES" sz="1600" dirty="0" smtClean="0"/>
              <a:t>:</a:t>
            </a:r>
            <a:r>
              <a:rPr lang="es-ES" sz="1600" dirty="0" smtClean="0">
                <a:solidFill>
                  <a:srgbClr val="4E9EBA"/>
                </a:solidFill>
              </a:rPr>
              <a:t> </a:t>
            </a:r>
            <a:r>
              <a:rPr lang="es-ES" sz="1600" dirty="0"/>
              <a:t>Ez </a:t>
            </a:r>
            <a:r>
              <a:rPr lang="es-ES" sz="1600" dirty="0" err="1"/>
              <a:t>dago</a:t>
            </a:r>
            <a:r>
              <a:rPr lang="es-ES" sz="1600" dirty="0"/>
              <a:t> </a:t>
            </a:r>
            <a:r>
              <a:rPr lang="es-ES" sz="1600" dirty="0" err="1"/>
              <a:t>ebidentziarik</a:t>
            </a:r>
            <a:r>
              <a:rPr lang="es-ES" sz="1600" dirty="0"/>
              <a:t> </a:t>
            </a:r>
            <a:r>
              <a:rPr lang="es-ES" sz="1600" dirty="0" err="1"/>
              <a:t>haren</a:t>
            </a:r>
            <a:r>
              <a:rPr lang="es-ES" sz="1600" dirty="0"/>
              <a:t> </a:t>
            </a:r>
            <a:r>
              <a:rPr lang="es-ES" sz="1600" dirty="0" err="1"/>
              <a:t>erabilera</a:t>
            </a:r>
            <a:r>
              <a:rPr lang="es-ES" sz="1600" dirty="0"/>
              <a:t> </a:t>
            </a:r>
            <a:r>
              <a:rPr lang="es-ES" sz="1600" dirty="0" err="1" smtClean="0"/>
              <a:t>babesteko</a:t>
            </a:r>
            <a:r>
              <a:rPr lang="es-ES" sz="1600" dirty="0" smtClean="0"/>
              <a:t>. </a:t>
            </a:r>
            <a:r>
              <a:rPr lang="es-ES" sz="1600" dirty="0" err="1" smtClean="0"/>
              <a:t>Eraginkortasunik</a:t>
            </a:r>
            <a:r>
              <a:rPr lang="es-ES" sz="1600" dirty="0" smtClean="0"/>
              <a:t> </a:t>
            </a:r>
            <a:r>
              <a:rPr lang="es-ES" sz="1600" dirty="0" err="1" smtClean="0"/>
              <a:t>ez</a:t>
            </a:r>
            <a:r>
              <a:rPr lang="es-ES" sz="1600" dirty="0"/>
              <a:t> </a:t>
            </a:r>
            <a:r>
              <a:rPr lang="es-ES" sz="1600" dirty="0" err="1" smtClean="0"/>
              <a:t>dutela</a:t>
            </a:r>
            <a:r>
              <a:rPr lang="es-ES" sz="1600" dirty="0" smtClean="0"/>
              <a:t> </a:t>
            </a:r>
            <a:r>
              <a:rPr lang="es-ES" sz="1600" dirty="0" err="1"/>
              <a:t>uste</a:t>
            </a:r>
            <a:r>
              <a:rPr lang="es-ES" sz="1600" dirty="0"/>
              <a:t> </a:t>
            </a:r>
            <a:r>
              <a:rPr lang="es-ES" sz="1600" dirty="0" smtClean="0"/>
              <a:t>da</a:t>
            </a:r>
          </a:p>
          <a:p>
            <a:pPr marL="252000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dirty="0" smtClean="0"/>
          </a:p>
          <a:p>
            <a:pPr marL="252000" indent="0" algn="just">
              <a:lnSpc>
                <a:spcPct val="110000"/>
              </a:lnSpc>
              <a:spcBef>
                <a:spcPts val="1200"/>
              </a:spcBef>
              <a:buNone/>
            </a:pPr>
            <a:r>
              <a:rPr lang="es-ES" sz="1800" dirty="0" smtClean="0"/>
              <a:t> </a:t>
            </a: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27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349086" y="1090023"/>
            <a:ext cx="11464195" cy="567629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b="1" dirty="0" smtClean="0">
                <a:solidFill>
                  <a:srgbClr val="4E9EBA"/>
                </a:solidFill>
              </a:rPr>
              <a:t>3. </a:t>
            </a:r>
            <a:r>
              <a:rPr lang="es-ES" sz="2000" b="1" dirty="0" err="1" smtClean="0">
                <a:solidFill>
                  <a:srgbClr val="4E9EBA"/>
                </a:solidFill>
              </a:rPr>
              <a:t>Meniére-ren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gaixotasuna</a:t>
            </a:r>
            <a:r>
              <a:rPr lang="es-ES" sz="2000" b="1" dirty="0" smtClean="0">
                <a:solidFill>
                  <a:srgbClr val="4E9EBA"/>
                </a:solidFill>
              </a:rPr>
              <a:t> (MG)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b="1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 smtClean="0"/>
              <a:t>Kausa</a:t>
            </a:r>
            <a:r>
              <a:rPr lang="es-ES" sz="1800" dirty="0" smtClean="0"/>
              <a:t> </a:t>
            </a:r>
            <a:r>
              <a:rPr lang="es-ES" sz="1800" dirty="0" err="1" smtClean="0"/>
              <a:t>ez</a:t>
            </a:r>
            <a:r>
              <a:rPr lang="es-ES" sz="1800" dirty="0" smtClean="0"/>
              <a:t> </a:t>
            </a:r>
            <a:r>
              <a:rPr lang="es-ES" sz="1800" dirty="0" err="1" smtClean="0"/>
              <a:t>dago</a:t>
            </a:r>
            <a:r>
              <a:rPr lang="es-ES" sz="1800" dirty="0" smtClean="0"/>
              <a:t> </a:t>
            </a:r>
            <a:r>
              <a:rPr lang="es-ES" sz="1800" dirty="0" err="1" smtClean="0"/>
              <a:t>argi</a:t>
            </a:r>
            <a:r>
              <a:rPr lang="es-ES" sz="1800" dirty="0" smtClean="0"/>
              <a:t>. Fluido </a:t>
            </a:r>
            <a:r>
              <a:rPr lang="es-ES" sz="1800" dirty="0" err="1" smtClean="0"/>
              <a:t>endolinfatikoaren</a:t>
            </a:r>
            <a:r>
              <a:rPr lang="es-ES" sz="1800" dirty="0" smtClean="0"/>
              <a:t> </a:t>
            </a:r>
            <a:r>
              <a:rPr lang="es-ES" sz="1800" dirty="0" err="1" smtClean="0"/>
              <a:t>gehiegizko</a:t>
            </a:r>
            <a:r>
              <a:rPr lang="es-ES" sz="1800" dirty="0" smtClean="0"/>
              <a:t> </a:t>
            </a:r>
            <a:r>
              <a:rPr lang="es-ES" sz="1800" dirty="0" err="1" smtClean="0"/>
              <a:t>presioagatik</a:t>
            </a:r>
            <a:r>
              <a:rPr lang="es-ES" sz="1800" dirty="0" smtClean="0"/>
              <a:t> dela </a:t>
            </a:r>
            <a:r>
              <a:rPr lang="es-ES" sz="1800" dirty="0" err="1" smtClean="0"/>
              <a:t>uste</a:t>
            </a:r>
            <a:r>
              <a:rPr lang="es-ES" sz="1800" dirty="0" smtClean="0"/>
              <a:t> da eta </a:t>
            </a:r>
            <a:r>
              <a:rPr lang="es-ES" sz="1800" dirty="0" err="1" smtClean="0"/>
              <a:t>horrek</a:t>
            </a:r>
            <a:r>
              <a:rPr lang="es-ES" sz="1800" dirty="0" smtClean="0"/>
              <a:t> </a:t>
            </a:r>
            <a:r>
              <a:rPr lang="es-ES" sz="1800" dirty="0" err="1" smtClean="0"/>
              <a:t>disfuntzio-aldiak</a:t>
            </a:r>
            <a:r>
              <a:rPr lang="es-ES" sz="1800" dirty="0" smtClean="0"/>
              <a:t> </a:t>
            </a:r>
            <a:r>
              <a:rPr lang="es-ES" sz="1800" dirty="0" err="1" smtClean="0"/>
              <a:t>eragiten</a:t>
            </a:r>
            <a:r>
              <a:rPr lang="es-ES" sz="1800" dirty="0" smtClean="0"/>
              <a:t> </a:t>
            </a:r>
            <a:r>
              <a:rPr lang="es-ES" sz="1800" dirty="0" err="1" smtClean="0"/>
              <a:t>ditu</a:t>
            </a:r>
            <a:r>
              <a:rPr lang="es-ES" sz="1800" dirty="0" smtClean="0"/>
              <a:t> </a:t>
            </a:r>
            <a:r>
              <a:rPr lang="es-ES" sz="1800" dirty="0" err="1" smtClean="0"/>
              <a:t>barne</a:t>
            </a:r>
            <a:r>
              <a:rPr lang="es-ES" sz="1800" dirty="0" smtClean="0"/>
              <a:t> </a:t>
            </a:r>
            <a:r>
              <a:rPr lang="es-ES" sz="1800" dirty="0" err="1" smtClean="0"/>
              <a:t>belarrian</a:t>
            </a:r>
            <a:endParaRPr lang="es-ES" sz="1800" dirty="0" smtClean="0"/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 smtClean="0"/>
              <a:t>Bat-bateko</a:t>
            </a:r>
            <a:r>
              <a:rPr lang="es-ES" sz="1800" dirty="0" smtClean="0"/>
              <a:t> </a:t>
            </a:r>
            <a:r>
              <a:rPr lang="es-ES" sz="1800" dirty="0" err="1"/>
              <a:t>bertigoko</a:t>
            </a:r>
            <a:r>
              <a:rPr lang="es-ES" sz="1800" dirty="0"/>
              <a:t> </a:t>
            </a:r>
            <a:r>
              <a:rPr lang="es-ES" sz="1800" dirty="0" err="1"/>
              <a:t>bi</a:t>
            </a:r>
            <a:r>
              <a:rPr lang="es-ES" sz="1800" dirty="0"/>
              <a:t> </a:t>
            </a:r>
            <a:r>
              <a:rPr lang="es-ES" sz="1800" dirty="0" err="1"/>
              <a:t>gertakari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 smtClean="0"/>
              <a:t>gehiago</a:t>
            </a:r>
            <a:r>
              <a:rPr lang="es-ES" sz="1800" dirty="0" smtClean="0"/>
              <a:t>, 20 </a:t>
            </a:r>
            <a:r>
              <a:rPr lang="es-ES" sz="1800" dirty="0" err="1"/>
              <a:t>minututik</a:t>
            </a:r>
            <a:r>
              <a:rPr lang="es-ES" sz="1800" dirty="0"/>
              <a:t> 12 </a:t>
            </a:r>
            <a:r>
              <a:rPr lang="es-ES" sz="1800" dirty="0" err="1"/>
              <a:t>ordura</a:t>
            </a:r>
            <a:r>
              <a:rPr lang="es-ES" sz="1800" dirty="0"/>
              <a:t> </a:t>
            </a:r>
            <a:r>
              <a:rPr lang="es-ES" sz="1800" dirty="0" err="1" smtClean="0"/>
              <a:t>bitartekoa</a:t>
            </a:r>
            <a:r>
              <a:rPr lang="es-ES" sz="1800" dirty="0" smtClean="0"/>
              <a:t>,</a:t>
            </a:r>
            <a:r>
              <a:rPr lang="sv-SE" sz="1800" dirty="0" smtClean="0"/>
              <a:t> alde </a:t>
            </a:r>
            <a:r>
              <a:rPr lang="sv-SE" sz="1800" dirty="0"/>
              <a:t>bakarreko hipoakusia, akufenoak eta osotasun </a:t>
            </a:r>
            <a:r>
              <a:rPr lang="sv-SE" sz="1800" dirty="0" smtClean="0"/>
              <a:t>otikoarekin. </a:t>
            </a:r>
            <a:r>
              <a:rPr lang="sv-SE" sz="1800" dirty="0"/>
              <a:t>A</a:t>
            </a:r>
            <a:r>
              <a:rPr lang="sv-SE" sz="1800" dirty="0" smtClean="0"/>
              <a:t>skotan</a:t>
            </a:r>
            <a:r>
              <a:rPr lang="sv-SE" sz="1800" dirty="0"/>
              <a:t>, </a:t>
            </a:r>
            <a:r>
              <a:rPr lang="sv-SE" sz="1800" dirty="0" smtClean="0"/>
              <a:t>atsedena </a:t>
            </a:r>
            <a:r>
              <a:rPr lang="es-ES" sz="1800" dirty="0" err="1" smtClean="0"/>
              <a:t>eskatzen</a:t>
            </a:r>
            <a:r>
              <a:rPr lang="es-ES" sz="1800" dirty="0" smtClean="0"/>
              <a:t> da</a:t>
            </a:r>
            <a:endParaRPr lang="es-ES" dirty="0"/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 smtClean="0"/>
              <a:t>Maiztasuna</a:t>
            </a:r>
            <a:r>
              <a:rPr lang="es-ES" sz="1800" dirty="0" smtClean="0"/>
              <a:t>, oso </a:t>
            </a:r>
            <a:r>
              <a:rPr lang="es-ES" sz="1800" dirty="0" err="1" smtClean="0"/>
              <a:t>aldakorra</a:t>
            </a:r>
            <a:r>
              <a:rPr lang="es-ES" sz="1800" dirty="0"/>
              <a:t>;</a:t>
            </a:r>
            <a:r>
              <a:rPr lang="es-ES" sz="1800" dirty="0" smtClean="0"/>
              <a:t> </a:t>
            </a:r>
            <a:r>
              <a:rPr lang="es-ES" sz="1800" dirty="0" err="1" smtClean="0"/>
              <a:t>bilakaera</a:t>
            </a:r>
            <a:r>
              <a:rPr lang="es-ES" sz="1800" dirty="0" smtClean="0"/>
              <a:t>, </a:t>
            </a:r>
            <a:r>
              <a:rPr lang="es-ES" sz="1800" dirty="0" err="1" smtClean="0"/>
              <a:t>goraberatsua</a:t>
            </a:r>
            <a:r>
              <a:rPr lang="es-ES" sz="1800" dirty="0" smtClean="0"/>
              <a:t> eta </a:t>
            </a:r>
            <a:r>
              <a:rPr lang="es-ES" sz="1800" dirty="0" err="1" smtClean="0"/>
              <a:t>aurreikusiezina</a:t>
            </a:r>
            <a:r>
              <a:rPr lang="es-ES" sz="1800" dirty="0" smtClean="0"/>
              <a:t> (</a:t>
            </a:r>
            <a:r>
              <a:rPr lang="es-ES" sz="1800" dirty="0" err="1" smtClean="0"/>
              <a:t>berez</a:t>
            </a:r>
            <a:r>
              <a:rPr lang="es-ES" sz="1800" dirty="0" smtClean="0"/>
              <a:t> </a:t>
            </a:r>
            <a:r>
              <a:rPr lang="es-ES" sz="1800" dirty="0" err="1" smtClean="0"/>
              <a:t>edo</a:t>
            </a:r>
            <a:r>
              <a:rPr lang="es-ES" sz="1800" dirty="0" smtClean="0"/>
              <a:t> </a:t>
            </a:r>
            <a:r>
              <a:rPr lang="es-ES" sz="1800" dirty="0" err="1" smtClean="0"/>
              <a:t>tratamenduarekin</a:t>
            </a:r>
            <a:r>
              <a:rPr lang="es-ES" sz="1800" dirty="0" smtClean="0"/>
              <a:t> </a:t>
            </a:r>
            <a:r>
              <a:rPr lang="es-ES" sz="1800" dirty="0" err="1" smtClean="0"/>
              <a:t>gutxitu</a:t>
            </a:r>
            <a:r>
              <a:rPr lang="es-ES" sz="1800" dirty="0" smtClean="0"/>
              <a:t> </a:t>
            </a:r>
            <a:r>
              <a:rPr lang="es-ES" sz="1800" dirty="0" err="1" smtClean="0"/>
              <a:t>daiteke</a:t>
            </a:r>
            <a:r>
              <a:rPr lang="es-ES" sz="1800" dirty="0" smtClean="0"/>
              <a:t> eta </a:t>
            </a:r>
            <a:r>
              <a:rPr lang="es-ES" sz="1800" dirty="0" err="1" smtClean="0"/>
              <a:t>berriro</a:t>
            </a:r>
            <a:r>
              <a:rPr lang="es-ES" sz="1800" dirty="0" smtClean="0"/>
              <a:t> </a:t>
            </a:r>
            <a:r>
              <a:rPr lang="es-ES" sz="1800" dirty="0" err="1" smtClean="0"/>
              <a:t>agertu</a:t>
            </a:r>
            <a:r>
              <a:rPr lang="es-ES" sz="1800" dirty="0" smtClean="0"/>
              <a:t>)</a:t>
            </a:r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Tratamenduaren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helburua</a:t>
            </a:r>
            <a:r>
              <a:rPr lang="es-ES" sz="1800" dirty="0" smtClean="0"/>
              <a:t>: </a:t>
            </a:r>
            <a:r>
              <a:rPr lang="es-ES" sz="1800" dirty="0" err="1" smtClean="0"/>
              <a:t>bertigoen</a:t>
            </a:r>
            <a:r>
              <a:rPr lang="es-ES" sz="1800" dirty="0" smtClean="0"/>
              <a:t> </a:t>
            </a:r>
            <a:r>
              <a:rPr lang="es-ES" sz="1800" dirty="0" err="1" smtClean="0"/>
              <a:t>intentsitatea</a:t>
            </a:r>
            <a:r>
              <a:rPr lang="es-ES" sz="1800" dirty="0" smtClean="0"/>
              <a:t> eta </a:t>
            </a:r>
            <a:r>
              <a:rPr lang="es-ES" sz="1800" dirty="0" err="1" smtClean="0"/>
              <a:t>maiztasuna</a:t>
            </a:r>
            <a:r>
              <a:rPr lang="es-ES" sz="1800" dirty="0" smtClean="0"/>
              <a:t> </a:t>
            </a:r>
            <a:r>
              <a:rPr lang="es-ES" sz="1800" dirty="0" err="1" smtClean="0"/>
              <a:t>prebenitzea</a:t>
            </a:r>
            <a:r>
              <a:rPr lang="es-ES" sz="1800" dirty="0" smtClean="0"/>
              <a:t> </a:t>
            </a:r>
            <a:r>
              <a:rPr lang="es-ES" sz="1800" dirty="0" err="1" smtClean="0"/>
              <a:t>edo</a:t>
            </a:r>
            <a:r>
              <a:rPr lang="es-ES" sz="1800" dirty="0" smtClean="0"/>
              <a:t> </a:t>
            </a:r>
            <a:r>
              <a:rPr lang="es-ES" sz="1800" dirty="0" err="1" smtClean="0"/>
              <a:t>murriztea</a:t>
            </a:r>
            <a:r>
              <a:rPr lang="es-ES" sz="1800" dirty="0" smtClean="0"/>
              <a:t>, </a:t>
            </a:r>
            <a:r>
              <a:rPr lang="es-ES" sz="1800" dirty="0" err="1" smtClean="0"/>
              <a:t>entzumen</a:t>
            </a:r>
            <a:r>
              <a:rPr lang="es-ES" sz="1800" dirty="0" smtClean="0"/>
              <a:t>-galera, </a:t>
            </a:r>
            <a:r>
              <a:rPr lang="es-ES" sz="1800" dirty="0" err="1" smtClean="0"/>
              <a:t>akufenoak</a:t>
            </a:r>
            <a:r>
              <a:rPr lang="es-ES" sz="1800" dirty="0" smtClean="0"/>
              <a:t> eta </a:t>
            </a:r>
            <a:r>
              <a:rPr lang="es-ES" sz="1800" dirty="0" err="1" smtClean="0"/>
              <a:t>osotasun</a:t>
            </a:r>
            <a:r>
              <a:rPr lang="es-ES" sz="1800" dirty="0" smtClean="0"/>
              <a:t> </a:t>
            </a:r>
            <a:r>
              <a:rPr lang="es-ES" sz="1800" dirty="0" err="1" smtClean="0"/>
              <a:t>otikoa</a:t>
            </a:r>
            <a:r>
              <a:rPr lang="es-ES" sz="1800" dirty="0" smtClean="0"/>
              <a:t> </a:t>
            </a:r>
            <a:r>
              <a:rPr lang="es-ES" sz="1800" dirty="0" err="1" smtClean="0"/>
              <a:t>arintzea</a:t>
            </a:r>
            <a:r>
              <a:rPr lang="es-ES" sz="1800" dirty="0" smtClean="0"/>
              <a:t> </a:t>
            </a:r>
            <a:r>
              <a:rPr lang="es-ES" sz="1800" dirty="0" err="1" smtClean="0"/>
              <a:t>edo</a:t>
            </a:r>
            <a:r>
              <a:rPr lang="es-ES" sz="1800" dirty="0" smtClean="0"/>
              <a:t> </a:t>
            </a:r>
            <a:r>
              <a:rPr lang="es-ES" sz="1800" dirty="0" err="1" smtClean="0"/>
              <a:t>prebenitzea</a:t>
            </a:r>
            <a:r>
              <a:rPr lang="es-ES" sz="1800" dirty="0" smtClean="0"/>
              <a:t> eta </a:t>
            </a:r>
            <a:r>
              <a:rPr lang="es-ES" sz="1800" dirty="0" err="1" smtClean="0"/>
              <a:t>bizi-kalitatea</a:t>
            </a:r>
            <a:r>
              <a:rPr lang="es-ES" sz="1800" dirty="0" smtClean="0"/>
              <a:t> </a:t>
            </a:r>
            <a:r>
              <a:rPr lang="es-ES" sz="1800" dirty="0" err="1" smtClean="0"/>
              <a:t>hobetzea</a:t>
            </a:r>
            <a:r>
              <a:rPr lang="es-ES" sz="1800" dirty="0" smtClean="0"/>
              <a:t> </a:t>
            </a:r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Pazienteen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heziketa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garrantzitsua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smtClean="0">
                <a:solidFill>
                  <a:srgbClr val="4E9EBA"/>
                </a:solidFill>
              </a:rPr>
              <a:t>da:</a:t>
            </a:r>
            <a:r>
              <a:rPr lang="es-ES" sz="1800" b="1" dirty="0" smtClean="0"/>
              <a:t> </a:t>
            </a:r>
            <a:r>
              <a:rPr lang="es-ES" sz="1800" dirty="0" err="1" smtClean="0"/>
              <a:t>bilakaera</a:t>
            </a:r>
            <a:r>
              <a:rPr lang="es-ES" sz="1800" dirty="0" smtClean="0"/>
              <a:t> </a:t>
            </a:r>
            <a:r>
              <a:rPr lang="es-ES" sz="1800" dirty="0" err="1" smtClean="0"/>
              <a:t>naturala</a:t>
            </a:r>
            <a:r>
              <a:rPr lang="es-ES" sz="1800" dirty="0" smtClean="0"/>
              <a:t>, </a:t>
            </a:r>
            <a:r>
              <a:rPr lang="es-ES" sz="1800" dirty="0" err="1" smtClean="0"/>
              <a:t>sintomen</a:t>
            </a:r>
            <a:r>
              <a:rPr lang="es-ES" sz="1800" dirty="0" smtClean="0"/>
              <a:t> </a:t>
            </a:r>
            <a:r>
              <a:rPr lang="es-ES" sz="1800" dirty="0" err="1" smtClean="0"/>
              <a:t>kontrola</a:t>
            </a:r>
            <a:r>
              <a:rPr lang="es-ES" sz="1800" dirty="0" smtClean="0"/>
              <a:t>, </a:t>
            </a:r>
            <a:r>
              <a:rPr lang="es-ES" sz="1800" dirty="0" err="1" smtClean="0"/>
              <a:t>tratamendu-aukerak</a:t>
            </a:r>
            <a:r>
              <a:rPr lang="es-ES" sz="1800" dirty="0" smtClean="0"/>
              <a:t> eta </a:t>
            </a:r>
            <a:r>
              <a:rPr lang="es-ES" sz="1800" dirty="0" err="1" smtClean="0"/>
              <a:t>erantzunaren</a:t>
            </a:r>
            <a:r>
              <a:rPr lang="es-ES" sz="1800" dirty="0" smtClean="0"/>
              <a:t> </a:t>
            </a:r>
            <a:r>
              <a:rPr lang="es-ES" sz="1800" dirty="0" err="1" smtClean="0"/>
              <a:t>igurikimenak</a:t>
            </a:r>
            <a:endParaRPr lang="es-ES" sz="1800" dirty="0" smtClean="0"/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>
                <a:solidFill>
                  <a:srgbClr val="4E9EBA"/>
                </a:solidFill>
              </a:rPr>
              <a:t>L</a:t>
            </a:r>
            <a:r>
              <a:rPr lang="es-ES" sz="1800" b="1" dirty="0" err="1" smtClean="0">
                <a:solidFill>
                  <a:srgbClr val="4E9EBA"/>
                </a:solidFill>
              </a:rPr>
              <a:t>ehen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mailakoa</a:t>
            </a:r>
            <a:r>
              <a:rPr lang="es-ES" sz="1800" b="1" dirty="0" smtClean="0">
                <a:solidFill>
                  <a:srgbClr val="4E9EBA"/>
                </a:solidFill>
              </a:rPr>
              <a:t>: </a:t>
            </a:r>
            <a:r>
              <a:rPr lang="es-ES" sz="1800" b="1" dirty="0" err="1">
                <a:solidFill>
                  <a:srgbClr val="4E9EBA"/>
                </a:solidFill>
              </a:rPr>
              <a:t>aldaketak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smtClean="0">
                <a:solidFill>
                  <a:srgbClr val="4E9EBA"/>
                </a:solidFill>
              </a:rPr>
              <a:t>dietan eta </a:t>
            </a:r>
            <a:r>
              <a:rPr lang="es-ES" sz="1800" b="1" dirty="0" err="1" smtClean="0">
                <a:solidFill>
                  <a:srgbClr val="4E9EBA"/>
                </a:solidFill>
              </a:rPr>
              <a:t>bizi-estiloan</a:t>
            </a:r>
            <a:r>
              <a:rPr lang="es-ES" sz="1800" dirty="0" smtClean="0">
                <a:solidFill>
                  <a:srgbClr val="92D050"/>
                </a:solidFill>
              </a:rPr>
              <a:t> </a:t>
            </a:r>
            <a:r>
              <a:rPr lang="es-ES" sz="1800" dirty="0" smtClean="0"/>
              <a:t>(</a:t>
            </a:r>
            <a:r>
              <a:rPr lang="es-ES" sz="1800" dirty="0" err="1" smtClean="0"/>
              <a:t>gatzaren</a:t>
            </a:r>
            <a:r>
              <a:rPr lang="es-ES" sz="1800" dirty="0" smtClean="0"/>
              <a:t> </a:t>
            </a:r>
            <a:r>
              <a:rPr lang="es-ES" sz="1800" dirty="0" err="1" smtClean="0"/>
              <a:t>kontsumoa</a:t>
            </a:r>
            <a:r>
              <a:rPr lang="es-ES" sz="1800" dirty="0" smtClean="0"/>
              <a:t> </a:t>
            </a:r>
            <a:r>
              <a:rPr lang="es-ES" sz="1800" dirty="0" err="1" smtClean="0"/>
              <a:t>murriztea</a:t>
            </a:r>
            <a:r>
              <a:rPr lang="es-ES" sz="1800" dirty="0" smtClean="0"/>
              <a:t>, </a:t>
            </a:r>
            <a:r>
              <a:rPr lang="es-ES" sz="1800" dirty="0" err="1" smtClean="0"/>
              <a:t>alkohola</a:t>
            </a:r>
            <a:r>
              <a:rPr lang="es-ES" sz="1800" dirty="0" smtClean="0"/>
              <a:t> eta </a:t>
            </a:r>
            <a:r>
              <a:rPr lang="es-ES" sz="1800" dirty="0" err="1" smtClean="0"/>
              <a:t>kafeina</a:t>
            </a:r>
            <a:r>
              <a:rPr lang="es-ES" sz="1800" dirty="0" smtClean="0"/>
              <a:t> </a:t>
            </a:r>
            <a:r>
              <a:rPr lang="es-ES" sz="1800" dirty="0" err="1" smtClean="0"/>
              <a:t>mugatzea</a:t>
            </a:r>
            <a:r>
              <a:rPr lang="es-ES" sz="1800" dirty="0" smtClean="0"/>
              <a:t>, </a:t>
            </a:r>
            <a:r>
              <a:rPr lang="es-ES" sz="1800" dirty="0" err="1" smtClean="0"/>
              <a:t>eragileekiko</a:t>
            </a:r>
            <a:r>
              <a:rPr lang="es-ES" sz="1800" dirty="0" smtClean="0"/>
              <a:t> </a:t>
            </a:r>
            <a:r>
              <a:rPr lang="es-ES" sz="1800" dirty="0" err="1" smtClean="0"/>
              <a:t>esposizioa</a:t>
            </a:r>
            <a:r>
              <a:rPr lang="es-ES" sz="1800" dirty="0" smtClean="0"/>
              <a:t> </a:t>
            </a:r>
            <a:r>
              <a:rPr lang="es-ES" sz="1800" dirty="0" err="1" smtClean="0"/>
              <a:t>sahiestea</a:t>
            </a:r>
            <a:r>
              <a:rPr lang="es-ES" sz="1800" dirty="0" smtClean="0"/>
              <a:t> </a:t>
            </a:r>
            <a:r>
              <a:rPr lang="es-ES" sz="1800" dirty="0" err="1" smtClean="0"/>
              <a:t>edo</a:t>
            </a:r>
            <a:r>
              <a:rPr lang="es-ES" sz="1800" dirty="0" smtClean="0"/>
              <a:t> </a:t>
            </a:r>
            <a:r>
              <a:rPr lang="es-ES" sz="1800" dirty="0" err="1" smtClean="0"/>
              <a:t>minimizatzea</a:t>
            </a:r>
            <a:r>
              <a:rPr lang="es-ES" sz="1800" dirty="0"/>
              <a:t> </a:t>
            </a:r>
            <a:r>
              <a:rPr lang="es-ES" sz="1800" dirty="0" smtClean="0"/>
              <a:t>eta </a:t>
            </a:r>
            <a:r>
              <a:rPr lang="es-ES" sz="1800" dirty="0" err="1" smtClean="0"/>
              <a:t>balizko</a:t>
            </a:r>
            <a:r>
              <a:rPr lang="es-ES" sz="1800" dirty="0" smtClean="0"/>
              <a:t> </a:t>
            </a:r>
            <a:r>
              <a:rPr lang="es-ES" sz="1800" dirty="0" err="1" smtClean="0"/>
              <a:t>alergien</a:t>
            </a:r>
            <a:r>
              <a:rPr lang="es-ES" sz="1800" dirty="0" smtClean="0"/>
              <a:t> </a:t>
            </a:r>
            <a:r>
              <a:rPr lang="es-ES" sz="1800" dirty="0" err="1" smtClean="0"/>
              <a:t>tratamendua</a:t>
            </a:r>
            <a:r>
              <a:rPr lang="es-ES" sz="1800" dirty="0" smtClean="0"/>
              <a:t>)</a:t>
            </a:r>
            <a:endParaRPr lang="es-ES" sz="1800" u="sng" dirty="0" smtClean="0"/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 smtClean="0"/>
          </a:p>
          <a:p>
            <a:pPr marL="252000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 txBox="1">
            <a:spLocks/>
          </p:cNvSpPr>
          <p:nvPr/>
        </p:nvSpPr>
        <p:spPr>
          <a:xfrm>
            <a:off x="0" y="300825"/>
            <a:ext cx="12221632" cy="6814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B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.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</a:rPr>
              <a:t>Azpiko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</a:rPr>
              <a:t>kausari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</a:rPr>
              <a:t>zuzendutako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</a:rPr>
              <a:t>tratamendu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</a:rPr>
              <a:t>espezifikoa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(III)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803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528809" y="374572"/>
            <a:ext cx="12999904" cy="456357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 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B.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</a:rPr>
              <a:t>Azpiko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</a:rPr>
              <a:t>kausari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</a:rPr>
              <a:t>zuzendutako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</a:rPr>
              <a:t>tratamendu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</a:rPr>
              <a:t>espezifikoa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(IV)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7395" y="1090023"/>
            <a:ext cx="11549583" cy="559698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0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s-ES" sz="2000" b="1" dirty="0" smtClean="0">
                <a:solidFill>
                  <a:srgbClr val="4E9EBA"/>
                </a:solidFill>
              </a:rPr>
              <a:t>3. </a:t>
            </a:r>
            <a:r>
              <a:rPr lang="es-ES" sz="2000" b="1" dirty="0" err="1" smtClean="0">
                <a:solidFill>
                  <a:srgbClr val="4E9EBA"/>
                </a:solidFill>
              </a:rPr>
              <a:t>Meniére-ren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gaixotasuna</a:t>
            </a:r>
            <a:r>
              <a:rPr lang="es-ES" sz="2000" b="1" dirty="0" smtClean="0">
                <a:solidFill>
                  <a:srgbClr val="4E9EBA"/>
                </a:solidFill>
              </a:rPr>
              <a:t> (</a:t>
            </a:r>
            <a:r>
              <a:rPr lang="es-ES" sz="2000" b="1" dirty="0" err="1" smtClean="0">
                <a:solidFill>
                  <a:srgbClr val="4E9EBA"/>
                </a:solidFill>
              </a:rPr>
              <a:t>jarraipena</a:t>
            </a:r>
            <a:r>
              <a:rPr lang="es-ES" sz="2000" b="1" dirty="0" smtClean="0">
                <a:solidFill>
                  <a:srgbClr val="4E9EBA"/>
                </a:solidFill>
              </a:rPr>
              <a:t>)</a:t>
            </a:r>
            <a:endParaRPr lang="es-ES" sz="2000" b="1" dirty="0">
              <a:solidFill>
                <a:srgbClr val="4E9EBA"/>
              </a:solidFill>
            </a:endParaRPr>
          </a:p>
          <a:p>
            <a:pPr marL="250825" indent="0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6575" indent="-285750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 smtClean="0"/>
              <a:t>Tratamendu</a:t>
            </a:r>
            <a:r>
              <a:rPr lang="es-ES" sz="1800" dirty="0" smtClean="0"/>
              <a:t> </a:t>
            </a:r>
            <a:r>
              <a:rPr lang="es-ES" sz="1800" dirty="0" err="1" smtClean="0"/>
              <a:t>farmakologikoa</a:t>
            </a:r>
            <a:r>
              <a:rPr lang="es-ES" sz="1800" dirty="0" smtClean="0"/>
              <a:t>:</a:t>
            </a:r>
            <a:r>
              <a:rPr lang="es-ES" sz="1800" b="1" dirty="0" smtClean="0">
                <a:solidFill>
                  <a:srgbClr val="4E9EBA"/>
                </a:solidFill>
              </a:rPr>
              <a:t> dietan eta </a:t>
            </a:r>
            <a:r>
              <a:rPr lang="es-ES" sz="1800" b="1" dirty="0" err="1" smtClean="0">
                <a:solidFill>
                  <a:srgbClr val="4E9EBA"/>
                </a:solidFill>
              </a:rPr>
              <a:t>bizi-estiloan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aldaketak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nahikoak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ez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badira</a:t>
            </a:r>
            <a:endParaRPr lang="es-ES" sz="1800" b="1" dirty="0" smtClean="0">
              <a:solidFill>
                <a:srgbClr val="4E9EBA"/>
              </a:solidFill>
            </a:endParaRPr>
          </a:p>
          <a:p>
            <a:pPr marL="250825" indent="0">
              <a:lnSpc>
                <a:spcPct val="100000"/>
              </a:lnSpc>
              <a:spcBef>
                <a:spcPts val="0"/>
              </a:spcBef>
              <a:buNone/>
            </a:pPr>
            <a:endParaRPr lang="es-ES" sz="1600" b="1" dirty="0" smtClean="0">
              <a:solidFill>
                <a:srgbClr val="4E9EBA"/>
              </a:solidFill>
            </a:endParaRPr>
          </a:p>
          <a:p>
            <a:pPr marL="536575" indent="-285750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 smtClean="0"/>
              <a:t>Aukerak</a:t>
            </a:r>
            <a:r>
              <a:rPr lang="es-ES" sz="1800" dirty="0" smtClean="0"/>
              <a:t> (</a:t>
            </a:r>
            <a:r>
              <a:rPr lang="es-ES" sz="1800" dirty="0" err="1" smtClean="0"/>
              <a:t>gomendio</a:t>
            </a:r>
            <a:r>
              <a:rPr lang="es-ES" sz="1800" dirty="0" err="1"/>
              <a:t>-</a:t>
            </a:r>
            <a:r>
              <a:rPr lang="es-ES" sz="1800" dirty="0" err="1" smtClean="0"/>
              <a:t>maila</a:t>
            </a:r>
            <a:r>
              <a:rPr lang="es-ES" sz="1800" dirty="0" smtClean="0"/>
              <a:t> </a:t>
            </a:r>
            <a:r>
              <a:rPr lang="es-ES" sz="1800" dirty="0" err="1" smtClean="0"/>
              <a:t>ahula</a:t>
            </a:r>
            <a:r>
              <a:rPr lang="es-ES" sz="1800" dirty="0" smtClean="0"/>
              <a:t>):  </a:t>
            </a:r>
            <a:r>
              <a:rPr lang="es-ES" sz="1800" b="1" dirty="0" smtClean="0">
                <a:solidFill>
                  <a:srgbClr val="4E9EBA"/>
                </a:solidFill>
              </a:rPr>
              <a:t>betahistina</a:t>
            </a:r>
            <a:r>
              <a:rPr lang="es-ES" sz="1800" dirty="0" smtClean="0"/>
              <a:t> eta </a:t>
            </a:r>
            <a:r>
              <a:rPr lang="es-ES" sz="1800" b="1" dirty="0" err="1" smtClean="0">
                <a:solidFill>
                  <a:srgbClr val="4E9EBA"/>
                </a:solidFill>
              </a:rPr>
              <a:t>diuretikoak</a:t>
            </a:r>
            <a:endParaRPr lang="es-ES" sz="1800" b="1" dirty="0" smtClean="0">
              <a:solidFill>
                <a:srgbClr val="4E9EBA"/>
              </a:solidFill>
            </a:endParaRPr>
          </a:p>
          <a:p>
            <a:pPr marL="250825" indent="0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 smtClean="0"/>
          </a:p>
          <a:p>
            <a:pPr marL="993775" lvl="1" indent="-285750">
              <a:lnSpc>
                <a:spcPct val="10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Betahistina</a:t>
            </a:r>
            <a:r>
              <a:rPr lang="es-ES" sz="1800" dirty="0" smtClean="0"/>
              <a:t>:  </a:t>
            </a:r>
            <a:r>
              <a:rPr lang="es-ES" sz="1800" dirty="0" err="1" smtClean="0"/>
              <a:t>egile</a:t>
            </a:r>
            <a:r>
              <a:rPr lang="es-ES" sz="1800" dirty="0" smtClean="0"/>
              <a:t> </a:t>
            </a:r>
            <a:r>
              <a:rPr lang="es-ES" sz="1800" dirty="0" err="1" smtClean="0"/>
              <a:t>batzuek</a:t>
            </a:r>
            <a:r>
              <a:rPr lang="es-ES" sz="1800" dirty="0" smtClean="0"/>
              <a:t> </a:t>
            </a:r>
            <a:r>
              <a:rPr lang="es-ES" sz="1800" dirty="0" err="1" smtClean="0"/>
              <a:t>nahiago</a:t>
            </a:r>
            <a:r>
              <a:rPr lang="es-ES" sz="1800" dirty="0" smtClean="0"/>
              <a:t> </a:t>
            </a:r>
            <a:r>
              <a:rPr lang="es-ES" sz="1800" dirty="0" err="1" smtClean="0"/>
              <a:t>dute</a:t>
            </a:r>
            <a:r>
              <a:rPr lang="es-ES" sz="1800" dirty="0" smtClean="0"/>
              <a:t> </a:t>
            </a:r>
            <a:r>
              <a:rPr lang="es-ES" sz="1800" dirty="0" err="1" smtClean="0"/>
              <a:t>diuretikoen</a:t>
            </a:r>
            <a:r>
              <a:rPr lang="es-ES" sz="1800" dirty="0" smtClean="0"/>
              <a:t> </a:t>
            </a:r>
            <a:r>
              <a:rPr lang="es-ES" sz="1800" dirty="0" err="1" smtClean="0"/>
              <a:t>aurretik</a:t>
            </a:r>
            <a:r>
              <a:rPr lang="es-ES" sz="1800" dirty="0" smtClean="0"/>
              <a:t> betahistina </a:t>
            </a:r>
            <a:r>
              <a:rPr lang="es-ES" sz="1800" dirty="0" err="1" smtClean="0"/>
              <a:t>aukeratu</a:t>
            </a:r>
            <a:r>
              <a:rPr lang="es-ES" sz="1800" dirty="0" smtClean="0"/>
              <a:t>, </a:t>
            </a:r>
            <a:r>
              <a:rPr lang="es-ES" sz="1800" dirty="0" err="1" smtClean="0"/>
              <a:t>ondo</a:t>
            </a:r>
            <a:r>
              <a:rPr lang="es-ES" sz="1800" dirty="0" smtClean="0"/>
              <a:t> </a:t>
            </a:r>
            <a:r>
              <a:rPr lang="es-ES" sz="1800" dirty="0" err="1" smtClean="0"/>
              <a:t>toleratzen</a:t>
            </a:r>
            <a:r>
              <a:rPr lang="es-ES" sz="1800" dirty="0" smtClean="0"/>
              <a:t> eta </a:t>
            </a:r>
            <a:r>
              <a:rPr lang="es-ES" sz="1800" dirty="0" err="1" smtClean="0"/>
              <a:t>ez</a:t>
            </a:r>
            <a:r>
              <a:rPr lang="es-ES" sz="1800" dirty="0" smtClean="0"/>
              <a:t> </a:t>
            </a:r>
            <a:r>
              <a:rPr lang="es-ES" sz="1800" dirty="0" err="1" smtClean="0"/>
              <a:t>delako</a:t>
            </a:r>
            <a:r>
              <a:rPr lang="es-ES" sz="1800" dirty="0" smtClean="0"/>
              <a:t> </a:t>
            </a:r>
            <a:r>
              <a:rPr lang="es-ES" sz="1800" dirty="0" err="1" smtClean="0"/>
              <a:t>beharrezkoa</a:t>
            </a:r>
            <a:r>
              <a:rPr lang="es-ES" sz="1800" dirty="0" smtClean="0"/>
              <a:t> </a:t>
            </a:r>
            <a:r>
              <a:rPr lang="es-ES" sz="1800" dirty="0" err="1" smtClean="0"/>
              <a:t>kontrako</a:t>
            </a:r>
            <a:r>
              <a:rPr lang="es-ES" sz="1800" dirty="0" smtClean="0"/>
              <a:t> </a:t>
            </a:r>
            <a:r>
              <a:rPr lang="es-ES" sz="1800" dirty="0" err="1" smtClean="0"/>
              <a:t>efektuak</a:t>
            </a:r>
            <a:r>
              <a:rPr lang="es-ES" sz="1800" dirty="0" smtClean="0"/>
              <a:t> </a:t>
            </a:r>
            <a:r>
              <a:rPr lang="es-ES" sz="1800" dirty="0" err="1" smtClean="0"/>
              <a:t>monitorizatzea</a:t>
            </a:r>
            <a:r>
              <a:rPr lang="es-ES" sz="1800" dirty="0" smtClean="0"/>
              <a:t>. </a:t>
            </a:r>
            <a:r>
              <a:rPr lang="es-ES" sz="1800" dirty="0" err="1" smtClean="0"/>
              <a:t>Ohiko</a:t>
            </a:r>
            <a:r>
              <a:rPr lang="es-ES" sz="1800" dirty="0" smtClean="0"/>
              <a:t> </a:t>
            </a:r>
            <a:r>
              <a:rPr lang="es-ES" sz="1800" dirty="0" err="1" smtClean="0"/>
              <a:t>mantentze-dosia</a:t>
            </a:r>
            <a:r>
              <a:rPr lang="es-ES" sz="1800" dirty="0" smtClean="0"/>
              <a:t>: 8-16 mg, </a:t>
            </a:r>
            <a:r>
              <a:rPr lang="es-ES" sz="1800" dirty="0" err="1" smtClean="0"/>
              <a:t>egunean</a:t>
            </a:r>
            <a:r>
              <a:rPr lang="es-ES" sz="1800" dirty="0" smtClean="0"/>
              <a:t> 3 </a:t>
            </a:r>
            <a:r>
              <a:rPr lang="es-ES" sz="1800" dirty="0" err="1" smtClean="0"/>
              <a:t>aldiz</a:t>
            </a:r>
            <a:endParaRPr lang="es-ES" sz="1800" dirty="0" smtClean="0"/>
          </a:p>
          <a:p>
            <a:pPr marL="993775" lvl="1" indent="-285750">
              <a:lnSpc>
                <a:spcPct val="100000"/>
              </a:lnSpc>
              <a:spcBef>
                <a:spcPts val="0"/>
              </a:spcBef>
            </a:pPr>
            <a:endParaRPr lang="es-ES" sz="1600" dirty="0" smtClean="0"/>
          </a:p>
          <a:p>
            <a:pPr marL="993775" lvl="1" indent="-285750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Diuretikoak</a:t>
            </a:r>
            <a:r>
              <a:rPr lang="es-ES" sz="1800" b="1" dirty="0" smtClean="0">
                <a:solidFill>
                  <a:srgbClr val="4E9EBA"/>
                </a:solidFill>
              </a:rPr>
              <a:t>:</a:t>
            </a:r>
            <a:r>
              <a:rPr lang="es-ES" sz="1800" dirty="0" smtClean="0"/>
              <a:t> </a:t>
            </a:r>
            <a:r>
              <a:rPr lang="es-ES" sz="1600" dirty="0" err="1" smtClean="0"/>
              <a:t>uste</a:t>
            </a:r>
            <a:r>
              <a:rPr lang="es-ES" sz="1600" dirty="0" smtClean="0"/>
              <a:t> da sistema </a:t>
            </a:r>
            <a:r>
              <a:rPr lang="es-ES" sz="1600" dirty="0" err="1" smtClean="0"/>
              <a:t>endolinfatikoaren</a:t>
            </a:r>
            <a:r>
              <a:rPr lang="es-ES" sz="1600" dirty="0" smtClean="0"/>
              <a:t> </a:t>
            </a:r>
            <a:r>
              <a:rPr lang="es-ES" sz="1600" dirty="0" err="1" smtClean="0"/>
              <a:t>oreka</a:t>
            </a:r>
            <a:r>
              <a:rPr lang="es-ES" sz="1600" dirty="0" smtClean="0"/>
              <a:t> </a:t>
            </a:r>
            <a:r>
              <a:rPr lang="es-ES" sz="1600" dirty="0" err="1" smtClean="0"/>
              <a:t>elektrolitikoa</a:t>
            </a:r>
            <a:r>
              <a:rPr lang="es-ES" sz="1600" dirty="0" smtClean="0"/>
              <a:t> </a:t>
            </a:r>
            <a:r>
              <a:rPr lang="es-ES" sz="1600" dirty="0" err="1" smtClean="0"/>
              <a:t>mantentzen</a:t>
            </a:r>
            <a:r>
              <a:rPr lang="es-ES" sz="1600" dirty="0" smtClean="0"/>
              <a:t> eta </a:t>
            </a:r>
            <a:r>
              <a:rPr lang="es-ES" sz="1600" dirty="0" err="1" smtClean="0"/>
              <a:t>endolinfaren</a:t>
            </a:r>
            <a:r>
              <a:rPr lang="es-ES" sz="1600" dirty="0" smtClean="0"/>
              <a:t> </a:t>
            </a:r>
            <a:r>
              <a:rPr lang="es-ES" sz="1600" dirty="0" err="1" smtClean="0"/>
              <a:t>birxurgapena</a:t>
            </a:r>
            <a:r>
              <a:rPr lang="es-ES" sz="1600" dirty="0" smtClean="0"/>
              <a:t> </a:t>
            </a:r>
            <a:r>
              <a:rPr lang="es-ES" sz="1600" dirty="0" err="1" smtClean="0"/>
              <a:t>areagotzen</a:t>
            </a:r>
            <a:r>
              <a:rPr lang="es-ES" sz="1600" dirty="0" smtClean="0"/>
              <a:t> </a:t>
            </a:r>
            <a:r>
              <a:rPr lang="es-ES" sz="1600" dirty="0" err="1" smtClean="0"/>
              <a:t>dutela</a:t>
            </a:r>
            <a:r>
              <a:rPr lang="es-ES" sz="1800" dirty="0" smtClean="0"/>
              <a:t>.</a:t>
            </a:r>
            <a:r>
              <a:rPr lang="es-ES" sz="1800" dirty="0"/>
              <a:t> </a:t>
            </a:r>
            <a:r>
              <a:rPr lang="es-ES" sz="1800" dirty="0" err="1" smtClean="0"/>
              <a:t>Erabilenak</a:t>
            </a:r>
            <a:r>
              <a:rPr lang="es-ES" sz="1800" dirty="0" smtClean="0"/>
              <a:t>: </a:t>
            </a:r>
            <a:r>
              <a:rPr lang="es-ES" sz="1800" dirty="0" err="1" smtClean="0">
                <a:solidFill>
                  <a:srgbClr val="4E9EBA"/>
                </a:solidFill>
              </a:rPr>
              <a:t>tiazidikoak</a:t>
            </a:r>
            <a:r>
              <a:rPr lang="es-ES" sz="1800" dirty="0" smtClean="0">
                <a:solidFill>
                  <a:srgbClr val="4E9EBA"/>
                </a:solidFill>
              </a:rPr>
              <a:t> </a:t>
            </a:r>
            <a:r>
              <a:rPr lang="es-ES" sz="1800" dirty="0" smtClean="0"/>
              <a:t>potasio-</a:t>
            </a:r>
            <a:r>
              <a:rPr lang="es-ES" sz="1800" dirty="0" err="1" smtClean="0"/>
              <a:t>aurreztailedunak</a:t>
            </a:r>
            <a:r>
              <a:rPr lang="es-ES" sz="1800" dirty="0" smtClean="0"/>
              <a:t> </a:t>
            </a:r>
            <a:r>
              <a:rPr lang="es-ES" sz="1800" dirty="0" err="1" smtClean="0"/>
              <a:t>edo</a:t>
            </a:r>
            <a:r>
              <a:rPr lang="es-ES" sz="1800" dirty="0" smtClean="0"/>
              <a:t> </a:t>
            </a:r>
            <a:r>
              <a:rPr lang="es-ES" sz="1800" dirty="0" err="1" smtClean="0"/>
              <a:t>gabeak</a:t>
            </a:r>
            <a:r>
              <a:rPr lang="es-ES" sz="1800" dirty="0" smtClean="0"/>
              <a:t>. </a:t>
            </a:r>
            <a:r>
              <a:rPr lang="es-ES" sz="1800" dirty="0" err="1" smtClean="0">
                <a:solidFill>
                  <a:srgbClr val="4E9EBA"/>
                </a:solidFill>
              </a:rPr>
              <a:t>Azetazolamida</a:t>
            </a:r>
            <a:r>
              <a:rPr lang="es-ES" sz="1800" dirty="0" smtClean="0">
                <a:solidFill>
                  <a:srgbClr val="4E9EBA"/>
                </a:solidFill>
              </a:rPr>
              <a:t>,</a:t>
            </a:r>
            <a:r>
              <a:rPr lang="es-ES" sz="1800" dirty="0" smtClean="0"/>
              <a:t> 2. </a:t>
            </a:r>
            <a:r>
              <a:rPr lang="es-ES" sz="1800" dirty="0" err="1" smtClean="0"/>
              <a:t>mailakoa</a:t>
            </a:r>
            <a:endParaRPr lang="es-ES" sz="1800" dirty="0" smtClean="0"/>
          </a:p>
          <a:p>
            <a:pPr marL="708025" lvl="1" indent="0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marL="993775" lvl="1" indent="-285750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Betahi</a:t>
            </a:r>
            <a:r>
              <a:rPr lang="es-ES" sz="1600" dirty="0" smtClean="0"/>
              <a:t>stina + </a:t>
            </a:r>
            <a:r>
              <a:rPr lang="es-ES" sz="1600" dirty="0" err="1" smtClean="0"/>
              <a:t>diuretiko</a:t>
            </a:r>
            <a:r>
              <a:rPr lang="es-ES" sz="1600" dirty="0" smtClean="0"/>
              <a:t> </a:t>
            </a:r>
            <a:r>
              <a:rPr lang="es-ES" sz="1600" dirty="0" err="1" smtClean="0"/>
              <a:t>elkartea</a:t>
            </a:r>
            <a:r>
              <a:rPr lang="es-ES" sz="1600" dirty="0" smtClean="0"/>
              <a:t>: </a:t>
            </a:r>
            <a:r>
              <a:rPr lang="es-ES" sz="1600" dirty="0" err="1" smtClean="0"/>
              <a:t>aukera</a:t>
            </a:r>
            <a:r>
              <a:rPr lang="es-ES" sz="1600" dirty="0" smtClean="0"/>
              <a:t> </a:t>
            </a:r>
            <a:r>
              <a:rPr lang="es-ES" sz="1600" dirty="0" err="1" smtClean="0"/>
              <a:t>bat</a:t>
            </a:r>
            <a:r>
              <a:rPr lang="es-ES" sz="1600" dirty="0"/>
              <a:t> </a:t>
            </a:r>
            <a:r>
              <a:rPr lang="es-ES" sz="1600" dirty="0" smtClean="0"/>
              <a:t>da</a:t>
            </a:r>
            <a:r>
              <a:rPr lang="es-ES" sz="1600" dirty="0"/>
              <a:t>, </a:t>
            </a:r>
            <a:r>
              <a:rPr lang="es-ES" sz="1600" dirty="0" err="1"/>
              <a:t>sintomak</a:t>
            </a:r>
            <a:r>
              <a:rPr lang="es-ES" sz="1600" dirty="0"/>
              <a:t> </a:t>
            </a:r>
            <a:r>
              <a:rPr lang="es-ES" sz="1600" dirty="0" err="1"/>
              <a:t>monoterapiarekin</a:t>
            </a:r>
            <a:r>
              <a:rPr lang="es-ES" sz="1600" dirty="0"/>
              <a:t> </a:t>
            </a:r>
            <a:r>
              <a:rPr lang="es-ES" sz="1600" dirty="0" err="1" smtClean="0"/>
              <a:t>kontrolatzen</a:t>
            </a:r>
            <a:r>
              <a:rPr lang="es-ES" sz="1600" dirty="0" smtClean="0"/>
              <a:t> </a:t>
            </a:r>
            <a:r>
              <a:rPr lang="es-ES" sz="1600" dirty="0" err="1" smtClean="0"/>
              <a:t>ez</a:t>
            </a:r>
            <a:r>
              <a:rPr lang="es-ES" sz="1600" dirty="0" smtClean="0"/>
              <a:t> </a:t>
            </a:r>
            <a:r>
              <a:rPr lang="es-ES" sz="1600" dirty="0" err="1" smtClean="0"/>
              <a:t>badira</a:t>
            </a:r>
            <a:r>
              <a:rPr lang="es-ES" sz="1600" dirty="0" smtClean="0"/>
              <a:t> (</a:t>
            </a:r>
            <a:r>
              <a:rPr lang="es-ES" sz="1600" dirty="0" err="1" smtClean="0"/>
              <a:t>ez</a:t>
            </a:r>
            <a:r>
              <a:rPr lang="es-ES" sz="1600" dirty="0" smtClean="0"/>
              <a:t> </a:t>
            </a:r>
            <a:r>
              <a:rPr lang="es-ES" sz="1600" dirty="0" err="1" smtClean="0"/>
              <a:t>daude</a:t>
            </a:r>
            <a:r>
              <a:rPr lang="es-ES" sz="1600" dirty="0" smtClean="0"/>
              <a:t> </a:t>
            </a:r>
            <a:r>
              <a:rPr lang="es-ES" sz="1600" dirty="0" err="1" smtClean="0"/>
              <a:t>azterlanik</a:t>
            </a:r>
            <a:r>
              <a:rPr lang="es-ES" sz="1600" dirty="0" smtClean="0"/>
              <a:t>)</a:t>
            </a:r>
          </a:p>
          <a:p>
            <a:pPr marL="708025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dirty="0" smtClean="0"/>
              <a:t> </a:t>
            </a:r>
            <a:endParaRPr lang="es-ES" sz="1800" dirty="0"/>
          </a:p>
          <a:p>
            <a:pPr marL="539750" indent="-274638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 smtClean="0"/>
              <a:t>Tratamenduaren</a:t>
            </a:r>
            <a:r>
              <a:rPr lang="es-ES" sz="1600" dirty="0" smtClean="0"/>
              <a:t> </a:t>
            </a:r>
            <a:r>
              <a:rPr lang="es-ES" sz="1600" dirty="0" err="1" smtClean="0"/>
              <a:t>iraupena</a:t>
            </a:r>
            <a:r>
              <a:rPr lang="es-ES" sz="1600" dirty="0" smtClean="0"/>
              <a:t>: </a:t>
            </a:r>
            <a:r>
              <a:rPr lang="es-ES" sz="1600" dirty="0" err="1" smtClean="0"/>
              <a:t>ez</a:t>
            </a:r>
            <a:r>
              <a:rPr lang="es-ES" sz="1600" dirty="0"/>
              <a:t> </a:t>
            </a:r>
            <a:r>
              <a:rPr lang="es-ES" sz="1600" dirty="0" err="1" smtClean="0"/>
              <a:t>ebidentzia</a:t>
            </a:r>
            <a:r>
              <a:rPr lang="es-ES" sz="1600" dirty="0" smtClean="0"/>
              <a:t> </a:t>
            </a:r>
            <a:r>
              <a:rPr lang="es-ES" sz="1600" dirty="0" err="1" smtClean="0"/>
              <a:t>argirik</a:t>
            </a:r>
            <a:r>
              <a:rPr lang="es-ES" sz="1600" dirty="0" smtClean="0"/>
              <a:t>. </a:t>
            </a:r>
            <a:r>
              <a:rPr lang="es-ES" sz="1600" dirty="0"/>
              <a:t>B</a:t>
            </a:r>
            <a:r>
              <a:rPr lang="es-ES" sz="1600" dirty="0" smtClean="0"/>
              <a:t>etahistina </a:t>
            </a:r>
            <a:r>
              <a:rPr lang="es-ES" sz="1600" dirty="0" err="1" smtClean="0"/>
              <a:t>edo</a:t>
            </a:r>
            <a:r>
              <a:rPr lang="es-ES" sz="1600" dirty="0" smtClean="0"/>
              <a:t> </a:t>
            </a:r>
            <a:r>
              <a:rPr lang="es-ES" sz="1600" dirty="0" err="1" smtClean="0"/>
              <a:t>diuretikoekin</a:t>
            </a:r>
            <a:r>
              <a:rPr lang="es-ES" sz="1600" dirty="0" smtClean="0"/>
              <a:t> </a:t>
            </a:r>
            <a:r>
              <a:rPr lang="es-ES" sz="1600" dirty="0" err="1" smtClean="0"/>
              <a:t>erantzuna</a:t>
            </a:r>
            <a:r>
              <a:rPr lang="es-ES" sz="1600" dirty="0" smtClean="0"/>
              <a:t> </a:t>
            </a:r>
            <a:r>
              <a:rPr lang="es-ES" sz="1600" dirty="0" err="1" smtClean="0"/>
              <a:t>badago</a:t>
            </a:r>
            <a:r>
              <a:rPr lang="es-ES" sz="1600" dirty="0" smtClean="0"/>
              <a:t>: 6 </a:t>
            </a:r>
            <a:r>
              <a:rPr lang="es-ES" sz="1600" dirty="0" err="1" smtClean="0"/>
              <a:t>bat</a:t>
            </a:r>
            <a:r>
              <a:rPr lang="es-ES" sz="1600" dirty="0" smtClean="0"/>
              <a:t> </a:t>
            </a:r>
            <a:r>
              <a:rPr lang="es-ES" sz="1600" dirty="0" err="1" smtClean="0"/>
              <a:t>hilabetez</a:t>
            </a:r>
            <a:r>
              <a:rPr lang="es-ES" sz="1600" dirty="0" smtClean="0"/>
              <a:t> </a:t>
            </a:r>
            <a:r>
              <a:rPr lang="es-ES" sz="1600" dirty="0" err="1" smtClean="0"/>
              <a:t>jarrai</a:t>
            </a:r>
            <a:r>
              <a:rPr lang="es-ES" sz="1600" dirty="0" smtClean="0"/>
              <a:t> </a:t>
            </a:r>
            <a:r>
              <a:rPr lang="es-ES" sz="1600" dirty="0" err="1" smtClean="0"/>
              <a:t>daiteke</a:t>
            </a:r>
            <a:r>
              <a:rPr lang="es-ES" sz="1600" dirty="0" smtClean="0"/>
              <a:t> eta </a:t>
            </a:r>
            <a:r>
              <a:rPr lang="es-ES" sz="1600" dirty="0" err="1" smtClean="0"/>
              <a:t>gero</a:t>
            </a:r>
            <a:r>
              <a:rPr lang="es-ES" sz="1600" dirty="0" smtClean="0"/>
              <a:t> </a:t>
            </a:r>
            <a:r>
              <a:rPr lang="es-ES" sz="1600" dirty="0" err="1" smtClean="0"/>
              <a:t>eten</a:t>
            </a:r>
            <a:r>
              <a:rPr lang="es-ES" sz="1600" dirty="0" smtClean="0"/>
              <a:t> (betahistina </a:t>
            </a:r>
            <a:r>
              <a:rPr lang="es-ES" sz="1600" dirty="0" err="1" smtClean="0"/>
              <a:t>gradualki</a:t>
            </a:r>
            <a:r>
              <a:rPr lang="es-ES" sz="1600" dirty="0" smtClean="0"/>
              <a:t>). </a:t>
            </a:r>
            <a:r>
              <a:rPr lang="es-ES" sz="1600" dirty="0" err="1" smtClean="0"/>
              <a:t>Erantzunik</a:t>
            </a:r>
            <a:r>
              <a:rPr lang="es-ES" sz="1600" dirty="0" smtClean="0"/>
              <a:t> </a:t>
            </a:r>
            <a:r>
              <a:rPr lang="es-ES" sz="1600" dirty="0" err="1" smtClean="0"/>
              <a:t>ez</a:t>
            </a:r>
            <a:r>
              <a:rPr lang="es-ES" sz="1600" dirty="0" smtClean="0"/>
              <a:t>: </a:t>
            </a:r>
            <a:r>
              <a:rPr lang="es-ES" sz="1600" dirty="0" err="1" smtClean="0"/>
              <a:t>ahozko</a:t>
            </a:r>
            <a:r>
              <a:rPr lang="es-ES" sz="1600" dirty="0" smtClean="0"/>
              <a:t> </a:t>
            </a:r>
            <a:r>
              <a:rPr lang="es-ES" sz="1600" dirty="0" err="1" smtClean="0"/>
              <a:t>edo</a:t>
            </a:r>
            <a:r>
              <a:rPr lang="es-ES" sz="1600" dirty="0" smtClean="0"/>
              <a:t> </a:t>
            </a:r>
            <a:r>
              <a:rPr lang="es-ES" sz="1600" dirty="0" err="1" smtClean="0"/>
              <a:t>tinpano</a:t>
            </a:r>
            <a:r>
              <a:rPr lang="es-ES" sz="1600" dirty="0" smtClean="0"/>
              <a:t> </a:t>
            </a:r>
            <a:r>
              <a:rPr lang="es-ES" sz="1600" dirty="0" err="1" smtClean="0"/>
              <a:t>barneko</a:t>
            </a:r>
            <a:r>
              <a:rPr lang="es-ES" sz="1600" dirty="0" smtClean="0"/>
              <a:t> </a:t>
            </a:r>
            <a:r>
              <a:rPr lang="es-ES" sz="1600" dirty="0" err="1" smtClean="0"/>
              <a:t>kortikoideak</a:t>
            </a:r>
            <a:endParaRPr lang="es-ES" sz="1600" dirty="0"/>
          </a:p>
          <a:p>
            <a:pPr marL="536575" indent="-285750" algn="just">
              <a:lnSpc>
                <a:spcPct val="110000"/>
              </a:lnSpc>
              <a:spcBef>
                <a:spcPts val="600"/>
              </a:spcBef>
            </a:pPr>
            <a:r>
              <a:rPr lang="es-ES" sz="1600" dirty="0" err="1" smtClean="0"/>
              <a:t>Tinpano</a:t>
            </a:r>
            <a:r>
              <a:rPr lang="es-ES" sz="1600" dirty="0"/>
              <a:t> </a:t>
            </a:r>
            <a:r>
              <a:rPr lang="es-ES" sz="1600" dirty="0" err="1" smtClean="0"/>
              <a:t>barneko</a:t>
            </a:r>
            <a:r>
              <a:rPr lang="es-ES" sz="1600" dirty="0" smtClean="0"/>
              <a:t> </a:t>
            </a:r>
            <a:r>
              <a:rPr lang="es-ES" sz="1600" dirty="0" err="1" smtClean="0"/>
              <a:t>gentamizina</a:t>
            </a:r>
            <a:r>
              <a:rPr lang="es-ES" sz="1600" dirty="0" smtClean="0"/>
              <a:t>: </a:t>
            </a:r>
            <a:r>
              <a:rPr lang="es-ES" sz="1600" dirty="0" err="1" smtClean="0"/>
              <a:t>eraginkorragoa</a:t>
            </a:r>
            <a:r>
              <a:rPr lang="es-ES" sz="1600" dirty="0" smtClean="0"/>
              <a:t> </a:t>
            </a:r>
            <a:r>
              <a:rPr lang="es-ES" sz="1600" dirty="0" err="1" smtClean="0"/>
              <a:t>tinpano</a:t>
            </a:r>
            <a:r>
              <a:rPr lang="es-ES" sz="1600" dirty="0" smtClean="0"/>
              <a:t> </a:t>
            </a:r>
            <a:r>
              <a:rPr lang="es-ES" sz="1600" dirty="0" err="1" smtClean="0"/>
              <a:t>barneko</a:t>
            </a:r>
            <a:r>
              <a:rPr lang="es-ES" sz="1600" dirty="0" smtClean="0"/>
              <a:t> </a:t>
            </a:r>
            <a:r>
              <a:rPr lang="es-ES" sz="1600" dirty="0" err="1" smtClean="0"/>
              <a:t>kortikoideak</a:t>
            </a:r>
            <a:r>
              <a:rPr lang="es-ES" sz="1600" dirty="0" smtClean="0"/>
              <a:t> </a:t>
            </a:r>
            <a:r>
              <a:rPr lang="es-ES" sz="1600" dirty="0" err="1" smtClean="0"/>
              <a:t>baino</a:t>
            </a:r>
            <a:r>
              <a:rPr lang="es-ES" sz="1600" dirty="0" smtClean="0"/>
              <a:t>.</a:t>
            </a:r>
            <a:r>
              <a:rPr lang="es-ES" sz="1600" dirty="0"/>
              <a:t> </a:t>
            </a:r>
            <a:r>
              <a:rPr lang="es-ES" sz="1600" dirty="0" err="1"/>
              <a:t>E</a:t>
            </a:r>
            <a:r>
              <a:rPr lang="es-ES" sz="1600" dirty="0" err="1" smtClean="0"/>
              <a:t>rabilera</a:t>
            </a:r>
            <a:r>
              <a:rPr lang="es-ES" sz="1600" dirty="0" smtClean="0"/>
              <a:t> </a:t>
            </a:r>
            <a:r>
              <a:rPr lang="es-ES" sz="1600" dirty="0" err="1" smtClean="0"/>
              <a:t>mugatua</a:t>
            </a:r>
            <a:r>
              <a:rPr lang="es-ES" sz="1600" dirty="0" smtClean="0"/>
              <a:t> </a:t>
            </a:r>
            <a:r>
              <a:rPr lang="es-ES" sz="1600" dirty="0" err="1" smtClean="0"/>
              <a:t>ototoxikotasuna</a:t>
            </a:r>
            <a:r>
              <a:rPr lang="es-ES" sz="1600" dirty="0" smtClean="0"/>
              <a:t> dela eta</a:t>
            </a:r>
            <a:endParaRPr lang="es-ES" sz="1600" dirty="0"/>
          </a:p>
          <a:p>
            <a:pPr marL="536575" indent="-285750" algn="just">
              <a:lnSpc>
                <a:spcPct val="110000"/>
              </a:lnSpc>
              <a:spcBef>
                <a:spcPts val="600"/>
              </a:spcBef>
            </a:pPr>
            <a:r>
              <a:rPr lang="es-ES" sz="1600" dirty="0" err="1" smtClean="0"/>
              <a:t>Azken</a:t>
            </a:r>
            <a:r>
              <a:rPr lang="es-ES" sz="1600" dirty="0" smtClean="0"/>
              <a:t> </a:t>
            </a:r>
            <a:r>
              <a:rPr lang="es-ES" sz="1600" dirty="0" err="1" smtClean="0"/>
              <a:t>aukera</a:t>
            </a:r>
            <a:r>
              <a:rPr lang="es-ES" sz="1600" dirty="0" smtClean="0"/>
              <a:t>: </a:t>
            </a:r>
            <a:r>
              <a:rPr lang="es-ES" sz="1600" dirty="0" err="1" smtClean="0"/>
              <a:t>teknika</a:t>
            </a:r>
            <a:r>
              <a:rPr lang="es-ES" sz="1600" dirty="0" smtClean="0"/>
              <a:t> </a:t>
            </a:r>
            <a:r>
              <a:rPr lang="es-ES" sz="1600" dirty="0" err="1" smtClean="0"/>
              <a:t>kirurgikoak</a:t>
            </a:r>
            <a:endParaRPr lang="es-ES" sz="1600" dirty="0" smtClean="0"/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endParaRPr lang="es-ES" sz="18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55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316947" y="1336350"/>
            <a:ext cx="11161486" cy="49035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s-ES" sz="12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125175"/>
              </p:ext>
            </p:extLst>
          </p:nvPr>
        </p:nvGraphicFramePr>
        <p:xfrm>
          <a:off x="433802" y="414897"/>
          <a:ext cx="11321196" cy="564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1196">
                  <a:extLst>
                    <a:ext uri="{9D8B030D-6E8A-4147-A177-3AD203B41FA5}">
                      <a16:colId xmlns:a16="http://schemas.microsoft.com/office/drawing/2014/main" val="3025985190"/>
                    </a:ext>
                  </a:extLst>
                </a:gridCol>
              </a:tblGrid>
              <a:tr h="470365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Betahistina,</a:t>
                      </a:r>
                      <a:r>
                        <a:rPr lang="es-ES" sz="2400" baseline="0" dirty="0" smtClean="0"/>
                        <a:t> </a:t>
                      </a:r>
                      <a:r>
                        <a:rPr lang="es-ES" sz="2400" baseline="0" dirty="0" err="1" smtClean="0"/>
                        <a:t>zorabio</a:t>
                      </a:r>
                      <a:r>
                        <a:rPr lang="es-ES" sz="2400" baseline="0" dirty="0" smtClean="0"/>
                        <a:t> </a:t>
                      </a:r>
                      <a:r>
                        <a:rPr lang="es-ES" sz="2400" baseline="0" dirty="0" err="1" smtClean="0"/>
                        <a:t>guztietarako</a:t>
                      </a:r>
                      <a:r>
                        <a:rPr lang="es-ES" sz="2400" baseline="0" dirty="0" smtClean="0"/>
                        <a:t>?</a:t>
                      </a:r>
                      <a:endParaRPr lang="es-ES" sz="2400" dirty="0"/>
                    </a:p>
                  </a:txBody>
                  <a:tcPr>
                    <a:solidFill>
                      <a:srgbClr val="4E9E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672689"/>
                  </a:ext>
                </a:extLst>
              </a:tr>
              <a:tr h="5174015">
                <a:tc>
                  <a:txBody>
                    <a:bodyPr/>
                    <a:lstStyle/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800" baseline="0" dirty="0" err="1" smtClean="0"/>
                        <a:t>Histaminaren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analogoa</a:t>
                      </a:r>
                      <a:r>
                        <a:rPr lang="es-ES" sz="1800" baseline="0" dirty="0" smtClean="0"/>
                        <a:t>. Ez </a:t>
                      </a:r>
                      <a:r>
                        <a:rPr lang="es-ES" sz="1800" baseline="0" dirty="0" err="1" smtClean="0"/>
                        <a:t>dago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argi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bere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ekintza-mekanismoa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bertigoa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kontrolatzeko</a:t>
                      </a:r>
                      <a:endParaRPr lang="es-ES" sz="1800" baseline="0" dirty="0" smtClean="0"/>
                    </a:p>
                    <a:p>
                      <a:pPr mar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endParaRPr lang="es-ES" sz="1600" baseline="0" dirty="0" smtClean="0"/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Indikazio</a:t>
                      </a: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bakarra</a:t>
                      </a: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fitxa</a:t>
                      </a: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teknokoan</a:t>
                      </a: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: </a:t>
                      </a: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Menière-ren</a:t>
                      </a: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gaixotasuna</a:t>
                      </a: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800" baseline="0" dirty="0" smtClean="0">
                          <a:solidFill>
                            <a:srgbClr val="4E9EBA"/>
                          </a:solidFill>
                        </a:rPr>
                        <a:t>(MG). </a:t>
                      </a:r>
                      <a:r>
                        <a:rPr lang="es-ES" sz="1800" baseline="0" dirty="0" smtClean="0"/>
                        <a:t>“Off </a:t>
                      </a:r>
                      <a:r>
                        <a:rPr lang="es-ES" sz="1800" baseline="0" dirty="0" err="1" smtClean="0"/>
                        <a:t>label</a:t>
                      </a:r>
                      <a:r>
                        <a:rPr lang="es-ES" sz="1800" baseline="0" dirty="0" smtClean="0"/>
                        <a:t>” </a:t>
                      </a:r>
                      <a:r>
                        <a:rPr lang="es-ES" sz="1800" baseline="0" dirty="0" err="1" smtClean="0"/>
                        <a:t>erabilera</a:t>
                      </a:r>
                      <a:r>
                        <a:rPr lang="es-ES" sz="1800" baseline="0" dirty="0" smtClean="0"/>
                        <a:t> oso </a:t>
                      </a:r>
                      <a:r>
                        <a:rPr lang="es-ES" sz="1800" baseline="0" dirty="0" err="1" smtClean="0"/>
                        <a:t>zabalduta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bertigoak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tratatzeko</a:t>
                      </a:r>
                      <a:r>
                        <a:rPr lang="es-ES" sz="1800" baseline="0" dirty="0" smtClean="0"/>
                        <a:t>. </a:t>
                      </a:r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es-ES" sz="1600" baseline="0" dirty="0" smtClean="0"/>
                    </a:p>
                    <a:p>
                      <a:pPr marL="742950" lvl="1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600" baseline="0" dirty="0" smtClean="0"/>
                        <a:t>2023ko Cochrane BS </a:t>
                      </a:r>
                      <a:r>
                        <a:rPr lang="es-ES" sz="1600" baseline="0" dirty="0" err="1" smtClean="0"/>
                        <a:t>ondorioztatzen</a:t>
                      </a:r>
                      <a:r>
                        <a:rPr lang="es-ES" sz="1600" baseline="0" dirty="0" smtClean="0"/>
                        <a:t> du </a:t>
                      </a:r>
                      <a:r>
                        <a:rPr lang="es-ES" sz="1600" b="1" baseline="0" dirty="0" err="1" smtClean="0">
                          <a:solidFill>
                            <a:srgbClr val="4E9EBA"/>
                          </a:solidFill>
                        </a:rPr>
                        <a:t>ebidentzia</a:t>
                      </a:r>
                      <a:r>
                        <a:rPr lang="es-ES" sz="16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600" b="1" baseline="0" dirty="0" err="1" smtClean="0">
                          <a:solidFill>
                            <a:srgbClr val="4E9EBA"/>
                          </a:solidFill>
                        </a:rPr>
                        <a:t>ez</a:t>
                      </a:r>
                      <a:r>
                        <a:rPr lang="es-ES" sz="1600" b="1" baseline="0" dirty="0" smtClean="0">
                          <a:solidFill>
                            <a:srgbClr val="4E9EBA"/>
                          </a:solidFill>
                        </a:rPr>
                        <a:t> dela </a:t>
                      </a:r>
                      <a:r>
                        <a:rPr lang="es-ES" sz="1600" b="1" baseline="0" dirty="0" err="1" smtClean="0">
                          <a:solidFill>
                            <a:srgbClr val="4E9EBA"/>
                          </a:solidFill>
                        </a:rPr>
                        <a:t>nahikoa</a:t>
                      </a:r>
                      <a:r>
                        <a:rPr lang="es-ES" sz="16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600" b="1" baseline="0" dirty="0" err="1" smtClean="0">
                          <a:solidFill>
                            <a:srgbClr val="4E9EBA"/>
                          </a:solidFill>
                        </a:rPr>
                        <a:t>MGren</a:t>
                      </a:r>
                      <a:r>
                        <a:rPr lang="es-ES" sz="16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600" b="1" baseline="0" dirty="0" err="1" smtClean="0">
                          <a:solidFill>
                            <a:srgbClr val="4E9EBA"/>
                          </a:solidFill>
                        </a:rPr>
                        <a:t>sintometan</a:t>
                      </a:r>
                      <a:r>
                        <a:rPr lang="es-ES" sz="1600" b="1" baseline="0" dirty="0" smtClean="0">
                          <a:solidFill>
                            <a:srgbClr val="4E9EBA"/>
                          </a:solidFill>
                        </a:rPr>
                        <a:t> betahistina </a:t>
                      </a:r>
                      <a:r>
                        <a:rPr lang="es-ES" sz="1600" b="1" baseline="0" dirty="0" err="1" smtClean="0">
                          <a:solidFill>
                            <a:srgbClr val="4E9EBA"/>
                          </a:solidFill>
                        </a:rPr>
                        <a:t>eraginkorra</a:t>
                      </a:r>
                      <a:r>
                        <a:rPr lang="es-ES" sz="1600" b="1" baseline="0" dirty="0" smtClean="0">
                          <a:solidFill>
                            <a:srgbClr val="4E9EBA"/>
                          </a:solidFill>
                        </a:rPr>
                        <a:t> den ala </a:t>
                      </a:r>
                      <a:r>
                        <a:rPr lang="es-ES" sz="1600" b="1" baseline="0" dirty="0" err="1" smtClean="0">
                          <a:solidFill>
                            <a:srgbClr val="4E9EBA"/>
                          </a:solidFill>
                        </a:rPr>
                        <a:t>ez</a:t>
                      </a:r>
                      <a:r>
                        <a:rPr lang="es-ES" sz="16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600" b="1" baseline="0" dirty="0" err="1" smtClean="0">
                          <a:solidFill>
                            <a:srgbClr val="4E9EBA"/>
                          </a:solidFill>
                        </a:rPr>
                        <a:t>zehazteko</a:t>
                      </a:r>
                      <a:endParaRPr lang="es-ES" sz="1600" b="1" baseline="0" dirty="0" smtClean="0">
                        <a:solidFill>
                          <a:srgbClr val="4E9EBA"/>
                        </a:solidFill>
                      </a:endParaRPr>
                    </a:p>
                    <a:p>
                      <a:pPr marL="742950" lvl="1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es-ES" sz="1600" b="1" baseline="0" dirty="0" smtClean="0">
                        <a:solidFill>
                          <a:srgbClr val="4E9EBA"/>
                        </a:solidFill>
                      </a:endParaRPr>
                    </a:p>
                    <a:p>
                      <a:pPr marL="742950" lvl="1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600" baseline="0" dirty="0" smtClean="0"/>
                        <a:t>2016ko Cochrane BS (</a:t>
                      </a:r>
                      <a:r>
                        <a:rPr lang="es-ES" sz="1600" baseline="0" dirty="0" err="1" smtClean="0"/>
                        <a:t>bertigoaren</a:t>
                      </a:r>
                      <a:r>
                        <a:rPr lang="es-ES" sz="1600" baseline="0" dirty="0" smtClean="0"/>
                        <a:t> </a:t>
                      </a:r>
                      <a:r>
                        <a:rPr lang="es-ES" sz="1600" baseline="0" dirty="0" err="1" smtClean="0"/>
                        <a:t>sintometarako</a:t>
                      </a:r>
                      <a:r>
                        <a:rPr lang="es-ES" sz="1600" baseline="0" dirty="0" smtClean="0"/>
                        <a:t> </a:t>
                      </a:r>
                      <a:r>
                        <a:rPr lang="es-ES" sz="1600" baseline="0" dirty="0" err="1" smtClean="0"/>
                        <a:t>betahistinaren</a:t>
                      </a:r>
                      <a:r>
                        <a:rPr lang="es-ES" sz="1600" baseline="0" dirty="0" smtClean="0"/>
                        <a:t> </a:t>
                      </a:r>
                      <a:r>
                        <a:rPr lang="es-ES" sz="1600" baseline="0" dirty="0" err="1" smtClean="0"/>
                        <a:t>eraginkortasunari</a:t>
                      </a:r>
                      <a:r>
                        <a:rPr lang="es-ES" sz="1600" baseline="0" dirty="0" smtClean="0"/>
                        <a:t> </a:t>
                      </a:r>
                      <a:r>
                        <a:rPr lang="es-ES" sz="1600" baseline="0" dirty="0" err="1" smtClean="0"/>
                        <a:t>buruzkoa</a:t>
                      </a:r>
                      <a:r>
                        <a:rPr lang="es-ES" sz="1600" baseline="0" dirty="0" smtClean="0"/>
                        <a:t>) </a:t>
                      </a:r>
                      <a:r>
                        <a:rPr lang="es-ES" sz="1600" baseline="0" dirty="0" err="1" smtClean="0"/>
                        <a:t>efektu</a:t>
                      </a:r>
                      <a:r>
                        <a:rPr lang="es-ES" sz="1600" baseline="0" dirty="0" smtClean="0"/>
                        <a:t> </a:t>
                      </a:r>
                      <a:r>
                        <a:rPr lang="es-ES" sz="1600" baseline="0" dirty="0" err="1" smtClean="0"/>
                        <a:t>positiboa</a:t>
                      </a:r>
                      <a:r>
                        <a:rPr lang="es-ES" sz="1600" baseline="0" dirty="0" smtClean="0"/>
                        <a:t> </a:t>
                      </a:r>
                      <a:r>
                        <a:rPr lang="es-ES" sz="1600" baseline="0" dirty="0" err="1" smtClean="0"/>
                        <a:t>erakusten</a:t>
                      </a:r>
                      <a:r>
                        <a:rPr lang="es-ES" sz="1600" baseline="0" dirty="0" smtClean="0"/>
                        <a:t> </a:t>
                      </a:r>
                      <a:r>
                        <a:rPr lang="es-ES" sz="1600" baseline="0" dirty="0" err="1" smtClean="0"/>
                        <a:t>zuen</a:t>
                      </a:r>
                      <a:r>
                        <a:rPr lang="es-ES" sz="1600" baseline="0" dirty="0" smtClean="0"/>
                        <a:t>, </a:t>
                      </a:r>
                      <a:r>
                        <a:rPr lang="es-ES" sz="1600" baseline="0" dirty="0" err="1" smtClean="0"/>
                        <a:t>plazeboarekin</a:t>
                      </a:r>
                      <a:r>
                        <a:rPr lang="es-ES" sz="1600" baseline="0" dirty="0" smtClean="0"/>
                        <a:t> </a:t>
                      </a:r>
                      <a:r>
                        <a:rPr lang="es-ES" sz="1600" baseline="0" dirty="0" err="1" smtClean="0"/>
                        <a:t>alderatuta</a:t>
                      </a:r>
                      <a:r>
                        <a:rPr lang="es-ES" sz="1600" baseline="0" dirty="0" smtClean="0"/>
                        <a:t> (</a:t>
                      </a:r>
                      <a:r>
                        <a:rPr lang="es-ES" sz="1600" baseline="0" dirty="0" err="1" smtClean="0"/>
                        <a:t>baina</a:t>
                      </a:r>
                      <a:r>
                        <a:rPr lang="es-ES" sz="1600" baseline="0" dirty="0" smtClean="0"/>
                        <a:t> </a:t>
                      </a:r>
                      <a:r>
                        <a:rPr lang="es-ES" sz="1600" baseline="0" dirty="0" err="1" smtClean="0"/>
                        <a:t>sartutako</a:t>
                      </a:r>
                      <a:r>
                        <a:rPr lang="es-ES" sz="1600" baseline="0" dirty="0" smtClean="0"/>
                        <a:t> </a:t>
                      </a:r>
                      <a:r>
                        <a:rPr lang="es-ES" sz="1600" baseline="0" dirty="0" err="1" smtClean="0"/>
                        <a:t>ASKek</a:t>
                      </a:r>
                      <a:r>
                        <a:rPr lang="es-ES" sz="1600" baseline="0" dirty="0" smtClean="0"/>
                        <a:t> </a:t>
                      </a:r>
                      <a:r>
                        <a:rPr lang="es-ES" sz="1600" baseline="0" dirty="0" err="1" smtClean="0"/>
                        <a:t>alborapen-arrisku</a:t>
                      </a:r>
                      <a:r>
                        <a:rPr lang="es-ES" sz="1600" baseline="0" dirty="0" smtClean="0"/>
                        <a:t> </a:t>
                      </a:r>
                      <a:r>
                        <a:rPr lang="es-ES" sz="1600" baseline="0" dirty="0" err="1" smtClean="0"/>
                        <a:t>handia</a:t>
                      </a:r>
                      <a:r>
                        <a:rPr lang="es-ES" sz="1600" baseline="0" dirty="0" smtClean="0"/>
                        <a:t> </a:t>
                      </a:r>
                      <a:r>
                        <a:rPr lang="es-ES" sz="1600" baseline="0" dirty="0" err="1" smtClean="0"/>
                        <a:t>zuten</a:t>
                      </a:r>
                      <a:r>
                        <a:rPr lang="es-ES" sz="1600" baseline="0" dirty="0" smtClean="0"/>
                        <a:t>) </a:t>
                      </a:r>
                    </a:p>
                    <a:p>
                      <a:pPr marL="457200" lvl="1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endParaRPr lang="es-ES" sz="1600" baseline="0" dirty="0" smtClean="0"/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Ondorio</a:t>
                      </a: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kaltegarri</a:t>
                      </a: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ohikoak</a:t>
                      </a:r>
                      <a:r>
                        <a:rPr lang="es-ES" sz="1800" baseline="0" dirty="0" smtClean="0"/>
                        <a:t>: </a:t>
                      </a:r>
                      <a:r>
                        <a:rPr lang="es-ES" sz="1800" baseline="0" dirty="0" err="1" smtClean="0"/>
                        <a:t>zefalea</a:t>
                      </a:r>
                      <a:r>
                        <a:rPr lang="es-ES" sz="1800" baseline="0" dirty="0" smtClean="0"/>
                        <a:t>, </a:t>
                      </a:r>
                      <a:r>
                        <a:rPr lang="es-ES" sz="1800" baseline="0" dirty="0" err="1" smtClean="0"/>
                        <a:t>goragalea</a:t>
                      </a:r>
                      <a:r>
                        <a:rPr lang="es-ES" sz="1800" baseline="0" dirty="0" smtClean="0"/>
                        <a:t> eta dispepsia. </a:t>
                      </a:r>
                      <a:r>
                        <a:rPr lang="es-ES" sz="1800" baseline="0" dirty="0" err="1" smtClean="0"/>
                        <a:t>Diszinesia</a:t>
                      </a:r>
                      <a:r>
                        <a:rPr lang="es-ES" sz="1800" baseline="0" dirty="0" smtClean="0"/>
                        <a:t> eta </a:t>
                      </a:r>
                      <a:r>
                        <a:rPr lang="es-ES" sz="1800" baseline="0" dirty="0" err="1" smtClean="0"/>
                        <a:t>haluzinazioak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ezohikoak</a:t>
                      </a:r>
                      <a:r>
                        <a:rPr lang="es-ES" sz="1800" baseline="0" dirty="0" smtClean="0"/>
                        <a:t>,  </a:t>
                      </a:r>
                      <a:r>
                        <a:rPr lang="es-ES" sz="1800" baseline="0" dirty="0" err="1" smtClean="0"/>
                        <a:t>baina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kontuan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hartu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behar</a:t>
                      </a:r>
                      <a:r>
                        <a:rPr lang="es-ES" sz="1800" baseline="0" dirty="0" smtClean="0"/>
                        <a:t> da </a:t>
                      </a:r>
                      <a:r>
                        <a:rPr lang="es-ES" sz="1800" baseline="0" dirty="0" err="1" smtClean="0"/>
                        <a:t>onura-arrisku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balantzea</a:t>
                      </a:r>
                      <a:r>
                        <a:rPr lang="es-ES" sz="1800" baseline="0" dirty="0" smtClean="0"/>
                        <a:t>, </a:t>
                      </a:r>
                      <a:r>
                        <a:rPr lang="es-ES" sz="1800" baseline="0" dirty="0" err="1" smtClean="0"/>
                        <a:t>batez</a:t>
                      </a:r>
                      <a:r>
                        <a:rPr lang="es-ES" sz="1800" baseline="0" dirty="0" smtClean="0"/>
                        <a:t> ere </a:t>
                      </a:r>
                      <a:r>
                        <a:rPr lang="es-ES" sz="1800" baseline="0" dirty="0" err="1" smtClean="0"/>
                        <a:t>tratamendu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eraginkorrak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daudenean</a:t>
                      </a:r>
                      <a:r>
                        <a:rPr lang="es-ES" sz="1800" baseline="0" dirty="0" smtClean="0"/>
                        <a:t> (</a:t>
                      </a:r>
                      <a:r>
                        <a:rPr lang="es-ES" sz="1800" baseline="0" dirty="0" err="1" smtClean="0"/>
                        <a:t>adib</a:t>
                      </a:r>
                      <a:r>
                        <a:rPr lang="es-ES" sz="1800" baseline="0" dirty="0" smtClean="0"/>
                        <a:t>. </a:t>
                      </a:r>
                      <a:r>
                        <a:rPr lang="es-ES" sz="1800" baseline="0" dirty="0" err="1" smtClean="0"/>
                        <a:t>partikulak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birkokatzeko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maniobrak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BPPOan</a:t>
                      </a:r>
                      <a:r>
                        <a:rPr lang="es-ES" sz="1800" baseline="0" dirty="0" smtClean="0"/>
                        <a:t>)</a:t>
                      </a:r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es-ES" sz="1600" baseline="0" dirty="0" smtClean="0"/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Desadostasuna</a:t>
                      </a: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praktika</a:t>
                      </a: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klinikoan</a:t>
                      </a: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 eta </a:t>
                      </a: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ebidentzian</a:t>
                      </a: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oinarritutako</a:t>
                      </a: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gomendioen</a:t>
                      </a: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artean</a:t>
                      </a: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800" b="0" baseline="0" dirty="0" err="1" smtClean="0">
                          <a:solidFill>
                            <a:schemeClr val="dk1"/>
                          </a:solidFill>
                        </a:rPr>
                        <a:t>bertigoa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tratatzeko</a:t>
                      </a:r>
                      <a:endParaRPr lang="es-ES" sz="1800" baseline="0" dirty="0" smtClean="0"/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es-ES" sz="1800" baseline="0" dirty="0" smtClean="0"/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800" baseline="0" dirty="0" err="1" smtClean="0"/>
                        <a:t>Euskadin</a:t>
                      </a:r>
                      <a:r>
                        <a:rPr lang="es-ES" sz="1800" baseline="0" dirty="0" smtClean="0"/>
                        <a:t>, 2022an, </a:t>
                      </a:r>
                      <a:r>
                        <a:rPr lang="es-ES" sz="1800" baseline="0" dirty="0" err="1" smtClean="0"/>
                        <a:t>betahistinazko</a:t>
                      </a:r>
                      <a:r>
                        <a:rPr lang="es-ES" sz="1800" baseline="0" dirty="0" smtClean="0"/>
                        <a:t> 150.780 </a:t>
                      </a:r>
                      <a:r>
                        <a:rPr lang="es-ES" sz="1800" baseline="0" dirty="0" err="1" smtClean="0"/>
                        <a:t>ontzi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banatu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ziren</a:t>
                      </a:r>
                      <a:r>
                        <a:rPr lang="es-ES" sz="1800" baseline="0" dirty="0" smtClean="0"/>
                        <a:t>. </a:t>
                      </a:r>
                      <a:r>
                        <a:rPr lang="es-ES" sz="1800" baseline="0" dirty="0" err="1" smtClean="0"/>
                        <a:t>Litekeena</a:t>
                      </a:r>
                      <a:r>
                        <a:rPr lang="es-ES" sz="1800" baseline="0" dirty="0" smtClean="0"/>
                        <a:t> da </a:t>
                      </a:r>
                      <a:r>
                        <a:rPr lang="es-ES" sz="1800" baseline="0" dirty="0" err="1" smtClean="0"/>
                        <a:t>modu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desegokian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erabiltzea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eraginkorra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ez</a:t>
                      </a:r>
                      <a:r>
                        <a:rPr lang="es-ES" sz="1800" baseline="0" dirty="0" smtClean="0"/>
                        <a:t> den </a:t>
                      </a:r>
                      <a:r>
                        <a:rPr lang="es-ES" sz="1800" baseline="0" dirty="0" err="1" smtClean="0"/>
                        <a:t>pazienteetan</a:t>
                      </a:r>
                      <a:endParaRPr lang="es-ES" sz="1800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928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224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4" y="337871"/>
            <a:ext cx="9844389" cy="593628"/>
          </a:xfrm>
        </p:spPr>
        <p:txBody>
          <a:bodyPr>
            <a:noAutofit/>
          </a:bodyPr>
          <a:lstStyle/>
          <a:p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C. </a:t>
            </a:r>
            <a:r>
              <a:rPr lang="es-ES" sz="32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Errehabilitazio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bestibularra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16947" y="1540220"/>
            <a:ext cx="11161486" cy="453390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1800"/>
              </a:spcBef>
            </a:pPr>
            <a:r>
              <a:rPr lang="es-ES" sz="1800" dirty="0" err="1" smtClean="0"/>
              <a:t>Errehabilitazio</a:t>
            </a:r>
            <a:r>
              <a:rPr lang="es-ES" sz="1800" dirty="0" smtClean="0"/>
              <a:t> </a:t>
            </a:r>
            <a:r>
              <a:rPr lang="es-ES" sz="1800" dirty="0" err="1" smtClean="0"/>
              <a:t>bestibularraren</a:t>
            </a:r>
            <a:r>
              <a:rPr lang="es-ES" sz="1800" dirty="0" smtClean="0"/>
              <a:t> </a:t>
            </a:r>
            <a:r>
              <a:rPr lang="es-ES" sz="1800" dirty="0" err="1" smtClean="0"/>
              <a:t>oinarri</a:t>
            </a:r>
            <a:r>
              <a:rPr lang="es-ES" sz="1800" dirty="0" smtClean="0"/>
              <a:t> </a:t>
            </a:r>
            <a:r>
              <a:rPr lang="es-ES" sz="1800" dirty="0" err="1" smtClean="0"/>
              <a:t>dira</a:t>
            </a:r>
            <a:r>
              <a:rPr lang="es-ES" sz="1800" dirty="0" smtClean="0"/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orientazio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espazialaren</a:t>
            </a:r>
            <a:r>
              <a:rPr lang="es-ES" sz="1800" b="1" dirty="0" smtClean="0">
                <a:solidFill>
                  <a:srgbClr val="4E9EBA"/>
                </a:solidFill>
              </a:rPr>
              <a:t> eta </a:t>
            </a:r>
            <a:r>
              <a:rPr lang="es-ES" sz="1800" b="1" dirty="0" err="1" smtClean="0">
                <a:solidFill>
                  <a:srgbClr val="4E9EBA"/>
                </a:solidFill>
              </a:rPr>
              <a:t>orekaren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alterazioak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konpentzatzen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edo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zuzentzen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dituzten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mekanismoen</a:t>
            </a:r>
            <a:r>
              <a:rPr lang="es-ES" sz="1800" dirty="0" smtClean="0"/>
              <a:t> </a:t>
            </a:r>
            <a:r>
              <a:rPr lang="es-ES" sz="1800" dirty="0" err="1" smtClean="0"/>
              <a:t>garapena</a:t>
            </a:r>
            <a:r>
              <a:rPr lang="es-ES" sz="1800" dirty="0" smtClean="0"/>
              <a:t> </a:t>
            </a:r>
            <a:r>
              <a:rPr lang="es-ES" sz="1800" dirty="0" err="1" smtClean="0"/>
              <a:t>bultzatzea</a:t>
            </a:r>
            <a:r>
              <a:rPr lang="es-ES" sz="1800" dirty="0" smtClean="0"/>
              <a:t> eta </a:t>
            </a:r>
            <a:r>
              <a:rPr lang="es-ES" sz="1800" dirty="0" err="1" smtClean="0"/>
              <a:t>estimulatzea</a:t>
            </a:r>
            <a:r>
              <a:rPr lang="es-ES" sz="1800" dirty="0" smtClean="0"/>
              <a:t> </a:t>
            </a:r>
          </a:p>
          <a:p>
            <a:pPr algn="just">
              <a:lnSpc>
                <a:spcPct val="110000"/>
              </a:lnSpc>
              <a:spcBef>
                <a:spcPts val="180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Fisioterapiako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jarduera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erraz</a:t>
            </a:r>
            <a:r>
              <a:rPr lang="es-ES" sz="1800" b="1" dirty="0" smtClean="0">
                <a:solidFill>
                  <a:srgbClr val="4E9EBA"/>
                </a:solidFill>
              </a:rPr>
              <a:t>, </a:t>
            </a:r>
            <a:r>
              <a:rPr lang="es-ES" sz="1800" b="1" dirty="0" err="1" smtClean="0">
                <a:solidFill>
                  <a:srgbClr val="4E9EBA"/>
                </a:solidFill>
              </a:rPr>
              <a:t>ariketa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motorrak</a:t>
            </a:r>
            <a:r>
              <a:rPr lang="es-ES" sz="1800" b="1" dirty="0" smtClean="0">
                <a:solidFill>
                  <a:srgbClr val="4E9EBA"/>
                </a:solidFill>
              </a:rPr>
              <a:t>, </a:t>
            </a:r>
            <a:r>
              <a:rPr lang="es-ES" sz="1800" b="1" dirty="0" err="1" smtClean="0">
                <a:solidFill>
                  <a:srgbClr val="4E9EBA"/>
                </a:solidFill>
              </a:rPr>
              <a:t>begikoak</a:t>
            </a:r>
            <a:r>
              <a:rPr lang="es-ES" sz="1800" b="1" dirty="0" smtClean="0">
                <a:solidFill>
                  <a:srgbClr val="4E9EBA"/>
                </a:solidFill>
              </a:rPr>
              <a:t> eta </a:t>
            </a:r>
            <a:r>
              <a:rPr lang="es-ES" sz="1800" b="1" dirty="0" err="1" smtClean="0">
                <a:solidFill>
                  <a:srgbClr val="4E9EBA"/>
                </a:solidFill>
              </a:rPr>
              <a:t>bestibularrak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dirty="0" err="1" smtClean="0"/>
              <a:t>biltzen</a:t>
            </a:r>
            <a:r>
              <a:rPr lang="es-ES" sz="1800" dirty="0" smtClean="0"/>
              <a:t> </a:t>
            </a:r>
            <a:r>
              <a:rPr lang="es-ES" sz="1800" dirty="0" err="1" smtClean="0"/>
              <a:t>ditu</a:t>
            </a:r>
            <a:r>
              <a:rPr lang="es-ES" sz="1800" dirty="0" smtClean="0"/>
              <a:t> </a:t>
            </a:r>
          </a:p>
          <a:p>
            <a:pPr algn="just">
              <a:lnSpc>
                <a:spcPct val="110000"/>
              </a:lnSpc>
              <a:spcBef>
                <a:spcPts val="1800"/>
              </a:spcBef>
            </a:pPr>
            <a:r>
              <a:rPr lang="es-ES" sz="1800" dirty="0" smtClean="0"/>
              <a:t>Cochrane BS: </a:t>
            </a:r>
            <a:r>
              <a:rPr lang="es-ES" sz="1800" b="1" dirty="0" err="1" smtClean="0">
                <a:solidFill>
                  <a:srgbClr val="4E9EBA"/>
                </a:solidFill>
              </a:rPr>
              <a:t>alde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bakarreko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dirty="0" err="1" smtClean="0"/>
              <a:t>disfuntzio</a:t>
            </a:r>
            <a:r>
              <a:rPr lang="es-ES" sz="1800" dirty="0" smtClean="0"/>
              <a:t> </a:t>
            </a:r>
            <a:r>
              <a:rPr lang="es-ES" sz="1800" dirty="0" err="1"/>
              <a:t>b</a:t>
            </a:r>
            <a:r>
              <a:rPr lang="es-ES" sz="1800" dirty="0" err="1" smtClean="0"/>
              <a:t>estibular</a:t>
            </a:r>
            <a:r>
              <a:rPr lang="es-ES" sz="1800" dirty="0" smtClean="0"/>
              <a:t> </a:t>
            </a:r>
            <a:r>
              <a:rPr lang="es-ES" sz="1800" dirty="0" err="1" smtClean="0"/>
              <a:t>periferikoaren</a:t>
            </a:r>
            <a:r>
              <a:rPr lang="es-ES" sz="1800" dirty="0" smtClean="0"/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tratamendu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seguru</a:t>
            </a:r>
            <a:r>
              <a:rPr lang="es-ES" sz="1800" b="1" dirty="0">
                <a:solidFill>
                  <a:srgbClr val="4E9EBA"/>
                </a:solidFill>
              </a:rPr>
              <a:t> eta </a:t>
            </a:r>
            <a:r>
              <a:rPr lang="es-ES" sz="1800" b="1" dirty="0" err="1">
                <a:solidFill>
                  <a:srgbClr val="4E9EBA"/>
                </a:solidFill>
              </a:rPr>
              <a:t>eraginkorra</a:t>
            </a:r>
            <a:r>
              <a:rPr lang="es-ES" sz="1800" b="1" dirty="0"/>
              <a:t> </a:t>
            </a:r>
            <a:endParaRPr lang="es-ES" sz="1800" dirty="0" smtClean="0"/>
          </a:p>
          <a:p>
            <a:pPr algn="just">
              <a:lnSpc>
                <a:spcPct val="110000"/>
              </a:lnSpc>
              <a:spcBef>
                <a:spcPts val="1800"/>
              </a:spcBef>
            </a:pPr>
            <a:r>
              <a:rPr lang="es-ES" sz="1800" dirty="0" smtClean="0"/>
              <a:t>Ez </a:t>
            </a:r>
            <a:r>
              <a:rPr lang="es-ES" sz="1800" dirty="0" err="1" smtClean="0"/>
              <a:t>dago</a:t>
            </a:r>
            <a:r>
              <a:rPr lang="es-ES" sz="1800" dirty="0" smtClean="0"/>
              <a:t> </a:t>
            </a:r>
            <a:r>
              <a:rPr lang="es-ES" sz="1800" dirty="0" err="1" smtClean="0"/>
              <a:t>ebidentziarik</a:t>
            </a:r>
            <a:r>
              <a:rPr lang="es-ES" sz="1800" dirty="0" smtClean="0"/>
              <a:t> </a:t>
            </a:r>
            <a:r>
              <a:rPr lang="es-ES" sz="1800" dirty="0" err="1" smtClean="0"/>
              <a:t>errehabilitazio</a:t>
            </a:r>
            <a:r>
              <a:rPr lang="es-ES" sz="1800" dirty="0" smtClean="0"/>
              <a:t> </a:t>
            </a:r>
            <a:r>
              <a:rPr lang="es-ES" sz="1800" dirty="0" err="1" smtClean="0"/>
              <a:t>bestibularraren</a:t>
            </a:r>
            <a:r>
              <a:rPr lang="es-ES" sz="1800" dirty="0" smtClean="0"/>
              <a:t> </a:t>
            </a:r>
            <a:r>
              <a:rPr lang="es-ES" sz="1800" dirty="0" err="1" smtClean="0"/>
              <a:t>modu</a:t>
            </a:r>
            <a:r>
              <a:rPr lang="es-ES" sz="1800" dirty="0" smtClean="0"/>
              <a:t> </a:t>
            </a:r>
            <a:r>
              <a:rPr lang="es-ES" sz="1800" dirty="0" err="1" smtClean="0"/>
              <a:t>desberdinak</a:t>
            </a:r>
            <a:r>
              <a:rPr lang="es-ES" sz="1800" dirty="0" smtClean="0"/>
              <a:t> </a:t>
            </a:r>
            <a:r>
              <a:rPr lang="es-ES" sz="1800" dirty="0" err="1" smtClean="0"/>
              <a:t>bereizteko</a:t>
            </a:r>
            <a:r>
              <a:rPr lang="es-ES" sz="1800" dirty="0" smtClean="0"/>
              <a:t> </a:t>
            </a:r>
          </a:p>
          <a:p>
            <a:pPr algn="just">
              <a:lnSpc>
                <a:spcPct val="110000"/>
              </a:lnSpc>
              <a:spcBef>
                <a:spcPts val="1800"/>
              </a:spcBef>
            </a:pPr>
            <a:r>
              <a:rPr lang="es-ES" sz="1800" dirty="0" err="1" smtClean="0"/>
              <a:t>Sintomak</a:t>
            </a:r>
            <a:r>
              <a:rPr lang="es-ES" sz="1800" dirty="0" smtClean="0"/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hasi</a:t>
            </a:r>
            <a:r>
              <a:rPr lang="es-ES" sz="1800" b="1" dirty="0" smtClean="0">
                <a:solidFill>
                  <a:srgbClr val="4E9EBA"/>
                </a:solidFill>
              </a:rPr>
              <a:t> eta </a:t>
            </a:r>
            <a:r>
              <a:rPr lang="es-ES" sz="1800" b="1" dirty="0" err="1" smtClean="0">
                <a:solidFill>
                  <a:srgbClr val="4E9EBA"/>
                </a:solidFill>
              </a:rPr>
              <a:t>berehala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dirty="0" err="1" smtClean="0"/>
              <a:t>hasi</a:t>
            </a:r>
            <a:r>
              <a:rPr lang="es-ES" sz="1800" dirty="0" smtClean="0"/>
              <a:t> </a:t>
            </a:r>
            <a:r>
              <a:rPr lang="es-ES" sz="1800" dirty="0" err="1" smtClean="0"/>
              <a:t>behar</a:t>
            </a:r>
            <a:r>
              <a:rPr lang="es-ES" sz="1800" dirty="0" smtClean="0"/>
              <a:t> da (</a:t>
            </a:r>
            <a:r>
              <a:rPr lang="es-ES" sz="1800" dirty="0" err="1" smtClean="0"/>
              <a:t>onura</a:t>
            </a:r>
            <a:r>
              <a:rPr lang="es-ES" sz="1800" dirty="0" smtClean="0"/>
              <a:t> </a:t>
            </a:r>
            <a:r>
              <a:rPr lang="es-ES" sz="1800" dirty="0" err="1" smtClean="0"/>
              <a:t>handiagorako</a:t>
            </a:r>
            <a:r>
              <a:rPr lang="es-ES" sz="1800" dirty="0" smtClean="0"/>
              <a:t> </a:t>
            </a:r>
            <a:r>
              <a:rPr lang="es-ES" sz="1800" dirty="0" err="1" smtClean="0"/>
              <a:t>aldia</a:t>
            </a:r>
            <a:r>
              <a:rPr lang="es-ES" sz="1800" dirty="0" smtClean="0"/>
              <a:t>: </a:t>
            </a:r>
            <a:r>
              <a:rPr lang="es-ES" sz="1800" dirty="0" err="1" smtClean="0"/>
              <a:t>lehen</a:t>
            </a:r>
            <a:r>
              <a:rPr lang="es-ES" sz="1800" dirty="0" smtClean="0"/>
              <a:t> </a:t>
            </a:r>
            <a:r>
              <a:rPr lang="es-ES" sz="1800" dirty="0" err="1" smtClean="0"/>
              <a:t>asteak-hilabete</a:t>
            </a:r>
            <a:r>
              <a:rPr lang="es-ES" sz="1800" dirty="0" smtClean="0"/>
              <a:t> </a:t>
            </a:r>
            <a:r>
              <a:rPr lang="es-ES" sz="1800" dirty="0" err="1" smtClean="0"/>
              <a:t>bat</a:t>
            </a:r>
            <a:r>
              <a:rPr lang="es-ES" sz="1800" dirty="0" smtClean="0"/>
              <a:t>) </a:t>
            </a:r>
          </a:p>
          <a:p>
            <a:pPr algn="just">
              <a:lnSpc>
                <a:spcPct val="110000"/>
              </a:lnSpc>
              <a:spcBef>
                <a:spcPts val="1800"/>
              </a:spcBef>
            </a:pPr>
            <a:r>
              <a:rPr lang="es-ES" sz="1800" dirty="0" err="1" smtClean="0"/>
              <a:t>Azterlan</a:t>
            </a:r>
            <a:r>
              <a:rPr lang="es-ES" sz="1800" dirty="0" smtClean="0"/>
              <a:t> </a:t>
            </a:r>
            <a:r>
              <a:rPr lang="es-ES" sz="1800" dirty="0" err="1"/>
              <a:t>gehiago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err="1" smtClean="0"/>
              <a:t>dira</a:t>
            </a:r>
            <a:r>
              <a:rPr lang="es-ES" sz="1800" dirty="0"/>
              <a:t> </a:t>
            </a:r>
            <a:r>
              <a:rPr lang="es-ES" sz="1800" dirty="0" err="1"/>
              <a:t>epe</a:t>
            </a:r>
            <a:r>
              <a:rPr lang="es-ES" sz="1800" dirty="0"/>
              <a:t> </a:t>
            </a:r>
            <a:r>
              <a:rPr lang="es-ES" sz="1800" dirty="0" err="1"/>
              <a:t>luzerako</a:t>
            </a:r>
            <a:r>
              <a:rPr lang="es-ES" sz="1800" dirty="0"/>
              <a:t> </a:t>
            </a:r>
            <a:r>
              <a:rPr lang="es-ES" sz="1800" dirty="0" err="1"/>
              <a:t>onurari</a:t>
            </a:r>
            <a:r>
              <a:rPr lang="es-ES" sz="1800" dirty="0"/>
              <a:t> </a:t>
            </a:r>
            <a:r>
              <a:rPr lang="es-ES" sz="1800" dirty="0" err="1" smtClean="0"/>
              <a:t>buruz</a:t>
            </a:r>
            <a:r>
              <a:rPr lang="es-ES" sz="1800" dirty="0" smtClean="0"/>
              <a:t> eta </a:t>
            </a:r>
            <a:r>
              <a:rPr lang="es-ES" sz="1800" dirty="0" err="1" smtClean="0"/>
              <a:t>dakarren</a:t>
            </a:r>
            <a:r>
              <a:rPr lang="es-ES" sz="1800" dirty="0" smtClean="0"/>
              <a:t> </a:t>
            </a:r>
            <a:r>
              <a:rPr lang="es-ES" sz="1800" dirty="0" err="1" smtClean="0"/>
              <a:t>hobekuntzei</a:t>
            </a:r>
            <a:r>
              <a:rPr lang="es-ES" sz="1800" dirty="0" smtClean="0"/>
              <a:t> </a:t>
            </a:r>
            <a:r>
              <a:rPr lang="es-ES" sz="1800" dirty="0" err="1" smtClean="0"/>
              <a:t>buruz</a:t>
            </a:r>
            <a:r>
              <a:rPr lang="es-ES" sz="1800" dirty="0" smtClean="0"/>
              <a:t> </a:t>
            </a:r>
            <a:r>
              <a:rPr lang="es-ES" sz="1800" dirty="0" err="1" smtClean="0"/>
              <a:t>erorikoak</a:t>
            </a:r>
            <a:r>
              <a:rPr lang="es-ES" sz="1800" dirty="0" smtClean="0"/>
              <a:t> </a:t>
            </a:r>
            <a:r>
              <a:rPr lang="es-ES" sz="1800" dirty="0" err="1" smtClean="0"/>
              <a:t>gutxitzean</a:t>
            </a:r>
            <a:r>
              <a:rPr lang="es-ES" sz="1800" dirty="0" smtClean="0"/>
              <a:t> eta </a:t>
            </a:r>
            <a:r>
              <a:rPr lang="es-ES" sz="1800" dirty="0" err="1" smtClean="0"/>
              <a:t>ibilera</a:t>
            </a:r>
            <a:r>
              <a:rPr lang="es-ES" sz="1800" dirty="0" smtClean="0"/>
              <a:t> </a:t>
            </a:r>
            <a:r>
              <a:rPr lang="es-ES" sz="1800" dirty="0" err="1" smtClean="0"/>
              <a:t>hobetzean</a:t>
            </a:r>
            <a:endParaRPr lang="es-ES" sz="1800" dirty="0"/>
          </a:p>
          <a:p>
            <a:pPr marL="0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013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4000" dirty="0" err="1" smtClean="0">
                <a:solidFill>
                  <a:srgbClr val="4E9EBA"/>
                </a:solidFill>
                <a:latin typeface="Arial Black" pitchFamily="34" charset="0"/>
              </a:rPr>
              <a:t>Aurkibidea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253545" y="2002025"/>
            <a:ext cx="9251779" cy="3279228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/>
            <a:endParaRPr lang="es-ES" sz="1800" dirty="0" smtClean="0">
              <a:solidFill>
                <a:schemeClr val="bg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000" dirty="0" smtClean="0">
                <a:solidFill>
                  <a:schemeClr val="bg1"/>
                </a:solidFill>
              </a:rPr>
              <a:t>SARRERA</a:t>
            </a:r>
            <a:endParaRPr lang="es-ES" sz="2000" dirty="0">
              <a:solidFill>
                <a:schemeClr val="bg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000" dirty="0" smtClean="0">
                <a:solidFill>
                  <a:schemeClr val="bg1"/>
                </a:solidFill>
              </a:rPr>
              <a:t>ZORABIOA ETA BERTIGOA: EBALUAZIOA ETA KAUSA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000" dirty="0" smtClean="0">
                <a:solidFill>
                  <a:schemeClr val="bg1"/>
                </a:solidFill>
              </a:rPr>
              <a:t>BERTIGO PERIFERIKOAREN TRATAMENDUA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ES" sz="2000" dirty="0" err="1" smtClean="0">
                <a:solidFill>
                  <a:schemeClr val="bg1"/>
                </a:solidFill>
              </a:rPr>
              <a:t>Tratamendu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farmakologiko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sintomatiko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akutua</a:t>
            </a:r>
            <a:endParaRPr lang="es-ES" sz="2000" dirty="0" smtClean="0">
              <a:solidFill>
                <a:schemeClr val="bg1"/>
              </a:solidFill>
            </a:endParaRP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ES" sz="2000" dirty="0" err="1" smtClean="0">
                <a:solidFill>
                  <a:schemeClr val="bg1"/>
                </a:solidFill>
              </a:rPr>
              <a:t>Azpiko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kausari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zuzendutako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tratamendu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espezifikoa</a:t>
            </a:r>
            <a:endParaRPr lang="es-ES" sz="2000" dirty="0" smtClean="0">
              <a:solidFill>
                <a:schemeClr val="bg1"/>
              </a:solidFill>
            </a:endParaRP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ES" sz="2000" dirty="0" err="1" smtClean="0">
                <a:solidFill>
                  <a:schemeClr val="bg1"/>
                </a:solidFill>
              </a:rPr>
              <a:t>Errehabilitazio</a:t>
            </a:r>
            <a:r>
              <a:rPr lang="es-ES" sz="2000" dirty="0" smtClean="0">
                <a:solidFill>
                  <a:schemeClr val="bg1"/>
                </a:solidFill>
              </a:rPr>
              <a:t>  </a:t>
            </a:r>
            <a:r>
              <a:rPr lang="es-ES" sz="2000" dirty="0" err="1" smtClean="0">
                <a:solidFill>
                  <a:schemeClr val="bg1"/>
                </a:solidFill>
              </a:rPr>
              <a:t>bestibularra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000" dirty="0" smtClean="0">
                <a:solidFill>
                  <a:schemeClr val="bg1"/>
                </a:solidFill>
              </a:rPr>
              <a:t>FUNTSEZKO IDEIAK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83036" y="365125"/>
            <a:ext cx="8590753" cy="732155"/>
          </a:xfrm>
        </p:spPr>
        <p:txBody>
          <a:bodyPr>
            <a:norm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FUNTZESKO IDEAK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7149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307913" y="1255923"/>
            <a:ext cx="10342179" cy="484742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1800" dirty="0" err="1" smtClean="0"/>
              <a:t>Garrantzitsua</a:t>
            </a:r>
            <a:r>
              <a:rPr lang="es-ES" sz="1800" dirty="0" smtClean="0"/>
              <a:t> </a:t>
            </a:r>
            <a:r>
              <a:rPr lang="es-ES" sz="1800" dirty="0"/>
              <a:t>da </a:t>
            </a:r>
            <a:r>
              <a:rPr lang="es-ES" sz="1800" dirty="0" err="1"/>
              <a:t>bertigoaren</a:t>
            </a:r>
            <a:r>
              <a:rPr lang="es-ES" sz="1800" dirty="0"/>
              <a:t> (</a:t>
            </a:r>
            <a:r>
              <a:rPr lang="es-ES" sz="1800" dirty="0" err="1"/>
              <a:t>jatorri</a:t>
            </a:r>
            <a:r>
              <a:rPr lang="es-ES" sz="1800" dirty="0"/>
              <a:t> </a:t>
            </a:r>
            <a:r>
              <a:rPr lang="es-ES" sz="1800" dirty="0" err="1"/>
              <a:t>periferikoa</a:t>
            </a:r>
            <a:r>
              <a:rPr lang="es-ES" sz="1800" dirty="0"/>
              <a:t> </a:t>
            </a:r>
            <a:r>
              <a:rPr lang="es-ES" sz="1800" dirty="0" err="1"/>
              <a:t>nahiz</a:t>
            </a:r>
            <a:r>
              <a:rPr lang="es-ES" sz="1800" dirty="0"/>
              <a:t> </a:t>
            </a:r>
            <a:r>
              <a:rPr lang="es-ES" sz="1800" dirty="0" err="1"/>
              <a:t>zentrala</a:t>
            </a:r>
            <a:r>
              <a:rPr lang="es-ES" sz="1800" dirty="0"/>
              <a:t> izan) </a:t>
            </a:r>
            <a:r>
              <a:rPr lang="es-ES" sz="1800" dirty="0" err="1"/>
              <a:t>etiologiaren</a:t>
            </a:r>
            <a:r>
              <a:rPr lang="es-ES" sz="1800" dirty="0"/>
              <a:t> </a:t>
            </a:r>
            <a:r>
              <a:rPr lang="es-ES" sz="1800" dirty="0" err="1"/>
              <a:t>diagnostiko</a:t>
            </a:r>
            <a:r>
              <a:rPr lang="es-ES" sz="1800" dirty="0"/>
              <a:t> </a:t>
            </a:r>
            <a:r>
              <a:rPr lang="es-ES" sz="1800" dirty="0" err="1"/>
              <a:t>egokia</a:t>
            </a:r>
            <a:r>
              <a:rPr lang="es-ES" sz="1800" dirty="0"/>
              <a:t> </a:t>
            </a:r>
            <a:r>
              <a:rPr lang="es-ES" sz="1800" dirty="0" err="1" smtClean="0"/>
              <a:t>egitea</a:t>
            </a:r>
            <a:r>
              <a:rPr lang="es-ES" sz="1800" dirty="0" smtClean="0"/>
              <a:t>, </a:t>
            </a:r>
            <a:r>
              <a:rPr lang="es-ES" sz="1800" dirty="0" err="1" smtClean="0"/>
              <a:t>gertakarien</a:t>
            </a:r>
            <a:r>
              <a:rPr lang="es-ES" sz="1800" dirty="0" smtClean="0"/>
              <a:t> </a:t>
            </a:r>
            <a:r>
              <a:rPr lang="es-ES" sz="1800" dirty="0" err="1"/>
              <a:t>denborazko</a:t>
            </a:r>
            <a:r>
              <a:rPr lang="es-ES" sz="1800" dirty="0"/>
              <a:t> </a:t>
            </a:r>
            <a:r>
              <a:rPr lang="es-ES" sz="1800" dirty="0" err="1"/>
              <a:t>profilean</a:t>
            </a:r>
            <a:r>
              <a:rPr lang="es-ES" sz="1800" dirty="0"/>
              <a:t>, </a:t>
            </a:r>
            <a:r>
              <a:rPr lang="es-ES" sz="1800" dirty="0" err="1"/>
              <a:t>gertaera</a:t>
            </a:r>
            <a:r>
              <a:rPr lang="es-ES" sz="1800" dirty="0"/>
              <a:t> </a:t>
            </a:r>
            <a:r>
              <a:rPr lang="es-ES" sz="1800" dirty="0" err="1"/>
              <a:t>abiarazleetan</a:t>
            </a:r>
            <a:r>
              <a:rPr lang="es-ES" sz="1800" dirty="0"/>
              <a:t> eta </a:t>
            </a:r>
            <a:r>
              <a:rPr lang="es-ES" sz="1800" dirty="0" err="1"/>
              <a:t>miaketa</a:t>
            </a:r>
            <a:r>
              <a:rPr lang="es-ES" sz="1800" dirty="0"/>
              <a:t> </a:t>
            </a:r>
            <a:r>
              <a:rPr lang="es-ES" sz="1800" dirty="0" err="1"/>
              <a:t>fisiko</a:t>
            </a:r>
            <a:r>
              <a:rPr lang="es-ES" sz="1800" dirty="0"/>
              <a:t> </a:t>
            </a:r>
            <a:r>
              <a:rPr lang="es-ES" sz="1800" dirty="0" err="1"/>
              <a:t>egokian</a:t>
            </a:r>
            <a:r>
              <a:rPr lang="es-ES" sz="1800" dirty="0"/>
              <a:t> </a:t>
            </a:r>
            <a:r>
              <a:rPr lang="es-ES" sz="1800" dirty="0" err="1"/>
              <a:t>oinarrituta</a:t>
            </a:r>
            <a:endParaRPr lang="es-ES" sz="1800" dirty="0" smtClean="0"/>
          </a:p>
          <a:p>
            <a:pPr>
              <a:spcBef>
                <a:spcPts val="2400"/>
              </a:spcBef>
              <a:buFont typeface="Wingdings" panose="05000000000000000000" pitchFamily="2" charset="2"/>
              <a:buChar char="ü"/>
            </a:pPr>
            <a:r>
              <a:rPr lang="es-ES" sz="1800" dirty="0" err="1" smtClean="0"/>
              <a:t>Orekaren</a:t>
            </a:r>
            <a:r>
              <a:rPr lang="es-ES" sz="1800" dirty="0" smtClean="0"/>
              <a:t> </a:t>
            </a:r>
            <a:r>
              <a:rPr lang="es-ES" sz="1800" dirty="0" err="1" smtClean="0"/>
              <a:t>trastornoak</a:t>
            </a:r>
            <a:r>
              <a:rPr lang="es-ES" sz="1800" dirty="0" smtClean="0"/>
              <a:t> </a:t>
            </a:r>
            <a:r>
              <a:rPr lang="es-ES" sz="1800" dirty="0" err="1"/>
              <a:t>dituzten</a:t>
            </a:r>
            <a:r>
              <a:rPr lang="es-ES" sz="1800" dirty="0"/>
              <a:t> </a:t>
            </a:r>
            <a:r>
              <a:rPr lang="es-ES" sz="1800" dirty="0" err="1"/>
              <a:t>pazienteen</a:t>
            </a:r>
            <a:r>
              <a:rPr lang="es-ES" sz="1800" dirty="0"/>
              <a:t> </a:t>
            </a:r>
            <a:r>
              <a:rPr lang="es-ES" sz="1800" dirty="0" err="1"/>
              <a:t>medikazioa</a:t>
            </a:r>
            <a:r>
              <a:rPr lang="es-ES" sz="1800" dirty="0"/>
              <a:t> </a:t>
            </a:r>
            <a:r>
              <a:rPr lang="es-ES" sz="1800" dirty="0" err="1"/>
              <a:t>berrikusi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da, </a:t>
            </a:r>
            <a:r>
              <a:rPr lang="es-ES" sz="1800" dirty="0" err="1"/>
              <a:t>farmako</a:t>
            </a:r>
            <a:r>
              <a:rPr lang="es-ES" sz="1800" dirty="0"/>
              <a:t> </a:t>
            </a:r>
            <a:r>
              <a:rPr lang="es-ES" sz="1800" dirty="0" err="1"/>
              <a:t>asko</a:t>
            </a:r>
            <a:r>
              <a:rPr lang="es-ES" sz="1800" dirty="0"/>
              <a:t> izan </a:t>
            </a:r>
            <a:r>
              <a:rPr lang="es-ES" sz="1800" dirty="0" err="1" smtClean="0"/>
              <a:t>baitaitezke</a:t>
            </a:r>
            <a:r>
              <a:rPr lang="es-ES" sz="1800" dirty="0"/>
              <a:t> </a:t>
            </a:r>
            <a:r>
              <a:rPr lang="es-ES" sz="1800" dirty="0" err="1" smtClean="0"/>
              <a:t>eragileak</a:t>
            </a:r>
            <a:r>
              <a:rPr lang="es-ES" sz="1800" dirty="0" smtClean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agertzen</a:t>
            </a:r>
            <a:r>
              <a:rPr lang="es-ES" sz="1800" dirty="0"/>
              <a:t> </a:t>
            </a:r>
            <a:r>
              <a:rPr lang="es-ES" sz="1800" dirty="0" err="1"/>
              <a:t>lagundu</a:t>
            </a:r>
            <a:r>
              <a:rPr lang="es-ES" sz="1800" dirty="0"/>
              <a:t> </a:t>
            </a:r>
            <a:r>
              <a:rPr lang="es-ES" sz="1800" dirty="0" err="1"/>
              <a:t>baitezakete</a:t>
            </a:r>
            <a:endParaRPr lang="es-ES" sz="1800" dirty="0" smtClean="0"/>
          </a:p>
          <a:p>
            <a:pPr>
              <a:spcBef>
                <a:spcPts val="2400"/>
              </a:spcBef>
              <a:buFont typeface="Wingdings" panose="05000000000000000000" pitchFamily="2" charset="2"/>
              <a:buChar char="ü"/>
            </a:pPr>
            <a:r>
              <a:rPr lang="es-ES" sz="1800" smtClean="0"/>
              <a:t>BPPOn</a:t>
            </a:r>
            <a:r>
              <a:rPr lang="es-ES" sz="1800" dirty="0"/>
              <a:t>, </a:t>
            </a:r>
            <a:r>
              <a:rPr lang="es-ES" sz="1800" dirty="0" err="1"/>
              <a:t>aukerako</a:t>
            </a:r>
            <a:r>
              <a:rPr lang="es-ES" sz="1800" dirty="0"/>
              <a:t> </a:t>
            </a:r>
            <a:r>
              <a:rPr lang="es-ES" sz="1800" dirty="0" err="1"/>
              <a:t>tratamendua</a:t>
            </a:r>
            <a:r>
              <a:rPr lang="es-ES" sz="1800" dirty="0"/>
              <a:t> </a:t>
            </a:r>
            <a:r>
              <a:rPr lang="es-ES" sz="1800" dirty="0" err="1"/>
              <a:t>partikulak</a:t>
            </a:r>
            <a:r>
              <a:rPr lang="es-ES" sz="1800" dirty="0"/>
              <a:t> </a:t>
            </a:r>
            <a:r>
              <a:rPr lang="es-ES" sz="1800" dirty="0" err="1"/>
              <a:t>birkokatzeko</a:t>
            </a:r>
            <a:r>
              <a:rPr lang="es-ES" sz="1800" dirty="0"/>
              <a:t> maniobra </a:t>
            </a:r>
            <a:r>
              <a:rPr lang="es-ES" sz="1800" dirty="0" smtClean="0"/>
              <a:t>da. Oro </a:t>
            </a:r>
            <a:r>
              <a:rPr lang="es-ES" sz="1800" dirty="0" err="1"/>
              <a:t>har</a:t>
            </a:r>
            <a:r>
              <a:rPr lang="es-ES" sz="1800" dirty="0"/>
              <a:t>, </a:t>
            </a:r>
            <a:r>
              <a:rPr lang="es-ES" sz="1800" dirty="0" err="1"/>
              <a:t>ez</a:t>
            </a:r>
            <a:r>
              <a:rPr lang="es-ES" sz="1800" dirty="0"/>
              <a:t> da </a:t>
            </a:r>
            <a:r>
              <a:rPr lang="es-ES" sz="1800" dirty="0" err="1" smtClean="0"/>
              <a:t>gomendatzen</a:t>
            </a:r>
            <a:r>
              <a:rPr lang="es-ES" sz="1800" dirty="0"/>
              <a:t> </a:t>
            </a:r>
            <a:r>
              <a:rPr lang="es-ES" sz="1800" dirty="0" err="1" smtClean="0"/>
              <a:t>farmakoak</a:t>
            </a:r>
            <a:r>
              <a:rPr lang="es-ES" sz="1800" dirty="0" smtClean="0"/>
              <a:t> </a:t>
            </a:r>
            <a:r>
              <a:rPr lang="es-ES" sz="1800" dirty="0" err="1"/>
              <a:t>erabiltzea</a:t>
            </a:r>
            <a:endParaRPr lang="es-ES" sz="1800" dirty="0" smtClean="0"/>
          </a:p>
          <a:p>
            <a:pPr>
              <a:spcBef>
                <a:spcPts val="2400"/>
              </a:spcBef>
              <a:buFont typeface="Wingdings" panose="05000000000000000000" pitchFamily="2" charset="2"/>
              <a:buChar char="ü"/>
            </a:pPr>
            <a:r>
              <a:rPr lang="es-ES" sz="1800" dirty="0" err="1" smtClean="0"/>
              <a:t>Ezabatzaile</a:t>
            </a:r>
            <a:r>
              <a:rPr lang="es-ES" sz="1800" dirty="0" smtClean="0"/>
              <a:t> </a:t>
            </a:r>
            <a:r>
              <a:rPr lang="es-ES" sz="1800" dirty="0" err="1"/>
              <a:t>bestibularren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antiemetikoen</a:t>
            </a:r>
            <a:r>
              <a:rPr lang="es-ES" sz="1800" dirty="0"/>
              <a:t> </a:t>
            </a:r>
            <a:r>
              <a:rPr lang="es-ES" sz="1800" dirty="0" err="1"/>
              <a:t>bidezko</a:t>
            </a:r>
            <a:r>
              <a:rPr lang="es-ES" sz="1800" dirty="0"/>
              <a:t> </a:t>
            </a:r>
            <a:r>
              <a:rPr lang="es-ES" sz="1800" dirty="0" err="1"/>
              <a:t>tratamendua</a:t>
            </a:r>
            <a:r>
              <a:rPr lang="es-ES" sz="1800" dirty="0"/>
              <a:t> </a:t>
            </a:r>
            <a:r>
              <a:rPr lang="es-ES" sz="1800" dirty="0" err="1"/>
              <a:t>ahalik</a:t>
            </a:r>
            <a:r>
              <a:rPr lang="es-ES" sz="1800" dirty="0"/>
              <a:t> eta </a:t>
            </a:r>
            <a:r>
              <a:rPr lang="es-ES" sz="1800" dirty="0" err="1"/>
              <a:t>lasterren</a:t>
            </a:r>
            <a:r>
              <a:rPr lang="es-ES" sz="1800" dirty="0"/>
              <a:t> </a:t>
            </a:r>
            <a:r>
              <a:rPr lang="es-ES" sz="1800" dirty="0" err="1"/>
              <a:t>eten</a:t>
            </a:r>
            <a:r>
              <a:rPr lang="es-ES" sz="1800" dirty="0"/>
              <a:t> </a:t>
            </a:r>
            <a:r>
              <a:rPr lang="es-ES" sz="1800" dirty="0" err="1" smtClean="0"/>
              <a:t>behar</a:t>
            </a:r>
            <a:r>
              <a:rPr lang="es-ES" sz="1800" dirty="0"/>
              <a:t> </a:t>
            </a:r>
            <a:r>
              <a:rPr lang="es-ES" sz="1800" dirty="0" smtClean="0"/>
              <a:t>da </a:t>
            </a:r>
            <a:r>
              <a:rPr lang="es-ES" sz="1800" dirty="0"/>
              <a:t>(1-3 </a:t>
            </a:r>
            <a:r>
              <a:rPr lang="es-ES" sz="1800" dirty="0" err="1"/>
              <a:t>egun</a:t>
            </a:r>
            <a:r>
              <a:rPr lang="es-ES" sz="1800" dirty="0"/>
              <a:t>), </a:t>
            </a:r>
            <a:r>
              <a:rPr lang="es-ES" sz="1800" dirty="0" err="1"/>
              <a:t>konpentsazio-mekanismo</a:t>
            </a:r>
            <a:r>
              <a:rPr lang="es-ES" sz="1800" dirty="0"/>
              <a:t> </a:t>
            </a:r>
            <a:r>
              <a:rPr lang="es-ES" sz="1800" dirty="0" err="1"/>
              <a:t>zentraletan</a:t>
            </a:r>
            <a:r>
              <a:rPr lang="es-ES" sz="1800" dirty="0"/>
              <a:t> </a:t>
            </a:r>
            <a:r>
              <a:rPr lang="es-ES" sz="1800" dirty="0" err="1"/>
              <a:t>interferentziarik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 smtClean="0"/>
              <a:t>eragiteko</a:t>
            </a:r>
            <a:endParaRPr lang="es-ES" sz="1800" dirty="0" smtClean="0"/>
          </a:p>
          <a:p>
            <a:pPr>
              <a:spcBef>
                <a:spcPts val="2400"/>
              </a:spcBef>
              <a:buFont typeface="Wingdings" panose="05000000000000000000" pitchFamily="2" charset="2"/>
              <a:buChar char="ü"/>
            </a:pPr>
            <a:r>
              <a:rPr lang="es-ES" sz="1800" dirty="0" err="1" smtClean="0"/>
              <a:t>Zalantzazkoa</a:t>
            </a:r>
            <a:r>
              <a:rPr lang="es-ES" sz="1800" dirty="0" smtClean="0"/>
              <a:t> </a:t>
            </a:r>
            <a:r>
              <a:rPr lang="es-ES" sz="1800" dirty="0"/>
              <a:t>da </a:t>
            </a:r>
            <a:r>
              <a:rPr lang="es-ES" sz="1800" dirty="0" err="1"/>
              <a:t>farmako</a:t>
            </a:r>
            <a:r>
              <a:rPr lang="es-ES" sz="1800" dirty="0"/>
              <a:t> </a:t>
            </a:r>
            <a:r>
              <a:rPr lang="es-ES" sz="1800" dirty="0" err="1"/>
              <a:t>espezifikoak</a:t>
            </a:r>
            <a:r>
              <a:rPr lang="es-ES" sz="1800" dirty="0"/>
              <a:t> (</a:t>
            </a:r>
            <a:r>
              <a:rPr lang="es-ES" sz="1800" dirty="0" err="1"/>
              <a:t>kortikoideak</a:t>
            </a:r>
            <a:r>
              <a:rPr lang="es-ES" sz="1800" dirty="0"/>
              <a:t>, betahistina, </a:t>
            </a:r>
            <a:r>
              <a:rPr lang="es-ES" sz="1800" dirty="0" err="1"/>
              <a:t>diuretikoak</a:t>
            </a:r>
            <a:r>
              <a:rPr lang="es-ES" sz="1800" dirty="0"/>
              <a:t>) </a:t>
            </a:r>
            <a:r>
              <a:rPr lang="es-ES" sz="1800" dirty="0" err="1"/>
              <a:t>erabiltzea</a:t>
            </a:r>
            <a:r>
              <a:rPr lang="es-ES" sz="1800" dirty="0"/>
              <a:t> </a:t>
            </a:r>
            <a:r>
              <a:rPr lang="es-ES" sz="1800" dirty="0" err="1" smtClean="0"/>
              <a:t>bermatzen</a:t>
            </a:r>
            <a:r>
              <a:rPr lang="es-ES" sz="1800" dirty="0"/>
              <a:t> </a:t>
            </a:r>
            <a:r>
              <a:rPr lang="es-ES" sz="1800" dirty="0" err="1" smtClean="0"/>
              <a:t>duen</a:t>
            </a:r>
            <a:r>
              <a:rPr lang="es-ES" sz="1800" dirty="0" smtClean="0"/>
              <a:t> </a:t>
            </a:r>
            <a:r>
              <a:rPr lang="es-ES" sz="1800" dirty="0" err="1"/>
              <a:t>ebidentzia</a:t>
            </a:r>
            <a:r>
              <a:rPr lang="es-ES" sz="1800" dirty="0"/>
              <a:t>, eta, </a:t>
            </a:r>
            <a:r>
              <a:rPr lang="es-ES" sz="1800" dirty="0" err="1"/>
              <a:t>beraz</a:t>
            </a:r>
            <a:r>
              <a:rPr lang="es-ES" sz="1800" dirty="0"/>
              <a:t>, </a:t>
            </a:r>
            <a:r>
              <a:rPr lang="es-ES" sz="1800" dirty="0" err="1"/>
              <a:t>garrantzitsua</a:t>
            </a:r>
            <a:r>
              <a:rPr lang="es-ES" sz="1800" dirty="0"/>
              <a:t> da </a:t>
            </a:r>
            <a:r>
              <a:rPr lang="es-ES" sz="1800" dirty="0" err="1"/>
              <a:t>pazienteei</a:t>
            </a:r>
            <a:r>
              <a:rPr lang="es-ES" sz="1800" dirty="0"/>
              <a:t> </a:t>
            </a:r>
            <a:r>
              <a:rPr lang="es-ES" sz="1800" dirty="0" err="1"/>
              <a:t>informazioa</a:t>
            </a:r>
            <a:r>
              <a:rPr lang="es-ES" sz="1800" dirty="0"/>
              <a:t> </a:t>
            </a:r>
            <a:r>
              <a:rPr lang="es-ES" sz="1800" dirty="0" err="1"/>
              <a:t>ematea</a:t>
            </a:r>
            <a:r>
              <a:rPr lang="es-ES" sz="1800" dirty="0"/>
              <a:t> eta </a:t>
            </a:r>
            <a:r>
              <a:rPr lang="es-ES" sz="1800" dirty="0" err="1"/>
              <a:t>haien</a:t>
            </a:r>
            <a:r>
              <a:rPr lang="es-ES" sz="1800" dirty="0"/>
              <a:t> </a:t>
            </a:r>
            <a:r>
              <a:rPr lang="es-ES" sz="1800" dirty="0" err="1"/>
              <a:t>iritziak</a:t>
            </a:r>
            <a:r>
              <a:rPr lang="es-ES" sz="1800" dirty="0"/>
              <a:t> </a:t>
            </a:r>
            <a:r>
              <a:rPr lang="es-ES" sz="1800" dirty="0" smtClean="0"/>
              <a:t>eta </a:t>
            </a:r>
            <a:r>
              <a:rPr lang="es-ES" sz="1800" dirty="0" err="1" smtClean="0"/>
              <a:t>lehentasunak</a:t>
            </a:r>
            <a:r>
              <a:rPr lang="es-ES" sz="1800" dirty="0" smtClean="0"/>
              <a:t> </a:t>
            </a:r>
            <a:r>
              <a:rPr lang="es-ES" sz="1800" dirty="0" err="1"/>
              <a:t>kontuan</a:t>
            </a:r>
            <a:r>
              <a:rPr lang="es-ES" sz="1800" dirty="0"/>
              <a:t> </a:t>
            </a:r>
            <a:r>
              <a:rPr lang="es-ES" sz="1800" dirty="0" err="1"/>
              <a:t>hartzea</a:t>
            </a:r>
            <a:r>
              <a:rPr lang="es-ES" sz="1800" dirty="0"/>
              <a:t>, </a:t>
            </a:r>
            <a:r>
              <a:rPr lang="es-ES" sz="1800" dirty="0" err="1"/>
              <a:t>bai</a:t>
            </a:r>
            <a:r>
              <a:rPr lang="es-ES" sz="1800" dirty="0"/>
              <a:t> eta </a:t>
            </a:r>
            <a:r>
              <a:rPr lang="es-ES" sz="1800" dirty="0" err="1"/>
              <a:t>aldian-aldian</a:t>
            </a:r>
            <a:r>
              <a:rPr lang="es-ES" sz="1800" dirty="0"/>
              <a:t> </a:t>
            </a:r>
            <a:r>
              <a:rPr lang="es-ES" sz="1800" dirty="0" err="1"/>
              <a:t>haien</a:t>
            </a:r>
            <a:r>
              <a:rPr lang="es-ES" sz="1800" dirty="0"/>
              <a:t> </a:t>
            </a:r>
            <a:r>
              <a:rPr lang="es-ES" sz="1800" dirty="0" err="1"/>
              <a:t>eraginkortasuna</a:t>
            </a:r>
            <a:r>
              <a:rPr lang="es-ES" sz="1800" dirty="0"/>
              <a:t> </a:t>
            </a:r>
            <a:r>
              <a:rPr lang="es-ES" sz="1800" dirty="0" err="1"/>
              <a:t>berriz</a:t>
            </a:r>
            <a:r>
              <a:rPr lang="es-ES" sz="1800" dirty="0"/>
              <a:t> </a:t>
            </a:r>
            <a:r>
              <a:rPr lang="es-ES" sz="1800" dirty="0" err="1"/>
              <a:t>ebaluatzea</a:t>
            </a:r>
            <a:r>
              <a:rPr lang="es-ES" sz="1800" dirty="0"/>
              <a:t> ere</a:t>
            </a:r>
            <a:endParaRPr lang="es-ES" sz="1800" dirty="0" smtClean="0"/>
          </a:p>
          <a:p>
            <a:pPr>
              <a:spcBef>
                <a:spcPts val="2400"/>
              </a:spcBef>
              <a:buFont typeface="Wingdings" panose="05000000000000000000" pitchFamily="2" charset="2"/>
              <a:buChar char="ü"/>
            </a:pPr>
            <a:r>
              <a:rPr lang="es-ES" sz="1800" dirty="0" err="1" smtClean="0"/>
              <a:t>Errehabilitazio</a:t>
            </a:r>
            <a:r>
              <a:rPr lang="es-ES" sz="1800" dirty="0" smtClean="0"/>
              <a:t> </a:t>
            </a:r>
            <a:r>
              <a:rPr lang="es-ES" sz="1800" dirty="0" err="1"/>
              <a:t>bestibularra</a:t>
            </a:r>
            <a:r>
              <a:rPr lang="es-ES" sz="1800" dirty="0"/>
              <a:t> </a:t>
            </a:r>
            <a:r>
              <a:rPr lang="es-ES" sz="1800" dirty="0" err="1"/>
              <a:t>tratamendu</a:t>
            </a:r>
            <a:r>
              <a:rPr lang="es-ES" sz="1800" dirty="0"/>
              <a:t> </a:t>
            </a:r>
            <a:r>
              <a:rPr lang="es-ES" sz="1800" dirty="0" err="1"/>
              <a:t>segurua</a:t>
            </a:r>
            <a:r>
              <a:rPr lang="es-ES" sz="1800" dirty="0"/>
              <a:t> eta </a:t>
            </a:r>
            <a:r>
              <a:rPr lang="es-ES" sz="1800" dirty="0" err="1"/>
              <a:t>eraginkorra</a:t>
            </a:r>
            <a:r>
              <a:rPr lang="es-ES" sz="1800" dirty="0"/>
              <a:t> da; </a:t>
            </a:r>
            <a:r>
              <a:rPr lang="es-ES" sz="1800" dirty="0" err="1"/>
              <a:t>disfuntzio</a:t>
            </a:r>
            <a:r>
              <a:rPr lang="es-ES" sz="1800" dirty="0"/>
              <a:t> </a:t>
            </a:r>
            <a:r>
              <a:rPr lang="es-ES" sz="1800" dirty="0" err="1"/>
              <a:t>bestibularra</a:t>
            </a:r>
            <a:r>
              <a:rPr lang="es-ES" sz="1800" dirty="0"/>
              <a:t> </a:t>
            </a:r>
            <a:r>
              <a:rPr lang="es-ES" sz="1800" dirty="0" err="1" smtClean="0"/>
              <a:t>duten</a:t>
            </a:r>
            <a:r>
              <a:rPr lang="es-ES" sz="1800" dirty="0"/>
              <a:t> </a:t>
            </a:r>
            <a:r>
              <a:rPr lang="es-ES" sz="1800" dirty="0" smtClean="0"/>
              <a:t>eta </a:t>
            </a:r>
            <a:r>
              <a:rPr lang="es-ES" sz="1800" dirty="0" err="1"/>
              <a:t>ariketen</a:t>
            </a:r>
            <a:r>
              <a:rPr lang="es-ES" sz="1800" dirty="0"/>
              <a:t> programa </a:t>
            </a:r>
            <a:r>
              <a:rPr lang="es-ES" sz="1800" dirty="0" err="1"/>
              <a:t>egiteko</a:t>
            </a:r>
            <a:r>
              <a:rPr lang="es-ES" sz="1800" dirty="0"/>
              <a:t> </a:t>
            </a:r>
            <a:r>
              <a:rPr lang="es-ES" sz="1800" dirty="0" err="1"/>
              <a:t>gai</a:t>
            </a:r>
            <a:r>
              <a:rPr lang="es-ES" sz="1800" dirty="0"/>
              <a:t> </a:t>
            </a:r>
            <a:r>
              <a:rPr lang="es-ES" sz="1800" dirty="0" err="1"/>
              <a:t>diren</a:t>
            </a:r>
            <a:r>
              <a:rPr lang="es-ES" sz="1800" dirty="0"/>
              <a:t> </a:t>
            </a:r>
            <a:r>
              <a:rPr lang="es-ES" sz="1800" dirty="0" err="1"/>
              <a:t>paziente</a:t>
            </a:r>
            <a:r>
              <a:rPr lang="es-ES" sz="1800" dirty="0"/>
              <a:t> </a:t>
            </a:r>
            <a:r>
              <a:rPr lang="es-ES" sz="1800" dirty="0" err="1"/>
              <a:t>guztientzat</a:t>
            </a:r>
            <a:r>
              <a:rPr lang="es-ES" sz="1800" dirty="0"/>
              <a:t> </a:t>
            </a:r>
            <a:r>
              <a:rPr lang="es-ES" sz="1800" dirty="0" err="1"/>
              <a:t>gomendatzen</a:t>
            </a:r>
            <a:r>
              <a:rPr lang="es-ES" sz="1800" dirty="0"/>
              <a:t> da</a:t>
            </a:r>
            <a:endParaRPr lang="es-ES" sz="18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33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914401" y="861400"/>
            <a:ext cx="1047881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Bibliografia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 eta </a:t>
            </a: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informazio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gehiagorako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…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s-ES" sz="4000" b="1" dirty="0">
              <a:solidFill>
                <a:srgbClr val="4BACC6"/>
              </a:solidFill>
              <a:latin typeface="Arial Black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CuadroTexto 2"/>
          <p:cNvSpPr txBox="1"/>
          <p:nvPr/>
        </p:nvSpPr>
        <p:spPr>
          <a:xfrm>
            <a:off x="815249" y="3272009"/>
            <a:ext cx="58389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srgbClr val="4E9EBA"/>
                </a:solidFill>
                <a:latin typeface="Arial Black" pitchFamily="34" charset="0"/>
                <a:hlinkClick r:id="rId5"/>
              </a:rPr>
              <a:t>31 </a:t>
            </a:r>
            <a:r>
              <a:rPr lang="es-ES_tradnl" sz="3200" dirty="0" err="1">
                <a:solidFill>
                  <a:srgbClr val="4E9EBA"/>
                </a:solidFill>
                <a:latin typeface="Arial Black" pitchFamily="34" charset="0"/>
                <a:hlinkClick r:id="rId5"/>
              </a:rPr>
              <a:t>Liburukia</a:t>
            </a:r>
            <a:r>
              <a:rPr lang="es-ES_tradnl" sz="3200" dirty="0">
                <a:solidFill>
                  <a:srgbClr val="4E9EBA"/>
                </a:solidFill>
                <a:latin typeface="Arial Black" pitchFamily="34" charset="0"/>
                <a:hlinkClick r:id="rId5"/>
              </a:rPr>
              <a:t>, </a:t>
            </a:r>
            <a:r>
              <a:rPr lang="es-ES_tradnl" sz="3200" dirty="0" smtClean="0">
                <a:solidFill>
                  <a:srgbClr val="4E9EBA"/>
                </a:solidFill>
                <a:latin typeface="Arial Black" pitchFamily="34" charset="0"/>
                <a:hlinkClick r:id="rId5"/>
              </a:rPr>
              <a:t>7 </a:t>
            </a:r>
            <a:r>
              <a:rPr lang="es-ES_tradnl" sz="3200" dirty="0" err="1" smtClean="0">
                <a:solidFill>
                  <a:srgbClr val="4E9EBA"/>
                </a:solidFill>
                <a:latin typeface="Arial Black" pitchFamily="34" charset="0"/>
                <a:hlinkClick r:id="rId5"/>
              </a:rPr>
              <a:t>Zk</a:t>
            </a:r>
            <a:r>
              <a:rPr lang="es-ES_tradnl" sz="3200" dirty="0" smtClean="0">
                <a:solidFill>
                  <a:srgbClr val="4E9EBA"/>
                </a:solidFill>
                <a:latin typeface="Arial Black" pitchFamily="34" charset="0"/>
                <a:hlinkClick r:id="rId5"/>
              </a:rPr>
              <a:t> </a:t>
            </a:r>
            <a:r>
              <a:rPr lang="es-ES_tradnl" sz="3200" dirty="0">
                <a:solidFill>
                  <a:srgbClr val="4E9EBA"/>
                </a:solidFill>
                <a:latin typeface="Arial Black" pitchFamily="34" charset="0"/>
                <a:hlinkClick r:id="rId5"/>
              </a:rPr>
              <a:t>2023</a:t>
            </a:r>
            <a:endParaRPr lang="es-ES" sz="3200" b="1" dirty="0"/>
          </a:p>
          <a:p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157104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 (I)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383009"/>
            <a:ext cx="11161486" cy="468728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smtClean="0">
                <a:solidFill>
                  <a:srgbClr val="4E9EBA"/>
                </a:solidFill>
              </a:rPr>
              <a:t>”</a:t>
            </a:r>
            <a:r>
              <a:rPr lang="es-ES" sz="1800" b="1" dirty="0" err="1" smtClean="0">
                <a:solidFill>
                  <a:srgbClr val="4E9EBA"/>
                </a:solidFill>
              </a:rPr>
              <a:t>Zorabio</a:t>
            </a:r>
            <a:r>
              <a:rPr lang="es-ES" sz="1800" dirty="0" smtClean="0">
                <a:solidFill>
                  <a:srgbClr val="4E9EBA"/>
                </a:solidFill>
              </a:rPr>
              <a:t>”: </a:t>
            </a:r>
            <a:r>
              <a:rPr lang="es-ES" sz="1800" dirty="0" smtClean="0"/>
              <a:t>termino </a:t>
            </a:r>
            <a:r>
              <a:rPr lang="es-ES" sz="1800" dirty="0" err="1" smtClean="0"/>
              <a:t>zehaztugabea</a:t>
            </a:r>
            <a:r>
              <a:rPr lang="es-ES" sz="1800" dirty="0" smtClean="0"/>
              <a:t>, </a:t>
            </a:r>
            <a:r>
              <a:rPr lang="es-ES" sz="1800" dirty="0" err="1" smtClean="0"/>
              <a:t>askotariko</a:t>
            </a:r>
            <a:r>
              <a:rPr lang="es-ES" sz="1800" dirty="0" smtClean="0"/>
              <a:t> </a:t>
            </a:r>
            <a:r>
              <a:rPr lang="es-ES" sz="1800" dirty="0" err="1" smtClean="0"/>
              <a:t>sintomak</a:t>
            </a:r>
            <a:r>
              <a:rPr lang="es-ES" sz="1800" dirty="0" smtClean="0"/>
              <a:t> </a:t>
            </a:r>
            <a:r>
              <a:rPr lang="es-ES" sz="1800" dirty="0" err="1"/>
              <a:t>deskribatzeko</a:t>
            </a:r>
            <a:r>
              <a:rPr lang="es-ES" sz="1800" dirty="0"/>
              <a:t>. O</a:t>
            </a:r>
            <a:r>
              <a:rPr lang="es-ES" sz="1800" dirty="0" smtClean="0"/>
              <a:t>ro </a:t>
            </a:r>
            <a:r>
              <a:rPr lang="es-ES" sz="1800" dirty="0" err="1" smtClean="0"/>
              <a:t>har</a:t>
            </a:r>
            <a:r>
              <a:rPr lang="es-ES" sz="1800" dirty="0" smtClean="0"/>
              <a:t>, </a:t>
            </a:r>
            <a:r>
              <a:rPr lang="es-ES" sz="1800" dirty="0" err="1" smtClean="0"/>
              <a:t>nolabait</a:t>
            </a:r>
            <a:r>
              <a:rPr lang="es-ES" sz="1800" dirty="0" smtClean="0"/>
              <a:t> </a:t>
            </a:r>
            <a:r>
              <a:rPr lang="es-ES" sz="1800" dirty="0" err="1" smtClean="0"/>
              <a:t>aldatzen</a:t>
            </a:r>
            <a:r>
              <a:rPr lang="es-ES" sz="1800" dirty="0"/>
              <a:t> </a:t>
            </a:r>
            <a:r>
              <a:rPr lang="es-ES" sz="1800" dirty="0" smtClean="0"/>
              <a:t>da </a:t>
            </a:r>
            <a:r>
              <a:rPr lang="es-ES" sz="1800" dirty="0" err="1" smtClean="0"/>
              <a:t>posizioaren</a:t>
            </a:r>
            <a:r>
              <a:rPr lang="es-ES" sz="1800" dirty="0" smtClean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mugimenduaren</a:t>
            </a:r>
            <a:r>
              <a:rPr lang="es-ES" sz="1800" dirty="0"/>
              <a:t> </a:t>
            </a:r>
            <a:r>
              <a:rPr lang="es-ES" sz="1800" dirty="0" err="1" smtClean="0"/>
              <a:t>pertzepzioa</a:t>
            </a:r>
            <a:r>
              <a:rPr lang="es-ES" sz="1800" dirty="0" smtClean="0"/>
              <a:t>, eta </a:t>
            </a:r>
            <a:r>
              <a:rPr lang="es-ES" sz="1800" dirty="0" err="1" smtClean="0"/>
              <a:t>horrek</a:t>
            </a:r>
            <a:r>
              <a:rPr lang="es-ES" sz="1800" dirty="0" smtClean="0"/>
              <a:t> </a:t>
            </a:r>
            <a:r>
              <a:rPr lang="es-ES" sz="1800" dirty="0" err="1" smtClean="0"/>
              <a:t>orekan</a:t>
            </a:r>
            <a:r>
              <a:rPr lang="es-ES" sz="1800" dirty="0" smtClean="0"/>
              <a:t> </a:t>
            </a:r>
            <a:r>
              <a:rPr lang="es-ES" sz="1800" dirty="0" err="1" smtClean="0"/>
              <a:t>eragiten</a:t>
            </a:r>
            <a:r>
              <a:rPr lang="es-ES" sz="1800" dirty="0" smtClean="0"/>
              <a:t> du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 smtClean="0"/>
              <a:t>Urtero</a:t>
            </a:r>
            <a:r>
              <a:rPr lang="es-ES" sz="1800" dirty="0" smtClean="0"/>
              <a:t> </a:t>
            </a:r>
            <a:r>
              <a:rPr lang="es-ES" sz="1800" dirty="0" err="1" smtClean="0"/>
              <a:t>helduen</a:t>
            </a:r>
            <a:r>
              <a:rPr lang="es-ES" sz="1800" dirty="0" smtClean="0"/>
              <a:t> % 15-20k </a:t>
            </a:r>
            <a:r>
              <a:rPr lang="es-ES" sz="1800" dirty="0" err="1" smtClean="0"/>
              <a:t>izaten</a:t>
            </a:r>
            <a:r>
              <a:rPr lang="es-ES" sz="1800" dirty="0" smtClean="0"/>
              <a:t> du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 smtClean="0"/>
              <a:t>Maneiu</a:t>
            </a:r>
            <a:r>
              <a:rPr lang="es-ES" sz="1800" dirty="0">
                <a:solidFill>
                  <a:srgbClr val="FF0000"/>
                </a:solidFill>
              </a:rPr>
              <a:t> </a:t>
            </a:r>
            <a:r>
              <a:rPr lang="es-ES" sz="1800" dirty="0" err="1" smtClean="0"/>
              <a:t>konplexu</a:t>
            </a:r>
            <a:r>
              <a:rPr lang="es-ES" sz="1800" dirty="0" err="1"/>
              <a:t>a</a:t>
            </a:r>
            <a:r>
              <a:rPr lang="es-ES" sz="1800" dirty="0" smtClean="0"/>
              <a:t>: </a:t>
            </a:r>
            <a:r>
              <a:rPr lang="es-ES" sz="1800" dirty="0" err="1" smtClean="0"/>
              <a:t>asko</a:t>
            </a:r>
            <a:r>
              <a:rPr lang="es-ES" sz="1800" dirty="0" smtClean="0"/>
              <a:t> </a:t>
            </a:r>
            <a:r>
              <a:rPr lang="es-ES" sz="1800" dirty="0" err="1" smtClean="0"/>
              <a:t>dira</a:t>
            </a:r>
            <a:r>
              <a:rPr lang="es-ES" sz="1800" dirty="0" smtClean="0"/>
              <a:t> </a:t>
            </a:r>
            <a:r>
              <a:rPr lang="es-ES" sz="1800" dirty="0" err="1" smtClean="0"/>
              <a:t>diagnostikatzeko</a:t>
            </a:r>
            <a:r>
              <a:rPr lang="es-ES" sz="1800" dirty="0" smtClean="0"/>
              <a:t> </a:t>
            </a:r>
            <a:r>
              <a:rPr lang="es-ES" sz="1800" dirty="0" err="1" smtClean="0"/>
              <a:t>aukerak</a:t>
            </a:r>
            <a:r>
              <a:rPr lang="es-ES" sz="1800" dirty="0" smtClean="0"/>
              <a:t> eta </a:t>
            </a:r>
            <a:r>
              <a:rPr lang="es-ES" sz="1800" dirty="0" err="1" smtClean="0"/>
              <a:t>larritasun-moduak</a:t>
            </a:r>
            <a:r>
              <a:rPr lang="es-ES" sz="1800" dirty="0" smtClean="0"/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Ohiko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kausak</a:t>
            </a:r>
            <a:r>
              <a:rPr lang="es-ES" sz="1800" dirty="0" smtClean="0"/>
              <a:t>: </a:t>
            </a:r>
            <a:r>
              <a:rPr lang="es-ES" sz="1800" dirty="0" err="1" smtClean="0"/>
              <a:t>gaixotasun</a:t>
            </a:r>
            <a:r>
              <a:rPr lang="es-ES" sz="1800" dirty="0" smtClean="0"/>
              <a:t> </a:t>
            </a:r>
            <a:r>
              <a:rPr lang="es-ES" sz="1800" dirty="0" err="1" smtClean="0"/>
              <a:t>bestibularra</a:t>
            </a:r>
            <a:r>
              <a:rPr lang="es-ES" sz="1800" dirty="0" smtClean="0"/>
              <a:t>, </a:t>
            </a:r>
            <a:r>
              <a:rPr lang="es-ES" sz="1800" dirty="0" err="1" smtClean="0"/>
              <a:t>kardiobaskularra</a:t>
            </a:r>
            <a:r>
              <a:rPr lang="es-ES" sz="1800" dirty="0" smtClean="0"/>
              <a:t> (</a:t>
            </a:r>
            <a:r>
              <a:rPr lang="es-ES" sz="1800" dirty="0" err="1" smtClean="0"/>
              <a:t>batez</a:t>
            </a:r>
            <a:r>
              <a:rPr lang="es-ES" sz="1800" dirty="0" smtClean="0"/>
              <a:t> ere </a:t>
            </a:r>
            <a:r>
              <a:rPr lang="es-ES" sz="1800" dirty="0" err="1" smtClean="0"/>
              <a:t>adinekoen</a:t>
            </a:r>
            <a:r>
              <a:rPr lang="es-ES" sz="1800" dirty="0" smtClean="0"/>
              <a:t> </a:t>
            </a:r>
            <a:r>
              <a:rPr lang="es-ES" sz="1800" dirty="0" err="1" smtClean="0"/>
              <a:t>artean</a:t>
            </a:r>
            <a:r>
              <a:rPr lang="es-ES" sz="1800" dirty="0" smtClean="0"/>
              <a:t>), </a:t>
            </a:r>
            <a:r>
              <a:rPr lang="es-ES" sz="1800" dirty="0" err="1" smtClean="0"/>
              <a:t>neurologikoa</a:t>
            </a:r>
            <a:r>
              <a:rPr lang="es-ES" sz="1800" dirty="0" smtClean="0"/>
              <a:t> eta </a:t>
            </a:r>
            <a:r>
              <a:rPr lang="es-ES" sz="1800" dirty="0" err="1" smtClean="0"/>
              <a:t>arrazoi</a:t>
            </a:r>
            <a:r>
              <a:rPr lang="es-ES" sz="1800" dirty="0" smtClean="0"/>
              <a:t> </a:t>
            </a:r>
            <a:r>
              <a:rPr lang="es-ES" sz="1800" dirty="0" err="1" smtClean="0"/>
              <a:t>psikogenikoak</a:t>
            </a:r>
            <a:r>
              <a:rPr lang="es-ES" sz="1800" dirty="0" smtClean="0"/>
              <a:t>. </a:t>
            </a:r>
            <a:r>
              <a:rPr lang="de-DE" sz="1800" dirty="0"/>
              <a:t>P</a:t>
            </a:r>
            <a:r>
              <a:rPr lang="de-DE" sz="1800" dirty="0" smtClean="0"/>
              <a:t>azienteen </a:t>
            </a:r>
            <a:r>
              <a:rPr lang="de-DE" sz="1800" dirty="0"/>
              <a:t>% 20-40an ez da jakiten zein den azpian dagoen </a:t>
            </a:r>
            <a:r>
              <a:rPr lang="de-DE" sz="1800" dirty="0" smtClean="0"/>
              <a:t>kausa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Bertigo</a:t>
            </a:r>
            <a:r>
              <a:rPr lang="es-ES" sz="1800" b="1" dirty="0" smtClean="0">
                <a:solidFill>
                  <a:srgbClr val="4E9EBA"/>
                </a:solidFill>
              </a:rPr>
              <a:t>: </a:t>
            </a:r>
            <a:r>
              <a:rPr lang="es-ES" sz="1800" dirty="0" err="1"/>
              <a:t>horrelako</a:t>
            </a:r>
            <a:r>
              <a:rPr lang="es-ES" sz="1800" dirty="0"/>
              <a:t> </a:t>
            </a:r>
            <a:r>
              <a:rPr lang="es-ES" sz="1800" dirty="0" err="1"/>
              <a:t>nahasmenduetako</a:t>
            </a:r>
            <a:r>
              <a:rPr lang="es-ES" sz="1800" dirty="0"/>
              <a:t> </a:t>
            </a:r>
            <a:r>
              <a:rPr lang="es-ES" sz="1800" dirty="0" smtClean="0"/>
              <a:t>mota </a:t>
            </a:r>
            <a:r>
              <a:rPr lang="es-ES" sz="1800" dirty="0" err="1"/>
              <a:t>arrunt</a:t>
            </a:r>
            <a:r>
              <a:rPr lang="es-ES" sz="1800" dirty="0"/>
              <a:t> </a:t>
            </a:r>
            <a:r>
              <a:rPr lang="es-ES" sz="1800" dirty="0" err="1" smtClean="0"/>
              <a:t>bat</a:t>
            </a:r>
            <a:r>
              <a:rPr lang="es-ES" sz="1800" dirty="0" smtClean="0"/>
              <a:t>. </a:t>
            </a:r>
            <a:r>
              <a:rPr lang="es-ES" sz="1800" dirty="0" err="1" smtClean="0"/>
              <a:t>Urteko</a:t>
            </a:r>
            <a:r>
              <a:rPr lang="es-ES" sz="1800" dirty="0" smtClean="0"/>
              <a:t> </a:t>
            </a:r>
            <a:r>
              <a:rPr lang="es-ES" sz="1800" dirty="0" err="1" smtClean="0"/>
              <a:t>prebalentzia</a:t>
            </a:r>
            <a:r>
              <a:rPr lang="es-ES" sz="1800" dirty="0" smtClean="0"/>
              <a:t> %5a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smtClean="0"/>
              <a:t>2-3 </a:t>
            </a:r>
            <a:r>
              <a:rPr lang="es-ES" sz="1600" dirty="0" err="1" smtClean="0"/>
              <a:t>aldiz</a:t>
            </a:r>
            <a:r>
              <a:rPr lang="es-ES" sz="1600" dirty="0" smtClean="0"/>
              <a:t> </a:t>
            </a:r>
            <a:r>
              <a:rPr lang="es-ES" sz="1600" dirty="0" err="1" smtClean="0"/>
              <a:t>handiagoa</a:t>
            </a:r>
            <a:r>
              <a:rPr lang="es-ES" sz="1600" dirty="0" smtClean="0"/>
              <a:t> da </a:t>
            </a:r>
            <a:r>
              <a:rPr lang="es-ES" sz="1600" dirty="0" err="1" smtClean="0"/>
              <a:t>emakumeengan</a:t>
            </a:r>
            <a:endParaRPr lang="es-ES" sz="16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 smtClean="0"/>
              <a:t>Adinarekin</a:t>
            </a:r>
            <a:r>
              <a:rPr lang="es-ES" sz="1600" dirty="0" smtClean="0"/>
              <a:t> </a:t>
            </a:r>
            <a:r>
              <a:rPr lang="es-ES" sz="1600" dirty="0" err="1" smtClean="0"/>
              <a:t>gora</a:t>
            </a:r>
            <a:r>
              <a:rPr lang="es-ES" sz="1600" dirty="0" smtClean="0"/>
              <a:t> </a:t>
            </a:r>
            <a:r>
              <a:rPr lang="es-ES" sz="1600" dirty="0" err="1" smtClean="0"/>
              <a:t>egiten</a:t>
            </a:r>
            <a:r>
              <a:rPr lang="es-ES" sz="1600" dirty="0" smtClean="0"/>
              <a:t> du (65 </a:t>
            </a:r>
            <a:r>
              <a:rPr lang="es-ES" sz="1600" dirty="0" err="1" smtClean="0"/>
              <a:t>urtetik</a:t>
            </a:r>
            <a:r>
              <a:rPr lang="es-ES" sz="1600" dirty="0" smtClean="0"/>
              <a:t> </a:t>
            </a:r>
            <a:r>
              <a:rPr lang="es-ES" sz="1600" dirty="0" err="1" smtClean="0"/>
              <a:t>gorako</a:t>
            </a:r>
            <a:r>
              <a:rPr lang="es-ES" sz="1600" dirty="0" smtClean="0"/>
              <a:t> </a:t>
            </a:r>
            <a:r>
              <a:rPr lang="es-ES" sz="1600" dirty="0" err="1" smtClean="0"/>
              <a:t>biztanleen</a:t>
            </a:r>
            <a:r>
              <a:rPr lang="es-ES" sz="1600" dirty="0" smtClean="0"/>
              <a:t> %20ri </a:t>
            </a:r>
            <a:r>
              <a:rPr lang="es-ES" sz="1600" dirty="0" err="1" smtClean="0"/>
              <a:t>eragiten</a:t>
            </a:r>
            <a:r>
              <a:rPr lang="es-ES" sz="1600" dirty="0" smtClean="0"/>
              <a:t> dio)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endParaRPr lang="es-ES" sz="1600" dirty="0" smtClean="0"/>
          </a:p>
          <a:p>
            <a:r>
              <a:rPr lang="es-ES" sz="1800" b="1" dirty="0" err="1" smtClean="0">
                <a:solidFill>
                  <a:srgbClr val="4E9EBA"/>
                </a:solidFill>
              </a:rPr>
              <a:t>Bertigo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periferiko</a:t>
            </a:r>
            <a:r>
              <a:rPr lang="es-ES" sz="1800" dirty="0" smtClean="0">
                <a:solidFill>
                  <a:srgbClr val="4E9EBA"/>
                </a:solidFill>
              </a:rPr>
              <a:t>: </a:t>
            </a:r>
            <a:r>
              <a:rPr lang="es-ES" sz="1800" dirty="0" err="1" smtClean="0"/>
              <a:t>bertigo</a:t>
            </a:r>
            <a:r>
              <a:rPr lang="es-ES" sz="1800" dirty="0" smtClean="0"/>
              <a:t> </a:t>
            </a:r>
            <a:r>
              <a:rPr lang="es-ES" sz="1800" dirty="0" err="1" smtClean="0"/>
              <a:t>kasuen</a:t>
            </a:r>
            <a:r>
              <a:rPr lang="es-ES" sz="1800" dirty="0" smtClean="0"/>
              <a:t> %80-85.</a:t>
            </a:r>
            <a:r>
              <a:rPr lang="es-ES" dirty="0"/>
              <a:t> </a:t>
            </a:r>
            <a:r>
              <a:rPr lang="es-ES" sz="1800" dirty="0" err="1"/>
              <a:t>O</a:t>
            </a:r>
            <a:r>
              <a:rPr lang="es-ES" sz="1800" dirty="0" err="1" smtClean="0"/>
              <a:t>hikoenak</a:t>
            </a:r>
            <a:r>
              <a:rPr lang="es-ES" sz="1800" dirty="0" smtClean="0"/>
              <a:t>: </a:t>
            </a:r>
            <a:r>
              <a:rPr lang="es-ES" sz="1800" b="1" dirty="0" err="1">
                <a:solidFill>
                  <a:srgbClr val="4E9EBA"/>
                </a:solidFill>
              </a:rPr>
              <a:t>bertigo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posizional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paroxistiko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onbera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>
                <a:solidFill>
                  <a:srgbClr val="4E9EBA"/>
                </a:solidFill>
              </a:rPr>
              <a:t>(BPPO), neuritis </a:t>
            </a:r>
            <a:r>
              <a:rPr lang="es-ES" sz="1800" b="1" dirty="0" err="1">
                <a:solidFill>
                  <a:srgbClr val="4E9EBA"/>
                </a:solidFill>
              </a:rPr>
              <a:t>bestibularra</a:t>
            </a:r>
            <a:r>
              <a:rPr lang="es-ES" sz="1800" b="1" dirty="0">
                <a:solidFill>
                  <a:srgbClr val="4E9EBA"/>
                </a:solidFill>
              </a:rPr>
              <a:t> eta </a:t>
            </a:r>
            <a:r>
              <a:rPr lang="es-ES" sz="1800" b="1" dirty="0" err="1">
                <a:solidFill>
                  <a:srgbClr val="4E9EBA"/>
                </a:solidFill>
              </a:rPr>
              <a:t>Ménière-ren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gaixotasuna</a:t>
            </a:r>
            <a:endParaRPr lang="es-ES" sz="18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 (II)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160305"/>
            <a:ext cx="11161486" cy="150808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6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0803" y="1387365"/>
            <a:ext cx="8252400" cy="4382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40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210207"/>
            <a:ext cx="12107916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ZORABIOA ETA BERTIGOA: EBALUAZIOA ETA KAUSAK (I)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609417"/>
            <a:ext cx="11161486" cy="484439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2000" b="1" dirty="0" err="1" smtClean="0">
                <a:solidFill>
                  <a:srgbClr val="4E9EBA"/>
                </a:solidFill>
              </a:rPr>
              <a:t>Zorabioaren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sailkapen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tradizionala</a:t>
            </a:r>
            <a:r>
              <a:rPr lang="es-ES" sz="2000" b="1" dirty="0" smtClean="0">
                <a:solidFill>
                  <a:srgbClr val="4E9EBA"/>
                </a:solidFill>
              </a:rPr>
              <a:t>: </a:t>
            </a:r>
            <a:r>
              <a:rPr lang="es-ES" sz="2000" dirty="0" err="1" smtClean="0"/>
              <a:t>sintomen</a:t>
            </a:r>
            <a:r>
              <a:rPr lang="es-ES" sz="2000" dirty="0" smtClean="0"/>
              <a:t> </a:t>
            </a:r>
            <a:r>
              <a:rPr lang="es-ES" sz="2000" dirty="0" err="1" smtClean="0"/>
              <a:t>arabera</a:t>
            </a:r>
            <a:r>
              <a:rPr lang="es-ES" sz="2000" dirty="0" smtClean="0"/>
              <a:t> (</a:t>
            </a:r>
            <a:r>
              <a:rPr lang="es-ES" sz="2000" dirty="0" err="1"/>
              <a:t>bertigoa</a:t>
            </a:r>
            <a:r>
              <a:rPr lang="es-ES" sz="2000" dirty="0"/>
              <a:t>, </a:t>
            </a:r>
            <a:r>
              <a:rPr lang="es-ES" sz="2000" dirty="0" err="1"/>
              <a:t>presinkopea</a:t>
            </a:r>
            <a:r>
              <a:rPr lang="es-ES" sz="2000" dirty="0"/>
              <a:t>, </a:t>
            </a:r>
            <a:r>
              <a:rPr lang="es-ES" sz="2000" dirty="0" err="1"/>
              <a:t>desoreka</a:t>
            </a:r>
            <a:r>
              <a:rPr lang="es-ES" sz="2000" dirty="0"/>
              <a:t> eta </a:t>
            </a:r>
            <a:r>
              <a:rPr lang="es-ES" sz="2000" dirty="0" err="1"/>
              <a:t>zorabio</a:t>
            </a:r>
            <a:r>
              <a:rPr lang="es-ES" sz="2000" dirty="0"/>
              <a:t> </a:t>
            </a:r>
            <a:r>
              <a:rPr lang="es-ES" sz="2000" dirty="0" err="1" smtClean="0"/>
              <a:t>zehaztugabea</a:t>
            </a:r>
            <a:r>
              <a:rPr lang="es-ES" sz="2000" dirty="0" smtClean="0"/>
              <a:t>); </a:t>
            </a:r>
            <a:r>
              <a:rPr lang="es-ES" sz="2000" dirty="0" err="1" smtClean="0"/>
              <a:t>ez</a:t>
            </a:r>
            <a:r>
              <a:rPr lang="es-ES" sz="2000" dirty="0" smtClean="0"/>
              <a:t> da oso </a:t>
            </a:r>
            <a:r>
              <a:rPr lang="es-ES" sz="2000" dirty="0" err="1" smtClean="0"/>
              <a:t>erabilgarria</a:t>
            </a:r>
            <a:r>
              <a:rPr lang="es-ES" sz="2000" dirty="0" smtClean="0"/>
              <a:t> </a:t>
            </a:r>
            <a:r>
              <a:rPr lang="es-ES" sz="2000" dirty="0" err="1" smtClean="0"/>
              <a:t>praktika</a:t>
            </a:r>
            <a:r>
              <a:rPr lang="es-ES" sz="2000" dirty="0" smtClean="0"/>
              <a:t> </a:t>
            </a:r>
            <a:r>
              <a:rPr lang="es-ES" sz="2000" dirty="0" err="1" smtClean="0"/>
              <a:t>klinikoan</a:t>
            </a:r>
            <a:endParaRPr lang="es-ES" sz="20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s-ES" sz="20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s-ES" sz="2000" dirty="0"/>
          </a:p>
          <a:p>
            <a:pPr marL="216000" algn="just">
              <a:lnSpc>
                <a:spcPct val="110000"/>
              </a:lnSpc>
              <a:spcBef>
                <a:spcPts val="1200"/>
              </a:spcBef>
            </a:pPr>
            <a:r>
              <a:rPr lang="es-ES" sz="2000" b="1" dirty="0" smtClean="0">
                <a:solidFill>
                  <a:srgbClr val="4E9EBA"/>
                </a:solidFill>
              </a:rPr>
              <a:t>Paradigma </a:t>
            </a:r>
            <a:r>
              <a:rPr lang="es-ES" sz="2000" b="1" dirty="0" err="1" smtClean="0">
                <a:solidFill>
                  <a:srgbClr val="4E9EBA"/>
                </a:solidFill>
              </a:rPr>
              <a:t>diagnostiko</a:t>
            </a:r>
            <a:r>
              <a:rPr lang="es-ES" sz="2000" b="1" dirty="0" smtClean="0">
                <a:solidFill>
                  <a:srgbClr val="4E9EBA"/>
                </a:solidFill>
              </a:rPr>
              <a:t> </a:t>
            </a:r>
            <a:r>
              <a:rPr lang="es-ES" sz="2000" b="1" dirty="0" err="1" smtClean="0">
                <a:solidFill>
                  <a:srgbClr val="4E9EBA"/>
                </a:solidFill>
              </a:rPr>
              <a:t>berria</a:t>
            </a:r>
            <a:r>
              <a:rPr lang="es-ES" sz="2000" dirty="0" smtClean="0">
                <a:solidFill>
                  <a:srgbClr val="4E9EBA"/>
                </a:solidFill>
              </a:rPr>
              <a:t>: </a:t>
            </a:r>
            <a:r>
              <a:rPr lang="es-ES" sz="2000" b="1" i="1" dirty="0" err="1" smtClean="0">
                <a:solidFill>
                  <a:srgbClr val="4E9EBA"/>
                </a:solidFill>
              </a:rPr>
              <a:t>TiTrate</a:t>
            </a:r>
            <a:r>
              <a:rPr lang="es-ES" sz="2000" dirty="0" smtClean="0"/>
              <a:t> </a:t>
            </a:r>
            <a:r>
              <a:rPr lang="es-ES" sz="2000" i="1" dirty="0" smtClean="0"/>
              <a:t>(</a:t>
            </a:r>
            <a:r>
              <a:rPr lang="es-ES" sz="2000" b="1" i="1" dirty="0" err="1" smtClean="0">
                <a:solidFill>
                  <a:srgbClr val="4E9EBA"/>
                </a:solidFill>
              </a:rPr>
              <a:t>T</a:t>
            </a:r>
            <a:r>
              <a:rPr lang="es-ES" sz="2000" b="1" i="1" dirty="0" err="1" smtClean="0"/>
              <a:t>i</a:t>
            </a:r>
            <a:r>
              <a:rPr lang="es-ES" sz="2000" i="1" dirty="0" err="1" smtClean="0"/>
              <a:t>ming</a:t>
            </a:r>
            <a:r>
              <a:rPr lang="es-ES" sz="2000" i="1" dirty="0" smtClean="0"/>
              <a:t>, </a:t>
            </a:r>
            <a:r>
              <a:rPr lang="es-ES" sz="2000" b="1" i="1" dirty="0" err="1" smtClean="0">
                <a:solidFill>
                  <a:srgbClr val="4E9EBA"/>
                </a:solidFill>
              </a:rPr>
              <a:t>Tr</a:t>
            </a:r>
            <a:r>
              <a:rPr lang="es-ES" sz="2000" i="1" dirty="0" err="1" smtClean="0"/>
              <a:t>iggers</a:t>
            </a:r>
            <a:r>
              <a:rPr lang="es-ES" sz="2000" i="1" dirty="0" smtClean="0"/>
              <a:t> </a:t>
            </a:r>
            <a:r>
              <a:rPr lang="es-ES" sz="2000" b="1" i="1" dirty="0" smtClean="0">
                <a:solidFill>
                  <a:srgbClr val="4E9EBA"/>
                </a:solidFill>
              </a:rPr>
              <a:t>a</a:t>
            </a:r>
            <a:r>
              <a:rPr lang="es-ES" sz="2000" i="1" dirty="0" smtClean="0"/>
              <a:t>nd </a:t>
            </a:r>
            <a:r>
              <a:rPr lang="es-ES" sz="2000" b="1" i="1" dirty="0" err="1" smtClean="0">
                <a:solidFill>
                  <a:srgbClr val="4E9EBA"/>
                </a:solidFill>
              </a:rPr>
              <a:t>t</a:t>
            </a:r>
            <a:r>
              <a:rPr lang="es-ES" sz="2000" i="1" dirty="0" err="1" smtClean="0"/>
              <a:t>argeted</a:t>
            </a:r>
            <a:r>
              <a:rPr lang="es-ES" sz="2000" i="1" dirty="0" smtClean="0"/>
              <a:t> </a:t>
            </a:r>
            <a:r>
              <a:rPr lang="es-ES" sz="2000" b="1" i="1" dirty="0" err="1" smtClean="0">
                <a:solidFill>
                  <a:srgbClr val="4E9EBA"/>
                </a:solidFill>
              </a:rPr>
              <a:t>e</a:t>
            </a:r>
            <a:r>
              <a:rPr lang="es-ES" sz="2000" i="1" dirty="0" err="1" smtClean="0"/>
              <a:t>xamination</a:t>
            </a:r>
            <a:r>
              <a:rPr lang="es-ES" sz="2000" i="1" dirty="0" smtClean="0"/>
              <a:t>),</a:t>
            </a:r>
            <a:r>
              <a:rPr lang="es-ES" sz="3200" dirty="0"/>
              <a:t> </a:t>
            </a:r>
            <a:r>
              <a:rPr lang="es-ES" sz="2000" dirty="0" err="1" smtClean="0"/>
              <a:t>iktusaren</a:t>
            </a:r>
            <a:r>
              <a:rPr lang="es-ES" sz="2000" dirty="0" smtClean="0"/>
              <a:t> </a:t>
            </a:r>
            <a:r>
              <a:rPr lang="es-ES" sz="2000" dirty="0" err="1"/>
              <a:t>zantzuak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b</a:t>
            </a:r>
            <a:r>
              <a:rPr lang="es-ES" sz="2000" dirty="0" err="1" smtClean="0"/>
              <a:t>este</a:t>
            </a:r>
            <a:r>
              <a:rPr lang="es-ES" sz="2000" dirty="0" smtClean="0"/>
              <a:t> </a:t>
            </a:r>
            <a:r>
              <a:rPr lang="es-ES" sz="2000" dirty="0" err="1" smtClean="0"/>
              <a:t>kausa</a:t>
            </a:r>
            <a:r>
              <a:rPr lang="es-ES" sz="2000" dirty="0" smtClean="0"/>
              <a:t> </a:t>
            </a:r>
            <a:r>
              <a:rPr lang="es-ES" sz="2000" dirty="0" err="1"/>
              <a:t>mediko</a:t>
            </a:r>
            <a:r>
              <a:rPr lang="es-ES" sz="2000" dirty="0"/>
              <a:t> </a:t>
            </a:r>
            <a:r>
              <a:rPr lang="es-ES" sz="2000" dirty="0" err="1"/>
              <a:t>batzuk</a:t>
            </a:r>
            <a:r>
              <a:rPr lang="es-ES" sz="2000" dirty="0"/>
              <a:t> </a:t>
            </a:r>
            <a:r>
              <a:rPr lang="es-ES" sz="2000" dirty="0" err="1" smtClean="0"/>
              <a:t>baztertu</a:t>
            </a:r>
            <a:r>
              <a:rPr lang="es-ES" sz="2000" dirty="0" smtClean="0"/>
              <a:t> </a:t>
            </a:r>
            <a:r>
              <a:rPr lang="es-ES" sz="2000" dirty="0" err="1" smtClean="0"/>
              <a:t>ondoren</a:t>
            </a:r>
            <a:r>
              <a:rPr lang="es-ES" sz="2000" dirty="0" smtClean="0"/>
              <a:t>;  </a:t>
            </a:r>
            <a:r>
              <a:rPr lang="es-ES" sz="2000" dirty="0" err="1" smtClean="0"/>
              <a:t>oinarritzen</a:t>
            </a:r>
            <a:r>
              <a:rPr lang="es-ES" sz="2000" dirty="0" smtClean="0"/>
              <a:t> da: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dirty="0"/>
              <a:t>	</a:t>
            </a:r>
            <a:r>
              <a:rPr lang="es-ES" sz="2000" dirty="0" smtClean="0"/>
              <a:t>- </a:t>
            </a:r>
            <a:r>
              <a:rPr lang="es-ES" sz="2000" dirty="0" err="1" smtClean="0"/>
              <a:t>gertakariaren</a:t>
            </a:r>
            <a:r>
              <a:rPr lang="es-ES" sz="2000" dirty="0" smtClean="0"/>
              <a:t> </a:t>
            </a:r>
            <a:r>
              <a:rPr lang="es-ES" sz="2000" dirty="0" err="1" smtClean="0"/>
              <a:t>denbora-profila</a:t>
            </a:r>
            <a:r>
              <a:rPr lang="es-ES" sz="2000" dirty="0" smtClean="0"/>
              <a:t> </a:t>
            </a:r>
            <a:r>
              <a:rPr lang="es-ES" sz="2000" i="1" dirty="0" smtClean="0"/>
              <a:t>(</a:t>
            </a:r>
            <a:r>
              <a:rPr lang="es-ES" sz="2000" i="1" dirty="0" err="1" smtClean="0"/>
              <a:t>timing</a:t>
            </a:r>
            <a:r>
              <a:rPr lang="es-ES" sz="2000" i="1" dirty="0" smtClean="0"/>
              <a:t>)</a:t>
            </a:r>
            <a:r>
              <a:rPr lang="es-ES" sz="2000" dirty="0" smtClean="0"/>
              <a:t>: </a:t>
            </a:r>
            <a:r>
              <a:rPr lang="es-ES" sz="2000" dirty="0" err="1"/>
              <a:t>hasiera</a:t>
            </a:r>
            <a:r>
              <a:rPr lang="es-ES" sz="2000" dirty="0"/>
              <a:t>, </a:t>
            </a:r>
            <a:r>
              <a:rPr lang="es-ES" sz="2000" dirty="0" err="1"/>
              <a:t>iraupena</a:t>
            </a:r>
            <a:r>
              <a:rPr lang="es-ES" sz="2000" dirty="0"/>
              <a:t> eta </a:t>
            </a:r>
            <a:r>
              <a:rPr lang="es-ES" sz="2000" dirty="0" err="1" smtClean="0"/>
              <a:t>bilakaera</a:t>
            </a:r>
            <a:endParaRPr lang="es-ES" sz="20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dirty="0"/>
              <a:t>	</a:t>
            </a:r>
            <a:r>
              <a:rPr lang="es-ES" sz="2000" dirty="0" smtClean="0"/>
              <a:t>- </a:t>
            </a:r>
            <a:r>
              <a:rPr lang="es-ES" sz="2000" dirty="0" err="1" smtClean="0"/>
              <a:t>eragileak</a:t>
            </a:r>
            <a:r>
              <a:rPr lang="es-ES" sz="2000" dirty="0" smtClean="0"/>
              <a:t> </a:t>
            </a:r>
            <a:r>
              <a:rPr lang="es-ES" sz="2000" i="1" dirty="0" smtClean="0"/>
              <a:t>(</a:t>
            </a:r>
            <a:r>
              <a:rPr lang="es-ES" sz="2000" i="1" dirty="0" err="1" smtClean="0"/>
              <a:t>triggers</a:t>
            </a:r>
            <a:r>
              <a:rPr lang="es-ES" sz="2000" i="1" dirty="0" smtClean="0"/>
              <a:t>)</a:t>
            </a:r>
            <a:r>
              <a:rPr lang="es-ES" sz="2000" dirty="0" smtClean="0"/>
              <a:t>: </a:t>
            </a:r>
            <a:r>
              <a:rPr lang="es-ES" sz="2000" dirty="0" err="1"/>
              <a:t>hori</a:t>
            </a:r>
            <a:r>
              <a:rPr lang="es-ES" sz="2000" dirty="0"/>
              <a:t> </a:t>
            </a:r>
            <a:r>
              <a:rPr lang="es-ES" sz="2000" dirty="0" err="1"/>
              <a:t>eragiten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ekintzak</a:t>
            </a:r>
            <a:r>
              <a:rPr lang="es-ES" sz="2000" dirty="0"/>
              <a:t>, </a:t>
            </a:r>
            <a:r>
              <a:rPr lang="es-ES" sz="2000" dirty="0" err="1"/>
              <a:t>mugimenduak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 smtClean="0"/>
              <a:t>egoerak</a:t>
            </a:r>
            <a:endParaRPr lang="es-ES" sz="20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dirty="0"/>
              <a:t>	</a:t>
            </a:r>
            <a:r>
              <a:rPr lang="es-ES" sz="2000" dirty="0" smtClean="0"/>
              <a:t>- </a:t>
            </a:r>
            <a:r>
              <a:rPr lang="es-ES" sz="2000" dirty="0" err="1" smtClean="0"/>
              <a:t>miaketa</a:t>
            </a:r>
            <a:r>
              <a:rPr lang="es-ES" sz="2000" dirty="0" smtClean="0"/>
              <a:t> </a:t>
            </a:r>
            <a:r>
              <a:rPr lang="es-ES" sz="2000" dirty="0" err="1" smtClean="0"/>
              <a:t>fisikoa</a:t>
            </a:r>
            <a:r>
              <a:rPr lang="es-ES" sz="2000" dirty="0" smtClean="0"/>
              <a:t> </a:t>
            </a:r>
            <a:r>
              <a:rPr lang="es-ES" sz="2000" i="1" dirty="0" smtClean="0"/>
              <a:t>(</a:t>
            </a:r>
            <a:r>
              <a:rPr lang="es-ES" sz="2000" i="1" dirty="0" err="1" smtClean="0"/>
              <a:t>targeted</a:t>
            </a:r>
            <a:r>
              <a:rPr lang="es-ES" sz="2000" i="1" dirty="0" smtClean="0"/>
              <a:t> </a:t>
            </a:r>
            <a:r>
              <a:rPr lang="es-ES" sz="2000" i="1" dirty="0" err="1" smtClean="0"/>
              <a:t>examination</a:t>
            </a:r>
            <a:r>
              <a:rPr lang="es-ES" sz="2000" i="1" dirty="0" smtClean="0"/>
              <a:t>): </a:t>
            </a:r>
            <a:r>
              <a:rPr lang="es-ES" sz="2000" dirty="0" err="1" smtClean="0"/>
              <a:t>diagnostiko</a:t>
            </a:r>
            <a:r>
              <a:rPr lang="es-ES" sz="2000" dirty="0" smtClean="0"/>
              <a:t> </a:t>
            </a:r>
            <a:r>
              <a:rPr lang="es-ES" sz="2000" dirty="0" err="1"/>
              <a:t>probablea</a:t>
            </a:r>
            <a:r>
              <a:rPr lang="es-ES" sz="2000" dirty="0"/>
              <a:t> </a:t>
            </a:r>
            <a:r>
              <a:rPr lang="es-ES" sz="2000" dirty="0" err="1"/>
              <a:t>baieztatzen</a:t>
            </a:r>
            <a:r>
              <a:rPr lang="es-ES" sz="2000" dirty="0"/>
              <a:t> </a:t>
            </a:r>
            <a:r>
              <a:rPr lang="es-ES" sz="2000" dirty="0" err="1"/>
              <a:t>laguntzen</a:t>
            </a:r>
            <a:r>
              <a:rPr lang="es-ES" sz="2000" dirty="0"/>
              <a:t> </a:t>
            </a:r>
            <a:r>
              <a:rPr lang="es-ES" sz="2000" dirty="0" err="1" smtClean="0"/>
              <a:t>duena</a:t>
            </a:r>
            <a:endParaRPr lang="es-ES" sz="20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20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878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210207"/>
            <a:ext cx="12107916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ZORABIOA ETA BERTIGOA: EBALUAZIOA ETA KAUSAK (II)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16947" y="2009018"/>
            <a:ext cx="11161486" cy="235559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 err="1" smtClean="0">
                <a:solidFill>
                  <a:srgbClr val="4E9EBA"/>
                </a:solidFill>
              </a:rPr>
              <a:t>Bertigoa</a:t>
            </a:r>
            <a:r>
              <a:rPr lang="es-ES" sz="2000" b="1" dirty="0" smtClean="0"/>
              <a:t>:</a:t>
            </a:r>
            <a:r>
              <a:rPr lang="es-ES" sz="2000" dirty="0" smtClean="0"/>
              <a:t> </a:t>
            </a:r>
            <a:r>
              <a:rPr lang="es-ES" sz="2000" dirty="0" err="1" smtClean="0"/>
              <a:t>zorabio</a:t>
            </a:r>
            <a:r>
              <a:rPr lang="es-ES" sz="2000" dirty="0" smtClean="0"/>
              <a:t> mota. </a:t>
            </a:r>
            <a:r>
              <a:rPr lang="es-ES" sz="2000" dirty="0" err="1"/>
              <a:t>Subjektuaren</a:t>
            </a:r>
            <a:r>
              <a:rPr lang="es-ES" sz="2000" dirty="0"/>
              <a:t> </a:t>
            </a:r>
            <a:r>
              <a:rPr lang="es-ES" sz="2000" dirty="0" err="1" smtClean="0"/>
              <a:t>beraren</a:t>
            </a:r>
            <a:r>
              <a:rPr lang="es-ES" sz="2000" dirty="0"/>
              <a:t> </a:t>
            </a:r>
            <a:r>
              <a:rPr lang="es-ES" sz="2000" dirty="0" err="1" smtClean="0"/>
              <a:t>edo</a:t>
            </a:r>
            <a:r>
              <a:rPr lang="es-ES" sz="2000" dirty="0" smtClean="0"/>
              <a:t> </a:t>
            </a:r>
            <a:r>
              <a:rPr lang="es-ES" sz="2000" dirty="0" err="1"/>
              <a:t>inguruaren</a:t>
            </a:r>
            <a:r>
              <a:rPr lang="es-ES" sz="2000" dirty="0"/>
              <a:t> </a:t>
            </a:r>
            <a:r>
              <a:rPr lang="es-ES" sz="2000" dirty="0" err="1"/>
              <a:t>higidura-sentsazio</a:t>
            </a:r>
            <a:r>
              <a:rPr lang="es-ES" sz="2000" dirty="0"/>
              <a:t> </a:t>
            </a:r>
            <a:r>
              <a:rPr lang="es-ES" sz="2000" dirty="0" err="1" smtClean="0"/>
              <a:t>faltsua</a:t>
            </a:r>
            <a:r>
              <a:rPr lang="es-ES" sz="2000" dirty="0" smtClean="0"/>
              <a:t>, </a:t>
            </a:r>
            <a:r>
              <a:rPr lang="es-ES" sz="2000" dirty="0" err="1"/>
              <a:t>normalean</a:t>
            </a:r>
            <a:r>
              <a:rPr lang="es-ES" sz="2000" dirty="0"/>
              <a:t> </a:t>
            </a:r>
            <a:r>
              <a:rPr lang="es-ES" sz="2000" dirty="0" err="1"/>
              <a:t>birakakoa</a:t>
            </a:r>
            <a:r>
              <a:rPr lang="es-ES" sz="2000" dirty="0"/>
              <a:t> eta, </a:t>
            </a:r>
            <a:r>
              <a:rPr lang="es-ES" sz="2000" dirty="0" err="1"/>
              <a:t>askotan</a:t>
            </a:r>
            <a:r>
              <a:rPr lang="es-ES" sz="2000" dirty="0"/>
              <a:t>, </a:t>
            </a:r>
            <a:r>
              <a:rPr lang="es-ES" sz="2000" dirty="0" err="1"/>
              <a:t>sintoma</a:t>
            </a:r>
            <a:r>
              <a:rPr lang="es-ES" sz="2000" dirty="0"/>
              <a:t> </a:t>
            </a:r>
            <a:r>
              <a:rPr lang="es-ES" sz="2000" dirty="0" err="1" smtClean="0"/>
              <a:t>begetatiboekin</a:t>
            </a:r>
            <a:r>
              <a:rPr lang="es-ES" sz="2000" dirty="0"/>
              <a:t> </a:t>
            </a:r>
            <a:r>
              <a:rPr lang="es-ES" sz="2000" dirty="0" smtClean="0"/>
              <a:t>batera. </a:t>
            </a:r>
            <a:r>
              <a:rPr lang="es-ES" sz="2000" dirty="0" err="1"/>
              <a:t>S</a:t>
            </a:r>
            <a:r>
              <a:rPr lang="es-ES" sz="2000" dirty="0" err="1" smtClean="0"/>
              <a:t>intoma</a:t>
            </a:r>
            <a:r>
              <a:rPr lang="es-ES" sz="2000" dirty="0" smtClean="0"/>
              <a:t> </a:t>
            </a:r>
            <a:r>
              <a:rPr lang="es-ES" sz="2000" dirty="0" err="1"/>
              <a:t>bat</a:t>
            </a:r>
            <a:r>
              <a:rPr lang="es-ES" sz="2000" dirty="0"/>
              <a:t> da, </a:t>
            </a:r>
            <a:r>
              <a:rPr lang="es-ES" sz="2000" dirty="0" err="1" smtClean="0"/>
              <a:t>ez</a:t>
            </a:r>
            <a:r>
              <a:rPr lang="es-ES" sz="2000" dirty="0" smtClean="0"/>
              <a:t> </a:t>
            </a:r>
            <a:r>
              <a:rPr lang="es-ES" sz="2000" dirty="0" err="1"/>
              <a:t>diagnostiko</a:t>
            </a:r>
            <a:r>
              <a:rPr lang="es-ES" sz="2000" dirty="0"/>
              <a:t> </a:t>
            </a:r>
            <a:r>
              <a:rPr lang="es-ES" sz="2000" dirty="0" err="1" smtClean="0"/>
              <a:t>bat</a:t>
            </a:r>
            <a:endParaRPr lang="es-ES" sz="2000" dirty="0" smtClean="0"/>
          </a:p>
          <a:p>
            <a:endParaRPr lang="es-ES" sz="2000" dirty="0" smtClean="0"/>
          </a:p>
          <a:p>
            <a:pPr marL="216000">
              <a:spcBef>
                <a:spcPts val="1800"/>
              </a:spcBef>
            </a:pPr>
            <a:r>
              <a:rPr lang="es-ES" sz="2000" dirty="0" smtClean="0"/>
              <a:t>Sistema </a:t>
            </a:r>
            <a:r>
              <a:rPr lang="es-ES" sz="2000" dirty="0" err="1" smtClean="0"/>
              <a:t>bestibularraren</a:t>
            </a:r>
            <a:r>
              <a:rPr lang="es-ES" sz="2000" dirty="0" smtClean="0"/>
              <a:t> </a:t>
            </a:r>
            <a:r>
              <a:rPr lang="es-ES" sz="2000" dirty="0" err="1" smtClean="0"/>
              <a:t>zati</a:t>
            </a:r>
            <a:r>
              <a:rPr lang="es-ES" sz="2000" dirty="0" smtClean="0"/>
              <a:t> </a:t>
            </a:r>
            <a:r>
              <a:rPr lang="es-ES" sz="2000" dirty="0" err="1" smtClean="0"/>
              <a:t>periferikoari</a:t>
            </a:r>
            <a:r>
              <a:rPr lang="es-ES" sz="2000" dirty="0" smtClean="0"/>
              <a:t> </a:t>
            </a:r>
            <a:r>
              <a:rPr lang="es-ES" sz="2000" dirty="0"/>
              <a:t>(</a:t>
            </a:r>
            <a:r>
              <a:rPr lang="es-ES" sz="2000" dirty="0" err="1"/>
              <a:t>barne-belarria</a:t>
            </a:r>
            <a:r>
              <a:rPr lang="es-ES" sz="2000" dirty="0"/>
              <a:t> eta VIII. </a:t>
            </a:r>
            <a:r>
              <a:rPr lang="es-ES" sz="2000" dirty="0" err="1"/>
              <a:t>nerbio</a:t>
            </a:r>
            <a:r>
              <a:rPr lang="es-ES" sz="2000" dirty="0"/>
              <a:t> </a:t>
            </a:r>
            <a:r>
              <a:rPr lang="es-ES" sz="2000" dirty="0" err="1"/>
              <a:t>kraniala</a:t>
            </a:r>
            <a:r>
              <a:rPr lang="es-ES" sz="2000" dirty="0"/>
              <a:t>) </a:t>
            </a:r>
            <a:r>
              <a:rPr lang="es-ES" sz="2000" dirty="0" err="1" smtClean="0"/>
              <a:t>eragiten</a:t>
            </a:r>
            <a:r>
              <a:rPr lang="es-ES" sz="2000" dirty="0" smtClean="0"/>
              <a:t> </a:t>
            </a:r>
            <a:r>
              <a:rPr lang="es-ES" sz="2000" dirty="0" err="1" smtClean="0"/>
              <a:t>zaiolako</a:t>
            </a:r>
            <a:r>
              <a:rPr lang="es-ES" sz="2000" dirty="0" smtClean="0">
                <a:solidFill>
                  <a:srgbClr val="FF0000"/>
                </a:solidFill>
              </a:rPr>
              <a:t> </a:t>
            </a:r>
            <a:r>
              <a:rPr lang="es-ES" sz="2000" dirty="0" err="1" smtClean="0"/>
              <a:t>edo</a:t>
            </a:r>
            <a:r>
              <a:rPr lang="es-ES" sz="2000" dirty="0" smtClean="0"/>
              <a:t> </a:t>
            </a:r>
            <a:r>
              <a:rPr lang="es-ES" sz="2000" dirty="0" err="1"/>
              <a:t>erasan</a:t>
            </a:r>
            <a:r>
              <a:rPr lang="es-ES" sz="2000" dirty="0"/>
              <a:t> </a:t>
            </a:r>
            <a:r>
              <a:rPr lang="es-ES" sz="2000" dirty="0" err="1"/>
              <a:t>zentralagatik</a:t>
            </a:r>
            <a:r>
              <a:rPr lang="es-ES" sz="2000" dirty="0"/>
              <a:t> (</a:t>
            </a:r>
            <a:r>
              <a:rPr lang="es-ES" sz="2000" dirty="0" err="1"/>
              <a:t>garuneko</a:t>
            </a:r>
            <a:r>
              <a:rPr lang="es-ES" sz="2000" dirty="0"/>
              <a:t> </a:t>
            </a:r>
            <a:r>
              <a:rPr lang="es-ES" sz="2000" dirty="0" err="1"/>
              <a:t>enborra</a:t>
            </a:r>
            <a:r>
              <a:rPr lang="es-ES" sz="2000" dirty="0"/>
              <a:t>, </a:t>
            </a:r>
            <a:r>
              <a:rPr lang="es-ES" sz="2000" dirty="0" err="1"/>
              <a:t>bideak</a:t>
            </a:r>
            <a:r>
              <a:rPr lang="es-ES" sz="2000" dirty="0"/>
              <a:t> </a:t>
            </a:r>
            <a:r>
              <a:rPr lang="es-ES" sz="2000" dirty="0" smtClean="0"/>
              <a:t>eta </a:t>
            </a:r>
            <a:r>
              <a:rPr lang="es-ES" sz="2000" dirty="0" err="1" smtClean="0"/>
              <a:t>zerebeloa</a:t>
            </a:r>
            <a:r>
              <a:rPr lang="es-ES" sz="2000" dirty="0" smtClean="0"/>
              <a:t>)</a:t>
            </a:r>
            <a:r>
              <a:rPr lang="es-ES" sz="2000" dirty="0"/>
              <a:t> </a:t>
            </a:r>
            <a:r>
              <a:rPr lang="es-ES" sz="2000" dirty="0" err="1"/>
              <a:t>gertatzen</a:t>
            </a:r>
            <a:r>
              <a:rPr lang="es-ES" sz="2000" dirty="0"/>
              <a:t> da</a:t>
            </a:r>
            <a:r>
              <a:rPr lang="es-ES" sz="2000" dirty="0">
                <a:solidFill>
                  <a:srgbClr val="FF0000"/>
                </a:solidFill>
              </a:rPr>
              <a:t> </a:t>
            </a:r>
            <a:endParaRPr lang="es-ES" sz="2000" dirty="0" smtClean="0">
              <a:solidFill>
                <a:srgbClr val="FF0000"/>
              </a:solidFill>
            </a:endParaRPr>
          </a:p>
          <a:p>
            <a:pPr marL="216000">
              <a:spcBef>
                <a:spcPts val="1800"/>
              </a:spcBef>
            </a:pPr>
            <a:endParaRPr lang="es-ES" sz="2000" dirty="0" smtClean="0"/>
          </a:p>
          <a:p>
            <a:pPr>
              <a:spcBef>
                <a:spcPts val="1800"/>
              </a:spcBef>
            </a:pPr>
            <a:r>
              <a:rPr lang="es-ES" sz="2000" b="1" dirty="0">
                <a:solidFill>
                  <a:srgbClr val="4E9EBA"/>
                </a:solidFill>
              </a:rPr>
              <a:t>HINTS </a:t>
            </a:r>
            <a:r>
              <a:rPr lang="es-ES" sz="2000" b="1" dirty="0" err="1" smtClean="0">
                <a:solidFill>
                  <a:srgbClr val="4E9EBA"/>
                </a:solidFill>
              </a:rPr>
              <a:t>protokoloa</a:t>
            </a:r>
            <a:r>
              <a:rPr lang="es-ES" sz="2000" b="1" dirty="0" smtClean="0">
                <a:solidFill>
                  <a:srgbClr val="4E9EBA"/>
                </a:solidFill>
              </a:rPr>
              <a:t>: </a:t>
            </a:r>
            <a:r>
              <a:rPr lang="es-ES" sz="2000" dirty="0" err="1" smtClean="0"/>
              <a:t>Garrantzitsua</a:t>
            </a:r>
            <a:r>
              <a:rPr lang="es-ES" sz="2000" dirty="0" smtClean="0"/>
              <a:t> da </a:t>
            </a:r>
            <a:r>
              <a:rPr lang="es-ES" sz="2000" dirty="0" err="1" smtClean="0"/>
              <a:t>bereiztea</a:t>
            </a:r>
            <a:endParaRPr lang="es-ES" sz="2000" dirty="0" smtClean="0"/>
          </a:p>
          <a:p>
            <a:pPr lvl="1">
              <a:spcBef>
                <a:spcPts val="180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jatorri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zentrala</a:t>
            </a:r>
            <a:r>
              <a:rPr lang="es-ES" sz="1800" dirty="0" smtClean="0"/>
              <a:t>, </a:t>
            </a:r>
            <a:r>
              <a:rPr lang="es-ES" sz="1800" dirty="0" err="1" smtClean="0"/>
              <a:t>premiazko</a:t>
            </a:r>
            <a:r>
              <a:rPr lang="es-ES" sz="1800" dirty="0" smtClean="0"/>
              <a:t> </a:t>
            </a:r>
            <a:r>
              <a:rPr lang="es-ES" sz="1800" dirty="0" err="1" smtClean="0"/>
              <a:t>tratamendua</a:t>
            </a:r>
            <a:r>
              <a:rPr lang="es-ES" sz="1800" dirty="0" smtClean="0"/>
              <a:t> </a:t>
            </a:r>
            <a:r>
              <a:rPr lang="es-ES" sz="1800" dirty="0" err="1" smtClean="0"/>
              <a:t>eskatzen</a:t>
            </a:r>
            <a:r>
              <a:rPr lang="es-ES" sz="1800" dirty="0" smtClean="0"/>
              <a:t> </a:t>
            </a:r>
            <a:r>
              <a:rPr lang="es-ES" sz="1800" dirty="0"/>
              <a:t>d</a:t>
            </a:r>
            <a:r>
              <a:rPr lang="es-ES" sz="1800" dirty="0" smtClean="0"/>
              <a:t>u, </a:t>
            </a:r>
          </a:p>
          <a:p>
            <a:pPr lvl="1">
              <a:spcBef>
                <a:spcPts val="180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jatorri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periferikoa</a:t>
            </a:r>
            <a:r>
              <a:rPr lang="es-ES" sz="1800" dirty="0" smtClean="0"/>
              <a:t>, </a:t>
            </a:r>
            <a:r>
              <a:rPr lang="es-ES" sz="1800" dirty="0" err="1" smtClean="0"/>
              <a:t>onbera</a:t>
            </a:r>
            <a:r>
              <a:rPr lang="es-ES" sz="1800" dirty="0" smtClean="0"/>
              <a:t> izan </a:t>
            </a:r>
            <a:r>
              <a:rPr lang="es-ES" sz="1800" dirty="0" err="1" smtClean="0"/>
              <a:t>ohi</a:t>
            </a:r>
            <a:r>
              <a:rPr lang="es-ES" sz="1800" dirty="0" smtClean="0"/>
              <a:t> da</a:t>
            </a:r>
            <a:endParaRPr lang="es-ES" sz="18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280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8160" y="340633"/>
            <a:ext cx="11277128" cy="58653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ZORABIOA ETA BERTIGOA: EBALUAZIOA ETA KAUSAK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</a:rPr>
              <a:t> (IV)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621634" y="1169526"/>
            <a:ext cx="10472719" cy="493201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1200"/>
              </a:spcBef>
            </a:pPr>
            <a:endParaRPr lang="es-ES" sz="1600" dirty="0" smtClean="0"/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endParaRPr lang="es-ES" sz="1600" dirty="0" smtClean="0"/>
          </a:p>
          <a:p>
            <a:pPr marL="0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600" dirty="0"/>
          </a:p>
        </p:txBody>
      </p:sp>
      <p:grpSp>
        <p:nvGrpSpPr>
          <p:cNvPr id="7" name="Grupo 6"/>
          <p:cNvGrpSpPr/>
          <p:nvPr/>
        </p:nvGrpSpPr>
        <p:grpSpPr>
          <a:xfrm>
            <a:off x="586146" y="6101542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2481" y="1119852"/>
            <a:ext cx="8326429" cy="540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89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33802" y="1608083"/>
            <a:ext cx="11161486" cy="405458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Medikamentuak</a:t>
            </a:r>
            <a:r>
              <a:rPr lang="es-ES" sz="1800" b="1" dirty="0" smtClean="0">
                <a:solidFill>
                  <a:srgbClr val="4E9EBA"/>
                </a:solidFill>
              </a:rPr>
              <a:t> eta </a:t>
            </a:r>
            <a:r>
              <a:rPr lang="es-ES" sz="1800" b="1" dirty="0" err="1" smtClean="0">
                <a:solidFill>
                  <a:srgbClr val="4E9EBA"/>
                </a:solidFill>
              </a:rPr>
              <a:t>toxikoak</a:t>
            </a:r>
            <a:r>
              <a:rPr lang="es-ES" sz="1800" b="1" dirty="0" smtClean="0">
                <a:solidFill>
                  <a:srgbClr val="4E9EBA"/>
                </a:solidFill>
              </a:rPr>
              <a:t>: </a:t>
            </a:r>
            <a:r>
              <a:rPr lang="es-ES" sz="1800" dirty="0" err="1" smtClean="0"/>
              <a:t>zorabioen</a:t>
            </a:r>
            <a:r>
              <a:rPr lang="es-ES" sz="1800" dirty="0" smtClean="0"/>
              <a:t> </a:t>
            </a:r>
            <a:r>
              <a:rPr lang="es-ES" sz="1800" dirty="0" err="1" smtClean="0"/>
              <a:t>kausa</a:t>
            </a:r>
            <a:r>
              <a:rPr lang="es-ES" sz="1800" dirty="0" smtClean="0"/>
              <a:t> </a:t>
            </a:r>
            <a:r>
              <a:rPr lang="es-ES" sz="1800" dirty="0" err="1" smtClean="0"/>
              <a:t>nahiko</a:t>
            </a:r>
            <a:r>
              <a:rPr lang="es-ES" sz="1800" dirty="0" smtClean="0"/>
              <a:t> </a:t>
            </a:r>
            <a:r>
              <a:rPr lang="es-ES" sz="1800" dirty="0" err="1" smtClean="0"/>
              <a:t>ohikoak</a:t>
            </a:r>
            <a:r>
              <a:rPr lang="es-ES" sz="1800" dirty="0" smtClean="0"/>
              <a:t> </a:t>
            </a:r>
            <a:r>
              <a:rPr lang="es-ES" sz="1800" dirty="0" err="1" smtClean="0"/>
              <a:t>dira</a:t>
            </a:r>
            <a:r>
              <a:rPr lang="es-ES" sz="1800" dirty="0" smtClean="0"/>
              <a:t> (</a:t>
            </a:r>
            <a:r>
              <a:rPr lang="es-ES" sz="1800" dirty="0" err="1" smtClean="0"/>
              <a:t>orekaren</a:t>
            </a:r>
            <a:r>
              <a:rPr lang="es-ES" sz="1800" dirty="0" smtClean="0"/>
              <a:t> </a:t>
            </a:r>
            <a:r>
              <a:rPr lang="es-ES" sz="1800" dirty="0" err="1" smtClean="0"/>
              <a:t>zentzua</a:t>
            </a:r>
            <a:r>
              <a:rPr lang="es-ES" sz="1800" dirty="0" smtClean="0"/>
              <a:t> </a:t>
            </a:r>
            <a:r>
              <a:rPr lang="es-ES" sz="1800" dirty="0" err="1" smtClean="0"/>
              <a:t>aldatzen</a:t>
            </a:r>
            <a:r>
              <a:rPr lang="es-ES" sz="1800" dirty="0" smtClean="0"/>
              <a:t> </a:t>
            </a:r>
            <a:r>
              <a:rPr lang="es-ES" sz="1800" dirty="0" err="1" smtClean="0"/>
              <a:t>dute</a:t>
            </a:r>
            <a:r>
              <a:rPr lang="es-ES" sz="1800" dirty="0" smtClean="0"/>
              <a:t>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 smtClean="0"/>
              <a:t>Mekanismo</a:t>
            </a:r>
            <a:r>
              <a:rPr lang="es-ES" sz="1800" dirty="0" smtClean="0"/>
              <a:t> </a:t>
            </a:r>
            <a:r>
              <a:rPr lang="es-ES" sz="1800" dirty="0" err="1" smtClean="0"/>
              <a:t>eragilea</a:t>
            </a:r>
            <a:r>
              <a:rPr lang="es-ES" sz="1800" dirty="0" smtClean="0"/>
              <a:t>: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dirty="0"/>
              <a:t>-   </a:t>
            </a:r>
            <a:r>
              <a:rPr lang="es-ES" sz="1800" dirty="0" err="1" smtClean="0"/>
              <a:t>Zuzeneko</a:t>
            </a:r>
            <a:r>
              <a:rPr lang="es-ES" sz="1800" dirty="0" smtClean="0"/>
              <a:t> </a:t>
            </a:r>
            <a:r>
              <a:rPr lang="es-ES" sz="1800" dirty="0" err="1" smtClean="0"/>
              <a:t>ototoxikotasuna</a:t>
            </a:r>
            <a:r>
              <a:rPr lang="es-ES" sz="1800" dirty="0" smtClean="0"/>
              <a:t>: </a:t>
            </a:r>
            <a:r>
              <a:rPr lang="es-ES" sz="1800" dirty="0" err="1" smtClean="0"/>
              <a:t>aminoglukosidoak</a:t>
            </a:r>
            <a:r>
              <a:rPr lang="es-ES" sz="1800" dirty="0" smtClean="0"/>
              <a:t>…</a:t>
            </a: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s-ES" sz="1800" dirty="0" err="1" smtClean="0"/>
              <a:t>Ondorio</a:t>
            </a:r>
            <a:r>
              <a:rPr lang="es-ES" sz="1800" dirty="0" smtClean="0"/>
              <a:t> </a:t>
            </a:r>
            <a:r>
              <a:rPr lang="es-ES" sz="1800" dirty="0" err="1" smtClean="0"/>
              <a:t>kardiakoak</a:t>
            </a:r>
            <a:r>
              <a:rPr lang="es-ES" sz="1800" dirty="0" smtClean="0"/>
              <a:t>: </a:t>
            </a:r>
            <a:r>
              <a:rPr lang="es-ES" sz="1800" dirty="0" err="1" smtClean="0"/>
              <a:t>hipotentsoreak</a:t>
            </a:r>
            <a:r>
              <a:rPr lang="es-ES" sz="1800" dirty="0" smtClean="0"/>
              <a:t> </a:t>
            </a:r>
            <a:r>
              <a:rPr lang="es-ES" sz="1800" dirty="0" err="1" smtClean="0"/>
              <a:t>edo</a:t>
            </a:r>
            <a:r>
              <a:rPr lang="es-ES" sz="1800" dirty="0" smtClean="0"/>
              <a:t> </a:t>
            </a:r>
            <a:r>
              <a:rPr lang="es-ES" sz="1800" dirty="0" err="1" smtClean="0"/>
              <a:t>proarritmikoak</a:t>
            </a: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s-ES" sz="1800" dirty="0" err="1" smtClean="0"/>
              <a:t>Efectu</a:t>
            </a:r>
            <a:r>
              <a:rPr lang="es-ES" sz="1800" dirty="0" smtClean="0"/>
              <a:t> </a:t>
            </a:r>
            <a:r>
              <a:rPr lang="es-ES" sz="1800" dirty="0" err="1" smtClean="0"/>
              <a:t>antikolinergiko</a:t>
            </a:r>
            <a:r>
              <a:rPr lang="es-ES" sz="1800" dirty="0" smtClean="0"/>
              <a:t> </a:t>
            </a:r>
            <a:r>
              <a:rPr lang="es-ES" sz="1800" dirty="0" err="1" smtClean="0"/>
              <a:t>zentralak</a:t>
            </a: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s-ES" sz="1800" dirty="0" err="1" smtClean="0"/>
              <a:t>Zuzeneko</a:t>
            </a:r>
            <a:r>
              <a:rPr lang="es-ES" sz="1800" dirty="0" smtClean="0"/>
              <a:t> </a:t>
            </a:r>
            <a:r>
              <a:rPr lang="es-ES" sz="1800" dirty="0" err="1" smtClean="0"/>
              <a:t>toxikotasua</a:t>
            </a:r>
            <a:r>
              <a:rPr lang="es-ES" sz="1800" dirty="0" smtClean="0"/>
              <a:t> </a:t>
            </a:r>
            <a:r>
              <a:rPr lang="es-ES" sz="1800" dirty="0" err="1" smtClean="0"/>
              <a:t>zerebeloan</a:t>
            </a:r>
            <a:r>
              <a:rPr lang="es-ES" sz="1800" dirty="0" smtClean="0"/>
              <a:t>: </a:t>
            </a:r>
            <a:r>
              <a:rPr lang="es-ES" sz="1800" dirty="0" err="1" smtClean="0"/>
              <a:t>antiepileptikoak</a:t>
            </a:r>
            <a:r>
              <a:rPr lang="es-ES" sz="1800" dirty="0" smtClean="0"/>
              <a:t>, </a:t>
            </a:r>
            <a:r>
              <a:rPr lang="es-ES" sz="1800" dirty="0" err="1" smtClean="0"/>
              <a:t>benzodiazepinoinak</a:t>
            </a:r>
            <a:r>
              <a:rPr lang="es-ES" sz="1800" dirty="0" smtClean="0"/>
              <a:t>…</a:t>
            </a: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s-ES" sz="1800" dirty="0" err="1" smtClean="0"/>
              <a:t>Efektu</a:t>
            </a:r>
            <a:r>
              <a:rPr lang="es-ES" sz="1800" dirty="0" smtClean="0"/>
              <a:t> </a:t>
            </a:r>
            <a:r>
              <a:rPr lang="es-ES" sz="1800" dirty="0" err="1" smtClean="0"/>
              <a:t>hipogluzemiatzailea</a:t>
            </a:r>
            <a:endParaRPr lang="es-ES" sz="1800" dirty="0" smtClean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Polifarmazia</a:t>
            </a:r>
            <a:r>
              <a:rPr lang="es-ES" sz="1800" dirty="0" smtClean="0"/>
              <a:t> (5 </a:t>
            </a:r>
            <a:r>
              <a:rPr lang="es-ES" sz="1800" dirty="0" err="1" smtClean="0"/>
              <a:t>medikamentu</a:t>
            </a:r>
            <a:r>
              <a:rPr lang="es-ES" sz="1800" dirty="0" smtClean="0"/>
              <a:t> </a:t>
            </a:r>
            <a:r>
              <a:rPr lang="es-ES" sz="1800" dirty="0" err="1" smtClean="0"/>
              <a:t>edo</a:t>
            </a:r>
            <a:r>
              <a:rPr lang="es-ES" sz="1800" dirty="0" smtClean="0"/>
              <a:t> </a:t>
            </a:r>
            <a:r>
              <a:rPr lang="es-ES" sz="1800" dirty="0" err="1" smtClean="0"/>
              <a:t>gehiago</a:t>
            </a:r>
            <a:r>
              <a:rPr lang="es-ES" sz="1800" dirty="0" smtClean="0"/>
              <a:t> </a:t>
            </a:r>
            <a:r>
              <a:rPr lang="es-ES" sz="1800" dirty="0" err="1" smtClean="0"/>
              <a:t>erabiltzea</a:t>
            </a:r>
            <a:r>
              <a:rPr lang="es-ES" sz="1800" dirty="0" smtClean="0"/>
              <a:t>) </a:t>
            </a:r>
            <a:r>
              <a:rPr lang="es-ES" sz="1800" dirty="0" err="1" smtClean="0"/>
              <a:t>arriskua</a:t>
            </a:r>
            <a:r>
              <a:rPr lang="es-ES" sz="1800" dirty="0" smtClean="0"/>
              <a:t> </a:t>
            </a:r>
            <a:r>
              <a:rPr lang="es-ES" sz="1800" dirty="0" err="1" smtClean="0"/>
              <a:t>areagotzearekin</a:t>
            </a:r>
            <a:r>
              <a:rPr lang="es-ES" sz="1800" dirty="0" smtClean="0"/>
              <a:t> </a:t>
            </a:r>
            <a:r>
              <a:rPr lang="es-ES" sz="1800" dirty="0" err="1" smtClean="0"/>
              <a:t>lotzen</a:t>
            </a:r>
            <a:r>
              <a:rPr lang="es-ES" sz="1800" dirty="0" smtClean="0"/>
              <a:t> da</a:t>
            </a:r>
          </a:p>
          <a:p>
            <a:pPr marL="36513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 smtClean="0"/>
          </a:p>
          <a:p>
            <a:r>
              <a:rPr lang="es-ES" sz="1800" b="1" dirty="0" err="1" smtClean="0">
                <a:solidFill>
                  <a:srgbClr val="4E9EBA"/>
                </a:solidFill>
              </a:rPr>
              <a:t>Adineko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 smtClean="0">
                <a:solidFill>
                  <a:srgbClr val="4E9EBA"/>
                </a:solidFill>
              </a:rPr>
              <a:t>pazienteak</a:t>
            </a:r>
            <a:r>
              <a:rPr lang="es-ES" sz="1800" dirty="0" smtClean="0">
                <a:solidFill>
                  <a:srgbClr val="4E9EBA"/>
                </a:solidFill>
              </a:rPr>
              <a:t>:</a:t>
            </a:r>
            <a:r>
              <a:rPr lang="es-ES" dirty="0"/>
              <a:t> </a:t>
            </a:r>
            <a:r>
              <a:rPr lang="es-ES" sz="1800" dirty="0" err="1"/>
              <a:t>bereziki</a:t>
            </a:r>
            <a:r>
              <a:rPr lang="es-ES" sz="1800" dirty="0"/>
              <a:t> jasan </a:t>
            </a:r>
            <a:r>
              <a:rPr lang="es-ES" sz="1800" dirty="0" err="1"/>
              <a:t>ditzakete</a:t>
            </a:r>
            <a:r>
              <a:rPr lang="es-ES" sz="1800" dirty="0"/>
              <a:t> </a:t>
            </a:r>
            <a:r>
              <a:rPr lang="es-ES" sz="1800" dirty="0" err="1"/>
              <a:t>medikazioaren</a:t>
            </a:r>
            <a:r>
              <a:rPr lang="es-ES" sz="1800" dirty="0"/>
              <a:t> </a:t>
            </a:r>
            <a:r>
              <a:rPr lang="es-ES" sz="1800" dirty="0" err="1"/>
              <a:t>kontrako</a:t>
            </a:r>
            <a:r>
              <a:rPr lang="es-ES" sz="1800" dirty="0"/>
              <a:t> </a:t>
            </a:r>
            <a:r>
              <a:rPr lang="es-ES" sz="1800" dirty="0" err="1" smtClean="0"/>
              <a:t>ondorioak</a:t>
            </a:r>
            <a:r>
              <a:rPr lang="es-ES" sz="1800" dirty="0" smtClean="0"/>
              <a:t> </a:t>
            </a:r>
            <a:r>
              <a:rPr lang="es-ES" sz="1800" b="1" dirty="0">
                <a:solidFill>
                  <a:srgbClr val="4E9EBA"/>
                </a:solidFill>
              </a:rPr>
              <a:t>→ </a:t>
            </a:r>
            <a:r>
              <a:rPr lang="es-ES" sz="1800" b="1" dirty="0" err="1" smtClean="0">
                <a:solidFill>
                  <a:srgbClr val="4E9EBA"/>
                </a:solidFill>
              </a:rPr>
              <a:t>medikazioa</a:t>
            </a:r>
            <a:r>
              <a:rPr lang="es-ES" sz="1800" b="1" dirty="0" smtClean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berrikustea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funtsezkoa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smtClean="0">
                <a:solidFill>
                  <a:srgbClr val="4E9EBA"/>
                </a:solidFill>
              </a:rPr>
              <a:t>da </a:t>
            </a:r>
            <a:r>
              <a:rPr lang="es-ES" sz="1800" dirty="0" err="1" smtClean="0"/>
              <a:t>zorabioa</a:t>
            </a:r>
            <a:r>
              <a:rPr lang="es-ES" sz="1800" dirty="0" smtClean="0"/>
              <a:t> </a:t>
            </a:r>
            <a:r>
              <a:rPr lang="es-ES" sz="1800" dirty="0" err="1"/>
              <a:t>duen</a:t>
            </a:r>
            <a:r>
              <a:rPr lang="es-ES" sz="1800" dirty="0"/>
              <a:t> </a:t>
            </a:r>
            <a:r>
              <a:rPr lang="es-ES" sz="1800" dirty="0" err="1"/>
              <a:t>adineko</a:t>
            </a:r>
            <a:r>
              <a:rPr lang="es-ES" sz="1800" dirty="0"/>
              <a:t> </a:t>
            </a:r>
            <a:r>
              <a:rPr lang="es-ES" sz="1800" dirty="0" err="1"/>
              <a:t>pazientea</a:t>
            </a:r>
            <a:r>
              <a:rPr lang="es-ES" sz="1800" dirty="0"/>
              <a:t> </a:t>
            </a:r>
            <a:r>
              <a:rPr lang="es-ES" sz="1800" dirty="0" err="1" smtClean="0"/>
              <a:t>maneiatzeko</a:t>
            </a:r>
            <a:endParaRPr lang="es-ES" sz="18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0" y="276547"/>
            <a:ext cx="12307614" cy="902259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ZORABIOA ETA BERTIGOA: EBALUAZIOA ETA 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</a:rPr>
              <a:t>KAUSAK (IV)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832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33802" y="1314363"/>
            <a:ext cx="11161486" cy="42052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1200"/>
              </a:spcBef>
            </a:pPr>
            <a:endParaRPr lang="es-ES" sz="16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ítulo 1"/>
          <p:cNvSpPr txBox="1">
            <a:spLocks/>
          </p:cNvSpPr>
          <p:nvPr/>
        </p:nvSpPr>
        <p:spPr>
          <a:xfrm>
            <a:off x="195938" y="283600"/>
            <a:ext cx="11376280" cy="813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ZORABIOA ETA BERTIGOA: EBALUAZIOA ETA 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</a:rPr>
              <a:t>KAUSAK (V)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7905" y="1177159"/>
            <a:ext cx="7076190" cy="547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79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91CD9D10FA1F543857F910471C88E3F" ma:contentTypeVersion="18" ma:contentTypeDescription="Crear nuevo documento." ma:contentTypeScope="" ma:versionID="cb950a2364c6beabb40caf04a0ad5699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85f49ef79e996c9b4374fb4a50b0de81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9C0450-BEA5-4695-94A4-D41D36B74154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1fdafc60-6e87-4fef-9209-278af2a3ac6d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f301a845-6ce7-4628-b9f3-e90712a662a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631BF92-FC49-4250-8CA5-66B47CBC10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6682</TotalTime>
  <Words>1718</Words>
  <Application>Microsoft Office PowerPoint</Application>
  <PresentationFormat>Panorámica</PresentationFormat>
  <Paragraphs>185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8" baseType="lpstr">
      <vt:lpstr>Arial</vt:lpstr>
      <vt:lpstr>Arial Black</vt:lpstr>
      <vt:lpstr>Calibri</vt:lpstr>
      <vt:lpstr>Calibri Light</vt:lpstr>
      <vt:lpstr>Courier New</vt:lpstr>
      <vt:lpstr>Wingdings</vt:lpstr>
      <vt:lpstr>Tema de Office</vt:lpstr>
      <vt:lpstr>  BERTIGO PERIFERIKOAREN TRATAMENDU FARMAKOLOGIKOA. ZER KASUTAN?   31 Liburukia, 7 Zk 2023 </vt:lpstr>
      <vt:lpstr>Aurkibidea</vt:lpstr>
      <vt:lpstr>SARRERA (I)</vt:lpstr>
      <vt:lpstr>SARRERA (II)</vt:lpstr>
      <vt:lpstr>ZORABIOA ETA BERTIGOA: EBALUAZIOA ETA KAUSAK (I)</vt:lpstr>
      <vt:lpstr>ZORABIOA ETA BERTIGOA: EBALUAZIOA ETA KAUSAK (II)</vt:lpstr>
      <vt:lpstr>ZORABIOA ETA BERTIGOA: EBALUAZIOA ETA KAUSAK (IV)</vt:lpstr>
      <vt:lpstr>ZORABIOA ETA BERTIGOA: EBALUAZIOA ETA KAUSAK (IV)</vt:lpstr>
      <vt:lpstr>Presentación de PowerPoint</vt:lpstr>
      <vt:lpstr>BERTIGO PERIFERIKOAREN TRATAMENDUA</vt:lpstr>
      <vt:lpstr>A. Tratamendu farmakologiko sintomatiko akutua (I)</vt:lpstr>
      <vt:lpstr> A. Tratamendu farmakologiko sintomatiko akutua (II) </vt:lpstr>
      <vt:lpstr>A.Tratamendu farmakologiko sintomatiko akutua (III)</vt:lpstr>
      <vt:lpstr>B. Azpiko kausari zuzendutako tratamendu espezifikoa (I)</vt:lpstr>
      <vt:lpstr>B. Azpiko kausari zuzendutako tratamendu espezifikoa (II)</vt:lpstr>
      <vt:lpstr>Presentación de PowerPoint</vt:lpstr>
      <vt:lpstr>    B. Azpiko kausari zuzendutako tratamendu espezifikoa (IV) </vt:lpstr>
      <vt:lpstr>Presentación de PowerPoint</vt:lpstr>
      <vt:lpstr> C. Errehabilitazio bestibularra </vt:lpstr>
      <vt:lpstr>FUNTZESKO IDEAK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Rosado Ortiz De Zarate, Ander</cp:lastModifiedBy>
  <cp:revision>985</cp:revision>
  <cp:lastPrinted>2024-01-15T11:56:07Z</cp:lastPrinted>
  <dcterms:created xsi:type="dcterms:W3CDTF">2022-01-18T07:46:55Z</dcterms:created>
  <dcterms:modified xsi:type="dcterms:W3CDTF">2024-02-06T09:31:48Z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0x01010062652D568B5419459BF9192485ED5C61</vt:lpwstr>
  </property>
  <property fmtid="{D5CDD505-2E9C-101B-9397-08002B2CF9AE}" pid="3" name="MediaServiceImageTags">
    <vt:lpwstr/>
  </property>
</Properties>
</file>