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2"/>
  </p:handoutMasterIdLst>
  <p:sldIdLst>
    <p:sldId id="256" r:id="rId5"/>
    <p:sldId id="259" r:id="rId6"/>
    <p:sldId id="262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85" r:id="rId15"/>
    <p:sldId id="286" r:id="rId16"/>
    <p:sldId id="287" r:id="rId17"/>
    <p:sldId id="288" r:id="rId18"/>
    <p:sldId id="297" r:id="rId19"/>
    <p:sldId id="260" r:id="rId20"/>
    <p:sldId id="261" r:id="rId21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89C5C5"/>
    <a:srgbClr val="58B0AE"/>
    <a:srgbClr val="7EC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genial.ly/60a3a103b034540d41b585d7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view.genial.ly/5face5323497810d4ca5a4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ibotika_fitxak/eu_def/adjuntos/6_PACIENT_eu.pdf" TargetMode="External"/><Relationship Id="rId5" Type="http://schemas.openxmlformats.org/officeDocument/2006/relationships/hyperlink" Target="https://view.genial.ly/6087ed021719e10d2c220d96" TargetMode="Externa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cevime_infac_2023/eu_def/adjuntos/Boleti-n-INFAC_Vol_31_2_SENDAGAIAK-ETA-BEROA_EUS.pdf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BEROA, OSASUNA ETA SENDAGAIK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31 LIBURUKIA, 2.zk, 2023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87643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BEROAREKIN ERLAZIONATUTAKO GAIXOTASUNA IZATEKO ARRISKUA HANDITZEAREKIN LOTUTAKO 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FARMAKOAK (IV)</a:t>
            </a:r>
            <a:endParaRPr lang="es-ES" sz="2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7462" y="1733550"/>
            <a:ext cx="7077075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9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84083" y="365125"/>
            <a:ext cx="12276083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BERO-BOLADETAN KONTUAN HARTU BEHARREKO EGOERA KLINIKOAK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296552"/>
            <a:ext cx="11399609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 err="1">
                <a:solidFill>
                  <a:srgbClr val="4E9EBA"/>
                </a:solidFill>
              </a:rPr>
              <a:t>Komorbilitateak</a:t>
            </a:r>
            <a:r>
              <a:rPr lang="es-ES" sz="2000" dirty="0"/>
              <a:t> eta </a:t>
            </a:r>
            <a:r>
              <a:rPr lang="es-ES" sz="2000" dirty="0" err="1"/>
              <a:t>halako</a:t>
            </a:r>
            <a:r>
              <a:rPr lang="es-ES" sz="2000" dirty="0"/>
              <a:t> </a:t>
            </a:r>
            <a:r>
              <a:rPr lang="es-ES" sz="2000" dirty="0" err="1"/>
              <a:t>prozesuetan</a:t>
            </a:r>
            <a:r>
              <a:rPr lang="es-ES" sz="2000" dirty="0"/>
              <a:t> </a:t>
            </a:r>
            <a:r>
              <a:rPr lang="es-ES" sz="2000" dirty="0" err="1"/>
              <a:t>erabilitako</a:t>
            </a:r>
            <a:r>
              <a:rPr lang="es-ES" sz="2000" dirty="0"/>
              <a:t> </a:t>
            </a:r>
            <a:r>
              <a:rPr lang="es-ES" sz="2000" dirty="0" err="1">
                <a:solidFill>
                  <a:srgbClr val="4E9EBA"/>
                </a:solidFill>
              </a:rPr>
              <a:t>farmakoen</a:t>
            </a:r>
            <a:r>
              <a:rPr lang="es-ES" sz="2000" dirty="0">
                <a:solidFill>
                  <a:srgbClr val="4E9EBA"/>
                </a:solidFill>
              </a:rPr>
              <a:t> </a:t>
            </a:r>
            <a:r>
              <a:rPr lang="es-ES" sz="2000" dirty="0" err="1">
                <a:solidFill>
                  <a:srgbClr val="4E9EBA"/>
                </a:solidFill>
              </a:rPr>
              <a:t>eraginak</a:t>
            </a:r>
            <a:r>
              <a:rPr lang="es-ES" sz="2000" dirty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areagotu</a:t>
            </a:r>
            <a:r>
              <a:rPr lang="es-ES" sz="2000" dirty="0" smtClean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 </a:t>
            </a:r>
            <a:r>
              <a:rPr lang="es-ES" sz="2000" dirty="0" err="1" smtClean="0"/>
              <a:t>beroari</a:t>
            </a:r>
            <a:r>
              <a:rPr lang="es-ES" sz="2000" dirty="0" smtClean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gaixotasunak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.</a:t>
            </a:r>
          </a:p>
          <a:p>
            <a:r>
              <a:rPr lang="es-ES" sz="2000" b="1" u="sng" dirty="0" err="1"/>
              <a:t>G</a:t>
            </a:r>
            <a:r>
              <a:rPr lang="es-ES" sz="2000" b="1" u="sng" dirty="0" err="1" smtClean="0"/>
              <a:t>aixotasun</a:t>
            </a:r>
            <a:r>
              <a:rPr lang="es-ES" sz="2000" b="1" u="sng" dirty="0" smtClean="0"/>
              <a:t> </a:t>
            </a:r>
            <a:r>
              <a:rPr lang="es-ES" sz="2000" b="1" u="sng" dirty="0" err="1" smtClean="0"/>
              <a:t>psikiatrikoa</a:t>
            </a:r>
            <a:r>
              <a:rPr lang="es-ES" sz="2000" b="1" dirty="0"/>
              <a:t>: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mentalak</a:t>
            </a:r>
            <a:r>
              <a:rPr lang="es-ES" sz="2000" dirty="0"/>
              <a:t>, </a:t>
            </a:r>
            <a:r>
              <a:rPr lang="es-ES" sz="2000" dirty="0" err="1"/>
              <a:t>berez</a:t>
            </a:r>
            <a:r>
              <a:rPr lang="es-ES" sz="2000" dirty="0"/>
              <a:t>, </a:t>
            </a:r>
            <a:r>
              <a:rPr lang="es-ES" sz="2000" dirty="0" err="1"/>
              <a:t>heriotza-arriskua</a:t>
            </a:r>
            <a:r>
              <a:rPr lang="es-ES" sz="2000" dirty="0"/>
              <a:t> </a:t>
            </a:r>
            <a:r>
              <a:rPr lang="es-ES" sz="2000" dirty="0" err="1"/>
              <a:t>areagotzen</a:t>
            </a:r>
            <a:r>
              <a:rPr lang="es-ES" sz="2000" dirty="0"/>
              <a:t> du </a:t>
            </a:r>
            <a:r>
              <a:rPr lang="es-ES" sz="2000" dirty="0" err="1" smtClean="0"/>
              <a:t>bero-boladetan</a:t>
            </a:r>
            <a:endParaRPr lang="es-ES" sz="2000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s-ES" sz="1600" dirty="0" err="1" smtClean="0"/>
              <a:t>Depresioa</a:t>
            </a:r>
            <a:r>
              <a:rPr lang="es-ES" sz="1600" dirty="0" smtClean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eskizofrenia</a:t>
            </a:r>
            <a:r>
              <a:rPr lang="es-ES" sz="1600" dirty="0"/>
              <a:t> </a:t>
            </a:r>
            <a:r>
              <a:rPr lang="es-ES" sz="1600" dirty="0" err="1"/>
              <a:t>bezalako</a:t>
            </a:r>
            <a:r>
              <a:rPr lang="es-ES" sz="1600" dirty="0"/>
              <a:t> </a:t>
            </a:r>
            <a:r>
              <a:rPr lang="es-ES" sz="1600" dirty="0" err="1"/>
              <a:t>prozesu</a:t>
            </a:r>
            <a:r>
              <a:rPr lang="es-ES" sz="1600" dirty="0"/>
              <a:t> </a:t>
            </a:r>
            <a:r>
              <a:rPr lang="es-ES" sz="1600" dirty="0" err="1"/>
              <a:t>patologikoetan</a:t>
            </a:r>
            <a:r>
              <a:rPr lang="es-ES" sz="1600" dirty="0"/>
              <a:t> </a:t>
            </a:r>
            <a:r>
              <a:rPr lang="es-ES" sz="1600" dirty="0" err="1"/>
              <a:t>inplikatutako</a:t>
            </a:r>
            <a:r>
              <a:rPr lang="es-ES" sz="1600" dirty="0"/>
              <a:t> </a:t>
            </a:r>
            <a:r>
              <a:rPr lang="es-ES" sz="1600" dirty="0" err="1">
                <a:solidFill>
                  <a:srgbClr val="4E9EBA"/>
                </a:solidFill>
              </a:rPr>
              <a:t>neurotransmisoreek</a:t>
            </a:r>
            <a:r>
              <a:rPr lang="es-ES" sz="1600" dirty="0"/>
              <a:t> </a:t>
            </a:r>
            <a:r>
              <a:rPr lang="es-ES" sz="1600" dirty="0" err="1" smtClean="0"/>
              <a:t>eragina</a:t>
            </a:r>
            <a:r>
              <a:rPr lang="es-ES" sz="1600" dirty="0" smtClean="0"/>
              <a:t> </a:t>
            </a:r>
            <a:r>
              <a:rPr lang="es-ES" sz="1600" dirty="0" err="1" smtClean="0"/>
              <a:t>dute</a:t>
            </a:r>
            <a:r>
              <a:rPr lang="es-ES" sz="1600" dirty="0" smtClean="0"/>
              <a:t>  </a:t>
            </a:r>
            <a:r>
              <a:rPr lang="es-ES" sz="1600" dirty="0" err="1" smtClean="0"/>
              <a:t>termoerregulazioan</a:t>
            </a:r>
            <a:r>
              <a:rPr lang="es-ES" sz="1600" dirty="0" smtClean="0"/>
              <a:t> </a:t>
            </a:r>
            <a:r>
              <a:rPr lang="es-ES" sz="1600" dirty="0"/>
              <a:t>ere</a:t>
            </a:r>
            <a:r>
              <a:rPr lang="es-ES" sz="1600" dirty="0" smtClean="0"/>
              <a:t>.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ES" sz="1600" b="1" dirty="0" smtClean="0">
                <a:solidFill>
                  <a:srgbClr val="4E9EBA"/>
                </a:solidFill>
              </a:rPr>
              <a:t>Alerta-</a:t>
            </a:r>
            <a:r>
              <a:rPr lang="es-ES" sz="1600" b="1" dirty="0" err="1" smtClean="0">
                <a:solidFill>
                  <a:srgbClr val="4E9EBA"/>
                </a:solidFill>
              </a:rPr>
              <a:t>egoera</a:t>
            </a:r>
            <a:r>
              <a:rPr lang="es-ES" sz="1600" b="1" dirty="0" smtClean="0">
                <a:solidFill>
                  <a:srgbClr val="4E9EBA"/>
                </a:solidFill>
              </a:rPr>
              <a:t> </a:t>
            </a:r>
            <a:r>
              <a:rPr lang="es-ES" sz="1600" b="1" dirty="0" err="1">
                <a:solidFill>
                  <a:srgbClr val="4E9EBA"/>
                </a:solidFill>
              </a:rPr>
              <a:t>txikiagoa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dirty="0" err="1"/>
              <a:t>izaten</a:t>
            </a:r>
            <a:r>
              <a:rPr lang="es-ES" sz="1600" dirty="0"/>
              <a:t> da </a:t>
            </a:r>
            <a:r>
              <a:rPr lang="es-ES" sz="1600" dirty="0" err="1"/>
              <a:t>arazo</a:t>
            </a:r>
            <a:r>
              <a:rPr lang="es-ES" sz="1600" dirty="0"/>
              <a:t> mental eta </a:t>
            </a:r>
            <a:r>
              <a:rPr lang="es-ES" sz="1600" dirty="0" err="1"/>
              <a:t>kognitiboengatik</a:t>
            </a:r>
            <a:r>
              <a:rPr lang="es-ES" sz="1600" dirty="0"/>
              <a:t>.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ES" sz="1600" dirty="0" err="1" smtClean="0"/>
              <a:t>Zenbait</a:t>
            </a:r>
            <a:r>
              <a:rPr lang="es-ES" sz="1600" dirty="0" smtClean="0"/>
              <a:t> </a:t>
            </a:r>
            <a:r>
              <a:rPr lang="es-ES" sz="1600" dirty="0" err="1"/>
              <a:t>sendagairen</a:t>
            </a:r>
            <a:r>
              <a:rPr lang="es-ES" sz="1600" dirty="0"/>
              <a:t> </a:t>
            </a:r>
            <a:r>
              <a:rPr lang="es-ES" sz="1600" dirty="0" err="1"/>
              <a:t>kontsumoak</a:t>
            </a:r>
            <a:r>
              <a:rPr lang="es-ES" sz="1600" dirty="0"/>
              <a:t> (</a:t>
            </a:r>
            <a:r>
              <a:rPr lang="es-ES" sz="1600" dirty="0" err="1"/>
              <a:t>neuroleptikoak</a:t>
            </a:r>
            <a:r>
              <a:rPr lang="es-ES" sz="1600" dirty="0"/>
              <a:t>, litio-</a:t>
            </a:r>
            <a:r>
              <a:rPr lang="es-ES" sz="1600" dirty="0" err="1"/>
              <a:t>gatzak</a:t>
            </a:r>
            <a:r>
              <a:rPr lang="es-ES" sz="1600" dirty="0"/>
              <a:t>, </a:t>
            </a:r>
            <a:r>
              <a:rPr lang="es-ES" sz="1600" dirty="0" err="1"/>
              <a:t>antidepresiboak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 smtClean="0"/>
              <a:t>bentzodiazepinak</a:t>
            </a:r>
            <a:r>
              <a:rPr lang="es-ES" sz="1600" dirty="0" smtClean="0"/>
              <a:t>), </a:t>
            </a:r>
            <a:r>
              <a:rPr lang="es-ES" sz="1600" dirty="0" err="1"/>
              <a:t>termoerregulazio-mekanismoak</a:t>
            </a:r>
            <a:r>
              <a:rPr lang="es-ES" sz="1600" dirty="0"/>
              <a:t> </a:t>
            </a:r>
            <a:r>
              <a:rPr lang="es-ES" sz="1600" dirty="0" err="1"/>
              <a:t>aldatu</a:t>
            </a:r>
            <a:r>
              <a:rPr lang="es-ES" sz="1600" dirty="0"/>
              <a:t> eta </a:t>
            </a:r>
            <a:r>
              <a:rPr lang="es-ES" sz="1600" dirty="0" err="1"/>
              <a:t>beroari</a:t>
            </a:r>
            <a:r>
              <a:rPr lang="es-ES" sz="1600" dirty="0"/>
              <a:t>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patologiak</a:t>
            </a:r>
            <a:r>
              <a:rPr lang="es-ES" sz="1600" dirty="0"/>
              <a:t> </a:t>
            </a:r>
            <a:r>
              <a:rPr lang="es-ES" sz="1600" dirty="0" err="1"/>
              <a:t>larriagotu</a:t>
            </a:r>
            <a:r>
              <a:rPr lang="es-ES" sz="1600" dirty="0"/>
              <a:t> </a:t>
            </a:r>
            <a:r>
              <a:rPr lang="es-ES" sz="1600" dirty="0" err="1"/>
              <a:t>ditzake</a:t>
            </a:r>
            <a:endParaRPr lang="es-ES" sz="1600" dirty="0" smtClean="0"/>
          </a:p>
          <a:p>
            <a:r>
              <a:rPr lang="es-ES" sz="2000" b="1" u="sng" dirty="0" err="1" smtClean="0"/>
              <a:t>Gaixotasun</a:t>
            </a:r>
            <a:r>
              <a:rPr lang="es-ES" sz="2000" b="1" u="sng" dirty="0" smtClean="0"/>
              <a:t> </a:t>
            </a:r>
            <a:r>
              <a:rPr lang="es-ES" sz="2000" b="1" u="sng" dirty="0" err="1" smtClean="0"/>
              <a:t>kardiobaskularra</a:t>
            </a:r>
            <a:r>
              <a:rPr lang="es-ES" sz="2000" b="1" dirty="0"/>
              <a:t>: </a:t>
            </a:r>
            <a:r>
              <a:rPr lang="es-ES" sz="2000" b="1" dirty="0" err="1" smtClean="0">
                <a:solidFill>
                  <a:srgbClr val="4E9EBA"/>
                </a:solidFill>
              </a:rPr>
              <a:t>Bihotz-gastua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murrizten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bihotz-patologiek</a:t>
            </a:r>
            <a:r>
              <a:rPr lang="es-ES" sz="2000" dirty="0" smtClean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negatiboa</a:t>
            </a:r>
            <a:r>
              <a:rPr lang="es-ES" sz="2000" dirty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 </a:t>
            </a:r>
            <a:r>
              <a:rPr lang="es-ES" sz="2000" dirty="0" err="1"/>
              <a:t>termoerregulazio-mekanismoetan</a:t>
            </a:r>
            <a:r>
              <a:rPr lang="es-ES" sz="2000" dirty="0"/>
              <a:t>.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ES" sz="1600" dirty="0" err="1"/>
              <a:t>Patologia</a:t>
            </a:r>
            <a:r>
              <a:rPr lang="es-ES" sz="1600" dirty="0"/>
              <a:t> </a:t>
            </a:r>
            <a:r>
              <a:rPr lang="es-ES" sz="1600" dirty="0" err="1"/>
              <a:t>kardiobaskularra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pazienteak</a:t>
            </a:r>
            <a:r>
              <a:rPr lang="es-ES" sz="1600" dirty="0"/>
              <a:t> </a:t>
            </a:r>
            <a:r>
              <a:rPr lang="es-ES" sz="1600" dirty="0" err="1"/>
              <a:t>desegonkortu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daitezke</a:t>
            </a:r>
            <a:r>
              <a:rPr lang="es-ES" sz="1600" dirty="0"/>
              <a:t>, </a:t>
            </a:r>
            <a:r>
              <a:rPr lang="es-ES" sz="1600" dirty="0" err="1"/>
              <a:t>muturreko</a:t>
            </a:r>
            <a:r>
              <a:rPr lang="es-ES" sz="1600" dirty="0"/>
              <a:t> </a:t>
            </a:r>
            <a:r>
              <a:rPr lang="es-ES" sz="1600" dirty="0" err="1"/>
              <a:t>deshidratazio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 smtClean="0"/>
              <a:t>beroa</a:t>
            </a:r>
            <a:r>
              <a:rPr lang="es-ES" sz="1600" dirty="0" smtClean="0"/>
              <a:t> </a:t>
            </a:r>
            <a:r>
              <a:rPr lang="es-ES" sz="1600" dirty="0" err="1" smtClean="0"/>
              <a:t>izanez</a:t>
            </a:r>
            <a:r>
              <a:rPr lang="es-ES" sz="1600" dirty="0" smtClean="0"/>
              <a:t> </a:t>
            </a:r>
            <a:r>
              <a:rPr lang="es-ES" sz="1600" dirty="0" err="1"/>
              <a:t>gero</a:t>
            </a:r>
            <a:r>
              <a:rPr lang="es-ES" sz="1600" dirty="0"/>
              <a:t>.</a:t>
            </a:r>
          </a:p>
          <a:p>
            <a:r>
              <a:rPr lang="es-ES" sz="2000" b="1" u="sng" dirty="0" smtClean="0"/>
              <a:t>Diabetes </a:t>
            </a:r>
            <a:r>
              <a:rPr lang="es-ES" sz="2000" b="1" u="sng" dirty="0" err="1" smtClean="0"/>
              <a:t>mellitusa</a:t>
            </a:r>
            <a:r>
              <a:rPr lang="es-ES" sz="2000" b="1" dirty="0" smtClean="0"/>
              <a:t>: </a:t>
            </a:r>
            <a:r>
              <a:rPr lang="es-ES" sz="2000" dirty="0" err="1" smtClean="0"/>
              <a:t>paziente</a:t>
            </a:r>
            <a:r>
              <a:rPr lang="es-ES" sz="2000" dirty="0" smtClean="0"/>
              <a:t> </a:t>
            </a:r>
            <a:r>
              <a:rPr lang="es-ES" sz="2000" dirty="0" err="1" smtClean="0"/>
              <a:t>diabetikoek</a:t>
            </a:r>
            <a:r>
              <a:rPr lang="es-ES" sz="2000" dirty="0" smtClean="0"/>
              <a:t> beste </a:t>
            </a:r>
            <a:r>
              <a:rPr lang="es-ES" sz="2000" dirty="0" err="1"/>
              <a:t>komorbilitate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maila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kardiobaskularrean</a:t>
            </a:r>
            <a:r>
              <a:rPr lang="es-ES" sz="2000" dirty="0"/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giltzurrunetan</a:t>
            </a:r>
            <a:endParaRPr lang="es-ES" sz="2000" b="1" dirty="0">
              <a:solidFill>
                <a:srgbClr val="4E9EBA"/>
              </a:solidFill>
            </a:endParaRPr>
          </a:p>
          <a:p>
            <a:pPr lvl="1">
              <a:buFont typeface="Calibri" panose="020F0502020204030204" pitchFamily="34" charset="0"/>
              <a:buChar char="−"/>
            </a:pPr>
            <a:r>
              <a:rPr lang="es-ES" sz="1800" dirty="0" err="1" smtClean="0"/>
              <a:t>Deshidratazioa</a:t>
            </a:r>
            <a:r>
              <a:rPr lang="es-ES" sz="1800" dirty="0" smtClean="0"/>
              <a:t> </a:t>
            </a:r>
            <a:r>
              <a:rPr lang="es-ES" sz="1800" dirty="0" smtClean="0">
                <a:sym typeface="Wingdings" panose="05000000000000000000" pitchFamily="2" charset="2"/>
              </a:rPr>
              <a:t> </a:t>
            </a:r>
            <a:r>
              <a:rPr lang="es-ES" sz="1800" dirty="0" err="1" smtClean="0">
                <a:sym typeface="Wingdings" panose="05000000000000000000" pitchFamily="2" charset="2"/>
              </a:rPr>
              <a:t>Gluzemiak</a:t>
            </a:r>
            <a:r>
              <a:rPr lang="es-ES" sz="1800" dirty="0" smtClean="0">
                <a:sym typeface="Wingdings" panose="05000000000000000000" pitchFamily="2" charset="2"/>
              </a:rPr>
              <a:t> </a:t>
            </a:r>
            <a:r>
              <a:rPr lang="es-ES" sz="1800" dirty="0" err="1" smtClean="0">
                <a:sym typeface="Wingdings" panose="05000000000000000000" pitchFamily="2" charset="2"/>
              </a:rPr>
              <a:t>gora</a:t>
            </a:r>
            <a:r>
              <a:rPr lang="es-ES" sz="1800" dirty="0" smtClean="0">
                <a:sym typeface="Wingdings" panose="05000000000000000000" pitchFamily="2" charset="2"/>
              </a:rPr>
              <a:t> </a:t>
            </a:r>
            <a:r>
              <a:rPr lang="es-ES" sz="1800" dirty="0" err="1" smtClean="0">
                <a:sym typeface="Wingdings" panose="05000000000000000000" pitchFamily="2" charset="2"/>
              </a:rPr>
              <a:t>egiten</a:t>
            </a:r>
            <a:r>
              <a:rPr lang="es-ES" sz="1800" dirty="0" smtClean="0">
                <a:sym typeface="Wingdings" panose="05000000000000000000" pitchFamily="2" charset="2"/>
              </a:rPr>
              <a:t> du  </a:t>
            </a:r>
            <a:r>
              <a:rPr lang="es-ES" sz="1800" dirty="0" err="1" smtClean="0">
                <a:sym typeface="Wingdings" panose="05000000000000000000" pitchFamily="2" charset="2"/>
              </a:rPr>
              <a:t>Glukosuriak</a:t>
            </a:r>
            <a:r>
              <a:rPr lang="es-ES" sz="1800" dirty="0" smtClean="0">
                <a:sym typeface="Wingdings" panose="05000000000000000000" pitchFamily="2" charset="2"/>
              </a:rPr>
              <a:t> </a:t>
            </a:r>
            <a:r>
              <a:rPr lang="es-ES" sz="1800" dirty="0" err="1" smtClean="0">
                <a:sym typeface="Wingdings" panose="05000000000000000000" pitchFamily="2" charset="2"/>
              </a:rPr>
              <a:t>gernu-jatorriko</a:t>
            </a:r>
            <a:r>
              <a:rPr lang="es-ES" sz="1800" dirty="0" smtClean="0">
                <a:sym typeface="Wingdings" panose="05000000000000000000" pitchFamily="2" charset="2"/>
              </a:rPr>
              <a:t> </a:t>
            </a:r>
            <a:r>
              <a:rPr lang="es-ES" sz="1800" dirty="0" err="1" smtClean="0">
                <a:sym typeface="Wingdings" panose="05000000000000000000" pitchFamily="2" charset="2"/>
              </a:rPr>
              <a:t>ur</a:t>
            </a:r>
            <a:r>
              <a:rPr lang="es-ES" sz="1800" dirty="0" smtClean="0">
                <a:sym typeface="Wingdings" panose="05000000000000000000" pitchFamily="2" charset="2"/>
              </a:rPr>
              <a:t>-galera </a:t>
            </a:r>
            <a:r>
              <a:rPr lang="es-ES" sz="1800" dirty="0" err="1" smtClean="0">
                <a:sym typeface="Wingdings" panose="05000000000000000000" pitchFamily="2" charset="2"/>
              </a:rPr>
              <a:t>larriagotzen</a:t>
            </a:r>
            <a:r>
              <a:rPr lang="es-ES" sz="1800" dirty="0" smtClean="0">
                <a:sym typeface="Wingdings" panose="05000000000000000000" pitchFamily="2" charset="2"/>
              </a:rPr>
              <a:t> du</a:t>
            </a:r>
          </a:p>
          <a:p>
            <a:r>
              <a:rPr lang="es-ES" sz="2000" b="1" u="sng" dirty="0" smtClean="0"/>
              <a:t>Arnas </a:t>
            </a:r>
            <a:r>
              <a:rPr lang="es-ES" sz="2000" b="1" u="sng" dirty="0" err="1" smtClean="0"/>
              <a:t>gaixotasunak</a:t>
            </a:r>
            <a:r>
              <a:rPr lang="es-ES" sz="2000" b="1" dirty="0"/>
              <a:t>: </a:t>
            </a:r>
            <a:r>
              <a:rPr lang="es-ES" sz="2000" dirty="0" err="1"/>
              <a:t>muturreko</a:t>
            </a:r>
            <a:r>
              <a:rPr lang="es-ES" sz="2000" dirty="0"/>
              <a:t> </a:t>
            </a:r>
            <a:r>
              <a:rPr lang="es-ES" sz="2000" dirty="0" err="1" smtClean="0"/>
              <a:t>beroak</a:t>
            </a:r>
            <a:r>
              <a:rPr lang="es-ES" sz="2000" dirty="0" smtClean="0"/>
              <a:t> </a:t>
            </a:r>
            <a:r>
              <a:rPr lang="es-ES" sz="2000" dirty="0" err="1" smtClean="0"/>
              <a:t>aireko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kutsatzaileen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gorakada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dakar</a:t>
            </a:r>
            <a:r>
              <a:rPr lang="es-ES" sz="2000" dirty="0" smtClean="0"/>
              <a:t> eta asma </a:t>
            </a:r>
            <a:r>
              <a:rPr lang="es-ES" sz="2000" dirty="0"/>
              <a:t>eta </a:t>
            </a:r>
            <a:r>
              <a:rPr lang="es-ES" sz="2000" dirty="0" err="1"/>
              <a:t>biriketako</a:t>
            </a:r>
            <a:r>
              <a:rPr lang="es-ES" sz="2000" dirty="0"/>
              <a:t>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 smtClean="0"/>
              <a:t>buxatzaile</a:t>
            </a:r>
            <a:r>
              <a:rPr lang="es-ES" sz="2000" dirty="0" smtClean="0"/>
              <a:t> </a:t>
            </a:r>
            <a:r>
              <a:rPr lang="es-ES" sz="2000" dirty="0" err="1" smtClean="0"/>
              <a:t>kronikoa</a:t>
            </a:r>
            <a:r>
              <a:rPr lang="es-ES" sz="2000" dirty="0" smtClean="0"/>
              <a:t> </a:t>
            </a:r>
            <a:r>
              <a:rPr lang="es-ES" sz="2000" dirty="0" err="1"/>
              <a:t>larriagotzeko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b="1" dirty="0" err="1" smtClean="0"/>
              <a:t>handitzen</a:t>
            </a:r>
            <a:r>
              <a:rPr lang="es-ES" sz="2000" dirty="0" smtClean="0"/>
              <a:t> 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19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09208"/>
            <a:ext cx="1152696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BEROARI LOTUTAKO GAIXOTASUNARI AURREA HARTZEKO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145940"/>
            <a:ext cx="11161486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dirty="0" err="1" smtClean="0"/>
              <a:t>Neurri</a:t>
            </a:r>
            <a:r>
              <a:rPr lang="es-ES" sz="2000" dirty="0" smtClean="0"/>
              <a:t> </a:t>
            </a:r>
            <a:r>
              <a:rPr lang="es-ES" sz="2000" dirty="0" err="1"/>
              <a:t>handi</a:t>
            </a:r>
            <a:r>
              <a:rPr lang="es-ES" sz="2000" dirty="0"/>
              <a:t> batean </a:t>
            </a:r>
            <a:r>
              <a:rPr lang="es-ES" sz="2000" dirty="0" err="1"/>
              <a:t>esperientzia</a:t>
            </a:r>
            <a:r>
              <a:rPr lang="es-ES" sz="2000" dirty="0"/>
              <a:t> </a:t>
            </a:r>
            <a:r>
              <a:rPr lang="es-ES" sz="2000" dirty="0" err="1"/>
              <a:t>klinikoak</a:t>
            </a:r>
            <a:r>
              <a:rPr lang="es-ES" sz="2000" dirty="0"/>
              <a:t> eta </a:t>
            </a:r>
            <a:r>
              <a:rPr lang="es-ES" sz="2000" dirty="0" err="1" smtClean="0"/>
              <a:t>behaketak</a:t>
            </a:r>
            <a:r>
              <a:rPr lang="es-ES" sz="2000" dirty="0" smtClean="0"/>
              <a:t> </a:t>
            </a:r>
            <a:r>
              <a:rPr lang="es-ES" sz="2000" dirty="0" err="1" smtClean="0"/>
              <a:t>erabiltzen</a:t>
            </a:r>
            <a:r>
              <a:rPr lang="es-ES" sz="2000" dirty="0" smtClean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beroak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gaixotasunei</a:t>
            </a:r>
            <a:r>
              <a:rPr lang="es-ES" sz="2000" dirty="0"/>
              <a:t> </a:t>
            </a:r>
            <a:r>
              <a:rPr lang="es-ES" sz="2000" dirty="0" err="1"/>
              <a:t>aurrea</a:t>
            </a:r>
            <a:r>
              <a:rPr lang="es-ES" sz="2000" dirty="0"/>
              <a:t> </a:t>
            </a:r>
            <a:r>
              <a:rPr lang="es-ES" sz="2000" dirty="0" err="1"/>
              <a:t>hartzeko</a:t>
            </a:r>
            <a:r>
              <a:rPr lang="es-ES" sz="2000" dirty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estrategietan</a:t>
            </a:r>
            <a:endParaRPr lang="es-ES" sz="2000" b="1" dirty="0" smtClean="0">
              <a:solidFill>
                <a:srgbClr val="4E9EBA"/>
              </a:solidFill>
            </a:endParaRPr>
          </a:p>
          <a:p>
            <a:pPr algn="just"/>
            <a:r>
              <a:rPr lang="es-ES" sz="2000" b="1" dirty="0" err="1"/>
              <a:t>Prebentzio-neurri</a:t>
            </a:r>
            <a:r>
              <a:rPr lang="es-ES" sz="2000" b="1" dirty="0"/>
              <a:t> </a:t>
            </a:r>
            <a:r>
              <a:rPr lang="es-ES" sz="2000" b="1" dirty="0" err="1"/>
              <a:t>orokorrak</a:t>
            </a:r>
            <a:endParaRPr lang="es-ES" sz="2000" b="1" dirty="0"/>
          </a:p>
          <a:p>
            <a:pPr lvl="1" algn="just"/>
            <a:r>
              <a:rPr lang="es-ES" sz="1800" dirty="0" err="1"/>
              <a:t>Pazientearen</a:t>
            </a:r>
            <a:r>
              <a:rPr lang="es-ES" sz="1800" dirty="0"/>
              <a:t> </a:t>
            </a:r>
            <a:r>
              <a:rPr lang="es-ES" sz="1800" dirty="0" err="1"/>
              <a:t>egoera</a:t>
            </a:r>
            <a:r>
              <a:rPr lang="es-ES" sz="1800" dirty="0"/>
              <a:t> </a:t>
            </a:r>
            <a:r>
              <a:rPr lang="es-ES" sz="1800" dirty="0" err="1"/>
              <a:t>orokorra</a:t>
            </a:r>
            <a:r>
              <a:rPr lang="es-ES" sz="1800" dirty="0"/>
              <a:t> </a:t>
            </a:r>
            <a:r>
              <a:rPr lang="es-ES" sz="1800" dirty="0" err="1"/>
              <a:t>zaintzea</a:t>
            </a:r>
            <a:r>
              <a:rPr lang="es-ES" sz="1800" dirty="0"/>
              <a:t> </a:t>
            </a:r>
            <a:endParaRPr lang="es-ES" sz="1800" dirty="0" smtClean="0"/>
          </a:p>
          <a:p>
            <a:pPr lvl="1" algn="just"/>
            <a:r>
              <a:rPr lang="es-ES" sz="1800" dirty="0" err="1"/>
              <a:t>Neurri</a:t>
            </a:r>
            <a:r>
              <a:rPr lang="es-ES" sz="1800" dirty="0"/>
              <a:t> </a:t>
            </a:r>
            <a:r>
              <a:rPr lang="es-ES" sz="1800" dirty="0" err="1"/>
              <a:t>higieniko-dietetikoak</a:t>
            </a:r>
            <a:r>
              <a:rPr lang="es-ES" sz="1800" dirty="0"/>
              <a:t> </a:t>
            </a:r>
            <a:r>
              <a:rPr lang="es-ES" sz="1800" dirty="0" err="1"/>
              <a:t>kontrolatzea</a:t>
            </a:r>
            <a:r>
              <a:rPr lang="es-ES" sz="1800" dirty="0"/>
              <a:t> </a:t>
            </a:r>
            <a:endParaRPr lang="es-ES" sz="1800" dirty="0" smtClean="0"/>
          </a:p>
          <a:p>
            <a:pPr lvl="1" algn="just"/>
            <a:r>
              <a:rPr lang="es-ES" sz="1800" b="1" dirty="0" err="1">
                <a:solidFill>
                  <a:srgbClr val="4E9EBA"/>
                </a:solidFill>
              </a:rPr>
              <a:t>Hidratazio-egoeraren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ebaluazioa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egitea</a:t>
            </a:r>
            <a:r>
              <a:rPr lang="es-ES" sz="1800" dirty="0" smtClean="0"/>
              <a:t>: </a:t>
            </a:r>
            <a:r>
              <a:rPr lang="es-ES" sz="1800" dirty="0" err="1"/>
              <a:t>ur-ekarpenaren</a:t>
            </a:r>
            <a:r>
              <a:rPr lang="es-ES" sz="1800" dirty="0"/>
              <a:t> </a:t>
            </a:r>
            <a:r>
              <a:rPr lang="es-ES" sz="1800" dirty="0" err="1"/>
              <a:t>ebaluazioa</a:t>
            </a:r>
            <a:r>
              <a:rPr lang="es-ES" sz="1800" dirty="0"/>
              <a:t>, </a:t>
            </a:r>
            <a:r>
              <a:rPr lang="es-ES" sz="1800" dirty="0" err="1"/>
              <a:t>pisuaren</a:t>
            </a:r>
            <a:r>
              <a:rPr lang="es-ES" sz="1800" dirty="0"/>
              <a:t> </a:t>
            </a:r>
            <a:r>
              <a:rPr lang="es-ES" sz="1800" dirty="0" err="1"/>
              <a:t>kontrola</a:t>
            </a:r>
            <a:r>
              <a:rPr lang="es-ES" sz="1800" dirty="0" smtClean="0"/>
              <a:t>, </a:t>
            </a:r>
            <a:r>
              <a:rPr lang="es-ES" sz="1800" dirty="0" err="1" smtClean="0"/>
              <a:t>bihotz-maiztasuna</a:t>
            </a:r>
            <a:r>
              <a:rPr lang="es-ES" sz="1800" dirty="0"/>
              <a:t>, arteria-</a:t>
            </a:r>
            <a:r>
              <a:rPr lang="es-ES" sz="1800" dirty="0" err="1"/>
              <a:t>tentsioa</a:t>
            </a:r>
            <a:r>
              <a:rPr lang="es-ES" sz="1800" dirty="0"/>
              <a:t> eta </a:t>
            </a:r>
            <a:r>
              <a:rPr lang="es-ES" sz="1800" dirty="0" err="1"/>
              <a:t>giltzurrun-funtzioa</a:t>
            </a:r>
            <a:endParaRPr lang="es-ES" sz="1800" dirty="0"/>
          </a:p>
          <a:p>
            <a:pPr lvl="1" algn="just"/>
            <a:r>
              <a:rPr lang="es-ES" sz="1800" dirty="0" err="1" smtClean="0"/>
              <a:t>Bero-kolpeetan</a:t>
            </a:r>
            <a:r>
              <a:rPr lang="es-ES" sz="1800" dirty="0" smtClean="0"/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parazetamolik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erabiltzea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sukarra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, </a:t>
            </a:r>
            <a:r>
              <a:rPr lang="es-ES" sz="1800" dirty="0" err="1" smtClean="0"/>
              <a:t>ez</a:t>
            </a:r>
            <a:r>
              <a:rPr lang="es-ES" sz="1800" dirty="0" smtClean="0"/>
              <a:t> </a:t>
            </a:r>
            <a:r>
              <a:rPr lang="es-ES" sz="1800" dirty="0" err="1"/>
              <a:t>delako</a:t>
            </a:r>
            <a:r>
              <a:rPr lang="es-ES" sz="1800" dirty="0"/>
              <a:t> </a:t>
            </a:r>
            <a:r>
              <a:rPr lang="es-ES" sz="1800" dirty="0" err="1" smtClean="0"/>
              <a:t>eraginkorra</a:t>
            </a:r>
            <a:r>
              <a:rPr lang="es-ES" sz="1800" dirty="0" smtClean="0"/>
              <a:t> </a:t>
            </a:r>
            <a:r>
              <a:rPr lang="es-ES" sz="1800" dirty="0" err="1" smtClean="0"/>
              <a:t>izaten</a:t>
            </a:r>
            <a:r>
              <a:rPr lang="es-ES" sz="1800" dirty="0" smtClean="0"/>
              <a:t> </a:t>
            </a:r>
            <a:r>
              <a:rPr lang="es-ES" sz="1800" dirty="0"/>
              <a:t>eta </a:t>
            </a:r>
            <a:r>
              <a:rPr lang="es-ES" sz="1800" dirty="0" err="1"/>
              <a:t>gibeleko</a:t>
            </a:r>
            <a:r>
              <a:rPr lang="es-ES" sz="1800" dirty="0"/>
              <a:t> </a:t>
            </a:r>
            <a:r>
              <a:rPr lang="es-ES" sz="1800" dirty="0" err="1" smtClean="0"/>
              <a:t>erasana</a:t>
            </a:r>
            <a:r>
              <a:rPr lang="es-ES" sz="1800" dirty="0" smtClean="0"/>
              <a:t> </a:t>
            </a:r>
            <a:r>
              <a:rPr lang="es-ES" sz="1800" dirty="0" err="1"/>
              <a:t>larriagotu</a:t>
            </a:r>
            <a:r>
              <a:rPr lang="es-ES" sz="1800" dirty="0"/>
              <a:t> </a:t>
            </a:r>
            <a:r>
              <a:rPr lang="es-ES" sz="1800" dirty="0" err="1"/>
              <a:t>dezakeelako</a:t>
            </a:r>
            <a:endParaRPr lang="es-ES" sz="1800" dirty="0"/>
          </a:p>
          <a:p>
            <a:pPr lvl="1" algn="just"/>
            <a:r>
              <a:rPr lang="es-ES" sz="1800" dirty="0" err="1"/>
              <a:t>Likido-murrizketa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, </a:t>
            </a:r>
            <a:r>
              <a:rPr lang="es-ES" sz="1800" dirty="0" err="1"/>
              <a:t>neurria</a:t>
            </a:r>
            <a:r>
              <a:rPr lang="es-ES" sz="1800" dirty="0"/>
              <a:t> </a:t>
            </a:r>
            <a:r>
              <a:rPr lang="es-ES" sz="1800" dirty="0" err="1"/>
              <a:t>malgutzeko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  <a:r>
              <a:rPr lang="es-ES" sz="1800" dirty="0" err="1"/>
              <a:t>aztertu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smtClean="0"/>
              <a:t>da</a:t>
            </a:r>
          </a:p>
          <a:p>
            <a:pPr lvl="1" algn="just"/>
            <a:r>
              <a:rPr lang="it-IT" sz="1800" dirty="0"/>
              <a:t>Pazienteari adieraztea zein diren </a:t>
            </a:r>
            <a:r>
              <a:rPr lang="it-IT" sz="1800" dirty="0" smtClean="0"/>
              <a:t>alarma-sintomak</a:t>
            </a:r>
          </a:p>
          <a:p>
            <a:pPr marL="457200" lvl="1" indent="0" algn="just">
              <a:buNone/>
            </a:pPr>
            <a:endParaRPr lang="es-ES" sz="100" dirty="0" smtClean="0"/>
          </a:p>
          <a:p>
            <a:pPr algn="just"/>
            <a:r>
              <a:rPr lang="es-ES" sz="2000" b="1" dirty="0" err="1"/>
              <a:t>Tratamendu</a:t>
            </a:r>
            <a:r>
              <a:rPr lang="es-ES" sz="2000" b="1" dirty="0"/>
              <a:t> </a:t>
            </a:r>
            <a:r>
              <a:rPr lang="es-ES" sz="2000" b="1" dirty="0" err="1"/>
              <a:t>farmakologikoa</a:t>
            </a:r>
            <a:r>
              <a:rPr lang="es-ES" sz="2000" b="1" dirty="0"/>
              <a:t> </a:t>
            </a:r>
            <a:r>
              <a:rPr lang="es-ES" sz="2000" b="1" dirty="0" err="1"/>
              <a:t>egokitzea</a:t>
            </a:r>
            <a:r>
              <a:rPr lang="es-ES" sz="2000" b="1" dirty="0"/>
              <a:t> eta </a:t>
            </a:r>
            <a:r>
              <a:rPr lang="es-ES" sz="2000" b="1" dirty="0" err="1"/>
              <a:t>sendagaien</a:t>
            </a:r>
            <a:r>
              <a:rPr lang="es-ES" sz="2000" b="1" dirty="0"/>
              <a:t> </a:t>
            </a:r>
            <a:r>
              <a:rPr lang="es-ES" sz="2000" b="1" dirty="0" err="1"/>
              <a:t>erabilera</a:t>
            </a:r>
            <a:r>
              <a:rPr lang="es-ES" sz="2000" b="1" dirty="0"/>
              <a:t> </a:t>
            </a:r>
            <a:endParaRPr lang="es-ES" sz="2000" b="1" dirty="0" smtClean="0"/>
          </a:p>
          <a:p>
            <a:pPr lvl="1" algn="just"/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farmakologikoa</a:t>
            </a:r>
            <a:r>
              <a:rPr lang="es-ES" sz="1800" dirty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banan-banan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berrikustea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eta </a:t>
            </a:r>
            <a:r>
              <a:rPr lang="es-ES" sz="1800" dirty="0" err="1"/>
              <a:t>egokitzea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da</a:t>
            </a:r>
            <a:endParaRPr lang="es-ES" sz="1800" dirty="0" smtClean="0"/>
          </a:p>
          <a:p>
            <a:pPr lvl="1" algn="just"/>
            <a:r>
              <a:rPr lang="es-ES" sz="1800" dirty="0" err="1"/>
              <a:t>Deshidratazio</a:t>
            </a:r>
            <a:r>
              <a:rPr lang="es-ES" sz="1800" dirty="0"/>
              <a:t> </a:t>
            </a:r>
            <a:r>
              <a:rPr lang="es-ES" sz="1800" dirty="0" err="1"/>
              <a:t>kasuetan</a:t>
            </a:r>
            <a:r>
              <a:rPr lang="es-ES" sz="1800" dirty="0"/>
              <a:t>, </a:t>
            </a:r>
            <a:r>
              <a:rPr lang="es-ES" sz="1800" dirty="0" err="1"/>
              <a:t>ahal</a:t>
            </a:r>
            <a:r>
              <a:rPr lang="es-ES" sz="1800" dirty="0"/>
              <a:t> dela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AIEErik</a:t>
            </a:r>
            <a:r>
              <a:rPr lang="es-ES" sz="1800" dirty="0"/>
              <a:t> </a:t>
            </a:r>
            <a:r>
              <a:rPr lang="es-ES" sz="1800" dirty="0" err="1"/>
              <a:t>errezetatu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, </a:t>
            </a:r>
            <a:r>
              <a:rPr lang="es-ES" sz="1800" dirty="0" err="1"/>
              <a:t>bereziki</a:t>
            </a:r>
            <a:r>
              <a:rPr lang="es-ES" sz="1800" dirty="0"/>
              <a:t> </a:t>
            </a:r>
            <a:r>
              <a:rPr lang="es-ES" sz="1800" dirty="0" err="1" smtClean="0"/>
              <a:t>nefrotoxikoak</a:t>
            </a:r>
            <a:r>
              <a:rPr lang="es-ES" sz="1800" dirty="0" smtClean="0"/>
              <a:t> </a:t>
            </a:r>
            <a:r>
              <a:rPr lang="es-ES" sz="1800" dirty="0" err="1" smtClean="0"/>
              <a:t>direlako</a:t>
            </a:r>
            <a:endParaRPr lang="es-ES" sz="1800" dirty="0" smtClean="0"/>
          </a:p>
          <a:p>
            <a:pPr lvl="1" algn="just"/>
            <a:r>
              <a:rPr lang="es-ES" sz="1800" dirty="0" err="1"/>
              <a:t>Funtsezkoa</a:t>
            </a:r>
            <a:r>
              <a:rPr lang="es-ES" sz="1800" dirty="0"/>
              <a:t> da </a:t>
            </a:r>
            <a:r>
              <a:rPr lang="es-ES" sz="1800" dirty="0" err="1"/>
              <a:t>pazienteei</a:t>
            </a:r>
            <a:r>
              <a:rPr lang="es-ES" sz="1800" dirty="0"/>
              <a:t> </a:t>
            </a:r>
            <a:r>
              <a:rPr lang="es-ES" sz="1800" dirty="0" err="1"/>
              <a:t>adieraztea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dutela</a:t>
            </a:r>
            <a:r>
              <a:rPr lang="es-ES" sz="1800" dirty="0"/>
              <a:t> </a:t>
            </a:r>
            <a:r>
              <a:rPr lang="es-ES" sz="1800" dirty="0" err="1"/>
              <a:t>sendagairik</a:t>
            </a:r>
            <a:r>
              <a:rPr lang="es-ES" sz="1800" dirty="0"/>
              <a:t> </a:t>
            </a:r>
            <a:r>
              <a:rPr lang="es-ES" sz="1800" dirty="0" err="1"/>
              <a:t>hartu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aholku</a:t>
            </a:r>
            <a:r>
              <a:rPr lang="es-ES" sz="1800" dirty="0"/>
              <a:t> </a:t>
            </a:r>
            <a:r>
              <a:rPr lang="es-ES" sz="1800" dirty="0" err="1"/>
              <a:t>sanitariorik</a:t>
            </a:r>
            <a:r>
              <a:rPr lang="es-ES" sz="1800" dirty="0"/>
              <a:t> </a:t>
            </a:r>
            <a:r>
              <a:rPr lang="es-ES" sz="1800" dirty="0" err="1"/>
              <a:t>gabe</a:t>
            </a:r>
            <a:r>
              <a:rPr lang="es-ES" sz="1800" dirty="0" smtClean="0"/>
              <a:t> </a:t>
            </a:r>
          </a:p>
          <a:p>
            <a:pPr lvl="1" algn="just"/>
            <a:r>
              <a:rPr lang="es-ES" sz="1800" dirty="0" err="1"/>
              <a:t>Sendagaiak</a:t>
            </a:r>
            <a:r>
              <a:rPr lang="es-ES" sz="1800" dirty="0"/>
              <a:t> </a:t>
            </a:r>
            <a:r>
              <a:rPr lang="es-ES" sz="1800" dirty="0" err="1"/>
              <a:t>etxean</a:t>
            </a:r>
            <a:r>
              <a:rPr lang="es-ES" sz="1800" dirty="0"/>
              <a:t> </a:t>
            </a:r>
            <a:r>
              <a:rPr lang="es-ES" sz="1800" dirty="0" err="1"/>
              <a:t>nola</a:t>
            </a:r>
            <a:r>
              <a:rPr lang="es-ES" sz="1800" dirty="0"/>
              <a:t> </a:t>
            </a:r>
            <a:r>
              <a:rPr lang="es-ES" sz="1800" dirty="0" err="1"/>
              <a:t>gorde</a:t>
            </a:r>
            <a:r>
              <a:rPr lang="es-ES" sz="1800" dirty="0"/>
              <a:t> </a:t>
            </a:r>
            <a:r>
              <a:rPr lang="es-ES" sz="1800" dirty="0" err="1"/>
              <a:t>jakiteko</a:t>
            </a:r>
            <a:r>
              <a:rPr lang="es-ES" sz="1800" dirty="0"/>
              <a:t> </a:t>
            </a:r>
            <a:r>
              <a:rPr lang="es-ES" sz="1800" dirty="0" err="1"/>
              <a:t>gomendioak</a:t>
            </a:r>
            <a:r>
              <a:rPr lang="es-ES" sz="1800" dirty="0"/>
              <a:t> </a:t>
            </a:r>
            <a:r>
              <a:rPr lang="es-ES" sz="1800" dirty="0" err="1"/>
              <a:t>eman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 smtClean="0"/>
              <a:t>dira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/>
          <p:cNvSpPr/>
          <p:nvPr/>
        </p:nvSpPr>
        <p:spPr>
          <a:xfrm>
            <a:off x="9736235" y="3797311"/>
            <a:ext cx="2279166" cy="1229337"/>
          </a:xfrm>
          <a:prstGeom prst="ellipse">
            <a:avLst/>
          </a:prstGeom>
          <a:solidFill>
            <a:srgbClr val="4E9EBA"/>
          </a:solidFill>
          <a:ln w="57150">
            <a:solidFill>
              <a:srgbClr val="89C5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err="1">
                <a:solidFill>
                  <a:schemeClr val="bg1"/>
                </a:solidFill>
              </a:rPr>
              <a:t>Udan</a:t>
            </a:r>
            <a:r>
              <a:rPr lang="es-ES" sz="1400" b="1" dirty="0">
                <a:solidFill>
                  <a:schemeClr val="bg1"/>
                </a:solidFill>
              </a:rPr>
              <a:t>, </a:t>
            </a:r>
            <a:r>
              <a:rPr lang="es-ES" sz="1400" b="1" dirty="0" err="1">
                <a:solidFill>
                  <a:schemeClr val="bg1"/>
                </a:solidFill>
              </a:rPr>
              <a:t>dosi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eraginkorrik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txikiena</a:t>
            </a:r>
            <a:r>
              <a:rPr lang="es-ES" sz="1400" b="1" dirty="0">
                <a:solidFill>
                  <a:schemeClr val="bg1"/>
                </a:solidFill>
              </a:rPr>
              <a:t>, </a:t>
            </a:r>
            <a:r>
              <a:rPr lang="es-ES" sz="1400" b="1" dirty="0" err="1">
                <a:solidFill>
                  <a:schemeClr val="bg1"/>
                </a:solidFill>
              </a:rPr>
              <a:t>ahalik</a:t>
            </a:r>
            <a:r>
              <a:rPr lang="es-ES" sz="1400" b="1" dirty="0">
                <a:solidFill>
                  <a:schemeClr val="bg1"/>
                </a:solidFill>
              </a:rPr>
              <a:t> eta </a:t>
            </a:r>
            <a:r>
              <a:rPr lang="es-ES" sz="1400" b="1" dirty="0" err="1">
                <a:solidFill>
                  <a:schemeClr val="bg1"/>
                </a:solidFill>
              </a:rPr>
              <a:t>denbora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gutxien</a:t>
            </a:r>
            <a:endParaRPr lang="es-E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3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GOMENDIOAK BERO-BOLADA DAGOENERAKO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rudia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4745" y="1281384"/>
            <a:ext cx="9613930" cy="472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4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sv-SE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SENDAGAIAK NOLA KONTSERBATU ETA GORDE</a:t>
            </a:r>
            <a:endParaRPr lang="es-ES" sz="27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ítulo 2"/>
          <p:cNvSpPr txBox="1">
            <a:spLocks/>
          </p:cNvSpPr>
          <p:nvPr/>
        </p:nvSpPr>
        <p:spPr>
          <a:xfrm>
            <a:off x="433802" y="1296552"/>
            <a:ext cx="11161486" cy="50504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dirty="0" err="1"/>
              <a:t>Hona</a:t>
            </a:r>
            <a:r>
              <a:rPr lang="es-ES" sz="2000" dirty="0"/>
              <a:t> </a:t>
            </a:r>
            <a:r>
              <a:rPr lang="es-ES" sz="2000" dirty="0" err="1"/>
              <a:t>hemen</a:t>
            </a:r>
            <a:r>
              <a:rPr lang="es-ES" sz="2000" dirty="0"/>
              <a:t> </a:t>
            </a:r>
            <a:r>
              <a:rPr lang="es-ES" sz="2000" dirty="0" err="1"/>
              <a:t>gomendio</a:t>
            </a:r>
            <a:r>
              <a:rPr lang="es-ES" sz="2000" dirty="0"/>
              <a:t> </a:t>
            </a:r>
            <a:r>
              <a:rPr lang="es-ES" sz="2000" dirty="0" err="1"/>
              <a:t>orokor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,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beroaren</a:t>
            </a:r>
            <a:r>
              <a:rPr lang="es-ES" sz="2000" dirty="0"/>
              <a:t> </a:t>
            </a:r>
            <a:r>
              <a:rPr lang="es-ES" sz="2000" dirty="0" err="1"/>
              <a:t>eraginpean</a:t>
            </a:r>
            <a:r>
              <a:rPr lang="es-ES" sz="2000" dirty="0"/>
              <a:t> </a:t>
            </a:r>
            <a:r>
              <a:rPr lang="es-ES" sz="2000" dirty="0" err="1"/>
              <a:t>daudenerako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uda</a:t>
            </a:r>
            <a:r>
              <a:rPr lang="es-ES" sz="2000" dirty="0"/>
              <a:t> </a:t>
            </a:r>
            <a:r>
              <a:rPr lang="es-ES" sz="2000" dirty="0" err="1"/>
              <a:t>mineko</a:t>
            </a:r>
            <a:r>
              <a:rPr lang="es-ES" sz="2000" dirty="0"/>
              <a:t> </a:t>
            </a:r>
            <a:r>
              <a:rPr lang="es-ES" sz="2000" dirty="0" err="1"/>
              <a:t>garairako</a:t>
            </a:r>
            <a:r>
              <a:rPr lang="es-ES" sz="2000" dirty="0" smtClean="0"/>
              <a:t>, </a:t>
            </a:r>
            <a:r>
              <a:rPr lang="es-ES" sz="2000" dirty="0" err="1" smtClean="0"/>
              <a:t>bai</a:t>
            </a:r>
            <a:r>
              <a:rPr lang="es-ES" sz="2000" dirty="0" smtClean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tenperatura</a:t>
            </a:r>
            <a:r>
              <a:rPr lang="es-ES" sz="2000" dirty="0"/>
              <a:t> </a:t>
            </a:r>
            <a:r>
              <a:rPr lang="es-ES" sz="2000" dirty="0" err="1"/>
              <a:t>kontrolatu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baldintzetan</a:t>
            </a:r>
            <a:r>
              <a:rPr lang="es-ES" sz="2000" dirty="0"/>
              <a:t> </a:t>
            </a:r>
            <a:r>
              <a:rPr lang="es-ES" sz="2000" dirty="0" err="1"/>
              <a:t>garraiatzen</a:t>
            </a:r>
            <a:r>
              <a:rPr lang="es-ES" sz="2000" dirty="0"/>
              <a:t> </a:t>
            </a:r>
            <a:r>
              <a:rPr lang="es-ES" sz="2000" dirty="0" err="1" smtClean="0"/>
              <a:t>direnerako</a:t>
            </a:r>
            <a:r>
              <a:rPr lang="es-ES" sz="2000" dirty="0" smtClean="0"/>
              <a:t>: </a:t>
            </a:r>
          </a:p>
          <a:p>
            <a:pPr algn="just"/>
            <a:r>
              <a:rPr lang="es-ES" sz="2000" b="1" dirty="0" err="1">
                <a:solidFill>
                  <a:srgbClr val="4E9EBA"/>
                </a:solidFill>
              </a:rPr>
              <a:t>Kontserbazio-aipamen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berezirik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gabeko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sendagaiak</a:t>
            </a:r>
            <a:r>
              <a:rPr lang="es-ES" sz="2000" dirty="0"/>
              <a:t>: </a:t>
            </a:r>
            <a:r>
              <a:rPr lang="es-ES" sz="2000" dirty="0" err="1"/>
              <a:t>ohiko</a:t>
            </a:r>
            <a:r>
              <a:rPr lang="es-ES" sz="2000" dirty="0"/>
              <a:t> </a:t>
            </a:r>
            <a:r>
              <a:rPr lang="es-ES" sz="2000" dirty="0" err="1"/>
              <a:t>kontserbazio-baldintzetan</a:t>
            </a:r>
            <a:r>
              <a:rPr lang="es-ES" sz="2000" dirty="0"/>
              <a:t>, 6 </a:t>
            </a:r>
            <a:r>
              <a:rPr lang="es-ES" sz="2000" dirty="0" err="1"/>
              <a:t>hilabetez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degradatzen</a:t>
            </a:r>
            <a:r>
              <a:rPr lang="es-ES" sz="2000" dirty="0" smtClean="0"/>
              <a:t> </a:t>
            </a:r>
            <a:r>
              <a:rPr lang="es-ES" sz="2000" dirty="0" err="1"/>
              <a:t>tenperatura</a:t>
            </a:r>
            <a:r>
              <a:rPr lang="es-ES" sz="2000" dirty="0"/>
              <a:t> </a:t>
            </a:r>
            <a:r>
              <a:rPr lang="es-ES" sz="2000" dirty="0" err="1"/>
              <a:t>altuen</a:t>
            </a:r>
            <a:r>
              <a:rPr lang="es-ES" sz="2000" dirty="0"/>
              <a:t> </a:t>
            </a:r>
            <a:r>
              <a:rPr lang="es-ES" sz="2000" dirty="0" err="1"/>
              <a:t>eraginpean</a:t>
            </a:r>
            <a:r>
              <a:rPr lang="es-ES" sz="2000" dirty="0"/>
              <a:t> (</a:t>
            </a:r>
            <a:r>
              <a:rPr lang="es-ES" sz="2000" dirty="0" smtClean="0"/>
              <a:t>40ºC</a:t>
            </a:r>
            <a:r>
              <a:rPr lang="es-ES" sz="2000" dirty="0"/>
              <a:t>) </a:t>
            </a:r>
            <a:r>
              <a:rPr lang="es-ES" sz="2000" dirty="0" err="1"/>
              <a:t>jartzen</a:t>
            </a:r>
            <a:r>
              <a:rPr lang="es-ES" sz="2000" dirty="0"/>
              <a:t> </a:t>
            </a:r>
            <a:r>
              <a:rPr lang="es-ES" sz="2000" dirty="0" err="1"/>
              <a:t>direnean</a:t>
            </a:r>
            <a:r>
              <a:rPr lang="es-ES" sz="2000" dirty="0"/>
              <a:t>.</a:t>
            </a:r>
          </a:p>
          <a:p>
            <a:pPr algn="just"/>
            <a:r>
              <a:rPr lang="es-ES" sz="2000" b="1" dirty="0" smtClean="0">
                <a:solidFill>
                  <a:srgbClr val="4E9EBA"/>
                </a:solidFill>
              </a:rPr>
              <a:t>25-30ºC-tik </a:t>
            </a:r>
            <a:r>
              <a:rPr lang="es-ES" sz="2000" b="1" dirty="0" err="1">
                <a:solidFill>
                  <a:srgbClr val="4E9EBA"/>
                </a:solidFill>
              </a:rPr>
              <a:t>beherako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tenperaturan</a:t>
            </a:r>
            <a:r>
              <a:rPr lang="es-ES" sz="2000" dirty="0"/>
              <a:t> </a:t>
            </a:r>
            <a:r>
              <a:rPr lang="es-ES" sz="2000" dirty="0" err="1"/>
              <a:t>kontserbatu</a:t>
            </a:r>
            <a:r>
              <a:rPr lang="es-ES" sz="2000" dirty="0"/>
              <a:t> </a:t>
            </a:r>
            <a:r>
              <a:rPr lang="es-ES" sz="2000" dirty="0" err="1"/>
              <a:t>beharreko</a:t>
            </a:r>
            <a:r>
              <a:rPr lang="es-ES" sz="2000" dirty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: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aste</a:t>
            </a:r>
            <a:r>
              <a:rPr lang="es-ES" sz="2000" dirty="0"/>
              <a:t> </a:t>
            </a:r>
            <a:r>
              <a:rPr lang="es-ES" sz="2000" dirty="0" err="1"/>
              <a:t>batzuez</a:t>
            </a:r>
            <a:r>
              <a:rPr lang="es-ES" sz="2000" dirty="0"/>
              <a:t> </a:t>
            </a:r>
            <a:r>
              <a:rPr lang="es-ES" sz="2000" dirty="0" smtClean="0"/>
              <a:t>temperatura </a:t>
            </a:r>
            <a:r>
              <a:rPr lang="es-ES" sz="2000" dirty="0" err="1" smtClean="0"/>
              <a:t>altuen</a:t>
            </a:r>
            <a:r>
              <a:rPr lang="es-ES" sz="2000" dirty="0" smtClean="0"/>
              <a:t> </a:t>
            </a:r>
            <a:r>
              <a:rPr lang="es-ES" sz="2000" dirty="0" err="1"/>
              <a:t>eraginpean</a:t>
            </a:r>
            <a:r>
              <a:rPr lang="es-ES" sz="2000" dirty="0"/>
              <a:t> </a:t>
            </a:r>
            <a:r>
              <a:rPr lang="es-ES" sz="2000" dirty="0" err="1"/>
              <a:t>egoteak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du </a:t>
            </a:r>
            <a:r>
              <a:rPr lang="es-ES" sz="2000" dirty="0" err="1"/>
              <a:t>eraginik</a:t>
            </a:r>
            <a:r>
              <a:rPr lang="es-ES" sz="2000" dirty="0"/>
              <a:t> </a:t>
            </a:r>
            <a:r>
              <a:rPr lang="es-ES" sz="2000" dirty="0" err="1"/>
              <a:t>farmakoaren</a:t>
            </a:r>
            <a:r>
              <a:rPr lang="es-ES" sz="2000" dirty="0"/>
              <a:t> </a:t>
            </a:r>
            <a:r>
              <a:rPr lang="es-ES" sz="2000" dirty="0" err="1"/>
              <a:t>egonkortasunean</a:t>
            </a:r>
            <a:r>
              <a:rPr lang="es-ES" sz="2000" dirty="0"/>
              <a:t>. </a:t>
            </a:r>
            <a:endParaRPr lang="es-ES" sz="2000" dirty="0" smtClean="0"/>
          </a:p>
          <a:p>
            <a:pPr algn="just"/>
            <a:r>
              <a:rPr lang="es-ES" sz="2000" b="1" dirty="0" smtClean="0">
                <a:solidFill>
                  <a:srgbClr val="4E9EBA"/>
                </a:solidFill>
              </a:rPr>
              <a:t>2-8ºC-tan </a:t>
            </a:r>
            <a:r>
              <a:rPr lang="es-ES" sz="2000" b="1" dirty="0" err="1">
                <a:solidFill>
                  <a:srgbClr val="4E9EBA"/>
                </a:solidFill>
              </a:rPr>
              <a:t>kontserbatu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beharreko</a:t>
            </a:r>
            <a:r>
              <a:rPr lang="es-ES" sz="2000" dirty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 (* </a:t>
            </a:r>
            <a:r>
              <a:rPr lang="es-ES" sz="2000" dirty="0" err="1" smtClean="0"/>
              <a:t>ikurra</a:t>
            </a:r>
            <a:r>
              <a:rPr lang="es-ES" sz="2000" dirty="0" smtClean="0"/>
              <a:t>): </a:t>
            </a:r>
            <a:r>
              <a:rPr lang="es-ES" sz="2000" dirty="0" err="1"/>
              <a:t>kanpoko</a:t>
            </a:r>
            <a:r>
              <a:rPr lang="es-ES" sz="2000" dirty="0"/>
              <a:t> </a:t>
            </a:r>
            <a:r>
              <a:rPr lang="es-ES" sz="2000" dirty="0" err="1"/>
              <a:t>tenperatura</a:t>
            </a:r>
            <a:r>
              <a:rPr lang="es-ES" sz="2000" dirty="0"/>
              <a:t> </a:t>
            </a:r>
            <a:r>
              <a:rPr lang="es-ES" sz="2000" dirty="0" err="1"/>
              <a:t>altua</a:t>
            </a:r>
            <a:r>
              <a:rPr lang="es-ES" sz="2000" dirty="0"/>
              <a:t> </a:t>
            </a:r>
            <a:r>
              <a:rPr lang="es-ES" sz="2000" dirty="0" err="1" smtClean="0"/>
              <a:t>izanez</a:t>
            </a:r>
            <a:r>
              <a:rPr lang="es-ES" sz="2000" dirty="0" smtClean="0"/>
              <a:t> </a:t>
            </a:r>
            <a:r>
              <a:rPr lang="es-ES" sz="2000" dirty="0" err="1" smtClean="0"/>
              <a:t>gero</a:t>
            </a:r>
            <a:r>
              <a:rPr lang="es-ES" sz="2000" dirty="0"/>
              <a:t>, </a:t>
            </a:r>
            <a:r>
              <a:rPr lang="es-ES" sz="2000" dirty="0" err="1"/>
              <a:t>hozkailutik</a:t>
            </a:r>
            <a:r>
              <a:rPr lang="es-ES" sz="2000" dirty="0"/>
              <a:t> </a:t>
            </a:r>
            <a:r>
              <a:rPr lang="es-ES" sz="2000" dirty="0" err="1"/>
              <a:t>atera</a:t>
            </a:r>
            <a:r>
              <a:rPr lang="es-ES" sz="2000" dirty="0"/>
              <a:t> </a:t>
            </a:r>
            <a:r>
              <a:rPr lang="es-ES" sz="2000" dirty="0" err="1"/>
              <a:t>bezain</a:t>
            </a:r>
            <a:r>
              <a:rPr lang="es-ES" sz="2000" dirty="0"/>
              <a:t> </a:t>
            </a:r>
            <a:r>
              <a:rPr lang="es-ES" sz="2000" dirty="0" err="1"/>
              <a:t>laster</a:t>
            </a:r>
            <a:r>
              <a:rPr lang="es-ES" sz="2000" dirty="0"/>
              <a:t> </a:t>
            </a:r>
            <a:r>
              <a:rPr lang="es-ES" sz="2000" dirty="0" err="1" smtClean="0"/>
              <a:t>erabili</a:t>
            </a:r>
            <a:endParaRPr lang="es-ES" sz="2000" dirty="0" smtClean="0"/>
          </a:p>
          <a:p>
            <a:pPr algn="just"/>
            <a:r>
              <a:rPr lang="es-ES" sz="2000" dirty="0" err="1"/>
              <a:t>Gorputz-tenperaturan</a:t>
            </a:r>
            <a:r>
              <a:rPr lang="es-ES" sz="2000" dirty="0"/>
              <a:t> </a:t>
            </a:r>
            <a:r>
              <a:rPr lang="es-ES" sz="2000" dirty="0" err="1"/>
              <a:t>disolbatzeko</a:t>
            </a:r>
            <a:r>
              <a:rPr lang="es-ES" sz="2000" dirty="0"/>
              <a:t> </a:t>
            </a:r>
            <a:r>
              <a:rPr lang="es-ES" sz="2000" dirty="0" smtClean="0"/>
              <a:t>forma </a:t>
            </a:r>
            <a:r>
              <a:rPr lang="es-ES" sz="2000" dirty="0" err="1"/>
              <a:t>farmazeutiko</a:t>
            </a:r>
            <a:r>
              <a:rPr lang="es-ES" sz="2000" dirty="0"/>
              <a:t> </a:t>
            </a:r>
            <a:r>
              <a:rPr lang="es-ES" sz="2000" dirty="0" err="1" smtClean="0"/>
              <a:t>espezifikoak</a:t>
            </a:r>
            <a:r>
              <a:rPr lang="es-ES" sz="2000" dirty="0" smtClean="0"/>
              <a:t> (</a:t>
            </a:r>
            <a:r>
              <a:rPr lang="es-ES" sz="2000" dirty="0" err="1"/>
              <a:t>obuluak</a:t>
            </a:r>
            <a:r>
              <a:rPr lang="es-ES" sz="2000" dirty="0"/>
              <a:t>, </a:t>
            </a:r>
            <a:r>
              <a:rPr lang="es-ES" sz="2000" dirty="0" err="1"/>
              <a:t>supositorioak</a:t>
            </a:r>
            <a:r>
              <a:rPr lang="es-ES" sz="2000" dirty="0"/>
              <a:t>, </a:t>
            </a:r>
            <a:r>
              <a:rPr lang="es-ES" sz="2000" dirty="0" err="1" smtClean="0"/>
              <a:t>kremak</a:t>
            </a:r>
            <a:r>
              <a:rPr lang="es-ES" sz="2000" dirty="0" smtClean="0"/>
              <a:t>):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 smtClean="0"/>
              <a:t>behar</a:t>
            </a:r>
            <a:r>
              <a:rPr lang="es-ES" sz="2000" dirty="0" smtClean="0"/>
              <a:t> </a:t>
            </a:r>
            <a:r>
              <a:rPr lang="es-ES" sz="2000" dirty="0" err="1" smtClean="0"/>
              <a:t>kanpoko</a:t>
            </a:r>
            <a:r>
              <a:rPr lang="es-ES" sz="2000" dirty="0" smtClean="0"/>
              <a:t> </a:t>
            </a:r>
            <a:r>
              <a:rPr lang="es-ES" sz="2000" dirty="0" err="1"/>
              <a:t>itxura</a:t>
            </a:r>
            <a:r>
              <a:rPr lang="es-ES" sz="2000" dirty="0"/>
              <a:t> </a:t>
            </a:r>
            <a:r>
              <a:rPr lang="es-ES" sz="2000" dirty="0" err="1"/>
              <a:t>aldatuta</a:t>
            </a:r>
            <a:r>
              <a:rPr lang="es-ES" sz="2000" dirty="0"/>
              <a:t> </a:t>
            </a:r>
            <a:r>
              <a:rPr lang="es-ES" sz="2000" dirty="0" err="1"/>
              <a:t>badaukate</a:t>
            </a:r>
            <a:r>
              <a:rPr lang="es-ES" sz="2000" dirty="0" smtClean="0"/>
              <a:t>.</a:t>
            </a:r>
          </a:p>
          <a:p>
            <a:pPr algn="just"/>
            <a:endParaRPr lang="es-ES" sz="800" dirty="0" smtClean="0"/>
          </a:p>
          <a:p>
            <a:pPr algn="just"/>
            <a:r>
              <a:rPr lang="es-ES" sz="2000" dirty="0" err="1" smtClean="0"/>
              <a:t>Bero</a:t>
            </a:r>
            <a:r>
              <a:rPr lang="es-ES" sz="2000" dirty="0" smtClean="0"/>
              <a:t> </a:t>
            </a:r>
            <a:r>
              <a:rPr lang="es-ES" sz="2000" dirty="0" err="1"/>
              <a:t>handiko</a:t>
            </a:r>
            <a:r>
              <a:rPr lang="es-ES" sz="2000" dirty="0"/>
              <a:t> </a:t>
            </a:r>
            <a:r>
              <a:rPr lang="es-ES" sz="2000" dirty="0" err="1"/>
              <a:t>aldietan</a:t>
            </a:r>
            <a:r>
              <a:rPr lang="es-ES" sz="2000" dirty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garraiatu</a:t>
            </a:r>
            <a:r>
              <a:rPr lang="es-ES" sz="2000" dirty="0" smtClean="0"/>
              <a:t>:</a:t>
            </a:r>
          </a:p>
          <a:p>
            <a:pPr lvl="1" algn="just"/>
            <a:r>
              <a:rPr lang="es-ES" sz="1800" dirty="0" err="1"/>
              <a:t>Partikularrek</a:t>
            </a:r>
            <a:r>
              <a:rPr lang="es-ES" sz="1800" dirty="0"/>
              <a:t>: </a:t>
            </a:r>
            <a:r>
              <a:rPr lang="es-ES" sz="1800" dirty="0" err="1" smtClean="0"/>
              <a:t>enbalaje</a:t>
            </a:r>
            <a:r>
              <a:rPr lang="es-ES" sz="1800" dirty="0" smtClean="0"/>
              <a:t> </a:t>
            </a:r>
            <a:r>
              <a:rPr lang="es-ES" sz="1800" dirty="0" err="1" smtClean="0"/>
              <a:t>isotermikoak</a:t>
            </a:r>
            <a:r>
              <a:rPr lang="es-ES" sz="1800" dirty="0" smtClean="0"/>
              <a:t> </a:t>
            </a:r>
            <a:r>
              <a:rPr lang="es-ES" sz="1800" dirty="0" err="1" smtClean="0"/>
              <a:t>erabili</a:t>
            </a:r>
            <a:r>
              <a:rPr lang="es-ES" sz="1800" dirty="0" smtClean="0"/>
              <a:t>. </a:t>
            </a:r>
            <a:r>
              <a:rPr lang="es-ES" sz="1800" dirty="0" err="1" smtClean="0"/>
              <a:t>Hotza</a:t>
            </a:r>
            <a:r>
              <a:rPr lang="es-ES" sz="1800" dirty="0" smtClean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sendagaietarako</a:t>
            </a:r>
            <a:r>
              <a:rPr lang="es-ES" sz="1800" dirty="0"/>
              <a:t>, </a:t>
            </a:r>
            <a:r>
              <a:rPr lang="es-ES" sz="1800" dirty="0" err="1"/>
              <a:t>enbalaje</a:t>
            </a:r>
            <a:r>
              <a:rPr lang="es-ES" sz="1800" dirty="0"/>
              <a:t> </a:t>
            </a:r>
            <a:r>
              <a:rPr lang="es-ES" sz="1800" dirty="0" err="1"/>
              <a:t>isotermiko</a:t>
            </a:r>
            <a:r>
              <a:rPr lang="es-ES" sz="1800" dirty="0"/>
              <a:t> </a:t>
            </a:r>
            <a:r>
              <a:rPr lang="es-ES" sz="1800" dirty="0" err="1" smtClean="0"/>
              <a:t>hoztuak</a:t>
            </a:r>
            <a:r>
              <a:rPr lang="es-ES" sz="1800" dirty="0" smtClean="0"/>
              <a:t> eta </a:t>
            </a:r>
            <a:r>
              <a:rPr lang="es-ES" sz="1800" dirty="0" err="1"/>
              <a:t>gainontzeko</a:t>
            </a:r>
            <a:r>
              <a:rPr lang="es-ES" sz="1800" dirty="0"/>
              <a:t> </a:t>
            </a:r>
            <a:r>
              <a:rPr lang="es-ES" sz="1800" dirty="0" err="1"/>
              <a:t>sendagaietarako</a:t>
            </a:r>
            <a:r>
              <a:rPr lang="es-ES" sz="1800" dirty="0"/>
              <a:t>, </a:t>
            </a:r>
            <a:r>
              <a:rPr lang="es-ES" sz="1800" dirty="0" err="1"/>
              <a:t>enbalaje</a:t>
            </a:r>
            <a:r>
              <a:rPr lang="es-ES" sz="1800" dirty="0"/>
              <a:t> </a:t>
            </a:r>
            <a:r>
              <a:rPr lang="es-ES" sz="1800" dirty="0" err="1"/>
              <a:t>isotermiko</a:t>
            </a:r>
            <a:r>
              <a:rPr lang="es-ES" sz="1800" dirty="0"/>
              <a:t> </a:t>
            </a:r>
            <a:r>
              <a:rPr lang="es-ES" sz="1800" dirty="0" err="1"/>
              <a:t>hoztu</a:t>
            </a:r>
            <a:r>
              <a:rPr lang="es-ES" sz="1800" dirty="0"/>
              <a:t> </a:t>
            </a:r>
            <a:r>
              <a:rPr lang="es-ES" sz="1800" dirty="0" err="1"/>
              <a:t>gabeak</a:t>
            </a:r>
            <a:r>
              <a:rPr lang="es-ES" sz="1800" dirty="0"/>
              <a:t>.</a:t>
            </a:r>
          </a:p>
          <a:p>
            <a:pPr lvl="1" algn="just"/>
            <a:r>
              <a:rPr lang="es-ES" sz="1800" dirty="0" err="1" smtClean="0"/>
              <a:t>Larrialdietako</a:t>
            </a:r>
            <a:r>
              <a:rPr lang="es-ES" sz="1800" dirty="0" smtClean="0"/>
              <a:t> </a:t>
            </a:r>
            <a:r>
              <a:rPr lang="es-ES" sz="1800" dirty="0" err="1"/>
              <a:t>ibilgailu</a:t>
            </a:r>
            <a:r>
              <a:rPr lang="es-ES" sz="1800" dirty="0"/>
              <a:t> </a:t>
            </a:r>
            <a:r>
              <a:rPr lang="es-ES" sz="1800" dirty="0" err="1"/>
              <a:t>sanitarioek</a:t>
            </a:r>
            <a:r>
              <a:rPr lang="es-ES" sz="1800" dirty="0"/>
              <a:t>: </a:t>
            </a:r>
            <a:r>
              <a:rPr lang="es-ES" sz="1800" dirty="0" err="1" smtClean="0"/>
              <a:t>poltsa</a:t>
            </a:r>
            <a:r>
              <a:rPr lang="es-ES" sz="1800" dirty="0" smtClean="0"/>
              <a:t> </a:t>
            </a:r>
            <a:r>
              <a:rPr lang="es-ES" sz="1800" dirty="0" err="1"/>
              <a:t>isotermikoak</a:t>
            </a:r>
            <a:r>
              <a:rPr lang="es-ES" sz="1800" dirty="0"/>
              <a:t> </a:t>
            </a:r>
            <a:r>
              <a:rPr lang="es-ES" sz="1800" dirty="0" err="1" smtClean="0"/>
              <a:t>erabili</a:t>
            </a:r>
            <a:r>
              <a:rPr lang="es-ES" sz="1800" dirty="0" smtClean="0"/>
              <a:t>, stock </a:t>
            </a:r>
            <a:r>
              <a:rPr lang="es-ES" sz="1800" dirty="0" err="1"/>
              <a:t>txikiagoak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 err="1"/>
              <a:t>maiz</a:t>
            </a:r>
            <a:r>
              <a:rPr lang="es-ES" sz="1800" dirty="0"/>
              <a:t> </a:t>
            </a:r>
            <a:r>
              <a:rPr lang="es-ES" sz="1800" dirty="0" err="1"/>
              <a:t>birjartzea</a:t>
            </a:r>
            <a:r>
              <a:rPr lang="es-ES" sz="1800" dirty="0"/>
              <a:t> ere.</a:t>
            </a:r>
          </a:p>
          <a:p>
            <a:pPr marL="457200" lvl="1" indent="0" algn="just">
              <a:buNone/>
            </a:pPr>
            <a:endParaRPr lang="es-ES" sz="1800" dirty="0" smtClean="0"/>
          </a:p>
        </p:txBody>
      </p:sp>
    </p:spTree>
    <p:extLst>
      <p:ext uri="{BB962C8B-B14F-4D97-AF65-F5344CB8AC3E}">
        <p14:creationId xmlns:p14="http://schemas.microsoft.com/office/powerpoint/2010/main" val="25086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65125"/>
            <a:ext cx="11161486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PAZIENTEEI SENDAGAIEN ETA BEROAREN INGURUKO INFORMAZIOA EMATEN DIETEN ESTEKAK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Laukizuzena 2"/>
          <p:cNvSpPr/>
          <p:nvPr/>
        </p:nvSpPr>
        <p:spPr>
          <a:xfrm>
            <a:off x="621635" y="1997839"/>
            <a:ext cx="94487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FFFF"/>
                </a:solidFill>
                <a:latin typeface="Avenir-Medium"/>
              </a:rPr>
              <a:t>ENLACES CON INFORMACIÓN SOBRE MEDICAMENTOS Y CALOR PARA PACIENTES</a:t>
            </a:r>
          </a:p>
          <a:p>
            <a:r>
              <a:rPr lang="es-ES" dirty="0" err="1">
                <a:solidFill>
                  <a:srgbClr val="000000"/>
                </a:solidFill>
                <a:latin typeface="Avenir-Light"/>
              </a:rPr>
              <a:t>Bero-boladak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daudenerako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gomendioak</a:t>
            </a:r>
            <a:r>
              <a:rPr lang="es-ES" dirty="0" smtClean="0">
                <a:solidFill>
                  <a:srgbClr val="000000"/>
                </a:solidFill>
                <a:latin typeface="Avenir-Light"/>
              </a:rPr>
              <a:t>:</a:t>
            </a:r>
            <a:endParaRPr lang="es-ES" dirty="0">
              <a:solidFill>
                <a:srgbClr val="000000"/>
              </a:solidFill>
              <a:latin typeface="Avenir-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0000"/>
                </a:solidFill>
                <a:latin typeface="Avenir-Light"/>
              </a:rPr>
              <a:t>SEFAP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i</a:t>
            </a:r>
            <a:r>
              <a:rPr lang="es-ES" dirty="0" err="1" smtClean="0">
                <a:solidFill>
                  <a:srgbClr val="000000"/>
                </a:solidFill>
                <a:latin typeface="Avenir-Light"/>
              </a:rPr>
              <a:t>nfografia</a:t>
            </a:r>
            <a:r>
              <a:rPr lang="es-ES" dirty="0" smtClean="0">
                <a:solidFill>
                  <a:srgbClr val="000000"/>
                </a:solidFill>
                <a:latin typeface="Avenir-Light"/>
              </a:rPr>
              <a:t>: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Beroa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egiten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badu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,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nola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eragin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diezadakete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5"/>
              </a:rPr>
              <a:t>sendagaiek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5"/>
              </a:rPr>
              <a:t>?</a:t>
            </a:r>
            <a:endParaRPr lang="es-ES" dirty="0">
              <a:solidFill>
                <a:srgbClr val="1922FC"/>
              </a:solidFill>
              <a:latin typeface="Avenir-Light"/>
            </a:endParaRPr>
          </a:p>
          <a:p>
            <a:endParaRPr lang="es-ES" dirty="0" smtClean="0">
              <a:solidFill>
                <a:srgbClr val="000000"/>
              </a:solidFill>
              <a:latin typeface="Avenir-Light"/>
            </a:endParaRPr>
          </a:p>
          <a:p>
            <a:r>
              <a:rPr lang="es-ES" dirty="0" err="1">
                <a:solidFill>
                  <a:srgbClr val="000000"/>
                </a:solidFill>
                <a:latin typeface="Avenir-Light"/>
              </a:rPr>
              <a:t>Sendagaiak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nola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kontserbatu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rgbClr val="000000"/>
                </a:solidFill>
                <a:latin typeface="Avenir-Light"/>
              </a:rPr>
              <a:t>ibotika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: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6"/>
              </a:rPr>
              <a:t>Botikak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6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6"/>
              </a:rPr>
              <a:t>gordetzeko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6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6"/>
              </a:rPr>
              <a:t>aholkuak</a:t>
            </a:r>
            <a:endParaRPr lang="es-ES" dirty="0">
              <a:solidFill>
                <a:srgbClr val="1922FC"/>
              </a:solidFill>
              <a:latin typeface="Avenir-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Avenir-Light"/>
              </a:rPr>
              <a:t>SEFAP </a:t>
            </a:r>
            <a:r>
              <a:rPr lang="es-ES" dirty="0" err="1">
                <a:solidFill>
                  <a:srgbClr val="000000"/>
                </a:solidFill>
                <a:latin typeface="Avenir-Light"/>
              </a:rPr>
              <a:t>i</a:t>
            </a:r>
            <a:r>
              <a:rPr lang="es-ES" dirty="0" err="1" smtClean="0">
                <a:solidFill>
                  <a:srgbClr val="000000"/>
                </a:solidFill>
                <a:latin typeface="Avenir-Light"/>
              </a:rPr>
              <a:t>nfografiak</a:t>
            </a:r>
            <a:r>
              <a:rPr lang="es-ES" dirty="0" smtClean="0">
                <a:solidFill>
                  <a:srgbClr val="000000"/>
                </a:solidFill>
                <a:latin typeface="Avenir-Light"/>
              </a:rPr>
              <a:t>: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7"/>
              </a:rPr>
              <a:t>Nola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7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7"/>
              </a:rPr>
              <a:t>gorde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7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7"/>
              </a:rPr>
              <a:t>sendagaiak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7"/>
              </a:rPr>
              <a:t>?</a:t>
            </a:r>
            <a:r>
              <a:rPr lang="es-ES" dirty="0" smtClean="0">
                <a:solidFill>
                  <a:srgbClr val="1922FC"/>
                </a:solidFill>
                <a:latin typeface="Avenir-Light"/>
              </a:rPr>
              <a:t> </a:t>
            </a:r>
            <a:r>
              <a:rPr lang="es-ES" dirty="0" smtClean="0">
                <a:solidFill>
                  <a:srgbClr val="000000"/>
                </a:solidFill>
                <a:latin typeface="Avenir-Light"/>
              </a:rPr>
              <a:t>eta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Sendagaiak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eta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beroa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: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Zer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egin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behar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dut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ondo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 </a:t>
            </a:r>
            <a:r>
              <a:rPr lang="es-ES" dirty="0" err="1" smtClean="0">
                <a:solidFill>
                  <a:srgbClr val="1922FC"/>
                </a:solidFill>
                <a:latin typeface="Avenir-Light"/>
                <a:hlinkClick r:id="rId8"/>
              </a:rPr>
              <a:t>kontserbatzeko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05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388" y="310991"/>
            <a:ext cx="8379229" cy="732155"/>
          </a:xfrm>
        </p:spPr>
        <p:txBody>
          <a:bodyPr/>
          <a:lstStyle/>
          <a:p>
            <a:pPr algn="ctr"/>
            <a:r>
              <a:rPr lang="es-ES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</a:t>
            </a:r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ideiak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92401" y="1553355"/>
            <a:ext cx="9573202" cy="45785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/>
              <a:t>Oso </a:t>
            </a:r>
            <a:r>
              <a:rPr lang="es-ES" sz="2000" dirty="0" err="1"/>
              <a:t>tenperatura</a:t>
            </a:r>
            <a:r>
              <a:rPr lang="es-ES" sz="2000" dirty="0"/>
              <a:t> </a:t>
            </a:r>
            <a:r>
              <a:rPr lang="es-ES" sz="2000" dirty="0" err="1"/>
              <a:t>altuko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muturreko</a:t>
            </a:r>
            <a:r>
              <a:rPr lang="es-ES" sz="2000" dirty="0"/>
              <a:t> </a:t>
            </a:r>
            <a:r>
              <a:rPr lang="es-ES" sz="2000" dirty="0" err="1"/>
              <a:t>tenperaturako</a:t>
            </a:r>
            <a:r>
              <a:rPr lang="es-ES" sz="2000" dirty="0"/>
              <a:t> </a:t>
            </a:r>
            <a:r>
              <a:rPr lang="es-ES" sz="2000" dirty="0" err="1"/>
              <a:t>boladek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negatiboak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osasunean</a:t>
            </a:r>
            <a:r>
              <a:rPr lang="es-ES" sz="2000" dirty="0" smtClean="0"/>
              <a:t>, eta </a:t>
            </a:r>
            <a:r>
              <a:rPr lang="es-ES" sz="2000" dirty="0" err="1"/>
              <a:t>horrek</a:t>
            </a:r>
            <a:r>
              <a:rPr lang="es-ES" sz="2000" dirty="0"/>
              <a:t> isla du </a:t>
            </a:r>
            <a:r>
              <a:rPr lang="es-ES" sz="2000" dirty="0" err="1"/>
              <a:t>gero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morbimortalitatearen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gorakadan</a:t>
            </a:r>
            <a:r>
              <a:rPr lang="es-ES" sz="20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 smtClean="0"/>
              <a:t>Uda-hasierako</a:t>
            </a:r>
            <a:r>
              <a:rPr lang="es-ES" sz="2000" dirty="0" smtClean="0"/>
              <a:t> </a:t>
            </a:r>
            <a:r>
              <a:rPr lang="es-ES" sz="2000" dirty="0" err="1"/>
              <a:t>bero-boladek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osasunean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organismoa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delako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oraindik</a:t>
            </a:r>
            <a:r>
              <a:rPr lang="es-ES" sz="2000" dirty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berora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egokituta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egoten</a:t>
            </a:r>
            <a:r>
              <a:rPr lang="es-ES" sz="20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 smtClean="0"/>
              <a:t>Beroari</a:t>
            </a:r>
            <a:r>
              <a:rPr lang="es-ES" sz="2000" dirty="0" smtClean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gaixotasunak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arrisku-faktore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: </a:t>
            </a:r>
            <a:r>
              <a:rPr lang="es-ES" sz="2000" dirty="0" err="1"/>
              <a:t>muturreko</a:t>
            </a:r>
            <a:r>
              <a:rPr lang="es-ES" sz="2000" dirty="0"/>
              <a:t> </a:t>
            </a:r>
            <a:r>
              <a:rPr lang="es-ES" sz="2000" dirty="0" err="1"/>
              <a:t>adina</a:t>
            </a:r>
            <a:r>
              <a:rPr lang="es-ES" sz="2000" dirty="0"/>
              <a:t> (</a:t>
            </a:r>
            <a:r>
              <a:rPr lang="es-ES" sz="2000" dirty="0" err="1"/>
              <a:t>bularreko</a:t>
            </a:r>
            <a:r>
              <a:rPr lang="es-ES" sz="2000" dirty="0"/>
              <a:t> </a:t>
            </a:r>
            <a:r>
              <a:rPr lang="es-ES" sz="2000" dirty="0" err="1" smtClean="0"/>
              <a:t>haurrak</a:t>
            </a:r>
            <a:r>
              <a:rPr lang="es-ES" sz="2000" dirty="0" smtClean="0"/>
              <a:t> eta </a:t>
            </a:r>
            <a:r>
              <a:rPr lang="es-ES" sz="2000" dirty="0" err="1"/>
              <a:t>haurtxoak</a:t>
            </a:r>
            <a:r>
              <a:rPr lang="es-ES" sz="2000" dirty="0"/>
              <a:t>, </a:t>
            </a:r>
            <a:r>
              <a:rPr lang="es-ES" sz="2000" dirty="0" err="1"/>
              <a:t>adineko</a:t>
            </a:r>
            <a:r>
              <a:rPr lang="es-ES" sz="2000" dirty="0"/>
              <a:t> </a:t>
            </a:r>
            <a:r>
              <a:rPr lang="es-ES" sz="2000" dirty="0" err="1"/>
              <a:t>pertsonak</a:t>
            </a:r>
            <a:r>
              <a:rPr lang="es-ES" sz="2000" dirty="0"/>
              <a:t>), </a:t>
            </a:r>
            <a:r>
              <a:rPr lang="es-ES" sz="2000" dirty="0" err="1"/>
              <a:t>haurdunaldia</a:t>
            </a:r>
            <a:r>
              <a:rPr lang="es-ES" sz="2000" dirty="0"/>
              <a:t>, </a:t>
            </a:r>
            <a:r>
              <a:rPr lang="es-ES" sz="2000" dirty="0" err="1"/>
              <a:t>obesitatea</a:t>
            </a:r>
            <a:r>
              <a:rPr lang="es-ES" sz="2000" dirty="0"/>
              <a:t>, </a:t>
            </a:r>
            <a:r>
              <a:rPr lang="es-ES" sz="2000" dirty="0" err="1"/>
              <a:t>egoera</a:t>
            </a:r>
            <a:r>
              <a:rPr lang="es-ES" sz="2000" dirty="0"/>
              <a:t> </a:t>
            </a:r>
            <a:r>
              <a:rPr lang="es-ES" sz="2000" dirty="0" err="1"/>
              <a:t>sozioekonomikoa</a:t>
            </a:r>
            <a:r>
              <a:rPr lang="es-ES" sz="2000" dirty="0"/>
              <a:t>, </a:t>
            </a:r>
            <a:r>
              <a:rPr lang="es-ES" sz="2000" dirty="0" err="1" smtClean="0"/>
              <a:t>bakartze</a:t>
            </a:r>
            <a:r>
              <a:rPr lang="es-ES" sz="2000" dirty="0" smtClean="0"/>
              <a:t> </a:t>
            </a:r>
            <a:r>
              <a:rPr lang="es-ES" sz="2000" dirty="0" err="1" smtClean="0"/>
              <a:t>soziala</a:t>
            </a:r>
            <a:r>
              <a:rPr lang="es-ES" sz="2000" dirty="0" smtClean="0"/>
              <a:t> </a:t>
            </a:r>
            <a:r>
              <a:rPr lang="es-ES" sz="2000" dirty="0"/>
              <a:t>eta </a:t>
            </a:r>
            <a:r>
              <a:rPr lang="es-ES" sz="2000" dirty="0" err="1"/>
              <a:t>patologia</a:t>
            </a:r>
            <a:r>
              <a:rPr lang="es-ES" sz="2000" dirty="0"/>
              <a:t> </a:t>
            </a:r>
            <a:r>
              <a:rPr lang="es-ES" sz="2000" dirty="0" err="1"/>
              <a:t>kronikoak</a:t>
            </a:r>
            <a:r>
              <a:rPr lang="es-ES" sz="20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 smtClean="0"/>
              <a:t>Sendagai</a:t>
            </a:r>
            <a:r>
              <a:rPr lang="es-ES" sz="2000" dirty="0" smtClean="0"/>
              <a:t> </a:t>
            </a:r>
            <a:r>
              <a:rPr lang="es-ES" sz="2000" dirty="0" err="1"/>
              <a:t>batzuek</a:t>
            </a:r>
            <a:r>
              <a:rPr lang="es-ES" sz="2000" dirty="0"/>
              <a:t> </a:t>
            </a:r>
            <a:r>
              <a:rPr lang="es-ES" sz="2000" dirty="0" err="1"/>
              <a:t>organismoa</a:t>
            </a:r>
            <a:r>
              <a:rPr lang="es-ES" sz="2000" dirty="0"/>
              <a:t> </a:t>
            </a:r>
            <a:r>
              <a:rPr lang="es-ES" sz="2000" dirty="0" err="1"/>
              <a:t>berora</a:t>
            </a:r>
            <a:r>
              <a:rPr lang="es-ES" sz="2000" dirty="0"/>
              <a:t> </a:t>
            </a:r>
            <a:r>
              <a:rPr lang="es-ES" sz="2000" dirty="0" err="1"/>
              <a:t>egokitzea</a:t>
            </a:r>
            <a:r>
              <a:rPr lang="es-ES" sz="2000" dirty="0"/>
              <a:t> </a:t>
            </a:r>
            <a:r>
              <a:rPr lang="es-ES" sz="2000" dirty="0" err="1"/>
              <a:t>oztopatzen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 smtClean="0"/>
              <a:t>Osasun-profesionalek</a:t>
            </a:r>
            <a:r>
              <a:rPr lang="es-ES" sz="2000" dirty="0" smtClean="0"/>
              <a:t> </a:t>
            </a:r>
            <a:r>
              <a:rPr lang="es-ES" sz="2000" dirty="0" err="1"/>
              <a:t>beroari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gaixotasunen</a:t>
            </a:r>
            <a:r>
              <a:rPr lang="es-ES" sz="2000" dirty="0"/>
              <a:t> </a:t>
            </a:r>
            <a:r>
              <a:rPr lang="es-ES" sz="2000" dirty="0" err="1"/>
              <a:t>arriskuak</a:t>
            </a:r>
            <a:r>
              <a:rPr lang="es-ES" sz="2000" dirty="0"/>
              <a:t> eta </a:t>
            </a:r>
            <a:r>
              <a:rPr lang="es-ES" sz="2000" dirty="0" err="1"/>
              <a:t>larritasuna</a:t>
            </a:r>
            <a:r>
              <a:rPr lang="es-ES" sz="2000" dirty="0"/>
              <a:t> </a:t>
            </a:r>
            <a:r>
              <a:rPr lang="es-ES" sz="2000" dirty="0" err="1"/>
              <a:t>murriztu</a:t>
            </a:r>
            <a:r>
              <a:rPr lang="es-ES" sz="2000" dirty="0"/>
              <a:t> </a:t>
            </a:r>
            <a:r>
              <a:rPr lang="es-ES" sz="2000" dirty="0" err="1"/>
              <a:t>ditzakete</a:t>
            </a:r>
            <a:r>
              <a:rPr lang="es-ES" sz="2000" dirty="0"/>
              <a:t>, </a:t>
            </a:r>
            <a:r>
              <a:rPr lang="es-ES" sz="2000" b="1" dirty="0">
                <a:solidFill>
                  <a:srgbClr val="4E9EBA"/>
                </a:solidFill>
              </a:rPr>
              <a:t>pertsona </a:t>
            </a:r>
            <a:r>
              <a:rPr lang="es-ES" sz="2000" b="1" dirty="0" err="1">
                <a:solidFill>
                  <a:srgbClr val="4E9EBA"/>
                </a:solidFill>
              </a:rPr>
              <a:t>kalteberak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identifikatuz</a:t>
            </a:r>
            <a:r>
              <a:rPr lang="es-ES" sz="2000" dirty="0"/>
              <a:t>, </a:t>
            </a:r>
            <a:r>
              <a:rPr lang="es-ES" sz="2000" dirty="0" err="1"/>
              <a:t>halakoei</a:t>
            </a:r>
            <a:r>
              <a:rPr lang="es-ES" sz="2000" dirty="0"/>
              <a:t> babes-</a:t>
            </a:r>
            <a:r>
              <a:rPr lang="es-ES" sz="2000" dirty="0" err="1"/>
              <a:t>neurriei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informazioa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emanez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eta,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izanez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 smtClean="0"/>
              <a:t>, </a:t>
            </a:r>
            <a:r>
              <a:rPr lang="es-ES" sz="2000" dirty="0" err="1" smtClean="0"/>
              <a:t>bakoitzari</a:t>
            </a:r>
            <a:r>
              <a:rPr lang="es-ES" sz="2000" dirty="0" smtClean="0"/>
              <a:t> </a:t>
            </a:r>
            <a:r>
              <a:rPr lang="es-ES" sz="2000" dirty="0" err="1"/>
              <a:t>bere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tratamendua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egokituz</a:t>
            </a:r>
            <a:r>
              <a:rPr lang="es-ES" sz="20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 smtClean="0"/>
              <a:t>Garrantzitsua</a:t>
            </a:r>
            <a:r>
              <a:rPr lang="es-ES" sz="2000" dirty="0" smtClean="0"/>
              <a:t> </a:t>
            </a:r>
            <a:r>
              <a:rPr lang="es-ES" sz="2000" dirty="0"/>
              <a:t>da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etxean</a:t>
            </a:r>
            <a:r>
              <a:rPr lang="es-ES" sz="2000" dirty="0"/>
              <a:t>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kontserbatu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jakiteko</a:t>
            </a:r>
            <a:r>
              <a:rPr lang="es-ES" sz="2000" dirty="0"/>
              <a:t> </a:t>
            </a:r>
            <a:r>
              <a:rPr lang="es-ES" sz="2000" dirty="0" err="1"/>
              <a:t>gomendioak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.</a:t>
            </a: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Bombilla amarilla dibujada sobre fondo blanco: vector de stock (libre de  regalías) 1651954168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6" t="11325" r="22675" b="19314"/>
          <a:stretch/>
        </p:blipFill>
        <p:spPr bwMode="auto">
          <a:xfrm>
            <a:off x="253499" y="172369"/>
            <a:ext cx="1334814" cy="184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gehiagorako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1483" y="2310606"/>
            <a:ext cx="3276600" cy="3381375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b="1" dirty="0" smtClean="0">
                <a:hlinkClick r:id="rId6"/>
              </a:rPr>
              <a:t>INFAC 31 </a:t>
            </a:r>
            <a:r>
              <a:rPr lang="es-ES" b="1" dirty="0" err="1" smtClean="0">
                <a:hlinkClick r:id="rId6"/>
              </a:rPr>
              <a:t>liburukia</a:t>
            </a:r>
            <a:r>
              <a:rPr lang="es-ES" b="1" dirty="0" smtClean="0">
                <a:hlinkClick r:id="rId6"/>
              </a:rPr>
              <a:t>, 2 </a:t>
            </a:r>
            <a:r>
              <a:rPr lang="es-ES" b="1" dirty="0" err="1" smtClean="0">
                <a:hlinkClick r:id="rId6"/>
              </a:rPr>
              <a:t>zk</a:t>
            </a:r>
            <a:r>
              <a:rPr lang="es-ES" b="1" dirty="0" smtClean="0">
                <a:hlinkClick r:id="rId6"/>
              </a:rPr>
              <a:t> - 2023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55986" y="1816186"/>
            <a:ext cx="9601200" cy="3644087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</a:pPr>
            <a:endParaRPr lang="es-ES" sz="1700" dirty="0" smtClean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SARRERA</a:t>
            </a:r>
            <a:endParaRPr lang="es-ES" sz="17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ORGANISMOA BERORA EGOKITZEN ARI </a:t>
            </a:r>
            <a:r>
              <a:rPr lang="es-ES" sz="1700" dirty="0" smtClean="0">
                <a:solidFill>
                  <a:schemeClr val="bg1"/>
                </a:solidFill>
              </a:rPr>
              <a:t>DENEAN SENDAGAIEK </a:t>
            </a:r>
            <a:r>
              <a:rPr lang="es-ES" sz="1700" dirty="0">
                <a:solidFill>
                  <a:schemeClr val="bg1"/>
                </a:solidFill>
              </a:rPr>
              <a:t>ERAGITEN DITUZTEN ARRISKUAK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BEROAREKIN ERLAZIONATUTAKO </a:t>
            </a:r>
            <a:r>
              <a:rPr lang="es-ES" sz="1700" dirty="0" smtClean="0">
                <a:solidFill>
                  <a:schemeClr val="bg1"/>
                </a:solidFill>
              </a:rPr>
              <a:t>GAIXOTASUNA IZATEKO </a:t>
            </a:r>
            <a:r>
              <a:rPr lang="es-ES" sz="1700" dirty="0">
                <a:solidFill>
                  <a:schemeClr val="bg1"/>
                </a:solidFill>
              </a:rPr>
              <a:t>ARRISKUA HANDITZEAREKIN </a:t>
            </a:r>
            <a:r>
              <a:rPr lang="es-ES" sz="1700" dirty="0" smtClean="0">
                <a:solidFill>
                  <a:schemeClr val="bg1"/>
                </a:solidFill>
              </a:rPr>
              <a:t>LOTUTAKO FARMAKOAK</a:t>
            </a:r>
            <a:endParaRPr lang="es-ES" sz="17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BERO-BOLADETAN KONTUAN HARTU </a:t>
            </a:r>
            <a:r>
              <a:rPr lang="es-ES" sz="1700" dirty="0" smtClean="0">
                <a:solidFill>
                  <a:schemeClr val="bg1"/>
                </a:solidFill>
              </a:rPr>
              <a:t>BEHARREKO EGOERA </a:t>
            </a:r>
            <a:r>
              <a:rPr lang="es-ES" sz="1700" dirty="0">
                <a:solidFill>
                  <a:schemeClr val="bg1"/>
                </a:solidFill>
              </a:rPr>
              <a:t>KLINIKOAK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BEROARI LOTUTAKO GAIXOTASUNARI </a:t>
            </a:r>
            <a:r>
              <a:rPr lang="es-ES" sz="1700" dirty="0" smtClean="0">
                <a:solidFill>
                  <a:schemeClr val="bg1"/>
                </a:solidFill>
              </a:rPr>
              <a:t>AURREA HARTZEKO </a:t>
            </a:r>
            <a:r>
              <a:rPr lang="es-ES" sz="1700" dirty="0">
                <a:solidFill>
                  <a:schemeClr val="bg1"/>
                </a:solidFill>
              </a:rPr>
              <a:t>GOMENDIOAK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SENDAGAIAK NOLA KONTSERBATU ETA GORDE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IDEIA NAGUSIAK</a:t>
            </a:r>
            <a:endParaRPr lang="es-ES" sz="1700" dirty="0" smtClean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endParaRPr lang="es-ES" sz="1700" dirty="0">
              <a:solidFill>
                <a:schemeClr val="bg1"/>
              </a:solidFill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es-ES" sz="17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endParaRPr lang="es-ES" sz="1700" dirty="0">
              <a:solidFill>
                <a:schemeClr val="bg1"/>
              </a:solidFill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es-ES" sz="17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SARRERA</a:t>
            </a:r>
            <a:endParaRPr lang="es-ES" sz="4000" b="1" dirty="0">
              <a:solidFill>
                <a:srgbClr val="4E9EBA"/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0973653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Oso </a:t>
            </a:r>
            <a:r>
              <a:rPr lang="es-ES" sz="2000" dirty="0" err="1"/>
              <a:t>tenperatura</a:t>
            </a:r>
            <a:r>
              <a:rPr lang="es-ES" sz="2000" dirty="0"/>
              <a:t> </a:t>
            </a:r>
            <a:r>
              <a:rPr lang="es-ES" sz="2000" dirty="0" err="1"/>
              <a:t>altuko</a:t>
            </a:r>
            <a:r>
              <a:rPr lang="es-ES" sz="2000" dirty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muturreko</a:t>
            </a:r>
            <a:r>
              <a:rPr lang="es-ES" sz="2000" dirty="0" smtClean="0"/>
              <a:t> </a:t>
            </a:r>
            <a:r>
              <a:rPr lang="es-ES" sz="2000" dirty="0" err="1"/>
              <a:t>tenperaturako</a:t>
            </a:r>
            <a:r>
              <a:rPr lang="es-ES" sz="2000" dirty="0"/>
              <a:t> </a:t>
            </a:r>
            <a:r>
              <a:rPr lang="es-ES" sz="2000" dirty="0" err="1"/>
              <a:t>boladek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negatiboak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osasunean</a:t>
            </a:r>
            <a:r>
              <a:rPr lang="es-ES" sz="2000" dirty="0"/>
              <a:t>, eta </a:t>
            </a:r>
            <a:r>
              <a:rPr lang="es-ES" sz="2000" dirty="0" err="1"/>
              <a:t>horrek</a:t>
            </a:r>
            <a:r>
              <a:rPr lang="es-ES" sz="2000" dirty="0"/>
              <a:t> isla du </a:t>
            </a:r>
            <a:r>
              <a:rPr lang="es-ES" sz="2000" dirty="0" err="1"/>
              <a:t>gero</a:t>
            </a:r>
            <a:r>
              <a:rPr lang="es-ES" sz="2000" dirty="0"/>
              <a:t> </a:t>
            </a:r>
            <a:r>
              <a:rPr lang="es-ES" sz="2000" dirty="0" err="1" smtClean="0"/>
              <a:t>morbimortalitatearen</a:t>
            </a:r>
            <a:r>
              <a:rPr lang="es-ES" sz="2000" dirty="0" smtClean="0"/>
              <a:t> </a:t>
            </a:r>
            <a:r>
              <a:rPr lang="es-ES" sz="2000" dirty="0" err="1" smtClean="0"/>
              <a:t>gorakadan</a:t>
            </a:r>
            <a:endParaRPr lang="es-ES" sz="2000" dirty="0" smtClean="0"/>
          </a:p>
          <a:p>
            <a:pPr lvl="1"/>
            <a:r>
              <a:rPr lang="es-ES" sz="1800" dirty="0" err="1" smtClean="0"/>
              <a:t>urtero</a:t>
            </a:r>
            <a:r>
              <a:rPr lang="es-ES" sz="1800" dirty="0" smtClean="0"/>
              <a:t>, </a:t>
            </a:r>
            <a:r>
              <a:rPr lang="es-ES" sz="1800" dirty="0" err="1" smtClean="0"/>
              <a:t>gutxienez</a:t>
            </a:r>
            <a:r>
              <a:rPr lang="es-ES" sz="1800" dirty="0" smtClean="0"/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25.000 pertsona </a:t>
            </a:r>
            <a:r>
              <a:rPr lang="es-ES" sz="1800" b="1" dirty="0" err="1" smtClean="0">
                <a:solidFill>
                  <a:srgbClr val="4E9EBA"/>
                </a:solidFill>
              </a:rPr>
              <a:t>hiltzen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dira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Europan</a:t>
            </a:r>
            <a:r>
              <a:rPr lang="es-ES" sz="1800" dirty="0" smtClean="0"/>
              <a:t> </a:t>
            </a:r>
            <a:r>
              <a:rPr lang="es-ES" sz="1800" dirty="0" err="1" smtClean="0"/>
              <a:t>beroaren</a:t>
            </a:r>
            <a:r>
              <a:rPr lang="es-ES" sz="1800" dirty="0" smtClean="0"/>
              <a:t> </a:t>
            </a:r>
            <a:r>
              <a:rPr lang="es-ES" sz="1800" dirty="0" err="1" smtClean="0"/>
              <a:t>eraginez</a:t>
            </a:r>
            <a:endParaRPr lang="es-ES" sz="1800" dirty="0" smtClean="0"/>
          </a:p>
          <a:p>
            <a:pPr lvl="1"/>
            <a:r>
              <a:rPr lang="es-ES" sz="1800" dirty="0" err="1" smtClean="0"/>
              <a:t>gaur</a:t>
            </a:r>
            <a:r>
              <a:rPr lang="es-ES" sz="1800" dirty="0" smtClean="0"/>
              <a:t> </a:t>
            </a:r>
            <a:r>
              <a:rPr lang="es-ES" sz="1800" dirty="0" err="1"/>
              <a:t>egun</a:t>
            </a:r>
            <a:r>
              <a:rPr lang="es-ES" sz="1800" dirty="0"/>
              <a:t>, </a:t>
            </a:r>
            <a:r>
              <a:rPr lang="es-ES" sz="1800" dirty="0" err="1" smtClean="0"/>
              <a:t>gure</a:t>
            </a:r>
            <a:r>
              <a:rPr lang="es-ES" sz="1800" dirty="0" smtClean="0"/>
              <a:t> </a:t>
            </a:r>
            <a:r>
              <a:rPr lang="es-ES" sz="1800" dirty="0" err="1" smtClean="0"/>
              <a:t>inguruan</a:t>
            </a:r>
            <a:r>
              <a:rPr lang="es-ES" sz="1800" dirty="0" smtClean="0"/>
              <a:t>, </a:t>
            </a:r>
            <a:r>
              <a:rPr lang="es-ES" sz="1800" dirty="0" err="1" smtClean="0"/>
              <a:t>uda-hasieran</a:t>
            </a:r>
            <a:r>
              <a:rPr lang="es-ES" sz="1800" dirty="0" smtClean="0"/>
              <a:t> </a:t>
            </a:r>
            <a:r>
              <a:rPr lang="es-ES" sz="1800" dirty="0" err="1" smtClean="0"/>
              <a:t>izaten</a:t>
            </a:r>
            <a:r>
              <a:rPr lang="es-ES" sz="1800" dirty="0" smtClean="0"/>
              <a:t> </a:t>
            </a:r>
            <a:r>
              <a:rPr lang="es-ES" sz="1800" dirty="0" err="1"/>
              <a:t>diren</a:t>
            </a:r>
            <a:r>
              <a:rPr lang="es-ES" sz="1800" dirty="0"/>
              <a:t> </a:t>
            </a:r>
            <a:r>
              <a:rPr lang="es-ES" sz="1800" dirty="0" err="1"/>
              <a:t>bero-boladak</a:t>
            </a:r>
            <a:r>
              <a:rPr lang="es-ES" sz="1800" dirty="0"/>
              <a:t> </a:t>
            </a:r>
            <a:r>
              <a:rPr lang="es-ES" sz="1800" dirty="0" err="1"/>
              <a:t>orain</a:t>
            </a:r>
            <a:r>
              <a:rPr lang="es-ES" sz="1800" dirty="0"/>
              <a:t> </a:t>
            </a:r>
            <a:r>
              <a:rPr lang="es-ES" sz="1800" b="1" dirty="0">
                <a:solidFill>
                  <a:srgbClr val="4E9EBA"/>
                </a:solidFill>
              </a:rPr>
              <a:t>10 </a:t>
            </a:r>
            <a:r>
              <a:rPr lang="es-ES" sz="1800" b="1" dirty="0" err="1">
                <a:solidFill>
                  <a:srgbClr val="4E9EBA"/>
                </a:solidFill>
              </a:rPr>
              <a:t>aldiz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maizago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gertatzen</a:t>
            </a:r>
            <a:r>
              <a:rPr lang="es-ES" sz="1800" dirty="0"/>
              <a:t> </a:t>
            </a:r>
            <a:r>
              <a:rPr lang="es-ES" sz="1800" dirty="0" err="1" smtClean="0"/>
              <a:t>dira</a:t>
            </a:r>
            <a:r>
              <a:rPr lang="es-ES" sz="1800" dirty="0" smtClean="0"/>
              <a:t> </a:t>
            </a:r>
            <a:r>
              <a:rPr lang="es-ES" sz="1800" dirty="0"/>
              <a:t>80ko eta 90eko </a:t>
            </a:r>
            <a:r>
              <a:rPr lang="es-ES" sz="1800" dirty="0" err="1" smtClean="0"/>
              <a:t>hamarkadetan</a:t>
            </a:r>
            <a:r>
              <a:rPr lang="es-ES" sz="1800" dirty="0" smtClean="0"/>
              <a:t> </a:t>
            </a:r>
            <a:r>
              <a:rPr lang="es-ES" sz="1800" dirty="0" err="1" smtClean="0"/>
              <a:t>baino</a:t>
            </a:r>
            <a:endParaRPr lang="es-ES" sz="1800" dirty="0" smtClean="0"/>
          </a:p>
          <a:p>
            <a:pPr lvl="1"/>
            <a:endParaRPr lang="es-ES" sz="1800" dirty="0" smtClean="0"/>
          </a:p>
          <a:p>
            <a:r>
              <a:rPr lang="es-ES" sz="2000" dirty="0" err="1" smtClean="0"/>
              <a:t>Hainbat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arrisku-faktorek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organismoa</a:t>
            </a:r>
            <a:r>
              <a:rPr lang="es-ES" sz="2000" dirty="0" smtClean="0"/>
              <a:t> </a:t>
            </a:r>
            <a:r>
              <a:rPr lang="es-ES" sz="2000" dirty="0" err="1" smtClean="0"/>
              <a:t>estres</a:t>
            </a:r>
            <a:r>
              <a:rPr lang="es-ES" sz="2000" dirty="0" smtClean="0"/>
              <a:t> </a:t>
            </a:r>
            <a:r>
              <a:rPr lang="es-ES" sz="2000" dirty="0" err="1"/>
              <a:t>termikora</a:t>
            </a:r>
            <a:r>
              <a:rPr lang="es-ES" sz="2000" dirty="0"/>
              <a:t> </a:t>
            </a:r>
            <a:r>
              <a:rPr lang="es-ES" sz="2000" dirty="0" err="1"/>
              <a:t>egokitzea</a:t>
            </a:r>
            <a:r>
              <a:rPr lang="es-ES" sz="2000" dirty="0"/>
              <a:t> </a:t>
            </a:r>
            <a:r>
              <a:rPr lang="es-ES" sz="2000" dirty="0" err="1"/>
              <a:t>zaildu</a:t>
            </a:r>
            <a:r>
              <a:rPr lang="es-ES" sz="2000" dirty="0"/>
              <a:t> </a:t>
            </a:r>
            <a:r>
              <a:rPr lang="es-ES" sz="2000" dirty="0" err="1" smtClean="0"/>
              <a:t>dezakete</a:t>
            </a:r>
            <a:r>
              <a:rPr lang="es-ES" sz="2000" dirty="0" smtClean="0"/>
              <a:t>:</a:t>
            </a:r>
          </a:p>
          <a:p>
            <a:pPr lvl="1"/>
            <a:r>
              <a:rPr lang="es-ES" sz="1600" dirty="0" err="1" smtClean="0"/>
              <a:t>muturreko</a:t>
            </a:r>
            <a:r>
              <a:rPr lang="es-ES" sz="1600" dirty="0" smtClean="0"/>
              <a:t> </a:t>
            </a:r>
            <a:r>
              <a:rPr lang="es-ES" sz="1600" dirty="0" err="1"/>
              <a:t>adina</a:t>
            </a:r>
            <a:r>
              <a:rPr lang="es-ES" sz="1600" dirty="0"/>
              <a:t> (</a:t>
            </a:r>
            <a:r>
              <a:rPr lang="es-ES" sz="1600" dirty="0" err="1"/>
              <a:t>bularreko</a:t>
            </a:r>
            <a:r>
              <a:rPr lang="es-ES" sz="1600" dirty="0"/>
              <a:t> </a:t>
            </a:r>
            <a:r>
              <a:rPr lang="es-ES" sz="1600" dirty="0" err="1"/>
              <a:t>haurrak</a:t>
            </a:r>
            <a:r>
              <a:rPr lang="es-ES" sz="1600" dirty="0"/>
              <a:t> eta </a:t>
            </a:r>
            <a:r>
              <a:rPr lang="es-ES" sz="1600" dirty="0" err="1"/>
              <a:t>haurtxoak</a:t>
            </a:r>
            <a:r>
              <a:rPr lang="es-ES" sz="1600" dirty="0"/>
              <a:t>, </a:t>
            </a:r>
            <a:r>
              <a:rPr lang="es-ES" sz="1600" dirty="0" err="1" smtClean="0"/>
              <a:t>adineko</a:t>
            </a:r>
            <a:r>
              <a:rPr lang="es-ES" sz="1600" dirty="0" smtClean="0"/>
              <a:t> </a:t>
            </a:r>
            <a:r>
              <a:rPr lang="es-ES" sz="1600" dirty="0" err="1" smtClean="0"/>
              <a:t>pertsonak</a:t>
            </a:r>
            <a:r>
              <a:rPr lang="es-ES" sz="1600" dirty="0" smtClean="0"/>
              <a:t>)</a:t>
            </a:r>
          </a:p>
          <a:p>
            <a:pPr lvl="1"/>
            <a:r>
              <a:rPr lang="es-ES" sz="1600" dirty="0" err="1" smtClean="0"/>
              <a:t>haurdunaldia</a:t>
            </a:r>
            <a:endParaRPr lang="es-ES" sz="1600" dirty="0" smtClean="0"/>
          </a:p>
          <a:p>
            <a:pPr lvl="1"/>
            <a:r>
              <a:rPr lang="es-ES" sz="1600" dirty="0" err="1" smtClean="0"/>
              <a:t>obesitatea</a:t>
            </a:r>
            <a:endParaRPr lang="es-ES" sz="1600" dirty="0" smtClean="0"/>
          </a:p>
          <a:p>
            <a:pPr lvl="1"/>
            <a:r>
              <a:rPr lang="es-ES" sz="1600" dirty="0" err="1" smtClean="0"/>
              <a:t>patologia</a:t>
            </a:r>
            <a:r>
              <a:rPr lang="es-ES" sz="1600" dirty="0" smtClean="0"/>
              <a:t> </a:t>
            </a:r>
            <a:r>
              <a:rPr lang="es-ES" sz="1600" dirty="0" err="1"/>
              <a:t>kronikoak</a:t>
            </a:r>
            <a:r>
              <a:rPr lang="es-ES" sz="1600" dirty="0"/>
              <a:t> eta </a:t>
            </a:r>
            <a:r>
              <a:rPr lang="es-ES" sz="1600" dirty="0" err="1"/>
              <a:t>horiei</a:t>
            </a:r>
            <a:r>
              <a:rPr lang="es-ES" sz="1600" dirty="0"/>
              <a:t>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 smtClean="0"/>
              <a:t>sendagaiak</a:t>
            </a:r>
            <a:endParaRPr lang="es-ES" sz="1600" dirty="0" smtClean="0"/>
          </a:p>
          <a:p>
            <a:pPr lvl="1"/>
            <a:r>
              <a:rPr lang="es-ES" sz="1600" dirty="0" err="1"/>
              <a:t>m</a:t>
            </a:r>
            <a:r>
              <a:rPr lang="es-ES" sz="1600" dirty="0" err="1" smtClean="0"/>
              <a:t>endekotasun-nahasmenduak</a:t>
            </a:r>
            <a:endParaRPr lang="es-ES" sz="1600" dirty="0"/>
          </a:p>
          <a:p>
            <a:pPr lvl="1"/>
            <a:r>
              <a:rPr lang="es-ES" sz="1600" dirty="0"/>
              <a:t>estatus </a:t>
            </a:r>
            <a:r>
              <a:rPr lang="es-ES" sz="1600" dirty="0" err="1"/>
              <a:t>sozioekonomiko</a:t>
            </a:r>
            <a:r>
              <a:rPr lang="es-ES" sz="1600" dirty="0"/>
              <a:t> </a:t>
            </a:r>
            <a:r>
              <a:rPr lang="es-ES" sz="1600" dirty="0" err="1"/>
              <a:t>baxua</a:t>
            </a:r>
            <a:r>
              <a:rPr lang="es-ES" sz="1600" dirty="0"/>
              <a:t>, </a:t>
            </a:r>
            <a:r>
              <a:rPr lang="es-ES" sz="1600" dirty="0" err="1"/>
              <a:t>baldintza</a:t>
            </a:r>
            <a:r>
              <a:rPr lang="es-ES" sz="1600" dirty="0"/>
              <a:t> </a:t>
            </a:r>
            <a:r>
              <a:rPr lang="es-ES" sz="1600" dirty="0" err="1"/>
              <a:t>egokirik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etxebizitzetan</a:t>
            </a:r>
            <a:r>
              <a:rPr lang="es-ES" sz="1600" dirty="0"/>
              <a:t> </a:t>
            </a:r>
            <a:r>
              <a:rPr lang="es-ES" sz="1600" dirty="0" err="1"/>
              <a:t>bizitzea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 smtClean="0"/>
              <a:t>mendekotasunen</a:t>
            </a:r>
            <a:r>
              <a:rPr lang="es-ES" sz="1600" dirty="0" smtClean="0"/>
              <a:t> </a:t>
            </a:r>
            <a:r>
              <a:rPr lang="es-ES" sz="1600" dirty="0" err="1" smtClean="0"/>
              <a:t>bat</a:t>
            </a:r>
            <a:r>
              <a:rPr lang="es-ES" sz="1600" dirty="0" smtClean="0"/>
              <a:t> </a:t>
            </a:r>
            <a:r>
              <a:rPr lang="es-ES" sz="1600" dirty="0" err="1"/>
              <a:t>edukitzea</a:t>
            </a:r>
            <a:r>
              <a:rPr lang="es-ES" sz="1600" dirty="0"/>
              <a:t>.</a:t>
            </a:r>
            <a:endParaRPr lang="es-ES" sz="16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/>
          <p:cNvSpPr/>
          <p:nvPr/>
        </p:nvSpPr>
        <p:spPr>
          <a:xfrm>
            <a:off x="8904638" y="3288755"/>
            <a:ext cx="3047876" cy="1723696"/>
          </a:xfrm>
          <a:prstGeom prst="ellipse">
            <a:avLst/>
          </a:prstGeom>
          <a:solidFill>
            <a:srgbClr val="4E9EBA"/>
          </a:solidFill>
          <a:ln w="57150">
            <a:solidFill>
              <a:srgbClr val="89C5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>
                <a:solidFill>
                  <a:schemeClr val="bg1"/>
                </a:solidFill>
              </a:rPr>
              <a:t>A</a:t>
            </a:r>
            <a:r>
              <a:rPr lang="es-ES" dirty="0" err="1" smtClean="0">
                <a:solidFill>
                  <a:schemeClr val="bg1"/>
                </a:solidFill>
              </a:rPr>
              <a:t>rriskua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handitu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egiten</a:t>
            </a:r>
            <a:r>
              <a:rPr lang="es-ES" dirty="0">
                <a:solidFill>
                  <a:schemeClr val="bg1"/>
                </a:solidFill>
              </a:rPr>
              <a:t> da</a:t>
            </a:r>
          </a:p>
          <a:p>
            <a:pPr algn="ctr"/>
            <a:r>
              <a:rPr lang="es-ES" dirty="0" err="1">
                <a:solidFill>
                  <a:schemeClr val="bg1"/>
                </a:solidFill>
              </a:rPr>
              <a:t>egoera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horiek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gainjartzen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direnean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endParaRPr lang="es-E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8104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BEROARI </a:t>
            </a:r>
            <a:r>
              <a:rPr lang="es-ES" sz="3200" b="1" dirty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LOTUTAKO GAIXOTASUNA IZATEKO ZENBAIT ARRISKU-FAKTORE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ítulo 2"/>
          <p:cNvSpPr txBox="1">
            <a:spLocks/>
          </p:cNvSpPr>
          <p:nvPr/>
        </p:nvSpPr>
        <p:spPr>
          <a:xfrm>
            <a:off x="6832881" y="2842276"/>
            <a:ext cx="4520919" cy="1507655"/>
          </a:xfrm>
          <a:prstGeom prst="rect">
            <a:avLst/>
          </a:prstGeom>
          <a:ln w="28575">
            <a:solidFill>
              <a:srgbClr val="4E9EBA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dirty="0" err="1" smtClean="0"/>
              <a:t>Gaixotasun</a:t>
            </a:r>
            <a:r>
              <a:rPr lang="es-ES" sz="2000" dirty="0" smtClean="0"/>
              <a:t> </a:t>
            </a:r>
            <a:r>
              <a:rPr lang="es-ES" sz="2000" dirty="0" err="1"/>
              <a:t>kronikoak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pertsonek</a:t>
            </a:r>
            <a:r>
              <a:rPr lang="es-ES" sz="2000" dirty="0"/>
              <a:t>, </a:t>
            </a:r>
            <a:r>
              <a:rPr lang="es-ES" sz="2000" dirty="0" err="1"/>
              <a:t>sozialki</a:t>
            </a:r>
            <a:r>
              <a:rPr lang="es-ES" sz="2000" dirty="0"/>
              <a:t> </a:t>
            </a:r>
            <a:r>
              <a:rPr lang="es-ES" sz="2000" dirty="0" err="1"/>
              <a:t>bakartuta</a:t>
            </a:r>
            <a:r>
              <a:rPr lang="es-ES" sz="2000" dirty="0"/>
              <a:t> </a:t>
            </a:r>
            <a:r>
              <a:rPr lang="es-ES" sz="2000" dirty="0" err="1"/>
              <a:t>daudenek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sendagai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 smtClean="0"/>
              <a:t>dituztenek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arrisku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handiagoa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beroak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gaixotasunak</a:t>
            </a:r>
            <a:r>
              <a:rPr lang="es-ES" sz="2000" dirty="0"/>
              <a:t> </a:t>
            </a:r>
            <a:r>
              <a:rPr lang="es-ES" sz="2000" dirty="0" err="1" smtClean="0"/>
              <a:t>garatzeko</a:t>
            </a:r>
            <a:r>
              <a:rPr lang="es-ES" sz="2000" dirty="0" smtClean="0"/>
              <a:t>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028" y="1293223"/>
            <a:ext cx="6055515" cy="487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47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286" y="357868"/>
            <a:ext cx="11574517" cy="73215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BEROARI </a:t>
            </a:r>
            <a:r>
              <a:rPr lang="es-ES" sz="4000" b="1" dirty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LOTUTAKO GAIXOTASUNA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0973653" cy="42927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err="1" smtClean="0">
                <a:solidFill>
                  <a:srgbClr val="4E9EBA"/>
                </a:solidFill>
              </a:rPr>
              <a:t>Beroari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lotutako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gaixotasunak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gorputz-tenperaturaren</a:t>
            </a:r>
            <a:r>
              <a:rPr lang="es-ES" sz="2000" dirty="0"/>
              <a:t> </a:t>
            </a:r>
            <a:r>
              <a:rPr lang="es-ES" sz="2000" dirty="0" err="1"/>
              <a:t>igoerarekin</a:t>
            </a:r>
            <a:r>
              <a:rPr lang="es-ES" sz="2000" dirty="0"/>
              <a:t> </a:t>
            </a:r>
            <a:r>
              <a:rPr lang="es-ES" sz="2000" dirty="0" err="1"/>
              <a:t>zerikusi</a:t>
            </a:r>
            <a:r>
              <a:rPr lang="es-ES" sz="2000" dirty="0"/>
              <a:t> </a:t>
            </a:r>
            <a:r>
              <a:rPr lang="es-ES" sz="2000" dirty="0" err="1"/>
              <a:t>zuzena</a:t>
            </a:r>
            <a:r>
              <a:rPr lang="es-ES" sz="2000" dirty="0"/>
              <a:t>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askotariko</a:t>
            </a:r>
            <a:r>
              <a:rPr lang="es-ES" sz="2000" dirty="0" smtClean="0"/>
              <a:t> </a:t>
            </a:r>
            <a:r>
              <a:rPr lang="es-ES" sz="2000" dirty="0" err="1"/>
              <a:t>baldintza</a:t>
            </a:r>
            <a:r>
              <a:rPr lang="es-ES" sz="2000" dirty="0"/>
              <a:t> </a:t>
            </a:r>
            <a:r>
              <a:rPr lang="es-ES" sz="2000" dirty="0" err="1" smtClean="0"/>
              <a:t>fisiopatologikoak</a:t>
            </a:r>
            <a:r>
              <a:rPr lang="es-ES" sz="2000" dirty="0" smtClean="0"/>
              <a:t> </a:t>
            </a:r>
            <a:r>
              <a:rPr lang="es-ES" sz="2000" dirty="0" err="1" smtClean="0"/>
              <a:t>deskribatzen</a:t>
            </a:r>
            <a:r>
              <a:rPr lang="es-ES" sz="2000" dirty="0" smtClean="0"/>
              <a:t> </a:t>
            </a:r>
            <a:r>
              <a:rPr lang="es-ES" sz="2000" dirty="0" err="1" smtClean="0"/>
              <a:t>ditu</a:t>
            </a: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r>
              <a:rPr lang="es-ES" sz="2000" b="1" dirty="0" err="1">
                <a:solidFill>
                  <a:srgbClr val="4E9EBA"/>
                </a:solidFill>
              </a:rPr>
              <a:t>Hiru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faseetan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sortzen</a:t>
            </a:r>
            <a:r>
              <a:rPr lang="es-ES" sz="2000" dirty="0" smtClean="0"/>
              <a:t> da: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err="1"/>
              <a:t>hipotentsioa</a:t>
            </a:r>
            <a:r>
              <a:rPr lang="es-ES" sz="1800" dirty="0"/>
              <a:t> eta </a:t>
            </a:r>
            <a:r>
              <a:rPr lang="es-ES" sz="1800" dirty="0" err="1"/>
              <a:t>takikardia</a:t>
            </a:r>
            <a:r>
              <a:rPr lang="es-ES" sz="1800" dirty="0"/>
              <a:t>, </a:t>
            </a:r>
            <a:r>
              <a:rPr lang="es-ES" sz="1800" dirty="0" err="1"/>
              <a:t>izerdi</a:t>
            </a:r>
            <a:r>
              <a:rPr lang="es-ES" sz="1800" dirty="0"/>
              <a:t> </a:t>
            </a:r>
            <a:r>
              <a:rPr lang="es-ES" sz="1800" dirty="0" err="1"/>
              <a:t>ugari</a:t>
            </a:r>
            <a:r>
              <a:rPr lang="es-ES" sz="1800" dirty="0"/>
              <a:t>, </a:t>
            </a:r>
            <a:r>
              <a:rPr lang="es-ES" sz="1800" dirty="0" err="1"/>
              <a:t>egarri</a:t>
            </a:r>
            <a:r>
              <a:rPr lang="es-ES" sz="1800" dirty="0"/>
              <a:t> </a:t>
            </a:r>
            <a:r>
              <a:rPr lang="es-ES" sz="1800" dirty="0" err="1"/>
              <a:t>bizia</a:t>
            </a:r>
            <a:r>
              <a:rPr lang="es-ES" sz="1800" dirty="0"/>
              <a:t> eta </a:t>
            </a:r>
            <a:r>
              <a:rPr lang="es-ES" sz="1800" dirty="0" err="1"/>
              <a:t>nekea</a:t>
            </a:r>
            <a:r>
              <a:rPr lang="es-ES" sz="1800" dirty="0"/>
              <a:t> </a:t>
            </a:r>
            <a:r>
              <a:rPr lang="es-ES" sz="1800" dirty="0" err="1"/>
              <a:t>azaldu</a:t>
            </a:r>
            <a:r>
              <a:rPr lang="es-ES" sz="1800" dirty="0"/>
              <a:t> </a:t>
            </a:r>
            <a:r>
              <a:rPr lang="es-ES" sz="1800" dirty="0" err="1" smtClean="0"/>
              <a:t>daitezke</a:t>
            </a:r>
            <a:r>
              <a:rPr lang="es-ES" sz="1800" dirty="0" smtClean="0"/>
              <a:t>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err="1" smtClean="0"/>
              <a:t>goragalea</a:t>
            </a:r>
            <a:r>
              <a:rPr lang="es-ES" sz="1800" dirty="0" smtClean="0"/>
              <a:t>, </a:t>
            </a:r>
            <a:r>
              <a:rPr lang="es-ES" sz="1800" dirty="0" err="1" smtClean="0"/>
              <a:t>buruko</a:t>
            </a:r>
            <a:r>
              <a:rPr lang="es-ES" sz="1800" dirty="0" smtClean="0"/>
              <a:t> </a:t>
            </a:r>
            <a:r>
              <a:rPr lang="es-ES" sz="1800" dirty="0"/>
              <a:t>mina eta </a:t>
            </a:r>
            <a:r>
              <a:rPr lang="es-ES" sz="1800" dirty="0" err="1"/>
              <a:t>dardara</a:t>
            </a:r>
            <a:r>
              <a:rPr lang="es-ES" sz="1800" dirty="0"/>
              <a:t> </a:t>
            </a:r>
            <a:r>
              <a:rPr lang="es-ES" sz="1800" dirty="0" err="1"/>
              <a:t>ager</a:t>
            </a:r>
            <a:r>
              <a:rPr lang="es-ES" sz="1800" dirty="0"/>
              <a:t> </a:t>
            </a:r>
            <a:r>
              <a:rPr lang="es-ES" sz="1800" dirty="0" err="1" smtClean="0"/>
              <a:t>daitezke</a:t>
            </a:r>
            <a:r>
              <a:rPr lang="es-ES" sz="1800" dirty="0" smtClean="0"/>
              <a:t>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err="1" smtClean="0"/>
              <a:t>gorputz</a:t>
            </a:r>
            <a:r>
              <a:rPr lang="es-ES" sz="1800" dirty="0" smtClean="0"/>
              <a:t> </a:t>
            </a:r>
            <a:r>
              <a:rPr lang="es-ES" sz="1800" dirty="0" err="1"/>
              <a:t>osoko</a:t>
            </a:r>
            <a:r>
              <a:rPr lang="es-ES" sz="1800" dirty="0"/>
              <a:t> </a:t>
            </a:r>
            <a:r>
              <a:rPr lang="es-ES" sz="1800" dirty="0" err="1"/>
              <a:t>kalanbreak</a:t>
            </a:r>
            <a:r>
              <a:rPr lang="es-ES" sz="1800" dirty="0"/>
              <a:t>, </a:t>
            </a:r>
            <a:r>
              <a:rPr lang="es-ES" sz="1800" dirty="0" err="1"/>
              <a:t>izerdirik</a:t>
            </a:r>
            <a:r>
              <a:rPr lang="es-ES" sz="1800" dirty="0"/>
              <a:t> </a:t>
            </a:r>
            <a:r>
              <a:rPr lang="es-ES" sz="1800" dirty="0" err="1"/>
              <a:t>eza</a:t>
            </a:r>
            <a:r>
              <a:rPr lang="es-ES" sz="1800" dirty="0"/>
              <a:t> eta </a:t>
            </a:r>
            <a:r>
              <a:rPr lang="es-ES" sz="1800" dirty="0" err="1" smtClean="0"/>
              <a:t>nahasmendu</a:t>
            </a:r>
            <a:r>
              <a:rPr lang="es-ES" sz="1800" dirty="0" smtClean="0"/>
              <a:t> </a:t>
            </a:r>
            <a:r>
              <a:rPr lang="es-ES" sz="1800" dirty="0" err="1" smtClean="0"/>
              <a:t>neurologikoak</a:t>
            </a:r>
            <a:r>
              <a:rPr lang="es-ES" sz="1800" dirty="0" smtClean="0"/>
              <a:t> </a:t>
            </a:r>
            <a:r>
              <a:rPr lang="es-ES" sz="1800" dirty="0"/>
              <a:t>(</a:t>
            </a:r>
            <a:r>
              <a:rPr lang="es-ES" sz="1800" dirty="0" err="1"/>
              <a:t>nahastea</a:t>
            </a:r>
            <a:r>
              <a:rPr lang="es-ES" sz="1800" dirty="0"/>
              <a:t>, </a:t>
            </a:r>
            <a:r>
              <a:rPr lang="es-ES" sz="1800" dirty="0" err="1"/>
              <a:t>estuporea</a:t>
            </a:r>
            <a:r>
              <a:rPr lang="es-ES" sz="1800" dirty="0"/>
              <a:t> eta </a:t>
            </a:r>
            <a:r>
              <a:rPr lang="es-ES" sz="1800" dirty="0" err="1"/>
              <a:t>konorte</a:t>
            </a:r>
            <a:r>
              <a:rPr lang="es-ES" sz="1800" dirty="0"/>
              <a:t>-galera</a:t>
            </a:r>
            <a:r>
              <a:rPr lang="es-ES" sz="1800" dirty="0" smtClean="0"/>
              <a:t>)</a:t>
            </a:r>
          </a:p>
          <a:p>
            <a:r>
              <a:rPr lang="es-ES" sz="2200" dirty="0" smtClean="0"/>
              <a:t> </a:t>
            </a:r>
            <a:r>
              <a:rPr lang="es-ES" sz="2000" dirty="0"/>
              <a:t>Forma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larrienak</a:t>
            </a:r>
            <a:r>
              <a:rPr lang="es-ES" sz="2000" dirty="0"/>
              <a:t>:       </a:t>
            </a:r>
          </a:p>
          <a:p>
            <a:pPr lvl="1"/>
            <a:r>
              <a:rPr lang="es-ES" sz="1800" b="1" dirty="0" err="1"/>
              <a:t>Akidura-deshidratazioaren</a:t>
            </a:r>
            <a:r>
              <a:rPr lang="es-ES" sz="1800" b="1" dirty="0"/>
              <a:t> </a:t>
            </a:r>
            <a:r>
              <a:rPr lang="es-ES" sz="1800" b="1" dirty="0" err="1"/>
              <a:t>sindromea</a:t>
            </a:r>
            <a:r>
              <a:rPr lang="es-ES" sz="1800" b="1" dirty="0"/>
              <a:t> </a:t>
            </a:r>
            <a:r>
              <a:rPr lang="es-ES" sz="1800" dirty="0"/>
              <a:t>(</a:t>
            </a:r>
            <a:r>
              <a:rPr lang="es-ES" sz="1800" dirty="0" err="1"/>
              <a:t>gorputz-tenperatura</a:t>
            </a:r>
            <a:r>
              <a:rPr lang="es-ES" sz="1800" dirty="0"/>
              <a:t> &lt; 40 </a:t>
            </a:r>
            <a:r>
              <a:rPr lang="es-ES" sz="1800" dirty="0" err="1"/>
              <a:t>ºC</a:t>
            </a:r>
            <a:r>
              <a:rPr lang="es-ES" sz="1800" dirty="0"/>
              <a:t>). </a:t>
            </a:r>
            <a:r>
              <a:rPr lang="es-ES" sz="1800" dirty="0" err="1"/>
              <a:t>Egun</a:t>
            </a:r>
            <a:r>
              <a:rPr lang="es-ES" sz="1800" dirty="0"/>
              <a:t> </a:t>
            </a:r>
            <a:r>
              <a:rPr lang="es-ES" sz="1800" dirty="0" err="1"/>
              <a:t>gutxitan</a:t>
            </a:r>
            <a:r>
              <a:rPr lang="es-ES" sz="1800" dirty="0"/>
              <a:t> </a:t>
            </a:r>
            <a:r>
              <a:rPr lang="es-ES" sz="1800" dirty="0" err="1"/>
              <a:t>ezartzen</a:t>
            </a:r>
            <a:r>
              <a:rPr lang="es-ES" sz="1800" dirty="0"/>
              <a:t> da</a:t>
            </a:r>
          </a:p>
          <a:p>
            <a:pPr lvl="1"/>
            <a:r>
              <a:rPr lang="es-ES" sz="1800" b="1" dirty="0" err="1" smtClean="0"/>
              <a:t>Bero-kolpea</a:t>
            </a:r>
            <a:r>
              <a:rPr lang="es-ES" sz="1800" dirty="0" smtClean="0"/>
              <a:t> </a:t>
            </a:r>
            <a:r>
              <a:rPr lang="es-ES" sz="1800" dirty="0"/>
              <a:t>(</a:t>
            </a:r>
            <a:r>
              <a:rPr lang="es-ES" sz="1800" dirty="0" err="1"/>
              <a:t>gorputz-tenperatura</a:t>
            </a:r>
            <a:r>
              <a:rPr lang="es-ES" sz="1800" dirty="0"/>
              <a:t> &gt; 40 </a:t>
            </a:r>
            <a:r>
              <a:rPr lang="es-ES" sz="1800" dirty="0" err="1"/>
              <a:t>ºC</a:t>
            </a:r>
            <a:r>
              <a:rPr lang="es-ES" sz="1800" dirty="0" smtClean="0"/>
              <a:t>). 1-6 </a:t>
            </a:r>
            <a:r>
              <a:rPr lang="es-ES" sz="1800" dirty="0" err="1" smtClean="0"/>
              <a:t>orduren</a:t>
            </a:r>
            <a:r>
              <a:rPr lang="es-ES" sz="1800" dirty="0" smtClean="0"/>
              <a:t> </a:t>
            </a:r>
            <a:r>
              <a:rPr lang="es-ES" sz="1800" dirty="0" err="1" smtClean="0"/>
              <a:t>buruan</a:t>
            </a:r>
            <a:r>
              <a:rPr lang="es-ES" sz="1800" dirty="0" smtClean="0"/>
              <a:t> </a:t>
            </a:r>
            <a:r>
              <a:rPr lang="es-ES" sz="1800" dirty="0" err="1" smtClean="0"/>
              <a:t>ezartzen</a:t>
            </a:r>
            <a:r>
              <a:rPr lang="es-ES" sz="1800" dirty="0" smtClean="0"/>
              <a:t> da. </a:t>
            </a:r>
            <a:r>
              <a:rPr lang="es-ES" sz="1800" dirty="0" err="1" smtClean="0"/>
              <a:t>Larrialdi</a:t>
            </a:r>
            <a:r>
              <a:rPr lang="es-ES" sz="1800" dirty="0" smtClean="0"/>
              <a:t> </a:t>
            </a:r>
            <a:r>
              <a:rPr lang="es-ES" sz="1800" dirty="0" err="1"/>
              <a:t>medikoa</a:t>
            </a:r>
            <a:r>
              <a:rPr lang="es-ES" sz="1800" dirty="0"/>
              <a:t> </a:t>
            </a:r>
            <a:r>
              <a:rPr lang="es-ES" sz="1800" dirty="0" err="1"/>
              <a:t>eragiten</a:t>
            </a:r>
            <a:r>
              <a:rPr lang="es-ES" sz="1800" dirty="0"/>
              <a:t> </a:t>
            </a:r>
            <a:r>
              <a:rPr lang="es-ES" sz="1800" dirty="0" smtClean="0"/>
              <a:t>du </a:t>
            </a:r>
            <a:r>
              <a:rPr lang="es-ES" sz="1800" dirty="0"/>
              <a:t>eta </a:t>
            </a:r>
            <a:r>
              <a:rPr lang="es-ES" sz="1800" dirty="0" err="1"/>
              <a:t>hilgarria</a:t>
            </a:r>
            <a:r>
              <a:rPr lang="es-ES" sz="1800" dirty="0"/>
              <a:t> izan </a:t>
            </a:r>
            <a:r>
              <a:rPr lang="es-ES" sz="1800" dirty="0" err="1" smtClean="0"/>
              <a:t>baitaiteke</a:t>
            </a:r>
            <a:r>
              <a:rPr lang="es-ES" sz="1800" dirty="0" smtClean="0"/>
              <a:t> </a:t>
            </a:r>
          </a:p>
          <a:p>
            <a:pPr marL="457200" lvl="1" indent="0"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94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65125"/>
            <a:ext cx="10643314" cy="732155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ORGANISMOA </a:t>
            </a: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BERORA EGOKITZEN ARI DENEAN SENDAGAIEK 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ERAGITEN DITUZTEN </a:t>
            </a: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1234034" cy="48465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 smtClean="0"/>
              <a:t>Sendagaiek</a:t>
            </a:r>
            <a:r>
              <a:rPr lang="es-ES" sz="2000" dirty="0" smtClean="0"/>
              <a:t> </a:t>
            </a:r>
            <a:r>
              <a:rPr lang="es-ES" sz="2000" dirty="0" err="1"/>
              <a:t>beroari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gaixotasun-arriskua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 smtClean="0"/>
              <a:t>dezakete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batez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>
                <a:solidFill>
                  <a:srgbClr val="4E9EBA"/>
                </a:solidFill>
              </a:rPr>
              <a:t>ere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adineko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pertsonen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 smtClean="0"/>
              <a:t>kasuan</a:t>
            </a:r>
            <a:endParaRPr lang="es-ES" sz="2000" dirty="0" smtClean="0"/>
          </a:p>
          <a:p>
            <a:r>
              <a:rPr lang="es-ES" sz="2000" b="1" dirty="0" err="1">
                <a:solidFill>
                  <a:srgbClr val="4E9EBA"/>
                </a:solidFill>
              </a:rPr>
              <a:t>Mekanismo</a:t>
            </a:r>
            <a:r>
              <a:rPr lang="es-ES" sz="2000" dirty="0" smtClean="0"/>
              <a:t> </a:t>
            </a:r>
            <a:r>
              <a:rPr lang="es-ES" sz="2000" dirty="0" err="1" smtClean="0"/>
              <a:t>hauen</a:t>
            </a:r>
            <a:r>
              <a:rPr lang="es-ES" sz="2000" dirty="0" smtClean="0"/>
              <a:t> </a:t>
            </a:r>
            <a:r>
              <a:rPr lang="es-ES" sz="2000" dirty="0" err="1" smtClean="0"/>
              <a:t>bitartez</a:t>
            </a:r>
            <a:r>
              <a:rPr lang="es-ES" sz="2000" dirty="0" smtClean="0"/>
              <a:t>: </a:t>
            </a:r>
          </a:p>
          <a:p>
            <a:pPr lvl="1"/>
            <a:r>
              <a:rPr lang="es-ES" sz="1600" dirty="0" err="1" smtClean="0"/>
              <a:t>Deshidratazioa</a:t>
            </a:r>
            <a:r>
              <a:rPr lang="es-ES" sz="1600" dirty="0" smtClean="0"/>
              <a:t> </a:t>
            </a:r>
            <a:r>
              <a:rPr lang="es-ES" sz="1600" dirty="0"/>
              <a:t>eta </a:t>
            </a:r>
            <a:r>
              <a:rPr lang="es-ES" sz="1600" dirty="0" err="1"/>
              <a:t>alterazio</a:t>
            </a:r>
            <a:r>
              <a:rPr lang="es-ES" sz="1600" dirty="0"/>
              <a:t> </a:t>
            </a:r>
            <a:r>
              <a:rPr lang="es-ES" sz="1600" dirty="0" err="1"/>
              <a:t>hidroelektrolitikoak</a:t>
            </a:r>
            <a:endParaRPr lang="es-ES" sz="1600" dirty="0"/>
          </a:p>
          <a:p>
            <a:pPr lvl="1"/>
            <a:r>
              <a:rPr lang="es-ES" sz="1600" dirty="0" err="1" smtClean="0"/>
              <a:t>Giltzurruneko</a:t>
            </a:r>
            <a:r>
              <a:rPr lang="es-ES" sz="1600" dirty="0" smtClean="0"/>
              <a:t> </a:t>
            </a:r>
            <a:r>
              <a:rPr lang="es-ES" sz="1600" dirty="0" err="1"/>
              <a:t>funtzioaren</a:t>
            </a:r>
            <a:r>
              <a:rPr lang="es-ES" sz="1600" dirty="0"/>
              <a:t> </a:t>
            </a:r>
            <a:r>
              <a:rPr lang="es-ES" sz="1600" dirty="0" err="1"/>
              <a:t>asaldua</a:t>
            </a:r>
            <a:endParaRPr lang="es-ES" sz="1600" dirty="0"/>
          </a:p>
          <a:p>
            <a:pPr lvl="1"/>
            <a:r>
              <a:rPr lang="es-ES" sz="1600" dirty="0" err="1" smtClean="0"/>
              <a:t>Termoerregulazioaren</a:t>
            </a:r>
            <a:r>
              <a:rPr lang="es-ES" sz="1600" dirty="0" smtClean="0"/>
              <a:t> </a:t>
            </a:r>
            <a:r>
              <a:rPr lang="es-ES" sz="1600" dirty="0" err="1"/>
              <a:t>alterazioa</a:t>
            </a:r>
            <a:r>
              <a:rPr lang="es-ES" sz="1600" dirty="0"/>
              <a:t>: </a:t>
            </a:r>
            <a:r>
              <a:rPr lang="es-ES" sz="1600" dirty="0" err="1"/>
              <a:t>maila</a:t>
            </a:r>
            <a:r>
              <a:rPr lang="es-ES" sz="1600" dirty="0"/>
              <a:t> </a:t>
            </a:r>
            <a:r>
              <a:rPr lang="es-ES" sz="1600" dirty="0" err="1"/>
              <a:t>zentralean</a:t>
            </a:r>
            <a:r>
              <a:rPr lang="es-ES" sz="1600" dirty="0"/>
              <a:t> eta </a:t>
            </a:r>
            <a:r>
              <a:rPr lang="es-ES" sz="1600" dirty="0" err="1" smtClean="0"/>
              <a:t>periferikoan</a:t>
            </a:r>
            <a:endParaRPr lang="es-ES" sz="1600" dirty="0"/>
          </a:p>
          <a:p>
            <a:pPr lvl="1"/>
            <a:r>
              <a:rPr lang="es-ES" sz="1600" dirty="0" smtClean="0"/>
              <a:t>Alerta-</a:t>
            </a:r>
            <a:r>
              <a:rPr lang="es-ES" sz="1600" dirty="0" err="1" smtClean="0"/>
              <a:t>egoera</a:t>
            </a:r>
            <a:r>
              <a:rPr lang="es-ES" sz="1600" dirty="0" smtClean="0"/>
              <a:t> </a:t>
            </a:r>
            <a:r>
              <a:rPr lang="es-ES" sz="1600" dirty="0" err="1"/>
              <a:t>jaistea</a:t>
            </a:r>
            <a:endParaRPr lang="es-ES" sz="1600" dirty="0"/>
          </a:p>
          <a:p>
            <a:pPr lvl="1"/>
            <a:r>
              <a:rPr lang="es-ES" sz="1600" dirty="0" err="1" smtClean="0"/>
              <a:t>Egarri-pertzepzioa</a:t>
            </a:r>
            <a:r>
              <a:rPr lang="es-ES" sz="1600" dirty="0" smtClean="0"/>
              <a:t> </a:t>
            </a:r>
            <a:r>
              <a:rPr lang="es-ES" sz="1600" dirty="0" err="1"/>
              <a:t>jaistea</a:t>
            </a:r>
            <a:endParaRPr lang="es-ES" sz="1600" dirty="0"/>
          </a:p>
          <a:p>
            <a:pPr lvl="1"/>
            <a:r>
              <a:rPr lang="es-ES" sz="1600" dirty="0" smtClean="0"/>
              <a:t>Arteria-</a:t>
            </a:r>
            <a:r>
              <a:rPr lang="es-ES" sz="1600" dirty="0" err="1" smtClean="0"/>
              <a:t>presioa</a:t>
            </a:r>
            <a:r>
              <a:rPr lang="es-ES" sz="1600" dirty="0" smtClean="0"/>
              <a:t> </a:t>
            </a:r>
            <a:r>
              <a:rPr lang="es-ES" sz="1600" dirty="0" err="1"/>
              <a:t>jaistea</a:t>
            </a:r>
            <a:endParaRPr lang="es-ES" sz="1600" dirty="0"/>
          </a:p>
          <a:p>
            <a:pPr lvl="1"/>
            <a:r>
              <a:rPr lang="es-ES" sz="1600" dirty="0" smtClean="0"/>
              <a:t>Hipertermia </a:t>
            </a:r>
            <a:r>
              <a:rPr lang="es-ES" sz="1600" dirty="0" err="1" smtClean="0"/>
              <a:t>eragitea</a:t>
            </a:r>
            <a:endParaRPr lang="es-ES" sz="1600" dirty="0" smtClean="0"/>
          </a:p>
          <a:p>
            <a:pPr marL="457200" lvl="1" indent="0">
              <a:buNone/>
            </a:pPr>
            <a:endParaRPr lang="es-ES" sz="100" dirty="0"/>
          </a:p>
          <a:p>
            <a:r>
              <a:rPr lang="es-ES" sz="2000" dirty="0" err="1" smtClean="0"/>
              <a:t>Beroak</a:t>
            </a:r>
            <a:r>
              <a:rPr lang="es-ES" sz="2000" dirty="0" smtClean="0"/>
              <a:t> </a:t>
            </a:r>
            <a:r>
              <a:rPr lang="es-ES" sz="2000" dirty="0" err="1"/>
              <a:t>sendagai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/>
              <a:t>profil</a:t>
            </a:r>
            <a:r>
              <a:rPr lang="es-ES" sz="2000" dirty="0"/>
              <a:t> </a:t>
            </a:r>
            <a:r>
              <a:rPr lang="es-ES" sz="2000" dirty="0" err="1"/>
              <a:t>farmakozinetikoari</a:t>
            </a:r>
            <a:r>
              <a:rPr lang="es-ES" sz="2000" dirty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diezaioke</a:t>
            </a:r>
            <a:r>
              <a:rPr lang="es-ES" sz="2000" dirty="0"/>
              <a:t>, </a:t>
            </a:r>
            <a:r>
              <a:rPr lang="es-ES" sz="2000" dirty="0" err="1" smtClean="0"/>
              <a:t>sendagaion</a:t>
            </a:r>
            <a:r>
              <a:rPr lang="es-ES" sz="2000" dirty="0" smtClean="0"/>
              <a:t> </a:t>
            </a:r>
            <a:r>
              <a:rPr lang="es-ES" sz="2000" dirty="0" err="1" smtClean="0"/>
              <a:t>kontzentrazioa</a:t>
            </a:r>
            <a:r>
              <a:rPr lang="es-ES" sz="2000" dirty="0" smtClean="0"/>
              <a:t> </a:t>
            </a:r>
            <a:r>
              <a:rPr lang="es-ES" sz="2000" dirty="0" err="1" smtClean="0"/>
              <a:t>aldatzen</a:t>
            </a:r>
            <a:r>
              <a:rPr lang="es-ES" sz="2000" dirty="0" smtClean="0"/>
              <a:t>: </a:t>
            </a:r>
            <a:endParaRPr lang="es-ES" sz="2000" dirty="0"/>
          </a:p>
          <a:p>
            <a:pPr lvl="1">
              <a:buFontTx/>
              <a:buChar char="-"/>
            </a:pPr>
            <a:r>
              <a:rPr lang="es-ES" sz="1600" dirty="0" err="1" smtClean="0"/>
              <a:t>marjina</a:t>
            </a:r>
            <a:r>
              <a:rPr lang="es-ES" sz="1600" dirty="0" smtClean="0"/>
              <a:t> </a:t>
            </a:r>
            <a:r>
              <a:rPr lang="es-ES" sz="1600" dirty="0" err="1"/>
              <a:t>terapeutiko</a:t>
            </a:r>
            <a:r>
              <a:rPr lang="es-ES" sz="1600" dirty="0"/>
              <a:t> </a:t>
            </a:r>
            <a:r>
              <a:rPr lang="es-ES" sz="1600" dirty="0" err="1"/>
              <a:t>estuko</a:t>
            </a:r>
            <a:r>
              <a:rPr lang="es-ES" sz="1600" dirty="0"/>
              <a:t> </a:t>
            </a:r>
            <a:r>
              <a:rPr lang="es-ES" sz="1600" dirty="0" err="1" smtClean="0"/>
              <a:t>farmakoak</a:t>
            </a:r>
            <a:r>
              <a:rPr lang="es-ES" sz="1600" dirty="0" smtClean="0"/>
              <a:t>	 </a:t>
            </a:r>
          </a:p>
          <a:p>
            <a:pPr lvl="1">
              <a:buFontTx/>
              <a:buChar char="-"/>
            </a:pPr>
            <a:r>
              <a:rPr lang="es-ES" sz="1600" dirty="0" err="1" smtClean="0"/>
              <a:t>larruazalean</a:t>
            </a:r>
            <a:r>
              <a:rPr lang="es-ES" sz="1600" dirty="0" smtClean="0"/>
              <a:t> </a:t>
            </a:r>
            <a:r>
              <a:rPr lang="es-ES" sz="1600" dirty="0" err="1"/>
              <a:t>ematekoak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 smtClean="0"/>
              <a:t>sendagaiak</a:t>
            </a:r>
            <a:r>
              <a:rPr lang="es-ES" sz="1600" dirty="0" smtClean="0"/>
              <a:t>	</a:t>
            </a:r>
          </a:p>
          <a:p>
            <a:pPr lvl="1">
              <a:buFontTx/>
              <a:buChar char="-"/>
            </a:pPr>
            <a:r>
              <a:rPr lang="es-ES" sz="1600" dirty="0" err="1"/>
              <a:t>giltzurrunetatik</a:t>
            </a:r>
            <a:r>
              <a:rPr lang="es-ES" sz="1600" dirty="0"/>
              <a:t> </a:t>
            </a:r>
            <a:r>
              <a:rPr lang="es-ES" sz="1600" dirty="0" err="1"/>
              <a:t>iraizteko</a:t>
            </a:r>
            <a:r>
              <a:rPr lang="es-ES" sz="1600" dirty="0"/>
              <a:t> </a:t>
            </a:r>
            <a:r>
              <a:rPr lang="es-ES" sz="1600" dirty="0" err="1" smtClean="0"/>
              <a:t>farmakoak</a:t>
            </a:r>
            <a:endParaRPr lang="es-ES" sz="1600" dirty="0" smtClean="0"/>
          </a:p>
          <a:p>
            <a:pPr lvl="1">
              <a:buFontTx/>
              <a:buChar char="-"/>
            </a:pPr>
            <a:r>
              <a:rPr lang="es-ES" sz="1600" dirty="0" err="1" smtClean="0"/>
              <a:t>ahotik</a:t>
            </a:r>
            <a:r>
              <a:rPr lang="es-ES" sz="1600" dirty="0" smtClean="0"/>
              <a:t> </a:t>
            </a:r>
            <a:r>
              <a:rPr lang="es-ES" sz="1600" dirty="0" err="1"/>
              <a:t>hartzen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eragin</a:t>
            </a:r>
            <a:r>
              <a:rPr lang="es-ES" sz="1600" dirty="0"/>
              <a:t> </a:t>
            </a:r>
            <a:r>
              <a:rPr lang="es-ES" sz="1600" dirty="0" err="1"/>
              <a:t>handiko</a:t>
            </a:r>
            <a:r>
              <a:rPr lang="es-ES" sz="1600" dirty="0"/>
              <a:t> </a:t>
            </a:r>
            <a:r>
              <a:rPr lang="es-ES" sz="1600" dirty="0" err="1"/>
              <a:t>lehen</a:t>
            </a:r>
            <a:r>
              <a:rPr lang="es-ES" sz="1600" dirty="0"/>
              <a:t> </a:t>
            </a:r>
            <a:r>
              <a:rPr lang="es-ES" sz="1600" dirty="0" err="1"/>
              <a:t>pausuko</a:t>
            </a:r>
            <a:r>
              <a:rPr lang="es-ES" sz="1600" dirty="0"/>
              <a:t> </a:t>
            </a:r>
            <a:r>
              <a:rPr lang="es-ES" sz="1600" dirty="0" err="1" smtClean="0"/>
              <a:t>farmakoak</a:t>
            </a:r>
            <a:endParaRPr lang="es-ES" sz="1600" dirty="0"/>
          </a:p>
          <a:p>
            <a:pPr lvl="1">
              <a:buFontTx/>
              <a:buChar char="-"/>
            </a:pPr>
            <a:endParaRPr lang="es-ES" sz="1600" dirty="0" smtClean="0"/>
          </a:p>
          <a:p>
            <a:pPr lvl="1">
              <a:buFontTx/>
              <a:buChar char="-"/>
            </a:pPr>
            <a:endParaRPr lang="es-ES" sz="16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02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87643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BEROAREKIN ERLAZIONATUTAKO GAIXOTASUNA IZATEKO ARRISKUA HANDITZEAREKIN LOTUTAKO FARMAKOAK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9935" y="1206381"/>
            <a:ext cx="7277100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62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87643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BEROAREKIN ERLAZIONATUTAKO GAIXOTASUNA IZATEKO ARRISKUA HANDITZEAREKIN LOTUTAKO 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FARMAKOAK (</a:t>
            </a: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II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  <a:endParaRPr lang="es-ES" sz="2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20" y="1589421"/>
            <a:ext cx="7029450" cy="252412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9820" y="4113546"/>
            <a:ext cx="70485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73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87643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BEROAREKIN ERLAZIONATUTAKO GAIXOTASUNA IZATEKO ARRISKUA HANDITZEAREKIN LOTUTAKO 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FARMAKOAK (</a:t>
            </a: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III</a:t>
            </a:r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  <a:endParaRPr lang="es-ES" sz="2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2739" y="1212145"/>
            <a:ext cx="6484356" cy="188028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2739" y="3092433"/>
            <a:ext cx="6512229" cy="370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7" ma:contentTypeDescription="Crear nuevo documento." ma:contentTypeScope="" ma:versionID="28c2a2d682377f5b2f1e19803d35d335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fc370b0a19e4ad9d4ae85a9eb1dac408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56CBF0-A508-4FF4-ADB4-6569B2A4AB46}"/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f301a845-6ce7-4628-b9f3-e90712a662a6"/>
    <ds:schemaRef ds:uri="1fdafc60-6e87-4fef-9209-278af2a3ac6d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1039</Words>
  <Application>Microsoft Office PowerPoint</Application>
  <PresentationFormat>Panorámica</PresentationFormat>
  <Paragraphs>116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Avenir-Light</vt:lpstr>
      <vt:lpstr>Avenir-Medium</vt:lpstr>
      <vt:lpstr>Calibri</vt:lpstr>
      <vt:lpstr>Calibri Light</vt:lpstr>
      <vt:lpstr>Wingdings</vt:lpstr>
      <vt:lpstr>Tema de Office</vt:lpstr>
      <vt:lpstr>BEROA, OSASUNA ETA SENDAGAIK   31 LIBURUKIA, 2.zk, 2023</vt:lpstr>
      <vt:lpstr>AURKIBIDEA</vt:lpstr>
      <vt:lpstr>SARRERA</vt:lpstr>
      <vt:lpstr>BEROARI LOTUTAKO GAIXOTASUNA IZATEKO ZENBAIT ARRISKU-FAKTORE</vt:lpstr>
      <vt:lpstr>BEROARI LOTUTAKO GAIXOTASUNA</vt:lpstr>
      <vt:lpstr>ORGANISMOA BERORA EGOKITZEN ARI DENEAN SENDAGAIEK ERAGITEN DITUZTEN ARRISKUAK</vt:lpstr>
      <vt:lpstr>BEROAREKIN ERLAZIONATUTAKO GAIXOTASUNA IZATEKO ARRISKUA HANDITZEAREKIN LOTUTAKO FARMAKOAK</vt:lpstr>
      <vt:lpstr>BEROAREKIN ERLAZIONATUTAKO GAIXOTASUNA IZATEKO ARRISKUA HANDITZEAREKIN LOTUTAKO FARMAKOAK (II)</vt:lpstr>
      <vt:lpstr>BEROAREKIN ERLAZIONATUTAKO GAIXOTASUNA IZATEKO ARRISKUA HANDITZEAREKIN LOTUTAKO FARMAKOAK (III)</vt:lpstr>
      <vt:lpstr>BEROAREKIN ERLAZIONATUTAKO GAIXOTASUNA IZATEKO ARRISKUA HANDITZEAREKIN LOTUTAKO FARMAKOAK (IV)</vt:lpstr>
      <vt:lpstr>BERO-BOLADETAN KONTUAN HARTU BEHARREKO EGOERA KLINIKOAK</vt:lpstr>
      <vt:lpstr>BEROARI LOTUTAKO GAIXOTASUNARI AURREA HARTZEKO GOMENDIOAK</vt:lpstr>
      <vt:lpstr>GOMENDIOAK BERO-BOLADA DAGOENERAKO</vt:lpstr>
      <vt:lpstr>SENDAGAIAK NOLA KONTSERBATU ETA GORDE</vt:lpstr>
      <vt:lpstr>PAZIENTEEI SENDAGAIEN ETA BEROAREN INGURUKO INFORMAZIOA EMATEN DIETEN ESTEKAK</vt:lpstr>
      <vt:lpstr>Funtsezko ideiak</vt:lpstr>
      <vt:lpstr>Informazio gehiagorako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204</cp:revision>
  <cp:lastPrinted>2022-02-23T13:38:32Z</cp:lastPrinted>
  <dcterms:created xsi:type="dcterms:W3CDTF">2022-01-18T07:46:55Z</dcterms:created>
  <dcterms:modified xsi:type="dcterms:W3CDTF">2024-01-09T14:42:00Z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