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32"/>
  </p:handoutMasterIdLst>
  <p:sldIdLst>
    <p:sldId id="256" r:id="rId5"/>
    <p:sldId id="259" r:id="rId6"/>
    <p:sldId id="262" r:id="rId7"/>
    <p:sldId id="334" r:id="rId8"/>
    <p:sldId id="302" r:id="rId9"/>
    <p:sldId id="320" r:id="rId10"/>
    <p:sldId id="321" r:id="rId11"/>
    <p:sldId id="322" r:id="rId12"/>
    <p:sldId id="327" r:id="rId13"/>
    <p:sldId id="323" r:id="rId14"/>
    <p:sldId id="324" r:id="rId15"/>
    <p:sldId id="325" r:id="rId16"/>
    <p:sldId id="326" r:id="rId17"/>
    <p:sldId id="328" r:id="rId18"/>
    <p:sldId id="329" r:id="rId19"/>
    <p:sldId id="330" r:id="rId20"/>
    <p:sldId id="293" r:id="rId21"/>
    <p:sldId id="331" r:id="rId22"/>
    <p:sldId id="332" r:id="rId23"/>
    <p:sldId id="337" r:id="rId24"/>
    <p:sldId id="333" r:id="rId25"/>
    <p:sldId id="304" r:id="rId26"/>
    <p:sldId id="335" r:id="rId27"/>
    <p:sldId id="336" r:id="rId28"/>
    <p:sldId id="319" r:id="rId29"/>
    <p:sldId id="338" r:id="rId30"/>
    <p:sldId id="292" r:id="rId31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6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4314" y="2387601"/>
            <a:ext cx="11807687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8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2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euskadi.eus/contenidos/informacion/cevime_infac_2023/eu_def/adjuntos/Boleti-n-INFAC_Vol_31_6_osteoporosia.pdf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6350" y="2772867"/>
            <a:ext cx="10752083" cy="2387600"/>
          </a:xfrm>
        </p:spPr>
        <p:txBody>
          <a:bodyPr>
            <a:normAutofit fontScale="90000"/>
          </a:bodyPr>
          <a:lstStyle/>
          <a:p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OSTEOPOROSIAREN TRATAMENDU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FARMAKOLOGIKOA: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ARRISKU HANDIKO POPULAZIOA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IDENTIFIKATZEAREN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GARRANTZIA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31 Liburukia, 6 Zb 2023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369" y="365125"/>
            <a:ext cx="11898351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SEGURTASUNA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Denosumab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kontraindikazioak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,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giltzurrun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gutxiegitasunean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dosia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doitzeko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gomendioak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eta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kontrako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100" dirty="0" err="1" smtClean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efektuak</a:t>
            </a:r>
            <a:endParaRPr lang="es-ES" sz="21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o 5">
            <a:extLst>
              <a:ext uri="{FF2B5EF4-FFF2-40B4-BE49-F238E27FC236}">
                <a16:creationId xmlns:a16="http://schemas.microsoft.com/office/drawing/2014/main" id="{50A44B58-CA6B-BDC7-7BA4-BDA18CA6B528}"/>
              </a:ext>
            </a:extLst>
          </p:cNvPr>
          <p:cNvGrpSpPr/>
          <p:nvPr/>
        </p:nvGrpSpPr>
        <p:grpSpPr>
          <a:xfrm>
            <a:off x="1570898" y="1387281"/>
            <a:ext cx="8342535" cy="3898397"/>
            <a:chOff x="2561732" y="1352260"/>
            <a:chExt cx="7087586" cy="3172289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7A442C0A-5492-E369-63E6-5200A229CCF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b="84006"/>
            <a:stretch/>
          </p:blipFill>
          <p:spPr>
            <a:xfrm>
              <a:off x="2561732" y="1352260"/>
              <a:ext cx="7068536" cy="664319"/>
            </a:xfrm>
            <a:prstGeom prst="rect">
              <a:avLst/>
            </a:prstGeom>
          </p:spPr>
        </p:pic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6AAF4E53-DF9D-DB75-D629-CF172718EAB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580782" y="2028651"/>
              <a:ext cx="7068536" cy="24958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99003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451" y="365125"/>
            <a:ext cx="11586748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SEGURTASUNA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EHMSen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kontraindikazioak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,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giltzurrun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gutxiegitasunean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dosia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doitzeko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gomendioak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eta </a:t>
            </a:r>
            <a:r>
              <a:rPr lang="es-ES" sz="21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kontrako</a:t>
            </a:r>
            <a:r>
              <a:rPr lang="es-ES" sz="21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100" dirty="0" err="1" smtClean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efektuak</a:t>
            </a:r>
            <a:endParaRPr lang="es-ES" sz="21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>
            <a:extLst>
              <a:ext uri="{FF2B5EF4-FFF2-40B4-BE49-F238E27FC236}">
                <a16:creationId xmlns:a16="http://schemas.microsoft.com/office/drawing/2014/main" id="{F1986DC0-E523-595D-50BF-C4C0CA1EB3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0557" y="1185750"/>
            <a:ext cx="7068536" cy="526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7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451" y="365125"/>
            <a:ext cx="11586748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SEGURTASUNA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Teriparatida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kontraindikazioak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,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giltzurrun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gutxiegitasunean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dosia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doitzeko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gomendioak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eta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kontrako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 smtClean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efektuak</a:t>
            </a:r>
            <a:endParaRPr lang="es-ES" sz="2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7A442C0A-5492-E369-63E6-5200A229CCF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84006"/>
          <a:stretch/>
        </p:blipFill>
        <p:spPr>
          <a:xfrm>
            <a:off x="1481689" y="1330863"/>
            <a:ext cx="8857751" cy="832474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7B4E3BE-4BF0-2B26-092A-0E51A0190C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10562" y="2163338"/>
            <a:ext cx="8828878" cy="3362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238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450" y="365125"/>
            <a:ext cx="11796431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SEGURTASUNA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Romosozumab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kontraindikazioak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,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giltzurrun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gutxiegitasunean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dosia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doitzeko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gomendioak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eta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kontrako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 smtClean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efektuak</a:t>
            </a:r>
            <a:endParaRPr lang="es-ES" sz="2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>
            <a:extLst>
              <a:ext uri="{FF2B5EF4-FFF2-40B4-BE49-F238E27FC236}">
                <a16:creationId xmlns:a16="http://schemas.microsoft.com/office/drawing/2014/main" id="{051AAF28-9500-0536-F501-C35FC3C21F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7446" y="2399027"/>
            <a:ext cx="8836659" cy="225084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417B85E-0AB9-4B47-DC8E-17FED3D4DD4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84006"/>
          <a:stretch/>
        </p:blipFill>
        <p:spPr>
          <a:xfrm>
            <a:off x="1537446" y="1568535"/>
            <a:ext cx="8836662" cy="83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737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1" y="365125"/>
            <a:ext cx="11044631" cy="732155"/>
          </a:xfrm>
        </p:spPr>
        <p:txBody>
          <a:bodyPr>
            <a:normAutofit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SEGURTASUNA</a:t>
            </a:r>
            <a:endParaRPr lang="es-ES" sz="2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ítulo 2">
            <a:extLst>
              <a:ext uri="{FF2B5EF4-FFF2-40B4-BE49-F238E27FC236}">
                <a16:creationId xmlns:a16="http://schemas.microsoft.com/office/drawing/2014/main" id="{9EA89421-177D-4DFB-6FB5-D6313DE35329}"/>
              </a:ext>
            </a:extLst>
          </p:cNvPr>
          <p:cNvSpPr txBox="1">
            <a:spLocks/>
          </p:cNvSpPr>
          <p:nvPr/>
        </p:nvSpPr>
        <p:spPr>
          <a:xfrm>
            <a:off x="433802" y="1634120"/>
            <a:ext cx="11161486" cy="96835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/>
              <a:t>FHA  </a:t>
            </a:r>
            <a:r>
              <a:rPr lang="es-ES" sz="2000" dirty="0" err="1"/>
              <a:t>bilateralak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maiz</a:t>
            </a:r>
            <a:r>
              <a:rPr lang="es-ES" sz="2000" dirty="0"/>
              <a:t>; </a:t>
            </a:r>
            <a:r>
              <a:rPr lang="es-ES" sz="2000" dirty="0" err="1"/>
              <a:t>aurretiazko</a:t>
            </a:r>
            <a:r>
              <a:rPr lang="es-ES" sz="2000" dirty="0"/>
              <a:t> </a:t>
            </a:r>
            <a:r>
              <a:rPr lang="es-ES" sz="2000" dirty="0" err="1"/>
              <a:t>traumatismorik</a:t>
            </a:r>
            <a:r>
              <a:rPr lang="es-ES" sz="2000" dirty="0"/>
              <a:t> gabe </a:t>
            </a:r>
            <a:r>
              <a:rPr lang="es-ES" sz="2000" dirty="0" err="1"/>
              <a:t>edo</a:t>
            </a:r>
            <a:r>
              <a:rPr lang="es-ES" sz="2000" dirty="0"/>
              <a:t> traumatismo </a:t>
            </a:r>
            <a:r>
              <a:rPr lang="es-ES" sz="2000" dirty="0" err="1"/>
              <a:t>minimo</a:t>
            </a:r>
            <a:r>
              <a:rPr lang="es-ES" sz="2000" dirty="0"/>
              <a:t> </a:t>
            </a:r>
            <a:r>
              <a:rPr lang="es-ES" sz="2000" dirty="0" err="1"/>
              <a:t>batekin</a:t>
            </a:r>
            <a:r>
              <a:rPr lang="es-ES" sz="2000" dirty="0"/>
              <a:t> </a:t>
            </a:r>
            <a:r>
              <a:rPr lang="es-ES" sz="2000" dirty="0" err="1"/>
              <a:t>ager</a:t>
            </a:r>
            <a:r>
              <a:rPr lang="es-ES" sz="2000" dirty="0"/>
              <a:t> </a:t>
            </a:r>
            <a:r>
              <a:rPr lang="es-ES" sz="2000" dirty="0" err="1"/>
              <a:t>daitezke</a:t>
            </a:r>
            <a:r>
              <a:rPr lang="es-ES" sz="2000" dirty="0"/>
              <a:t>, eta </a:t>
            </a:r>
            <a:r>
              <a:rPr lang="es-ES" sz="2000" dirty="0" err="1"/>
              <a:t>baliteke</a:t>
            </a:r>
            <a:r>
              <a:rPr lang="es-ES" sz="2000" dirty="0"/>
              <a:t> </a:t>
            </a:r>
            <a:r>
              <a:rPr lang="es-ES" sz="2000" dirty="0" err="1"/>
              <a:t>femurreko</a:t>
            </a:r>
            <a:r>
              <a:rPr lang="es-ES" sz="2000" dirty="0"/>
              <a:t> </a:t>
            </a:r>
            <a:r>
              <a:rPr lang="es-ES" sz="2000" dirty="0" err="1"/>
              <a:t>haustura</a:t>
            </a:r>
            <a:r>
              <a:rPr lang="es-ES" sz="2000" dirty="0"/>
              <a:t> </a:t>
            </a:r>
            <a:r>
              <a:rPr lang="es-ES" sz="2000" dirty="0" err="1"/>
              <a:t>osoa</a:t>
            </a:r>
            <a:r>
              <a:rPr lang="es-ES" sz="2000" dirty="0"/>
              <a:t> </a:t>
            </a:r>
            <a:r>
              <a:rPr lang="es-ES" sz="2000" dirty="0" err="1"/>
              <a:t>gertatu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aste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hilabete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lehenago</a:t>
            </a:r>
            <a:r>
              <a:rPr lang="es-ES" sz="2000" dirty="0"/>
              <a:t> </a:t>
            </a:r>
            <a:r>
              <a:rPr lang="es-ES" sz="2000" dirty="0" err="1" smtClean="0"/>
              <a:t>gertatzea</a:t>
            </a:r>
            <a:r>
              <a:rPr lang="es-ES" sz="2000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smtClean="0"/>
              <a:t>BF </a:t>
            </a:r>
            <a:r>
              <a:rPr lang="es-ES" sz="2000" dirty="0" err="1"/>
              <a:t>kasuan</a:t>
            </a:r>
            <a:r>
              <a:rPr lang="es-ES" sz="2000" dirty="0"/>
              <a:t>, </a:t>
            </a:r>
            <a:r>
              <a:rPr lang="es-ES" sz="2000" dirty="0" err="1"/>
              <a:t>tratamenduaren</a:t>
            </a:r>
            <a:r>
              <a:rPr lang="es-ES" sz="2000" dirty="0"/>
              <a:t> </a:t>
            </a:r>
            <a:r>
              <a:rPr lang="es-ES" sz="2000" dirty="0" err="1"/>
              <a:t>iraupena</a:t>
            </a:r>
            <a:r>
              <a:rPr lang="es-ES" sz="2000" dirty="0"/>
              <a:t> </a:t>
            </a:r>
            <a:r>
              <a:rPr lang="es-ES" sz="2000" dirty="0" err="1"/>
              <a:t>luzatu</a:t>
            </a:r>
            <a:r>
              <a:rPr lang="es-ES" sz="2000" dirty="0"/>
              <a:t> </a:t>
            </a:r>
            <a:r>
              <a:rPr lang="es-ES" sz="2000" dirty="0" err="1"/>
              <a:t>ahala</a:t>
            </a:r>
            <a:r>
              <a:rPr lang="es-ES" sz="2000" dirty="0"/>
              <a:t> </a:t>
            </a:r>
            <a:r>
              <a:rPr lang="es-ES" sz="2000" dirty="0" err="1"/>
              <a:t>handitzen</a:t>
            </a:r>
            <a:r>
              <a:rPr lang="es-ES" sz="2000" dirty="0"/>
              <a:t> da </a:t>
            </a:r>
            <a:r>
              <a:rPr lang="es-ES" sz="2000" dirty="0" err="1"/>
              <a:t>arriskua</a:t>
            </a:r>
            <a:r>
              <a:rPr lang="es-ES" sz="2000" dirty="0"/>
              <a:t>. </a:t>
            </a:r>
            <a:r>
              <a:rPr lang="es-ES" sz="2000" dirty="0" err="1"/>
              <a:t>Femurreko</a:t>
            </a:r>
            <a:r>
              <a:rPr lang="es-ES" sz="2000" dirty="0"/>
              <a:t> </a:t>
            </a:r>
            <a:r>
              <a:rPr lang="es-ES" sz="2000" dirty="0" err="1"/>
              <a:t>haustura</a:t>
            </a:r>
            <a:r>
              <a:rPr lang="es-ES" sz="2000" dirty="0"/>
              <a:t> </a:t>
            </a:r>
            <a:r>
              <a:rPr lang="es-ES" sz="2000" dirty="0" err="1"/>
              <a:t>atipikoak</a:t>
            </a:r>
            <a:r>
              <a:rPr lang="es-ES" sz="2000" dirty="0"/>
              <a:t> </a:t>
            </a:r>
            <a:r>
              <a:rPr lang="es-ES" sz="2000" dirty="0" err="1"/>
              <a:t>detektatu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halaber</a:t>
            </a:r>
            <a:r>
              <a:rPr lang="es-ES" sz="2000" dirty="0"/>
              <a:t>, </a:t>
            </a:r>
            <a:r>
              <a:rPr lang="es-ES" sz="2000" dirty="0" err="1"/>
              <a:t>denosumabaren</a:t>
            </a:r>
            <a:r>
              <a:rPr lang="es-ES" sz="2000" dirty="0"/>
              <a:t> </a:t>
            </a:r>
            <a:r>
              <a:rPr lang="es-ES" sz="2000" dirty="0" err="1"/>
              <a:t>erabilerari</a:t>
            </a:r>
            <a:r>
              <a:rPr lang="es-ES" sz="2000" dirty="0"/>
              <a:t> </a:t>
            </a:r>
            <a:r>
              <a:rPr lang="es-ES" sz="2000" dirty="0" err="1"/>
              <a:t>lotuta</a:t>
            </a:r>
            <a:r>
              <a:rPr lang="es-ES" sz="2000" dirty="0"/>
              <a:t>, 2,5 </a:t>
            </a:r>
            <a:r>
              <a:rPr lang="es-ES" sz="2000" dirty="0" err="1"/>
              <a:t>urtez</a:t>
            </a:r>
            <a:r>
              <a:rPr lang="es-ES" sz="2000" dirty="0"/>
              <a:t> </a:t>
            </a:r>
            <a:r>
              <a:rPr lang="es-ES" sz="2000" dirty="0" err="1"/>
              <a:t>tratamenduan</a:t>
            </a:r>
            <a:r>
              <a:rPr lang="es-ES" sz="2000" dirty="0"/>
              <a:t> </a:t>
            </a:r>
            <a:r>
              <a:rPr lang="es-ES" sz="2000" dirty="0" err="1"/>
              <a:t>egon</a:t>
            </a:r>
            <a:r>
              <a:rPr lang="es-ES" sz="2000" dirty="0"/>
              <a:t> </a:t>
            </a:r>
            <a:r>
              <a:rPr lang="es-ES" sz="2000" dirty="0" err="1" smtClean="0"/>
              <a:t>ondoren</a:t>
            </a:r>
            <a:r>
              <a:rPr lang="es-ES" sz="2000" dirty="0" smtClean="0"/>
              <a:t>, </a:t>
            </a:r>
            <a:r>
              <a:rPr lang="es-ES" sz="2000" dirty="0"/>
              <a:t>bai eta </a:t>
            </a:r>
            <a:r>
              <a:rPr lang="es-ES" sz="2000" dirty="0" err="1"/>
              <a:t>erromosozumabaren</a:t>
            </a:r>
            <a:r>
              <a:rPr lang="es-ES" sz="2000" dirty="0"/>
              <a:t> </a:t>
            </a:r>
            <a:r>
              <a:rPr lang="es-ES" sz="2000" dirty="0" err="1"/>
              <a:t>erabilerari</a:t>
            </a:r>
            <a:r>
              <a:rPr lang="es-ES" sz="2000" dirty="0"/>
              <a:t> </a:t>
            </a:r>
            <a:r>
              <a:rPr lang="es-ES" sz="2000" dirty="0" err="1"/>
              <a:t>lotuta</a:t>
            </a:r>
            <a:r>
              <a:rPr lang="es-ES" sz="2000" dirty="0"/>
              <a:t> ere.</a:t>
            </a:r>
            <a:endParaRPr lang="es-ES" sz="2000" b="1" dirty="0">
              <a:solidFill>
                <a:srgbClr val="4E9EBA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9EA797D-57BD-6E0D-8371-CF26673992D7}"/>
              </a:ext>
            </a:extLst>
          </p:cNvPr>
          <p:cNvSpPr txBox="1"/>
          <p:nvPr/>
        </p:nvSpPr>
        <p:spPr>
          <a:xfrm>
            <a:off x="433801" y="1238934"/>
            <a:ext cx="60937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Femurreko</a:t>
            </a:r>
            <a:r>
              <a:rPr lang="es-ES" sz="1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haustura</a:t>
            </a:r>
            <a:r>
              <a:rPr lang="es-ES" sz="1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atipikoak</a:t>
            </a:r>
            <a:r>
              <a:rPr lang="es-ES" sz="1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(FHA)</a:t>
            </a:r>
            <a:endParaRPr lang="es-ES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44E27F37-0B85-DC14-CA7A-06B6E8B63033}"/>
              </a:ext>
            </a:extLst>
          </p:cNvPr>
          <p:cNvSpPr txBox="1">
            <a:spLocks/>
          </p:cNvSpPr>
          <p:nvPr/>
        </p:nvSpPr>
        <p:spPr>
          <a:xfrm>
            <a:off x="433802" y="4308204"/>
            <a:ext cx="11161486" cy="96835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/>
              <a:t>MONren</a:t>
            </a:r>
            <a:r>
              <a:rPr lang="es-ES" sz="2000" dirty="0"/>
              <a:t> </a:t>
            </a:r>
            <a:r>
              <a:rPr lang="es-ES" sz="2000" dirty="0" err="1"/>
              <a:t>intzidentzia</a:t>
            </a:r>
            <a:r>
              <a:rPr lang="es-ES" sz="2000" dirty="0"/>
              <a:t> </a:t>
            </a:r>
            <a:r>
              <a:rPr lang="es-ES" sz="2000" dirty="0" err="1" smtClean="0"/>
              <a:t>osteoporosia</a:t>
            </a:r>
            <a:r>
              <a:rPr lang="es-ES" sz="2000" dirty="0" smtClean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 oso </a:t>
            </a:r>
            <a:r>
              <a:rPr lang="es-ES" sz="2000" dirty="0" err="1"/>
              <a:t>txikia</a:t>
            </a:r>
            <a:r>
              <a:rPr lang="es-ES" sz="2000" dirty="0"/>
              <a:t> </a:t>
            </a:r>
            <a:r>
              <a:rPr lang="es-ES" sz="2000" dirty="0" smtClean="0"/>
              <a:t>da </a:t>
            </a:r>
            <a:r>
              <a:rPr lang="es-ES" sz="2000" dirty="0"/>
              <a:t>(1/10.000 eta 1/100.000 </a:t>
            </a:r>
            <a:r>
              <a:rPr lang="es-ES" sz="2000" dirty="0" err="1"/>
              <a:t>bitartean</a:t>
            </a:r>
            <a:r>
              <a:rPr lang="es-ES" sz="2000" dirty="0"/>
              <a:t>)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 smtClean="0"/>
              <a:t>Intzidentzia</a:t>
            </a:r>
            <a:r>
              <a:rPr lang="es-ES" sz="2000" dirty="0" smtClean="0"/>
              <a:t> </a:t>
            </a:r>
            <a:r>
              <a:rPr lang="es-ES" sz="2000" dirty="0" err="1" smtClean="0"/>
              <a:t>handiagoa</a:t>
            </a:r>
            <a:r>
              <a:rPr lang="es-ES" sz="2000" dirty="0" smtClean="0"/>
              <a:t> da BF </a:t>
            </a:r>
            <a:r>
              <a:rPr lang="es-ES" sz="2000" dirty="0" err="1"/>
              <a:t>edo</a:t>
            </a:r>
            <a:r>
              <a:rPr lang="es-ES" sz="2000" dirty="0"/>
              <a:t> denosumab </a:t>
            </a:r>
            <a:r>
              <a:rPr lang="es-ES" sz="2000" dirty="0" err="1"/>
              <a:t>dosi</a:t>
            </a:r>
            <a:r>
              <a:rPr lang="es-ES" sz="2000" dirty="0"/>
              <a:t> </a:t>
            </a:r>
            <a:r>
              <a:rPr lang="es-ES" sz="2000" dirty="0" err="1"/>
              <a:t>altuak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pazienteengan</a:t>
            </a:r>
            <a:r>
              <a:rPr lang="es-ES" sz="2000" dirty="0"/>
              <a:t> —</a:t>
            </a:r>
            <a:r>
              <a:rPr lang="es-ES" sz="2000" dirty="0" err="1"/>
              <a:t>hezur-metastasiak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pazienteei</a:t>
            </a:r>
            <a:r>
              <a:rPr lang="es-ES" sz="2000" dirty="0"/>
              <a:t> </a:t>
            </a:r>
            <a:r>
              <a:rPr lang="es-ES" sz="2000" dirty="0" err="1" smtClean="0"/>
              <a:t>emandakoak</a:t>
            </a:r>
            <a:r>
              <a:rPr lang="es-ES" sz="2000" dirty="0" smtClean="0"/>
              <a:t> </a:t>
            </a:r>
            <a:r>
              <a:rPr lang="es-ES" sz="2000" dirty="0" err="1" smtClean="0"/>
              <a:t>adibidez</a:t>
            </a:r>
            <a:r>
              <a:rPr lang="es-ES" sz="2000" dirty="0" smtClean="0"/>
              <a:t>— eta </a:t>
            </a:r>
            <a:r>
              <a:rPr lang="es-ES" sz="2000" dirty="0" err="1"/>
              <a:t>zenbat</a:t>
            </a:r>
            <a:r>
              <a:rPr lang="es-ES" sz="2000" dirty="0"/>
              <a:t> eta </a:t>
            </a:r>
            <a:r>
              <a:rPr lang="es-ES" sz="2000" dirty="0" err="1"/>
              <a:t>luzeagoa</a:t>
            </a:r>
            <a:r>
              <a:rPr lang="es-ES" sz="2000" dirty="0"/>
              <a:t> </a:t>
            </a:r>
            <a:r>
              <a:rPr lang="es-ES" sz="2000" dirty="0" err="1" smtClean="0"/>
              <a:t>tratamendua</a:t>
            </a:r>
            <a:r>
              <a:rPr lang="es-ES" sz="2000" dirty="0" smtClean="0"/>
              <a:t>.</a:t>
            </a:r>
            <a:endParaRPr lang="es-ES" sz="2000" b="1" dirty="0">
              <a:solidFill>
                <a:srgbClr val="4E9EBA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89C854E-DD8F-92DF-E1F0-2EA3F9288AB2}"/>
              </a:ext>
            </a:extLst>
          </p:cNvPr>
          <p:cNvSpPr txBox="1"/>
          <p:nvPr/>
        </p:nvSpPr>
        <p:spPr>
          <a:xfrm>
            <a:off x="433801" y="3901606"/>
            <a:ext cx="60937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 err="1">
                <a:solidFill>
                  <a:srgbClr val="4E9EBA"/>
                </a:solidFill>
                <a:latin typeface="Arial Black" pitchFamily="34" charset="0"/>
              </a:rPr>
              <a:t>Masailezurreko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dirty="0" err="1">
                <a:solidFill>
                  <a:srgbClr val="4E9EBA"/>
                </a:solidFill>
                <a:latin typeface="Arial Black" pitchFamily="34" charset="0"/>
              </a:rPr>
              <a:t>osteonekrosia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1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(MON)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8746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1" y="365125"/>
            <a:ext cx="11044631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SEGURTASUNA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16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Prozedura</a:t>
            </a:r>
            <a:r>
              <a:rPr lang="es-ES" sz="16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6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odontologiko</a:t>
            </a:r>
            <a:r>
              <a:rPr lang="es-ES" sz="16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6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inbaditzaileak</a:t>
            </a:r>
            <a:r>
              <a:rPr lang="es-ES" sz="16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eta MON </a:t>
            </a:r>
            <a:r>
              <a:rPr lang="es-ES" sz="16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arriskua</a:t>
            </a:r>
            <a:r>
              <a:rPr lang="es-ES" sz="16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: </a:t>
            </a:r>
            <a:r>
              <a:rPr lang="es-ES" sz="16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BFak</a:t>
            </a:r>
            <a:r>
              <a:rPr lang="es-ES" sz="16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</a:t>
            </a:r>
            <a:r>
              <a:rPr lang="es-ES" sz="16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denosumaba</a:t>
            </a:r>
            <a:r>
              <a:rPr lang="es-ES" sz="16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6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edo</a:t>
            </a:r>
            <a:r>
              <a:rPr lang="es-ES" sz="16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6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errosomozumaba</a:t>
            </a:r>
            <a:r>
              <a:rPr lang="es-ES" sz="16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6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maneiatzea</a:t>
            </a:r>
            <a:endParaRPr lang="es-ES" sz="16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n 12">
            <a:extLst>
              <a:ext uri="{FF2B5EF4-FFF2-40B4-BE49-F238E27FC236}">
                <a16:creationId xmlns:a16="http://schemas.microsoft.com/office/drawing/2014/main" id="{C03C185E-B3E6-8FCD-FAE0-B8AECF9B05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9272" y="1285575"/>
            <a:ext cx="7904312" cy="4885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054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1" y="365125"/>
            <a:ext cx="11044631" cy="732155"/>
          </a:xfrm>
        </p:spPr>
        <p:txBody>
          <a:bodyPr>
            <a:normAutofit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SEGURTASUNA</a:t>
            </a:r>
            <a:endParaRPr lang="es-ES" sz="2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ítulo 2">
            <a:extLst>
              <a:ext uri="{FF2B5EF4-FFF2-40B4-BE49-F238E27FC236}">
                <a16:creationId xmlns:a16="http://schemas.microsoft.com/office/drawing/2014/main" id="{9EA89421-177D-4DFB-6FB5-D6313DE35329}"/>
              </a:ext>
            </a:extLst>
          </p:cNvPr>
          <p:cNvSpPr txBox="1">
            <a:spLocks/>
          </p:cNvSpPr>
          <p:nvPr/>
        </p:nvSpPr>
        <p:spPr>
          <a:xfrm>
            <a:off x="433802" y="1822178"/>
            <a:ext cx="11161486" cy="96835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 err="1"/>
              <a:t>Denosumabaren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eten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 OHA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/>
              <a:t>handitzen</a:t>
            </a:r>
            <a:r>
              <a:rPr lang="es-ES" sz="2000" dirty="0"/>
              <a:t> da, </a:t>
            </a:r>
            <a:r>
              <a:rPr lang="es-ES" sz="2000" dirty="0" err="1"/>
              <a:t>hezur-berritzearen</a:t>
            </a:r>
            <a:r>
              <a:rPr lang="es-ES" sz="2000" dirty="0"/>
              <a:t> </a:t>
            </a:r>
            <a:r>
              <a:rPr lang="es-ES" sz="2000" dirty="0" err="1"/>
              <a:t>markatzaileak</a:t>
            </a:r>
            <a:r>
              <a:rPr lang="es-ES" sz="2000" dirty="0"/>
              <a:t> </a:t>
            </a:r>
            <a:r>
              <a:rPr lang="es-ES" sz="2000" dirty="0" err="1"/>
              <a:t>ugaritu</a:t>
            </a:r>
            <a:r>
              <a:rPr lang="es-ES" sz="2000" dirty="0"/>
              <a:t> eta </a:t>
            </a:r>
            <a:r>
              <a:rPr lang="es-ES" sz="2000" dirty="0" err="1"/>
              <a:t>hezurraren</a:t>
            </a:r>
            <a:r>
              <a:rPr lang="es-ES" sz="2000" dirty="0"/>
              <a:t> </a:t>
            </a:r>
            <a:r>
              <a:rPr lang="es-ES" sz="2000" dirty="0" err="1"/>
              <a:t>dentsitate</a:t>
            </a:r>
            <a:r>
              <a:rPr lang="es-ES" sz="2000" dirty="0"/>
              <a:t> </a:t>
            </a:r>
            <a:r>
              <a:rPr lang="es-ES" sz="2000" dirty="0" err="1" smtClean="0"/>
              <a:t>minerala</a:t>
            </a:r>
            <a:r>
              <a:rPr lang="es-ES" sz="2000" dirty="0" smtClean="0"/>
              <a:t> </a:t>
            </a:r>
            <a:r>
              <a:rPr lang="es-ES" sz="2000" dirty="0" err="1"/>
              <a:t>gutxitu</a:t>
            </a:r>
            <a:r>
              <a:rPr lang="es-ES" sz="2000" dirty="0"/>
              <a:t> («</a:t>
            </a:r>
            <a:r>
              <a:rPr lang="es-ES" sz="2000" dirty="0" err="1"/>
              <a:t>errebote-efektu</a:t>
            </a:r>
            <a:r>
              <a:rPr lang="es-ES" sz="2000" dirty="0"/>
              <a:t>» </a:t>
            </a:r>
            <a:r>
              <a:rPr lang="es-ES" sz="2000" dirty="0" err="1"/>
              <a:t>esaten</a:t>
            </a:r>
            <a:r>
              <a:rPr lang="es-ES" sz="2000" dirty="0"/>
              <a:t> </a:t>
            </a:r>
            <a:r>
              <a:rPr lang="es-ES" sz="2000" dirty="0" err="1"/>
              <a:t>zaiona</a:t>
            </a:r>
            <a:r>
              <a:rPr lang="es-ES" sz="2000" dirty="0"/>
              <a:t>).</a:t>
            </a:r>
          </a:p>
          <a:p>
            <a:pPr algn="just"/>
            <a:r>
              <a:rPr lang="es-ES" sz="2000" dirty="0" err="1"/>
              <a:t>Administraturiko</a:t>
            </a:r>
            <a:r>
              <a:rPr lang="es-ES" sz="2000" dirty="0"/>
              <a:t> </a:t>
            </a:r>
            <a:r>
              <a:rPr lang="es-ES" sz="2000" dirty="0" err="1"/>
              <a:t>azken</a:t>
            </a:r>
            <a:r>
              <a:rPr lang="es-ES" sz="2000" dirty="0"/>
              <a:t> </a:t>
            </a:r>
            <a:r>
              <a:rPr lang="es-ES" sz="2000" dirty="0" err="1"/>
              <a:t>dositik</a:t>
            </a:r>
            <a:r>
              <a:rPr lang="es-ES" sz="2000" dirty="0"/>
              <a:t> 6 </a:t>
            </a:r>
            <a:r>
              <a:rPr lang="es-ES" sz="2000" dirty="0" err="1"/>
              <a:t>hilabetera</a:t>
            </a:r>
            <a:r>
              <a:rPr lang="es-ES" sz="2000" dirty="0"/>
              <a:t> </a:t>
            </a:r>
            <a:r>
              <a:rPr lang="es-ES" sz="2000" dirty="0" err="1"/>
              <a:t>diagnostikatu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ornoetako</a:t>
            </a:r>
            <a:r>
              <a:rPr lang="es-ES" sz="2000" dirty="0"/>
              <a:t> </a:t>
            </a:r>
            <a:r>
              <a:rPr lang="es-ES" sz="2000" dirty="0" err="1"/>
              <a:t>haustura</a:t>
            </a:r>
            <a:r>
              <a:rPr lang="es-ES" sz="2000" dirty="0"/>
              <a:t> </a:t>
            </a:r>
            <a:r>
              <a:rPr lang="es-ES" sz="2000" dirty="0" err="1"/>
              <a:t>anizkoitzak</a:t>
            </a:r>
            <a:r>
              <a:rPr lang="es-ES" sz="2000" dirty="0"/>
              <a:t>. </a:t>
            </a:r>
            <a:r>
              <a:rPr lang="es-ES" sz="2000" dirty="0" err="1"/>
              <a:t>Orobat</a:t>
            </a:r>
            <a:r>
              <a:rPr lang="es-ES" sz="2000" dirty="0"/>
              <a:t>, </a:t>
            </a:r>
            <a:r>
              <a:rPr lang="es-ES" sz="2000" dirty="0" err="1"/>
              <a:t>tratamenduaren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 </a:t>
            </a:r>
            <a:r>
              <a:rPr lang="es-ES" sz="2000" dirty="0" err="1"/>
              <a:t>hausturak</a:t>
            </a:r>
            <a:r>
              <a:rPr lang="es-ES" sz="2000" dirty="0"/>
              <a:t> </a:t>
            </a:r>
            <a:r>
              <a:rPr lang="es-ES" sz="2000" dirty="0" err="1" smtClean="0"/>
              <a:t>zituzten</a:t>
            </a:r>
            <a:r>
              <a:rPr lang="es-ES" sz="2000" dirty="0" smtClean="0"/>
              <a:t> </a:t>
            </a:r>
            <a:r>
              <a:rPr lang="es-ES" sz="2000" dirty="0" err="1"/>
              <a:t>pazienteek</a:t>
            </a:r>
            <a:r>
              <a:rPr lang="es-ES" sz="2000" dirty="0"/>
              <a:t> </a:t>
            </a:r>
            <a:r>
              <a:rPr lang="es-ES" sz="2000" dirty="0" err="1"/>
              <a:t>lau</a:t>
            </a:r>
            <a:r>
              <a:rPr lang="es-ES" sz="2000" dirty="0"/>
              <a:t> </a:t>
            </a:r>
            <a:r>
              <a:rPr lang="es-ES" sz="2000" dirty="0" err="1"/>
              <a:t>aldiz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handiagoa</a:t>
            </a:r>
            <a:r>
              <a:rPr lang="es-ES" sz="2000" dirty="0"/>
              <a:t> </a:t>
            </a:r>
            <a:r>
              <a:rPr lang="es-ES" sz="2000" dirty="0" err="1"/>
              <a:t>zuten</a:t>
            </a:r>
            <a:r>
              <a:rPr lang="es-ES" sz="2000" dirty="0"/>
              <a:t> (</a:t>
            </a:r>
            <a:r>
              <a:rPr lang="es-ES" sz="2000" dirty="0" err="1"/>
              <a:t>Odds</a:t>
            </a:r>
            <a:r>
              <a:rPr lang="es-ES" sz="2000" dirty="0"/>
              <a:t> Ratio 3,9 [KT % 95: 2,1-7,2]) izan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zituztenek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.</a:t>
            </a:r>
          </a:p>
          <a:p>
            <a:pPr algn="just"/>
            <a:r>
              <a:rPr lang="es-ES" sz="2000" dirty="0" err="1"/>
              <a:t>Denosumabaren</a:t>
            </a:r>
            <a:r>
              <a:rPr lang="es-ES" sz="2000" dirty="0"/>
              <a:t> </a:t>
            </a:r>
            <a:r>
              <a:rPr lang="es-ES" sz="2000" dirty="0" err="1"/>
              <a:t>indikazioa</a:t>
            </a:r>
            <a:r>
              <a:rPr lang="es-ES" sz="2000" dirty="0"/>
              <a:t> </a:t>
            </a:r>
            <a:r>
              <a:rPr lang="es-ES" sz="2000" dirty="0" err="1"/>
              <a:t>arretaz</a:t>
            </a:r>
            <a:r>
              <a:rPr lang="es-ES" sz="2000" dirty="0"/>
              <a:t> </a:t>
            </a:r>
            <a:r>
              <a:rPr lang="es-ES" sz="2000" dirty="0" err="1"/>
              <a:t>ebaluatu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, </a:t>
            </a:r>
            <a:r>
              <a:rPr lang="es-ES" sz="2000" dirty="0" err="1"/>
              <a:t>bereziki</a:t>
            </a:r>
            <a:r>
              <a:rPr lang="es-ES" sz="2000" dirty="0"/>
              <a:t> </a:t>
            </a:r>
            <a:r>
              <a:rPr lang="es-ES" sz="2000" dirty="0" err="1"/>
              <a:t>pazienteak</a:t>
            </a:r>
            <a:r>
              <a:rPr lang="es-ES" sz="2000" dirty="0"/>
              <a:t> </a:t>
            </a:r>
            <a:r>
              <a:rPr lang="es-ES" sz="2000" dirty="0" err="1"/>
              <a:t>gazteak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.</a:t>
            </a:r>
          </a:p>
          <a:p>
            <a:pPr algn="just"/>
            <a:r>
              <a:rPr lang="es-ES" sz="2000" dirty="0" err="1"/>
              <a:t>Argi</a:t>
            </a:r>
            <a:r>
              <a:rPr lang="es-ES" sz="2000" dirty="0"/>
              <a:t> eta </a:t>
            </a:r>
            <a:r>
              <a:rPr lang="es-ES" sz="2000" dirty="0" err="1"/>
              <a:t>garbi</a:t>
            </a:r>
            <a:r>
              <a:rPr lang="es-ES" sz="2000" dirty="0"/>
              <a:t> </a:t>
            </a:r>
            <a:r>
              <a:rPr lang="es-ES" sz="2000" dirty="0" err="1"/>
              <a:t>esan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 </a:t>
            </a:r>
            <a:r>
              <a:rPr lang="es-ES" sz="2000" dirty="0" err="1"/>
              <a:t>pazienteei</a:t>
            </a:r>
            <a:r>
              <a:rPr lang="es-ES" sz="2000" dirty="0"/>
              <a:t> </a:t>
            </a:r>
            <a:r>
              <a:rPr lang="es-ES" sz="2000" dirty="0" err="1"/>
              <a:t>ezarritako</a:t>
            </a:r>
            <a:r>
              <a:rPr lang="es-ES" sz="2000" dirty="0"/>
              <a:t> </a:t>
            </a:r>
            <a:r>
              <a:rPr lang="es-ES" sz="2000" dirty="0" err="1"/>
              <a:t>egutegiari</a:t>
            </a:r>
            <a:r>
              <a:rPr lang="es-ES" sz="2000" dirty="0"/>
              <a:t> </a:t>
            </a:r>
            <a:r>
              <a:rPr lang="es-ES" sz="2000" dirty="0" err="1"/>
              <a:t>jarraitu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diotela</a:t>
            </a:r>
            <a:r>
              <a:rPr lang="es-ES" sz="2000" dirty="0"/>
              <a:t>, </a:t>
            </a:r>
            <a:r>
              <a:rPr lang="es-ES" sz="2000" dirty="0" err="1"/>
              <a:t>dosirik</a:t>
            </a:r>
            <a:r>
              <a:rPr lang="es-ES" sz="2000" dirty="0"/>
              <a:t> </a:t>
            </a:r>
            <a:r>
              <a:rPr lang="es-ES" sz="2000" dirty="0" err="1"/>
              <a:t>ahaztu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atzeratu</a:t>
            </a:r>
            <a:r>
              <a:rPr lang="es-ES" sz="2000" dirty="0"/>
              <a:t> gabe, eta </a:t>
            </a:r>
            <a:r>
              <a:rPr lang="es-ES" sz="2000" dirty="0" err="1"/>
              <a:t>abisatu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 </a:t>
            </a:r>
            <a:r>
              <a:rPr lang="es-ES" sz="2000" dirty="0" err="1"/>
              <a:t>ezin</a:t>
            </a:r>
            <a:r>
              <a:rPr lang="es-ES" sz="2000" dirty="0"/>
              <a:t> </a:t>
            </a:r>
            <a:r>
              <a:rPr lang="es-ES" sz="2000" dirty="0" err="1"/>
              <a:t>dutela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eten</a:t>
            </a:r>
            <a:r>
              <a:rPr lang="es-ES" sz="2000" dirty="0"/>
              <a:t> </a:t>
            </a:r>
            <a:r>
              <a:rPr lang="es-ES" sz="2000" dirty="0" err="1"/>
              <a:t>medikuari</a:t>
            </a:r>
            <a:r>
              <a:rPr lang="es-ES" sz="2000" dirty="0"/>
              <a:t> </a:t>
            </a:r>
            <a:r>
              <a:rPr lang="es-ES" sz="2000" dirty="0" err="1"/>
              <a:t>kontsultatu</a:t>
            </a:r>
            <a:r>
              <a:rPr lang="es-ES" sz="2000" dirty="0"/>
              <a:t> gabe.</a:t>
            </a:r>
          </a:p>
          <a:p>
            <a:pPr algn="just"/>
            <a:r>
              <a:rPr lang="es-ES" sz="2000" dirty="0" err="1"/>
              <a:t>Denosumabaren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eten</a:t>
            </a:r>
            <a:r>
              <a:rPr lang="es-ES" sz="2000" dirty="0"/>
              <a:t> </a:t>
            </a:r>
            <a:r>
              <a:rPr lang="es-ES" sz="2000" dirty="0" err="1"/>
              <a:t>beharra</a:t>
            </a:r>
            <a:r>
              <a:rPr lang="es-ES" sz="2000" dirty="0"/>
              <a:t> </a:t>
            </a:r>
            <a:r>
              <a:rPr lang="es-ES" sz="2000" dirty="0" err="1"/>
              <a:t>dagoenean</a:t>
            </a:r>
            <a:r>
              <a:rPr lang="es-ES" sz="2000" dirty="0"/>
              <a:t>, </a:t>
            </a:r>
            <a:r>
              <a:rPr lang="es-ES" sz="2000" dirty="0" err="1"/>
              <a:t>gidek</a:t>
            </a:r>
            <a:r>
              <a:rPr lang="es-ES" sz="2000" dirty="0"/>
              <a:t> BF </a:t>
            </a:r>
            <a:r>
              <a:rPr lang="es-ES" sz="2000" dirty="0" err="1"/>
              <a:t>bidezko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alternatiboa</a:t>
            </a:r>
            <a:r>
              <a:rPr lang="es-ES" sz="2000" dirty="0"/>
              <a:t> </a:t>
            </a:r>
            <a:r>
              <a:rPr lang="es-ES" sz="2000" dirty="0" err="1"/>
              <a:t>jartzea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9EA797D-57BD-6E0D-8371-CF26673992D7}"/>
              </a:ext>
            </a:extLst>
          </p:cNvPr>
          <p:cNvSpPr txBox="1"/>
          <p:nvPr/>
        </p:nvSpPr>
        <p:spPr>
          <a:xfrm>
            <a:off x="433802" y="1373578"/>
            <a:ext cx="11044630" cy="383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Ornoetako</a:t>
            </a:r>
            <a:r>
              <a:rPr lang="es-ES" sz="1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haustura</a:t>
            </a:r>
            <a:r>
              <a:rPr lang="es-ES" sz="1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anizkoitzak</a:t>
            </a:r>
            <a:r>
              <a:rPr lang="es-ES" sz="1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(OHA) </a:t>
            </a:r>
            <a:r>
              <a:rPr lang="es-ES" sz="1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izateko</a:t>
            </a:r>
            <a:r>
              <a:rPr lang="es-ES" sz="1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arriskua</a:t>
            </a:r>
            <a:r>
              <a:rPr lang="es-ES" sz="1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Denosumaba</a:t>
            </a:r>
            <a:r>
              <a:rPr lang="es-ES" sz="1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dirty="0" err="1">
                <a:solidFill>
                  <a:srgbClr val="4E9EBA"/>
                </a:solidFill>
                <a:latin typeface="Arial Black" pitchFamily="34" charset="0"/>
              </a:rPr>
              <a:t>eten</a:t>
            </a:r>
            <a:r>
              <a:rPr lang="es-ES" sz="1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1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ondoren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460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IRAUPENA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1F5898BF-DF8D-ECC1-1700-215A282D6047}"/>
              </a:ext>
            </a:extLst>
          </p:cNvPr>
          <p:cNvSpPr txBox="1"/>
          <p:nvPr/>
        </p:nvSpPr>
        <p:spPr>
          <a:xfrm>
            <a:off x="377762" y="1494568"/>
            <a:ext cx="10498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 err="1">
                <a:solidFill>
                  <a:srgbClr val="4E9EBA"/>
                </a:solidFill>
                <a:latin typeface="Arial Black" pitchFamily="34" charset="0"/>
              </a:rPr>
              <a:t>Hezur-sortzaileak</a:t>
            </a:r>
            <a:endParaRPr lang="es-ES" dirty="0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F480E41B-3F38-0FFA-AA8C-48BF53456D86}"/>
              </a:ext>
            </a:extLst>
          </p:cNvPr>
          <p:cNvSpPr txBox="1">
            <a:spLocks/>
          </p:cNvSpPr>
          <p:nvPr/>
        </p:nvSpPr>
        <p:spPr>
          <a:xfrm>
            <a:off x="433802" y="2409733"/>
            <a:ext cx="11161486" cy="19276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/>
              <a:t>Farmako</a:t>
            </a:r>
            <a:r>
              <a:rPr lang="es-ES" sz="2000" dirty="0"/>
              <a:t> </a:t>
            </a:r>
            <a:r>
              <a:rPr lang="es-ES" sz="2000" dirty="0" err="1"/>
              <a:t>hezur-sortzaileentzako</a:t>
            </a:r>
            <a:r>
              <a:rPr lang="es-ES" sz="2000" dirty="0"/>
              <a:t>, </a:t>
            </a:r>
            <a:r>
              <a:rPr lang="es-ES" sz="2000" dirty="0" err="1"/>
              <a:t>fitxa</a:t>
            </a:r>
            <a:r>
              <a:rPr lang="es-ES" sz="2000" dirty="0"/>
              <a:t> </a:t>
            </a:r>
            <a:r>
              <a:rPr lang="es-ES" sz="2000" dirty="0" err="1"/>
              <a:t>teknikoek</a:t>
            </a:r>
            <a:r>
              <a:rPr lang="es-ES" sz="2000" dirty="0"/>
              <a:t>  </a:t>
            </a:r>
            <a:r>
              <a:rPr lang="es-ES" sz="2000" dirty="0" err="1"/>
              <a:t>zehazten</a:t>
            </a:r>
            <a:r>
              <a:rPr lang="es-ES" sz="2000" dirty="0"/>
              <a:t> </a:t>
            </a:r>
            <a:r>
              <a:rPr lang="es-ES" sz="2000" dirty="0" err="1"/>
              <a:t>dituzte</a:t>
            </a:r>
            <a:r>
              <a:rPr lang="es-ES" sz="2000" dirty="0"/>
              <a:t> </a:t>
            </a:r>
            <a:r>
              <a:rPr lang="es-ES" sz="2000" dirty="0" err="1"/>
              <a:t>erabilera</a:t>
            </a:r>
            <a:r>
              <a:rPr lang="es-ES" sz="2000" dirty="0"/>
              <a:t> </a:t>
            </a:r>
            <a:r>
              <a:rPr lang="es-ES" sz="2000" dirty="0" err="1"/>
              <a:t>epe</a:t>
            </a:r>
            <a:r>
              <a:rPr lang="es-ES" sz="2000" dirty="0"/>
              <a:t> </a:t>
            </a:r>
            <a:r>
              <a:rPr lang="es-ES" sz="2000" dirty="0" err="1"/>
              <a:t>maximoak</a:t>
            </a:r>
            <a:r>
              <a:rPr lang="es-ES" sz="2000" dirty="0"/>
              <a:t>:</a:t>
            </a:r>
          </a:p>
          <a:p>
            <a:pPr lvl="1"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/>
              <a:t>Teriparatida: </a:t>
            </a:r>
            <a:r>
              <a:rPr lang="es-ES" sz="2000" dirty="0" err="1"/>
              <a:t>gehienez</a:t>
            </a:r>
            <a:r>
              <a:rPr lang="es-ES" sz="2000" dirty="0"/>
              <a:t> ere 24 </a:t>
            </a:r>
            <a:r>
              <a:rPr lang="es-ES" sz="2000" dirty="0" err="1"/>
              <a:t>hilabetez</a:t>
            </a:r>
            <a:r>
              <a:rPr lang="es-ES" sz="2000" dirty="0"/>
              <a:t> </a:t>
            </a:r>
            <a:r>
              <a:rPr lang="es-ES" sz="2000" dirty="0" err="1"/>
              <a:t>erabil</a:t>
            </a:r>
            <a:r>
              <a:rPr lang="es-ES" sz="2000" dirty="0"/>
              <a:t> </a:t>
            </a:r>
            <a:r>
              <a:rPr lang="es-ES" sz="2000" dirty="0" err="1"/>
              <a:t>daiteke</a:t>
            </a:r>
            <a:r>
              <a:rPr lang="es-ES" sz="2000" dirty="0"/>
              <a:t> (</a:t>
            </a:r>
            <a:r>
              <a:rPr lang="es-ES" sz="2000" dirty="0" err="1"/>
              <a:t>bizitzan</a:t>
            </a:r>
            <a:r>
              <a:rPr lang="es-ES" sz="2000" dirty="0"/>
              <a:t> </a:t>
            </a:r>
            <a:r>
              <a:rPr lang="es-ES" sz="2000" dirty="0" err="1"/>
              <a:t>behin</a:t>
            </a:r>
            <a:r>
              <a:rPr lang="es-ES" sz="2000" dirty="0"/>
              <a:t> </a:t>
            </a:r>
            <a:r>
              <a:rPr lang="es-ES" sz="2000" dirty="0" err="1"/>
              <a:t>bakarrrik</a:t>
            </a:r>
            <a:r>
              <a:rPr lang="es-ES" sz="2000" dirty="0"/>
              <a:t> </a:t>
            </a:r>
            <a:r>
              <a:rPr lang="es-ES" sz="2000" dirty="0" err="1"/>
              <a:t>har</a:t>
            </a:r>
            <a:r>
              <a:rPr lang="es-ES" sz="2000" dirty="0"/>
              <a:t> </a:t>
            </a:r>
            <a:r>
              <a:rPr lang="es-ES" sz="2000" dirty="0" err="1"/>
              <a:t>dezakete</a:t>
            </a:r>
            <a:r>
              <a:rPr lang="es-ES" sz="2000" dirty="0"/>
              <a:t> </a:t>
            </a:r>
            <a:r>
              <a:rPr lang="es-ES" sz="2000" dirty="0" err="1"/>
              <a:t>pazienteek</a:t>
            </a:r>
            <a:r>
              <a:rPr lang="es-ES" sz="2000" dirty="0"/>
              <a:t>).</a:t>
            </a:r>
          </a:p>
          <a:p>
            <a:pPr lvl="1"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/>
              <a:t>Erromosozumaba</a:t>
            </a:r>
            <a:r>
              <a:rPr lang="es-ES" sz="2000" dirty="0"/>
              <a:t>:  </a:t>
            </a:r>
            <a:r>
              <a:rPr lang="es-ES" sz="2000" dirty="0" err="1"/>
              <a:t>gehienez</a:t>
            </a:r>
            <a:r>
              <a:rPr lang="es-ES" sz="2000" dirty="0"/>
              <a:t> ere 12  </a:t>
            </a:r>
            <a:r>
              <a:rPr lang="es-ES" sz="2000" dirty="0" err="1"/>
              <a:t>hilabetez</a:t>
            </a:r>
            <a:r>
              <a:rPr lang="es-ES" sz="2000" dirty="0"/>
              <a:t>. </a:t>
            </a:r>
          </a:p>
          <a:p>
            <a:pPr marL="457200" lvl="1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2000" dirty="0"/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/>
              <a:t>Teriparatida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erromosozumaba</a:t>
            </a:r>
            <a:r>
              <a:rPr lang="es-ES" sz="2000" dirty="0"/>
              <a:t> </a:t>
            </a:r>
            <a:r>
              <a:rPr lang="es-ES" sz="2000" dirty="0" err="1"/>
              <a:t>kendu</a:t>
            </a:r>
            <a:r>
              <a:rPr lang="es-ES" sz="2000" dirty="0"/>
              <a:t> eta </a:t>
            </a:r>
            <a:r>
              <a:rPr lang="es-ES" sz="2000" dirty="0" err="1"/>
              <a:t>gero</a:t>
            </a:r>
            <a:r>
              <a:rPr lang="es-ES" sz="2000" dirty="0"/>
              <a:t>,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antirresortiboarekin</a:t>
            </a:r>
            <a:r>
              <a:rPr lang="es-ES" sz="2000" dirty="0"/>
              <a:t> </a:t>
            </a:r>
            <a:r>
              <a:rPr lang="es-ES" sz="2000" dirty="0" err="1"/>
              <a:t>jarraitzea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da.</a:t>
            </a:r>
          </a:p>
        </p:txBody>
      </p:sp>
    </p:spTree>
    <p:extLst>
      <p:ext uri="{BB962C8B-B14F-4D97-AF65-F5344CB8AC3E}">
        <p14:creationId xmlns:p14="http://schemas.microsoft.com/office/powerpoint/2010/main" val="2209896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IRAUPENA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1F5898BF-DF8D-ECC1-1700-215A282D6047}"/>
              </a:ext>
            </a:extLst>
          </p:cNvPr>
          <p:cNvSpPr txBox="1"/>
          <p:nvPr/>
        </p:nvSpPr>
        <p:spPr>
          <a:xfrm>
            <a:off x="377762" y="1494568"/>
            <a:ext cx="10498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 err="1">
                <a:solidFill>
                  <a:srgbClr val="4E9EBA"/>
                </a:solidFill>
                <a:latin typeface="Arial Black" pitchFamily="34" charset="0"/>
              </a:rPr>
              <a:t>Antirresortiboak</a:t>
            </a:r>
            <a:endParaRPr lang="es-ES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D6BABBB9-9065-C1B9-ED55-BA79C5A946E2}"/>
              </a:ext>
            </a:extLst>
          </p:cNvPr>
          <p:cNvSpPr txBox="1">
            <a:spLocks/>
          </p:cNvSpPr>
          <p:nvPr/>
        </p:nvSpPr>
        <p:spPr>
          <a:xfrm>
            <a:off x="433801" y="1978500"/>
            <a:ext cx="11161486" cy="19276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000" dirty="0" err="1"/>
              <a:t>Eraginkortasun-segurtasun</a:t>
            </a:r>
            <a:r>
              <a:rPr lang="es-ES" sz="2000" dirty="0"/>
              <a:t> </a:t>
            </a:r>
            <a:r>
              <a:rPr lang="es-ES" sz="2000" dirty="0" err="1"/>
              <a:t>profilari</a:t>
            </a:r>
            <a:r>
              <a:rPr lang="es-ES" sz="2000" dirty="0"/>
              <a:t> </a:t>
            </a:r>
            <a:r>
              <a:rPr lang="es-ES" sz="2000" dirty="0" err="1"/>
              <a:t>buruz</a:t>
            </a:r>
            <a:r>
              <a:rPr lang="es-ES" sz="2000" dirty="0"/>
              <a:t> </a:t>
            </a:r>
            <a:r>
              <a:rPr lang="es-ES" sz="2000" dirty="0" err="1"/>
              <a:t>dagoen</a:t>
            </a:r>
            <a:r>
              <a:rPr lang="es-ES" sz="2000" dirty="0"/>
              <a:t> </a:t>
            </a:r>
            <a:r>
              <a:rPr lang="es-ES" sz="2000" dirty="0" err="1"/>
              <a:t>ebidentziak</a:t>
            </a:r>
            <a:r>
              <a:rPr lang="es-ES" sz="2000" dirty="0"/>
              <a:t> </a:t>
            </a:r>
            <a:r>
              <a:rPr lang="es-ES" sz="2000" dirty="0" err="1"/>
              <a:t>gehieneko</a:t>
            </a:r>
            <a:r>
              <a:rPr lang="es-ES" sz="2000" dirty="0"/>
              <a:t> </a:t>
            </a:r>
            <a:r>
              <a:rPr lang="es-ES" sz="2000" dirty="0" err="1"/>
              <a:t>aldi</a:t>
            </a:r>
            <a:r>
              <a:rPr lang="es-ES" sz="2000" dirty="0"/>
              <a:t> </a:t>
            </a:r>
            <a:r>
              <a:rPr lang="es-ES" sz="2000" dirty="0" err="1"/>
              <a:t>hauek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ditu</a:t>
            </a:r>
            <a:r>
              <a:rPr lang="es-ES" sz="2000" dirty="0"/>
              <a:t>:</a:t>
            </a:r>
          </a:p>
          <a:p>
            <a:pPr lvl="1"/>
            <a:r>
              <a:rPr lang="es-ES" sz="2000" dirty="0"/>
              <a:t> 10  </a:t>
            </a:r>
            <a:r>
              <a:rPr lang="es-ES" sz="2000" dirty="0" err="1"/>
              <a:t>urte</a:t>
            </a:r>
            <a:r>
              <a:rPr lang="es-ES" sz="2000" dirty="0"/>
              <a:t> alendronato eta </a:t>
            </a:r>
            <a:r>
              <a:rPr lang="es-ES" sz="2000" dirty="0" err="1"/>
              <a:t>denosumabarentzat</a:t>
            </a:r>
            <a:r>
              <a:rPr lang="es-ES" sz="2000" dirty="0"/>
              <a:t>.</a:t>
            </a:r>
          </a:p>
          <a:p>
            <a:pPr lvl="1"/>
            <a:r>
              <a:rPr lang="es-ES" sz="2000" dirty="0"/>
              <a:t> 9 </a:t>
            </a:r>
            <a:r>
              <a:rPr lang="es-ES" sz="2000" dirty="0" err="1"/>
              <a:t>urte</a:t>
            </a:r>
            <a:r>
              <a:rPr lang="es-ES" sz="2000" dirty="0"/>
              <a:t> </a:t>
            </a:r>
            <a:r>
              <a:rPr lang="es-ES" sz="2000" dirty="0" err="1"/>
              <a:t>azido</a:t>
            </a:r>
            <a:r>
              <a:rPr lang="es-ES" sz="2000" dirty="0"/>
              <a:t> </a:t>
            </a:r>
            <a:r>
              <a:rPr lang="es-ES" sz="2000" dirty="0" err="1"/>
              <a:t>zoledronikoarentzat</a:t>
            </a:r>
            <a:r>
              <a:rPr lang="es-ES" sz="2000" dirty="0"/>
              <a:t>.</a:t>
            </a:r>
          </a:p>
          <a:p>
            <a:pPr lvl="1"/>
            <a:r>
              <a:rPr lang="es-ES" sz="2000" dirty="0"/>
              <a:t> 8 </a:t>
            </a:r>
            <a:r>
              <a:rPr lang="es-ES" sz="2000" dirty="0" err="1"/>
              <a:t>urte</a:t>
            </a:r>
            <a:r>
              <a:rPr lang="es-ES" sz="2000" dirty="0"/>
              <a:t> </a:t>
            </a:r>
            <a:r>
              <a:rPr lang="es-ES" sz="2000" dirty="0" err="1"/>
              <a:t>erraloxifeno</a:t>
            </a:r>
            <a:r>
              <a:rPr lang="es-ES" sz="2000" dirty="0"/>
              <a:t> eta </a:t>
            </a:r>
            <a:r>
              <a:rPr lang="es-ES" sz="2000" dirty="0" err="1"/>
              <a:t>bazedoxifenoarentzat</a:t>
            </a:r>
            <a:r>
              <a:rPr lang="es-ES" sz="2000" dirty="0"/>
              <a:t>.</a:t>
            </a:r>
          </a:p>
          <a:p>
            <a:pPr lvl="1"/>
            <a:r>
              <a:rPr lang="es-ES" sz="2000" dirty="0"/>
              <a:t>7  </a:t>
            </a:r>
            <a:r>
              <a:rPr lang="es-ES" sz="2000" dirty="0" err="1"/>
              <a:t>urte</a:t>
            </a:r>
            <a:r>
              <a:rPr lang="es-ES" sz="2000" dirty="0"/>
              <a:t> </a:t>
            </a:r>
            <a:r>
              <a:rPr lang="es-ES" sz="2000" dirty="0" err="1"/>
              <a:t>errisedronatoarentzat</a:t>
            </a:r>
            <a:r>
              <a:rPr lang="es-ES" sz="2000" dirty="0"/>
              <a:t>. </a:t>
            </a:r>
          </a:p>
          <a:p>
            <a:pPr algn="l"/>
            <a:r>
              <a:rPr lang="es-ES" sz="2000" dirty="0" err="1"/>
              <a:t>Epe</a:t>
            </a:r>
            <a:r>
              <a:rPr lang="es-ES" sz="2000" dirty="0"/>
              <a:t> </a:t>
            </a:r>
            <a:r>
              <a:rPr lang="es-ES" sz="2000" dirty="0" err="1"/>
              <a:t>horiez</a:t>
            </a:r>
            <a:r>
              <a:rPr lang="es-ES" sz="2000" dirty="0"/>
              <a:t> </a:t>
            </a:r>
            <a:r>
              <a:rPr lang="es-ES" sz="2000" dirty="0" err="1"/>
              <a:t>harago</a:t>
            </a:r>
            <a:r>
              <a:rPr lang="es-ES" sz="2000" dirty="0"/>
              <a:t>, </a:t>
            </a:r>
            <a:r>
              <a:rPr lang="es-ES" sz="2000" dirty="0" err="1"/>
              <a:t>erreferentziazko</a:t>
            </a:r>
            <a:r>
              <a:rPr lang="es-ES" sz="2000" dirty="0"/>
              <a:t> </a:t>
            </a:r>
            <a:r>
              <a:rPr lang="es-ES" sz="2000" dirty="0" err="1"/>
              <a:t>gidetan</a:t>
            </a:r>
            <a:r>
              <a:rPr lang="es-ES" sz="2000" dirty="0"/>
              <a:t> </a:t>
            </a:r>
            <a:r>
              <a:rPr lang="es-ES" sz="2000" dirty="0" err="1"/>
              <a:t>ageri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gomendioak</a:t>
            </a:r>
            <a:r>
              <a:rPr lang="es-ES" sz="2000" dirty="0"/>
              <a:t>  </a:t>
            </a:r>
            <a:r>
              <a:rPr lang="es-ES" sz="2000" dirty="0" err="1"/>
              <a:t>adituen</a:t>
            </a:r>
            <a:r>
              <a:rPr lang="es-ES" sz="2000" dirty="0"/>
              <a:t> </a:t>
            </a:r>
            <a:r>
              <a:rPr lang="es-ES" sz="2000" dirty="0" err="1"/>
              <a:t>arteko</a:t>
            </a:r>
            <a:r>
              <a:rPr lang="es-ES" sz="2000" dirty="0"/>
              <a:t> </a:t>
            </a:r>
            <a:r>
              <a:rPr lang="es-ES" sz="2000" dirty="0" err="1"/>
              <a:t>adostasuna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</a:t>
            </a:r>
          </a:p>
          <a:p>
            <a:endParaRPr lang="es-ES" sz="2000" dirty="0"/>
          </a:p>
          <a:p>
            <a:r>
              <a:rPr lang="es-ES" sz="2000" dirty="0" err="1"/>
              <a:t>Tratamenduaren</a:t>
            </a:r>
            <a:r>
              <a:rPr lang="es-ES" sz="2000" dirty="0"/>
              <a:t> </a:t>
            </a:r>
            <a:r>
              <a:rPr lang="es-ES" sz="2000" dirty="0" err="1"/>
              <a:t>iraupen</a:t>
            </a:r>
            <a:r>
              <a:rPr lang="es-ES" sz="2000" dirty="0"/>
              <a:t> </a:t>
            </a:r>
            <a:r>
              <a:rPr lang="es-ES" sz="2000" dirty="0" err="1"/>
              <a:t>optimoa</a:t>
            </a:r>
            <a:r>
              <a:rPr lang="es-ES" sz="2000" dirty="0"/>
              <a:t> </a:t>
            </a:r>
            <a:r>
              <a:rPr lang="es-ES" sz="2000" dirty="0" err="1"/>
              <a:t>zehaztuta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dagoenez</a:t>
            </a:r>
            <a:r>
              <a:rPr lang="es-ES" sz="2000" dirty="0"/>
              <a:t>,  </a:t>
            </a:r>
            <a:r>
              <a:rPr lang="es-ES" sz="2000" dirty="0" err="1"/>
              <a:t>berauen</a:t>
            </a:r>
            <a:r>
              <a:rPr lang="es-ES" sz="2000" dirty="0"/>
              <a:t> </a:t>
            </a:r>
            <a:r>
              <a:rPr lang="es-ES" sz="2000" dirty="0" err="1"/>
              <a:t>beharra</a:t>
            </a:r>
            <a:r>
              <a:rPr lang="es-ES" sz="2000" dirty="0"/>
              <a:t> </a:t>
            </a:r>
            <a:r>
              <a:rPr lang="es-ES" sz="2000" dirty="0" err="1"/>
              <a:t>aldian</a:t>
            </a:r>
            <a:r>
              <a:rPr lang="es-ES" sz="2000" dirty="0"/>
              <a:t> </a:t>
            </a:r>
            <a:r>
              <a:rPr lang="es-ES" sz="2000" dirty="0" err="1"/>
              <a:t>behin</a:t>
            </a:r>
            <a:r>
              <a:rPr lang="es-ES" sz="2000" dirty="0"/>
              <a:t> eta </a:t>
            </a:r>
            <a:r>
              <a:rPr lang="es-ES" sz="2000" dirty="0" err="1"/>
              <a:t>banan-banan</a:t>
            </a:r>
            <a:r>
              <a:rPr lang="es-ES" sz="2000" dirty="0"/>
              <a:t> </a:t>
            </a:r>
            <a:r>
              <a:rPr lang="es-ES" sz="2000" dirty="0" err="1"/>
              <a:t>berrebaluatu</a:t>
            </a:r>
            <a:r>
              <a:rPr lang="es-ES" sz="2000" dirty="0"/>
              <a:t> </a:t>
            </a:r>
            <a:r>
              <a:rPr lang="es-ES" sz="2000" dirty="0" err="1"/>
              <a:t>beharko</a:t>
            </a:r>
            <a:r>
              <a:rPr lang="es-ES" sz="2000" dirty="0"/>
              <a:t> da, </a:t>
            </a:r>
            <a:r>
              <a:rPr lang="es-ES" sz="2000" dirty="0" err="1"/>
              <a:t>behar-arrisku</a:t>
            </a:r>
            <a:r>
              <a:rPr lang="es-ES" sz="2000" dirty="0"/>
              <a:t> </a:t>
            </a:r>
            <a:r>
              <a:rPr lang="es-ES" sz="2000" dirty="0" err="1"/>
              <a:t>balantzea</a:t>
            </a:r>
            <a:r>
              <a:rPr lang="es-ES" sz="2000" dirty="0"/>
              <a:t> </a:t>
            </a:r>
            <a:r>
              <a:rPr lang="es-ES" sz="2000" dirty="0" err="1"/>
              <a:t>kontrakoa</a:t>
            </a:r>
            <a:r>
              <a:rPr lang="es-ES" sz="2000" dirty="0"/>
              <a:t> </a:t>
            </a:r>
            <a:r>
              <a:rPr lang="es-ES" sz="2000" dirty="0" err="1"/>
              <a:t>denean</a:t>
            </a:r>
            <a:r>
              <a:rPr lang="es-ES" sz="2000" dirty="0"/>
              <a:t> </a:t>
            </a:r>
            <a:r>
              <a:rPr lang="es-ES" sz="2000" dirty="0" err="1"/>
              <a:t>farmakoa</a:t>
            </a:r>
            <a:r>
              <a:rPr lang="es-ES" sz="2000" dirty="0"/>
              <a:t> </a:t>
            </a:r>
            <a:r>
              <a:rPr lang="es-ES" sz="2000" dirty="0" err="1"/>
              <a:t>eteteko</a:t>
            </a:r>
            <a:r>
              <a:rPr lang="es-E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968415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IRAUPENA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1F5898BF-DF8D-ECC1-1700-215A282D6047}"/>
              </a:ext>
            </a:extLst>
          </p:cNvPr>
          <p:cNvSpPr txBox="1"/>
          <p:nvPr/>
        </p:nvSpPr>
        <p:spPr>
          <a:xfrm>
            <a:off x="377762" y="1246918"/>
            <a:ext cx="10498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 err="1" smtClean="0">
                <a:solidFill>
                  <a:srgbClr val="4E9EBA"/>
                </a:solidFill>
                <a:latin typeface="Arial Black" pitchFamily="34" charset="0"/>
              </a:rPr>
              <a:t>Antirresortiboak</a:t>
            </a:r>
            <a:r>
              <a:rPr lang="es-ES" dirty="0" smtClean="0">
                <a:solidFill>
                  <a:srgbClr val="4E9EBA"/>
                </a:solidFill>
                <a:latin typeface="Arial Black" pitchFamily="34" charset="0"/>
              </a:rPr>
              <a:t>: BF</a:t>
            </a:r>
            <a:endParaRPr lang="es-ES" dirty="0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492DFE57-4D39-5A97-43EC-79A29BE12209}"/>
              </a:ext>
            </a:extLst>
          </p:cNvPr>
          <p:cNvSpPr txBox="1">
            <a:spLocks/>
          </p:cNvSpPr>
          <p:nvPr/>
        </p:nvSpPr>
        <p:spPr>
          <a:xfrm>
            <a:off x="433802" y="1765888"/>
            <a:ext cx="11161486" cy="19276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000" dirty="0" err="1"/>
              <a:t>Giden</a:t>
            </a:r>
            <a:r>
              <a:rPr lang="es-ES" sz="2000" dirty="0"/>
              <a:t> </a:t>
            </a:r>
            <a:r>
              <a:rPr lang="es-ES" sz="2000" dirty="0" err="1"/>
              <a:t>arabeera</a:t>
            </a:r>
            <a:r>
              <a:rPr lang="es-ES" sz="2000" dirty="0"/>
              <a:t> </a:t>
            </a:r>
            <a:r>
              <a:rPr lang="es-ES" sz="2000" dirty="0" err="1"/>
              <a:t>BFekin</a:t>
            </a:r>
            <a:r>
              <a:rPr lang="es-ES" sz="2000" dirty="0"/>
              <a:t> </a:t>
            </a:r>
            <a:r>
              <a:rPr lang="es-ES" sz="2000" dirty="0" err="1"/>
              <a:t>jarraitzeko</a:t>
            </a:r>
            <a:r>
              <a:rPr lang="es-ES" sz="2000" dirty="0"/>
              <a:t> premia </a:t>
            </a:r>
            <a:r>
              <a:rPr lang="es-ES" sz="2000" dirty="0" err="1"/>
              <a:t>berriro</a:t>
            </a:r>
            <a:r>
              <a:rPr lang="es-ES" sz="2000" dirty="0"/>
              <a:t> </a:t>
            </a:r>
            <a:r>
              <a:rPr lang="es-ES" sz="2000" dirty="0" err="1"/>
              <a:t>ebaluatu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3-5 </a:t>
            </a:r>
            <a:r>
              <a:rPr lang="es-ES" sz="2000" dirty="0" err="1"/>
              <a:t>urte</a:t>
            </a:r>
            <a:r>
              <a:rPr lang="es-ES" sz="2000" dirty="0"/>
              <a:t> </a:t>
            </a:r>
            <a:r>
              <a:rPr lang="es-ES" sz="2000" dirty="0" err="1"/>
              <a:t>igarotakoan</a:t>
            </a:r>
            <a:r>
              <a:rPr lang="es-ES" sz="2000" dirty="0"/>
              <a:t>, </a:t>
            </a:r>
            <a:r>
              <a:rPr lang="es-ES" sz="2000" dirty="0" err="1"/>
              <a:t>etorkizunean</a:t>
            </a:r>
            <a:r>
              <a:rPr lang="es-ES" sz="2000" dirty="0"/>
              <a:t> </a:t>
            </a:r>
            <a:r>
              <a:rPr lang="es-ES" sz="2000" dirty="0" err="1"/>
              <a:t>hausturak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/>
              <a:t>klinikoan</a:t>
            </a:r>
            <a:r>
              <a:rPr lang="es-ES" sz="2000" dirty="0"/>
              <a:t> </a:t>
            </a:r>
            <a:r>
              <a:rPr lang="es-ES" sz="2000" dirty="0" err="1"/>
              <a:t>oinarrituta</a:t>
            </a:r>
            <a:r>
              <a:rPr lang="es-ES" sz="2000" dirty="0"/>
              <a:t>:</a:t>
            </a:r>
          </a:p>
          <a:p>
            <a:pPr lvl="1"/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altua</a:t>
            </a:r>
            <a:r>
              <a:rPr lang="es-ES" sz="2000" dirty="0"/>
              <a:t>:  </a:t>
            </a:r>
            <a:r>
              <a:rPr lang="es-ES" sz="2000" dirty="0" err="1"/>
              <a:t>tratamenduarekin</a:t>
            </a:r>
            <a:r>
              <a:rPr lang="es-ES" sz="2000" dirty="0"/>
              <a:t> </a:t>
            </a:r>
            <a:r>
              <a:rPr lang="es-ES" sz="2000" dirty="0" err="1"/>
              <a:t>jarraitu</a:t>
            </a:r>
            <a:r>
              <a:rPr lang="es-ES" sz="2000" dirty="0"/>
              <a:t>.</a:t>
            </a:r>
          </a:p>
          <a:p>
            <a:pPr lvl="1"/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ertain-txikia</a:t>
            </a:r>
            <a:r>
              <a:rPr lang="es-ES" sz="2000" dirty="0"/>
              <a:t>: </a:t>
            </a:r>
            <a:r>
              <a:rPr lang="es-ES" sz="2000" dirty="0" err="1"/>
              <a:t>BFak</a:t>
            </a:r>
            <a:r>
              <a:rPr lang="es-ES" sz="2000" dirty="0"/>
              <a:t> </a:t>
            </a:r>
            <a:r>
              <a:rPr lang="es-ES" sz="2000" dirty="0" err="1"/>
              <a:t>aldi</a:t>
            </a:r>
            <a:r>
              <a:rPr lang="es-ES" sz="2000" dirty="0"/>
              <a:t> </a:t>
            </a:r>
            <a:r>
              <a:rPr lang="es-ES" sz="2000" dirty="0" err="1"/>
              <a:t>baterako</a:t>
            </a:r>
            <a:r>
              <a:rPr lang="es-ES" sz="2000" dirty="0"/>
              <a:t> </a:t>
            </a:r>
            <a:r>
              <a:rPr lang="es-ES" sz="2000" dirty="0" err="1"/>
              <a:t>utzi</a:t>
            </a:r>
            <a:r>
              <a:rPr lang="es-ES" sz="2000" dirty="0"/>
              <a:t> (“</a:t>
            </a:r>
            <a:r>
              <a:rPr lang="es-ES" sz="2000" dirty="0" err="1"/>
              <a:t>opor</a:t>
            </a:r>
            <a:r>
              <a:rPr lang="es-ES" sz="2000" dirty="0"/>
              <a:t> </a:t>
            </a:r>
            <a:r>
              <a:rPr lang="es-ES" sz="2000" dirty="0" err="1"/>
              <a:t>terapeutiko</a:t>
            </a:r>
            <a:r>
              <a:rPr lang="es-ES" sz="2000" dirty="0"/>
              <a:t>” estrategia).</a:t>
            </a:r>
          </a:p>
          <a:p>
            <a:pPr marL="457200" lvl="1" indent="0">
              <a:buNone/>
            </a:pPr>
            <a:endParaRPr lang="es-ES" sz="2000" dirty="0"/>
          </a:p>
          <a:p>
            <a:pPr algn="l"/>
            <a:r>
              <a:rPr lang="es-ES" sz="2000" dirty="0" err="1"/>
              <a:t>Etenaldian</a:t>
            </a:r>
            <a:r>
              <a:rPr lang="es-ES" sz="2000" dirty="0"/>
              <a:t> </a:t>
            </a:r>
            <a:r>
              <a:rPr lang="es-ES" sz="2000" dirty="0" err="1"/>
              <a:t>zehar</a:t>
            </a:r>
            <a:r>
              <a:rPr lang="es-ES" sz="2000" dirty="0"/>
              <a:t> </a:t>
            </a:r>
            <a:r>
              <a:rPr lang="es-ES" sz="2000" dirty="0" err="1"/>
              <a:t>haustura</a:t>
            </a:r>
            <a:r>
              <a:rPr lang="es-ES" sz="2000" dirty="0"/>
              <a:t> </a:t>
            </a:r>
            <a:r>
              <a:rPr lang="es-ES" sz="2000" dirty="0" err="1"/>
              <a:t>gehiago</a:t>
            </a:r>
            <a:r>
              <a:rPr lang="es-ES" sz="2000" dirty="0"/>
              <a:t> izan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, </a:t>
            </a:r>
            <a:r>
              <a:rPr lang="es-ES" sz="2000" dirty="0" err="1"/>
              <a:t>egokia</a:t>
            </a:r>
            <a:r>
              <a:rPr lang="es-ES" sz="2000" dirty="0"/>
              <a:t> izan </a:t>
            </a:r>
            <a:r>
              <a:rPr lang="es-ES" sz="2000" dirty="0" err="1"/>
              <a:t>daiteke</a:t>
            </a:r>
            <a:r>
              <a:rPr lang="es-ES" sz="2000" dirty="0"/>
              <a:t> 1-3 </a:t>
            </a:r>
            <a:r>
              <a:rPr lang="es-ES" sz="2000" dirty="0" err="1"/>
              <a:t>urte</a:t>
            </a:r>
            <a:r>
              <a:rPr lang="es-ES" sz="2000" dirty="0"/>
              <a:t> </a:t>
            </a:r>
            <a:r>
              <a:rPr lang="es-ES" sz="2000" dirty="0" err="1"/>
              <a:t>farmakoa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gabe </a:t>
            </a:r>
            <a:r>
              <a:rPr lang="es-ES" sz="2000" dirty="0" err="1"/>
              <a:t>egotea</a:t>
            </a:r>
            <a:r>
              <a:rPr lang="es-ES" sz="2000" dirty="0"/>
              <a:t> (1-1,5 </a:t>
            </a:r>
            <a:r>
              <a:rPr lang="es-ES" sz="2000" dirty="0" err="1"/>
              <a:t>urte</a:t>
            </a:r>
            <a:r>
              <a:rPr lang="es-ES" sz="2000" dirty="0"/>
              <a:t> </a:t>
            </a:r>
            <a:r>
              <a:rPr lang="es-ES" sz="2000" dirty="0" err="1"/>
              <a:t>errisedronato</a:t>
            </a:r>
            <a:r>
              <a:rPr lang="es-ES" sz="2000" dirty="0"/>
              <a:t> eta </a:t>
            </a:r>
            <a:r>
              <a:rPr lang="es-ES" sz="2000" dirty="0" err="1"/>
              <a:t>ibandronatoarekin</a:t>
            </a:r>
            <a:r>
              <a:rPr lang="es-ES" sz="2000" dirty="0"/>
              <a:t>, 2 </a:t>
            </a:r>
            <a:r>
              <a:rPr lang="es-ES" sz="2000" dirty="0" err="1"/>
              <a:t>alendronatoarekin</a:t>
            </a:r>
            <a:r>
              <a:rPr lang="es-ES" sz="2000" dirty="0"/>
              <a:t> eta 3 </a:t>
            </a:r>
            <a:r>
              <a:rPr lang="es-ES" sz="2000" dirty="0" err="1"/>
              <a:t>azido</a:t>
            </a:r>
            <a:r>
              <a:rPr lang="es-ES" sz="2000" dirty="0"/>
              <a:t> </a:t>
            </a:r>
            <a:r>
              <a:rPr lang="es-ES" sz="2000" dirty="0" err="1"/>
              <a:t>zoledronikoarekin</a:t>
            </a:r>
            <a:r>
              <a:rPr lang="es-ES" sz="2000" dirty="0"/>
              <a:t>). </a:t>
            </a:r>
          </a:p>
          <a:p>
            <a:pPr algn="l"/>
            <a:r>
              <a:rPr lang="es-ES" sz="2000" dirty="0" err="1"/>
              <a:t>Epe</a:t>
            </a:r>
            <a:r>
              <a:rPr lang="es-ES" sz="2000" dirty="0"/>
              <a:t> </a:t>
            </a:r>
            <a:r>
              <a:rPr lang="es-ES" sz="2000" dirty="0" err="1"/>
              <a:t>hauek</a:t>
            </a:r>
            <a:r>
              <a:rPr lang="es-ES" sz="2000" dirty="0"/>
              <a:t> </a:t>
            </a:r>
            <a:r>
              <a:rPr lang="es-ES" sz="2000" dirty="0" err="1"/>
              <a:t>igarotakoan</a:t>
            </a:r>
            <a:r>
              <a:rPr lang="es-ES" sz="2000" dirty="0"/>
              <a:t>, </a:t>
            </a:r>
            <a:r>
              <a:rPr lang="es-ES" sz="2000" dirty="0" err="1"/>
              <a:t>haustura-arriskua</a:t>
            </a:r>
            <a:r>
              <a:rPr lang="es-ES" sz="2000" dirty="0"/>
              <a:t> </a:t>
            </a:r>
            <a:r>
              <a:rPr lang="es-ES" sz="2000" dirty="0" err="1"/>
              <a:t>berriro</a:t>
            </a:r>
            <a:r>
              <a:rPr lang="es-ES" sz="2000" dirty="0"/>
              <a:t> </a:t>
            </a:r>
            <a:r>
              <a:rPr lang="es-ES" sz="2000" dirty="0" err="1"/>
              <a:t>ebaluatuko</a:t>
            </a:r>
            <a:r>
              <a:rPr lang="es-ES" sz="2000" dirty="0"/>
              <a:t> da, eta </a:t>
            </a:r>
            <a:r>
              <a:rPr lang="es-ES" sz="2000" dirty="0" err="1"/>
              <a:t>tratamenduari</a:t>
            </a:r>
            <a:r>
              <a:rPr lang="es-ES" sz="2000" dirty="0"/>
              <a:t> </a:t>
            </a:r>
            <a:r>
              <a:rPr lang="es-ES" sz="2000" dirty="0" err="1"/>
              <a:t>berrekitea</a:t>
            </a:r>
            <a:r>
              <a:rPr lang="es-ES" sz="2000" dirty="0"/>
              <a:t> </a:t>
            </a:r>
            <a:r>
              <a:rPr lang="es-ES" sz="2000" dirty="0" err="1"/>
              <a:t>komenigarria</a:t>
            </a:r>
            <a:r>
              <a:rPr lang="es-ES" sz="2000" dirty="0"/>
              <a:t> den </a:t>
            </a:r>
            <a:r>
              <a:rPr lang="es-ES" sz="2000" dirty="0" err="1"/>
              <a:t>erabakiko</a:t>
            </a:r>
            <a:r>
              <a:rPr lang="es-ES" sz="2000" dirty="0"/>
              <a:t> da.</a:t>
            </a:r>
          </a:p>
        </p:txBody>
      </p:sp>
    </p:spTree>
    <p:extLst>
      <p:ext uri="{BB962C8B-B14F-4D97-AF65-F5344CB8AC3E}">
        <p14:creationId xmlns:p14="http://schemas.microsoft.com/office/powerpoint/2010/main" val="253255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13945" y="1353732"/>
            <a:ext cx="9251779" cy="4371950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/>
            <a:endParaRPr lang="es-ES" sz="1800" dirty="0">
              <a:solidFill>
                <a:schemeClr val="bg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schemeClr val="bg1"/>
                </a:solidFill>
              </a:rPr>
              <a:t>SARRERA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u-ES" sz="2400" dirty="0">
                <a:solidFill>
                  <a:schemeClr val="bg1"/>
                </a:solidFill>
              </a:rPr>
              <a:t>ERAGINKORTASUNA</a:t>
            </a:r>
            <a:endParaRPr lang="es-ES" sz="2400" dirty="0">
              <a:solidFill>
                <a:schemeClr val="bg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schemeClr val="bg1"/>
                </a:solidFill>
              </a:rPr>
              <a:t>SEGURTASUNA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schemeClr val="bg1"/>
                </a:solidFill>
              </a:rPr>
              <a:t>IRAUPENA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schemeClr val="bg1"/>
                </a:solidFill>
              </a:rPr>
              <a:t>ERROMOSOZUMABA: osteoporosiaren kontra merkaturatu den azken farmakoa.</a:t>
            </a:r>
            <a:endParaRPr lang="pt-BR" sz="2400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chemeClr val="bg1"/>
                </a:solidFill>
              </a:rPr>
              <a:t>FUNTSEZKO IDEIAK</a:t>
            </a:r>
            <a:endParaRPr lang="es-ES" sz="24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IRAUPENA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1F5898BF-DF8D-ECC1-1700-215A282D6047}"/>
              </a:ext>
            </a:extLst>
          </p:cNvPr>
          <p:cNvSpPr txBox="1"/>
          <p:nvPr/>
        </p:nvSpPr>
        <p:spPr>
          <a:xfrm>
            <a:off x="377762" y="1246918"/>
            <a:ext cx="10498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 err="1" smtClean="0">
                <a:solidFill>
                  <a:srgbClr val="4E9EBA"/>
                </a:solidFill>
                <a:latin typeface="Arial Black" pitchFamily="34" charset="0"/>
              </a:rPr>
              <a:t>Antirresortiboak</a:t>
            </a:r>
            <a:r>
              <a:rPr lang="es-ES" dirty="0" smtClean="0">
                <a:solidFill>
                  <a:srgbClr val="4E9EBA"/>
                </a:solidFill>
                <a:latin typeface="Arial Black" pitchFamily="34" charset="0"/>
              </a:rPr>
              <a:t>: </a:t>
            </a:r>
            <a:r>
              <a:rPr lang="es-ES" dirty="0" err="1">
                <a:solidFill>
                  <a:srgbClr val="4E9EBA"/>
                </a:solidFill>
                <a:latin typeface="Arial Black" pitchFamily="34" charset="0"/>
              </a:rPr>
              <a:t>d</a:t>
            </a:r>
            <a:r>
              <a:rPr lang="es-ES" dirty="0" err="1" smtClean="0">
                <a:solidFill>
                  <a:srgbClr val="4E9EBA"/>
                </a:solidFill>
                <a:latin typeface="Arial Black" pitchFamily="34" charset="0"/>
              </a:rPr>
              <a:t>enosumaba</a:t>
            </a:r>
            <a:endParaRPr lang="es-ES" dirty="0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492DFE57-4D39-5A97-43EC-79A29BE12209}"/>
              </a:ext>
            </a:extLst>
          </p:cNvPr>
          <p:cNvSpPr txBox="1">
            <a:spLocks/>
          </p:cNvSpPr>
          <p:nvPr/>
        </p:nvSpPr>
        <p:spPr>
          <a:xfrm>
            <a:off x="433802" y="1822178"/>
            <a:ext cx="11161486" cy="19276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/>
              <a:t>Denosumaba</a:t>
            </a:r>
            <a:r>
              <a:rPr lang="es-ES" sz="2000" dirty="0"/>
              <a:t> </a:t>
            </a:r>
            <a:r>
              <a:rPr lang="es-ES" sz="2000" dirty="0" err="1"/>
              <a:t>eten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, </a:t>
            </a:r>
            <a:r>
              <a:rPr lang="es-ES" sz="2000" dirty="0" err="1"/>
              <a:t>BFek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hondar-</a:t>
            </a:r>
            <a:r>
              <a:rPr lang="es-ES" sz="2000" dirty="0" err="1"/>
              <a:t>efektua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agertzeaz</a:t>
            </a:r>
            <a:r>
              <a:rPr lang="es-ES" sz="2000" dirty="0"/>
              <a:t> </a:t>
            </a:r>
            <a:r>
              <a:rPr lang="es-ES" sz="2000" dirty="0" err="1"/>
              <a:t>gain</a:t>
            </a:r>
            <a:r>
              <a:rPr lang="es-ES" sz="2000" dirty="0"/>
              <a:t>, “</a:t>
            </a:r>
            <a:r>
              <a:rPr lang="es-ES" sz="2000" dirty="0" err="1"/>
              <a:t>errebote-efektu</a:t>
            </a:r>
            <a:r>
              <a:rPr lang="es-ES" sz="2000" dirty="0"/>
              <a:t>” bat </a:t>
            </a:r>
            <a:r>
              <a:rPr lang="es-ES" sz="2000" dirty="0" err="1"/>
              <a:t>azaltzen</a:t>
            </a:r>
            <a:r>
              <a:rPr lang="es-ES" sz="2000" dirty="0"/>
              <a:t> da. </a:t>
            </a:r>
            <a:r>
              <a:rPr lang="es-ES" sz="2000" dirty="0" err="1"/>
              <a:t>Horregatik</a:t>
            </a:r>
            <a:r>
              <a:rPr lang="es-ES" sz="2000" dirty="0"/>
              <a:t>, </a:t>
            </a:r>
            <a:r>
              <a:rPr lang="es-ES" sz="2000" dirty="0" err="1"/>
              <a:t>gidek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:</a:t>
            </a:r>
          </a:p>
          <a:p>
            <a:pPr lvl="1"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/>
              <a:t>Denosumabaren</a:t>
            </a:r>
            <a:r>
              <a:rPr lang="es-ES" sz="2000" dirty="0"/>
              <a:t> </a:t>
            </a:r>
            <a:r>
              <a:rPr lang="es-ES" sz="2000" dirty="0" err="1"/>
              <a:t>administrazioa</a:t>
            </a:r>
            <a:r>
              <a:rPr lang="es-ES" sz="2000" dirty="0"/>
              <a:t> </a:t>
            </a:r>
            <a:r>
              <a:rPr lang="es-ES" sz="2000" dirty="0" err="1"/>
              <a:t>ezarritako</a:t>
            </a:r>
            <a:r>
              <a:rPr lang="es-ES" sz="2000" dirty="0"/>
              <a:t> 6 </a:t>
            </a:r>
            <a:r>
              <a:rPr lang="es-ES" sz="2000" dirty="0" err="1"/>
              <a:t>hilabeteko</a:t>
            </a:r>
            <a:r>
              <a:rPr lang="es-ES" sz="2000" dirty="0"/>
              <a:t> </a:t>
            </a:r>
            <a:r>
              <a:rPr lang="es-ES" sz="2000" dirty="0" err="1"/>
              <a:t>tartea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gehiago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atzeratzea</a:t>
            </a:r>
            <a:r>
              <a:rPr lang="es-ES" sz="2000" dirty="0"/>
              <a:t>. </a:t>
            </a:r>
          </a:p>
          <a:p>
            <a:pPr lvl="1"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/>
              <a:t>Farmakoa</a:t>
            </a:r>
            <a:r>
              <a:rPr lang="es-ES" sz="2000" dirty="0"/>
              <a:t> </a:t>
            </a:r>
            <a:r>
              <a:rPr lang="es-ES" sz="2000" dirty="0" err="1"/>
              <a:t>kendu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, BF </a:t>
            </a:r>
            <a:r>
              <a:rPr lang="es-ES" sz="2000" dirty="0" err="1"/>
              <a:t>bidezko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alternatiboa</a:t>
            </a:r>
            <a:r>
              <a:rPr lang="es-ES" sz="2000" dirty="0"/>
              <a:t> </a:t>
            </a:r>
            <a:r>
              <a:rPr lang="es-ES" sz="2000" dirty="0" err="1"/>
              <a:t>ezartzea</a:t>
            </a:r>
            <a:r>
              <a:rPr lang="es-ES" sz="2000" dirty="0"/>
              <a:t>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C0EE18E2-1DC4-1F1C-47CC-1070ED51DD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635" y="3596524"/>
            <a:ext cx="11151420" cy="2489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322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IRAUPENA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1F5898BF-DF8D-ECC1-1700-215A282D6047}"/>
              </a:ext>
            </a:extLst>
          </p:cNvPr>
          <p:cNvSpPr txBox="1"/>
          <p:nvPr/>
        </p:nvSpPr>
        <p:spPr>
          <a:xfrm>
            <a:off x="433802" y="1637512"/>
            <a:ext cx="10498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 err="1">
                <a:solidFill>
                  <a:srgbClr val="4E9EBA"/>
                </a:solidFill>
                <a:latin typeface="Arial Black" pitchFamily="34" charset="0"/>
              </a:rPr>
              <a:t>Farmakoak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dirty="0" err="1">
                <a:solidFill>
                  <a:srgbClr val="4E9EBA"/>
                </a:solidFill>
                <a:latin typeface="Arial Black" pitchFamily="34" charset="0"/>
              </a:rPr>
              <a:t>sekuentzialki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dirty="0" err="1">
                <a:solidFill>
                  <a:srgbClr val="4E9EBA"/>
                </a:solidFill>
                <a:latin typeface="Arial Black" pitchFamily="34" charset="0"/>
              </a:rPr>
              <a:t>erabiltzeko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</a:rPr>
              <a:t> estrategia</a:t>
            </a:r>
            <a:endParaRPr lang="es-ES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CC9A3C65-AEF3-AB35-526A-3A0FF97C8443}"/>
              </a:ext>
            </a:extLst>
          </p:cNvPr>
          <p:cNvSpPr txBox="1">
            <a:spLocks/>
          </p:cNvSpPr>
          <p:nvPr/>
        </p:nvSpPr>
        <p:spPr>
          <a:xfrm>
            <a:off x="515257" y="2250011"/>
            <a:ext cx="11161486" cy="19276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spcBef>
                <a:spcPts val="1200"/>
              </a:spcBef>
              <a:buNone/>
            </a:pPr>
            <a:r>
              <a:rPr lang="es-ES" sz="2000" dirty="0" err="1"/>
              <a:t>Osteoporosiaren</a:t>
            </a:r>
            <a:r>
              <a:rPr lang="es-ES" sz="2000" dirty="0"/>
              <a:t> </a:t>
            </a:r>
            <a:r>
              <a:rPr lang="es-ES" sz="2000" dirty="0" err="1"/>
              <a:t>aurkako</a:t>
            </a:r>
            <a:r>
              <a:rPr lang="es-ES" sz="2000" dirty="0"/>
              <a:t> </a:t>
            </a:r>
            <a:r>
              <a:rPr lang="es-ES" sz="2000" dirty="0" err="1"/>
              <a:t>farmako</a:t>
            </a:r>
            <a:r>
              <a:rPr lang="es-ES" sz="2000" dirty="0"/>
              <a:t> </a:t>
            </a:r>
            <a:r>
              <a:rPr lang="es-ES" sz="2000" dirty="0" err="1"/>
              <a:t>gehienen</a:t>
            </a:r>
            <a:r>
              <a:rPr lang="es-ES" sz="2000" dirty="0"/>
              <a:t> </a:t>
            </a:r>
            <a:r>
              <a:rPr lang="es-ES" sz="2000" dirty="0" err="1"/>
              <a:t>iraupenari</a:t>
            </a:r>
            <a:r>
              <a:rPr lang="es-ES" sz="2000" dirty="0"/>
              <a:t> </a:t>
            </a:r>
            <a:r>
              <a:rPr lang="es-ES" sz="2000" dirty="0" err="1"/>
              <a:t>buruzko</a:t>
            </a:r>
            <a:r>
              <a:rPr lang="es-ES" sz="2000" dirty="0"/>
              <a:t> </a:t>
            </a:r>
            <a:r>
              <a:rPr lang="es-ES" sz="2000" dirty="0" err="1"/>
              <a:t>ziurgabetasuna</a:t>
            </a:r>
            <a:r>
              <a:rPr lang="es-ES" sz="2000" dirty="0"/>
              <a:t> dela eta, </a:t>
            </a:r>
            <a:r>
              <a:rPr lang="es-ES" sz="2000" dirty="0" err="1"/>
              <a:t>farmakoak</a:t>
            </a:r>
            <a:r>
              <a:rPr lang="es-ES" sz="2000" dirty="0"/>
              <a:t> </a:t>
            </a:r>
            <a:r>
              <a:rPr lang="es-ES" sz="2000" dirty="0" err="1"/>
              <a:t>sekuentzialki</a:t>
            </a:r>
            <a:r>
              <a:rPr lang="es-ES" sz="2000" dirty="0"/>
              <a:t> </a:t>
            </a:r>
            <a:r>
              <a:rPr lang="es-ES" sz="2000" dirty="0" err="1"/>
              <a:t>erabiltzeko</a:t>
            </a:r>
            <a:r>
              <a:rPr lang="es-ES" sz="2000" dirty="0"/>
              <a:t> </a:t>
            </a:r>
            <a:r>
              <a:rPr lang="es-ES" sz="2000" dirty="0" err="1"/>
              <a:t>hainbat</a:t>
            </a:r>
            <a:r>
              <a:rPr lang="es-ES" sz="2000" dirty="0"/>
              <a:t> estrategia </a:t>
            </a:r>
            <a:r>
              <a:rPr lang="es-ES" sz="2000" dirty="0" err="1"/>
              <a:t>proposatu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eraginkortasunik</a:t>
            </a:r>
            <a:r>
              <a:rPr lang="es-ES" sz="2000" dirty="0"/>
              <a:t> </a:t>
            </a:r>
            <a:r>
              <a:rPr lang="es-ES" sz="2000" dirty="0" err="1"/>
              <a:t>handiena</a:t>
            </a:r>
            <a:r>
              <a:rPr lang="es-ES" sz="2000" dirty="0"/>
              <a:t> eta </a:t>
            </a:r>
            <a:r>
              <a:rPr lang="es-ES" sz="2000" dirty="0" err="1"/>
              <a:t>konplikazioak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arriskurik</a:t>
            </a:r>
            <a:r>
              <a:rPr lang="es-ES" sz="2000" dirty="0"/>
              <a:t> </a:t>
            </a:r>
            <a:r>
              <a:rPr lang="es-ES" sz="2000" dirty="0" err="1"/>
              <a:t>txikiena</a:t>
            </a:r>
            <a:r>
              <a:rPr lang="es-ES" sz="2000" dirty="0"/>
              <a:t> </a:t>
            </a:r>
            <a:r>
              <a:rPr lang="es-ES" sz="2000" dirty="0" err="1"/>
              <a:t>lortzeko</a:t>
            </a:r>
            <a:r>
              <a:rPr lang="es-ES" sz="2000" dirty="0"/>
              <a:t>. Hala ere, </a:t>
            </a:r>
            <a:r>
              <a:rPr lang="es-ES" sz="2000" dirty="0" err="1"/>
              <a:t>gaur</a:t>
            </a:r>
            <a:r>
              <a:rPr lang="es-ES" sz="2000" dirty="0"/>
              <a:t> </a:t>
            </a:r>
            <a:r>
              <a:rPr lang="es-ES" sz="2000" dirty="0" err="1"/>
              <a:t>egun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haustura-kasuen</a:t>
            </a:r>
            <a:r>
              <a:rPr lang="es-ES" sz="2000" dirty="0"/>
              <a:t> </a:t>
            </a:r>
            <a:r>
              <a:rPr lang="es-ES" sz="2000" dirty="0" err="1"/>
              <a:t>murrizketari</a:t>
            </a:r>
            <a:r>
              <a:rPr lang="es-ES" sz="2000" dirty="0"/>
              <a:t> </a:t>
            </a:r>
            <a:r>
              <a:rPr lang="es-ES" sz="2000" dirty="0" err="1"/>
              <a:t>buruzko</a:t>
            </a:r>
            <a:r>
              <a:rPr lang="es-ES" sz="2000" dirty="0"/>
              <a:t> </a:t>
            </a:r>
            <a:r>
              <a:rPr lang="es-ES" sz="2000" dirty="0" err="1"/>
              <a:t>emaitza</a:t>
            </a:r>
            <a:r>
              <a:rPr lang="es-ES" sz="2000" dirty="0"/>
              <a:t> </a:t>
            </a:r>
            <a:r>
              <a:rPr lang="es-ES" sz="2000" dirty="0" err="1"/>
              <a:t>nahikorik</a:t>
            </a:r>
            <a:r>
              <a:rPr lang="es-ES" sz="2000" dirty="0"/>
              <a:t> estrategia baten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bestearen</a:t>
            </a:r>
            <a:r>
              <a:rPr lang="es-ES" sz="2000" dirty="0"/>
              <a:t> </a:t>
            </a:r>
            <a:r>
              <a:rPr lang="es-ES" sz="2000" dirty="0" err="1"/>
              <a:t>alde</a:t>
            </a:r>
            <a:r>
              <a:rPr lang="es-ES" sz="2000" dirty="0"/>
              <a:t> </a:t>
            </a:r>
            <a:r>
              <a:rPr lang="es-ES" sz="2000" dirty="0" err="1"/>
              <a:t>egiteko</a:t>
            </a:r>
            <a:r>
              <a:rPr lang="es-E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3411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ERROMOSOZUMABA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Osteoporosiaren kontra merkaturatu den azken farmakoa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ítulo 2">
            <a:extLst>
              <a:ext uri="{FF2B5EF4-FFF2-40B4-BE49-F238E27FC236}">
                <a16:creationId xmlns:a16="http://schemas.microsoft.com/office/drawing/2014/main" id="{E70E1E13-45A0-5B9D-E332-3D48BE1C1B10}"/>
              </a:ext>
            </a:extLst>
          </p:cNvPr>
          <p:cNvSpPr txBox="1">
            <a:spLocks/>
          </p:cNvSpPr>
          <p:nvPr/>
        </p:nvSpPr>
        <p:spPr>
          <a:xfrm>
            <a:off x="316947" y="1507483"/>
            <a:ext cx="11161486" cy="42052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/>
              <a:t>Erromosozumaba</a:t>
            </a:r>
            <a:r>
              <a:rPr lang="es-ES" sz="2000" dirty="0"/>
              <a:t> </a:t>
            </a:r>
            <a:r>
              <a:rPr lang="es-ES" sz="2000" dirty="0" err="1"/>
              <a:t>antigorputz</a:t>
            </a:r>
            <a:r>
              <a:rPr lang="es-ES" sz="2000" dirty="0"/>
              <a:t> </a:t>
            </a:r>
            <a:r>
              <a:rPr lang="es-ES" sz="2000" dirty="0" err="1"/>
              <a:t>monoklonal</a:t>
            </a:r>
            <a:r>
              <a:rPr lang="es-ES" sz="2000" dirty="0"/>
              <a:t> </a:t>
            </a:r>
            <a:r>
              <a:rPr lang="es-ES" sz="2000" dirty="0" err="1"/>
              <a:t>gizatiartua</a:t>
            </a:r>
            <a:r>
              <a:rPr lang="es-ES" sz="2000" dirty="0"/>
              <a:t> da (IgG2), duela </a:t>
            </a:r>
            <a:r>
              <a:rPr lang="es-ES" sz="2000" dirty="0" err="1"/>
              <a:t>gutxi</a:t>
            </a:r>
            <a:r>
              <a:rPr lang="es-ES" sz="2000" dirty="0"/>
              <a:t> </a:t>
            </a:r>
            <a:r>
              <a:rPr lang="es-ES" sz="2000" dirty="0" err="1"/>
              <a:t>baimendu</a:t>
            </a:r>
            <a:r>
              <a:rPr lang="es-ES" sz="2000" dirty="0"/>
              <a:t> </a:t>
            </a:r>
            <a:r>
              <a:rPr lang="es-ES" sz="2000" dirty="0" err="1"/>
              <a:t>dena</a:t>
            </a:r>
            <a:r>
              <a:rPr lang="es-ES" sz="2000" dirty="0"/>
              <a:t> </a:t>
            </a:r>
            <a:r>
              <a:rPr lang="es-ES" sz="2000" dirty="0" err="1"/>
              <a:t>hausturak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handia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emakume</a:t>
            </a:r>
            <a:r>
              <a:rPr lang="es-ES" sz="2000" dirty="0"/>
              <a:t> </a:t>
            </a:r>
            <a:r>
              <a:rPr lang="es-ES" sz="2000" dirty="0" err="1"/>
              <a:t>postmenopausikoei</a:t>
            </a:r>
            <a:r>
              <a:rPr lang="es-ES" sz="2000" dirty="0"/>
              <a:t> </a:t>
            </a:r>
            <a:r>
              <a:rPr lang="es-ES" sz="2000" dirty="0" err="1"/>
              <a:t>osteoporosi</a:t>
            </a:r>
            <a:r>
              <a:rPr lang="es-ES" sz="2000" dirty="0"/>
              <a:t> </a:t>
            </a:r>
            <a:r>
              <a:rPr lang="es-ES" sz="2000" dirty="0" err="1"/>
              <a:t>larria</a:t>
            </a:r>
            <a:r>
              <a:rPr lang="es-ES" sz="2000" dirty="0"/>
              <a:t> </a:t>
            </a:r>
            <a:r>
              <a:rPr lang="es-ES" sz="2000" dirty="0" err="1"/>
              <a:t>tratatzeko</a:t>
            </a:r>
            <a:r>
              <a:rPr lang="es-ES" sz="2000" dirty="0"/>
              <a:t>. </a:t>
            </a:r>
            <a:endParaRPr lang="es-ES" sz="2000" dirty="0" smtClean="0"/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 smtClean="0"/>
              <a:t>Mekanismo</a:t>
            </a:r>
            <a:r>
              <a:rPr lang="es-ES" sz="2000" dirty="0" smtClean="0"/>
              <a:t> </a:t>
            </a:r>
            <a:r>
              <a:rPr lang="es-ES" sz="2000" dirty="0" err="1"/>
              <a:t>duala</a:t>
            </a:r>
            <a:r>
              <a:rPr lang="es-ES" sz="2000" dirty="0"/>
              <a:t> </a:t>
            </a:r>
            <a:r>
              <a:rPr lang="es-ES" sz="2000" dirty="0" err="1"/>
              <a:t>hezurrak</a:t>
            </a:r>
            <a:r>
              <a:rPr lang="es-ES" sz="2000" dirty="0"/>
              <a:t> </a:t>
            </a:r>
            <a:r>
              <a:rPr lang="es-ES" sz="2000" dirty="0" err="1"/>
              <a:t>birmoldatzeko</a:t>
            </a:r>
            <a:r>
              <a:rPr lang="es-ES" sz="2000" dirty="0"/>
              <a:t>:</a:t>
            </a:r>
          </a:p>
          <a:p>
            <a:pPr lvl="1" algn="just">
              <a:lnSpc>
                <a:spcPct val="110000"/>
              </a:lnSpc>
              <a:spcBef>
                <a:spcPts val="1200"/>
              </a:spcBef>
              <a:buFont typeface="Calibri" panose="020F0502020204030204" pitchFamily="34" charset="0"/>
              <a:buChar char="⁻"/>
            </a:pPr>
            <a:r>
              <a:rPr lang="es-ES" sz="2000" dirty="0" err="1"/>
              <a:t>Hezur-eraketa</a:t>
            </a:r>
            <a:r>
              <a:rPr lang="es-ES" sz="2000" dirty="0"/>
              <a:t> </a:t>
            </a:r>
            <a:r>
              <a:rPr lang="es-ES" sz="2000" dirty="0" err="1"/>
              <a:t>areagotzen</a:t>
            </a:r>
            <a:r>
              <a:rPr lang="es-ES" sz="2000" dirty="0"/>
              <a:t> </a:t>
            </a:r>
            <a:r>
              <a:rPr lang="es-ES" sz="2000" dirty="0" smtClean="0"/>
              <a:t>du </a:t>
            </a:r>
            <a:r>
              <a:rPr lang="es-ES" sz="2000" dirty="0"/>
              <a:t>eta </a:t>
            </a:r>
            <a:r>
              <a:rPr lang="es-ES" sz="2000" dirty="0" err="1"/>
              <a:t>hezur-erresortzioa</a:t>
            </a:r>
            <a:r>
              <a:rPr lang="es-ES" sz="2000" dirty="0"/>
              <a:t> </a:t>
            </a:r>
            <a:r>
              <a:rPr lang="es-ES" sz="2000" dirty="0" err="1"/>
              <a:t>murrizten</a:t>
            </a:r>
            <a:r>
              <a:rPr lang="es-ES" sz="2000" dirty="0"/>
              <a:t> du.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/>
              <a:t>Pauta: 2 </a:t>
            </a:r>
            <a:r>
              <a:rPr lang="es-ES" sz="2000" dirty="0" err="1"/>
              <a:t>injekzio</a:t>
            </a:r>
            <a:r>
              <a:rPr lang="es-ES" sz="2000" dirty="0"/>
              <a:t> (</a:t>
            </a:r>
            <a:r>
              <a:rPr lang="es-ES" sz="2000" dirty="0" err="1"/>
              <a:t>elkarren</a:t>
            </a:r>
            <a:r>
              <a:rPr lang="es-ES" sz="2000" dirty="0"/>
              <a:t> </a:t>
            </a:r>
            <a:r>
              <a:rPr lang="es-ES" sz="2000" dirty="0" err="1"/>
              <a:t>segidan</a:t>
            </a:r>
            <a:r>
              <a:rPr lang="es-ES" sz="2000" dirty="0"/>
              <a:t> </a:t>
            </a:r>
            <a:r>
              <a:rPr lang="es-ES" sz="2000" dirty="0" err="1"/>
              <a:t>leku</a:t>
            </a:r>
            <a:r>
              <a:rPr lang="es-ES" sz="2000" dirty="0"/>
              <a:t> </a:t>
            </a:r>
            <a:r>
              <a:rPr lang="es-ES" sz="2000" dirty="0" err="1"/>
              <a:t>ezberdinetan</a:t>
            </a:r>
            <a:r>
              <a:rPr lang="es-ES" sz="2000" dirty="0"/>
              <a:t>) </a:t>
            </a:r>
            <a:r>
              <a:rPr lang="es-ES" sz="2000" dirty="0" err="1"/>
              <a:t>hilean</a:t>
            </a:r>
            <a:r>
              <a:rPr lang="es-ES" sz="2000" dirty="0"/>
              <a:t> </a:t>
            </a:r>
            <a:r>
              <a:rPr lang="es-ES" sz="2000" dirty="0" err="1"/>
              <a:t>behin</a:t>
            </a:r>
            <a:r>
              <a:rPr lang="es-ES" sz="2000" dirty="0"/>
              <a:t>. </a:t>
            </a:r>
            <a:r>
              <a:rPr lang="es-ES" sz="2000" dirty="0" err="1"/>
              <a:t>Iraupena</a:t>
            </a:r>
            <a:r>
              <a:rPr lang="es-ES" sz="2000" dirty="0"/>
              <a:t>: 12 </a:t>
            </a:r>
            <a:r>
              <a:rPr lang="es-ES" sz="2000" dirty="0" err="1"/>
              <a:t>hilabete</a:t>
            </a:r>
            <a:r>
              <a:rPr lang="es-ES" sz="2000" dirty="0"/>
              <a:t>, </a:t>
            </a:r>
            <a:r>
              <a:rPr lang="es-ES" sz="2000" dirty="0" err="1"/>
              <a:t>eten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 </a:t>
            </a:r>
            <a:r>
              <a:rPr lang="es-ES" sz="2000" dirty="0" err="1"/>
              <a:t>antirresortiboa</a:t>
            </a:r>
            <a:r>
              <a:rPr lang="es-ES" sz="2000" dirty="0"/>
              <a:t> </a:t>
            </a:r>
            <a:r>
              <a:rPr lang="es-ES" sz="2000" dirty="0" err="1"/>
              <a:t>hastea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da.</a:t>
            </a:r>
          </a:p>
          <a:p>
            <a:pPr algn="l"/>
            <a:r>
              <a:rPr lang="es-ES" sz="2000" dirty="0" err="1"/>
              <a:t>Tratamenduan</a:t>
            </a:r>
            <a:r>
              <a:rPr lang="es-ES" sz="2000" dirty="0"/>
              <a:t> </a:t>
            </a:r>
            <a:r>
              <a:rPr lang="es-ES" sz="2000" dirty="0" err="1"/>
              <a:t>zehar</a:t>
            </a:r>
            <a:r>
              <a:rPr lang="es-ES" sz="2000" dirty="0"/>
              <a:t> </a:t>
            </a:r>
            <a:r>
              <a:rPr lang="es-ES" sz="2000" dirty="0" err="1"/>
              <a:t>pazienteek</a:t>
            </a:r>
            <a:r>
              <a:rPr lang="es-ES" sz="2000" dirty="0"/>
              <a:t>  </a:t>
            </a:r>
            <a:r>
              <a:rPr lang="es-ES" sz="2000" dirty="0" err="1"/>
              <a:t>kaltzio</a:t>
            </a:r>
            <a:r>
              <a:rPr lang="es-ES" sz="2000" dirty="0"/>
              <a:t> eta D vitamina </a:t>
            </a:r>
            <a:r>
              <a:rPr lang="es-ES" sz="2000" dirty="0" err="1"/>
              <a:t>osagarriak</a:t>
            </a:r>
            <a:r>
              <a:rPr lang="es-ES" sz="2000" dirty="0"/>
              <a:t> ere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dituzte</a:t>
            </a:r>
            <a:r>
              <a:rPr lang="es-ES" sz="2000" dirty="0"/>
              <a:t>. </a:t>
            </a:r>
          </a:p>
          <a:p>
            <a:pPr algn="l"/>
            <a:r>
              <a:rPr lang="es-ES" sz="2000" dirty="0" err="1"/>
              <a:t>Ospitale-diagnostikoko</a:t>
            </a:r>
            <a:r>
              <a:rPr lang="es-ES" sz="2000" dirty="0"/>
              <a:t> </a:t>
            </a:r>
            <a:r>
              <a:rPr lang="es-ES" sz="2000" dirty="0" err="1"/>
              <a:t>farmakoa</a:t>
            </a:r>
            <a:r>
              <a:rPr lang="es-ES" sz="2000" dirty="0"/>
              <a:t>.</a:t>
            </a:r>
          </a:p>
          <a:p>
            <a:pPr algn="l"/>
            <a:r>
              <a:rPr lang="es-ES" sz="2000" dirty="0" err="1"/>
              <a:t>Inspekzioaren</a:t>
            </a:r>
            <a:r>
              <a:rPr lang="es-ES" sz="2000" dirty="0"/>
              <a:t> </a:t>
            </a:r>
            <a:r>
              <a:rPr lang="es-ES" sz="2000" dirty="0" err="1"/>
              <a:t>oniritzia</a:t>
            </a:r>
            <a:r>
              <a:rPr lang="es-ES" sz="2000" dirty="0"/>
              <a:t> </a:t>
            </a:r>
            <a:r>
              <a:rPr lang="es-ES" sz="2000" dirty="0" err="1"/>
              <a:t>eskuratu</a:t>
            </a:r>
            <a:r>
              <a:rPr lang="es-ES" sz="2000" dirty="0"/>
              <a:t> </a:t>
            </a:r>
            <a:r>
              <a:rPr lang="es-ES" sz="2000" dirty="0" err="1"/>
              <a:t>beharko</a:t>
            </a:r>
            <a:r>
              <a:rPr lang="es-ES" sz="2000" dirty="0"/>
              <a:t> da </a:t>
            </a:r>
            <a:r>
              <a:rPr lang="es-ES" sz="2000" dirty="0" err="1"/>
              <a:t>baimendutako</a:t>
            </a:r>
            <a:r>
              <a:rPr lang="es-ES" sz="2000" dirty="0"/>
              <a:t> </a:t>
            </a:r>
            <a:r>
              <a:rPr lang="es-ES" sz="2000" dirty="0" err="1"/>
              <a:t>indikazioarenak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baldintza</a:t>
            </a:r>
            <a:r>
              <a:rPr lang="es-ES" sz="2000" dirty="0"/>
              <a:t> </a:t>
            </a:r>
            <a:r>
              <a:rPr lang="es-ES" sz="2000" dirty="0" err="1"/>
              <a:t>murriztaileagoetan</a:t>
            </a:r>
            <a:r>
              <a:rPr lang="es-ES" sz="2000" dirty="0"/>
              <a:t> hura </a:t>
            </a:r>
            <a:r>
              <a:rPr lang="es-ES" sz="2000" dirty="0" err="1"/>
              <a:t>finantzatzeko</a:t>
            </a:r>
            <a:r>
              <a:rPr lang="es-E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83297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ERROMOSOZUMABA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Osteoporosiaren kontra merkaturatu den azken farmakoa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ítulo 2">
            <a:extLst>
              <a:ext uri="{FF2B5EF4-FFF2-40B4-BE49-F238E27FC236}">
                <a16:creationId xmlns:a16="http://schemas.microsoft.com/office/drawing/2014/main" id="{FC570DF9-30DF-70BA-209C-790EAA5CDC57}"/>
              </a:ext>
            </a:extLst>
          </p:cNvPr>
          <p:cNvSpPr txBox="1">
            <a:spLocks/>
          </p:cNvSpPr>
          <p:nvPr/>
        </p:nvSpPr>
        <p:spPr>
          <a:xfrm>
            <a:off x="433802" y="2049694"/>
            <a:ext cx="11161486" cy="224828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1800" b="1" dirty="0"/>
              <a:t>12 eta 24 </a:t>
            </a:r>
            <a:r>
              <a:rPr lang="es-ES" sz="2000" b="1" dirty="0" err="1"/>
              <a:t>hilabetera</a:t>
            </a:r>
            <a:r>
              <a:rPr lang="es-ES" sz="1800" b="1" dirty="0"/>
              <a:t> </a:t>
            </a:r>
            <a:r>
              <a:rPr lang="es-ES" sz="1800" dirty="0" err="1"/>
              <a:t>erromosozumabak</a:t>
            </a:r>
            <a:r>
              <a:rPr lang="es-ES" sz="1800" dirty="0"/>
              <a:t> astean </a:t>
            </a:r>
            <a:r>
              <a:rPr lang="es-ES" sz="1800" dirty="0" err="1"/>
              <a:t>behin</a:t>
            </a:r>
            <a:r>
              <a:rPr lang="es-ES" sz="1800" dirty="0"/>
              <a:t> </a:t>
            </a:r>
            <a:r>
              <a:rPr lang="es-ES" sz="1800" dirty="0" err="1"/>
              <a:t>hartutako</a:t>
            </a:r>
            <a:r>
              <a:rPr lang="es-ES" sz="1800" dirty="0"/>
              <a:t> </a:t>
            </a:r>
            <a:r>
              <a:rPr lang="es-ES" sz="1800" dirty="0" err="1"/>
              <a:t>alendronatoarekin</a:t>
            </a:r>
            <a:r>
              <a:rPr lang="es-ES" sz="1800" dirty="0"/>
              <a:t> </a:t>
            </a:r>
            <a:r>
              <a:rPr lang="es-ES" sz="1800" dirty="0" err="1"/>
              <a:t>alderatuta</a:t>
            </a:r>
            <a:r>
              <a:rPr lang="es-ES" sz="1800" dirty="0"/>
              <a:t> </a:t>
            </a:r>
            <a:r>
              <a:rPr lang="es-ES" sz="1800" dirty="0" err="1"/>
              <a:t>erakutsi</a:t>
            </a:r>
            <a:r>
              <a:rPr lang="es-ES" sz="1800" dirty="0"/>
              <a:t> </a:t>
            </a:r>
            <a:r>
              <a:rPr lang="es-ES" sz="1800" dirty="0" err="1"/>
              <a:t>zuen</a:t>
            </a:r>
            <a:r>
              <a:rPr lang="es-ES" sz="1800" dirty="0"/>
              <a:t>:</a:t>
            </a:r>
          </a:p>
          <a:p>
            <a:pPr lvl="1" algn="just"/>
            <a:r>
              <a:rPr lang="es-ES" sz="1800" dirty="0" err="1"/>
              <a:t>E</a:t>
            </a:r>
            <a:r>
              <a:rPr lang="es-ES" sz="1800" b="0" i="0" u="none" strike="noStrike" baseline="0" dirty="0" err="1"/>
              <a:t>rromosozumabarekin</a:t>
            </a:r>
            <a:r>
              <a:rPr lang="es-ES" sz="1800" b="0" i="0" u="none" strike="noStrike" baseline="0" dirty="0"/>
              <a:t>, </a:t>
            </a:r>
            <a:r>
              <a:rPr lang="es-ES" sz="1800" b="0" i="0" u="none" strike="noStrike" baseline="0" dirty="0" err="1"/>
              <a:t>ornoetako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haustura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morfometriko</a:t>
            </a:r>
            <a:r>
              <a:rPr lang="es-ES" sz="1800" b="0" i="0" u="none" strike="noStrike" baseline="0" dirty="0"/>
              <a:t> eta </a:t>
            </a:r>
            <a:r>
              <a:rPr lang="es-ES" sz="1800" b="0" i="0" u="none" strike="noStrike" baseline="0" dirty="0" err="1"/>
              <a:t>haustura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kliniko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gutxiago</a:t>
            </a:r>
            <a:r>
              <a:rPr lang="es-ES" sz="1800" b="0" i="0" u="none" strike="noStrike" baseline="0" dirty="0"/>
              <a:t> izan </a:t>
            </a:r>
            <a:r>
              <a:rPr lang="es-ES" sz="1800" b="0" i="0" u="none" strike="noStrike" baseline="0" dirty="0" err="1"/>
              <a:t>zituzten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osteoporosi</a:t>
            </a:r>
            <a:r>
              <a:rPr lang="es-ES" sz="1800" dirty="0"/>
              <a:t> </a:t>
            </a:r>
            <a:r>
              <a:rPr lang="es-ES" sz="1800" b="0" i="0" u="none" strike="noStrike" baseline="0" dirty="0" err="1"/>
              <a:t>larria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zuten</a:t>
            </a:r>
            <a:r>
              <a:rPr lang="es-ES" sz="1800" b="0" i="0" u="none" strike="noStrike" baseline="0" dirty="0"/>
              <a:t> (</a:t>
            </a:r>
            <a:r>
              <a:rPr lang="es-ES" sz="1800" b="0" i="0" u="none" strike="noStrike" baseline="0" dirty="0" err="1"/>
              <a:t>aurretiazko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hausturak</a:t>
            </a:r>
            <a:r>
              <a:rPr lang="es-ES" sz="1800" b="0" i="0" u="none" strike="noStrike" baseline="0" dirty="0"/>
              <a:t> eta/</a:t>
            </a:r>
            <a:r>
              <a:rPr lang="es-ES" sz="1800" b="0" i="0" u="none" strike="noStrike" baseline="0" dirty="0" err="1"/>
              <a:t>edo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hezurraren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dentsitate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minerala</a:t>
            </a:r>
            <a:r>
              <a:rPr lang="es-ES" sz="1800" b="0" i="0" u="none" strike="noStrike" baseline="0" dirty="0"/>
              <a:t> &lt; –2,5 atal </a:t>
            </a:r>
            <a:r>
              <a:rPr lang="es-ES" sz="1800" b="0" i="0" u="none" strike="noStrike" baseline="0" dirty="0" err="1"/>
              <a:t>guztietan</a:t>
            </a:r>
            <a:r>
              <a:rPr lang="es-ES" sz="1800" b="0" i="0" u="none" strike="noStrike" baseline="0" dirty="0"/>
              <a:t>)</a:t>
            </a:r>
            <a:r>
              <a:rPr lang="es-ES" sz="1800" dirty="0"/>
              <a:t> </a:t>
            </a:r>
            <a:r>
              <a:rPr lang="es-ES" sz="1800" dirty="0" err="1"/>
              <a:t>emakume</a:t>
            </a:r>
            <a:r>
              <a:rPr lang="es-ES" sz="1800" dirty="0"/>
              <a:t> </a:t>
            </a:r>
            <a:r>
              <a:rPr lang="es-ES" sz="1800" dirty="0" err="1"/>
              <a:t>postmenopausikoek</a:t>
            </a:r>
            <a:r>
              <a:rPr lang="es-ES" sz="1800" dirty="0"/>
              <a:t> (</a:t>
            </a:r>
            <a:r>
              <a:rPr lang="es-ES" sz="1800" dirty="0" err="1"/>
              <a:t>batez</a:t>
            </a:r>
            <a:r>
              <a:rPr lang="es-ES" sz="1800" dirty="0"/>
              <a:t> </a:t>
            </a:r>
            <a:r>
              <a:rPr lang="es-ES" sz="1800" dirty="0" err="1"/>
              <a:t>beste</a:t>
            </a:r>
            <a:r>
              <a:rPr lang="es-ES" sz="1800" dirty="0"/>
              <a:t>, 74 </a:t>
            </a:r>
            <a:r>
              <a:rPr lang="es-ES" sz="1800" dirty="0" err="1"/>
              <a:t>urte</a:t>
            </a:r>
            <a:r>
              <a:rPr lang="es-ES" sz="1800" dirty="0"/>
              <a:t>).</a:t>
            </a:r>
          </a:p>
          <a:p>
            <a:pPr lvl="1" algn="just">
              <a:lnSpc>
                <a:spcPct val="110000"/>
              </a:lnSpc>
              <a:spcBef>
                <a:spcPts val="1200"/>
              </a:spcBef>
            </a:pPr>
            <a:r>
              <a:rPr lang="es-ES" sz="1800" dirty="0" err="1"/>
              <a:t>Ornoetakoak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ziren</a:t>
            </a:r>
            <a:r>
              <a:rPr lang="es-ES" sz="1800" dirty="0"/>
              <a:t> </a:t>
            </a:r>
            <a:r>
              <a:rPr lang="es-ES" sz="1800" dirty="0" err="1"/>
              <a:t>hausturetan</a:t>
            </a:r>
            <a:r>
              <a:rPr lang="es-ES" sz="1800" dirty="0"/>
              <a:t> eta </a:t>
            </a:r>
            <a:r>
              <a:rPr lang="es-ES" sz="1800" dirty="0" err="1"/>
              <a:t>adakakoekin</a:t>
            </a:r>
            <a:r>
              <a:rPr lang="es-ES" sz="1800" dirty="0"/>
              <a:t> </a:t>
            </a:r>
            <a:r>
              <a:rPr lang="es-ES" sz="1800" dirty="0" err="1"/>
              <a:t>aldiz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zuen</a:t>
            </a:r>
            <a:r>
              <a:rPr lang="es-ES" sz="1800" dirty="0"/>
              <a:t> </a:t>
            </a:r>
            <a:r>
              <a:rPr lang="es-ES" sz="1800" dirty="0" err="1"/>
              <a:t>gehiagotasunik</a:t>
            </a:r>
            <a:r>
              <a:rPr lang="es-ES" sz="1800" dirty="0"/>
              <a:t> </a:t>
            </a:r>
            <a:r>
              <a:rPr lang="es-ES" sz="1800" dirty="0" err="1"/>
              <a:t>erakutsi</a:t>
            </a:r>
            <a:r>
              <a:rPr lang="es-ES" sz="1800" dirty="0"/>
              <a:t> (</a:t>
            </a:r>
            <a:r>
              <a:rPr lang="es-ES" sz="1800" dirty="0" err="1"/>
              <a:t>aldagai</a:t>
            </a:r>
            <a:r>
              <a:rPr lang="es-ES" sz="1800" dirty="0"/>
              <a:t> </a:t>
            </a:r>
            <a:r>
              <a:rPr lang="es-ES" sz="1800" dirty="0" err="1"/>
              <a:t>sekundario</a:t>
            </a:r>
            <a:r>
              <a:rPr lang="es-ES" sz="1800" dirty="0"/>
              <a:t> </a:t>
            </a:r>
            <a:r>
              <a:rPr lang="es-ES" sz="1800" dirty="0" err="1"/>
              <a:t>esploratzaileak</a:t>
            </a:r>
            <a:r>
              <a:rPr lang="es-ES" sz="1800" dirty="0"/>
              <a:t>). 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1800" dirty="0" err="1"/>
              <a:t>Erromosozumabaren</a:t>
            </a:r>
            <a:r>
              <a:rPr lang="es-ES" sz="1800" dirty="0"/>
              <a:t> </a:t>
            </a:r>
            <a:r>
              <a:rPr lang="es-ES" sz="1800" dirty="0" err="1"/>
              <a:t>eraginkortasuna</a:t>
            </a:r>
            <a:r>
              <a:rPr lang="es-ES" sz="1800" dirty="0"/>
              <a:t> </a:t>
            </a:r>
            <a:r>
              <a:rPr lang="es-ES" sz="1800" dirty="0" err="1"/>
              <a:t>alendronatoarekin</a:t>
            </a:r>
            <a:r>
              <a:rPr lang="es-ES" sz="1800" dirty="0"/>
              <a:t> </a:t>
            </a:r>
            <a:r>
              <a:rPr lang="es-ES" sz="1800" dirty="0" err="1"/>
              <a:t>alderatuta</a:t>
            </a:r>
            <a:r>
              <a:rPr lang="es-ES" sz="1800" dirty="0"/>
              <a:t> </a:t>
            </a:r>
            <a:r>
              <a:rPr lang="es-ES" sz="1800" dirty="0" err="1"/>
              <a:t>ornoetakoak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diren</a:t>
            </a:r>
            <a:r>
              <a:rPr lang="es-ES" sz="1800" dirty="0"/>
              <a:t> eta </a:t>
            </a:r>
            <a:r>
              <a:rPr lang="es-ES" sz="1800" dirty="0" err="1"/>
              <a:t>aldakako</a:t>
            </a:r>
            <a:r>
              <a:rPr lang="es-ES" sz="1800" dirty="0"/>
              <a:t> </a:t>
            </a:r>
            <a:r>
              <a:rPr lang="es-ES" sz="1800" dirty="0" err="1"/>
              <a:t>hausturentzat</a:t>
            </a:r>
            <a:r>
              <a:rPr lang="es-ES" sz="1800" dirty="0"/>
              <a:t> </a:t>
            </a:r>
            <a:r>
              <a:rPr lang="es-ES" sz="1800" dirty="0" err="1"/>
              <a:t>analisi</a:t>
            </a:r>
            <a:r>
              <a:rPr lang="es-ES" sz="1800" dirty="0"/>
              <a:t> </a:t>
            </a:r>
            <a:r>
              <a:rPr lang="es-ES" sz="1800" dirty="0" err="1"/>
              <a:t>primarioan</a:t>
            </a:r>
            <a:r>
              <a:rPr lang="es-ES" sz="1800" dirty="0"/>
              <a:t> </a:t>
            </a:r>
            <a:r>
              <a:rPr lang="es-ES" sz="1800" b="1" dirty="0"/>
              <a:t>33 </a:t>
            </a:r>
            <a:r>
              <a:rPr lang="es-ES" sz="1800" b="1" dirty="0" err="1"/>
              <a:t>hilabetetara</a:t>
            </a:r>
            <a:r>
              <a:rPr lang="es-ES" sz="1800" b="1" dirty="0"/>
              <a:t> </a:t>
            </a:r>
            <a:r>
              <a:rPr lang="es-ES" sz="1800" dirty="0" err="1"/>
              <a:t>ikusi</a:t>
            </a:r>
            <a:r>
              <a:rPr lang="es-ES" sz="1800" dirty="0"/>
              <a:t> zen. </a:t>
            </a:r>
            <a:r>
              <a:rPr lang="es-ES" sz="1800" dirty="0" err="1"/>
              <a:t>Horrek</a:t>
            </a:r>
            <a:r>
              <a:rPr lang="es-ES" sz="1800" dirty="0"/>
              <a:t> </a:t>
            </a:r>
            <a:r>
              <a:rPr lang="es-ES" sz="1800" dirty="0" err="1"/>
              <a:t>esan</a:t>
            </a:r>
            <a:r>
              <a:rPr lang="es-ES" sz="1800" dirty="0"/>
              <a:t> </a:t>
            </a:r>
            <a:r>
              <a:rPr lang="es-ES" sz="1800" dirty="0" err="1"/>
              <a:t>nahi</a:t>
            </a:r>
            <a:r>
              <a:rPr lang="es-ES" sz="1800" dirty="0"/>
              <a:t> du 82 </a:t>
            </a:r>
            <a:r>
              <a:rPr lang="es-ES" sz="1800" dirty="0" err="1"/>
              <a:t>paziente</a:t>
            </a:r>
            <a:r>
              <a:rPr lang="es-ES" sz="1800" dirty="0"/>
              <a:t> (KT % 95: 45-500) </a:t>
            </a:r>
            <a:r>
              <a:rPr lang="es-ES" sz="1800" dirty="0" err="1"/>
              <a:t>tratatu</a:t>
            </a:r>
            <a:r>
              <a:rPr lang="es-ES" sz="1800" dirty="0"/>
              <a:t> </a:t>
            </a:r>
            <a:r>
              <a:rPr lang="es-ES" sz="1800" dirty="0" err="1"/>
              <a:t>beharko</a:t>
            </a:r>
            <a:r>
              <a:rPr lang="es-ES" sz="1800" dirty="0"/>
              <a:t> </a:t>
            </a:r>
            <a:r>
              <a:rPr lang="es-ES" sz="1800" dirty="0" err="1"/>
              <a:t>liratekeela</a:t>
            </a:r>
            <a:r>
              <a:rPr lang="es-ES" sz="1800" dirty="0"/>
              <a:t> </a:t>
            </a:r>
            <a:r>
              <a:rPr lang="es-ES" sz="1800" dirty="0" err="1"/>
              <a:t>erromosozumabarekin</a:t>
            </a:r>
            <a:r>
              <a:rPr lang="es-ES" sz="1800" dirty="0"/>
              <a:t>, </a:t>
            </a:r>
            <a:r>
              <a:rPr lang="es-ES" sz="1800" dirty="0" err="1"/>
              <a:t>urtebetez</a:t>
            </a:r>
            <a:r>
              <a:rPr lang="es-ES" sz="1800" dirty="0"/>
              <a:t>, </a:t>
            </a:r>
            <a:r>
              <a:rPr lang="es-ES" sz="1800" dirty="0" err="1"/>
              <a:t>aldakako</a:t>
            </a:r>
            <a:r>
              <a:rPr lang="es-ES" sz="1800" dirty="0"/>
              <a:t> </a:t>
            </a:r>
            <a:r>
              <a:rPr lang="es-ES" sz="1800" dirty="0" err="1"/>
              <a:t>haustura</a:t>
            </a:r>
            <a:r>
              <a:rPr lang="es-ES" sz="1800" dirty="0"/>
              <a:t> </a:t>
            </a:r>
            <a:r>
              <a:rPr lang="es-ES" sz="1800" dirty="0" err="1"/>
              <a:t>saihesteko</a:t>
            </a:r>
            <a:r>
              <a:rPr lang="es-ES" sz="18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6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1DCA97C-22C8-3A62-F70A-07749308EB83}"/>
              </a:ext>
            </a:extLst>
          </p:cNvPr>
          <p:cNvSpPr txBox="1"/>
          <p:nvPr/>
        </p:nvSpPr>
        <p:spPr>
          <a:xfrm>
            <a:off x="377762" y="1380841"/>
            <a:ext cx="10498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0" i="0" u="none" strike="noStrike" baseline="0" dirty="0">
                <a:solidFill>
                  <a:srgbClr val="4E9EBA"/>
                </a:solidFill>
                <a:latin typeface="Arial Black" pitchFamily="34" charset="0"/>
              </a:rPr>
              <a:t>ERAGINKORTASUNA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921522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89799"/>
            <a:ext cx="1051560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ERROMOSOZUMABA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Osteoporosiaren kontra merkaturatu den azken farmakoa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7" y="974926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528CEE1-847D-D792-C647-FC2710950B3B}"/>
              </a:ext>
            </a:extLst>
          </p:cNvPr>
          <p:cNvSpPr txBox="1"/>
          <p:nvPr/>
        </p:nvSpPr>
        <p:spPr>
          <a:xfrm>
            <a:off x="377762" y="1082343"/>
            <a:ext cx="10498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0" i="0" u="none" strike="noStrike" baseline="0" dirty="0">
                <a:solidFill>
                  <a:srgbClr val="4E9EBA"/>
                </a:solidFill>
                <a:latin typeface="Arial Black" pitchFamily="34" charset="0"/>
              </a:rPr>
              <a:t>SEGURTASUNA</a:t>
            </a:r>
            <a:endParaRPr lang="es-E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DEA747F-CDF8-2FA8-DA00-F2C16F80300D}"/>
              </a:ext>
            </a:extLst>
          </p:cNvPr>
          <p:cNvSpPr txBox="1"/>
          <p:nvPr/>
        </p:nvSpPr>
        <p:spPr>
          <a:xfrm>
            <a:off x="279889" y="1351687"/>
            <a:ext cx="11100671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Gertaera</a:t>
            </a:r>
            <a:r>
              <a:rPr lang="es-ES" sz="2000" dirty="0"/>
              <a:t> </a:t>
            </a:r>
            <a:r>
              <a:rPr lang="es-ES" sz="2000" dirty="0" err="1"/>
              <a:t>kardiobaskularren</a:t>
            </a:r>
            <a:r>
              <a:rPr lang="es-ES" sz="2000" dirty="0"/>
              <a:t> (</a:t>
            </a:r>
            <a:r>
              <a:rPr lang="es-ES" sz="2000" dirty="0" err="1"/>
              <a:t>miokardio-infartu</a:t>
            </a:r>
            <a:r>
              <a:rPr lang="es-ES" sz="2000" dirty="0"/>
              <a:t> </a:t>
            </a:r>
            <a:r>
              <a:rPr lang="es-ES" sz="2000" dirty="0" err="1"/>
              <a:t>akutu</a:t>
            </a:r>
            <a:r>
              <a:rPr lang="es-ES" sz="2000" dirty="0"/>
              <a:t> </a:t>
            </a:r>
            <a:r>
              <a:rPr lang="es-ES" sz="2000" dirty="0" err="1"/>
              <a:t>larria</a:t>
            </a:r>
            <a:r>
              <a:rPr lang="es-ES" sz="2000" dirty="0"/>
              <a:t> eta </a:t>
            </a:r>
            <a:r>
              <a:rPr lang="es-ES" sz="2000" dirty="0" err="1"/>
              <a:t>istripu</a:t>
            </a:r>
            <a:r>
              <a:rPr lang="es-ES" sz="2000" dirty="0"/>
              <a:t> </a:t>
            </a:r>
            <a:r>
              <a:rPr lang="es-ES" sz="2000" dirty="0" err="1"/>
              <a:t>zerebrobaskular</a:t>
            </a:r>
            <a:r>
              <a:rPr lang="es-ES" sz="2000" dirty="0"/>
              <a:t> </a:t>
            </a:r>
            <a:r>
              <a:rPr lang="es-ES" sz="2000" dirty="0" err="1"/>
              <a:t>larria</a:t>
            </a:r>
            <a:r>
              <a:rPr lang="es-ES" sz="2000" dirty="0"/>
              <a:t>) eta </a:t>
            </a:r>
            <a:r>
              <a:rPr lang="es-ES" sz="2000" dirty="0" err="1"/>
              <a:t>heriotza</a:t>
            </a:r>
            <a:r>
              <a:rPr lang="es-ES" sz="2000" dirty="0"/>
              <a:t>-tasaren </a:t>
            </a:r>
            <a:r>
              <a:rPr lang="es-ES" sz="2000" dirty="0" err="1"/>
              <a:t>hazkundea</a:t>
            </a:r>
            <a:r>
              <a:rPr lang="es-ES" sz="2000" dirty="0"/>
              <a:t> </a:t>
            </a:r>
            <a:r>
              <a:rPr lang="es-ES" sz="2000" dirty="0" err="1"/>
              <a:t>detektatu</a:t>
            </a:r>
            <a:r>
              <a:rPr lang="es-ES" sz="2000" dirty="0"/>
              <a:t> zen </a:t>
            </a:r>
            <a:r>
              <a:rPr lang="es-ES" sz="2000" dirty="0" err="1"/>
              <a:t>erromosozumaba</a:t>
            </a:r>
            <a:r>
              <a:rPr lang="es-ES" sz="2000" dirty="0"/>
              <a:t> </a:t>
            </a:r>
            <a:r>
              <a:rPr lang="es-ES" sz="2000" dirty="0" err="1"/>
              <a:t>erabiltzearekin</a:t>
            </a:r>
            <a:r>
              <a:rPr lang="es-ES" sz="2000" dirty="0"/>
              <a:t> </a:t>
            </a:r>
            <a:r>
              <a:rPr lang="es-ES" sz="2000" dirty="0" err="1"/>
              <a:t>lotuta</a:t>
            </a:r>
            <a:r>
              <a:rPr lang="es-ES" sz="2000" dirty="0"/>
              <a:t>. 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Miokardio-infartu</a:t>
            </a:r>
            <a:r>
              <a:rPr lang="es-ES" sz="2000" dirty="0"/>
              <a:t> </a:t>
            </a:r>
            <a:r>
              <a:rPr lang="es-ES" sz="2000" dirty="0" err="1"/>
              <a:t>akutuaren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iktusaren</a:t>
            </a:r>
            <a:r>
              <a:rPr lang="es-ES" sz="2000" dirty="0"/>
              <a:t> </a:t>
            </a:r>
            <a:r>
              <a:rPr lang="es-ES" sz="2000" dirty="0" err="1"/>
              <a:t>aurrekariak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herritarrak</a:t>
            </a:r>
            <a:r>
              <a:rPr lang="es-ES" sz="2000" dirty="0"/>
              <a:t> </a:t>
            </a:r>
            <a:r>
              <a:rPr lang="es-ES" sz="2000" dirty="0" err="1"/>
              <a:t>alde</a:t>
            </a:r>
            <a:r>
              <a:rPr lang="es-ES" sz="2000" dirty="0"/>
              <a:t> batera </a:t>
            </a:r>
            <a:r>
              <a:rPr lang="es-ES" sz="2000" dirty="0" err="1"/>
              <a:t>utzita</a:t>
            </a:r>
            <a:r>
              <a:rPr lang="es-ES" sz="2000" dirty="0"/>
              <a:t> ere, espero </a:t>
            </a:r>
            <a:r>
              <a:rPr lang="es-ES" sz="2000" dirty="0" err="1"/>
              <a:t>izatekoak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bi</a:t>
            </a:r>
            <a:r>
              <a:rPr lang="es-ES" sz="2000" dirty="0"/>
              <a:t> MACE </a:t>
            </a:r>
            <a:r>
              <a:rPr lang="es-ES" sz="2000" dirty="0" err="1"/>
              <a:t>gertaera</a:t>
            </a:r>
            <a:r>
              <a:rPr lang="es-ES" sz="2000" dirty="0"/>
              <a:t> 1.000 </a:t>
            </a:r>
            <a:r>
              <a:rPr lang="es-ES" sz="2000" dirty="0" err="1"/>
              <a:t>pazienteko</a:t>
            </a:r>
            <a:r>
              <a:rPr lang="es-ES" sz="2000" dirty="0"/>
              <a:t>.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Kontraindikatuta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erromosozumaba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</a:t>
            </a:r>
            <a:r>
              <a:rPr lang="es-ES" sz="2000" dirty="0" smtClean="0"/>
              <a:t>MIA eta </a:t>
            </a:r>
            <a:r>
              <a:rPr lang="es-ES" sz="2000" dirty="0" err="1" smtClean="0"/>
              <a:t>IZBren</a:t>
            </a:r>
            <a:r>
              <a:rPr lang="es-ES" sz="2000" dirty="0" smtClean="0"/>
              <a:t> </a:t>
            </a:r>
            <a:r>
              <a:rPr lang="es-ES" sz="2000" dirty="0" err="1" smtClean="0"/>
              <a:t>aurrekariak</a:t>
            </a:r>
            <a:r>
              <a:rPr lang="es-ES" sz="2000" dirty="0" smtClean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pazienteetan</a:t>
            </a:r>
            <a:r>
              <a:rPr lang="es-ES" sz="2000" dirty="0"/>
              <a:t>, eta </a:t>
            </a:r>
            <a:r>
              <a:rPr lang="es-ES" sz="2000" dirty="0" err="1"/>
              <a:t>kontu</a:t>
            </a:r>
            <a:r>
              <a:rPr lang="es-ES" sz="2000" dirty="0"/>
              <a:t> </a:t>
            </a:r>
            <a:r>
              <a:rPr lang="es-ES" sz="2000" dirty="0" err="1"/>
              <a:t>handiz</a:t>
            </a:r>
            <a:r>
              <a:rPr lang="es-ES" sz="2000" dirty="0"/>
              <a:t> </a:t>
            </a:r>
            <a:r>
              <a:rPr lang="es-ES" sz="2000" dirty="0" err="1"/>
              <a:t>ebaluatu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kardiobaskularreko</a:t>
            </a:r>
            <a:r>
              <a:rPr lang="es-ES" sz="2000" dirty="0"/>
              <a:t> </a:t>
            </a:r>
            <a:r>
              <a:rPr lang="es-ES" sz="2000" dirty="0" err="1"/>
              <a:t>faktorerik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, </a:t>
            </a:r>
            <a:r>
              <a:rPr lang="es-ES" sz="2000" dirty="0" err="1"/>
              <a:t>tratamenduaren</a:t>
            </a:r>
            <a:r>
              <a:rPr lang="es-ES" sz="2000" dirty="0"/>
              <a:t> </a:t>
            </a:r>
            <a:r>
              <a:rPr lang="es-ES" sz="2000" dirty="0" err="1"/>
              <a:t>hasieran</a:t>
            </a:r>
            <a:r>
              <a:rPr lang="es-ES" sz="2000" dirty="0"/>
              <a:t> eta </a:t>
            </a:r>
            <a:r>
              <a:rPr lang="es-ES" sz="2000" dirty="0" err="1"/>
              <a:t>tratamenduan</a:t>
            </a:r>
            <a:r>
              <a:rPr lang="es-ES" sz="2000" dirty="0"/>
              <a:t> </a:t>
            </a:r>
            <a:r>
              <a:rPr lang="es-ES" sz="2000" dirty="0" err="1"/>
              <a:t>zehar</a:t>
            </a:r>
            <a:r>
              <a:rPr lang="es-ES" sz="2000" dirty="0"/>
              <a:t>.</a:t>
            </a:r>
          </a:p>
          <a:p>
            <a:pPr marL="285750" indent="-285750" algn="just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Erromosozumabaren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 </a:t>
            </a:r>
            <a:r>
              <a:rPr lang="es-ES" sz="2000" dirty="0" err="1"/>
              <a:t>identifikatu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halaber</a:t>
            </a:r>
            <a:r>
              <a:rPr lang="es-ES" sz="2000" dirty="0"/>
              <a:t>, FHA, MON eta </a:t>
            </a:r>
            <a:r>
              <a:rPr lang="es-ES" sz="2000" dirty="0" err="1"/>
              <a:t>hipokaltzemia</a:t>
            </a:r>
            <a:r>
              <a:rPr lang="es-ES" sz="2000" dirty="0"/>
              <a:t>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BD768C5-722C-0814-A620-86A62EAA05F3}"/>
              </a:ext>
            </a:extLst>
          </p:cNvPr>
          <p:cNvSpPr txBox="1"/>
          <p:nvPr/>
        </p:nvSpPr>
        <p:spPr>
          <a:xfrm>
            <a:off x="419100" y="4548462"/>
            <a:ext cx="10934700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000" b="0" i="0" u="none" strike="noStrike" baseline="0" dirty="0" err="1"/>
              <a:t>AEMPSek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posizionamendu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terapeutikoari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buruz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egindako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txostenaren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arabera</a:t>
            </a:r>
            <a:r>
              <a:rPr lang="es-ES" sz="2000" b="0" i="0" u="none" strike="noStrike" baseline="0" dirty="0"/>
              <a:t>, oso </a:t>
            </a:r>
            <a:r>
              <a:rPr lang="es-ES" sz="2000" b="0" i="0" u="none" strike="noStrike" baseline="0" dirty="0" err="1"/>
              <a:t>zaila</a:t>
            </a:r>
            <a:r>
              <a:rPr lang="es-ES" sz="2000" b="0" i="0" u="none" strike="noStrike" baseline="0" dirty="0"/>
              <a:t> da </a:t>
            </a:r>
            <a:r>
              <a:rPr lang="es-ES" sz="2000" b="0" i="0" u="none" strike="noStrike" baseline="0" dirty="0" err="1" smtClean="0"/>
              <a:t>erromosozumabaren</a:t>
            </a:r>
            <a:r>
              <a:rPr lang="es-ES" sz="2000" b="0" i="0" u="none" strike="noStrike" baseline="0" dirty="0" smtClean="0"/>
              <a:t> </a:t>
            </a:r>
            <a:r>
              <a:rPr lang="es-ES" sz="2000" b="0" i="0" u="none" strike="noStrike" baseline="0" dirty="0" err="1" smtClean="0"/>
              <a:t>tratamenduak</a:t>
            </a:r>
            <a:r>
              <a:rPr lang="es-ES" sz="2000" b="0" i="0" u="none" strike="noStrike" baseline="0" dirty="0" smtClean="0"/>
              <a:t> </a:t>
            </a:r>
            <a:r>
              <a:rPr lang="es-ES" sz="2000" b="0" i="0" u="none" strike="noStrike" baseline="0" dirty="0" err="1"/>
              <a:t>mesede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egin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diezaiekeen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pazienteen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profilik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aurkitzea</a:t>
            </a:r>
            <a:r>
              <a:rPr lang="es-ES" sz="2000" b="0" i="0" u="none" strike="noStrike" baseline="0" dirty="0"/>
              <a:t>, </a:t>
            </a:r>
            <a:r>
              <a:rPr lang="es-ES" sz="2000" b="0" i="0" u="none" strike="noStrike" baseline="0" dirty="0" err="1"/>
              <a:t>batetik</a:t>
            </a:r>
            <a:r>
              <a:rPr lang="es-ES" sz="2000" b="0" i="0" u="none" strike="noStrike" baseline="0" dirty="0"/>
              <a:t>, </a:t>
            </a:r>
            <a:r>
              <a:rPr lang="es-ES" sz="2000" b="0" i="0" u="none" strike="noStrike" baseline="0" dirty="0" err="1"/>
              <a:t>klinikoki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 smtClean="0"/>
              <a:t>garrantzitsuak</a:t>
            </a:r>
            <a:r>
              <a:rPr lang="es-ES" sz="2000" b="0" i="0" u="none" strike="noStrike" baseline="0" dirty="0" smtClean="0"/>
              <a:t> </a:t>
            </a:r>
            <a:r>
              <a:rPr lang="es-ES" sz="2000" b="0" i="0" u="none" strike="noStrike" baseline="0" dirty="0" err="1" smtClean="0"/>
              <a:t>diren</a:t>
            </a:r>
            <a:r>
              <a:rPr lang="es-ES" sz="2000" b="0" i="0" u="none" strike="noStrike" baseline="0" dirty="0" smtClean="0"/>
              <a:t> </a:t>
            </a:r>
            <a:r>
              <a:rPr lang="es-ES" sz="2000" b="0" i="0" u="none" strike="noStrike" baseline="0" dirty="0" err="1"/>
              <a:t>hausturen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murrizketan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behatutako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efektuen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garrantzi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klinikoa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zalantzazkoa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delako</a:t>
            </a:r>
            <a:r>
              <a:rPr lang="es-ES" sz="2000" b="0" i="0" u="none" strike="noStrike" baseline="0" dirty="0"/>
              <a:t> eta, </a:t>
            </a:r>
            <a:r>
              <a:rPr lang="es-ES" sz="2000" b="0" i="0" u="none" strike="noStrike" baseline="0" dirty="0" err="1"/>
              <a:t>bestetik</a:t>
            </a:r>
            <a:r>
              <a:rPr lang="es-ES" sz="2000" b="0" i="0" u="none" strike="noStrike" baseline="0" dirty="0"/>
              <a:t>, </a:t>
            </a:r>
            <a:r>
              <a:rPr lang="es-ES" sz="2000" b="0" i="0" u="none" strike="noStrike" baseline="0" dirty="0" err="1" smtClean="0"/>
              <a:t>segurtasunari</a:t>
            </a:r>
            <a:r>
              <a:rPr lang="es-ES" sz="2000" b="0" i="0" u="none" strike="noStrike" baseline="0" dirty="0" smtClean="0"/>
              <a:t> </a:t>
            </a:r>
            <a:r>
              <a:rPr lang="es-ES" sz="2000" b="0" i="0" u="none" strike="noStrike" baseline="0" dirty="0" err="1" smtClean="0"/>
              <a:t>buruz</a:t>
            </a:r>
            <a:r>
              <a:rPr lang="es-ES" sz="2000" b="0" i="0" u="none" strike="noStrike" baseline="0" dirty="0" smtClean="0"/>
              <a:t> </a:t>
            </a:r>
            <a:r>
              <a:rPr lang="es-ES" sz="2000" b="0" i="0" u="none" strike="noStrike" baseline="0" dirty="0" err="1"/>
              <a:t>kezkak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daudelako</a:t>
            </a:r>
            <a:r>
              <a:rPr lang="es-ES" sz="2000" b="0" i="0" u="none" strike="noStrike" baseline="0" dirty="0"/>
              <a:t>, </a:t>
            </a:r>
            <a:r>
              <a:rPr lang="es-ES" sz="2000" b="0" i="0" u="none" strike="noStrike" baseline="0" dirty="0" err="1"/>
              <a:t>batez</a:t>
            </a:r>
            <a:r>
              <a:rPr lang="es-ES" sz="2000" b="0" i="0" u="none" strike="noStrike" baseline="0" dirty="0"/>
              <a:t> ere </a:t>
            </a:r>
            <a:r>
              <a:rPr lang="es-ES" sz="2000" b="0" i="0" u="none" strike="noStrike" baseline="0" dirty="0" err="1"/>
              <a:t>alderdi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kardiobaskularrari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 smtClean="0"/>
              <a:t>dagokionez</a:t>
            </a:r>
            <a:r>
              <a:rPr lang="es-ES" sz="2000" b="0" i="0" u="none" strike="noStrike" baseline="0" dirty="0" smtClean="0"/>
              <a:t>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3954219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40156" y="1512275"/>
            <a:ext cx="10511687" cy="389606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endParaRPr lang="es-ES" sz="1600" dirty="0"/>
          </a:p>
          <a:p>
            <a:pPr marL="342900" indent="-342900" algn="just">
              <a:buFont typeface="+mj-lt"/>
              <a:buAutoNum type="arabicPeriod"/>
            </a:pPr>
            <a:r>
              <a:rPr lang="es-ES" sz="2000" dirty="0" err="1"/>
              <a:t>Osteoporosiari</a:t>
            </a:r>
            <a:r>
              <a:rPr lang="es-ES" sz="2000" dirty="0"/>
              <a:t> </a:t>
            </a:r>
            <a:r>
              <a:rPr lang="es-ES" sz="2000" dirty="0" err="1"/>
              <a:t>aurre</a:t>
            </a:r>
            <a:r>
              <a:rPr lang="es-ES" sz="2000" dirty="0"/>
              <a:t> </a:t>
            </a:r>
            <a:r>
              <a:rPr lang="es-ES" sz="2000" dirty="0" err="1"/>
              <a:t>egiteko</a:t>
            </a:r>
            <a:r>
              <a:rPr lang="es-ES" sz="2000" dirty="0"/>
              <a:t> </a:t>
            </a:r>
            <a:r>
              <a:rPr lang="es-ES" sz="2000" dirty="0" err="1"/>
              <a:t>edozein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farmakologiko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, </a:t>
            </a:r>
            <a:r>
              <a:rPr lang="es-ES" sz="2000" dirty="0" err="1"/>
              <a:t>ezinbestekoa</a:t>
            </a:r>
            <a:r>
              <a:rPr lang="es-ES" sz="2000" dirty="0"/>
              <a:t> da </a:t>
            </a:r>
            <a:r>
              <a:rPr lang="es-ES" sz="2000" dirty="0" err="1"/>
              <a:t>tratamenduen</a:t>
            </a:r>
            <a:r>
              <a:rPr lang="es-ES" sz="2000" dirty="0"/>
              <a:t> </a:t>
            </a:r>
            <a:r>
              <a:rPr lang="es-ES" sz="2000" dirty="0" err="1"/>
              <a:t>onura</a:t>
            </a:r>
            <a:r>
              <a:rPr lang="es-ES" sz="2000" dirty="0"/>
              <a:t>/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balantzea</a:t>
            </a:r>
            <a:r>
              <a:rPr lang="es-ES" sz="2000" dirty="0"/>
              <a:t> </a:t>
            </a:r>
            <a:r>
              <a:rPr lang="es-ES" sz="2000" dirty="0" err="1"/>
              <a:t>balioestea</a:t>
            </a:r>
            <a:r>
              <a:rPr lang="es-ES" sz="2000" dirty="0"/>
              <a:t> eta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epe</a:t>
            </a:r>
            <a:r>
              <a:rPr lang="es-ES" sz="2000" dirty="0"/>
              <a:t> </a:t>
            </a:r>
            <a:r>
              <a:rPr lang="es-ES" sz="2000" dirty="0" err="1"/>
              <a:t>luzera</a:t>
            </a:r>
            <a:r>
              <a:rPr lang="es-ES" sz="2000" dirty="0"/>
              <a:t> </a:t>
            </a:r>
            <a:r>
              <a:rPr lang="es-ES" sz="2000" dirty="0" err="1"/>
              <a:t>planifikatzea</a:t>
            </a:r>
            <a:r>
              <a:rPr lang="es-ES" sz="2000" dirty="0" smtClean="0"/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s-ES" sz="2000" dirty="0"/>
          </a:p>
          <a:p>
            <a:pPr marL="342900" indent="-342900" algn="just">
              <a:buFont typeface="+mj-lt"/>
              <a:buAutoNum type="arabicPeriod"/>
            </a:pPr>
            <a:r>
              <a:rPr lang="es-ES" sz="2000" dirty="0"/>
              <a:t> </a:t>
            </a:r>
            <a:r>
              <a:rPr lang="es-ES" sz="2000" dirty="0" err="1"/>
              <a:t>Hausturak</a:t>
            </a:r>
            <a:r>
              <a:rPr lang="es-ES" sz="2000" dirty="0"/>
              <a:t> </a:t>
            </a:r>
            <a:r>
              <a:rPr lang="es-ES" sz="2000" dirty="0" err="1"/>
              <a:t>prebenitzeko</a:t>
            </a:r>
            <a:r>
              <a:rPr lang="es-ES" sz="2000" dirty="0"/>
              <a:t> </a:t>
            </a:r>
            <a:r>
              <a:rPr lang="es-ES" sz="2000" dirty="0" err="1"/>
              <a:t>neurriak</a:t>
            </a:r>
            <a:r>
              <a:rPr lang="es-ES" sz="2000" dirty="0"/>
              <a:t> </a:t>
            </a:r>
            <a:r>
              <a:rPr lang="es-ES" sz="2000" dirty="0" err="1"/>
              <a:t>hartzea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da, hala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bizimodu</a:t>
            </a:r>
            <a:r>
              <a:rPr lang="es-ES" sz="2000" dirty="0"/>
              <a:t> </a:t>
            </a:r>
            <a:r>
              <a:rPr lang="es-ES" sz="2000" dirty="0" err="1"/>
              <a:t>osasungarria</a:t>
            </a:r>
            <a:r>
              <a:rPr lang="es-ES" sz="2000" dirty="0"/>
              <a:t> </a:t>
            </a:r>
            <a:r>
              <a:rPr lang="es-ES" sz="2000" dirty="0" err="1"/>
              <a:t>eramatea</a:t>
            </a:r>
            <a:r>
              <a:rPr lang="es-ES" sz="2000" dirty="0"/>
              <a:t>, dieta </a:t>
            </a:r>
            <a:r>
              <a:rPr lang="es-ES" sz="2000" dirty="0" err="1"/>
              <a:t>orekatua</a:t>
            </a:r>
            <a:r>
              <a:rPr lang="es-ES" sz="2000" dirty="0"/>
              <a:t> </a:t>
            </a:r>
            <a:r>
              <a:rPr lang="es-ES" sz="2000" dirty="0" err="1"/>
              <a:t>izatea</a:t>
            </a:r>
            <a:r>
              <a:rPr lang="es-ES" sz="2000" dirty="0"/>
              <a:t>, </a:t>
            </a:r>
            <a:r>
              <a:rPr lang="es-ES" sz="2000" dirty="0" err="1"/>
              <a:t>ariketa</a:t>
            </a:r>
            <a:r>
              <a:rPr lang="es-ES" sz="2000" dirty="0"/>
              <a:t> </a:t>
            </a:r>
            <a:r>
              <a:rPr lang="es-ES" sz="2000" dirty="0" err="1"/>
              <a:t>fisikoa</a:t>
            </a:r>
            <a:r>
              <a:rPr lang="es-ES" sz="2000" dirty="0"/>
              <a:t> </a:t>
            </a:r>
            <a:r>
              <a:rPr lang="es-ES" sz="2000" dirty="0" err="1"/>
              <a:t>erregularki</a:t>
            </a:r>
            <a:r>
              <a:rPr lang="es-ES" sz="2000" dirty="0"/>
              <a:t> </a:t>
            </a:r>
            <a:r>
              <a:rPr lang="es-ES" sz="2000" dirty="0" err="1"/>
              <a:t>egitea</a:t>
            </a:r>
            <a:r>
              <a:rPr lang="es-ES" sz="2000" dirty="0"/>
              <a:t>, </a:t>
            </a:r>
            <a:r>
              <a:rPr lang="es-ES" sz="2000" dirty="0" err="1"/>
              <a:t>tabakorik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erretzea</a:t>
            </a:r>
            <a:r>
              <a:rPr lang="es-ES" sz="2000" dirty="0"/>
              <a:t>, </a:t>
            </a:r>
            <a:r>
              <a:rPr lang="es-ES" sz="2000" dirty="0" err="1"/>
              <a:t>alkoholaren</a:t>
            </a:r>
            <a:r>
              <a:rPr lang="es-ES" sz="2000" dirty="0"/>
              <a:t> </a:t>
            </a:r>
            <a:r>
              <a:rPr lang="es-ES" sz="2000" dirty="0" err="1"/>
              <a:t>kontsumoa</a:t>
            </a:r>
            <a:r>
              <a:rPr lang="es-ES" sz="2000" dirty="0"/>
              <a:t> </a:t>
            </a:r>
            <a:r>
              <a:rPr lang="es-ES" sz="2000" dirty="0" err="1"/>
              <a:t>murriztea</a:t>
            </a:r>
            <a:r>
              <a:rPr lang="es-ES" sz="2000" dirty="0"/>
              <a:t> eta </a:t>
            </a:r>
            <a:r>
              <a:rPr lang="es-ES" sz="2000" dirty="0" err="1"/>
              <a:t>erorikoak</a:t>
            </a:r>
            <a:r>
              <a:rPr lang="es-ES" sz="2000" dirty="0"/>
              <a:t> </a:t>
            </a:r>
            <a:r>
              <a:rPr lang="es-ES" sz="2000" dirty="0" err="1"/>
              <a:t>prebenitzeko</a:t>
            </a:r>
            <a:r>
              <a:rPr lang="es-ES" sz="2000" dirty="0"/>
              <a:t> </a:t>
            </a:r>
            <a:r>
              <a:rPr lang="es-ES" sz="2000" dirty="0" err="1"/>
              <a:t>neurriak</a:t>
            </a:r>
            <a:r>
              <a:rPr lang="es-ES" sz="2000" dirty="0"/>
              <a:t> </a:t>
            </a:r>
            <a:r>
              <a:rPr lang="es-ES" sz="2000" dirty="0" err="1"/>
              <a:t>hartzea</a:t>
            </a:r>
            <a:r>
              <a:rPr lang="es-ES" sz="2000" dirty="0" smtClean="0"/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s-ES" sz="2000" dirty="0"/>
          </a:p>
          <a:p>
            <a:pPr marL="342900" indent="-342900" algn="just">
              <a:buFont typeface="+mj-lt"/>
              <a:buAutoNum type="arabicPeriod"/>
            </a:pPr>
            <a:r>
              <a:rPr lang="es-ES" sz="2000" dirty="0" err="1"/>
              <a:t>Batez</a:t>
            </a:r>
            <a:r>
              <a:rPr lang="es-ES" sz="2000" dirty="0"/>
              <a:t> ere, </a:t>
            </a:r>
            <a:r>
              <a:rPr lang="es-ES" sz="2000" dirty="0" err="1"/>
              <a:t>haustura-arrisku</a:t>
            </a:r>
            <a:r>
              <a:rPr lang="es-ES" sz="2000" dirty="0"/>
              <a:t> </a:t>
            </a:r>
            <a:r>
              <a:rPr lang="es-ES" sz="2000" dirty="0" err="1"/>
              <a:t>handia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pazienteei</a:t>
            </a:r>
            <a:r>
              <a:rPr lang="es-ES" sz="2000" dirty="0"/>
              <a:t> </a:t>
            </a:r>
            <a:r>
              <a:rPr lang="es-ES" sz="2000" dirty="0" err="1"/>
              <a:t>egingo</a:t>
            </a:r>
            <a:r>
              <a:rPr lang="es-ES" sz="2000" dirty="0"/>
              <a:t> die </a:t>
            </a:r>
            <a:r>
              <a:rPr lang="es-ES" sz="2000" dirty="0" err="1"/>
              <a:t>mesede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farmakologikoak</a:t>
            </a:r>
            <a:r>
              <a:rPr lang="es-ES" sz="2000" dirty="0"/>
              <a:t>.</a:t>
            </a:r>
          </a:p>
          <a:p>
            <a:pPr marL="0" indent="0">
              <a:buNone/>
            </a:pPr>
            <a:r>
              <a:rPr lang="es-ES" sz="2000" dirty="0"/>
              <a:t>	</a:t>
            </a:r>
          </a:p>
          <a:p>
            <a:pPr marL="0" indent="0">
              <a:buNone/>
            </a:pPr>
            <a:r>
              <a:rPr lang="es-ES" dirty="0"/>
              <a:t>	</a:t>
            </a:r>
            <a:endParaRPr lang="es-ES" sz="16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6879" y="503652"/>
            <a:ext cx="9740206" cy="593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Funtsezko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ideiak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366575" cy="146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606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40156" y="1512275"/>
            <a:ext cx="10511687" cy="3940671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endParaRPr lang="es-ES" sz="1600" dirty="0"/>
          </a:p>
          <a:p>
            <a:pPr marL="457200" indent="-457200" algn="just">
              <a:buFont typeface="+mj-lt"/>
              <a:buAutoNum type="arabicPeriod" startAt="4"/>
            </a:pPr>
            <a:r>
              <a:rPr lang="es-ES" sz="2000" dirty="0" err="1" smtClean="0"/>
              <a:t>Frogatuta</a:t>
            </a:r>
            <a:r>
              <a:rPr lang="es-ES" sz="2000" dirty="0" smtClean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osteoporosiaren</a:t>
            </a:r>
            <a:r>
              <a:rPr lang="es-ES" sz="2000" dirty="0"/>
              <a:t> </a:t>
            </a:r>
            <a:r>
              <a:rPr lang="es-ES" sz="2000" dirty="0" err="1"/>
              <a:t>kontrako</a:t>
            </a:r>
            <a:r>
              <a:rPr lang="es-ES" sz="2000" dirty="0"/>
              <a:t> </a:t>
            </a:r>
            <a:r>
              <a:rPr lang="es-ES" sz="2000" dirty="0" err="1"/>
              <a:t>farmakoak</a:t>
            </a:r>
            <a:r>
              <a:rPr lang="es-ES" sz="2000" dirty="0"/>
              <a:t> </a:t>
            </a:r>
            <a:r>
              <a:rPr lang="es-ES" sz="2000" dirty="0" err="1"/>
              <a:t>eraginkorrak</a:t>
            </a:r>
            <a:r>
              <a:rPr lang="es-ES" sz="2000" dirty="0"/>
              <a:t> </a:t>
            </a:r>
            <a:r>
              <a:rPr lang="es-ES" sz="2000" dirty="0" err="1"/>
              <a:t>direla</a:t>
            </a:r>
            <a:r>
              <a:rPr lang="es-ES" sz="2000" dirty="0"/>
              <a:t> </a:t>
            </a:r>
            <a:r>
              <a:rPr lang="es-ES" sz="2000" dirty="0" err="1"/>
              <a:t>ornoetako</a:t>
            </a:r>
            <a:r>
              <a:rPr lang="es-ES" sz="2000" dirty="0"/>
              <a:t> </a:t>
            </a:r>
            <a:r>
              <a:rPr lang="es-ES" sz="2000" dirty="0" err="1"/>
              <a:t>hausturak</a:t>
            </a:r>
            <a:r>
              <a:rPr lang="es-ES" sz="2000" dirty="0"/>
              <a:t> </a:t>
            </a:r>
            <a:r>
              <a:rPr lang="es-ES" sz="2000" dirty="0" err="1"/>
              <a:t>gutxitzeko</a:t>
            </a:r>
            <a:r>
              <a:rPr lang="es-ES" sz="2000" dirty="0"/>
              <a:t>, </a:t>
            </a:r>
            <a:r>
              <a:rPr lang="es-ES" sz="2000" dirty="0" err="1"/>
              <a:t>baina</a:t>
            </a:r>
            <a:r>
              <a:rPr lang="es-ES" sz="2000" dirty="0"/>
              <a:t> </a:t>
            </a:r>
            <a:r>
              <a:rPr lang="es-ES" sz="2000" dirty="0" err="1"/>
              <a:t>soilik</a:t>
            </a:r>
            <a:r>
              <a:rPr lang="es-ES" sz="2000" dirty="0"/>
              <a:t> </a:t>
            </a:r>
            <a:r>
              <a:rPr lang="es-ES" sz="2000" dirty="0" err="1"/>
              <a:t>batzuek</a:t>
            </a:r>
            <a:r>
              <a:rPr lang="es-ES" sz="2000" dirty="0"/>
              <a:t> </a:t>
            </a:r>
            <a:r>
              <a:rPr lang="es-ES" sz="2000" dirty="0" err="1"/>
              <a:t>frogatu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eraginkorrak</a:t>
            </a:r>
            <a:r>
              <a:rPr lang="es-ES" sz="2000" dirty="0"/>
              <a:t> </a:t>
            </a:r>
            <a:r>
              <a:rPr lang="es-ES" sz="2000" dirty="0" err="1"/>
              <a:t>direla</a:t>
            </a:r>
            <a:r>
              <a:rPr lang="es-ES" sz="2000" dirty="0"/>
              <a:t> </a:t>
            </a:r>
            <a:r>
              <a:rPr lang="es-ES" sz="2000" dirty="0" err="1"/>
              <a:t>aldakako</a:t>
            </a:r>
            <a:r>
              <a:rPr lang="es-ES" sz="2000" dirty="0"/>
              <a:t> </a:t>
            </a:r>
            <a:r>
              <a:rPr lang="es-ES" sz="2000" dirty="0" err="1"/>
              <a:t>hausturak</a:t>
            </a:r>
            <a:r>
              <a:rPr lang="es-ES" sz="2000" dirty="0"/>
              <a:t> </a:t>
            </a:r>
            <a:r>
              <a:rPr lang="es-ES" sz="2000" dirty="0" err="1"/>
              <a:t>gutxitzeko</a:t>
            </a:r>
            <a:r>
              <a:rPr lang="es-ES" sz="2000" dirty="0" smtClean="0"/>
              <a:t>.</a:t>
            </a:r>
          </a:p>
          <a:p>
            <a:pPr marL="457200" indent="-457200" algn="just">
              <a:buFont typeface="+mj-lt"/>
              <a:buAutoNum type="arabicPeriod" startAt="4"/>
            </a:pPr>
            <a:endParaRPr lang="es-ES" sz="2000" dirty="0"/>
          </a:p>
          <a:p>
            <a:pPr marL="457200" indent="-457200" algn="just">
              <a:buFont typeface="+mj-lt"/>
              <a:buAutoNum type="arabicPeriod" startAt="4"/>
            </a:pPr>
            <a:r>
              <a:rPr lang="es-ES" sz="2000" dirty="0" err="1"/>
              <a:t>Ahotiko</a:t>
            </a:r>
            <a:r>
              <a:rPr lang="es-ES" sz="2000" dirty="0"/>
              <a:t> </a:t>
            </a:r>
            <a:r>
              <a:rPr lang="es-ES" sz="2000" dirty="0" err="1"/>
              <a:t>bisfosfonatoak</a:t>
            </a:r>
            <a:r>
              <a:rPr lang="es-ES" sz="2000" dirty="0"/>
              <a:t> —</a:t>
            </a:r>
            <a:r>
              <a:rPr lang="es-ES" sz="2000" dirty="0" err="1"/>
              <a:t>nagusiki</a:t>
            </a:r>
            <a:r>
              <a:rPr lang="es-ES" sz="2000" dirty="0"/>
              <a:t>, </a:t>
            </a:r>
            <a:r>
              <a:rPr lang="es-ES" sz="2000" dirty="0" err="1"/>
              <a:t>alendronatoa</a:t>
            </a:r>
            <a:r>
              <a:rPr lang="es-ES" sz="2000" dirty="0"/>
              <a:t>— </a:t>
            </a:r>
            <a:r>
              <a:rPr lang="es-ES" sz="2000" dirty="0" err="1"/>
              <a:t>lehen</a:t>
            </a:r>
            <a:r>
              <a:rPr lang="es-ES" sz="2000" dirty="0"/>
              <a:t> </a:t>
            </a:r>
            <a:r>
              <a:rPr lang="es-ES" sz="2000" dirty="0" err="1"/>
              <a:t>aukerakotzat</a:t>
            </a:r>
            <a:r>
              <a:rPr lang="es-ES" sz="2000" dirty="0"/>
              <a:t> </a:t>
            </a:r>
            <a:r>
              <a:rPr lang="es-ES" sz="2000" dirty="0" err="1"/>
              <a:t>jotzen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haien</a:t>
            </a:r>
            <a:r>
              <a:rPr lang="es-ES" sz="2000" dirty="0"/>
              <a:t> </a:t>
            </a:r>
            <a:r>
              <a:rPr lang="es-ES" sz="2000" dirty="0" err="1"/>
              <a:t>onura</a:t>
            </a:r>
            <a:r>
              <a:rPr lang="es-ES" sz="2000" dirty="0"/>
              <a:t>/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balantzean</a:t>
            </a:r>
            <a:r>
              <a:rPr lang="es-ES" sz="2000" dirty="0"/>
              <a:t> </a:t>
            </a:r>
            <a:r>
              <a:rPr lang="es-ES" sz="2000" dirty="0" err="1"/>
              <a:t>oinarrituta</a:t>
            </a:r>
            <a:r>
              <a:rPr lang="es-ES" sz="2000" dirty="0" smtClean="0"/>
              <a:t>.</a:t>
            </a:r>
          </a:p>
          <a:p>
            <a:pPr marL="457200" indent="-457200" algn="just">
              <a:buFont typeface="+mj-lt"/>
              <a:buAutoNum type="arabicPeriod" startAt="4"/>
            </a:pPr>
            <a:endParaRPr lang="es-ES" sz="2000" dirty="0"/>
          </a:p>
          <a:p>
            <a:pPr marL="457200" indent="-457200" algn="just">
              <a:buFont typeface="+mj-lt"/>
              <a:buAutoNum type="arabicPeriod" startAt="4"/>
            </a:pPr>
            <a:r>
              <a:rPr lang="es-ES" sz="2000" dirty="0" err="1"/>
              <a:t>Denosumaba</a:t>
            </a:r>
            <a:r>
              <a:rPr lang="es-ES" sz="2000" dirty="0"/>
              <a:t> </a:t>
            </a:r>
            <a:r>
              <a:rPr lang="es-ES" sz="2000" dirty="0" err="1"/>
              <a:t>kentzeak</a:t>
            </a:r>
            <a:r>
              <a:rPr lang="es-ES" sz="2000" dirty="0"/>
              <a:t> </a:t>
            </a:r>
            <a:r>
              <a:rPr lang="es-ES" sz="2000" dirty="0" err="1"/>
              <a:t>errebote</a:t>
            </a:r>
            <a:r>
              <a:rPr lang="es-ES" sz="2000" dirty="0"/>
              <a:t> </a:t>
            </a:r>
            <a:r>
              <a:rPr lang="es-ES" sz="2000" dirty="0" err="1"/>
              <a:t>efektua</a:t>
            </a:r>
            <a:r>
              <a:rPr lang="es-ES" sz="2000" dirty="0"/>
              <a:t> </a:t>
            </a:r>
            <a:r>
              <a:rPr lang="es-ES" sz="2000" dirty="0" err="1"/>
              <a:t>eragiten</a:t>
            </a:r>
            <a:r>
              <a:rPr lang="es-ES" sz="2000" dirty="0"/>
              <a:t> </a:t>
            </a:r>
            <a:r>
              <a:rPr lang="es-ES" sz="2000" dirty="0" err="1"/>
              <a:t>duenez</a:t>
            </a:r>
            <a:r>
              <a:rPr lang="es-ES" sz="2000" dirty="0"/>
              <a:t> (</a:t>
            </a:r>
            <a:r>
              <a:rPr lang="es-ES" sz="2000" dirty="0" err="1"/>
              <a:t>ornoetako</a:t>
            </a:r>
            <a:r>
              <a:rPr lang="es-ES" sz="2000" dirty="0"/>
              <a:t> </a:t>
            </a:r>
            <a:r>
              <a:rPr lang="es-ES" sz="2000" dirty="0" err="1"/>
              <a:t>haustura</a:t>
            </a:r>
            <a:r>
              <a:rPr lang="es-ES" sz="2000" dirty="0"/>
              <a:t> </a:t>
            </a:r>
            <a:r>
              <a:rPr lang="es-ES" sz="2000" dirty="0" err="1"/>
              <a:t>anizkoitzak</a:t>
            </a:r>
            <a:r>
              <a:rPr lang="es-ES" sz="2000" dirty="0"/>
              <a:t>), </a:t>
            </a:r>
            <a:r>
              <a:rPr lang="es-ES" sz="2000" dirty="0" err="1"/>
              <a:t>zalantzak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 </a:t>
            </a:r>
            <a:r>
              <a:rPr lang="es-ES" sz="2000" dirty="0" err="1"/>
              <a:t>haren</a:t>
            </a:r>
            <a:r>
              <a:rPr lang="es-ES" sz="2000" dirty="0"/>
              <a:t> </a:t>
            </a:r>
            <a:r>
              <a:rPr lang="es-ES" sz="2000" dirty="0" err="1"/>
              <a:t>onura</a:t>
            </a:r>
            <a:r>
              <a:rPr lang="es-ES" sz="2000" dirty="0"/>
              <a:t>/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balantzeari</a:t>
            </a:r>
            <a:r>
              <a:rPr lang="es-ES" sz="2000" dirty="0"/>
              <a:t> </a:t>
            </a:r>
            <a:r>
              <a:rPr lang="es-ES" sz="2000" dirty="0" err="1"/>
              <a:t>buruz</a:t>
            </a:r>
            <a:r>
              <a:rPr lang="es-ES" sz="2000" dirty="0"/>
              <a:t>. </a:t>
            </a:r>
            <a:r>
              <a:rPr lang="es-ES" sz="2000" dirty="0" err="1"/>
              <a:t>Arrisku</a:t>
            </a:r>
            <a:r>
              <a:rPr lang="es-ES" sz="2000" dirty="0"/>
              <a:t> horren </a:t>
            </a:r>
            <a:r>
              <a:rPr lang="es-ES" sz="2000" dirty="0" err="1"/>
              <a:t>berri</a:t>
            </a:r>
            <a:r>
              <a:rPr lang="es-ES" sz="2000" dirty="0"/>
              <a:t> </a:t>
            </a:r>
            <a:r>
              <a:rPr lang="es-ES" sz="2000" dirty="0" err="1"/>
              <a:t>eman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 </a:t>
            </a:r>
            <a:r>
              <a:rPr lang="es-ES" sz="2000" dirty="0" err="1"/>
              <a:t>pazienteei</a:t>
            </a:r>
            <a:r>
              <a:rPr lang="es-ES" sz="2000" dirty="0"/>
              <a:t>, </a:t>
            </a:r>
            <a:r>
              <a:rPr lang="es-ES" sz="2000" dirty="0" err="1"/>
              <a:t>tratamenduarekiko</a:t>
            </a:r>
            <a:r>
              <a:rPr lang="es-ES" sz="2000" dirty="0"/>
              <a:t> </a:t>
            </a:r>
            <a:r>
              <a:rPr lang="es-ES" sz="2000" dirty="0" err="1"/>
              <a:t>atxikidura-arazoak</a:t>
            </a:r>
            <a:r>
              <a:rPr lang="es-ES" sz="2000" dirty="0"/>
              <a:t> </a:t>
            </a:r>
            <a:r>
              <a:rPr lang="es-ES" sz="2000" dirty="0" err="1"/>
              <a:t>badituzte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eteten</a:t>
            </a:r>
            <a:r>
              <a:rPr lang="es-ES" sz="2000" dirty="0"/>
              <a:t> </a:t>
            </a:r>
            <a:r>
              <a:rPr lang="es-ES" sz="2000" dirty="0" err="1"/>
              <a:t>badute</a:t>
            </a:r>
            <a:r>
              <a:rPr lang="es-ES" sz="2000" dirty="0"/>
              <a:t>.</a:t>
            </a:r>
          </a:p>
          <a:p>
            <a:pPr marL="0" indent="0">
              <a:buNone/>
            </a:pPr>
            <a:r>
              <a:rPr lang="es-ES" dirty="0"/>
              <a:t>	</a:t>
            </a:r>
          </a:p>
          <a:p>
            <a:pPr marL="0" indent="0">
              <a:buNone/>
            </a:pPr>
            <a:r>
              <a:rPr lang="es-ES" dirty="0"/>
              <a:t>	</a:t>
            </a:r>
            <a:endParaRPr lang="es-ES" sz="16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6879" y="503652"/>
            <a:ext cx="9740206" cy="593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Funtsezko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ideiak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366575" cy="146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2305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105892" y="3257527"/>
            <a:ext cx="54171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dirty="0">
                <a:solidFill>
                  <a:srgbClr val="4E9EBA"/>
                </a:solidFill>
                <a:latin typeface="Arial Black" pitchFamily="34" charset="0"/>
                <a:hlinkClick r:id="rId2"/>
              </a:rPr>
              <a:t>31 Liburukia, 6 Zb 2023</a:t>
            </a:r>
            <a:endParaRPr lang="es-ES" sz="3200" b="1" dirty="0"/>
          </a:p>
        </p:txBody>
      </p:sp>
      <p:sp>
        <p:nvSpPr>
          <p:cNvPr id="5" name="Rectángulo 4"/>
          <p:cNvSpPr/>
          <p:nvPr/>
        </p:nvSpPr>
        <p:spPr>
          <a:xfrm>
            <a:off x="2430087" y="861400"/>
            <a:ext cx="72819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Bibliografia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eta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informazio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gehiagorako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…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571040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405803"/>
            <a:ext cx="11161486" cy="350701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/>
              <a:t>Osteoporosiak</a:t>
            </a:r>
            <a:r>
              <a:rPr lang="es-ES" sz="2000" dirty="0"/>
              <a:t> </a:t>
            </a:r>
            <a:r>
              <a:rPr lang="es-ES" sz="2000" dirty="0" err="1"/>
              <a:t>hezurraren</a:t>
            </a:r>
            <a:r>
              <a:rPr lang="es-ES" sz="2000" dirty="0"/>
              <a:t> </a:t>
            </a:r>
            <a:r>
              <a:rPr lang="es-ES" sz="2000" dirty="0" err="1"/>
              <a:t>dentsitate</a:t>
            </a:r>
            <a:r>
              <a:rPr lang="es-ES" sz="2000" dirty="0"/>
              <a:t> mineral </a:t>
            </a:r>
            <a:r>
              <a:rPr lang="es-ES" sz="2000" dirty="0" err="1"/>
              <a:t>txikia</a:t>
            </a:r>
            <a:r>
              <a:rPr lang="es-ES" sz="2000" dirty="0"/>
              <a:t> eta </a:t>
            </a:r>
            <a:r>
              <a:rPr lang="es-ES" sz="2000" dirty="0" err="1"/>
              <a:t>hezur-mikroarkitekturaren</a:t>
            </a:r>
            <a:r>
              <a:rPr lang="es-ES" sz="2000" dirty="0"/>
              <a:t> </a:t>
            </a:r>
            <a:r>
              <a:rPr lang="es-ES" sz="2000" dirty="0" err="1"/>
              <a:t>narriadura</a:t>
            </a:r>
            <a:r>
              <a:rPr lang="es-ES" sz="2000" dirty="0"/>
              <a:t> </a:t>
            </a:r>
            <a:r>
              <a:rPr lang="es-ES" sz="2000" dirty="0" err="1"/>
              <a:t>ditu</a:t>
            </a:r>
            <a:r>
              <a:rPr lang="es-ES" sz="2000" dirty="0"/>
              <a:t> </a:t>
            </a:r>
            <a:r>
              <a:rPr lang="es-ES" sz="2000" dirty="0" err="1"/>
              <a:t>ezaugarri</a:t>
            </a:r>
            <a:r>
              <a:rPr lang="es-ES" sz="2000" dirty="0"/>
              <a:t>; </a:t>
            </a:r>
            <a:r>
              <a:rPr lang="es-ES" sz="2000" dirty="0" err="1"/>
              <a:t>biek</a:t>
            </a:r>
            <a:r>
              <a:rPr lang="es-ES" sz="2000" dirty="0"/>
              <a:t> ala </a:t>
            </a:r>
            <a:r>
              <a:rPr lang="es-ES" sz="2000" dirty="0" err="1"/>
              <a:t>biek</a:t>
            </a:r>
            <a:r>
              <a:rPr lang="es-ES" sz="2000" dirty="0"/>
              <a:t> </a:t>
            </a:r>
            <a:r>
              <a:rPr lang="es-ES" sz="2000" dirty="0" err="1"/>
              <a:t>joera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hauskortasunak</a:t>
            </a:r>
            <a:r>
              <a:rPr lang="es-ES" sz="2000" dirty="0"/>
              <a:t> </a:t>
            </a:r>
            <a:r>
              <a:rPr lang="es-ES" sz="2000" dirty="0" err="1"/>
              <a:t>eragindako</a:t>
            </a:r>
            <a:r>
              <a:rPr lang="es-ES" sz="2000" dirty="0"/>
              <a:t> </a:t>
            </a:r>
            <a:r>
              <a:rPr lang="es-ES" sz="2000" dirty="0" err="1"/>
              <a:t>hausturetarako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/>
              <a:t>handitzeko</a:t>
            </a:r>
            <a:r>
              <a:rPr lang="es-ES" sz="2000" dirty="0"/>
              <a:t>, eta, </a:t>
            </a:r>
            <a:r>
              <a:rPr lang="es-ES" sz="2000" dirty="0" err="1"/>
              <a:t>beraz</a:t>
            </a:r>
            <a:r>
              <a:rPr lang="es-ES" sz="2000" dirty="0"/>
              <a:t>, mina eta </a:t>
            </a:r>
            <a:r>
              <a:rPr lang="es-ES" sz="2000" dirty="0" err="1"/>
              <a:t>desgaitasuna</a:t>
            </a:r>
            <a:r>
              <a:rPr lang="es-ES" sz="2000" dirty="0"/>
              <a:t> </a:t>
            </a:r>
            <a:r>
              <a:rPr lang="es-ES" sz="2000" dirty="0" err="1"/>
              <a:t>sortu</a:t>
            </a:r>
            <a:r>
              <a:rPr lang="es-ES" sz="2000" dirty="0"/>
              <a:t> eta </a:t>
            </a:r>
            <a:r>
              <a:rPr lang="es-ES" sz="2000" dirty="0" err="1"/>
              <a:t>bizi-kalitatea</a:t>
            </a:r>
            <a:r>
              <a:rPr lang="es-ES" sz="2000" dirty="0"/>
              <a:t> </a:t>
            </a:r>
            <a:r>
              <a:rPr lang="es-ES" sz="2000" dirty="0" err="1"/>
              <a:t>kaskartzeko</a:t>
            </a:r>
            <a:r>
              <a:rPr lang="es-ES" sz="2000" dirty="0"/>
              <a:t>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 smtClean="0"/>
              <a:t>Osteoporosiaren</a:t>
            </a:r>
            <a:r>
              <a:rPr lang="es-ES" sz="2000" dirty="0" smtClean="0"/>
              <a:t> </a:t>
            </a:r>
            <a:r>
              <a:rPr lang="es-ES" sz="2000" dirty="0" err="1"/>
              <a:t>tratamenduak</a:t>
            </a:r>
            <a:r>
              <a:rPr lang="es-ES" sz="2000" dirty="0"/>
              <a:t> </a:t>
            </a:r>
            <a:r>
              <a:rPr lang="es-ES" sz="2000" dirty="0" err="1"/>
              <a:t>hausturak</a:t>
            </a:r>
            <a:r>
              <a:rPr lang="es-ES" sz="2000" dirty="0"/>
              <a:t> </a:t>
            </a:r>
            <a:r>
              <a:rPr lang="es-ES" sz="2000" dirty="0" err="1"/>
              <a:t>prebenitzea</a:t>
            </a:r>
            <a:r>
              <a:rPr lang="es-ES" sz="2000" dirty="0"/>
              <a:t> izan </a:t>
            </a:r>
            <a:r>
              <a:rPr lang="es-ES" sz="2000" dirty="0" err="1"/>
              <a:t>behar</a:t>
            </a:r>
            <a:r>
              <a:rPr lang="es-ES" sz="2000" dirty="0"/>
              <a:t> du </a:t>
            </a:r>
            <a:r>
              <a:rPr lang="es-ES" sz="2000" dirty="0" err="1"/>
              <a:t>helburu</a:t>
            </a:r>
            <a:r>
              <a:rPr lang="es-ES" sz="2000" dirty="0"/>
              <a:t>, eta </a:t>
            </a:r>
            <a:r>
              <a:rPr lang="es-ES" sz="2000" dirty="0" err="1"/>
              <a:t>tratamenduak</a:t>
            </a:r>
            <a:r>
              <a:rPr lang="es-ES" sz="2000" dirty="0"/>
              <a:t> </a:t>
            </a:r>
            <a:r>
              <a:rPr lang="es-ES" sz="2000" dirty="0" err="1"/>
              <a:t>eraginkorrak</a:t>
            </a:r>
            <a:r>
              <a:rPr lang="es-ES" sz="2000" dirty="0"/>
              <a:t> </a:t>
            </a:r>
            <a:r>
              <a:rPr lang="es-ES" sz="2000" dirty="0" smtClean="0"/>
              <a:t>izan </a:t>
            </a:r>
            <a:r>
              <a:rPr lang="es-ES" sz="2000" dirty="0" err="1" smtClean="0"/>
              <a:t>behar</a:t>
            </a:r>
            <a:r>
              <a:rPr lang="es-ES" sz="2000" dirty="0" smtClean="0"/>
              <a:t> </a:t>
            </a:r>
            <a:r>
              <a:rPr lang="es-ES" sz="2000" dirty="0" err="1" smtClean="0"/>
              <a:t>dute</a:t>
            </a:r>
            <a:r>
              <a:rPr lang="es-ES" sz="2000" dirty="0" smtClean="0"/>
              <a:t> </a:t>
            </a:r>
            <a:r>
              <a:rPr lang="es-ES" sz="2000" dirty="0" err="1"/>
              <a:t>hausturen</a:t>
            </a:r>
            <a:r>
              <a:rPr lang="es-ES" sz="2000" dirty="0"/>
              <a:t> </a:t>
            </a:r>
            <a:r>
              <a:rPr lang="es-ES" sz="2000" dirty="0" err="1"/>
              <a:t>intzidentzia</a:t>
            </a:r>
            <a:r>
              <a:rPr lang="es-ES" sz="2000" dirty="0"/>
              <a:t> </a:t>
            </a:r>
            <a:r>
              <a:rPr lang="es-ES" sz="2000" dirty="0" err="1"/>
              <a:t>gutxitzeko</a:t>
            </a:r>
            <a:r>
              <a:rPr lang="es-ES" sz="2000" dirty="0"/>
              <a:t>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/>
              <a:t>Haustura</a:t>
            </a:r>
            <a:r>
              <a:rPr lang="es-ES" sz="2000" dirty="0"/>
              <a:t> </a:t>
            </a:r>
            <a:r>
              <a:rPr lang="es-ES" sz="2000" dirty="0" err="1"/>
              <a:t>arruntenak</a:t>
            </a:r>
            <a:r>
              <a:rPr lang="es-ES" sz="2000" dirty="0"/>
              <a:t> </a:t>
            </a:r>
            <a:r>
              <a:rPr lang="es-ES" sz="2000" dirty="0" err="1"/>
              <a:t>ornoenak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eta, </a:t>
            </a:r>
            <a:r>
              <a:rPr lang="es-ES" sz="2000" dirty="0" err="1"/>
              <a:t>hauen</a:t>
            </a:r>
            <a:r>
              <a:rPr lang="es-ES" sz="2000" dirty="0"/>
              <a:t> </a:t>
            </a:r>
            <a:r>
              <a:rPr lang="es-ES" sz="2000" dirty="0" err="1"/>
              <a:t>bi</a:t>
            </a:r>
            <a:r>
              <a:rPr lang="es-ES" sz="2000" dirty="0"/>
              <a:t> </a:t>
            </a:r>
            <a:r>
              <a:rPr lang="es-ES" sz="2000" dirty="0" err="1"/>
              <a:t>heren</a:t>
            </a:r>
            <a:r>
              <a:rPr lang="es-ES" sz="2000" dirty="0"/>
              <a:t> </a:t>
            </a:r>
            <a:r>
              <a:rPr lang="es-ES" sz="2000" dirty="0" err="1"/>
              <a:t>inguru</a:t>
            </a:r>
            <a:r>
              <a:rPr lang="es-ES" sz="2000" dirty="0"/>
              <a:t> </a:t>
            </a:r>
            <a:r>
              <a:rPr lang="es-ES" sz="2000" dirty="0" err="1"/>
              <a:t>asintomatikoak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arren</a:t>
            </a:r>
            <a:r>
              <a:rPr lang="es-ES" sz="2000" dirty="0"/>
              <a:t>, </a:t>
            </a:r>
            <a:r>
              <a:rPr lang="es-ES" sz="2000" dirty="0" err="1"/>
              <a:t>gerora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haustura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faktore</a:t>
            </a:r>
            <a:r>
              <a:rPr lang="es-ES" sz="2000" dirty="0"/>
              <a:t> bat </a:t>
            </a:r>
            <a:r>
              <a:rPr lang="es-ES" sz="2000" dirty="0" err="1"/>
              <a:t>dira</a:t>
            </a:r>
            <a:r>
              <a:rPr lang="es-ES" sz="2000" dirty="0"/>
              <a:t>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/>
              <a:t>Aldakako</a:t>
            </a:r>
            <a:r>
              <a:rPr lang="es-ES" sz="2000" dirty="0"/>
              <a:t> </a:t>
            </a:r>
            <a:r>
              <a:rPr lang="es-ES" sz="2000" dirty="0" err="1"/>
              <a:t>haustura</a:t>
            </a:r>
            <a:r>
              <a:rPr lang="es-ES" sz="2000" dirty="0"/>
              <a:t> </a:t>
            </a:r>
            <a:r>
              <a:rPr lang="es-ES" sz="2000" dirty="0" err="1"/>
              <a:t>lotzen</a:t>
            </a:r>
            <a:r>
              <a:rPr lang="es-ES" sz="2000" dirty="0"/>
              <a:t> da </a:t>
            </a:r>
            <a:r>
              <a:rPr lang="es-ES" sz="2000" dirty="0" err="1"/>
              <a:t>hilkortasun</a:t>
            </a:r>
            <a:r>
              <a:rPr lang="es-ES" sz="2000" dirty="0"/>
              <a:t>  tasa eta </a:t>
            </a:r>
            <a:r>
              <a:rPr lang="es-ES" sz="2000" dirty="0" err="1"/>
              <a:t>funtzionalitate</a:t>
            </a:r>
            <a:r>
              <a:rPr lang="es-ES" sz="2000" dirty="0"/>
              <a:t>-galera </a:t>
            </a:r>
            <a:r>
              <a:rPr lang="es-ES" sz="2000" dirty="0" err="1"/>
              <a:t>handienarekin</a:t>
            </a:r>
            <a:r>
              <a:rPr lang="es-ES" sz="2000" dirty="0"/>
              <a:t>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6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314363"/>
            <a:ext cx="11161486" cy="350701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 smtClean="0"/>
              <a:t>Hezurraren</a:t>
            </a:r>
            <a:r>
              <a:rPr lang="es-ES" sz="2000" dirty="0" smtClean="0"/>
              <a:t> </a:t>
            </a:r>
            <a:r>
              <a:rPr lang="es-ES" sz="2000" dirty="0" err="1"/>
              <a:t>dentsitate</a:t>
            </a:r>
            <a:r>
              <a:rPr lang="es-ES" sz="2000" dirty="0"/>
              <a:t> </a:t>
            </a:r>
            <a:r>
              <a:rPr lang="es-ES" sz="2000" dirty="0" err="1"/>
              <a:t>mineralak</a:t>
            </a:r>
            <a:r>
              <a:rPr lang="es-ES" sz="2000" dirty="0"/>
              <a:t> </a:t>
            </a:r>
            <a:r>
              <a:rPr lang="es-ES" sz="2000" dirty="0" err="1"/>
              <a:t>hausturak</a:t>
            </a:r>
            <a:r>
              <a:rPr lang="es-ES" sz="2000" dirty="0"/>
              <a:t> </a:t>
            </a:r>
            <a:r>
              <a:rPr lang="es-ES" sz="2000" dirty="0" err="1"/>
              <a:t>aurreikusteko</a:t>
            </a:r>
            <a:r>
              <a:rPr lang="es-ES" sz="2000" dirty="0"/>
              <a:t> </a:t>
            </a:r>
            <a:r>
              <a:rPr lang="es-ES" sz="2000" dirty="0" err="1"/>
              <a:t>duen</a:t>
            </a:r>
            <a:r>
              <a:rPr lang="es-ES" sz="2000" dirty="0"/>
              <a:t> </a:t>
            </a:r>
            <a:r>
              <a:rPr lang="es-ES" sz="2000" dirty="0" err="1"/>
              <a:t>gaitasunak</a:t>
            </a:r>
            <a:r>
              <a:rPr lang="es-ES" sz="2000" dirty="0"/>
              <a:t> </a:t>
            </a:r>
            <a:r>
              <a:rPr lang="es-ES" sz="2000" dirty="0" err="1" smtClean="0"/>
              <a:t>adinarekin</a:t>
            </a:r>
            <a:r>
              <a:rPr lang="es-ES" sz="2000" dirty="0" smtClean="0"/>
              <a:t> </a:t>
            </a:r>
            <a:r>
              <a:rPr lang="es-ES" sz="2000" dirty="0" err="1" smtClean="0"/>
              <a:t>lotura</a:t>
            </a:r>
            <a:r>
              <a:rPr lang="es-ES" sz="2000" dirty="0" smtClean="0"/>
              <a:t> du, </a:t>
            </a:r>
            <a:r>
              <a:rPr lang="es-ES" sz="2000" dirty="0" err="1"/>
              <a:t>hezurraren</a:t>
            </a:r>
            <a:r>
              <a:rPr lang="es-ES" sz="2000" dirty="0"/>
              <a:t> </a:t>
            </a:r>
            <a:r>
              <a:rPr lang="es-ES" sz="2000" dirty="0" err="1"/>
              <a:t>kalitatearekin</a:t>
            </a:r>
            <a:r>
              <a:rPr lang="es-ES" sz="2000" dirty="0"/>
              <a:t> eta </a:t>
            </a:r>
            <a:r>
              <a:rPr lang="es-ES" sz="2000" dirty="0" err="1"/>
              <a:t>formarekin</a:t>
            </a:r>
            <a:r>
              <a:rPr lang="es-ES" sz="2000" dirty="0"/>
              <a:t>, </a:t>
            </a:r>
            <a:r>
              <a:rPr lang="es-ES" sz="2000" dirty="0" err="1"/>
              <a:t>erorikoak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joerarekin</a:t>
            </a:r>
            <a:r>
              <a:rPr lang="es-ES" sz="2000" dirty="0"/>
              <a:t> eta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zenbait</a:t>
            </a:r>
            <a:r>
              <a:rPr lang="es-ES" sz="2000" dirty="0"/>
              <a:t> </a:t>
            </a:r>
            <a:r>
              <a:rPr lang="es-ES" sz="2000" dirty="0" err="1"/>
              <a:t>arrisku-faktorerekin</a:t>
            </a:r>
            <a:r>
              <a:rPr lang="es-ES" sz="2000" dirty="0"/>
              <a:t>, hala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haustura-aurrekariekin</a:t>
            </a:r>
            <a:r>
              <a:rPr lang="es-ES" sz="2000" dirty="0"/>
              <a:t>. </a:t>
            </a:r>
            <a:r>
              <a:rPr lang="es-ES" sz="2000" dirty="0" err="1"/>
              <a:t>Egiaz</a:t>
            </a:r>
            <a:r>
              <a:rPr lang="es-ES" sz="2000" dirty="0"/>
              <a:t>, </a:t>
            </a:r>
            <a:r>
              <a:rPr lang="es-ES" sz="2000" dirty="0" err="1"/>
              <a:t>hauskortasunak</a:t>
            </a:r>
            <a:r>
              <a:rPr lang="es-ES" sz="2000" dirty="0"/>
              <a:t> </a:t>
            </a:r>
            <a:r>
              <a:rPr lang="es-ES" sz="2000" dirty="0" err="1"/>
              <a:t>eragindako</a:t>
            </a:r>
            <a:r>
              <a:rPr lang="es-ES" sz="2000" dirty="0"/>
              <a:t> </a:t>
            </a:r>
            <a:r>
              <a:rPr lang="es-ES" sz="2000" dirty="0" err="1"/>
              <a:t>haustura-kasu</a:t>
            </a:r>
            <a:r>
              <a:rPr lang="es-ES" sz="2000" dirty="0"/>
              <a:t> </a:t>
            </a:r>
            <a:r>
              <a:rPr lang="es-ES" sz="2000" dirty="0" err="1"/>
              <a:t>gehienak</a:t>
            </a:r>
            <a:r>
              <a:rPr lang="es-ES" sz="2000" dirty="0"/>
              <a:t> </a:t>
            </a:r>
            <a:r>
              <a:rPr lang="es-ES" sz="2000" dirty="0" err="1"/>
              <a:t>osteoporosi</a:t>
            </a:r>
            <a:r>
              <a:rPr lang="es-ES" sz="2000" dirty="0"/>
              <a:t> </a:t>
            </a:r>
            <a:r>
              <a:rPr lang="es-ES" sz="2000" dirty="0" err="1"/>
              <a:t>dentsitometrikorik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pazienteetan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(T-score &gt;–2,5).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2000" dirty="0" err="1" smtClean="0"/>
              <a:t>Epe</a:t>
            </a:r>
            <a:r>
              <a:rPr lang="es-ES" sz="2000" dirty="0" smtClean="0"/>
              <a:t> </a:t>
            </a:r>
            <a:r>
              <a:rPr lang="es-ES" sz="2000" dirty="0" err="1"/>
              <a:t>luzeko</a:t>
            </a:r>
            <a:r>
              <a:rPr lang="es-ES" sz="2000" dirty="0"/>
              <a:t> </a:t>
            </a:r>
            <a:r>
              <a:rPr lang="es-ES" sz="2000" dirty="0" err="1"/>
              <a:t>neurriak</a:t>
            </a:r>
            <a:r>
              <a:rPr lang="es-ES" sz="2000" dirty="0"/>
              <a:t> </a:t>
            </a:r>
            <a:r>
              <a:rPr lang="es-ES" sz="2000" dirty="0" err="1"/>
              <a:t>ezarri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maiz</a:t>
            </a:r>
            <a:r>
              <a:rPr lang="es-ES" sz="2000" dirty="0"/>
              <a:t> </a:t>
            </a:r>
            <a:r>
              <a:rPr lang="es-ES" sz="2000" dirty="0" err="1"/>
              <a:t>osteoporosiari</a:t>
            </a:r>
            <a:r>
              <a:rPr lang="es-ES" sz="2000" dirty="0"/>
              <a:t> </a:t>
            </a:r>
            <a:r>
              <a:rPr lang="es-ES" sz="2000" dirty="0" err="1" smtClean="0"/>
              <a:t>heltzeko</a:t>
            </a:r>
            <a:r>
              <a:rPr lang="es-ES" sz="2000" dirty="0"/>
              <a:t> eta, </a:t>
            </a:r>
            <a:r>
              <a:rPr lang="es-ES" sz="2000" dirty="0" err="1" smtClean="0"/>
              <a:t>halakoetan</a:t>
            </a:r>
            <a:r>
              <a:rPr lang="es-ES" sz="2000" dirty="0" smtClean="0"/>
              <a:t> </a:t>
            </a:r>
            <a:r>
              <a:rPr lang="es-ES" sz="2000" dirty="0" err="1"/>
              <a:t>ezinbestekoak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neurri</a:t>
            </a:r>
            <a:r>
              <a:rPr lang="es-ES" sz="2000" dirty="0"/>
              <a:t> </a:t>
            </a:r>
            <a:r>
              <a:rPr lang="es-ES" sz="2000" dirty="0" err="1" smtClean="0"/>
              <a:t>ez-farmakologikoak</a:t>
            </a:r>
            <a:r>
              <a:rPr lang="es-ES" sz="2000" dirty="0" smtClean="0"/>
              <a:t> (</a:t>
            </a:r>
            <a:r>
              <a:rPr lang="es-ES" sz="2000" dirty="0" err="1"/>
              <a:t>bizimodu</a:t>
            </a:r>
            <a:r>
              <a:rPr lang="es-ES" sz="2000" dirty="0"/>
              <a:t> </a:t>
            </a:r>
            <a:r>
              <a:rPr lang="es-ES" sz="2000" dirty="0" err="1"/>
              <a:t>osasungarria</a:t>
            </a:r>
            <a:r>
              <a:rPr lang="es-ES" sz="2000" dirty="0"/>
              <a:t> </a:t>
            </a:r>
            <a:r>
              <a:rPr lang="es-ES" sz="2000" dirty="0" err="1"/>
              <a:t>eramatea</a:t>
            </a:r>
            <a:r>
              <a:rPr lang="es-ES" sz="2000" dirty="0"/>
              <a:t>, dieta </a:t>
            </a:r>
            <a:r>
              <a:rPr lang="es-ES" sz="2000" dirty="0" err="1"/>
              <a:t>orekatua</a:t>
            </a:r>
            <a:r>
              <a:rPr lang="es-ES" sz="2000" dirty="0"/>
              <a:t> </a:t>
            </a:r>
            <a:r>
              <a:rPr lang="es-ES" sz="2000" dirty="0" err="1"/>
              <a:t>izatea</a:t>
            </a:r>
            <a:r>
              <a:rPr lang="es-ES" sz="2000" dirty="0"/>
              <a:t>, </a:t>
            </a:r>
            <a:r>
              <a:rPr lang="es-ES" sz="2000" dirty="0" err="1"/>
              <a:t>ariketa</a:t>
            </a:r>
            <a:r>
              <a:rPr lang="es-ES" sz="2000" dirty="0"/>
              <a:t> </a:t>
            </a:r>
            <a:r>
              <a:rPr lang="es-ES" sz="2000" dirty="0" err="1"/>
              <a:t>fisikoa</a:t>
            </a:r>
            <a:r>
              <a:rPr lang="es-ES" sz="2000" dirty="0"/>
              <a:t> </a:t>
            </a:r>
            <a:r>
              <a:rPr lang="es-ES" sz="2000" dirty="0" err="1"/>
              <a:t>erregularki</a:t>
            </a:r>
            <a:r>
              <a:rPr lang="es-ES" sz="2000" dirty="0"/>
              <a:t> </a:t>
            </a:r>
            <a:r>
              <a:rPr lang="es-ES" sz="2000" dirty="0" err="1"/>
              <a:t>egitea</a:t>
            </a:r>
            <a:r>
              <a:rPr lang="es-ES" sz="2000" dirty="0"/>
              <a:t>, </a:t>
            </a:r>
            <a:r>
              <a:rPr lang="es-ES" sz="2000" dirty="0" err="1"/>
              <a:t>tabakorik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erretzea</a:t>
            </a:r>
            <a:r>
              <a:rPr lang="es-ES" sz="2000" dirty="0"/>
              <a:t>, </a:t>
            </a:r>
            <a:r>
              <a:rPr lang="es-ES" sz="2000" dirty="0" err="1"/>
              <a:t>alkoholaren</a:t>
            </a:r>
            <a:r>
              <a:rPr lang="es-ES" sz="2000" dirty="0"/>
              <a:t> </a:t>
            </a:r>
            <a:r>
              <a:rPr lang="es-ES" sz="2000" dirty="0" err="1"/>
              <a:t>kontsumoa</a:t>
            </a:r>
            <a:r>
              <a:rPr lang="es-ES" sz="2000" dirty="0"/>
              <a:t> </a:t>
            </a:r>
            <a:r>
              <a:rPr lang="es-ES" sz="2000" dirty="0" err="1"/>
              <a:t>murriztea</a:t>
            </a:r>
            <a:r>
              <a:rPr lang="es-ES" sz="2000" dirty="0"/>
              <a:t> eta </a:t>
            </a:r>
            <a:r>
              <a:rPr lang="es-ES" sz="2000" dirty="0" err="1"/>
              <a:t>erorikoak</a:t>
            </a:r>
            <a:r>
              <a:rPr lang="es-ES" sz="2000" dirty="0"/>
              <a:t> </a:t>
            </a:r>
            <a:r>
              <a:rPr lang="es-ES" sz="2000" dirty="0" err="1"/>
              <a:t>prebenitzeko</a:t>
            </a:r>
            <a:r>
              <a:rPr lang="es-ES" sz="2000" dirty="0"/>
              <a:t> </a:t>
            </a:r>
            <a:r>
              <a:rPr lang="es-ES" sz="2000" dirty="0" err="1"/>
              <a:t>neurriak</a:t>
            </a:r>
            <a:r>
              <a:rPr lang="es-ES" sz="2000" dirty="0"/>
              <a:t> </a:t>
            </a:r>
            <a:r>
              <a:rPr lang="es-ES" sz="2000" dirty="0" err="1" smtClean="0"/>
              <a:t>hartzea</a:t>
            </a:r>
            <a:r>
              <a:rPr lang="es-ES" sz="2000" dirty="0" smtClean="0"/>
              <a:t>), </a:t>
            </a:r>
            <a:r>
              <a:rPr lang="es-ES" sz="2000" dirty="0" err="1" smtClean="0"/>
              <a:t>medikamentuekin</a:t>
            </a:r>
            <a:r>
              <a:rPr lang="es-ES" sz="2000" dirty="0" smtClean="0"/>
              <a:t> </a:t>
            </a:r>
            <a:r>
              <a:rPr lang="es-ES" sz="2000" dirty="0" err="1"/>
              <a:t>bakarrik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konpontzen</a:t>
            </a:r>
            <a:r>
              <a:rPr lang="es-ES" sz="2000" dirty="0"/>
              <a:t> eta.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it-IT" sz="2000" b="1" dirty="0" smtClean="0">
                <a:solidFill>
                  <a:srgbClr val="4E9EBA"/>
                </a:solidFill>
              </a:rPr>
              <a:t>INFAC </a:t>
            </a:r>
            <a:r>
              <a:rPr lang="it-IT" sz="2000" b="1" dirty="0">
                <a:solidFill>
                  <a:srgbClr val="4E9EBA"/>
                </a:solidFill>
              </a:rPr>
              <a:t>buletin honen helburua:</a:t>
            </a:r>
            <a:r>
              <a:rPr lang="it-IT" sz="2000" dirty="0"/>
              <a:t> </a:t>
            </a:r>
            <a:r>
              <a:rPr lang="it-IT" sz="2000" dirty="0" smtClean="0"/>
              <a:t>os</a:t>
            </a:r>
            <a:r>
              <a:rPr lang="es-ES" sz="2000" dirty="0" err="1" smtClean="0"/>
              <a:t>teoporosiaren</a:t>
            </a:r>
            <a:r>
              <a:rPr lang="es-ES" sz="2000" dirty="0" smtClean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farmakologikoarekin</a:t>
            </a:r>
            <a:r>
              <a:rPr lang="es-ES" sz="2000" dirty="0"/>
              <a:t> </a:t>
            </a:r>
            <a:r>
              <a:rPr lang="es-ES" sz="2000" dirty="0" err="1"/>
              <a:t>zerikusia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zenbait</a:t>
            </a:r>
            <a:r>
              <a:rPr lang="es-ES" sz="2000" dirty="0"/>
              <a:t> </a:t>
            </a:r>
            <a:r>
              <a:rPr lang="es-ES" sz="2000" dirty="0" err="1" smtClean="0"/>
              <a:t>alderdi</a:t>
            </a:r>
            <a:r>
              <a:rPr lang="es-ES" sz="2000" dirty="0" smtClean="0"/>
              <a:t> </a:t>
            </a:r>
            <a:r>
              <a:rPr lang="es-ES" sz="2000" dirty="0" err="1"/>
              <a:t>aztertzea</a:t>
            </a:r>
            <a:r>
              <a:rPr lang="es-ES" sz="2000" dirty="0"/>
              <a:t>, hala </a:t>
            </a:r>
            <a:r>
              <a:rPr lang="es-ES" sz="2000" dirty="0" err="1"/>
              <a:t>nola</a:t>
            </a:r>
            <a:r>
              <a:rPr lang="es-ES" sz="2000" dirty="0"/>
              <a:t>, </a:t>
            </a:r>
            <a:r>
              <a:rPr lang="es-ES" sz="2000" dirty="0" err="1"/>
              <a:t>eraginkortasuna</a:t>
            </a:r>
            <a:r>
              <a:rPr lang="es-ES" sz="2000" dirty="0"/>
              <a:t>, </a:t>
            </a:r>
            <a:r>
              <a:rPr lang="es-ES" sz="2000" dirty="0" err="1"/>
              <a:t>segurtasuna</a:t>
            </a:r>
            <a:r>
              <a:rPr lang="es-ES" sz="2000" dirty="0"/>
              <a:t> eta </a:t>
            </a:r>
            <a:r>
              <a:rPr lang="es-ES" sz="2000" dirty="0" err="1"/>
              <a:t>iraupena</a:t>
            </a:r>
            <a:r>
              <a:rPr lang="es-ES" sz="2000" dirty="0"/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778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ERAGINKORTASUNA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314364"/>
            <a:ext cx="11161486" cy="178628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 err="1"/>
              <a:t>Frogatuta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osteoporosia</a:t>
            </a:r>
            <a:r>
              <a:rPr lang="es-ES" sz="2000" dirty="0"/>
              <a:t> </a:t>
            </a:r>
            <a:r>
              <a:rPr lang="es-ES" sz="2000" dirty="0" err="1"/>
              <a:t>tratatzeko</a:t>
            </a:r>
            <a:r>
              <a:rPr lang="es-ES" sz="2000" dirty="0"/>
              <a:t> </a:t>
            </a:r>
            <a:r>
              <a:rPr lang="es-ES" sz="2000" dirty="0" err="1"/>
              <a:t>farmako</a:t>
            </a:r>
            <a:r>
              <a:rPr lang="es-ES" sz="2000" dirty="0"/>
              <a:t> </a:t>
            </a:r>
            <a:r>
              <a:rPr lang="es-ES" sz="2000" dirty="0" err="1"/>
              <a:t>guztiak</a:t>
            </a:r>
            <a:r>
              <a:rPr lang="es-ES" sz="2000" dirty="0"/>
              <a:t> </a:t>
            </a:r>
            <a:r>
              <a:rPr lang="es-ES" sz="2000" dirty="0" err="1"/>
              <a:t>eraginkorrak</a:t>
            </a:r>
            <a:r>
              <a:rPr lang="es-ES" sz="2000" dirty="0"/>
              <a:t> </a:t>
            </a:r>
            <a:r>
              <a:rPr lang="es-ES" sz="2000" dirty="0" err="1"/>
              <a:t>direla</a:t>
            </a:r>
            <a:r>
              <a:rPr lang="es-ES" sz="2000" dirty="0"/>
              <a:t> </a:t>
            </a:r>
            <a:r>
              <a:rPr lang="es-ES" sz="2000" dirty="0" err="1"/>
              <a:t>ornoetako</a:t>
            </a:r>
            <a:r>
              <a:rPr lang="es-ES" sz="2000" dirty="0"/>
              <a:t> </a:t>
            </a:r>
            <a:r>
              <a:rPr lang="es-ES" sz="2000" dirty="0" err="1"/>
              <a:t>hausturen</a:t>
            </a:r>
            <a:r>
              <a:rPr lang="es-ES" sz="2000" dirty="0"/>
              <a:t> </a:t>
            </a:r>
            <a:r>
              <a:rPr lang="es-ES" sz="2000" dirty="0" err="1"/>
              <a:t>gutxitzean</a:t>
            </a:r>
            <a:r>
              <a:rPr lang="es-ES" sz="2000" dirty="0"/>
              <a:t>, </a:t>
            </a:r>
            <a:r>
              <a:rPr lang="es-ES" sz="2000" dirty="0" err="1"/>
              <a:t>baina</a:t>
            </a:r>
            <a:r>
              <a:rPr lang="es-ES" sz="2000" dirty="0"/>
              <a:t> </a:t>
            </a:r>
            <a:r>
              <a:rPr lang="es-ES" sz="2000" dirty="0" err="1"/>
              <a:t>soilik</a:t>
            </a:r>
            <a:r>
              <a:rPr lang="es-ES" sz="2000" dirty="0"/>
              <a:t> </a:t>
            </a:r>
            <a:r>
              <a:rPr lang="es-ES" sz="2000" dirty="0" err="1"/>
              <a:t>batzuek</a:t>
            </a:r>
            <a:r>
              <a:rPr lang="es-ES" sz="2000" dirty="0"/>
              <a:t> </a:t>
            </a:r>
            <a:r>
              <a:rPr lang="es-ES" sz="2000" dirty="0" err="1"/>
              <a:t>frogatu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eraginkorrak</a:t>
            </a:r>
            <a:r>
              <a:rPr lang="es-ES" sz="2000" dirty="0"/>
              <a:t> </a:t>
            </a:r>
            <a:r>
              <a:rPr lang="es-ES" sz="2000" dirty="0" err="1"/>
              <a:t>direla</a:t>
            </a:r>
            <a:r>
              <a:rPr lang="es-ES" sz="2000" dirty="0"/>
              <a:t> </a:t>
            </a:r>
            <a:r>
              <a:rPr lang="es-ES" sz="2000" dirty="0" err="1"/>
              <a:t>ornoetakoak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hausturen</a:t>
            </a:r>
            <a:r>
              <a:rPr lang="es-ES" sz="2000" dirty="0"/>
              <a:t> eta </a:t>
            </a:r>
            <a:r>
              <a:rPr lang="es-ES" sz="2000" dirty="0" err="1"/>
              <a:t>aldakako</a:t>
            </a:r>
            <a:r>
              <a:rPr lang="es-ES" sz="2000" dirty="0"/>
              <a:t> </a:t>
            </a:r>
            <a:r>
              <a:rPr lang="es-ES" sz="2000" dirty="0" err="1"/>
              <a:t>hausturen</a:t>
            </a:r>
            <a:r>
              <a:rPr lang="es-ES" sz="2000" dirty="0"/>
              <a:t> </a:t>
            </a:r>
            <a:r>
              <a:rPr lang="es-ES" sz="2000" dirty="0" err="1"/>
              <a:t>prebentzioan</a:t>
            </a:r>
            <a:r>
              <a:rPr lang="es-ES" sz="2000" dirty="0"/>
              <a:t>. </a:t>
            </a:r>
          </a:p>
          <a:p>
            <a:pPr algn="just"/>
            <a:endParaRPr lang="es-ES" sz="2000" dirty="0"/>
          </a:p>
          <a:p>
            <a:pPr algn="just"/>
            <a:r>
              <a:rPr lang="es-ES" sz="2000" dirty="0" err="1"/>
              <a:t>Osteoporosiaren</a:t>
            </a:r>
            <a:r>
              <a:rPr lang="es-ES" sz="2000" dirty="0"/>
              <a:t> </a:t>
            </a:r>
            <a:r>
              <a:rPr lang="es-ES" sz="2000" dirty="0" err="1"/>
              <a:t>prebentzioan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 65 </a:t>
            </a:r>
            <a:r>
              <a:rPr lang="es-ES" sz="2000" dirty="0" err="1"/>
              <a:t>urtetik</a:t>
            </a:r>
            <a:r>
              <a:rPr lang="es-ES" sz="2000" dirty="0"/>
              <a:t> </a:t>
            </a:r>
            <a:r>
              <a:rPr lang="es-ES" sz="2000" dirty="0" err="1"/>
              <a:t>beherakoetan</a:t>
            </a:r>
            <a:r>
              <a:rPr lang="es-ES" sz="2000" dirty="0"/>
              <a:t> </a:t>
            </a:r>
            <a:r>
              <a:rPr lang="es-ES" sz="2000" dirty="0" err="1"/>
              <a:t>egindako</a:t>
            </a:r>
            <a:r>
              <a:rPr lang="es-ES" sz="2000" dirty="0"/>
              <a:t> </a:t>
            </a:r>
            <a:r>
              <a:rPr lang="es-ES" sz="2000" dirty="0" err="1"/>
              <a:t>ikerlanik</a:t>
            </a:r>
            <a:r>
              <a:rPr lang="es-ES" sz="2000" dirty="0"/>
              <a:t>, </a:t>
            </a:r>
            <a:r>
              <a:rPr lang="es-ES" sz="2000" dirty="0" err="1"/>
              <a:t>ezta</a:t>
            </a:r>
            <a:r>
              <a:rPr lang="es-ES" sz="2000" dirty="0"/>
              <a:t> osteopenia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emakumeetan</a:t>
            </a:r>
            <a:r>
              <a:rPr lang="es-ES" sz="2000" dirty="0"/>
              <a:t> </a:t>
            </a:r>
            <a:r>
              <a:rPr lang="es-ES" sz="2000" dirty="0" err="1"/>
              <a:t>hausturen</a:t>
            </a:r>
            <a:r>
              <a:rPr lang="es-ES" sz="2000" dirty="0"/>
              <a:t> </a:t>
            </a:r>
            <a:r>
              <a:rPr lang="es-ES" sz="2000" dirty="0" err="1"/>
              <a:t>gutxitzea</a:t>
            </a:r>
            <a:r>
              <a:rPr lang="es-ES" sz="2000" dirty="0"/>
              <a:t> </a:t>
            </a:r>
            <a:r>
              <a:rPr lang="es-ES" sz="2000" dirty="0" err="1"/>
              <a:t>erakutsi</a:t>
            </a:r>
            <a:r>
              <a:rPr lang="es-ES" sz="2000" dirty="0"/>
              <a:t> </a:t>
            </a:r>
            <a:r>
              <a:rPr lang="es-ES" sz="2000" dirty="0" err="1"/>
              <a:t>duenik</a:t>
            </a:r>
            <a:r>
              <a:rPr lang="es-ES" sz="2000" dirty="0"/>
              <a:t>. </a:t>
            </a:r>
          </a:p>
          <a:p>
            <a:pPr algn="just"/>
            <a:endParaRPr lang="es-ES" sz="2000" dirty="0"/>
          </a:p>
          <a:p>
            <a:pPr algn="just"/>
            <a:r>
              <a:rPr lang="es-ES" sz="2000" dirty="0" err="1"/>
              <a:t>Farmakoen</a:t>
            </a:r>
            <a:r>
              <a:rPr lang="es-ES" sz="2000" dirty="0"/>
              <a:t> </a:t>
            </a:r>
            <a:r>
              <a:rPr lang="es-ES" sz="2000" dirty="0" err="1"/>
              <a:t>onura</a:t>
            </a:r>
            <a:r>
              <a:rPr lang="es-ES" sz="2000" dirty="0"/>
              <a:t>, </a:t>
            </a:r>
            <a:r>
              <a:rPr lang="es-ES" sz="2000" dirty="0" err="1"/>
              <a:t>zenbaki</a:t>
            </a:r>
            <a:r>
              <a:rPr lang="es-ES" sz="2000" dirty="0"/>
              <a:t> </a:t>
            </a:r>
            <a:r>
              <a:rPr lang="es-ES" sz="2000" dirty="0" err="1"/>
              <a:t>absolutuak</a:t>
            </a:r>
            <a:r>
              <a:rPr lang="es-ES" sz="2000" dirty="0"/>
              <a:t> </a:t>
            </a:r>
            <a:r>
              <a:rPr lang="es-ES" sz="2000" dirty="0" err="1"/>
              <a:t>hartuta</a:t>
            </a:r>
            <a:r>
              <a:rPr lang="es-ES" sz="2000" dirty="0"/>
              <a:t>, apala </a:t>
            </a:r>
            <a:r>
              <a:rPr lang="es-ES" sz="2000" dirty="0" smtClean="0"/>
              <a:t>da.</a:t>
            </a:r>
            <a:endParaRPr lang="es-ES" sz="2000" dirty="0"/>
          </a:p>
          <a:p>
            <a:pPr lvl="1" algn="just"/>
            <a:endParaRPr lang="es-ES" sz="2000" dirty="0"/>
          </a:p>
          <a:p>
            <a:pPr algn="just"/>
            <a:r>
              <a:rPr lang="es-ES" sz="2000" dirty="0" err="1"/>
              <a:t>Farmako</a:t>
            </a:r>
            <a:r>
              <a:rPr lang="es-ES" sz="2000" dirty="0"/>
              <a:t> </a:t>
            </a:r>
            <a:r>
              <a:rPr lang="es-ES" sz="2000" dirty="0" err="1"/>
              <a:t>arteko</a:t>
            </a:r>
            <a:r>
              <a:rPr lang="es-ES" sz="2000" dirty="0"/>
              <a:t> </a:t>
            </a:r>
            <a:r>
              <a:rPr lang="es-ES" sz="2000" dirty="0" err="1"/>
              <a:t>konparaketa</a:t>
            </a:r>
            <a:r>
              <a:rPr lang="es-ES" sz="2000" dirty="0"/>
              <a:t>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gutxi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 eta </a:t>
            </a:r>
            <a:r>
              <a:rPr lang="es-ES" sz="2000" dirty="0" err="1"/>
              <a:t>gizonekin</a:t>
            </a:r>
            <a:r>
              <a:rPr lang="es-ES" sz="2000" dirty="0"/>
              <a:t> </a:t>
            </a:r>
            <a:r>
              <a:rPr lang="es-ES" sz="2000" dirty="0" err="1"/>
              <a:t>egindako</a:t>
            </a:r>
            <a:r>
              <a:rPr lang="es-ES" sz="2000" dirty="0"/>
              <a:t> </a:t>
            </a:r>
            <a:r>
              <a:rPr lang="es-ES" sz="2000" dirty="0" err="1"/>
              <a:t>azterlanak</a:t>
            </a:r>
            <a:r>
              <a:rPr lang="es-ES" sz="2000" dirty="0"/>
              <a:t> ere </a:t>
            </a:r>
            <a:r>
              <a:rPr lang="es-ES" sz="2000" dirty="0" err="1"/>
              <a:t>urriak</a:t>
            </a:r>
            <a:r>
              <a:rPr lang="es-ES" sz="2000" dirty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402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ERAGINKORTASUNA</a:t>
            </a:r>
          </a:p>
        </p:txBody>
      </p: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2827163B-8825-6AFA-F01E-D563A3FBDF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923" y="1133734"/>
            <a:ext cx="9006604" cy="5141861"/>
          </a:xfrm>
          <a:prstGeom prst="rect">
            <a:avLst/>
          </a:prstGeom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21EC1419-77CE-E831-FFE5-594702DBBC12}"/>
              </a:ext>
            </a:extLst>
          </p:cNvPr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10754580-4139-D8EC-9C9A-5D09BB981132}"/>
                </a:ext>
              </a:extLst>
            </p:cNvPr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3" name="Imagen 12" descr="Archivo:Osakidetza.svg - Wikipedia, la enciclopedia libre">
              <a:extLst>
                <a:ext uri="{FF2B5EF4-FFF2-40B4-BE49-F238E27FC236}">
                  <a16:creationId xmlns:a16="http://schemas.microsoft.com/office/drawing/2014/main" id="{F2F89B84-3AC2-46C2-E659-EE240430390A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Imagen 13" descr="salud_lateral_color">
              <a:extLst>
                <a:ext uri="{FF2B5EF4-FFF2-40B4-BE49-F238E27FC236}">
                  <a16:creationId xmlns:a16="http://schemas.microsoft.com/office/drawing/2014/main" id="{B5024EE2-22DF-CD5E-3EB2-A4A7CE339A0E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871095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365125"/>
            <a:ext cx="10919998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ERAGINKORTASUNA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3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Eraginkortasun</a:t>
            </a:r>
            <a:r>
              <a:rPr lang="es-ES" sz="23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eta </a:t>
            </a:r>
            <a:r>
              <a:rPr lang="es-ES" sz="23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segurtasunean</a:t>
            </a:r>
            <a:r>
              <a:rPr lang="es-ES" sz="23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3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oinarritutako</a:t>
            </a:r>
            <a:r>
              <a:rPr lang="es-ES" sz="23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3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erabilera</a:t>
            </a:r>
            <a:r>
              <a:rPr lang="es-ES" sz="23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3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gomendioak</a:t>
            </a:r>
            <a:endParaRPr lang="es-ES" sz="23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433802" y="114717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upo 4">
            <a:extLst>
              <a:ext uri="{FF2B5EF4-FFF2-40B4-BE49-F238E27FC236}">
                <a16:creationId xmlns:a16="http://schemas.microsoft.com/office/drawing/2014/main" id="{21EC1419-77CE-E831-FFE5-594702DBBC12}"/>
              </a:ext>
            </a:extLst>
          </p:cNvPr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10754580-4139-D8EC-9C9A-5D09BB981132}"/>
                </a:ext>
              </a:extLst>
            </p:cNvPr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3" name="Imagen 12" descr="Archivo:Osakidetza.svg - Wikipedia, la enciclopedia libre">
              <a:extLst>
                <a:ext uri="{FF2B5EF4-FFF2-40B4-BE49-F238E27FC236}">
                  <a16:creationId xmlns:a16="http://schemas.microsoft.com/office/drawing/2014/main" id="{F2F89B84-3AC2-46C2-E659-EE240430390A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Imagen 13" descr="salud_lateral_color">
              <a:extLst>
                <a:ext uri="{FF2B5EF4-FFF2-40B4-BE49-F238E27FC236}">
                  <a16:creationId xmlns:a16="http://schemas.microsoft.com/office/drawing/2014/main" id="{B5024EE2-22DF-CD5E-3EB2-A4A7CE339A0E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" name="Imagen 7">
            <a:extLst>
              <a:ext uri="{FF2B5EF4-FFF2-40B4-BE49-F238E27FC236}">
                <a16:creationId xmlns:a16="http://schemas.microsoft.com/office/drawing/2014/main" id="{A1C5957D-EEE2-15B2-E8BB-7181DFE256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42851" y="1397675"/>
            <a:ext cx="9506298" cy="4452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321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365125"/>
            <a:ext cx="10919998" cy="732155"/>
          </a:xfrm>
        </p:spPr>
        <p:txBody>
          <a:bodyPr>
            <a:normAutofit/>
          </a:bodyPr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EAEko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KONTSUMOAK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DBEtan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433802" y="114717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upo 4">
            <a:extLst>
              <a:ext uri="{FF2B5EF4-FFF2-40B4-BE49-F238E27FC236}">
                <a16:creationId xmlns:a16="http://schemas.microsoft.com/office/drawing/2014/main" id="{21EC1419-77CE-E831-FFE5-594702DBBC12}"/>
              </a:ext>
            </a:extLst>
          </p:cNvPr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10754580-4139-D8EC-9C9A-5D09BB981132}"/>
                </a:ext>
              </a:extLst>
            </p:cNvPr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3" name="Imagen 12" descr="Archivo:Osakidetza.svg - Wikipedia, la enciclopedia libre">
              <a:extLst>
                <a:ext uri="{FF2B5EF4-FFF2-40B4-BE49-F238E27FC236}">
                  <a16:creationId xmlns:a16="http://schemas.microsoft.com/office/drawing/2014/main" id="{F2F89B84-3AC2-46C2-E659-EE240430390A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Imagen 13" descr="salud_lateral_color">
              <a:extLst>
                <a:ext uri="{FF2B5EF4-FFF2-40B4-BE49-F238E27FC236}">
                  <a16:creationId xmlns:a16="http://schemas.microsoft.com/office/drawing/2014/main" id="{B5024EE2-22DF-CD5E-3EB2-A4A7CE339A0E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" name="Imagen 3">
            <a:extLst>
              <a:ext uri="{FF2B5EF4-FFF2-40B4-BE49-F238E27FC236}">
                <a16:creationId xmlns:a16="http://schemas.microsoft.com/office/drawing/2014/main" id="{D1D065E3-C3B8-E2C2-A30F-81E1389B2F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728" y="1302647"/>
            <a:ext cx="6183593" cy="456289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BC84C23E-0582-C048-1A4F-BA9638DBAA8D}"/>
              </a:ext>
            </a:extLst>
          </p:cNvPr>
          <p:cNvSpPr txBox="1"/>
          <p:nvPr/>
        </p:nvSpPr>
        <p:spPr>
          <a:xfrm>
            <a:off x="6838827" y="2081341"/>
            <a:ext cx="463960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b="0" i="0" u="none" strike="noStrike" baseline="0" dirty="0" err="1"/>
              <a:t>Bisfosfonatoak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lehen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aukerako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farmakoak</a:t>
            </a:r>
            <a:r>
              <a:rPr lang="es-ES" sz="2000" b="0" i="0" u="none" strike="noStrike" baseline="0" dirty="0"/>
              <a:t> izan </a:t>
            </a:r>
            <a:r>
              <a:rPr lang="es-ES" sz="2000" b="0" i="0" u="none" strike="noStrike" baseline="0" dirty="0" err="1"/>
              <a:t>ar</a:t>
            </a:r>
            <a:r>
              <a:rPr lang="es-ES" sz="2000" dirty="0" err="1"/>
              <a:t>ren</a:t>
            </a:r>
            <a:r>
              <a:rPr lang="es-ES" sz="2000" dirty="0"/>
              <a:t>, </a:t>
            </a:r>
            <a:r>
              <a:rPr lang="es-ES" sz="2000" dirty="0" err="1"/>
              <a:t>ger</a:t>
            </a:r>
            <a:r>
              <a:rPr lang="es-ES" sz="2000" b="0" i="0" u="none" strike="noStrike" baseline="0" dirty="0" err="1"/>
              <a:t>o</a:t>
            </a:r>
            <a:r>
              <a:rPr lang="es-ES" sz="2000" b="0" i="0" u="none" strike="noStrike" baseline="0" dirty="0"/>
              <a:t> eta </a:t>
            </a:r>
            <a:r>
              <a:rPr lang="es-ES" sz="2000" b="0" i="0" u="none" strike="noStrike" baseline="0" dirty="0" err="1"/>
              <a:t>gutxiago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preskribatzen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dira</a:t>
            </a:r>
            <a:r>
              <a:rPr lang="es-ES" sz="2000" b="0" i="0" u="none" strike="noStrike" baseline="0" dirty="0"/>
              <a:t>. </a:t>
            </a:r>
            <a:r>
              <a:rPr lang="es-ES" sz="2000" b="0" i="0" u="none" strike="noStrike" baseline="0" dirty="0" err="1"/>
              <a:t>Denosumabaren</a:t>
            </a:r>
            <a:r>
              <a:rPr lang="es-ES" sz="2000" dirty="0"/>
              <a:t> </a:t>
            </a:r>
            <a:r>
              <a:rPr lang="es-ES" sz="2000" dirty="0" err="1" smtClean="0"/>
              <a:t>kontsumoa</a:t>
            </a:r>
            <a:r>
              <a:rPr lang="es-ES" sz="2000" dirty="0" smtClean="0"/>
              <a:t> -</a:t>
            </a:r>
            <a:r>
              <a:rPr lang="es-ES" sz="2000" dirty="0" err="1" smtClean="0"/>
              <a:t>bisfosfonatoen</a:t>
            </a:r>
            <a:r>
              <a:rPr lang="es-ES" sz="2000" dirty="0" smtClean="0"/>
              <a:t> </a:t>
            </a:r>
            <a:r>
              <a:rPr lang="es-ES" sz="2000" dirty="0" err="1" smtClean="0"/>
              <a:t>alternatiba</a:t>
            </a:r>
            <a:r>
              <a:rPr lang="es-ES" sz="2000" dirty="0" smtClean="0"/>
              <a:t>-</a:t>
            </a:r>
            <a:r>
              <a:rPr lang="es-ES" sz="2000" b="0" i="0" u="none" strike="noStrike" baseline="0" dirty="0" smtClean="0"/>
              <a:t>, </a:t>
            </a:r>
            <a:r>
              <a:rPr lang="es-ES" sz="2000" b="0" i="0" u="none" strike="noStrike" baseline="0" dirty="0" err="1"/>
              <a:t>aldiz</a:t>
            </a:r>
            <a:r>
              <a:rPr lang="es-ES" sz="2000" b="0" i="0" u="none" strike="noStrike" baseline="0" dirty="0"/>
              <a:t>, </a:t>
            </a:r>
            <a:r>
              <a:rPr lang="es-ES" sz="2000" b="0" i="0" u="none" strike="noStrike" baseline="0" dirty="0" err="1"/>
              <a:t>bikoiztu</a:t>
            </a:r>
            <a:r>
              <a:rPr lang="es-ES" sz="2000" b="0" i="0" u="none" strike="noStrike" baseline="0" dirty="0"/>
              <a:t> </a:t>
            </a:r>
            <a:r>
              <a:rPr lang="es-ES" sz="2000" b="0" i="0" u="none" strike="noStrike" baseline="0" dirty="0" err="1"/>
              <a:t>egin</a:t>
            </a:r>
            <a:r>
              <a:rPr lang="es-ES" sz="2000" b="0" i="0" u="none" strike="noStrike" baseline="0" dirty="0"/>
              <a:t> da 2014tik.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861123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1" y="365125"/>
            <a:ext cx="11044631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SEGURTASUNA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BFen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kontraindikazioak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,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giltzurrun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gutxiegitasunean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dosia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doitzeko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gomendioak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eta </a:t>
            </a:r>
            <a:r>
              <a:rPr lang="es-ES" sz="2000" dirty="0" err="1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kontrako</a:t>
            </a:r>
            <a:r>
              <a:rPr lang="es-ES" sz="2000" dirty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 </a:t>
            </a:r>
            <a:r>
              <a:rPr lang="es-ES" sz="2000" dirty="0" err="1" smtClean="0">
                <a:solidFill>
                  <a:srgbClr val="00A7B9"/>
                </a:solidFill>
                <a:latin typeface="Avenir-Light"/>
                <a:ea typeface="+mn-ea"/>
                <a:cs typeface="+mn-cs"/>
              </a:rPr>
              <a:t>efektuak</a:t>
            </a:r>
            <a:endParaRPr lang="es-ES" sz="2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7A442C0A-5492-E369-63E6-5200A229CC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7970" y="1888064"/>
            <a:ext cx="7366030" cy="432828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9CA16276-4A1F-733A-A2ED-534699403CD4}"/>
              </a:ext>
            </a:extLst>
          </p:cNvPr>
          <p:cNvSpPr txBox="1"/>
          <p:nvPr/>
        </p:nvSpPr>
        <p:spPr>
          <a:xfrm>
            <a:off x="433800" y="1241733"/>
            <a:ext cx="109069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800" b="0" i="0" u="none" strike="noStrike" baseline="0" dirty="0" err="1"/>
              <a:t>Farmakoen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segurtasun-profila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faktore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inportantea</a:t>
            </a:r>
            <a:r>
              <a:rPr lang="es-ES" sz="1800" b="0" i="0" u="none" strike="noStrike" baseline="0" dirty="0"/>
              <a:t> da </a:t>
            </a:r>
            <a:r>
              <a:rPr lang="es-ES" sz="1800" b="0" i="0" u="none" strike="noStrike" baseline="0" dirty="0" err="1"/>
              <a:t>pazienteentzako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tratamendurik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egokiena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aukeratzeko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orduan</a:t>
            </a:r>
            <a:r>
              <a:rPr lang="es-ES" sz="1800" b="0" i="0" u="none" strike="noStrike" baseline="0" dirty="0"/>
              <a:t>, are </a:t>
            </a:r>
            <a:r>
              <a:rPr lang="es-ES" sz="1800" b="0" i="0" u="none" strike="noStrike" baseline="0" dirty="0" err="1"/>
              <a:t>gehiago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osteoporosiaren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kasuan</a:t>
            </a:r>
            <a:r>
              <a:rPr lang="es-ES" sz="1800" b="0" i="0" u="none" strike="noStrike" baseline="0" dirty="0"/>
              <a:t>, </a:t>
            </a:r>
            <a:r>
              <a:rPr lang="es-ES" sz="1800" b="0" i="0" u="none" strike="noStrike" baseline="0" dirty="0" err="1"/>
              <a:t>tratamendua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prebentiboa</a:t>
            </a:r>
            <a:r>
              <a:rPr lang="es-ES" sz="1800" b="0" i="0" u="none" strike="noStrike" baseline="0" dirty="0"/>
              <a:t> </a:t>
            </a:r>
            <a:r>
              <a:rPr lang="es-ES" sz="1800" b="0" i="0" u="none" strike="noStrike" baseline="0" dirty="0" err="1"/>
              <a:t>delako</a:t>
            </a:r>
            <a:r>
              <a:rPr lang="es-ES" sz="1800" b="0" i="0" u="none" strike="noStrike" baseline="0" dirty="0"/>
              <a:t>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553395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1CD9D10FA1F543857F910471C88E3F" ma:contentTypeVersion="18" ma:contentTypeDescription="Crear nuevo documento." ma:contentTypeScope="" ma:versionID="cb950a2364c6beabb40caf04a0ad5699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85f49ef79e996c9b4374fb4a50b0de81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66B88D-CA46-45F4-AB3C-6ED4C26A8E2E}"/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9C0450-BEA5-4695-94A4-D41D36B74154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  <ds:schemaRef ds:uri="http://purl.org/dc/dcmitype/"/>
    <ds:schemaRef ds:uri="http://schemas.microsoft.com/office/2006/documentManagement/types"/>
    <ds:schemaRef ds:uri="1fdafc60-6e87-4fef-9209-278af2a3ac6d"/>
    <ds:schemaRef ds:uri="f301a845-6ce7-4628-b9f3-e90712a662a6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7455</TotalTime>
  <Words>1544</Words>
  <Application>Microsoft Office PowerPoint</Application>
  <PresentationFormat>Panorámica</PresentationFormat>
  <Paragraphs>125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4" baseType="lpstr">
      <vt:lpstr>Arial</vt:lpstr>
      <vt:lpstr>Arial Black</vt:lpstr>
      <vt:lpstr>Avenir-Light</vt:lpstr>
      <vt:lpstr>Calibri</vt:lpstr>
      <vt:lpstr>Calibri Light</vt:lpstr>
      <vt:lpstr>Wingdings</vt:lpstr>
      <vt:lpstr>Tema de Office</vt:lpstr>
      <vt:lpstr>OSTEOPOROSIAREN TRATAMENDU FARMAKOLOGIKOA: ARRISKU HANDIKO POPULAZIOA IDENTIFIKATZEAREN GARRANTZIA  31 Liburukia, 6 Zb 2023</vt:lpstr>
      <vt:lpstr>AURKIBIDEA</vt:lpstr>
      <vt:lpstr>SARRERA</vt:lpstr>
      <vt:lpstr>SARRERA</vt:lpstr>
      <vt:lpstr>ERAGINKORTASUNA</vt:lpstr>
      <vt:lpstr>ERAGINKORTASUNA</vt:lpstr>
      <vt:lpstr>ERAGINKORTASUNA Eraginkortasun eta segurtasunean oinarritutako erabilera gomendioak</vt:lpstr>
      <vt:lpstr>EAEko KONTSUMOAK DBEtan</vt:lpstr>
      <vt:lpstr>SEGURTASUNA BFen kontraindikazioak, giltzurrun gutxiegitasunean dosia doitzeko gomendioak eta kontrako efektuak</vt:lpstr>
      <vt:lpstr>SEGURTASUNA Denosumab kontraindikazioak, giltzurrun gutxiegitasunean dosia doitzeko gomendioak eta kontrako efektuak</vt:lpstr>
      <vt:lpstr>SEGURTASUNA EHMSen kontraindikazioak, giltzurrun gutxiegitasunean dosia doitzeko gomendioak eta kontrako efektuak</vt:lpstr>
      <vt:lpstr>SEGURTASUNA Teriparatida kontraindikazioak, giltzurrun gutxiegitasunean dosia doitzeko gomendioak eta kontrako efektuak</vt:lpstr>
      <vt:lpstr>SEGURTASUNA Romosozumab kontraindikazioak, giltzurrun gutxiegitasunean dosia doitzeko gomendioak eta kontrako efektuak</vt:lpstr>
      <vt:lpstr>SEGURTASUNA</vt:lpstr>
      <vt:lpstr>SEGURTASUNA Prozedura odontologiko inbaditzaileak eta MON arriskua: BFak, denosumaba edo errosomozumaba maneiatzea</vt:lpstr>
      <vt:lpstr>SEGURTASUNA</vt:lpstr>
      <vt:lpstr>IRAUPENA</vt:lpstr>
      <vt:lpstr>IRAUPENA</vt:lpstr>
      <vt:lpstr>IRAUPENA</vt:lpstr>
      <vt:lpstr>IRAUPENA</vt:lpstr>
      <vt:lpstr>IRAUPENA</vt:lpstr>
      <vt:lpstr>ERROMOSOZUMABA Osteoporosiaren kontra merkaturatu den azken farmakoa</vt:lpstr>
      <vt:lpstr>ERROMOSOZUMABA Osteoporosiaren kontra merkaturatu den azken farmakoa</vt:lpstr>
      <vt:lpstr>ERROMOSOZUMABA Osteoporosiaren kontra merkaturatu den azken farmakoa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Ortiz De Zarate, Ander</cp:lastModifiedBy>
  <cp:revision>440</cp:revision>
  <cp:lastPrinted>2022-02-23T13:38:32Z</cp:lastPrinted>
  <dcterms:created xsi:type="dcterms:W3CDTF">2022-01-18T07:46:55Z</dcterms:created>
  <dcterms:modified xsi:type="dcterms:W3CDTF">2024-03-04T11:17:25Z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