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4"/>
  </p:handoutMasterIdLst>
  <p:sldIdLst>
    <p:sldId id="256" r:id="rId5"/>
    <p:sldId id="259" r:id="rId6"/>
    <p:sldId id="262" r:id="rId7"/>
    <p:sldId id="280" r:id="rId8"/>
    <p:sldId id="281" r:id="rId9"/>
    <p:sldId id="282" r:id="rId10"/>
    <p:sldId id="293" r:id="rId11"/>
    <p:sldId id="296" r:id="rId12"/>
    <p:sldId id="283" r:id="rId13"/>
    <p:sldId id="284" r:id="rId14"/>
    <p:sldId id="285" r:id="rId15"/>
    <p:sldId id="295" r:id="rId16"/>
    <p:sldId id="291" r:id="rId17"/>
    <p:sldId id="298" r:id="rId18"/>
    <p:sldId id="299" r:id="rId19"/>
    <p:sldId id="300" r:id="rId20"/>
    <p:sldId id="301" r:id="rId21"/>
    <p:sldId id="302" r:id="rId22"/>
    <p:sldId id="261" r:id="rId23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OZO AVELLANED" initials="CMA" lastIdx="10" clrIdx="0">
    <p:extLst>
      <p:ext uri="{19B8F6BF-5375-455C-9EA6-DF929625EA0E}">
        <p15:presenceInfo xmlns:p15="http://schemas.microsoft.com/office/powerpoint/2012/main" userId="S-1-5-21-3957148863-1721901046-757422038-296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4A9E48-933C-43EF-982C-92AE95757ECA}" v="1" dt="2024-05-06T12:37:38.9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ado Ortiz De Zarate, Ander" userId="6cb5019e-4be0-4e27-b6ca-543cab28f87e" providerId="ADAL" clId="{5A4A9E48-933C-43EF-982C-92AE95757ECA}"/>
    <pc:docChg chg="custSel modSld">
      <pc:chgData name="Rosado Ortiz De Zarate, Ander" userId="6cb5019e-4be0-4e27-b6ca-543cab28f87e" providerId="ADAL" clId="{5A4A9E48-933C-43EF-982C-92AE95757ECA}" dt="2024-05-06T12:37:13.966" v="0" actId="3626"/>
      <pc:docMkLst>
        <pc:docMk/>
      </pc:docMkLst>
      <pc:sldChg chg="modSp mod">
        <pc:chgData name="Rosado Ortiz De Zarate, Ander" userId="6cb5019e-4be0-4e27-b6ca-543cab28f87e" providerId="ADAL" clId="{5A4A9E48-933C-43EF-982C-92AE95757ECA}" dt="2024-05-06T12:37:13.966" v="0" actId="3626"/>
        <pc:sldMkLst>
          <pc:docMk/>
          <pc:sldMk cId="982377593" sldId="261"/>
        </pc:sldMkLst>
        <pc:spChg chg="mod">
          <ac:chgData name="Rosado Ortiz De Zarate, Ander" userId="6cb5019e-4be0-4e27-b6ca-543cab28f87e" providerId="ADAL" clId="{5A4A9E48-933C-43EF-982C-92AE95757ECA}" dt="2024-05-06T12:37:13.966" v="0" actId="3626"/>
          <ac:spMkLst>
            <pc:docMk/>
            <pc:sldMk cId="982377593" sldId="26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06/05/2024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ruposdetrabajo.sefh.es/genesis/index.php/enlaces-de-interes/utilidade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3/eu_def/adjuntos/INFAC_Vol_31_1_Metodologia_EU.pdf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852256"/>
            <a:ext cx="10752083" cy="2899444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 EZAREN SAIAKUNTZAK, AZPITALDEEN ANALISIAK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31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liburukia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, 1. </a:t>
            </a: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zk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2023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5371"/>
            <a:ext cx="10515600" cy="93191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 EZAREN SAIAKUNTZAK (VI)</a:t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Emaitzen</a:t>
            </a:r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interpretazioa</a:t>
            </a:r>
            <a:endParaRPr lang="es-ES" sz="3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213814"/>
            <a:ext cx="9088445" cy="422819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Tratamendu</a:t>
            </a:r>
            <a:r>
              <a:rPr lang="es-ES" sz="2000" dirty="0"/>
              <a:t> bat </a:t>
            </a:r>
            <a:r>
              <a:rPr lang="es-ES" sz="2000" dirty="0" err="1"/>
              <a:t>beste</a:t>
            </a:r>
            <a:r>
              <a:rPr lang="es-ES" sz="2000" dirty="0"/>
              <a:t> bat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gutxiago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dela </a:t>
            </a:r>
            <a:r>
              <a:rPr lang="es-ES" sz="2000" dirty="0" err="1"/>
              <a:t>zehazteko</a:t>
            </a:r>
            <a:r>
              <a:rPr lang="es-ES" sz="2000" dirty="0"/>
              <a:t>, </a:t>
            </a:r>
            <a:r>
              <a:rPr lang="es-ES" sz="2000" dirty="0" err="1"/>
              <a:t>erabilitako</a:t>
            </a:r>
            <a:r>
              <a:rPr lang="es-ES" sz="2000" dirty="0"/>
              <a:t> </a:t>
            </a:r>
            <a:r>
              <a:rPr lang="es-ES" sz="2000" dirty="0" err="1"/>
              <a:t>erdiko</a:t>
            </a:r>
            <a:r>
              <a:rPr lang="es-ES" sz="2000" dirty="0"/>
              <a:t> </a:t>
            </a:r>
            <a:r>
              <a:rPr lang="es-ES" sz="2000" dirty="0" err="1"/>
              <a:t>estimatzailearen</a:t>
            </a:r>
            <a:r>
              <a:rPr lang="es-ES" sz="2000" dirty="0"/>
              <a:t> </a:t>
            </a:r>
            <a:r>
              <a:rPr lang="es-ES" sz="2000" dirty="0" err="1"/>
              <a:t>konfiantza-tartearen</a:t>
            </a:r>
            <a:r>
              <a:rPr lang="es-ES" sz="2000" dirty="0"/>
              <a:t> (KT) </a:t>
            </a:r>
            <a:r>
              <a:rPr lang="es-ES" sz="2000" dirty="0" err="1"/>
              <a:t>mugak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eta </a:t>
            </a:r>
            <a:r>
              <a:rPr lang="es-ES" sz="2000" dirty="0" err="1"/>
              <a:t>aurrez</a:t>
            </a:r>
            <a:r>
              <a:rPr lang="es-ES" sz="2000" dirty="0"/>
              <a:t> </a:t>
            </a:r>
            <a:r>
              <a:rPr lang="es-ES" sz="2000" dirty="0" err="1"/>
              <a:t>ezarritako</a:t>
            </a:r>
            <a:r>
              <a:rPr lang="es-ES" sz="2000" dirty="0"/>
              <a:t> </a:t>
            </a: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</a:t>
            </a:r>
            <a:r>
              <a:rPr lang="es-ES" sz="2000" dirty="0" err="1"/>
              <a:t>marjinaren</a:t>
            </a:r>
            <a:r>
              <a:rPr lang="es-ES" sz="2000" dirty="0"/>
              <a:t> </a:t>
            </a:r>
            <a:r>
              <a:rPr lang="es-ES" sz="2000" dirty="0" err="1"/>
              <a:t>beheko</a:t>
            </a:r>
            <a:r>
              <a:rPr lang="es-ES" sz="2000" dirty="0"/>
              <a:t> eta </a:t>
            </a:r>
            <a:r>
              <a:rPr lang="es-ES" sz="2000" dirty="0" err="1"/>
              <a:t>goiko</a:t>
            </a:r>
            <a:r>
              <a:rPr lang="es-ES" sz="2000" dirty="0"/>
              <a:t> </a:t>
            </a:r>
            <a:r>
              <a:rPr lang="es-ES" sz="2000" dirty="0" err="1"/>
              <a:t>balioekin</a:t>
            </a:r>
            <a:r>
              <a:rPr lang="es-ES" sz="2000" dirty="0"/>
              <a:t> </a:t>
            </a:r>
            <a:r>
              <a:rPr lang="es-ES" sz="2000" dirty="0" err="1"/>
              <a:t>alderatzen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Konfiantza-tarteak</a:t>
            </a:r>
            <a:r>
              <a:rPr lang="es-ES" sz="2000" dirty="0"/>
              <a:t> </a:t>
            </a:r>
            <a:r>
              <a:rPr lang="es-ES" sz="2000" dirty="0" err="1"/>
              <a:t>aurrez</a:t>
            </a:r>
            <a:r>
              <a:rPr lang="es-ES" sz="2000" dirty="0"/>
              <a:t> </a:t>
            </a:r>
            <a:r>
              <a:rPr lang="es-ES" sz="2000" dirty="0" err="1"/>
              <a:t>zehaztutako</a:t>
            </a:r>
            <a:r>
              <a:rPr lang="es-ES" sz="2000" dirty="0"/>
              <a:t> </a:t>
            </a: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</a:t>
            </a:r>
            <a:r>
              <a:rPr lang="es-ES" sz="2000" dirty="0" err="1"/>
              <a:t>marjina</a:t>
            </a:r>
            <a:r>
              <a:rPr lang="es-ES" sz="2000" dirty="0"/>
              <a:t> </a:t>
            </a:r>
            <a:r>
              <a:rPr lang="es-ES" sz="2000" dirty="0" err="1"/>
              <a:t>baztertzen</a:t>
            </a:r>
            <a:r>
              <a:rPr lang="es-ES" sz="2000" dirty="0"/>
              <a:t> </a:t>
            </a:r>
            <a:r>
              <a:rPr lang="es-ES" sz="2000" dirty="0" err="1"/>
              <a:t>badu</a:t>
            </a:r>
            <a:r>
              <a:rPr lang="es-ES" sz="2000" dirty="0"/>
              <a:t>, </a:t>
            </a:r>
            <a:r>
              <a:rPr lang="es-ES" sz="2000" dirty="0" err="1"/>
              <a:t>ondorioztatzen</a:t>
            </a:r>
            <a:r>
              <a:rPr lang="es-ES" sz="2000" dirty="0"/>
              <a:t> da </a:t>
            </a:r>
            <a:r>
              <a:rPr lang="es-ES" sz="2000" dirty="0" err="1"/>
              <a:t>aztertzen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den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dela </a:t>
            </a:r>
            <a:r>
              <a:rPr lang="es-ES" sz="2000" dirty="0" err="1"/>
              <a:t>kontrol-tratamendua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gutxiago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KT </a:t>
            </a:r>
            <a:r>
              <a:rPr lang="es-ES" sz="2000" dirty="0" err="1"/>
              <a:t>horien</a:t>
            </a:r>
            <a:r>
              <a:rPr lang="es-ES" sz="2000" dirty="0"/>
              <a:t> </a:t>
            </a:r>
            <a:r>
              <a:rPr lang="es-ES" sz="2000" dirty="0" err="1"/>
              <a:t>zabaltasuna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kontuan</a:t>
            </a:r>
            <a:r>
              <a:rPr lang="es-ES" sz="2000" dirty="0"/>
              <a:t>. </a:t>
            </a:r>
            <a:r>
              <a:rPr lang="es-ES" sz="2000" dirty="0" err="1"/>
              <a:t>Batzuetan</a:t>
            </a:r>
            <a:r>
              <a:rPr lang="es-ES" sz="2000" dirty="0"/>
              <a:t> hain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zabalak</a:t>
            </a:r>
            <a:r>
              <a:rPr lang="es-ES" sz="2000" dirty="0"/>
              <a:t>, </a:t>
            </a:r>
            <a:r>
              <a:rPr lang="es-ES" sz="2000" dirty="0" err="1"/>
              <a:t>ezen</a:t>
            </a:r>
            <a:r>
              <a:rPr lang="es-ES" sz="2000" dirty="0"/>
              <a:t> </a:t>
            </a:r>
            <a:r>
              <a:rPr lang="es-ES" sz="2000" dirty="0" err="1"/>
              <a:t>ikuspuntu</a:t>
            </a:r>
            <a:r>
              <a:rPr lang="es-ES" sz="2000" dirty="0"/>
              <a:t> </a:t>
            </a:r>
            <a:r>
              <a:rPr lang="es-ES" sz="2000" dirty="0" err="1"/>
              <a:t>estatistikotik</a:t>
            </a:r>
            <a:r>
              <a:rPr lang="es-ES" sz="2000" dirty="0"/>
              <a:t> </a:t>
            </a:r>
            <a:r>
              <a:rPr lang="es-ES" sz="2000" dirty="0" err="1"/>
              <a:t>ez-gutxiagotzat</a:t>
            </a:r>
            <a:r>
              <a:rPr lang="es-ES" sz="2000" dirty="0"/>
              <a:t> </a:t>
            </a:r>
            <a:r>
              <a:rPr lang="es-ES" sz="2000" dirty="0" err="1"/>
              <a:t>jotzen</a:t>
            </a:r>
            <a:r>
              <a:rPr lang="es-ES" sz="2000" dirty="0"/>
              <a:t> </a:t>
            </a:r>
            <a:r>
              <a:rPr lang="es-ES" sz="2000" dirty="0" err="1"/>
              <a:t>dena</a:t>
            </a:r>
            <a:r>
              <a:rPr lang="es-ES" sz="2000" dirty="0"/>
              <a:t> </a:t>
            </a:r>
            <a:r>
              <a:rPr lang="es-ES" sz="2000" dirty="0" err="1"/>
              <a:t>zalantzan</a:t>
            </a:r>
            <a:r>
              <a:rPr lang="es-ES" sz="2000" dirty="0"/>
              <a:t> </a:t>
            </a:r>
            <a:r>
              <a:rPr lang="es-ES" sz="2000" dirty="0" err="1"/>
              <a:t>jar</a:t>
            </a:r>
            <a:r>
              <a:rPr lang="es-ES" sz="2000" dirty="0"/>
              <a:t> </a:t>
            </a:r>
            <a:r>
              <a:rPr lang="es-ES" sz="2000" dirty="0" err="1"/>
              <a:t>baitaiteke</a:t>
            </a:r>
            <a:r>
              <a:rPr lang="es-ES" sz="2000" dirty="0"/>
              <a:t> </a:t>
            </a:r>
            <a:r>
              <a:rPr lang="es-ES" sz="2000" dirty="0" err="1"/>
              <a:t>ikuspuntu</a:t>
            </a:r>
            <a:r>
              <a:rPr lang="es-ES" sz="2000" dirty="0"/>
              <a:t> </a:t>
            </a:r>
            <a:r>
              <a:rPr lang="es-ES" sz="2000" dirty="0" err="1"/>
              <a:t>klinikotik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mugaren </a:t>
            </a:r>
            <a:r>
              <a:rPr lang="es-ES" sz="2000" dirty="0" err="1"/>
              <a:t>arabera</a:t>
            </a:r>
            <a:r>
              <a:rPr lang="es-ES" sz="2000" dirty="0"/>
              <a:t>,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konparatzailearen</a:t>
            </a:r>
            <a:r>
              <a:rPr lang="es-ES" sz="2000" dirty="0"/>
              <a:t> eta </a:t>
            </a:r>
            <a:r>
              <a:rPr lang="es-ES" sz="2000" dirty="0" err="1"/>
              <a:t>plazeboaren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aldea </a:t>
            </a:r>
            <a:r>
              <a:rPr lang="es-ES" sz="2000" dirty="0" err="1"/>
              <a:t>txikia</a:t>
            </a:r>
            <a:r>
              <a:rPr lang="es-ES" sz="2000" dirty="0"/>
              <a:t> </a:t>
            </a:r>
            <a:r>
              <a:rPr lang="es-ES" sz="2000" dirty="0" err="1"/>
              <a:t>denean</a:t>
            </a:r>
            <a:r>
              <a:rPr lang="es-ES" sz="2000" dirty="0"/>
              <a:t>, </a:t>
            </a:r>
            <a:r>
              <a:rPr lang="es-ES" sz="2000" dirty="0" err="1"/>
              <a:t>ustez</a:t>
            </a:r>
            <a:r>
              <a:rPr lang="es-ES" sz="2000" dirty="0"/>
              <a:t> </a:t>
            </a:r>
            <a:r>
              <a:rPr lang="es-ES" sz="2000" dirty="0" err="1"/>
              <a:t>gutxiago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den </a:t>
            </a:r>
            <a:r>
              <a:rPr lang="es-ES" sz="2000" dirty="0" err="1"/>
              <a:t>farmakoaren</a:t>
            </a:r>
            <a:r>
              <a:rPr lang="es-ES" sz="2000" dirty="0"/>
              <a:t> </a:t>
            </a:r>
            <a:r>
              <a:rPr lang="es-ES" sz="2000" dirty="0" err="1"/>
              <a:t>efektua</a:t>
            </a:r>
            <a:r>
              <a:rPr lang="es-ES" sz="2000" dirty="0"/>
              <a:t> </a:t>
            </a:r>
            <a:r>
              <a:rPr lang="es-ES" sz="2000" dirty="0" err="1"/>
              <a:t>plazeboarenarenetik</a:t>
            </a:r>
            <a:r>
              <a:rPr lang="es-ES" sz="2000" dirty="0"/>
              <a:t> </a:t>
            </a:r>
            <a:r>
              <a:rPr lang="es-ES" sz="2000" dirty="0" err="1"/>
              <a:t>gertu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317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94553"/>
            <a:ext cx="10515600" cy="902727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 EZAREN SAIAKUNTZAK (VII)</a:t>
            </a:r>
            <a:b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Emaitzen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interpretazioa</a:t>
            </a:r>
            <a:endParaRPr lang="es-ES" sz="3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9" y="1162975"/>
            <a:ext cx="9024562" cy="500125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Saiakuntzek</a:t>
            </a:r>
            <a:r>
              <a:rPr lang="es-ES" sz="2000" dirty="0"/>
              <a:t> izan </a:t>
            </a:r>
            <a:r>
              <a:rPr lang="es-ES" sz="2000" dirty="0" err="1"/>
              <a:t>ditzaketen</a:t>
            </a:r>
            <a:r>
              <a:rPr lang="es-ES" sz="2000" dirty="0"/>
              <a:t> </a:t>
            </a:r>
            <a:r>
              <a:rPr lang="es-ES" sz="2000" dirty="0" err="1"/>
              <a:t>emaitzak</a:t>
            </a:r>
            <a:r>
              <a:rPr lang="es-ES" sz="20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spcBef>
                <a:spcPts val="0"/>
              </a:spcBef>
            </a:pPr>
            <a:r>
              <a:rPr lang="es-ES" sz="1100" dirty="0"/>
              <a:t>A: </a:t>
            </a:r>
            <a:r>
              <a:rPr lang="es-ES" sz="1100" dirty="0" err="1"/>
              <a:t>tratamendu</a:t>
            </a:r>
            <a:r>
              <a:rPr lang="es-ES" sz="1100" dirty="0"/>
              <a:t> </a:t>
            </a:r>
            <a:r>
              <a:rPr lang="es-ES" sz="1100" dirty="0" err="1"/>
              <a:t>esperimentalak</a:t>
            </a:r>
            <a:r>
              <a:rPr lang="es-ES" sz="1100" dirty="0"/>
              <a:t> </a:t>
            </a:r>
            <a:r>
              <a:rPr lang="es-ES" sz="1100" dirty="0" err="1"/>
              <a:t>gutxiegotasun</a:t>
            </a:r>
            <a:r>
              <a:rPr lang="es-ES" sz="1100" dirty="0"/>
              <a:t> </a:t>
            </a:r>
            <a:r>
              <a:rPr lang="es-ES" sz="1100" dirty="0" err="1"/>
              <a:t>eza</a:t>
            </a:r>
            <a:r>
              <a:rPr lang="es-ES" sz="1100" dirty="0"/>
              <a:t> </a:t>
            </a:r>
            <a:r>
              <a:rPr lang="es-ES" sz="1100" dirty="0" err="1"/>
              <a:t>frogatu</a:t>
            </a:r>
            <a:r>
              <a:rPr lang="es-ES" sz="1100" dirty="0"/>
              <a:t> du, </a:t>
            </a:r>
            <a:r>
              <a:rPr lang="es-ES" sz="1100" dirty="0" err="1"/>
              <a:t>KTaren</a:t>
            </a:r>
            <a:r>
              <a:rPr lang="es-ES" sz="1100" dirty="0"/>
              <a:t> </a:t>
            </a:r>
            <a:r>
              <a:rPr lang="es-ES" sz="1100" dirty="0" err="1"/>
              <a:t>goiko</a:t>
            </a:r>
            <a:r>
              <a:rPr lang="es-ES" sz="1100" dirty="0"/>
              <a:t> </a:t>
            </a:r>
            <a:r>
              <a:rPr lang="es-ES" sz="1100" dirty="0" err="1"/>
              <a:t>mugak</a:t>
            </a:r>
            <a:r>
              <a:rPr lang="es-ES" sz="1100" dirty="0"/>
              <a:t> </a:t>
            </a:r>
            <a:r>
              <a:rPr lang="es-ES" sz="1100" dirty="0" err="1"/>
              <a:t>ez</a:t>
            </a:r>
            <a:r>
              <a:rPr lang="es-ES" sz="1100" dirty="0"/>
              <a:t> </a:t>
            </a:r>
            <a:r>
              <a:rPr lang="es-ES" sz="1100" dirty="0" err="1"/>
              <a:t>duelako</a:t>
            </a:r>
            <a:r>
              <a:rPr lang="es-ES" sz="1100" dirty="0"/>
              <a:t> </a:t>
            </a:r>
            <a:r>
              <a:rPr lang="es-ES" sz="1100" dirty="0" err="1"/>
              <a:t>gutxiagotasun</a:t>
            </a:r>
            <a:r>
              <a:rPr lang="es-ES" sz="1100" dirty="0"/>
              <a:t> </a:t>
            </a:r>
            <a:r>
              <a:rPr lang="es-ES" sz="1100" dirty="0" err="1"/>
              <a:t>ezaren</a:t>
            </a:r>
            <a:r>
              <a:rPr lang="es-ES" sz="1100" dirty="0"/>
              <a:t> </a:t>
            </a:r>
            <a:r>
              <a:rPr lang="es-ES" sz="1100" dirty="0" err="1"/>
              <a:t>marjina</a:t>
            </a:r>
            <a:r>
              <a:rPr lang="es-ES" sz="1100" dirty="0"/>
              <a:t> </a:t>
            </a:r>
            <a:r>
              <a:rPr lang="es-ES" sz="1100" dirty="0" err="1"/>
              <a:t>gainditzen</a:t>
            </a:r>
            <a:r>
              <a:rPr lang="es-ES" sz="1100" dirty="0"/>
              <a:t>. </a:t>
            </a:r>
            <a:r>
              <a:rPr lang="es-ES" sz="1100" dirty="0" err="1"/>
              <a:t>Ikuspegi</a:t>
            </a:r>
            <a:r>
              <a:rPr lang="es-ES" sz="1100" dirty="0"/>
              <a:t> </a:t>
            </a:r>
            <a:r>
              <a:rPr lang="es-ES" sz="1100" dirty="0" err="1"/>
              <a:t>estatistikotik</a:t>
            </a:r>
            <a:r>
              <a:rPr lang="es-ES" sz="1100" dirty="0"/>
              <a:t> ere </a:t>
            </a:r>
            <a:r>
              <a:rPr lang="es-ES" sz="1100" dirty="0" err="1"/>
              <a:t>gehiagotasuna</a:t>
            </a:r>
            <a:r>
              <a:rPr lang="es-ES" sz="1100" dirty="0"/>
              <a:t> </a:t>
            </a:r>
            <a:r>
              <a:rPr lang="es-ES" sz="1100" dirty="0" err="1"/>
              <a:t>dagoela</a:t>
            </a:r>
            <a:r>
              <a:rPr lang="es-ES" sz="1100" dirty="0"/>
              <a:t> </a:t>
            </a:r>
            <a:r>
              <a:rPr lang="es-ES" sz="1100" dirty="0" err="1"/>
              <a:t>frogatzen</a:t>
            </a:r>
            <a:r>
              <a:rPr lang="es-ES" sz="1100" dirty="0"/>
              <a:t> da, tarte </a:t>
            </a:r>
            <a:r>
              <a:rPr lang="es-ES" sz="1100" dirty="0" err="1"/>
              <a:t>osoa</a:t>
            </a:r>
            <a:r>
              <a:rPr lang="es-ES" sz="1100" dirty="0"/>
              <a:t> 1 </a:t>
            </a:r>
            <a:r>
              <a:rPr lang="es-ES" sz="1100" dirty="0" err="1"/>
              <a:t>baino</a:t>
            </a:r>
            <a:r>
              <a:rPr lang="es-ES" sz="1100" dirty="0"/>
              <a:t> </a:t>
            </a:r>
            <a:r>
              <a:rPr lang="es-ES" sz="1100" dirty="0" err="1"/>
              <a:t>txikiagoa</a:t>
            </a:r>
            <a:r>
              <a:rPr lang="es-ES" sz="1100" dirty="0"/>
              <a:t> </a:t>
            </a:r>
            <a:r>
              <a:rPr lang="es-ES" sz="1100" dirty="0" err="1"/>
              <a:t>delako</a:t>
            </a:r>
            <a:r>
              <a:rPr lang="es-ES" sz="1100" dirty="0"/>
              <a:t>.</a:t>
            </a:r>
          </a:p>
          <a:p>
            <a:pPr>
              <a:spcBef>
                <a:spcPts val="0"/>
              </a:spcBef>
            </a:pPr>
            <a:r>
              <a:rPr lang="es-ES" sz="1100" dirty="0"/>
              <a:t>B: </a:t>
            </a:r>
            <a:r>
              <a:rPr lang="es-ES" sz="1100" dirty="0" err="1"/>
              <a:t>tratamendu</a:t>
            </a:r>
            <a:r>
              <a:rPr lang="es-ES" sz="1100" dirty="0"/>
              <a:t> </a:t>
            </a:r>
            <a:r>
              <a:rPr lang="es-ES" sz="1100" dirty="0" err="1"/>
              <a:t>esperimentala</a:t>
            </a:r>
            <a:r>
              <a:rPr lang="es-ES" sz="1100" dirty="0"/>
              <a:t> </a:t>
            </a:r>
            <a:r>
              <a:rPr lang="es-ES" sz="1100" dirty="0" err="1"/>
              <a:t>ez</a:t>
            </a:r>
            <a:r>
              <a:rPr lang="es-ES" sz="1100" dirty="0"/>
              <a:t> da </a:t>
            </a:r>
            <a:r>
              <a:rPr lang="es-ES" sz="1100" dirty="0" err="1"/>
              <a:t>tratamendu</a:t>
            </a:r>
            <a:r>
              <a:rPr lang="es-ES" sz="1100" dirty="0"/>
              <a:t> </a:t>
            </a:r>
            <a:r>
              <a:rPr lang="es-ES" sz="1100" dirty="0" err="1"/>
              <a:t>konparatzailea</a:t>
            </a:r>
            <a:r>
              <a:rPr lang="es-ES" sz="1100" dirty="0"/>
              <a:t> </a:t>
            </a:r>
            <a:r>
              <a:rPr lang="es-ES" sz="1100" dirty="0" err="1"/>
              <a:t>baino</a:t>
            </a:r>
            <a:r>
              <a:rPr lang="es-ES" sz="1100" dirty="0"/>
              <a:t> </a:t>
            </a:r>
            <a:r>
              <a:rPr lang="es-ES" sz="1100" dirty="0" err="1"/>
              <a:t>gutxiago</a:t>
            </a:r>
            <a:r>
              <a:rPr lang="es-ES" sz="1100" dirty="0"/>
              <a:t>, </a:t>
            </a:r>
            <a:r>
              <a:rPr lang="es-ES" sz="1100" dirty="0" err="1"/>
              <a:t>KTaren</a:t>
            </a:r>
            <a:r>
              <a:rPr lang="es-ES" sz="1100" dirty="0"/>
              <a:t> </a:t>
            </a:r>
            <a:r>
              <a:rPr lang="es-ES" sz="1100" dirty="0" err="1"/>
              <a:t>goiko</a:t>
            </a:r>
            <a:r>
              <a:rPr lang="es-ES" sz="1100" dirty="0"/>
              <a:t> </a:t>
            </a:r>
            <a:r>
              <a:rPr lang="es-ES" sz="1100" dirty="0" err="1"/>
              <a:t>mugak</a:t>
            </a:r>
            <a:r>
              <a:rPr lang="es-ES" sz="1100" dirty="0"/>
              <a:t> </a:t>
            </a:r>
            <a:r>
              <a:rPr lang="es-ES" sz="1100" dirty="0" err="1"/>
              <a:t>ez</a:t>
            </a:r>
            <a:r>
              <a:rPr lang="es-ES" sz="1100" dirty="0"/>
              <a:t> </a:t>
            </a:r>
            <a:r>
              <a:rPr lang="es-ES" sz="1100" dirty="0" err="1"/>
              <a:t>duelako</a:t>
            </a:r>
            <a:r>
              <a:rPr lang="es-ES" sz="1100" dirty="0"/>
              <a:t> </a:t>
            </a:r>
            <a:r>
              <a:rPr lang="es-ES" sz="1100" dirty="0" err="1"/>
              <a:t>gutxiagotasun</a:t>
            </a:r>
            <a:r>
              <a:rPr lang="es-ES" sz="1100" dirty="0"/>
              <a:t> </a:t>
            </a:r>
            <a:r>
              <a:rPr lang="es-ES" sz="1100" dirty="0" err="1"/>
              <a:t>ezaren</a:t>
            </a:r>
            <a:r>
              <a:rPr lang="es-ES" sz="1100" dirty="0"/>
              <a:t> </a:t>
            </a:r>
            <a:r>
              <a:rPr lang="es-ES" sz="1100" dirty="0" err="1"/>
              <a:t>marjina</a:t>
            </a:r>
            <a:r>
              <a:rPr lang="es-ES" sz="1100" dirty="0"/>
              <a:t> </a:t>
            </a:r>
            <a:r>
              <a:rPr lang="es-ES" sz="1100" dirty="0" err="1"/>
              <a:t>gainditzen</a:t>
            </a:r>
            <a:r>
              <a:rPr lang="es-ES" sz="1100" dirty="0"/>
              <a:t>.</a:t>
            </a:r>
          </a:p>
          <a:p>
            <a:pPr>
              <a:spcBef>
                <a:spcPts val="0"/>
              </a:spcBef>
            </a:pPr>
            <a:r>
              <a:rPr lang="es-ES" sz="1100" dirty="0"/>
              <a:t>C: </a:t>
            </a:r>
            <a:r>
              <a:rPr lang="es-ES" sz="1100" dirty="0" err="1"/>
              <a:t>egoera</a:t>
            </a:r>
            <a:r>
              <a:rPr lang="es-ES" sz="1100" dirty="0"/>
              <a:t> </a:t>
            </a:r>
            <a:r>
              <a:rPr lang="es-ES" sz="1100" dirty="0" err="1"/>
              <a:t>paradoxikoa</a:t>
            </a:r>
            <a:r>
              <a:rPr lang="es-ES" sz="1100" dirty="0"/>
              <a:t> da, </a:t>
            </a:r>
            <a:r>
              <a:rPr lang="es-ES" sz="1100" dirty="0" err="1"/>
              <a:t>gutxiagotasun</a:t>
            </a:r>
            <a:r>
              <a:rPr lang="es-ES" sz="1100" dirty="0"/>
              <a:t> </a:t>
            </a:r>
            <a:r>
              <a:rPr lang="es-ES" sz="1100" dirty="0" err="1"/>
              <a:t>eza</a:t>
            </a:r>
            <a:r>
              <a:rPr lang="es-ES" sz="1100" dirty="0"/>
              <a:t> eta </a:t>
            </a:r>
            <a:r>
              <a:rPr lang="es-ES" sz="1100" dirty="0" err="1"/>
              <a:t>gutxiagotasuna</a:t>
            </a:r>
            <a:r>
              <a:rPr lang="es-ES" sz="1100" dirty="0"/>
              <a:t> </a:t>
            </a:r>
            <a:r>
              <a:rPr lang="es-ES" sz="1100" dirty="0" err="1"/>
              <a:t>frogatzen</a:t>
            </a:r>
            <a:r>
              <a:rPr lang="es-ES" sz="1100" dirty="0"/>
              <a:t> </a:t>
            </a:r>
            <a:r>
              <a:rPr lang="es-ES" sz="1100" dirty="0" err="1"/>
              <a:t>baitira</a:t>
            </a:r>
            <a:r>
              <a:rPr lang="es-ES" sz="1100" dirty="0"/>
              <a:t> </a:t>
            </a:r>
            <a:r>
              <a:rPr lang="es-ES" sz="1100" dirty="0" err="1"/>
              <a:t>KTaren</a:t>
            </a:r>
            <a:r>
              <a:rPr lang="es-ES" sz="1100" dirty="0"/>
              <a:t> </a:t>
            </a:r>
            <a:r>
              <a:rPr lang="es-ES" sz="1100" dirty="0" err="1"/>
              <a:t>goiko</a:t>
            </a:r>
            <a:r>
              <a:rPr lang="es-ES" sz="1100" dirty="0"/>
              <a:t> </a:t>
            </a:r>
            <a:r>
              <a:rPr lang="es-ES" sz="1100" dirty="0" err="1"/>
              <a:t>mugak</a:t>
            </a:r>
            <a:r>
              <a:rPr lang="es-ES" sz="1100" dirty="0"/>
              <a:t> </a:t>
            </a:r>
            <a:r>
              <a:rPr lang="es-ES" sz="1100" dirty="0" err="1"/>
              <a:t>ez</a:t>
            </a:r>
            <a:r>
              <a:rPr lang="es-ES" sz="1100" dirty="0"/>
              <a:t> </a:t>
            </a:r>
            <a:r>
              <a:rPr lang="es-ES" sz="1100" dirty="0" err="1"/>
              <a:t>duelako</a:t>
            </a:r>
            <a:r>
              <a:rPr lang="es-ES" sz="1100" dirty="0"/>
              <a:t> </a:t>
            </a:r>
            <a:r>
              <a:rPr lang="es-ES" sz="1100" dirty="0" err="1"/>
              <a:t>gutxiagotasun</a:t>
            </a:r>
            <a:r>
              <a:rPr lang="es-ES" sz="1100" dirty="0"/>
              <a:t> </a:t>
            </a:r>
            <a:r>
              <a:rPr lang="es-ES" sz="1100" dirty="0" err="1"/>
              <a:t>ezaren</a:t>
            </a:r>
            <a:r>
              <a:rPr lang="es-ES" sz="1100" dirty="0"/>
              <a:t> </a:t>
            </a:r>
            <a:r>
              <a:rPr lang="es-ES" sz="1100" dirty="0" err="1"/>
              <a:t>marjina</a:t>
            </a:r>
            <a:r>
              <a:rPr lang="es-ES" sz="1100" dirty="0"/>
              <a:t> </a:t>
            </a:r>
            <a:r>
              <a:rPr lang="es-ES" sz="1100" dirty="0" err="1"/>
              <a:t>gainditzen</a:t>
            </a:r>
            <a:r>
              <a:rPr lang="es-ES" sz="1100" dirty="0"/>
              <a:t>, </a:t>
            </a:r>
            <a:r>
              <a:rPr lang="es-ES" sz="1100" dirty="0" err="1"/>
              <a:t>baina</a:t>
            </a:r>
            <a:r>
              <a:rPr lang="es-ES" sz="1100" dirty="0"/>
              <a:t> tarte </a:t>
            </a:r>
            <a:r>
              <a:rPr lang="es-ES" sz="1100" dirty="0" err="1"/>
              <a:t>osoa</a:t>
            </a:r>
            <a:r>
              <a:rPr lang="es-ES" sz="1100" dirty="0"/>
              <a:t> 1 </a:t>
            </a:r>
            <a:r>
              <a:rPr lang="es-ES" sz="1100" dirty="0" err="1"/>
              <a:t>baino</a:t>
            </a:r>
            <a:r>
              <a:rPr lang="es-ES" sz="1100" dirty="0"/>
              <a:t> </a:t>
            </a:r>
            <a:r>
              <a:rPr lang="es-ES" sz="1100" dirty="0" err="1"/>
              <a:t>handiagoa</a:t>
            </a:r>
            <a:r>
              <a:rPr lang="es-ES" sz="1100" dirty="0"/>
              <a:t> </a:t>
            </a:r>
            <a:r>
              <a:rPr lang="es-ES" sz="1100" dirty="0" err="1"/>
              <a:t>delako</a:t>
            </a:r>
            <a:r>
              <a:rPr lang="es-ES" sz="1100" dirty="0"/>
              <a:t>.</a:t>
            </a:r>
          </a:p>
          <a:p>
            <a:pPr>
              <a:spcBef>
                <a:spcPts val="0"/>
              </a:spcBef>
            </a:pPr>
            <a:r>
              <a:rPr lang="es-ES" sz="1100" dirty="0"/>
              <a:t>D: </a:t>
            </a:r>
            <a:r>
              <a:rPr lang="es-ES" sz="1100" dirty="0" err="1"/>
              <a:t>emaitzak</a:t>
            </a:r>
            <a:r>
              <a:rPr lang="es-ES" sz="1100" dirty="0"/>
              <a:t> </a:t>
            </a:r>
            <a:r>
              <a:rPr lang="es-ES" sz="1100" dirty="0" err="1"/>
              <a:t>ez</a:t>
            </a:r>
            <a:r>
              <a:rPr lang="es-ES" sz="1100" dirty="0"/>
              <a:t> </a:t>
            </a:r>
            <a:r>
              <a:rPr lang="es-ES" sz="1100" dirty="0" err="1"/>
              <a:t>dira</a:t>
            </a:r>
            <a:r>
              <a:rPr lang="es-ES" sz="1100" dirty="0"/>
              <a:t> </a:t>
            </a:r>
            <a:r>
              <a:rPr lang="es-ES" sz="1100" dirty="0" err="1"/>
              <a:t>garbiak</a:t>
            </a:r>
            <a:r>
              <a:rPr lang="es-ES" sz="1100" dirty="0"/>
              <a:t>, </a:t>
            </a:r>
            <a:r>
              <a:rPr lang="es-ES" sz="1100" dirty="0" err="1"/>
              <a:t>KTak</a:t>
            </a:r>
            <a:r>
              <a:rPr lang="es-ES" sz="1100" dirty="0"/>
              <a:t> </a:t>
            </a:r>
            <a:r>
              <a:rPr lang="es-ES" sz="1100" dirty="0" err="1"/>
              <a:t>gutxiagotasun</a:t>
            </a:r>
            <a:r>
              <a:rPr lang="es-ES" sz="1100" dirty="0"/>
              <a:t> </a:t>
            </a:r>
            <a:r>
              <a:rPr lang="es-ES" sz="1100" dirty="0" err="1"/>
              <a:t>ezaren</a:t>
            </a:r>
            <a:r>
              <a:rPr lang="es-ES" sz="1100" dirty="0"/>
              <a:t> </a:t>
            </a:r>
            <a:r>
              <a:rPr lang="es-ES" sz="1100" dirty="0" err="1"/>
              <a:t>marjina</a:t>
            </a:r>
            <a:r>
              <a:rPr lang="es-ES" sz="1100" dirty="0"/>
              <a:t> eta 1 </a:t>
            </a:r>
            <a:r>
              <a:rPr lang="es-ES" sz="1100" dirty="0" err="1"/>
              <a:t>hartzen</a:t>
            </a:r>
            <a:r>
              <a:rPr lang="es-ES" sz="1100" dirty="0"/>
              <a:t> </a:t>
            </a:r>
            <a:r>
              <a:rPr lang="es-ES" sz="1100" dirty="0" err="1"/>
              <a:t>dituelako</a:t>
            </a:r>
            <a:r>
              <a:rPr lang="es-ES" sz="1100" dirty="0"/>
              <a:t>. </a:t>
            </a:r>
            <a:r>
              <a:rPr lang="es-ES" sz="1100" dirty="0" err="1"/>
              <a:t>Ahalmen</a:t>
            </a:r>
            <a:r>
              <a:rPr lang="es-ES" sz="1100" dirty="0"/>
              <a:t> </a:t>
            </a:r>
            <a:r>
              <a:rPr lang="es-ES" sz="1100" dirty="0" err="1"/>
              <a:t>estatistikoko</a:t>
            </a:r>
            <a:r>
              <a:rPr lang="es-ES" sz="1100" dirty="0"/>
              <a:t> </a:t>
            </a:r>
            <a:r>
              <a:rPr lang="es-ES" sz="1100" dirty="0" err="1"/>
              <a:t>gabezia</a:t>
            </a:r>
            <a:r>
              <a:rPr lang="es-ES" sz="1100" dirty="0"/>
              <a:t> bat duela </a:t>
            </a:r>
            <a:r>
              <a:rPr lang="es-ES" sz="1100" dirty="0" err="1"/>
              <a:t>iradokitzen</a:t>
            </a:r>
            <a:r>
              <a:rPr lang="es-ES" sz="1100" dirty="0"/>
              <a:t> du.</a:t>
            </a:r>
          </a:p>
          <a:p>
            <a:pPr>
              <a:spcBef>
                <a:spcPts val="0"/>
              </a:spcBef>
            </a:pPr>
            <a:r>
              <a:rPr lang="es-ES" sz="1100" dirty="0"/>
              <a:t>E: </a:t>
            </a:r>
            <a:r>
              <a:rPr lang="es-ES" sz="1100" dirty="0" err="1"/>
              <a:t>tratamendu</a:t>
            </a:r>
            <a:r>
              <a:rPr lang="es-ES" sz="1100" dirty="0"/>
              <a:t> </a:t>
            </a:r>
            <a:r>
              <a:rPr lang="es-ES" sz="1100" dirty="0" err="1"/>
              <a:t>esperimentalak</a:t>
            </a:r>
            <a:r>
              <a:rPr lang="es-ES" sz="1100" dirty="0"/>
              <a:t> </a:t>
            </a:r>
            <a:r>
              <a:rPr lang="es-ES" sz="1100" dirty="0" err="1"/>
              <a:t>ez</a:t>
            </a:r>
            <a:r>
              <a:rPr lang="es-ES" sz="1100" dirty="0"/>
              <a:t> du </a:t>
            </a:r>
            <a:r>
              <a:rPr lang="es-ES" sz="1100" dirty="0" err="1"/>
              <a:t>gutxiagotasun</a:t>
            </a:r>
            <a:r>
              <a:rPr lang="es-ES" sz="1100" dirty="0"/>
              <a:t> </a:t>
            </a:r>
            <a:r>
              <a:rPr lang="es-ES" sz="1100" dirty="0" err="1"/>
              <a:t>ezarik</a:t>
            </a:r>
            <a:r>
              <a:rPr lang="es-ES" sz="1100" dirty="0"/>
              <a:t> </a:t>
            </a:r>
            <a:r>
              <a:rPr lang="es-ES" sz="1100" dirty="0" err="1"/>
              <a:t>frogatzen</a:t>
            </a:r>
            <a:r>
              <a:rPr lang="es-ES" sz="1100" dirty="0"/>
              <a:t> </a:t>
            </a:r>
            <a:r>
              <a:rPr lang="es-ES" sz="1100" dirty="0" err="1"/>
              <a:t>tratamendu</a:t>
            </a:r>
            <a:r>
              <a:rPr lang="es-ES" sz="1100" dirty="0"/>
              <a:t> </a:t>
            </a:r>
            <a:r>
              <a:rPr lang="es-ES" sz="1100" dirty="0" err="1"/>
              <a:t>konparatzailearekiko</a:t>
            </a:r>
            <a:r>
              <a:rPr lang="es-ES" sz="1100" dirty="0"/>
              <a:t>, </a:t>
            </a:r>
            <a:r>
              <a:rPr lang="es-ES" sz="1100" dirty="0" err="1"/>
              <a:t>KTaren</a:t>
            </a:r>
            <a:r>
              <a:rPr lang="es-ES" sz="1100" dirty="0"/>
              <a:t> </a:t>
            </a:r>
            <a:r>
              <a:rPr lang="es-ES" sz="1100" dirty="0" err="1"/>
              <a:t>goiko</a:t>
            </a:r>
            <a:r>
              <a:rPr lang="es-ES" sz="1100" dirty="0"/>
              <a:t> </a:t>
            </a:r>
            <a:r>
              <a:rPr lang="es-ES" sz="1100" dirty="0" err="1"/>
              <a:t>mugak</a:t>
            </a:r>
            <a:r>
              <a:rPr lang="es-ES" sz="1100" dirty="0"/>
              <a:t> </a:t>
            </a:r>
            <a:r>
              <a:rPr lang="es-ES" sz="1100" dirty="0" err="1"/>
              <a:t>gutxiagotasun</a:t>
            </a:r>
            <a:r>
              <a:rPr lang="es-ES" sz="1100" dirty="0"/>
              <a:t> </a:t>
            </a:r>
            <a:r>
              <a:rPr lang="es-ES" sz="1100" dirty="0" err="1"/>
              <a:t>ezaren</a:t>
            </a:r>
            <a:r>
              <a:rPr lang="es-ES" sz="1100" dirty="0"/>
              <a:t> </a:t>
            </a:r>
            <a:r>
              <a:rPr lang="es-ES" sz="1100" dirty="0" err="1"/>
              <a:t>marjina</a:t>
            </a:r>
            <a:r>
              <a:rPr lang="es-ES" sz="1100" dirty="0"/>
              <a:t> </a:t>
            </a:r>
            <a:r>
              <a:rPr lang="es-ES" sz="1100" dirty="0" err="1"/>
              <a:t>gainditzen</a:t>
            </a:r>
            <a:r>
              <a:rPr lang="es-ES" sz="1100" dirty="0"/>
              <a:t> </a:t>
            </a:r>
            <a:r>
              <a:rPr lang="es-ES" sz="1100" dirty="0" err="1"/>
              <a:t>duelako</a:t>
            </a:r>
            <a:r>
              <a:rPr lang="es-ES" sz="1100" dirty="0"/>
              <a:t>. </a:t>
            </a:r>
            <a:r>
              <a:rPr lang="es-ES" sz="1100" dirty="0" err="1"/>
              <a:t>Gainera</a:t>
            </a:r>
            <a:r>
              <a:rPr lang="es-ES" sz="1100" dirty="0"/>
              <a:t>, </a:t>
            </a:r>
            <a:r>
              <a:rPr lang="es-ES" sz="1100" dirty="0" err="1"/>
              <a:t>gutxiago</a:t>
            </a:r>
            <a:r>
              <a:rPr lang="es-ES" sz="1100" dirty="0"/>
              <a:t> da, tarte </a:t>
            </a:r>
            <a:r>
              <a:rPr lang="es-ES" sz="1100" dirty="0" err="1"/>
              <a:t>osoa</a:t>
            </a:r>
            <a:r>
              <a:rPr lang="es-ES" sz="1100" dirty="0"/>
              <a:t> 1 </a:t>
            </a:r>
            <a:r>
              <a:rPr lang="es-ES" sz="1100" dirty="0" err="1"/>
              <a:t>baino</a:t>
            </a:r>
            <a:r>
              <a:rPr lang="es-ES" sz="1100" dirty="0"/>
              <a:t> </a:t>
            </a:r>
            <a:r>
              <a:rPr lang="es-ES" sz="1100" dirty="0" err="1"/>
              <a:t>handiagoa</a:t>
            </a:r>
            <a:r>
              <a:rPr lang="es-ES" sz="1100" dirty="0"/>
              <a:t> </a:t>
            </a:r>
            <a:r>
              <a:rPr lang="es-ES" sz="1100" dirty="0" err="1"/>
              <a:t>delako</a:t>
            </a:r>
            <a:r>
              <a:rPr lang="es-ES" sz="1100" dirty="0"/>
              <a:t>.</a:t>
            </a:r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>
            <a:extLst>
              <a:ext uri="{FF2B5EF4-FFF2-40B4-BE49-F238E27FC236}">
                <a16:creationId xmlns:a16="http://schemas.microsoft.com/office/drawing/2014/main" id="{1D93DFA1-C308-77A7-13C7-27F0E0DD20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6151" y="1491449"/>
            <a:ext cx="5857711" cy="300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63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6712" y="194553"/>
            <a:ext cx="10998576" cy="902727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 EZAREN SAIAKUNTZAK (VIII)</a:t>
            </a:r>
            <a:b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32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Laburpena</a:t>
            </a:r>
            <a:endParaRPr lang="es-ES" sz="3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838200" y="1239632"/>
            <a:ext cx="1000143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 err="1">
                <a:solidFill>
                  <a:prstClr val="black"/>
                </a:solidFill>
              </a:rPr>
              <a:t>Tratamendu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esperimentalak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abantailak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eskaini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behar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ditu</a:t>
            </a:r>
            <a:r>
              <a:rPr lang="es-ES" sz="2000" dirty="0">
                <a:solidFill>
                  <a:prstClr val="black"/>
                </a:solidFill>
              </a:rPr>
              <a:t>, </a:t>
            </a:r>
            <a:r>
              <a:rPr lang="es-ES" sz="2000" dirty="0" err="1">
                <a:solidFill>
                  <a:prstClr val="black"/>
                </a:solidFill>
              </a:rPr>
              <a:t>segurtasunari</a:t>
            </a:r>
            <a:r>
              <a:rPr lang="es-ES" sz="2000" dirty="0">
                <a:solidFill>
                  <a:prstClr val="black"/>
                </a:solidFill>
              </a:rPr>
              <a:t>, </a:t>
            </a:r>
            <a:r>
              <a:rPr lang="es-ES" sz="2000" dirty="0" err="1">
                <a:solidFill>
                  <a:prstClr val="black"/>
                </a:solidFill>
              </a:rPr>
              <a:t>kostuari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edo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komenigarritasunari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dagokienez</a:t>
            </a:r>
            <a:r>
              <a:rPr lang="es-ES" sz="2000" dirty="0">
                <a:solidFill>
                  <a:prstClr val="black"/>
                </a:solidFill>
              </a:rPr>
              <a:t>, </a:t>
            </a:r>
            <a:r>
              <a:rPr lang="es-ES" sz="2000" dirty="0" err="1">
                <a:solidFill>
                  <a:prstClr val="black"/>
                </a:solidFill>
              </a:rPr>
              <a:t>konparatzailearen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aldean</a:t>
            </a:r>
            <a:endParaRPr lang="es-ES" sz="2000" dirty="0">
              <a:solidFill>
                <a:prstClr val="black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 err="1">
                <a:solidFill>
                  <a:prstClr val="black"/>
                </a:solidFill>
              </a:rPr>
              <a:t>Tratamendu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konparatzailea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egokiena</a:t>
            </a:r>
            <a:r>
              <a:rPr lang="es-ES" sz="2000" dirty="0">
                <a:solidFill>
                  <a:prstClr val="black"/>
                </a:solidFill>
              </a:rPr>
              <a:t> izan </a:t>
            </a:r>
            <a:r>
              <a:rPr lang="es-ES" sz="2000" dirty="0" err="1">
                <a:solidFill>
                  <a:prstClr val="black"/>
                </a:solidFill>
              </a:rPr>
              <a:t>behar</a:t>
            </a:r>
            <a:r>
              <a:rPr lang="es-ES" sz="2000" dirty="0">
                <a:solidFill>
                  <a:prstClr val="black"/>
                </a:solidFill>
              </a:rPr>
              <a:t> da, eta </a:t>
            </a:r>
            <a:r>
              <a:rPr lang="es-ES" sz="2000" dirty="0" err="1">
                <a:solidFill>
                  <a:prstClr val="black"/>
                </a:solidFill>
              </a:rPr>
              <a:t>plazeboarekin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kontrolatutako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saiakuntza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klinikoetan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efektu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handia</a:t>
            </a:r>
            <a:r>
              <a:rPr lang="es-ES" sz="2000" dirty="0">
                <a:solidFill>
                  <a:prstClr val="black"/>
                </a:solidFill>
              </a:rPr>
              <a:t>, </a:t>
            </a:r>
            <a:r>
              <a:rPr lang="es-ES" sz="2000" dirty="0" err="1">
                <a:solidFill>
                  <a:prstClr val="black"/>
                </a:solidFill>
              </a:rPr>
              <a:t>fidagarria</a:t>
            </a:r>
            <a:r>
              <a:rPr lang="es-ES" sz="2000" dirty="0">
                <a:solidFill>
                  <a:prstClr val="black"/>
                </a:solidFill>
              </a:rPr>
              <a:t> eta </a:t>
            </a:r>
            <a:r>
              <a:rPr lang="es-ES" sz="2000" dirty="0" err="1">
                <a:solidFill>
                  <a:prstClr val="black"/>
                </a:solidFill>
              </a:rPr>
              <a:t>sendoa</a:t>
            </a:r>
            <a:r>
              <a:rPr lang="es-ES" sz="2000" dirty="0">
                <a:solidFill>
                  <a:prstClr val="black"/>
                </a:solidFill>
              </a:rPr>
              <a:t> duela </a:t>
            </a:r>
            <a:r>
              <a:rPr lang="es-ES" sz="2000" dirty="0" err="1">
                <a:solidFill>
                  <a:prstClr val="black"/>
                </a:solidFill>
              </a:rPr>
              <a:t>frogatu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behar</a:t>
            </a:r>
            <a:r>
              <a:rPr lang="es-ES" sz="2000" dirty="0">
                <a:solidFill>
                  <a:prstClr val="black"/>
                </a:solidFill>
              </a:rPr>
              <a:t> du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 err="1">
                <a:solidFill>
                  <a:prstClr val="black"/>
                </a:solidFill>
              </a:rPr>
              <a:t>Gutxiagotasun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ezaren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marjinak</a:t>
            </a:r>
            <a:r>
              <a:rPr lang="es-ES" sz="2000" dirty="0">
                <a:solidFill>
                  <a:prstClr val="black"/>
                </a:solidFill>
              </a:rPr>
              <a:t> a priori </a:t>
            </a:r>
            <a:r>
              <a:rPr lang="es-ES" sz="2000" dirty="0" err="1">
                <a:solidFill>
                  <a:prstClr val="black"/>
                </a:solidFill>
              </a:rPr>
              <a:t>definituta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egon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behar</a:t>
            </a:r>
            <a:r>
              <a:rPr lang="es-ES" sz="2000" dirty="0">
                <a:solidFill>
                  <a:prstClr val="black"/>
                </a:solidFill>
              </a:rPr>
              <a:t> du, eta </a:t>
            </a:r>
            <a:r>
              <a:rPr lang="es-ES" sz="2000" dirty="0" err="1">
                <a:solidFill>
                  <a:prstClr val="black"/>
                </a:solidFill>
              </a:rPr>
              <a:t>irizpide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estatistikoetan</a:t>
            </a:r>
            <a:r>
              <a:rPr lang="es-ES" sz="2000" dirty="0">
                <a:solidFill>
                  <a:prstClr val="black"/>
                </a:solidFill>
              </a:rPr>
              <a:t> eta </a:t>
            </a:r>
            <a:r>
              <a:rPr lang="es-ES" sz="2000" dirty="0" err="1">
                <a:solidFill>
                  <a:prstClr val="black"/>
                </a:solidFill>
              </a:rPr>
              <a:t>iritzi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klinikoan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oinarrituta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egon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behar</a:t>
            </a:r>
            <a:r>
              <a:rPr lang="es-ES" sz="2000" dirty="0">
                <a:solidFill>
                  <a:prstClr val="black"/>
                </a:solidFill>
              </a:rPr>
              <a:t> du. </a:t>
            </a:r>
            <a:r>
              <a:rPr lang="es-ES" sz="2000" dirty="0" err="1">
                <a:solidFill>
                  <a:prstClr val="black"/>
                </a:solidFill>
              </a:rPr>
              <a:t>Hobe</a:t>
            </a:r>
            <a:r>
              <a:rPr lang="es-ES" sz="2000" dirty="0">
                <a:solidFill>
                  <a:prstClr val="black"/>
                </a:solidFill>
              </a:rPr>
              <a:t> da </a:t>
            </a:r>
            <a:r>
              <a:rPr lang="es-ES" sz="2000" dirty="0" err="1">
                <a:solidFill>
                  <a:prstClr val="black"/>
                </a:solidFill>
              </a:rPr>
              <a:t>arrisku-eskala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erlatibo</a:t>
            </a:r>
            <a:r>
              <a:rPr lang="es-ES" sz="2000" dirty="0">
                <a:solidFill>
                  <a:prstClr val="black"/>
                </a:solidFill>
              </a:rPr>
              <a:t> batean </a:t>
            </a:r>
            <a:r>
              <a:rPr lang="es-ES" sz="2000" dirty="0" err="1">
                <a:solidFill>
                  <a:prstClr val="black"/>
                </a:solidFill>
              </a:rPr>
              <a:t>adierazita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egotea</a:t>
            </a:r>
            <a:r>
              <a:rPr lang="es-ES" sz="2000" dirty="0">
                <a:solidFill>
                  <a:prstClr val="black"/>
                </a:solidFill>
              </a:rPr>
              <a:t> (</a:t>
            </a:r>
            <a:r>
              <a:rPr lang="es-ES" sz="2000" dirty="0" err="1">
                <a:solidFill>
                  <a:prstClr val="black"/>
                </a:solidFill>
              </a:rPr>
              <a:t>arrisku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erlatiboa</a:t>
            </a:r>
            <a:r>
              <a:rPr lang="es-ES" sz="2000" dirty="0">
                <a:solidFill>
                  <a:prstClr val="black"/>
                </a:solidFill>
              </a:rPr>
              <a:t>, </a:t>
            </a:r>
            <a:r>
              <a:rPr lang="es-ES" sz="2000" dirty="0" err="1">
                <a:solidFill>
                  <a:prstClr val="black"/>
                </a:solidFill>
              </a:rPr>
              <a:t>odds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ratioa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edo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hazard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ratioa</a:t>
            </a:r>
            <a:r>
              <a:rPr lang="es-ES" sz="2000" dirty="0">
                <a:solidFill>
                  <a:prstClr val="black"/>
                </a:solidFill>
              </a:rPr>
              <a:t>) </a:t>
            </a:r>
            <a:r>
              <a:rPr lang="es-ES" sz="2000" dirty="0" err="1">
                <a:solidFill>
                  <a:prstClr val="black"/>
                </a:solidFill>
              </a:rPr>
              <a:t>arriskuaren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diferentzia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absolutu</a:t>
            </a:r>
            <a:r>
              <a:rPr lang="es-ES" sz="2000" dirty="0">
                <a:solidFill>
                  <a:prstClr val="black"/>
                </a:solidFill>
              </a:rPr>
              <a:t> batean </a:t>
            </a:r>
            <a:r>
              <a:rPr lang="es-ES" sz="2000" dirty="0" err="1">
                <a:solidFill>
                  <a:prstClr val="black"/>
                </a:solidFill>
              </a:rPr>
              <a:t>baino</a:t>
            </a:r>
            <a:endParaRPr lang="es-ES" sz="2000" dirty="0">
              <a:solidFill>
                <a:prstClr val="black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 err="1">
                <a:solidFill>
                  <a:prstClr val="black"/>
                </a:solidFill>
              </a:rPr>
              <a:t>Gutxiagotasun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ezaren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saiakuntzaren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populazioa</a:t>
            </a:r>
            <a:r>
              <a:rPr lang="es-ES" sz="2000" dirty="0">
                <a:solidFill>
                  <a:prstClr val="black"/>
                </a:solidFill>
              </a:rPr>
              <a:t> eta </a:t>
            </a:r>
            <a:r>
              <a:rPr lang="es-ES" sz="2000" dirty="0" err="1">
                <a:solidFill>
                  <a:prstClr val="black"/>
                </a:solidFill>
              </a:rPr>
              <a:t>protokoloa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konparatzailearen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plazeboarekin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egindako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saiakuntzen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berdina</a:t>
            </a:r>
            <a:r>
              <a:rPr lang="es-ES" sz="2000" dirty="0">
                <a:solidFill>
                  <a:prstClr val="black"/>
                </a:solidFill>
              </a:rPr>
              <a:t> izan </a:t>
            </a:r>
            <a:r>
              <a:rPr lang="es-ES" sz="2000" dirty="0" err="1">
                <a:solidFill>
                  <a:prstClr val="black"/>
                </a:solidFill>
              </a:rPr>
              <a:t>beharko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litzateke</a:t>
            </a:r>
            <a:endParaRPr lang="es-ES" sz="2000" dirty="0">
              <a:solidFill>
                <a:prstClr val="black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 err="1">
                <a:solidFill>
                  <a:prstClr val="black"/>
                </a:solidFill>
              </a:rPr>
              <a:t>KTak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ez</a:t>
            </a:r>
            <a:r>
              <a:rPr lang="es-ES" sz="2000" dirty="0">
                <a:solidFill>
                  <a:prstClr val="black"/>
                </a:solidFill>
              </a:rPr>
              <a:t> du </a:t>
            </a:r>
            <a:r>
              <a:rPr lang="es-ES" sz="2000" dirty="0" err="1">
                <a:solidFill>
                  <a:prstClr val="black"/>
                </a:solidFill>
              </a:rPr>
              <a:t>gutxiagotasun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ezaren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marjina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gainditu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behar</a:t>
            </a:r>
            <a:endParaRPr lang="es-ES" sz="2000" dirty="0">
              <a:solidFill>
                <a:prstClr val="black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 err="1">
                <a:solidFill>
                  <a:prstClr val="black"/>
                </a:solidFill>
              </a:rPr>
              <a:t>Tratatzeko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asmoaren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araberako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analisiak</a:t>
            </a:r>
            <a:r>
              <a:rPr lang="es-ES" sz="2000" dirty="0">
                <a:solidFill>
                  <a:prstClr val="black"/>
                </a:solidFill>
              </a:rPr>
              <a:t> eta </a:t>
            </a:r>
            <a:r>
              <a:rPr lang="es-ES" sz="2000" dirty="0" err="1">
                <a:solidFill>
                  <a:prstClr val="black"/>
                </a:solidFill>
              </a:rPr>
              <a:t>protokoloak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gutxiagotasun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eza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balidatu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behar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dute</a:t>
            </a:r>
            <a:endParaRPr lang="es-ES" sz="2000" dirty="0">
              <a:solidFill>
                <a:prstClr val="black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 err="1">
                <a:solidFill>
                  <a:prstClr val="black"/>
                </a:solidFill>
              </a:rPr>
              <a:t>Gutxiagotasun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eza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frogatuta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dagoela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gehiagotasuna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deklaratu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nahi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bada</a:t>
            </a:r>
            <a:r>
              <a:rPr lang="es-ES" sz="2000" dirty="0">
                <a:solidFill>
                  <a:prstClr val="black"/>
                </a:solidFill>
              </a:rPr>
              <a:t>, </a:t>
            </a:r>
            <a:r>
              <a:rPr lang="es-ES" sz="2000" dirty="0" err="1">
                <a:solidFill>
                  <a:prstClr val="black"/>
                </a:solidFill>
              </a:rPr>
              <a:t>protokoloan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aurrez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ezarrita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egon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behar</a:t>
            </a:r>
            <a:r>
              <a:rPr lang="es-ES" sz="2000" dirty="0">
                <a:solidFill>
                  <a:prstClr val="black"/>
                </a:solidFill>
              </a:rPr>
              <a:t> du </a:t>
            </a:r>
            <a:r>
              <a:rPr lang="es-ES" sz="2000" dirty="0" err="1">
                <a:solidFill>
                  <a:prstClr val="black"/>
                </a:solidFill>
              </a:rPr>
              <a:t>analisiak</a:t>
            </a:r>
            <a:r>
              <a:rPr lang="es-ES" sz="2000" dirty="0">
                <a:solidFill>
                  <a:prstClr val="black"/>
                </a:solidFill>
              </a:rPr>
              <a:t>, eta, </a:t>
            </a:r>
            <a:r>
              <a:rPr lang="es-ES" sz="2000" dirty="0" err="1">
                <a:solidFill>
                  <a:prstClr val="black"/>
                </a:solidFill>
              </a:rPr>
              <a:t>tratatzeko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asmoaren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araberako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analisia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oinarri</a:t>
            </a:r>
            <a:r>
              <a:rPr lang="es-ES" sz="20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hartuta</a:t>
            </a:r>
            <a:r>
              <a:rPr lang="es-ES" sz="2000" dirty="0">
                <a:solidFill>
                  <a:prstClr val="black"/>
                </a:solidFill>
              </a:rPr>
              <a:t>, </a:t>
            </a:r>
            <a:r>
              <a:rPr lang="es-ES" sz="2000" dirty="0" err="1">
                <a:solidFill>
                  <a:prstClr val="black"/>
                </a:solidFill>
              </a:rPr>
              <a:t>frogatuta</a:t>
            </a:r>
            <a:endParaRPr lang="es-E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490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94553"/>
            <a:ext cx="10515600" cy="902727"/>
          </a:xfrm>
        </p:spPr>
        <p:txBody>
          <a:bodyPr>
            <a:noAutofit/>
          </a:bodyPr>
          <a:lstStyle/>
          <a:p>
            <a:pPr algn="ctr"/>
            <a:r>
              <a:rPr lang="es-ES" sz="3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AZPITALDEEN ANALISIA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analisiak</a:t>
            </a:r>
            <a:r>
              <a:rPr lang="es-ES" sz="2000" dirty="0"/>
              <a:t> </a:t>
            </a:r>
            <a:r>
              <a:rPr lang="es-ES" sz="2000" dirty="0" err="1"/>
              <a:t>esploraziokoak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direnez</a:t>
            </a:r>
            <a:r>
              <a:rPr lang="es-ES" sz="2000" dirty="0"/>
              <a:t>, </a:t>
            </a:r>
            <a:r>
              <a:rPr lang="es-ES" sz="2000" dirty="0" err="1"/>
              <a:t>hipotesiak</a:t>
            </a:r>
            <a:r>
              <a:rPr lang="es-ES" sz="2000" dirty="0"/>
              <a:t> </a:t>
            </a:r>
            <a:r>
              <a:rPr lang="es-ES" sz="2000" dirty="0" err="1"/>
              <a:t>egiteko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ematen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, </a:t>
            </a:r>
            <a:r>
              <a:rPr lang="es-ES" sz="2000" dirty="0" err="1"/>
              <a:t>baina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kliniko</a:t>
            </a:r>
            <a:r>
              <a:rPr lang="es-ES" sz="2000" dirty="0"/>
              <a:t> </a:t>
            </a:r>
            <a:r>
              <a:rPr lang="es-ES" sz="2000" dirty="0" err="1"/>
              <a:t>batzuen</a:t>
            </a:r>
            <a:r>
              <a:rPr lang="es-ES" sz="2000" dirty="0"/>
              <a:t> </a:t>
            </a:r>
            <a:r>
              <a:rPr lang="es-ES" sz="2000" dirty="0" err="1"/>
              <a:t>bidez</a:t>
            </a:r>
            <a:r>
              <a:rPr lang="es-ES" sz="2000" dirty="0"/>
              <a:t> </a:t>
            </a:r>
            <a:r>
              <a:rPr lang="es-ES" sz="2000" dirty="0" err="1"/>
              <a:t>berretsi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beti</a:t>
            </a:r>
            <a:r>
              <a:rPr lang="es-ES" sz="2000" dirty="0"/>
              <a:t>. Egia </a:t>
            </a:r>
            <a:r>
              <a:rPr lang="es-ES" sz="2000" dirty="0" err="1"/>
              <a:t>esan</a:t>
            </a:r>
            <a:r>
              <a:rPr lang="es-ES" sz="2000" dirty="0"/>
              <a:t>, </a:t>
            </a:r>
            <a:r>
              <a:rPr lang="es-ES" sz="2000" dirty="0" err="1"/>
              <a:t>gutxitan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(</a:t>
            </a:r>
            <a:r>
              <a:rPr lang="es-ES" sz="2000" dirty="0" err="1"/>
              <a:t>batzuetan</a:t>
            </a:r>
            <a:r>
              <a:rPr lang="es-ES" sz="2000" dirty="0"/>
              <a:t> </a:t>
            </a:r>
            <a:r>
              <a:rPr lang="es-ES" sz="2000" dirty="0" err="1"/>
              <a:t>modu</a:t>
            </a:r>
            <a:r>
              <a:rPr lang="es-ES" sz="2000" dirty="0"/>
              <a:t> </a:t>
            </a:r>
            <a:r>
              <a:rPr lang="es-ES" sz="2000" dirty="0" err="1"/>
              <a:t>interesatuan</a:t>
            </a:r>
            <a:r>
              <a:rPr lang="es-ES" sz="2000" dirty="0"/>
              <a:t>), eta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horien</a:t>
            </a:r>
            <a:r>
              <a:rPr lang="es-ES" sz="2000" dirty="0"/>
              <a:t> </a:t>
            </a:r>
            <a:r>
              <a:rPr lang="es-ES" sz="2000" dirty="0" err="1"/>
              <a:t>emaitzak</a:t>
            </a:r>
            <a:r>
              <a:rPr lang="es-ES" sz="2000" dirty="0"/>
              <a:t> </a:t>
            </a:r>
            <a:r>
              <a:rPr lang="es-ES" sz="2000" dirty="0" err="1"/>
              <a:t>oinarri</a:t>
            </a:r>
            <a:r>
              <a:rPr lang="es-ES" sz="2000" dirty="0"/>
              <a:t> </a:t>
            </a:r>
            <a:r>
              <a:rPr lang="es-ES" sz="2000" dirty="0" err="1"/>
              <a:t>hartuta</a:t>
            </a:r>
            <a:r>
              <a:rPr lang="es-ES" sz="2000" dirty="0"/>
              <a:t>, </a:t>
            </a:r>
            <a:r>
              <a:rPr lang="es-ES" sz="2000" dirty="0" err="1"/>
              <a:t>ziurgabetasun</a:t>
            </a:r>
            <a:r>
              <a:rPr lang="es-ES" sz="2000" dirty="0"/>
              <a:t> </a:t>
            </a:r>
            <a:r>
              <a:rPr lang="es-ES" sz="2000" dirty="0" err="1"/>
              <a:t>handiko</a:t>
            </a:r>
            <a:r>
              <a:rPr lang="es-ES" sz="2000" dirty="0"/>
              <a:t> </a:t>
            </a:r>
            <a:r>
              <a:rPr lang="es-ES" sz="2000" dirty="0" err="1"/>
              <a:t>erabaki</a:t>
            </a:r>
            <a:r>
              <a:rPr lang="es-ES" sz="2000" dirty="0"/>
              <a:t> </a:t>
            </a:r>
            <a:r>
              <a:rPr lang="es-ES" sz="2000" dirty="0" err="1"/>
              <a:t>klinikoak</a:t>
            </a:r>
            <a:r>
              <a:rPr lang="es-ES" sz="2000" dirty="0"/>
              <a:t> </a:t>
            </a:r>
            <a:r>
              <a:rPr lang="es-ES" sz="2000" dirty="0" err="1"/>
              <a:t>har</a:t>
            </a:r>
            <a:r>
              <a:rPr lang="es-ES" sz="2000" dirty="0"/>
              <a:t> </a:t>
            </a:r>
            <a:r>
              <a:rPr lang="es-ES" sz="2000" dirty="0" err="1"/>
              <a:t>daitezke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Hala, </a:t>
            </a:r>
            <a:r>
              <a:rPr lang="es-ES" sz="2000" dirty="0" err="1"/>
              <a:t>badaude</a:t>
            </a:r>
            <a:r>
              <a:rPr lang="es-ES" sz="2000" dirty="0"/>
              <a:t> </a:t>
            </a: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analisien</a:t>
            </a:r>
            <a:r>
              <a:rPr lang="es-ES" sz="2000" dirty="0"/>
              <a:t> </a:t>
            </a:r>
            <a:r>
              <a:rPr lang="es-ES" sz="2000" dirty="0" err="1"/>
              <a:t>zenbait</a:t>
            </a:r>
            <a:r>
              <a:rPr lang="es-ES" sz="2000" dirty="0"/>
              <a:t> </a:t>
            </a:r>
            <a:r>
              <a:rPr lang="es-ES" sz="2000" dirty="0" err="1"/>
              <a:t>adibide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batek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efektuan</a:t>
            </a:r>
            <a:r>
              <a:rPr lang="es-ES" sz="2000" dirty="0"/>
              <a:t> </a:t>
            </a:r>
            <a:r>
              <a:rPr lang="es-ES" sz="2000" dirty="0" err="1"/>
              <a:t>klinikoki</a:t>
            </a:r>
            <a:r>
              <a:rPr lang="es-ES" sz="2000" dirty="0"/>
              <a:t> </a:t>
            </a:r>
            <a:r>
              <a:rPr lang="es-ES" sz="2000" dirty="0" err="1"/>
              <a:t>diferentzia</a:t>
            </a:r>
            <a:r>
              <a:rPr lang="es-ES" sz="2000" dirty="0"/>
              <a:t> </a:t>
            </a:r>
            <a:r>
              <a:rPr lang="es-ES" sz="2000" dirty="0" err="1"/>
              <a:t>nabarmen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dagoela</a:t>
            </a:r>
            <a:r>
              <a:rPr lang="es-ES" sz="2000" dirty="0"/>
              <a:t> </a:t>
            </a:r>
            <a:r>
              <a:rPr lang="es-ES" sz="2000" dirty="0" err="1"/>
              <a:t>erakutsi</a:t>
            </a:r>
            <a:r>
              <a:rPr lang="es-ES" sz="2000" dirty="0"/>
              <a:t> </a:t>
            </a:r>
            <a:r>
              <a:rPr lang="es-ES" sz="2000" dirty="0" err="1"/>
              <a:t>dutenak</a:t>
            </a:r>
            <a:r>
              <a:rPr lang="es-ES" sz="2000" dirty="0"/>
              <a:t>, </a:t>
            </a:r>
            <a:r>
              <a:rPr lang="es-ES" sz="2000" dirty="0" err="1"/>
              <a:t>nahiz</a:t>
            </a:r>
            <a:r>
              <a:rPr lang="es-ES" sz="2000" dirty="0"/>
              <a:t> eta </a:t>
            </a:r>
            <a:r>
              <a:rPr lang="es-ES" sz="2000" dirty="0" err="1"/>
              <a:t>gero</a:t>
            </a:r>
            <a:r>
              <a:rPr lang="es-ES" sz="2000" dirty="0"/>
              <a:t> </a:t>
            </a:r>
            <a:r>
              <a:rPr lang="es-ES" sz="2000" dirty="0" err="1"/>
              <a:t>egiaztatu</a:t>
            </a:r>
            <a:r>
              <a:rPr lang="es-ES" sz="2000" dirty="0"/>
              <a:t> den </a:t>
            </a:r>
            <a:r>
              <a:rPr lang="es-ES" sz="2000" dirty="0" err="1"/>
              <a:t>ez</a:t>
            </a:r>
            <a:r>
              <a:rPr lang="es-ES" sz="2000" dirty="0"/>
              <a:t> dela hala; </a:t>
            </a:r>
            <a:r>
              <a:rPr lang="es-ES" sz="2000" dirty="0" err="1"/>
              <a:t>horietako</a:t>
            </a:r>
            <a:r>
              <a:rPr lang="es-ES" sz="2000" dirty="0"/>
              <a:t> </a:t>
            </a:r>
            <a:r>
              <a:rPr lang="es-ES" sz="2000" dirty="0" err="1"/>
              <a:t>adibide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litzateke</a:t>
            </a:r>
            <a:r>
              <a:rPr lang="es-ES" sz="2000" dirty="0"/>
              <a:t>, </a:t>
            </a:r>
            <a:r>
              <a:rPr lang="es-ES" sz="2000" dirty="0" err="1"/>
              <a:t>esaterako</a:t>
            </a:r>
            <a:r>
              <a:rPr lang="es-ES" sz="2000" dirty="0"/>
              <a:t>, aspirina </a:t>
            </a:r>
            <a:r>
              <a:rPr lang="es-ES" sz="2000" dirty="0" err="1"/>
              <a:t>ez</a:t>
            </a:r>
            <a:r>
              <a:rPr lang="es-ES" sz="2000" dirty="0"/>
              <a:t> dela </a:t>
            </a:r>
            <a:r>
              <a:rPr lang="es-ES" sz="2000" dirty="0" err="1"/>
              <a:t>eraginkorra</a:t>
            </a:r>
            <a:r>
              <a:rPr lang="es-ES" sz="2000" dirty="0"/>
              <a:t> </a:t>
            </a:r>
            <a:r>
              <a:rPr lang="es-ES" sz="2000" dirty="0" err="1"/>
              <a:t>emakumeen</a:t>
            </a:r>
            <a:r>
              <a:rPr lang="es-ES" sz="2000" dirty="0"/>
              <a:t> </a:t>
            </a:r>
            <a:r>
              <a:rPr lang="es-ES" sz="2000" dirty="0" err="1"/>
              <a:t>iktusaren</a:t>
            </a:r>
            <a:r>
              <a:rPr lang="es-ES" sz="2000" dirty="0"/>
              <a:t> </a:t>
            </a:r>
            <a:r>
              <a:rPr lang="es-ES" sz="2000" dirty="0" err="1"/>
              <a:t>bigarren</a:t>
            </a:r>
            <a:r>
              <a:rPr lang="es-ES" sz="2000" dirty="0"/>
              <a:t> </a:t>
            </a:r>
            <a:r>
              <a:rPr lang="es-ES" sz="2000" dirty="0" err="1"/>
              <a:t>mailako</a:t>
            </a:r>
            <a:r>
              <a:rPr lang="es-ES" sz="2000" dirty="0"/>
              <a:t> </a:t>
            </a:r>
            <a:r>
              <a:rPr lang="es-ES" sz="2000" dirty="0" err="1"/>
              <a:t>prebentzioan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hipertentsio-kontrako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dela </a:t>
            </a:r>
            <a:r>
              <a:rPr lang="es-ES" sz="2000" dirty="0" err="1"/>
              <a:t>eraginkorra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kaltegarria</a:t>
            </a:r>
            <a:r>
              <a:rPr lang="es-ES" sz="2000" dirty="0"/>
              <a:t> izan </a:t>
            </a:r>
            <a:r>
              <a:rPr lang="es-ES" sz="2000" dirty="0" err="1"/>
              <a:t>daitekeela</a:t>
            </a:r>
            <a:r>
              <a:rPr lang="es-ES" sz="2000" dirty="0"/>
              <a:t> </a:t>
            </a:r>
            <a:r>
              <a:rPr lang="es-ES" sz="2000" dirty="0" err="1"/>
              <a:t>adinekoentzat</a:t>
            </a:r>
            <a:r>
              <a:rPr lang="es-ES" sz="2000" dirty="0"/>
              <a:t>, eta </a:t>
            </a:r>
            <a:r>
              <a:rPr lang="es-ES" sz="2000" dirty="0" err="1"/>
              <a:t>abar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76762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021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7088" cy="732155"/>
          </a:xfrm>
        </p:spPr>
        <p:txBody>
          <a:bodyPr>
            <a:noAutofit/>
          </a:bodyPr>
          <a:lstStyle/>
          <a:p>
            <a:pPr algn="ctr"/>
            <a:r>
              <a:rPr lang="es-ES" sz="3000" dirty="0">
                <a:solidFill>
                  <a:srgbClr val="4E9EBA"/>
                </a:solidFill>
                <a:latin typeface="Arial Black" pitchFamily="34" charset="0"/>
              </a:rPr>
              <a:t>AZPITALDEEN ANALISIA </a:t>
            </a:r>
            <a:r>
              <a:rPr lang="es-ES" sz="3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Informazio</a:t>
            </a:r>
            <a:r>
              <a:rPr lang="es-ES" sz="2000" dirty="0"/>
              <a:t> </a:t>
            </a:r>
            <a:r>
              <a:rPr lang="es-ES" sz="2000" dirty="0" err="1"/>
              <a:t>garrantzitsua</a:t>
            </a:r>
            <a:r>
              <a:rPr lang="es-ES" sz="2000" dirty="0"/>
              <a:t> </a:t>
            </a:r>
            <a:r>
              <a:rPr lang="es-ES" sz="2000" dirty="0" err="1"/>
              <a:t>eman</a:t>
            </a:r>
            <a:r>
              <a:rPr lang="es-ES" sz="2000" dirty="0"/>
              <a:t> </a:t>
            </a:r>
            <a:r>
              <a:rPr lang="es-ES" sz="2000" dirty="0" err="1"/>
              <a:t>dezaketenak</a:t>
            </a:r>
            <a:r>
              <a:rPr lang="es-ES" sz="2000" dirty="0"/>
              <a:t> eta </a:t>
            </a:r>
            <a:r>
              <a:rPr lang="es-ES" sz="2000" dirty="0" err="1"/>
              <a:t>akatsak</a:t>
            </a:r>
            <a:r>
              <a:rPr lang="es-ES" sz="2000" dirty="0"/>
              <a:t> </a:t>
            </a:r>
            <a:r>
              <a:rPr lang="es-ES" sz="2000" dirty="0" err="1"/>
              <a:t>sortu</a:t>
            </a:r>
            <a:r>
              <a:rPr lang="es-ES" sz="2000" dirty="0"/>
              <a:t> eta </a:t>
            </a:r>
            <a:r>
              <a:rPr lang="es-ES" sz="2000" dirty="0" err="1"/>
              <a:t>pazienteei</a:t>
            </a:r>
            <a:r>
              <a:rPr lang="es-ES" sz="2000" dirty="0"/>
              <a:t> </a:t>
            </a:r>
            <a:r>
              <a:rPr lang="es-ES" sz="2000" dirty="0" err="1"/>
              <a:t>kalte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diezaieketen</a:t>
            </a:r>
            <a:r>
              <a:rPr lang="es-ES" sz="2000" dirty="0"/>
              <a:t> </a:t>
            </a:r>
            <a:r>
              <a:rPr lang="es-ES" sz="2000" dirty="0" err="1"/>
              <a:t>erabakiak</a:t>
            </a:r>
            <a:r>
              <a:rPr lang="es-ES" sz="2000" dirty="0"/>
              <a:t> </a:t>
            </a:r>
            <a:r>
              <a:rPr lang="es-ES" sz="2000" dirty="0" err="1"/>
              <a:t>hartzea</a:t>
            </a:r>
            <a:r>
              <a:rPr lang="es-ES" sz="2000" dirty="0"/>
              <a:t> </a:t>
            </a:r>
            <a:r>
              <a:rPr lang="es-ES" sz="2000" dirty="0" err="1"/>
              <a:t>eragin</a:t>
            </a:r>
            <a:r>
              <a:rPr lang="es-ES" sz="2000" dirty="0"/>
              <a:t> </a:t>
            </a:r>
            <a:r>
              <a:rPr lang="es-ES" sz="2000" dirty="0" err="1"/>
              <a:t>ditzaketenak</a:t>
            </a:r>
            <a:r>
              <a:rPr lang="es-ES" sz="2000" dirty="0"/>
              <a:t> </a:t>
            </a:r>
            <a:r>
              <a:rPr lang="es-ES" sz="2000" dirty="0" err="1"/>
              <a:t>bereizten</a:t>
            </a:r>
            <a:r>
              <a:rPr lang="es-ES" sz="2000" dirty="0"/>
              <a:t> </a:t>
            </a:r>
            <a:r>
              <a:rPr lang="es-ES" sz="2000" dirty="0" err="1"/>
              <a:t>laguntzeko</a:t>
            </a:r>
            <a:r>
              <a:rPr lang="es-ES" sz="2000" dirty="0"/>
              <a:t>, </a:t>
            </a:r>
            <a:r>
              <a:rPr lang="es-ES" sz="2000" dirty="0" err="1"/>
              <a:t>zenbait</a:t>
            </a:r>
            <a:r>
              <a:rPr lang="es-ES" sz="2000" dirty="0"/>
              <a:t> </a:t>
            </a:r>
            <a:r>
              <a:rPr lang="es-ES" sz="2000" dirty="0" err="1"/>
              <a:t>gida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  <a:r>
              <a:rPr lang="es-ES" sz="2000" dirty="0" err="1"/>
              <a:t>Ospitaleko</a:t>
            </a:r>
            <a:r>
              <a:rPr lang="es-ES" sz="2000" dirty="0"/>
              <a:t> </a:t>
            </a:r>
            <a:r>
              <a:rPr lang="es-ES" sz="2000" dirty="0" err="1"/>
              <a:t>Farmaziaren</a:t>
            </a:r>
            <a:r>
              <a:rPr lang="es-ES" sz="2000" dirty="0"/>
              <a:t> </a:t>
            </a:r>
            <a:r>
              <a:rPr lang="es-ES" sz="2000" dirty="0" err="1"/>
              <a:t>Espainiako</a:t>
            </a:r>
            <a:r>
              <a:rPr lang="es-ES" sz="2000" dirty="0"/>
              <a:t> </a:t>
            </a:r>
            <a:r>
              <a:rPr lang="es-ES" sz="2000" dirty="0" err="1"/>
              <a:t>Elkartearen</a:t>
            </a:r>
            <a:r>
              <a:rPr lang="es-ES" sz="2000" dirty="0"/>
              <a:t> </a:t>
            </a:r>
            <a:r>
              <a:rPr lang="es-ES" sz="2000" dirty="0" err="1"/>
              <a:t>medikamentuen</a:t>
            </a:r>
            <a:r>
              <a:rPr lang="es-ES" sz="2000" dirty="0"/>
              <a:t> </a:t>
            </a:r>
            <a:r>
              <a:rPr lang="es-ES" sz="2000" dirty="0" err="1"/>
              <a:t>hautaketarako</a:t>
            </a:r>
            <a:r>
              <a:rPr lang="es-ES" sz="2000" dirty="0"/>
              <a:t> </a:t>
            </a:r>
            <a:r>
              <a:rPr lang="es-ES" sz="2000" dirty="0" err="1"/>
              <a:t>Berrikuntzen</a:t>
            </a:r>
            <a:r>
              <a:rPr lang="es-ES" sz="2000" dirty="0"/>
              <a:t> </a:t>
            </a:r>
            <a:r>
              <a:rPr lang="es-ES" sz="2000" dirty="0" err="1"/>
              <a:t>Ebaluazioko</a:t>
            </a:r>
            <a:r>
              <a:rPr lang="es-ES" sz="2000" dirty="0"/>
              <a:t>, </a:t>
            </a:r>
            <a:r>
              <a:rPr lang="es-ES" sz="2000" dirty="0" err="1"/>
              <a:t>Estandarizazioko</a:t>
            </a:r>
            <a:r>
              <a:rPr lang="es-ES" sz="2000" dirty="0"/>
              <a:t> eta </a:t>
            </a:r>
            <a:r>
              <a:rPr lang="es-ES" sz="2000" dirty="0" err="1"/>
              <a:t>Ikerketako</a:t>
            </a:r>
            <a:r>
              <a:rPr lang="es-ES" sz="2000" dirty="0"/>
              <a:t> </a:t>
            </a:r>
            <a:r>
              <a:rPr lang="es-ES" sz="2000" dirty="0" err="1"/>
              <a:t>Taldeak</a:t>
            </a:r>
            <a:r>
              <a:rPr lang="es-ES" sz="2000" dirty="0"/>
              <a:t> (GENESIS) </a:t>
            </a:r>
            <a:r>
              <a:rPr lang="es-ES" sz="2000" dirty="0" err="1">
                <a:hlinkClick r:id="rId2"/>
              </a:rPr>
              <a:t>check</a:t>
            </a:r>
            <a:r>
              <a:rPr lang="es-ES" sz="2000" dirty="0">
                <a:hlinkClick r:id="rId2"/>
              </a:rPr>
              <a:t> </a:t>
            </a:r>
            <a:r>
              <a:rPr lang="es-ES" sz="2000" dirty="0" err="1">
                <a:hlinkClick r:id="rId2"/>
              </a:rPr>
              <a:t>list</a:t>
            </a:r>
            <a:r>
              <a:rPr lang="es-ES" sz="2000" dirty="0">
                <a:hlinkClick r:id="rId2"/>
              </a:rPr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garatu</a:t>
            </a:r>
            <a:r>
              <a:rPr lang="es-ES" sz="2000" dirty="0"/>
              <a:t> du </a:t>
            </a: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analisia</a:t>
            </a:r>
            <a:r>
              <a:rPr lang="es-ES" sz="2000" dirty="0"/>
              <a:t> </a:t>
            </a:r>
            <a:r>
              <a:rPr lang="es-ES" sz="2000" dirty="0" err="1"/>
              <a:t>hobeto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eta </a:t>
            </a:r>
            <a:r>
              <a:rPr lang="es-ES" sz="2000" dirty="0" err="1"/>
              <a:t>interpretatzen</a:t>
            </a:r>
            <a:r>
              <a:rPr lang="es-ES" sz="2000" dirty="0"/>
              <a:t> </a:t>
            </a:r>
            <a:r>
              <a:rPr lang="es-ES" sz="2000" dirty="0" err="1"/>
              <a:t>laguntzeko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Check</a:t>
            </a:r>
            <a:r>
              <a:rPr lang="es-ES" sz="2000" dirty="0"/>
              <a:t> </a:t>
            </a:r>
            <a:r>
              <a:rPr lang="es-ES" sz="2000" dirty="0" err="1"/>
              <a:t>list</a:t>
            </a:r>
            <a:r>
              <a:rPr lang="es-ES" sz="2000" dirty="0"/>
              <a:t> </a:t>
            </a:r>
            <a:r>
              <a:rPr lang="es-ES" sz="2000" dirty="0" err="1"/>
              <a:t>horrek</a:t>
            </a:r>
            <a:r>
              <a:rPr lang="es-ES" sz="2000" dirty="0"/>
              <a:t> </a:t>
            </a:r>
            <a:r>
              <a:rPr lang="es-ES" sz="2000" dirty="0" err="1"/>
              <a:t>bi</a:t>
            </a:r>
            <a:r>
              <a:rPr lang="es-ES" sz="2000" dirty="0"/>
              <a:t> </a:t>
            </a:r>
            <a:r>
              <a:rPr lang="es-ES" sz="2000" dirty="0" err="1"/>
              <a:t>atal</a:t>
            </a:r>
            <a:r>
              <a:rPr lang="es-ES" sz="2000" dirty="0"/>
              <a:t> </a:t>
            </a:r>
            <a:r>
              <a:rPr lang="es-ES" sz="2000" dirty="0" err="1"/>
              <a:t>ditu</a:t>
            </a:r>
            <a:r>
              <a:rPr lang="es-ES" sz="2000" dirty="0"/>
              <a:t>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Aurretiazko</a:t>
            </a:r>
            <a:r>
              <a:rPr lang="es-ES" sz="2000" dirty="0"/>
              <a:t> 3 </a:t>
            </a:r>
            <a:r>
              <a:rPr lang="es-ES" sz="2000" dirty="0" err="1"/>
              <a:t>galdera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: </a:t>
            </a:r>
            <a:r>
              <a:rPr lang="es-ES" sz="2000" dirty="0" err="1"/>
              <a:t>analisiak</a:t>
            </a:r>
            <a:r>
              <a:rPr lang="es-ES" sz="2000" dirty="0"/>
              <a:t> </a:t>
            </a:r>
            <a:r>
              <a:rPr lang="es-ES" sz="2000" dirty="0" err="1"/>
              <a:t>praktika</a:t>
            </a:r>
            <a:r>
              <a:rPr lang="es-ES" sz="2000" dirty="0"/>
              <a:t> </a:t>
            </a:r>
            <a:r>
              <a:rPr lang="es-ES" sz="2000" dirty="0" err="1"/>
              <a:t>klinikoan</a:t>
            </a:r>
            <a:r>
              <a:rPr lang="es-ES" sz="2000" dirty="0"/>
              <a:t> </a:t>
            </a:r>
            <a:r>
              <a:rPr lang="es-ES" sz="2000" dirty="0" err="1"/>
              <a:t>erabakiak</a:t>
            </a:r>
            <a:r>
              <a:rPr lang="es-ES" sz="2000" dirty="0"/>
              <a:t> </a:t>
            </a:r>
            <a:r>
              <a:rPr lang="es-ES" sz="2000" dirty="0" err="1"/>
              <a:t>hartzeko</a:t>
            </a:r>
            <a:r>
              <a:rPr lang="es-ES" sz="2000" dirty="0"/>
              <a:t> </a:t>
            </a:r>
            <a:r>
              <a:rPr lang="es-ES" sz="2000" dirty="0" err="1"/>
              <a:t>garaian</a:t>
            </a:r>
            <a:r>
              <a:rPr lang="es-ES" sz="2000" dirty="0"/>
              <a:t> </a:t>
            </a:r>
            <a:r>
              <a:rPr lang="es-ES" sz="2000" dirty="0" err="1"/>
              <a:t>eragina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oinarrizko</a:t>
            </a:r>
            <a:r>
              <a:rPr lang="es-ES" sz="2000" dirty="0"/>
              <a:t> </a:t>
            </a:r>
            <a:r>
              <a:rPr lang="es-ES" sz="2000" dirty="0" err="1"/>
              <a:t>baldintzak</a:t>
            </a:r>
            <a:r>
              <a:rPr lang="es-ES" sz="2000" dirty="0"/>
              <a:t> </a:t>
            </a:r>
            <a:r>
              <a:rPr lang="es-ES" sz="2000" dirty="0" err="1"/>
              <a:t>betetzen</a:t>
            </a:r>
            <a:r>
              <a:rPr lang="es-ES" sz="2000" dirty="0"/>
              <a:t> </a:t>
            </a:r>
            <a:r>
              <a:rPr lang="es-ES" sz="2000" dirty="0" err="1"/>
              <a:t>dituen</a:t>
            </a:r>
            <a:r>
              <a:rPr lang="es-ES" sz="2000" dirty="0"/>
              <a:t> </a:t>
            </a:r>
            <a:r>
              <a:rPr lang="es-ES" sz="2000" dirty="0" err="1"/>
              <a:t>balioesteko</a:t>
            </a: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/>
              <a:t>7 </a:t>
            </a:r>
            <a:r>
              <a:rPr lang="es-ES" sz="2000" dirty="0" err="1"/>
              <a:t>irizpide</a:t>
            </a:r>
            <a:r>
              <a:rPr lang="es-ES" sz="2000" dirty="0"/>
              <a:t> </a:t>
            </a:r>
            <a:r>
              <a:rPr lang="es-ES" sz="2000" dirty="0" err="1"/>
              <a:t>aurkitutako</a:t>
            </a:r>
            <a:r>
              <a:rPr lang="es-ES" sz="2000" dirty="0"/>
              <a:t> </a:t>
            </a:r>
            <a:r>
              <a:rPr lang="es-ES" sz="2000" dirty="0" err="1"/>
              <a:t>balizko</a:t>
            </a:r>
            <a:r>
              <a:rPr lang="es-ES" sz="2000" dirty="0"/>
              <a:t> </a:t>
            </a:r>
            <a:r>
              <a:rPr lang="es-ES" sz="2000" dirty="0" err="1"/>
              <a:t>desberdintasuna</a:t>
            </a:r>
            <a:r>
              <a:rPr lang="es-ES" sz="2000" dirty="0"/>
              <a:t> </a:t>
            </a:r>
            <a:r>
              <a:rPr lang="es-ES" sz="2000" dirty="0" err="1"/>
              <a:t>aplikagarria</a:t>
            </a:r>
            <a:r>
              <a:rPr lang="es-ES" sz="2000" dirty="0"/>
              <a:t> den </a:t>
            </a:r>
            <a:r>
              <a:rPr lang="es-ES" sz="2000" dirty="0" err="1"/>
              <a:t>balioesteko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36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44719" cy="732155"/>
          </a:xfrm>
        </p:spPr>
        <p:txBody>
          <a:bodyPr>
            <a:noAutofit/>
          </a:bodyPr>
          <a:lstStyle/>
          <a:p>
            <a:pPr algn="ctr"/>
            <a:r>
              <a:rPr lang="es-ES" sz="3000" dirty="0">
                <a:solidFill>
                  <a:srgbClr val="4E9EBA"/>
                </a:solidFill>
                <a:latin typeface="Arial Black" pitchFamily="34" charset="0"/>
              </a:rPr>
              <a:t>AZPITALDEEN ANALISIA (III) </a:t>
            </a:r>
            <a:br>
              <a:rPr lang="es-ES" sz="3000" dirty="0">
                <a:solidFill>
                  <a:srgbClr val="4E9EBA"/>
                </a:solidFill>
                <a:latin typeface="Arial Black" pitchFamily="34" charset="0"/>
              </a:rPr>
            </a:br>
            <a:r>
              <a:rPr lang="eu-ES" sz="3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AURRETIAZKO GALDERAK</a:t>
            </a:r>
            <a:endParaRPr lang="es-ES" sz="3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23141" y="1275660"/>
            <a:ext cx="9627985" cy="48467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u-ES" sz="2000" dirty="0"/>
              <a:t>1. AZTERLANAREN EBIDENTZIA-MAILA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u-ES" sz="2000" dirty="0"/>
              <a:t>1.1. Azpitaldeen analisiaren oinarri den azterlanak ebidentzia- eta </a:t>
            </a:r>
            <a:r>
              <a:rPr lang="eu-ES" sz="2000" dirty="0" err="1"/>
              <a:t>aplikagarritasun</a:t>
            </a:r>
            <a:r>
              <a:rPr lang="eu-ES" sz="2000" dirty="0"/>
              <a:t>-mailarik handiena izanbehar du, jarrera terapeutikoa justifikatzeko. Bestela, ez litzateke azpitaldeen analisiaren emaitza kontuan hartu behar, interakzio estatistikorik dagoen ala ez kontuan hartu gabe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u-ES" sz="2000" dirty="0"/>
              <a:t>1.2. Aintzat hartutako eraginkortasun- edo segurtasun-aldagaiak garrantzi kliniko handia eduki behar du, edo, bestela, aldagai </a:t>
            </a:r>
            <a:r>
              <a:rPr lang="eu-ES" sz="2000" dirty="0" err="1"/>
              <a:t>azpiklinikoa</a:t>
            </a:r>
            <a:r>
              <a:rPr lang="eu-ES" sz="2000" dirty="0"/>
              <a:t> edo tartekoa izan, azterlaneko aldagai nagusi gisa neurtuta</a:t>
            </a:r>
          </a:p>
          <a:p>
            <a:pPr marL="0" indent="0">
              <a:buNone/>
            </a:pPr>
            <a:r>
              <a:rPr lang="es-ES" sz="2000" dirty="0"/>
              <a:t>2. EFEKTU DIFERENTZIAK DITUZTEN AZPITALDEAK ZEHAZTEN DITUZTEN FAKTOREAK HAUTATZEA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Bisualki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r>
              <a:rPr lang="es-ES" sz="2000" dirty="0"/>
              <a:t>, </a:t>
            </a:r>
            <a:r>
              <a:rPr lang="es-ES" sz="2000" dirty="0" err="1"/>
              <a:t>Forest</a:t>
            </a:r>
            <a:r>
              <a:rPr lang="es-ES" sz="2000" dirty="0"/>
              <a:t> </a:t>
            </a:r>
            <a:r>
              <a:rPr lang="es-ES" sz="2000" dirty="0" err="1"/>
              <a:t>plot</a:t>
            </a:r>
            <a:r>
              <a:rPr lang="es-ES" sz="2000" dirty="0"/>
              <a:t> </a:t>
            </a:r>
            <a:r>
              <a:rPr lang="es-ES" sz="2000" dirty="0" err="1"/>
              <a:t>grafikoan</a:t>
            </a:r>
            <a:r>
              <a:rPr lang="es-ES" sz="2000" dirty="0"/>
              <a:t> </a:t>
            </a: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gainjartze-maila</a:t>
            </a:r>
            <a:r>
              <a:rPr lang="es-ES" sz="2000" dirty="0"/>
              <a:t> (% 50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txikiagoa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) </a:t>
            </a:r>
            <a:r>
              <a:rPr lang="es-ES" sz="2000" dirty="0" err="1"/>
              <a:t>egiaztatuz</a:t>
            </a:r>
            <a:r>
              <a:rPr lang="es-ES" sz="2000" dirty="0"/>
              <a:t>. </a:t>
            </a:r>
            <a:r>
              <a:rPr lang="es-ES" sz="2000" dirty="0" err="1"/>
              <a:t>Tarte</a:t>
            </a:r>
            <a:r>
              <a:rPr lang="es-ES" sz="2000" dirty="0"/>
              <a:t> baten </a:t>
            </a:r>
            <a:r>
              <a:rPr lang="es-ES" sz="2000" dirty="0" err="1"/>
              <a:t>muturreko</a:t>
            </a:r>
            <a:r>
              <a:rPr lang="es-ES" sz="2000" dirty="0"/>
              <a:t> </a:t>
            </a:r>
            <a:r>
              <a:rPr lang="es-ES" sz="2000" dirty="0" err="1"/>
              <a:t>balioa</a:t>
            </a:r>
            <a:r>
              <a:rPr lang="es-ES" sz="2000" dirty="0"/>
              <a:t> </a:t>
            </a:r>
            <a:r>
              <a:rPr lang="es-ES" sz="2000" dirty="0" err="1"/>
              <a:t>bestearen</a:t>
            </a:r>
            <a:r>
              <a:rPr lang="es-ES" sz="2000" dirty="0"/>
              <a:t> </a:t>
            </a:r>
            <a:r>
              <a:rPr lang="es-ES" sz="2000" dirty="0" err="1"/>
              <a:t>erdiko</a:t>
            </a:r>
            <a:r>
              <a:rPr lang="es-ES" sz="2000" dirty="0"/>
              <a:t> </a:t>
            </a:r>
            <a:r>
              <a:rPr lang="es-ES" sz="2000" dirty="0" err="1"/>
              <a:t>baliora</a:t>
            </a:r>
            <a:r>
              <a:rPr lang="es-ES" sz="2000" dirty="0"/>
              <a:t> </a:t>
            </a:r>
            <a:r>
              <a:rPr lang="es-ES" sz="2000" dirty="0" err="1"/>
              <a:t>iristen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, </a:t>
            </a:r>
            <a:r>
              <a:rPr lang="es-ES" sz="2000" dirty="0" err="1"/>
              <a:t>gainjartzea</a:t>
            </a:r>
            <a:r>
              <a:rPr lang="es-ES" sz="2000" dirty="0"/>
              <a:t> % 50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txikiagoa</a:t>
            </a:r>
            <a:r>
              <a:rPr lang="es-ES" sz="2000" dirty="0"/>
              <a:t> izan </a:t>
            </a:r>
            <a:r>
              <a:rPr lang="es-ES" sz="2000" dirty="0" err="1"/>
              <a:t>daitekeela</a:t>
            </a:r>
            <a:r>
              <a:rPr lang="es-ES" sz="2000" dirty="0"/>
              <a:t> </a:t>
            </a:r>
            <a:r>
              <a:rPr lang="es-ES" sz="2000" dirty="0" err="1"/>
              <a:t>esan</a:t>
            </a:r>
            <a:r>
              <a:rPr lang="es-ES" sz="2000" dirty="0"/>
              <a:t> </a:t>
            </a:r>
            <a:r>
              <a:rPr lang="es-ES" sz="2000" dirty="0" err="1"/>
              <a:t>nahi</a:t>
            </a:r>
            <a:r>
              <a:rPr lang="es-ES" sz="2000" dirty="0"/>
              <a:t> du, </a:t>
            </a:r>
            <a:r>
              <a:rPr lang="es-ES" sz="2000" dirty="0" err="1"/>
              <a:t>beraz</a:t>
            </a:r>
            <a:r>
              <a:rPr lang="es-ES" sz="2000" dirty="0"/>
              <a:t>, </a:t>
            </a:r>
            <a:r>
              <a:rPr lang="es-ES" sz="2000" dirty="0" err="1"/>
              <a:t>interakzioa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/>
              <a:t>daitekeela</a:t>
            </a:r>
            <a:r>
              <a:rPr lang="es-ES" sz="2000" dirty="0"/>
              <a:t> eta </a:t>
            </a: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 </a:t>
            </a:r>
            <a:r>
              <a:rPr lang="es-ES" sz="2000" dirty="0" err="1"/>
              <a:t>diferentziak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/>
              <a:t>daitezkeela</a:t>
            </a:r>
            <a:r>
              <a:rPr lang="es-ES" sz="2000" dirty="0"/>
              <a:t> </a:t>
            </a:r>
            <a:r>
              <a:rPr lang="es-ES" sz="2000" dirty="0" err="1"/>
              <a:t>esan</a:t>
            </a:r>
            <a:r>
              <a:rPr lang="es-ES" sz="2000" dirty="0"/>
              <a:t> </a:t>
            </a:r>
            <a:r>
              <a:rPr lang="es-ES" sz="2000" dirty="0" err="1"/>
              <a:t>nahi</a:t>
            </a:r>
            <a:r>
              <a:rPr lang="es-ES" sz="2000" dirty="0"/>
              <a:t> du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679815" y="120479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218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8962" y="211333"/>
            <a:ext cx="10844719" cy="732155"/>
          </a:xfrm>
        </p:spPr>
        <p:txBody>
          <a:bodyPr>
            <a:noAutofit/>
          </a:bodyPr>
          <a:lstStyle/>
          <a:p>
            <a:pPr algn="ctr"/>
            <a:r>
              <a:rPr lang="es-ES" sz="3000" dirty="0">
                <a:solidFill>
                  <a:srgbClr val="4E9EBA"/>
                </a:solidFill>
                <a:latin typeface="Arial Black" pitchFamily="34" charset="0"/>
              </a:rPr>
              <a:t>AZPITALDEEN ANALISIA (IV) </a:t>
            </a:r>
            <a:br>
              <a:rPr lang="es-ES" sz="3000" dirty="0">
                <a:solidFill>
                  <a:srgbClr val="4E9EBA"/>
                </a:solidFill>
                <a:latin typeface="Arial Black" pitchFamily="34" charset="0"/>
              </a:rPr>
            </a:br>
            <a:r>
              <a:rPr lang="eu-ES" sz="3000" dirty="0">
                <a:solidFill>
                  <a:srgbClr val="4E9EBA"/>
                </a:solidFill>
                <a:latin typeface="Arial Black" pitchFamily="34" charset="0"/>
              </a:rPr>
              <a:t>AURRETIAZKO GALDERAK</a:t>
            </a:r>
            <a:endParaRPr lang="es-ES" sz="3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509964" y="1586506"/>
            <a:ext cx="9627985" cy="43894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Forest</a:t>
            </a:r>
            <a:r>
              <a:rPr lang="es-ES" sz="2000" dirty="0"/>
              <a:t> </a:t>
            </a:r>
            <a:r>
              <a:rPr lang="es-ES" sz="2000" dirty="0" err="1"/>
              <a:t>plot</a:t>
            </a:r>
            <a:r>
              <a:rPr lang="es-ES" sz="2000" dirty="0"/>
              <a:t>-aren </a:t>
            </a:r>
            <a:r>
              <a:rPr lang="es-ES" sz="2000" dirty="0" err="1"/>
              <a:t>analisi</a:t>
            </a:r>
            <a:r>
              <a:rPr lang="es-ES" sz="2000" dirty="0"/>
              <a:t> </a:t>
            </a:r>
            <a:r>
              <a:rPr lang="es-ES" sz="2000" dirty="0" err="1"/>
              <a:t>bisualak</a:t>
            </a:r>
            <a:r>
              <a:rPr lang="es-ES" sz="2000" dirty="0"/>
              <a:t> </a:t>
            </a:r>
            <a:r>
              <a:rPr lang="es-ES" sz="2000" dirty="0" err="1"/>
              <a:t>iradokitzen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 </a:t>
            </a:r>
            <a:r>
              <a:rPr lang="es-ES" sz="2000" dirty="0" err="1"/>
              <a:t>hori</a:t>
            </a:r>
            <a:r>
              <a:rPr lang="es-ES" sz="2000" dirty="0"/>
              <a:t>, </a:t>
            </a:r>
            <a:r>
              <a:rPr lang="es-ES" sz="2000" dirty="0" err="1"/>
              <a:t>estatistikoki</a:t>
            </a:r>
            <a:r>
              <a:rPr lang="es-ES" sz="2000" dirty="0"/>
              <a:t> </a:t>
            </a:r>
            <a:r>
              <a:rPr lang="es-ES" sz="2000" dirty="0" err="1"/>
              <a:t>egiaztatu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interakzioko</a:t>
            </a:r>
            <a:r>
              <a:rPr lang="es-ES" sz="2000" dirty="0"/>
              <a:t> p-a </a:t>
            </a:r>
            <a:r>
              <a:rPr lang="es-ES" sz="2000" dirty="0" err="1"/>
              <a:t>kalkulatuz</a:t>
            </a:r>
            <a:r>
              <a:rPr lang="es-ES" sz="2000" dirty="0"/>
              <a:t> (</a:t>
            </a:r>
            <a:r>
              <a:rPr lang="es-ES" sz="2000" dirty="0" err="1"/>
              <a:t>esanahi</a:t>
            </a:r>
            <a:r>
              <a:rPr lang="es-ES" sz="2000" dirty="0"/>
              <a:t> </a:t>
            </a:r>
            <a:r>
              <a:rPr lang="es-ES" sz="2000" dirty="0" err="1"/>
              <a:t>estatistikoa</a:t>
            </a:r>
            <a:r>
              <a:rPr lang="es-ES" sz="2000" dirty="0"/>
              <a:t>). </a:t>
            </a:r>
            <a:r>
              <a:rPr lang="es-ES" sz="2000" dirty="0" err="1"/>
              <a:t>Horrek</a:t>
            </a:r>
            <a:r>
              <a:rPr lang="es-ES" sz="2000" dirty="0"/>
              <a:t> </a:t>
            </a: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diferentziak</a:t>
            </a:r>
            <a:r>
              <a:rPr lang="es-ES" sz="2000" dirty="0"/>
              <a:t> </a:t>
            </a:r>
            <a:r>
              <a:rPr lang="es-ES" sz="2000" dirty="0" err="1"/>
              <a:t>zoriaren</a:t>
            </a:r>
            <a:r>
              <a:rPr lang="es-ES" sz="2000" dirty="0"/>
              <a:t> </a:t>
            </a:r>
            <a:r>
              <a:rPr lang="es-ES" sz="2000" dirty="0" err="1"/>
              <a:t>ondorioz</a:t>
            </a:r>
            <a:r>
              <a:rPr lang="es-ES" sz="2000" dirty="0"/>
              <a:t> </a:t>
            </a:r>
            <a:r>
              <a:rPr lang="es-ES" sz="2000" dirty="0" err="1"/>
              <a:t>gertatzeko</a:t>
            </a:r>
            <a:r>
              <a:rPr lang="es-ES" sz="2000" dirty="0"/>
              <a:t> </a:t>
            </a:r>
            <a:r>
              <a:rPr lang="es-ES" sz="2000" dirty="0" err="1"/>
              <a:t>probabilitatea</a:t>
            </a:r>
            <a:r>
              <a:rPr lang="es-ES" sz="2000" dirty="0"/>
              <a:t> </a:t>
            </a:r>
            <a:r>
              <a:rPr lang="es-ES" sz="2000" dirty="0" err="1"/>
              <a:t>adierazten</a:t>
            </a:r>
            <a:r>
              <a:rPr lang="es-ES" sz="2000" dirty="0"/>
              <a:t> </a:t>
            </a:r>
            <a:r>
              <a:rPr lang="es-ES" sz="2000" dirty="0" err="1"/>
              <a:t>digu</a:t>
            </a:r>
            <a:r>
              <a:rPr lang="es-ES" sz="2000" dirty="0"/>
              <a:t>. </a:t>
            </a:r>
            <a:r>
              <a:rPr lang="es-ES" sz="2000" dirty="0" err="1"/>
              <a:t>Interakzioko</a:t>
            </a:r>
            <a:r>
              <a:rPr lang="es-ES" sz="2000" dirty="0"/>
              <a:t> p </a:t>
            </a:r>
            <a:r>
              <a:rPr lang="es-ES" sz="2000" dirty="0" err="1"/>
              <a:t>esanguratsu</a:t>
            </a:r>
            <a:r>
              <a:rPr lang="es-ES" sz="2000" dirty="0"/>
              <a:t> </a:t>
            </a:r>
            <a:r>
              <a:rPr lang="es-ES" sz="2000" dirty="0" err="1"/>
              <a:t>batek</a:t>
            </a:r>
            <a:r>
              <a:rPr lang="es-ES" sz="2000" dirty="0"/>
              <a:t> (</a:t>
            </a:r>
            <a:r>
              <a:rPr lang="es-ES" sz="2000" dirty="0" err="1"/>
              <a:t>egileek</a:t>
            </a:r>
            <a:r>
              <a:rPr lang="es-ES" sz="2000" dirty="0"/>
              <a:t> </a:t>
            </a:r>
            <a:r>
              <a:rPr lang="es-ES" sz="2000" dirty="0" err="1"/>
              <a:t>aurrez</a:t>
            </a:r>
            <a:r>
              <a:rPr lang="es-ES" sz="2000" dirty="0"/>
              <a:t> </a:t>
            </a:r>
            <a:r>
              <a:rPr lang="es-ES" sz="2000" dirty="0" err="1"/>
              <a:t>zehaztutako</a:t>
            </a:r>
            <a:r>
              <a:rPr lang="es-ES" sz="2000" dirty="0"/>
              <a:t> </a:t>
            </a:r>
            <a:r>
              <a:rPr lang="es-ES" sz="2000" dirty="0" err="1"/>
              <a:t>arrazoizko</a:t>
            </a:r>
            <a:r>
              <a:rPr lang="es-ES" sz="2000" dirty="0"/>
              <a:t> </a:t>
            </a:r>
            <a:r>
              <a:rPr lang="es-ES" sz="2000" dirty="0" err="1"/>
              <a:t>balio</a:t>
            </a:r>
            <a:r>
              <a:rPr lang="es-ES" sz="2000" dirty="0"/>
              <a:t> baten &lt; 0,1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txikiagoa</a:t>
            </a:r>
            <a:r>
              <a:rPr lang="es-ES" sz="2000" dirty="0"/>
              <a:t>) </a:t>
            </a:r>
            <a:r>
              <a:rPr lang="es-ES" sz="2000" dirty="0" err="1"/>
              <a:t>faktore</a:t>
            </a:r>
            <a:r>
              <a:rPr lang="es-ES" sz="2000" dirty="0"/>
              <a:t> </a:t>
            </a:r>
            <a:r>
              <a:rPr lang="es-ES" sz="2000" dirty="0" err="1"/>
              <a:t>hori</a:t>
            </a:r>
            <a:r>
              <a:rPr lang="es-ES" sz="2000" dirty="0"/>
              <a:t> </a:t>
            </a:r>
            <a:r>
              <a:rPr lang="es-ES" sz="2000" dirty="0" err="1"/>
              <a:t>baloratu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dela </a:t>
            </a:r>
            <a:r>
              <a:rPr lang="es-ES" sz="2000" dirty="0" err="1"/>
              <a:t>adierazten</a:t>
            </a:r>
            <a:r>
              <a:rPr lang="es-ES" sz="2000" dirty="0"/>
              <a:t> du. </a:t>
            </a:r>
            <a:r>
              <a:rPr lang="es-ES" sz="2000" dirty="0" err="1"/>
              <a:t>Zoritxarrez</a:t>
            </a:r>
            <a:r>
              <a:rPr lang="es-ES" sz="2000" dirty="0"/>
              <a:t>, </a:t>
            </a:r>
            <a:r>
              <a:rPr lang="es-ES" sz="2000" dirty="0" err="1"/>
              <a:t>argitalpenen</a:t>
            </a:r>
            <a:r>
              <a:rPr lang="es-ES" sz="2000" dirty="0"/>
              <a:t> % 71,8k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interakzioko</a:t>
            </a:r>
            <a:r>
              <a:rPr lang="es-ES" sz="2000" dirty="0"/>
              <a:t> p-</a:t>
            </a:r>
            <a:r>
              <a:rPr lang="es-ES" sz="2000" dirty="0" err="1"/>
              <a:t>rik</a:t>
            </a:r>
            <a:r>
              <a:rPr lang="es-ES" sz="2000" dirty="0"/>
              <a:t> </a:t>
            </a:r>
            <a:r>
              <a:rPr lang="es-ES" sz="2000" dirty="0" err="1"/>
              <a:t>ematen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u-ES" sz="20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r>
              <a:rPr lang="es-ES" sz="2000" dirty="0"/>
              <a:t>3. DENBORA SEKUENTZIA KONTUAN HARTZEA</a:t>
            </a:r>
          </a:p>
          <a:p>
            <a:pPr marL="0" indent="0">
              <a:buNone/>
            </a:pPr>
            <a:r>
              <a:rPr lang="es-ES" sz="2000" dirty="0" err="1"/>
              <a:t>Pazienteek</a:t>
            </a:r>
            <a:r>
              <a:rPr lang="es-ES" sz="2000" dirty="0"/>
              <a:t> </a:t>
            </a:r>
            <a:r>
              <a:rPr lang="es-ES" sz="2000" dirty="0" err="1"/>
              <a:t>interbentzioa</a:t>
            </a:r>
            <a:r>
              <a:rPr lang="es-ES" sz="2000" dirty="0"/>
              <a:t> jaso </a:t>
            </a:r>
            <a:r>
              <a:rPr lang="es-ES" sz="2000" dirty="0" err="1"/>
              <a:t>aurretik</a:t>
            </a:r>
            <a:r>
              <a:rPr lang="es-ES" sz="2000" dirty="0"/>
              <a:t> </a:t>
            </a:r>
            <a:r>
              <a:rPr lang="es-ES" sz="2000" dirty="0" err="1"/>
              <a:t>azpitaldeak</a:t>
            </a:r>
            <a:r>
              <a:rPr lang="es-ES" sz="2000" dirty="0"/>
              <a:t> </a:t>
            </a:r>
            <a:r>
              <a:rPr lang="es-ES" sz="2000" dirty="0" err="1"/>
              <a:t>ezartzen</a:t>
            </a:r>
            <a:r>
              <a:rPr lang="es-ES" sz="2000" dirty="0"/>
              <a:t> </a:t>
            </a:r>
            <a:r>
              <a:rPr lang="es-ES" sz="2000" dirty="0" err="1"/>
              <a:t>dituen</a:t>
            </a:r>
            <a:r>
              <a:rPr lang="es-ES" sz="2000" dirty="0"/>
              <a:t> </a:t>
            </a:r>
            <a:r>
              <a:rPr lang="es-ES" sz="2000" dirty="0" err="1"/>
              <a:t>faktorea</a:t>
            </a:r>
            <a:r>
              <a:rPr lang="es-ES" sz="2000" dirty="0"/>
              <a:t> </a:t>
            </a:r>
            <a:r>
              <a:rPr lang="es-ES" sz="2000" dirty="0" err="1"/>
              <a:t>zutela</a:t>
            </a:r>
            <a:r>
              <a:rPr lang="es-ES" sz="2000" dirty="0"/>
              <a:t> </a:t>
            </a:r>
            <a:r>
              <a:rPr lang="es-ES" sz="2000" dirty="0" err="1"/>
              <a:t>ziurtatuz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621635" y="114550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884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94553"/>
            <a:ext cx="10515600" cy="902727"/>
          </a:xfrm>
        </p:spPr>
        <p:txBody>
          <a:bodyPr>
            <a:noAutofit/>
          </a:bodyPr>
          <a:lstStyle/>
          <a:p>
            <a:pPr algn="ctr"/>
            <a:r>
              <a:rPr lang="es-ES" sz="3000" dirty="0">
                <a:solidFill>
                  <a:srgbClr val="4E9EBA"/>
                </a:solidFill>
                <a:latin typeface="Arial Black" pitchFamily="34" charset="0"/>
              </a:rPr>
              <a:t>AZPITALDEEN ANALISIA (V) </a:t>
            </a:r>
            <a:br>
              <a:rPr lang="es-ES" sz="3000" dirty="0">
                <a:solidFill>
                  <a:srgbClr val="4E9EBA"/>
                </a:solidFill>
                <a:latin typeface="Arial Black" pitchFamily="34" charset="0"/>
              </a:rPr>
            </a:br>
            <a:r>
              <a:rPr lang="es-ES" sz="1800" dirty="0">
                <a:solidFill>
                  <a:srgbClr val="4E9EBA"/>
                </a:solidFill>
                <a:latin typeface="Arial Black" pitchFamily="34" charset="0"/>
              </a:rPr>
              <a:t>AZPITALDEEN ARTEAN AURKITUTAKO BALIZKO DIFERENTZIA BALIOESTEKO</a:t>
            </a:r>
            <a:br>
              <a:rPr lang="es-ES" sz="1800" dirty="0">
                <a:solidFill>
                  <a:srgbClr val="4E9EBA"/>
                </a:solidFill>
                <a:latin typeface="Arial Black" pitchFamily="34" charset="0"/>
              </a:rPr>
            </a:br>
            <a:r>
              <a:rPr lang="es-ES" sz="1800" dirty="0">
                <a:solidFill>
                  <a:srgbClr val="4E9EBA"/>
                </a:solidFill>
                <a:latin typeface="Arial Black" pitchFamily="34" charset="0"/>
              </a:rPr>
              <a:t>IRIZPIDEAK</a:t>
            </a:r>
            <a:endParaRPr lang="es-ES" sz="1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273297"/>
            <a:ext cx="9088445" cy="50536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es-ES" sz="2000" b="1" dirty="0" err="1"/>
              <a:t>Lotura</a:t>
            </a:r>
            <a:r>
              <a:rPr lang="es-ES" sz="2000" b="1" dirty="0"/>
              <a:t> </a:t>
            </a:r>
            <a:r>
              <a:rPr lang="es-ES" sz="2000" b="1" dirty="0" err="1"/>
              <a:t>estatistikoa</a:t>
            </a:r>
            <a:r>
              <a:rPr lang="es-ES" sz="2000" dirty="0"/>
              <a:t>: </a:t>
            </a:r>
            <a:r>
              <a:rPr lang="es-ES" sz="2000" dirty="0" err="1"/>
              <a:t>estatistikoki</a:t>
            </a:r>
            <a:r>
              <a:rPr lang="es-ES" sz="2000" dirty="0"/>
              <a:t>, </a:t>
            </a:r>
            <a:r>
              <a:rPr lang="es-ES" sz="2000" dirty="0" err="1"/>
              <a:t>interakzioko</a:t>
            </a:r>
            <a:r>
              <a:rPr lang="es-ES" sz="2000" dirty="0"/>
              <a:t> p-aren </a:t>
            </a:r>
            <a:r>
              <a:rPr lang="es-ES" sz="2000" dirty="0" err="1"/>
              <a:t>bidez</a:t>
            </a:r>
            <a:r>
              <a:rPr lang="es-ES" sz="2000" dirty="0"/>
              <a:t> </a:t>
            </a:r>
            <a:r>
              <a:rPr lang="es-ES" sz="2000" dirty="0" err="1"/>
              <a:t>egiaztatzen</a:t>
            </a:r>
            <a:r>
              <a:rPr lang="es-ES" sz="2000" dirty="0"/>
              <a:t> da, </a:t>
            </a:r>
            <a:r>
              <a:rPr lang="es-ES" sz="2000" dirty="0" err="1"/>
              <a:t>zeinak</a:t>
            </a:r>
            <a:r>
              <a:rPr lang="es-ES" sz="2000" dirty="0"/>
              <a:t> </a:t>
            </a:r>
            <a:r>
              <a:rPr lang="es-ES" sz="2000" dirty="0" err="1"/>
              <a:t>diferentzia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zoriaren</a:t>
            </a:r>
            <a:r>
              <a:rPr lang="es-ES" sz="2000" dirty="0"/>
              <a:t> </a:t>
            </a:r>
            <a:r>
              <a:rPr lang="es-ES" sz="2000" dirty="0" err="1"/>
              <a:t>ondorio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probabilitatea</a:t>
            </a:r>
            <a:r>
              <a:rPr lang="es-ES" sz="2000" dirty="0"/>
              <a:t> </a:t>
            </a:r>
            <a:r>
              <a:rPr lang="es-ES" sz="2000" dirty="0" err="1"/>
              <a:t>adierazten</a:t>
            </a:r>
            <a:r>
              <a:rPr lang="es-ES" sz="2000" dirty="0"/>
              <a:t> </a:t>
            </a:r>
            <a:r>
              <a:rPr lang="es-ES" sz="2000" dirty="0" err="1"/>
              <a:t>baitu</a:t>
            </a:r>
            <a:endParaRPr lang="es-ES" sz="2000" dirty="0"/>
          </a:p>
          <a:p>
            <a:pPr marL="457200" indent="-457200">
              <a:buAutoNum type="arabicPeriod"/>
            </a:pPr>
            <a:r>
              <a:rPr lang="es-ES" sz="2000" b="1" dirty="0" err="1"/>
              <a:t>Azpitaldeen</a:t>
            </a:r>
            <a:r>
              <a:rPr lang="es-ES" sz="2000" b="1" dirty="0"/>
              <a:t> </a:t>
            </a:r>
            <a:r>
              <a:rPr lang="es-ES" sz="2000" b="1" dirty="0" err="1"/>
              <a:t>aurrezehaztapena</a:t>
            </a:r>
            <a:r>
              <a:rPr lang="es-ES" sz="2000" b="1" dirty="0"/>
              <a:t> </a:t>
            </a:r>
            <a:r>
              <a:rPr lang="es-ES" sz="2000" b="1" dirty="0" err="1"/>
              <a:t>saiakuntzaren</a:t>
            </a:r>
            <a:r>
              <a:rPr lang="es-ES" sz="2000" b="1" dirty="0"/>
              <a:t> </a:t>
            </a:r>
            <a:r>
              <a:rPr lang="es-ES" sz="2000" b="1" dirty="0" err="1"/>
              <a:t>protokoloan</a:t>
            </a:r>
            <a:r>
              <a:rPr lang="es-ES" sz="2000" b="1" dirty="0"/>
              <a:t> </a:t>
            </a:r>
            <a:r>
              <a:rPr lang="es-ES" sz="2000" b="1" dirty="0" err="1"/>
              <a:t>aurrez</a:t>
            </a:r>
            <a:r>
              <a:rPr lang="es-ES" sz="2000" b="1" dirty="0"/>
              <a:t> </a:t>
            </a:r>
            <a:r>
              <a:rPr lang="es-ES" sz="2000" b="1" dirty="0" err="1"/>
              <a:t>zehaztua</a:t>
            </a:r>
            <a:r>
              <a:rPr lang="es-ES" sz="2000" b="1" dirty="0"/>
              <a:t> </a:t>
            </a:r>
            <a:r>
              <a:rPr lang="es-ES" sz="2000" b="1" dirty="0" err="1"/>
              <a:t>egon</a:t>
            </a:r>
            <a:r>
              <a:rPr lang="es-ES" sz="2000" b="1" dirty="0"/>
              <a:t> </a:t>
            </a:r>
            <a:r>
              <a:rPr lang="es-ES" sz="2000" b="1" dirty="0" err="1"/>
              <a:t>beharko</a:t>
            </a:r>
            <a:r>
              <a:rPr lang="es-ES" sz="2000" b="1" dirty="0"/>
              <a:t> du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s-ES" sz="2000" b="1" dirty="0" err="1"/>
              <a:t>Azpitaldeen</a:t>
            </a:r>
            <a:r>
              <a:rPr lang="es-ES" sz="2000" b="1" dirty="0"/>
              <a:t> </a:t>
            </a:r>
            <a:r>
              <a:rPr lang="es-ES" sz="2000" b="1" dirty="0" err="1"/>
              <a:t>populazioa</a:t>
            </a:r>
            <a:r>
              <a:rPr lang="es-ES" sz="2000" b="1" dirty="0"/>
              <a:t> (n): </a:t>
            </a:r>
            <a:r>
              <a:rPr lang="es-ES" sz="2000" dirty="0"/>
              <a:t>«n» </a:t>
            </a:r>
            <a:r>
              <a:rPr lang="es-ES" sz="2000" dirty="0" err="1"/>
              <a:t>txikiegia</a:t>
            </a:r>
            <a:r>
              <a:rPr lang="es-ES" sz="2000" dirty="0"/>
              <a:t> </a:t>
            </a:r>
            <a:r>
              <a:rPr lang="es-ES" sz="2000" dirty="0" err="1"/>
              <a:t>izateak</a:t>
            </a:r>
            <a:r>
              <a:rPr lang="es-ES" sz="2000" dirty="0"/>
              <a:t> </a:t>
            </a:r>
            <a:r>
              <a:rPr lang="es-ES" sz="2000" dirty="0" err="1"/>
              <a:t>ezaugarri</a:t>
            </a:r>
            <a:r>
              <a:rPr lang="es-ES" sz="2000" dirty="0"/>
              <a:t> </a:t>
            </a:r>
            <a:r>
              <a:rPr lang="es-ES" sz="2000" dirty="0" err="1"/>
              <a:t>basalen</a:t>
            </a:r>
            <a:r>
              <a:rPr lang="es-ES" sz="2000" dirty="0"/>
              <a:t> </a:t>
            </a:r>
            <a:r>
              <a:rPr lang="es-ES" sz="2000" dirty="0" err="1"/>
              <a:t>desoreka</a:t>
            </a:r>
            <a:r>
              <a:rPr lang="es-ES" sz="2000" dirty="0"/>
              <a:t> </a:t>
            </a:r>
            <a:r>
              <a:rPr lang="es-ES" sz="2000" dirty="0" err="1"/>
              <a:t>errazten</a:t>
            </a:r>
            <a:r>
              <a:rPr lang="es-ES" sz="2000" dirty="0"/>
              <a:t> du </a:t>
            </a:r>
            <a:r>
              <a:rPr lang="es-ES" sz="2000" dirty="0" err="1"/>
              <a:t>aztertutako</a:t>
            </a:r>
            <a:r>
              <a:rPr lang="es-ES" sz="2000" dirty="0"/>
              <a:t> </a:t>
            </a:r>
            <a:r>
              <a:rPr lang="es-ES" sz="2000" dirty="0" err="1"/>
              <a:t>adarretan</a:t>
            </a:r>
            <a:endParaRPr lang="es-ES" sz="20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s-ES" sz="2000" b="1" dirty="0" err="1"/>
              <a:t>Aztertutako</a:t>
            </a:r>
            <a:r>
              <a:rPr lang="es-ES" sz="2000" b="1" dirty="0"/>
              <a:t> </a:t>
            </a:r>
            <a:r>
              <a:rPr lang="es-ES" sz="2000" b="1" dirty="0" err="1"/>
              <a:t>faktore</a:t>
            </a:r>
            <a:r>
              <a:rPr lang="es-ES" sz="2000" b="1" dirty="0"/>
              <a:t> </a:t>
            </a:r>
            <a:r>
              <a:rPr lang="es-ES" sz="2000" b="1" dirty="0" err="1"/>
              <a:t>kopurua</a:t>
            </a:r>
            <a:r>
              <a:rPr lang="es-ES" sz="2000" dirty="0"/>
              <a:t>: </a:t>
            </a:r>
            <a:r>
              <a:rPr lang="es-ES" sz="2000" dirty="0" err="1"/>
              <a:t>zenbat</a:t>
            </a:r>
            <a:r>
              <a:rPr lang="es-ES" sz="2000" dirty="0"/>
              <a:t> eta </a:t>
            </a:r>
            <a:r>
              <a:rPr lang="es-ES" sz="2000" dirty="0" err="1"/>
              <a:t>faktore</a:t>
            </a:r>
            <a:r>
              <a:rPr lang="es-ES" sz="2000" dirty="0"/>
              <a:t> </a:t>
            </a:r>
            <a:r>
              <a:rPr lang="es-ES" sz="2000" dirty="0" err="1"/>
              <a:t>gehiago</a:t>
            </a:r>
            <a:r>
              <a:rPr lang="es-ES" sz="2000" dirty="0"/>
              <a:t> </a:t>
            </a:r>
            <a:r>
              <a:rPr lang="es-ES" sz="2000" dirty="0" err="1"/>
              <a:t>aztertu</a:t>
            </a:r>
            <a:r>
              <a:rPr lang="es-ES" sz="2000" dirty="0"/>
              <a:t>, </a:t>
            </a:r>
            <a:r>
              <a:rPr lang="es-ES" sz="2000" dirty="0" err="1"/>
              <a:t>orduan</a:t>
            </a:r>
            <a:r>
              <a:rPr lang="es-ES" sz="2000" dirty="0"/>
              <a:t> eta </a:t>
            </a:r>
            <a:r>
              <a:rPr lang="es-ES" sz="2000" dirty="0" err="1"/>
              <a:t>probabilitate</a:t>
            </a:r>
            <a:r>
              <a:rPr lang="es-ES" sz="2000" dirty="0"/>
              <a:t> </a:t>
            </a:r>
            <a:r>
              <a:rPr lang="es-ES" sz="2000" dirty="0" err="1"/>
              <a:t>handiagoa</a:t>
            </a:r>
            <a:r>
              <a:rPr lang="es-ES" sz="2000" dirty="0"/>
              <a:t> </a:t>
            </a:r>
            <a:r>
              <a:rPr lang="es-ES" sz="2000" dirty="0" err="1"/>
              <a:t>zoriak</a:t>
            </a:r>
            <a:r>
              <a:rPr lang="es-ES" sz="2000" dirty="0"/>
              <a:t> </a:t>
            </a:r>
            <a:r>
              <a:rPr lang="es-ES" sz="2000" dirty="0" err="1"/>
              <a:t>eragindako</a:t>
            </a:r>
            <a:r>
              <a:rPr lang="es-ES" sz="2000" dirty="0"/>
              <a:t> </a:t>
            </a:r>
            <a:r>
              <a:rPr lang="es-ES" sz="2000" dirty="0" err="1"/>
              <a:t>interakzio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aurkitzeko</a:t>
            </a:r>
            <a:endParaRPr lang="es-ES" sz="20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s-ES" sz="2000" b="1" dirty="0" err="1"/>
              <a:t>Azterketaren</a:t>
            </a:r>
            <a:r>
              <a:rPr lang="es-ES" sz="2000" b="1" dirty="0"/>
              <a:t> </a:t>
            </a:r>
            <a:r>
              <a:rPr lang="es-ES" sz="2000" b="1" dirty="0" err="1"/>
              <a:t>emaitza</a:t>
            </a:r>
            <a:r>
              <a:rPr lang="es-ES" sz="2000" b="1" dirty="0"/>
              <a:t> </a:t>
            </a:r>
            <a:r>
              <a:rPr lang="es-ES" sz="2000" b="1" dirty="0" err="1"/>
              <a:t>orokorra</a:t>
            </a:r>
            <a:endParaRPr lang="es-ES" sz="20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s-ES" sz="2000" b="1" dirty="0" err="1"/>
              <a:t>Onargarritasun</a:t>
            </a:r>
            <a:r>
              <a:rPr lang="es-ES" sz="2000" b="1" dirty="0"/>
              <a:t> </a:t>
            </a:r>
            <a:r>
              <a:rPr lang="es-ES" sz="2000" b="1" dirty="0" err="1"/>
              <a:t>biologikoa</a:t>
            </a:r>
            <a:r>
              <a:rPr lang="es-ES" sz="2000" dirty="0"/>
              <a:t>: </a:t>
            </a: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diferentziak</a:t>
            </a:r>
            <a:r>
              <a:rPr lang="es-ES" sz="2000" dirty="0"/>
              <a:t> </a:t>
            </a:r>
            <a:r>
              <a:rPr lang="es-ES" sz="2000" dirty="0" err="1"/>
              <a:t>azaltzeko</a:t>
            </a:r>
            <a:r>
              <a:rPr lang="es-ES" sz="2000" dirty="0"/>
              <a:t>, </a:t>
            </a:r>
            <a:r>
              <a:rPr lang="es-ES" sz="2000" dirty="0" err="1"/>
              <a:t>hipotesi</a:t>
            </a:r>
            <a:r>
              <a:rPr lang="es-ES" sz="2000" dirty="0"/>
              <a:t> </a:t>
            </a:r>
            <a:r>
              <a:rPr lang="es-ES" sz="2000" dirty="0" err="1"/>
              <a:t>onargarri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da, </a:t>
            </a:r>
            <a:r>
              <a:rPr lang="es-ES" sz="2000" dirty="0" err="1"/>
              <a:t>gaixotasunaren</a:t>
            </a:r>
            <a:r>
              <a:rPr lang="es-ES" sz="2000" dirty="0"/>
              <a:t> </a:t>
            </a:r>
            <a:r>
              <a:rPr lang="es-ES" sz="2000" dirty="0" err="1"/>
              <a:t>egungo</a:t>
            </a:r>
            <a:r>
              <a:rPr lang="es-ES" sz="2000" dirty="0"/>
              <a:t> </a:t>
            </a:r>
            <a:r>
              <a:rPr lang="es-ES" sz="2000" dirty="0" err="1"/>
              <a:t>ezagutzarekin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datorrena</a:t>
            </a:r>
            <a:endParaRPr lang="es-ES" sz="20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s-ES" sz="2000" b="1" dirty="0" err="1"/>
              <a:t>Sendotasuna</a:t>
            </a:r>
            <a:r>
              <a:rPr lang="es-ES" sz="2000" dirty="0"/>
              <a:t>: </a:t>
            </a:r>
            <a:r>
              <a:rPr lang="es-ES" sz="2000" dirty="0" err="1"/>
              <a:t>hipotesi</a:t>
            </a:r>
            <a:r>
              <a:rPr lang="es-ES" sz="2000" dirty="0"/>
              <a:t> </a:t>
            </a:r>
            <a:r>
              <a:rPr lang="es-ES" sz="2000" dirty="0" err="1"/>
              <a:t>bera</a:t>
            </a:r>
            <a:r>
              <a:rPr lang="es-ES" sz="2000" dirty="0"/>
              <a:t> </a:t>
            </a:r>
            <a:r>
              <a:rPr lang="es-ES" sz="2000" dirty="0" err="1"/>
              <a:t>egiaztatu</a:t>
            </a:r>
            <a:r>
              <a:rPr lang="es-ES" sz="2000" dirty="0"/>
              <a:t> </a:t>
            </a:r>
            <a:r>
              <a:rPr lang="es-ES" sz="2000" dirty="0" err="1"/>
              <a:t>beharko</a:t>
            </a:r>
            <a:r>
              <a:rPr lang="es-ES" sz="2000" dirty="0"/>
              <a:t> </a:t>
            </a:r>
            <a:r>
              <a:rPr lang="es-ES" sz="2000" dirty="0" err="1"/>
              <a:t>litzatekeen</a:t>
            </a:r>
            <a:r>
              <a:rPr lang="es-ES" sz="2000" dirty="0"/>
              <a:t> </a:t>
            </a:r>
            <a:r>
              <a:rPr lang="es-ES" sz="2000" dirty="0" err="1"/>
              <a:t>antzeko</a:t>
            </a:r>
            <a:r>
              <a:rPr lang="es-ES" sz="2000" dirty="0"/>
              <a:t> </a:t>
            </a:r>
            <a:r>
              <a:rPr lang="es-ES" sz="2000" dirty="0" err="1"/>
              <a:t>azterlanak</a:t>
            </a:r>
            <a:r>
              <a:rPr lang="es-ES" sz="2000" dirty="0"/>
              <a:t> </a:t>
            </a:r>
            <a:r>
              <a:rPr lang="es-ES" sz="2000" dirty="0" err="1"/>
              <a:t>egotea</a:t>
            </a:r>
            <a:r>
              <a:rPr lang="es-ES" sz="2000" dirty="0"/>
              <a:t>; </a:t>
            </a:r>
            <a:r>
              <a:rPr lang="es-ES" sz="2000" dirty="0" err="1"/>
              <a:t>aztertutako</a:t>
            </a:r>
            <a:r>
              <a:rPr lang="es-ES" sz="2000" dirty="0"/>
              <a:t> </a:t>
            </a:r>
            <a:r>
              <a:rPr lang="es-ES" sz="2000" dirty="0" err="1"/>
              <a:t>paziente-taldeen</a:t>
            </a:r>
            <a:r>
              <a:rPr lang="es-ES" sz="2000" dirty="0"/>
              <a:t> </a:t>
            </a:r>
            <a:r>
              <a:rPr lang="es-ES" sz="2000" dirty="0" err="1"/>
              <a:t>emaitzek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etorri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aztertzen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den </a:t>
            </a:r>
            <a:r>
              <a:rPr lang="es-ES" sz="2000" dirty="0" err="1"/>
              <a:t>aurkikuntzarekin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234544"/>
            <a:ext cx="10856798" cy="531777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1164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94553"/>
            <a:ext cx="10515600" cy="902727"/>
          </a:xfrm>
        </p:spPr>
        <p:txBody>
          <a:bodyPr>
            <a:noAutofit/>
          </a:bodyPr>
          <a:lstStyle/>
          <a:p>
            <a:pPr algn="ctr"/>
            <a:r>
              <a:rPr lang="es-ES" sz="3000" dirty="0">
                <a:solidFill>
                  <a:srgbClr val="4E9EBA"/>
                </a:solidFill>
                <a:latin typeface="Arial Black" pitchFamily="34" charset="0"/>
              </a:rPr>
              <a:t>AZPITALDEEN ANALISIA (VI) </a:t>
            </a:r>
            <a:br>
              <a:rPr lang="es-ES" sz="3000" dirty="0">
                <a:solidFill>
                  <a:srgbClr val="4E9EBA"/>
                </a:solidFill>
                <a:latin typeface="Arial Black" pitchFamily="34" charset="0"/>
              </a:rPr>
            </a:b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ONDORIOAK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71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analisiak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jakin</a:t>
            </a:r>
            <a:r>
              <a:rPr lang="es-ES" sz="2000" dirty="0"/>
              <a:t> </a:t>
            </a:r>
            <a:r>
              <a:rPr lang="es-ES" sz="2000" dirty="0" err="1"/>
              <a:t>bati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 </a:t>
            </a:r>
            <a:r>
              <a:rPr lang="es-ES" sz="2000" dirty="0" err="1"/>
              <a:t>gehien</a:t>
            </a:r>
            <a:r>
              <a:rPr lang="es-ES" sz="2000" dirty="0"/>
              <a:t> (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gutxien</a:t>
            </a:r>
            <a:r>
              <a:rPr lang="es-ES" sz="2000" dirty="0"/>
              <a:t>) </a:t>
            </a:r>
            <a:r>
              <a:rPr lang="es-ES" sz="2000" dirty="0" err="1"/>
              <a:t>atera</a:t>
            </a:r>
            <a:r>
              <a:rPr lang="es-ES" sz="2000" dirty="0"/>
              <a:t> </a:t>
            </a:r>
            <a:r>
              <a:rPr lang="es-ES" sz="2000" dirty="0" err="1"/>
              <a:t>diezaioketen</a:t>
            </a:r>
            <a:r>
              <a:rPr lang="es-ES" sz="2000" dirty="0"/>
              <a:t> </a:t>
            </a:r>
            <a:r>
              <a:rPr lang="es-ES" sz="2000" dirty="0" err="1"/>
              <a:t>populazio</a:t>
            </a:r>
            <a:r>
              <a:rPr lang="es-ES" sz="2000" dirty="0"/>
              <a:t> </a:t>
            </a:r>
            <a:r>
              <a:rPr lang="es-ES" sz="2000" dirty="0" err="1"/>
              <a:t>espezifikoak</a:t>
            </a:r>
            <a:r>
              <a:rPr lang="es-ES" sz="2000" dirty="0"/>
              <a:t> </a:t>
            </a:r>
            <a:r>
              <a:rPr lang="es-ES" sz="2000" dirty="0" err="1"/>
              <a:t>identifikatzen</a:t>
            </a:r>
            <a:r>
              <a:rPr lang="es-ES" sz="2000" dirty="0"/>
              <a:t> </a:t>
            </a:r>
            <a:r>
              <a:rPr lang="es-ES" sz="2000" dirty="0" err="1"/>
              <a:t>saiatzen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  <a:r>
              <a:rPr lang="es-ES" sz="2000" dirty="0" err="1"/>
              <a:t>Esploraziokoak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eta </a:t>
            </a:r>
            <a:r>
              <a:rPr lang="es-ES" sz="2000" dirty="0" err="1"/>
              <a:t>hipotesiak</a:t>
            </a:r>
            <a:r>
              <a:rPr lang="es-ES" sz="2000" dirty="0"/>
              <a:t> </a:t>
            </a:r>
            <a:r>
              <a:rPr lang="es-ES" sz="2000" dirty="0" err="1"/>
              <a:t>sortzeko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ematen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, </a:t>
            </a:r>
            <a:r>
              <a:rPr lang="es-ES" sz="2000" dirty="0" err="1"/>
              <a:t>zeinak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kliniko</a:t>
            </a:r>
            <a:r>
              <a:rPr lang="es-ES" sz="2000" dirty="0"/>
              <a:t> </a:t>
            </a:r>
            <a:r>
              <a:rPr lang="es-ES" sz="2000" dirty="0" err="1"/>
              <a:t>batzuen</a:t>
            </a:r>
            <a:r>
              <a:rPr lang="es-ES" sz="2000" dirty="0"/>
              <a:t> </a:t>
            </a:r>
            <a:r>
              <a:rPr lang="es-ES" sz="2000" dirty="0" err="1"/>
              <a:t>bidez</a:t>
            </a:r>
            <a:r>
              <a:rPr lang="es-ES" sz="2000" dirty="0"/>
              <a:t> </a:t>
            </a:r>
            <a:r>
              <a:rPr lang="es-ES" sz="2000" dirty="0" err="1"/>
              <a:t>berretsi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baitira</a:t>
            </a:r>
            <a:endParaRPr lang="es-ES" sz="2000" dirty="0"/>
          </a:p>
          <a:p>
            <a:pPr marL="0" indent="0">
              <a:buNone/>
            </a:pPr>
            <a:r>
              <a:rPr lang="es-ES" sz="2000" dirty="0" err="1"/>
              <a:t>Analisi</a:t>
            </a:r>
            <a:r>
              <a:rPr lang="es-ES" sz="2000" dirty="0"/>
              <a:t> </a:t>
            </a:r>
            <a:r>
              <a:rPr lang="es-ES" sz="2000" dirty="0" err="1"/>
              <a:t>horien</a:t>
            </a:r>
            <a:r>
              <a:rPr lang="es-ES" sz="2000" dirty="0"/>
              <a:t> </a:t>
            </a:r>
            <a:r>
              <a:rPr lang="es-ES" sz="2000" dirty="0" err="1"/>
              <a:t>emaitzak</a:t>
            </a:r>
            <a:r>
              <a:rPr lang="es-ES" sz="2000" dirty="0"/>
              <a:t> </a:t>
            </a:r>
            <a:r>
              <a:rPr lang="es-ES" sz="2000" dirty="0" err="1"/>
              <a:t>esanguratsuak</a:t>
            </a:r>
            <a:r>
              <a:rPr lang="es-ES" sz="2000" dirty="0"/>
              <a:t> izan </a:t>
            </a:r>
            <a:r>
              <a:rPr lang="es-ES" sz="2000" dirty="0" err="1"/>
              <a:t>daitezen</a:t>
            </a:r>
            <a:r>
              <a:rPr lang="es-ES" sz="2000" dirty="0"/>
              <a:t>, </a:t>
            </a:r>
            <a:r>
              <a:rPr lang="es-ES" sz="2000" dirty="0" err="1"/>
              <a:t>ezaugarri</a:t>
            </a:r>
            <a:r>
              <a:rPr lang="es-ES" sz="2000" dirty="0"/>
              <a:t> </a:t>
            </a:r>
            <a:r>
              <a:rPr lang="es-ES" sz="2000" dirty="0" err="1"/>
              <a:t>hauek</a:t>
            </a:r>
            <a:r>
              <a:rPr lang="es-ES" sz="2000" dirty="0"/>
              <a:t> </a:t>
            </a:r>
            <a:r>
              <a:rPr lang="es-ES" sz="2000" dirty="0" err="1"/>
              <a:t>bete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Aldez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 </a:t>
            </a:r>
            <a:r>
              <a:rPr lang="es-ES" sz="2000" dirty="0" err="1"/>
              <a:t>definitutako</a:t>
            </a:r>
            <a:r>
              <a:rPr lang="es-ES" sz="2000" dirty="0"/>
              <a:t> eta </a:t>
            </a:r>
            <a:r>
              <a:rPr lang="es-ES" sz="2000" dirty="0" err="1"/>
              <a:t>justifikatutako</a:t>
            </a:r>
            <a:r>
              <a:rPr lang="es-ES" sz="2000" dirty="0"/>
              <a:t> </a:t>
            </a:r>
            <a:r>
              <a:rPr lang="es-ES" sz="2000" dirty="0" err="1"/>
              <a:t>azpitalde</a:t>
            </a:r>
            <a:r>
              <a:rPr lang="es-ES" sz="2000" dirty="0"/>
              <a:t> </a:t>
            </a:r>
            <a:r>
              <a:rPr lang="es-ES" sz="2000" dirty="0" err="1"/>
              <a:t>kopuru</a:t>
            </a:r>
            <a:r>
              <a:rPr lang="es-ES" sz="2000" dirty="0"/>
              <a:t> </a:t>
            </a:r>
            <a:r>
              <a:rPr lang="es-ES" sz="2000" dirty="0" err="1"/>
              <a:t>mugatu</a:t>
            </a:r>
            <a:r>
              <a:rPr lang="es-ES" sz="2000" dirty="0"/>
              <a:t> batera </a:t>
            </a:r>
            <a:r>
              <a:rPr lang="es-ES" sz="2000" dirty="0" err="1"/>
              <a:t>murriztu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analisia</a:t>
            </a:r>
            <a:r>
              <a:rPr lang="es-ES" sz="2000" dirty="0"/>
              <a:t>. Oro </a:t>
            </a:r>
            <a:r>
              <a:rPr lang="es-ES" sz="2000" dirty="0" err="1"/>
              <a:t>har</a:t>
            </a:r>
            <a:r>
              <a:rPr lang="es-ES" sz="2000" dirty="0"/>
              <a:t>, post-hoc </a:t>
            </a:r>
            <a:r>
              <a:rPr lang="es-ES" sz="2000" dirty="0" err="1"/>
              <a:t>analisiak</a:t>
            </a:r>
            <a:r>
              <a:rPr lang="es-ES" sz="2000" dirty="0"/>
              <a:t> </a:t>
            </a:r>
            <a:r>
              <a:rPr lang="es-ES" sz="2000" dirty="0" err="1"/>
              <a:t>eszeptizismoz</a:t>
            </a:r>
            <a:r>
              <a:rPr lang="es-ES" sz="2000" dirty="0"/>
              <a:t> </a:t>
            </a:r>
            <a:r>
              <a:rPr lang="es-ES" sz="2000" dirty="0" err="1"/>
              <a:t>tratatu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haien</a:t>
            </a:r>
            <a:r>
              <a:rPr lang="es-ES" sz="2000" dirty="0"/>
              <a:t> </a:t>
            </a:r>
            <a:r>
              <a:rPr lang="es-ES" sz="2000" dirty="0" err="1"/>
              <a:t>garrantzia</a:t>
            </a:r>
            <a:r>
              <a:rPr lang="es-ES" sz="2000" dirty="0"/>
              <a:t> </a:t>
            </a:r>
            <a:r>
              <a:rPr lang="es-ES" sz="2000" dirty="0" err="1"/>
              <a:t>edozein</a:t>
            </a:r>
            <a:r>
              <a:rPr lang="es-ES" sz="2000" dirty="0"/>
              <a:t> dela ere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Estatistikoki</a:t>
            </a:r>
            <a:r>
              <a:rPr lang="es-ES" sz="2000" dirty="0"/>
              <a:t> </a:t>
            </a:r>
            <a:r>
              <a:rPr lang="es-ES" sz="2000" dirty="0" err="1"/>
              <a:t>esanguratsua</a:t>
            </a:r>
            <a:r>
              <a:rPr lang="es-ES" sz="2000" dirty="0"/>
              <a:t> den </a:t>
            </a:r>
            <a:r>
              <a:rPr lang="es-ES" sz="2000" dirty="0" err="1"/>
              <a:t>interakzioa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(</a:t>
            </a:r>
            <a:r>
              <a:rPr lang="es-ES" sz="2000" dirty="0" err="1"/>
              <a:t>interakzioko</a:t>
            </a:r>
            <a:r>
              <a:rPr lang="es-ES" sz="2000" dirty="0"/>
              <a:t> p-a)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Onargarritasun</a:t>
            </a:r>
            <a:r>
              <a:rPr lang="es-ES" sz="2000" dirty="0"/>
              <a:t> </a:t>
            </a:r>
            <a:r>
              <a:rPr lang="es-ES" sz="2000" dirty="0" err="1"/>
              <a:t>biologikoa</a:t>
            </a:r>
            <a:r>
              <a:rPr lang="es-ES" sz="2000" dirty="0"/>
              <a:t> izan </a:t>
            </a:r>
            <a:r>
              <a:rPr lang="es-ES" sz="2000" dirty="0" err="1"/>
              <a:t>behar</a:t>
            </a:r>
            <a:r>
              <a:rPr lang="es-ES" sz="2000" dirty="0"/>
              <a:t> du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Antzeko</a:t>
            </a:r>
            <a:r>
              <a:rPr lang="es-ES" sz="2000" dirty="0"/>
              <a:t> </a:t>
            </a:r>
            <a:r>
              <a:rPr lang="es-ES" sz="2000" dirty="0" err="1"/>
              <a:t>azterlanen</a:t>
            </a:r>
            <a:r>
              <a:rPr lang="es-ES" sz="2000" dirty="0"/>
              <a:t> </a:t>
            </a:r>
            <a:r>
              <a:rPr lang="es-ES" sz="2000" dirty="0" err="1"/>
              <a:t>emaitzekiko</a:t>
            </a:r>
            <a:r>
              <a:rPr lang="es-ES" sz="2000" dirty="0"/>
              <a:t> </a:t>
            </a:r>
            <a:r>
              <a:rPr lang="es-ES" sz="2000" dirty="0" err="1"/>
              <a:t>sendotasuna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46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 err="1">
                <a:solidFill>
                  <a:srgbClr val="4BACC6"/>
                </a:solidFill>
                <a:latin typeface="Arial Black"/>
                <a:ea typeface="Arial Black"/>
                <a:cs typeface="Arial Black"/>
                <a:sym typeface="Arial Black"/>
              </a:rPr>
              <a:t>Informazio</a:t>
            </a:r>
            <a:r>
              <a:rPr lang="es-ES" sz="4000" b="1" dirty="0">
                <a:solidFill>
                  <a:srgbClr val="4BACC6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r>
              <a:rPr lang="es-ES" sz="4000" b="1" dirty="0" err="1">
                <a:solidFill>
                  <a:srgbClr val="4BACC6"/>
                </a:solidFill>
                <a:latin typeface="Arial Black"/>
                <a:ea typeface="Arial Black"/>
                <a:cs typeface="Arial Black"/>
                <a:sym typeface="Arial Black"/>
              </a:rPr>
              <a:t>gehiagorako</a:t>
            </a:r>
            <a:r>
              <a:rPr lang="es-ES" sz="4000" b="1" dirty="0">
                <a:solidFill>
                  <a:srgbClr val="4BACC6"/>
                </a:solidFill>
                <a:latin typeface="Arial Black"/>
                <a:ea typeface="Arial Black"/>
                <a:cs typeface="Arial Black"/>
                <a:sym typeface="Arial Black"/>
              </a:rPr>
              <a:t> eta </a:t>
            </a:r>
            <a:r>
              <a:rPr lang="es-ES" sz="4000" b="1" dirty="0" err="1">
                <a:solidFill>
                  <a:srgbClr val="4BACC6"/>
                </a:solidFill>
                <a:latin typeface="Arial Black"/>
                <a:ea typeface="Arial Black"/>
                <a:cs typeface="Arial Black"/>
                <a:sym typeface="Arial Black"/>
              </a:rPr>
              <a:t>bibliografia</a:t>
            </a:r>
            <a:r>
              <a:rPr lang="es-ES" sz="4000" b="1" dirty="0">
                <a:solidFill>
                  <a:srgbClr val="4BACC6"/>
                </a:solidFill>
                <a:latin typeface="Arial Black"/>
                <a:ea typeface="Arial Black"/>
                <a:cs typeface="Arial Black"/>
                <a:sym typeface="Arial Black"/>
              </a:rPr>
              <a:t>…</a:t>
            </a:r>
            <a:b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hlinkClick r:id="rId3"/>
              </a:rPr>
              <a:t>INFAC 31 </a:t>
            </a:r>
            <a:r>
              <a:rPr lang="es-ES" dirty="0" err="1">
                <a:hlinkClick r:id="rId3"/>
              </a:rPr>
              <a:t>Liburukia</a:t>
            </a:r>
            <a:r>
              <a:rPr lang="es-ES" dirty="0">
                <a:hlinkClick r:id="rId3"/>
              </a:rPr>
              <a:t>, 1 </a:t>
            </a:r>
            <a:r>
              <a:rPr lang="es-ES" dirty="0" err="1">
                <a:hlinkClick r:id="rId3"/>
              </a:rPr>
              <a:t>Zk</a:t>
            </a:r>
            <a:r>
              <a:rPr lang="es-ES" dirty="0">
                <a:hlinkClick r:id="rId3"/>
              </a:rPr>
              <a:t> - 2023</a:t>
            </a: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376039" y="1158239"/>
            <a:ext cx="10102394" cy="3919787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SARRERA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GUTXIAGOTASUN EZAREN SAIAKUNTZA KLINIKOAK</a:t>
            </a:r>
          </a:p>
          <a:p>
            <a:pPr marL="800100" lvl="1" indent="-342900" algn="just">
              <a:lnSpc>
                <a:spcPct val="100000"/>
              </a:lnSpc>
            </a:pPr>
            <a:r>
              <a:rPr lang="es-ES" sz="1700" dirty="0" err="1">
                <a:solidFill>
                  <a:schemeClr val="bg1"/>
                </a:solidFill>
              </a:rPr>
              <a:t>Gutxiagotasun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ezaren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marjina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edo</a:t>
            </a:r>
            <a:r>
              <a:rPr lang="es-ES" sz="1700" dirty="0">
                <a:solidFill>
                  <a:schemeClr val="bg1"/>
                </a:solidFill>
              </a:rPr>
              <a:t> delta </a:t>
            </a:r>
            <a:r>
              <a:rPr lang="es-ES" sz="1700" dirty="0" err="1">
                <a:solidFill>
                  <a:schemeClr val="bg1"/>
                </a:solidFill>
              </a:rPr>
              <a:t>balioa</a:t>
            </a:r>
            <a:r>
              <a:rPr lang="es-ES" sz="1700" dirty="0">
                <a:solidFill>
                  <a:schemeClr val="bg1"/>
                </a:solidFill>
              </a:rPr>
              <a:t> (</a:t>
            </a:r>
            <a:r>
              <a:rPr lang="el-GR" sz="1700" dirty="0">
                <a:solidFill>
                  <a:schemeClr val="bg1"/>
                </a:solidFill>
              </a:rPr>
              <a:t>δ) </a:t>
            </a:r>
            <a:r>
              <a:rPr lang="es-ES" sz="1700" dirty="0" err="1">
                <a:solidFill>
                  <a:schemeClr val="bg1"/>
                </a:solidFill>
              </a:rPr>
              <a:t>edo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l-GR" sz="1700" dirty="0">
                <a:solidFill>
                  <a:schemeClr val="bg1"/>
                </a:solidFill>
              </a:rPr>
              <a:t>Δ</a:t>
            </a:r>
            <a:endParaRPr lang="eu-ES" sz="17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00000"/>
              </a:lnSpc>
            </a:pPr>
            <a:r>
              <a:rPr lang="eu-ES" sz="1700" dirty="0">
                <a:solidFill>
                  <a:schemeClr val="bg1"/>
                </a:solidFill>
              </a:rPr>
              <a:t>Gogoeta metodologikoak</a:t>
            </a:r>
          </a:p>
          <a:p>
            <a:pPr marL="800100" lvl="1" indent="-342900" algn="just">
              <a:lnSpc>
                <a:spcPct val="100000"/>
              </a:lnSpc>
            </a:pPr>
            <a:r>
              <a:rPr lang="eu-ES" sz="1700" dirty="0">
                <a:solidFill>
                  <a:schemeClr val="bg1"/>
                </a:solidFill>
              </a:rPr>
              <a:t>Emaitzen interpretazioa</a:t>
            </a:r>
          </a:p>
          <a:p>
            <a:pPr marL="800100" lvl="1" indent="-342900" algn="just">
              <a:lnSpc>
                <a:spcPct val="100000"/>
              </a:lnSpc>
            </a:pPr>
            <a:endParaRPr lang="es-ES" sz="17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</a:pPr>
            <a:r>
              <a:rPr lang="es-ES" sz="1700" dirty="0">
                <a:solidFill>
                  <a:schemeClr val="bg1"/>
                </a:solidFill>
              </a:rPr>
              <a:t>AZPITALDEEN ANALISIA</a:t>
            </a:r>
          </a:p>
          <a:p>
            <a:pPr marL="800100" lvl="1" indent="-342900" algn="just">
              <a:lnSpc>
                <a:spcPct val="100000"/>
              </a:lnSpc>
            </a:pPr>
            <a:r>
              <a:rPr lang="es-ES" sz="1700" dirty="0" err="1">
                <a:solidFill>
                  <a:schemeClr val="bg1"/>
                </a:solidFill>
              </a:rPr>
              <a:t>Aurretiazko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galderak</a:t>
            </a:r>
            <a:endParaRPr lang="es-ES" sz="17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00000"/>
              </a:lnSpc>
            </a:pPr>
            <a:r>
              <a:rPr lang="es-ES" sz="1700" dirty="0" err="1">
                <a:solidFill>
                  <a:schemeClr val="bg1"/>
                </a:solidFill>
              </a:rPr>
              <a:t>Azpitaldeen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artean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aurkitutako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balizko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diferentzia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balioesteko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  <a:r>
              <a:rPr lang="es-ES" sz="1700" dirty="0" err="1">
                <a:solidFill>
                  <a:schemeClr val="bg1"/>
                </a:solidFill>
              </a:rPr>
              <a:t>irizpideak</a:t>
            </a:r>
            <a:endParaRPr lang="es-ES" sz="17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00000"/>
              </a:lnSpc>
            </a:pPr>
            <a:r>
              <a:rPr lang="es-ES" sz="1700" dirty="0" err="1">
                <a:solidFill>
                  <a:schemeClr val="bg1"/>
                </a:solidFill>
              </a:rPr>
              <a:t>Ondorioak</a:t>
            </a:r>
            <a:r>
              <a:rPr lang="es-ES" sz="1700" dirty="0">
                <a:solidFill>
                  <a:schemeClr val="bg1"/>
                </a:solidFill>
              </a:rPr>
              <a:t> </a:t>
            </a:r>
          </a:p>
          <a:p>
            <a:pPr marL="342900" indent="-342900" algn="just">
              <a:lnSpc>
                <a:spcPct val="100000"/>
              </a:lnSpc>
            </a:pPr>
            <a:endParaRPr lang="es-ES" sz="20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u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976544" y="1267886"/>
            <a:ext cx="9296659" cy="505301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Kontrolpeko</a:t>
            </a:r>
            <a:r>
              <a:rPr lang="es-ES" sz="2000" dirty="0"/>
              <a:t> eta </a:t>
            </a:r>
            <a:r>
              <a:rPr lang="es-ES" sz="2000" dirty="0" err="1"/>
              <a:t>ausazko</a:t>
            </a:r>
            <a:r>
              <a:rPr lang="es-ES" sz="2000" dirty="0"/>
              <a:t>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klinikoaren</a:t>
            </a:r>
            <a:r>
              <a:rPr lang="es-ES" sz="2000" dirty="0"/>
              <a:t> </a:t>
            </a:r>
            <a:r>
              <a:rPr lang="es-ES" sz="2000" dirty="0" err="1"/>
              <a:t>bidez</a:t>
            </a:r>
            <a:r>
              <a:rPr lang="es-ES" sz="2000" dirty="0"/>
              <a:t> (ASK) </a:t>
            </a:r>
            <a:r>
              <a:rPr lang="es-ES" sz="2000" dirty="0" err="1"/>
              <a:t>sortzen</a:t>
            </a:r>
            <a:r>
              <a:rPr lang="es-ES" sz="2000" dirty="0"/>
              <a:t> da </a:t>
            </a:r>
            <a:r>
              <a:rPr lang="es-ES" sz="2000" dirty="0" err="1"/>
              <a:t>ebidentzia</a:t>
            </a:r>
            <a:r>
              <a:rPr lang="es-ES" sz="2000" dirty="0"/>
              <a:t> </a:t>
            </a:r>
            <a:r>
              <a:rPr lang="es-ES" sz="2000" dirty="0" err="1"/>
              <a:t>zientifikorik</a:t>
            </a:r>
            <a:r>
              <a:rPr lang="es-ES" sz="2000" dirty="0"/>
              <a:t> </a:t>
            </a:r>
            <a:r>
              <a:rPr lang="es-ES" sz="2000" dirty="0" err="1"/>
              <a:t>sendoena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Klasikoki</a:t>
            </a:r>
            <a:r>
              <a:rPr lang="es-ES" sz="2000" dirty="0"/>
              <a:t> </a:t>
            </a:r>
            <a:r>
              <a:rPr lang="es-ES" sz="2000" dirty="0" err="1"/>
              <a:t>gehiagotasun</a:t>
            </a:r>
            <a:r>
              <a:rPr lang="es-ES" sz="2000" dirty="0"/>
              <a:t> </a:t>
            </a:r>
            <a:r>
              <a:rPr lang="es-ES" sz="2000" dirty="0" err="1"/>
              <a:t>ASKak</a:t>
            </a:r>
            <a:r>
              <a:rPr lang="es-ES" sz="2000" dirty="0"/>
              <a:t>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  <a:r>
              <a:rPr lang="es-ES" sz="2000" dirty="0" err="1"/>
              <a:t>Azken</a:t>
            </a:r>
            <a:r>
              <a:rPr lang="es-ES" sz="2000" dirty="0"/>
              <a:t> </a:t>
            </a:r>
            <a:r>
              <a:rPr lang="es-ES" sz="2000" dirty="0" err="1"/>
              <a:t>urteotan</a:t>
            </a:r>
            <a:r>
              <a:rPr lang="es-ES" sz="2000" dirty="0"/>
              <a:t>, </a:t>
            </a:r>
            <a:r>
              <a:rPr lang="es-ES" sz="2000" dirty="0" err="1"/>
              <a:t>ugaritu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</a:t>
            </a:r>
            <a:r>
              <a:rPr lang="es-ES" sz="2000" dirty="0" err="1"/>
              <a:t>saiakuntzak</a:t>
            </a:r>
            <a:r>
              <a:rPr lang="es-ES" sz="2000" dirty="0"/>
              <a:t>. </a:t>
            </a:r>
            <a:r>
              <a:rPr lang="es-ES" sz="2000" dirty="0" err="1"/>
              <a:t>Hauexek</a:t>
            </a:r>
            <a:r>
              <a:rPr lang="es-ES" sz="2000" dirty="0"/>
              <a:t> izan </a:t>
            </a:r>
            <a:r>
              <a:rPr lang="es-ES" sz="2000" dirty="0" err="1"/>
              <a:t>daitezke</a:t>
            </a:r>
            <a:r>
              <a:rPr lang="es-ES" sz="2000" dirty="0"/>
              <a:t> </a:t>
            </a:r>
            <a:r>
              <a:rPr lang="es-ES" sz="2000" dirty="0" err="1"/>
              <a:t>arrazoiak</a:t>
            </a:r>
            <a:r>
              <a:rPr lang="es-ES" sz="20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dauden</a:t>
            </a:r>
            <a:r>
              <a:rPr lang="es-ES" sz="2000" dirty="0"/>
              <a:t> </a:t>
            </a:r>
            <a:r>
              <a:rPr lang="es-ES" sz="2000" dirty="0" err="1"/>
              <a:t>farmakoekin</a:t>
            </a:r>
            <a:r>
              <a:rPr lang="es-ES" sz="2000" dirty="0"/>
              <a:t> </a:t>
            </a:r>
            <a:r>
              <a:rPr lang="es-ES" sz="2000" dirty="0" err="1"/>
              <a:t>alderatuta</a:t>
            </a:r>
            <a:r>
              <a:rPr lang="es-ES" sz="2000" dirty="0"/>
              <a:t> </a:t>
            </a:r>
            <a:r>
              <a:rPr lang="es-ES" sz="2000" dirty="0" err="1"/>
              <a:t>efikaziari</a:t>
            </a:r>
            <a:r>
              <a:rPr lang="es-ES" sz="2000" dirty="0"/>
              <a:t> </a:t>
            </a:r>
            <a:r>
              <a:rPr lang="es-ES" sz="2000" dirty="0" err="1"/>
              <a:t>dagokionez</a:t>
            </a:r>
            <a:r>
              <a:rPr lang="es-ES" sz="2000" dirty="0"/>
              <a:t> </a:t>
            </a:r>
            <a:r>
              <a:rPr lang="es-ES" sz="2000" dirty="0" err="1"/>
              <a:t>balio</a:t>
            </a:r>
            <a:r>
              <a:rPr lang="es-ES" sz="2000" dirty="0"/>
              <a:t> </a:t>
            </a:r>
            <a:r>
              <a:rPr lang="es-ES" sz="2000" dirty="0" err="1"/>
              <a:t>terapeutiko</a:t>
            </a:r>
            <a:r>
              <a:rPr lang="es-ES" sz="2000" dirty="0"/>
              <a:t> </a:t>
            </a:r>
            <a:r>
              <a:rPr lang="es-ES" sz="2000" dirty="0" err="1"/>
              <a:t>gehigarria</a:t>
            </a:r>
            <a:r>
              <a:rPr lang="es-ES" sz="2000" dirty="0"/>
              <a:t> </a:t>
            </a:r>
            <a:r>
              <a:rPr lang="es-ES" sz="2000" dirty="0" err="1"/>
              <a:t>dakarten</a:t>
            </a:r>
            <a:r>
              <a:rPr lang="es-ES" sz="2000" dirty="0"/>
              <a:t> </a:t>
            </a:r>
            <a:r>
              <a:rPr lang="es-ES" sz="2000" dirty="0" err="1"/>
              <a:t>farmakoak</a:t>
            </a:r>
            <a:r>
              <a:rPr lang="es-ES" sz="2000" dirty="0"/>
              <a:t> </a:t>
            </a:r>
            <a:r>
              <a:rPr lang="es-ES" sz="2000" dirty="0" err="1"/>
              <a:t>garatzeko</a:t>
            </a:r>
            <a:r>
              <a:rPr lang="es-ES" sz="2000" dirty="0"/>
              <a:t> </a:t>
            </a:r>
            <a:r>
              <a:rPr lang="es-ES" sz="2000" dirty="0" err="1"/>
              <a:t>zailtasuna</a:t>
            </a: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agentzia</a:t>
            </a:r>
            <a:r>
              <a:rPr lang="es-ES" sz="2000" dirty="0"/>
              <a:t> </a:t>
            </a:r>
            <a:r>
              <a:rPr lang="es-ES" sz="2000" dirty="0" err="1"/>
              <a:t>erregulatzaileen</a:t>
            </a:r>
            <a:r>
              <a:rPr lang="es-ES" sz="2000" dirty="0"/>
              <a:t> </a:t>
            </a:r>
            <a:r>
              <a:rPr lang="es-ES" sz="2000" dirty="0" err="1"/>
              <a:t>medikamentu</a:t>
            </a:r>
            <a:r>
              <a:rPr lang="es-ES" sz="2000" dirty="0"/>
              <a:t> </a:t>
            </a:r>
            <a:r>
              <a:rPr lang="es-ES" sz="2000" dirty="0" err="1"/>
              <a:t>berriak</a:t>
            </a:r>
            <a:r>
              <a:rPr lang="es-ES" sz="2000" dirty="0"/>
              <a:t> </a:t>
            </a:r>
            <a:r>
              <a:rPr lang="es-ES" sz="2000" dirty="0" err="1"/>
              <a:t>baimentzeko</a:t>
            </a:r>
            <a:r>
              <a:rPr lang="es-ES" sz="2000" dirty="0"/>
              <a:t> </a:t>
            </a:r>
            <a:r>
              <a:rPr lang="es-ES" sz="2000" dirty="0" err="1"/>
              <a:t>irizpideek</a:t>
            </a:r>
            <a:r>
              <a:rPr lang="es-ES" sz="2000" dirty="0"/>
              <a:t>,  </a:t>
            </a:r>
            <a:r>
              <a:rPr lang="es-ES" sz="2000" dirty="0" err="1"/>
              <a:t>medikamentu</a:t>
            </a:r>
            <a:r>
              <a:rPr lang="es-ES" sz="2000" dirty="0"/>
              <a:t> </a:t>
            </a:r>
            <a:r>
              <a:rPr lang="es-ES" sz="2000" dirty="0" err="1"/>
              <a:t>berriek</a:t>
            </a:r>
            <a:r>
              <a:rPr lang="es-ES" sz="2000" dirty="0"/>
              <a:t> </a:t>
            </a:r>
            <a:r>
              <a:rPr lang="es-ES" sz="2000" dirty="0" err="1"/>
              <a:t>arrisku-onura</a:t>
            </a:r>
            <a:r>
              <a:rPr lang="es-ES" sz="2000" dirty="0"/>
              <a:t> </a:t>
            </a:r>
            <a:r>
              <a:rPr lang="es-ES" sz="2000" dirty="0" err="1"/>
              <a:t>balantze</a:t>
            </a:r>
            <a:r>
              <a:rPr lang="es-ES" sz="2000" dirty="0"/>
              <a:t> </a:t>
            </a:r>
            <a:r>
              <a:rPr lang="es-ES" sz="2000" dirty="0" err="1"/>
              <a:t>positiboa</a:t>
            </a:r>
            <a:r>
              <a:rPr lang="es-ES" sz="2000" dirty="0"/>
              <a:t> </a:t>
            </a:r>
            <a:r>
              <a:rPr lang="es-ES" sz="2000" dirty="0" err="1"/>
              <a:t>dutela</a:t>
            </a:r>
            <a:r>
              <a:rPr lang="es-ES" sz="2000" dirty="0"/>
              <a:t> </a:t>
            </a:r>
            <a:r>
              <a:rPr lang="es-ES" sz="2000" dirty="0" err="1"/>
              <a:t>frogatzea</a:t>
            </a:r>
            <a:r>
              <a:rPr lang="es-ES" sz="2000" dirty="0"/>
              <a:t> </a:t>
            </a:r>
            <a:r>
              <a:rPr lang="es-ES" sz="2000" dirty="0" err="1"/>
              <a:t>eskatzen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, </a:t>
            </a:r>
            <a:r>
              <a:rPr lang="es-ES" sz="2000" dirty="0" err="1"/>
              <a:t>alde</a:t>
            </a:r>
            <a:r>
              <a:rPr lang="es-ES" sz="2000" dirty="0"/>
              <a:t> batera </a:t>
            </a:r>
            <a:r>
              <a:rPr lang="es-ES" sz="2000" dirty="0" err="1"/>
              <a:t>utzita</a:t>
            </a:r>
            <a:r>
              <a:rPr lang="es-ES" sz="2000" dirty="0"/>
              <a:t> </a:t>
            </a:r>
            <a:r>
              <a:rPr lang="es-ES" sz="2000" dirty="0" err="1"/>
              <a:t>dagoeneko</a:t>
            </a:r>
            <a:r>
              <a:rPr lang="es-ES" sz="2000" dirty="0"/>
              <a:t> </a:t>
            </a:r>
            <a:r>
              <a:rPr lang="es-ES" sz="2000" dirty="0" err="1"/>
              <a:t>baimenduta</a:t>
            </a:r>
            <a:r>
              <a:rPr lang="es-ES" sz="2000" dirty="0"/>
              <a:t> </a:t>
            </a:r>
            <a:r>
              <a:rPr lang="es-ES" sz="2000" dirty="0" err="1"/>
              <a:t>dauden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terapeutiko</a:t>
            </a:r>
            <a:r>
              <a:rPr lang="es-ES" sz="2000" dirty="0"/>
              <a:t> </a:t>
            </a:r>
            <a:r>
              <a:rPr lang="es-ES" sz="2000" dirty="0" err="1"/>
              <a:t>batzuen</a:t>
            </a:r>
            <a:r>
              <a:rPr lang="es-ES" sz="2000" dirty="0"/>
              <a:t> </a:t>
            </a:r>
            <a:r>
              <a:rPr lang="es-ES" sz="2000" dirty="0" err="1"/>
              <a:t>aldean</a:t>
            </a:r>
            <a:r>
              <a:rPr lang="es-ES" sz="2000" dirty="0"/>
              <a:t> </a:t>
            </a:r>
            <a:r>
              <a:rPr lang="es-ES" sz="2000" dirty="0" err="1"/>
              <a:t>onura</a:t>
            </a:r>
            <a:r>
              <a:rPr lang="es-ES" sz="2000" dirty="0"/>
              <a:t> </a:t>
            </a:r>
            <a:r>
              <a:rPr lang="es-ES" sz="2000" dirty="0" err="1"/>
              <a:t>gehigarririk</a:t>
            </a:r>
            <a:r>
              <a:rPr lang="es-ES" sz="2000" dirty="0"/>
              <a:t> </a:t>
            </a:r>
            <a:r>
              <a:rPr lang="es-ES" sz="2000" dirty="0" err="1"/>
              <a:t>daukaten</a:t>
            </a:r>
            <a:r>
              <a:rPr lang="es-ES" sz="2000" dirty="0"/>
              <a:t> ala </a:t>
            </a:r>
            <a:r>
              <a:rPr lang="es-ES" sz="2000" dirty="0" err="1"/>
              <a:t>ez</a:t>
            </a:r>
            <a:endParaRPr lang="es-ES" sz="2000" dirty="0"/>
          </a:p>
          <a:p>
            <a:pPr marL="457200" lvl="1" indent="0">
              <a:buNone/>
            </a:pPr>
            <a:r>
              <a:rPr lang="es-ES" sz="2000" dirty="0" err="1"/>
              <a:t>Helburua</a:t>
            </a:r>
            <a:r>
              <a:rPr lang="es-ES" sz="2000" dirty="0"/>
              <a:t> da </a:t>
            </a:r>
            <a:r>
              <a:rPr lang="es-ES" sz="2000" dirty="0" err="1"/>
              <a:t>frogatzea</a:t>
            </a:r>
            <a:r>
              <a:rPr lang="es-ES" sz="2000" dirty="0"/>
              <a:t> </a:t>
            </a:r>
            <a:r>
              <a:rPr lang="es-ES" sz="2000" dirty="0" err="1"/>
              <a:t>aztertzen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den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dela </a:t>
            </a:r>
            <a:r>
              <a:rPr lang="es-ES" sz="2000" dirty="0" err="1"/>
              <a:t>konparatzailea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okerragoa</a:t>
            </a:r>
            <a:r>
              <a:rPr lang="es-ES" sz="2000" dirty="0"/>
              <a:t>, </a:t>
            </a:r>
            <a:r>
              <a:rPr lang="es-ES" sz="2000" dirty="0" err="1"/>
              <a:t>aztertutako</a:t>
            </a:r>
            <a:r>
              <a:rPr lang="es-ES" sz="2000" dirty="0"/>
              <a:t> </a:t>
            </a:r>
            <a:r>
              <a:rPr lang="es-ES" sz="2000" dirty="0" err="1"/>
              <a:t>aldagaiaren</a:t>
            </a:r>
            <a:r>
              <a:rPr lang="es-ES" sz="2000" dirty="0"/>
              <a:t> </a:t>
            </a:r>
            <a:r>
              <a:rPr lang="es-ES" sz="2000" dirty="0" err="1"/>
              <a:t>balio</a:t>
            </a:r>
            <a:r>
              <a:rPr lang="es-ES" sz="2000" dirty="0"/>
              <a:t> </a:t>
            </a:r>
            <a:r>
              <a:rPr lang="es-ES" sz="2000" dirty="0" err="1"/>
              <a:t>aurrezehaztu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erreferentziatzat</a:t>
            </a:r>
            <a:r>
              <a:rPr lang="es-ES" sz="2000" dirty="0"/>
              <a:t> </a:t>
            </a:r>
            <a:r>
              <a:rPr lang="es-ES" sz="2000" dirty="0" err="1"/>
              <a:t>hartuta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Kritikak</a:t>
            </a:r>
            <a:r>
              <a:rPr lang="es-ES" sz="2000" dirty="0"/>
              <a:t>: </a:t>
            </a:r>
            <a:r>
              <a:rPr lang="es-ES" sz="2000" dirty="0" err="1"/>
              <a:t>egile</a:t>
            </a:r>
            <a:r>
              <a:rPr lang="es-ES" sz="2000" dirty="0"/>
              <a:t> </a:t>
            </a:r>
            <a:r>
              <a:rPr lang="es-ES" sz="2000" dirty="0" err="1"/>
              <a:t>batzuen</a:t>
            </a:r>
            <a:r>
              <a:rPr lang="es-ES" sz="2000" dirty="0"/>
              <a:t> </a:t>
            </a:r>
            <a:r>
              <a:rPr lang="es-ES" sz="2000" dirty="0" err="1"/>
              <a:t>ustez</a:t>
            </a:r>
            <a:r>
              <a:rPr lang="es-ES" sz="2000" dirty="0"/>
              <a:t>, </a:t>
            </a:r>
            <a:r>
              <a:rPr lang="es-ES" sz="2000" dirty="0" err="1"/>
              <a:t>pazienteak</a:t>
            </a:r>
            <a:r>
              <a:rPr lang="es-ES" sz="2000" dirty="0"/>
              <a:t> </a:t>
            </a:r>
            <a:r>
              <a:rPr lang="es-ES" sz="2000" dirty="0" err="1"/>
              <a:t>existitzen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tratamenduak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hobea</a:t>
            </a:r>
            <a:r>
              <a:rPr lang="es-ES" sz="2000" dirty="0"/>
              <a:t> izango </a:t>
            </a:r>
            <a:r>
              <a:rPr lang="es-ES" sz="2000" dirty="0" err="1"/>
              <a:t>ez</a:t>
            </a:r>
            <a:r>
              <a:rPr lang="es-ES" sz="2000" dirty="0"/>
              <a:t> den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baten </a:t>
            </a:r>
            <a:r>
              <a:rPr lang="es-ES" sz="2000" dirty="0" err="1"/>
              <a:t>eraginpean</a:t>
            </a:r>
            <a:r>
              <a:rPr lang="es-ES" sz="2000" dirty="0"/>
              <a:t> </a:t>
            </a:r>
            <a:r>
              <a:rPr lang="es-ES" sz="2000" dirty="0" err="1"/>
              <a:t>jartzeko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justifikazio</a:t>
            </a:r>
            <a:r>
              <a:rPr lang="es-ES" sz="2000" dirty="0"/>
              <a:t> </a:t>
            </a:r>
            <a:r>
              <a:rPr lang="es-ES" sz="2000" dirty="0" err="1"/>
              <a:t>etikorik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0"/>
            <a:ext cx="9088445" cy="47926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Gero</a:t>
            </a:r>
            <a:r>
              <a:rPr lang="es-ES" sz="2000" dirty="0"/>
              <a:t> eta </a:t>
            </a:r>
            <a:r>
              <a:rPr lang="es-ES" sz="2000" dirty="0" err="1"/>
              <a:t>ohikoagoa</a:t>
            </a:r>
            <a:r>
              <a:rPr lang="es-ES" sz="2000" dirty="0"/>
              <a:t> da </a:t>
            </a:r>
            <a:r>
              <a:rPr lang="es-ES" sz="2000" dirty="0" err="1"/>
              <a:t>saiakuntza</a:t>
            </a:r>
            <a:r>
              <a:rPr lang="es-ES" sz="2000" dirty="0"/>
              <a:t> </a:t>
            </a:r>
            <a:r>
              <a:rPr lang="es-ES" sz="2000" dirty="0" err="1"/>
              <a:t>klinikoetan</a:t>
            </a:r>
            <a:r>
              <a:rPr lang="es-ES" sz="2000" dirty="0"/>
              <a:t> eta </a:t>
            </a:r>
            <a:r>
              <a:rPr lang="es-ES" sz="2000" dirty="0" err="1"/>
              <a:t>metaanalisietan</a:t>
            </a:r>
            <a:r>
              <a:rPr lang="es-ES" sz="2000" dirty="0"/>
              <a:t> </a:t>
            </a: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analisiak</a:t>
            </a:r>
            <a:r>
              <a:rPr lang="es-ES" sz="2000" dirty="0"/>
              <a:t> </a:t>
            </a:r>
            <a:r>
              <a:rPr lang="es-ES" sz="2000" dirty="0" err="1"/>
              <a:t>egitea</a:t>
            </a:r>
            <a:r>
              <a:rPr lang="es-ES" sz="2000" dirty="0"/>
              <a:t>. </a:t>
            </a:r>
            <a:r>
              <a:rPr lang="es-ES" sz="2000" dirty="0" err="1"/>
              <a:t>Azpitalde-analisiak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baldin</a:t>
            </a:r>
            <a:r>
              <a:rPr lang="es-ES" sz="2000" dirty="0"/>
              <a:t> eta </a:t>
            </a:r>
            <a:r>
              <a:rPr lang="es-ES" sz="2000" dirty="0" err="1"/>
              <a:t>interesgarria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 ASK </a:t>
            </a:r>
            <a:r>
              <a:rPr lang="es-ES" sz="2000" dirty="0" err="1"/>
              <a:t>subjektu-talde</a:t>
            </a:r>
            <a:r>
              <a:rPr lang="es-ES" sz="2000" dirty="0"/>
              <a:t> </a:t>
            </a:r>
            <a:r>
              <a:rPr lang="es-ES" sz="2000" dirty="0" err="1"/>
              <a:t>berezi</a:t>
            </a:r>
            <a:r>
              <a:rPr lang="es-ES" sz="2000" dirty="0"/>
              <a:t> baten </a:t>
            </a:r>
            <a:r>
              <a:rPr lang="es-ES" sz="2000" dirty="0" err="1"/>
              <a:t>emaitzak</a:t>
            </a:r>
            <a:r>
              <a:rPr lang="es-ES" sz="2000" dirty="0"/>
              <a:t> </a:t>
            </a:r>
            <a:r>
              <a:rPr lang="es-ES" sz="2000" dirty="0" err="1"/>
              <a:t>ebaluatzea</a:t>
            </a:r>
            <a:r>
              <a:rPr lang="es-ES" sz="2000" dirty="0"/>
              <a:t>, oro </a:t>
            </a:r>
            <a:r>
              <a:rPr lang="es-ES" sz="2000" dirty="0" err="1"/>
              <a:t>har</a:t>
            </a:r>
            <a:r>
              <a:rPr lang="es-ES" sz="2000" dirty="0"/>
              <a:t> </a:t>
            </a:r>
            <a:r>
              <a:rPr lang="es-ES" sz="2000" dirty="0" err="1"/>
              <a:t>adinaren</a:t>
            </a:r>
            <a:r>
              <a:rPr lang="es-ES" sz="2000" dirty="0"/>
              <a:t>, </a:t>
            </a:r>
            <a:r>
              <a:rPr lang="es-ES" sz="2000" dirty="0" err="1"/>
              <a:t>sexuaren</a:t>
            </a:r>
            <a:r>
              <a:rPr lang="es-ES" sz="2000" dirty="0"/>
              <a:t>, </a:t>
            </a:r>
            <a:r>
              <a:rPr lang="es-ES" sz="2000" dirty="0" err="1"/>
              <a:t>larritasunaren</a:t>
            </a:r>
            <a:r>
              <a:rPr lang="es-ES" sz="2000" dirty="0"/>
              <a:t>, </a:t>
            </a:r>
            <a:r>
              <a:rPr lang="es-ES" sz="2000" dirty="0" err="1"/>
              <a:t>komorbilitatearen</a:t>
            </a:r>
            <a:r>
              <a:rPr lang="es-ES" sz="2000" dirty="0"/>
              <a:t> eta abarren </a:t>
            </a:r>
            <a:r>
              <a:rPr lang="es-ES" sz="2000" dirty="0" err="1"/>
              <a:t>arabera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HELBURUA: </a:t>
            </a:r>
            <a:r>
              <a:rPr lang="es-ES" sz="2000" dirty="0" err="1"/>
              <a:t>tresnak</a:t>
            </a:r>
            <a:r>
              <a:rPr lang="es-ES" sz="2000" dirty="0"/>
              <a:t> </a:t>
            </a:r>
            <a:r>
              <a:rPr lang="es-ES" sz="2000" dirty="0" err="1"/>
              <a:t>eskaintzea</a:t>
            </a:r>
            <a:r>
              <a:rPr lang="es-ES" sz="2000" dirty="0"/>
              <a:t> </a:t>
            </a: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</a:t>
            </a:r>
            <a:r>
              <a:rPr lang="es-ES" sz="2000" dirty="0" err="1"/>
              <a:t>saiakuntzen</a:t>
            </a:r>
            <a:r>
              <a:rPr lang="es-ES" sz="2000" dirty="0"/>
              <a:t> eta </a:t>
            </a:r>
            <a:r>
              <a:rPr lang="es-ES" sz="2000" dirty="0" err="1"/>
              <a:t>azpitaldeen</a:t>
            </a:r>
            <a:r>
              <a:rPr lang="es-ES" sz="2000" dirty="0"/>
              <a:t> </a:t>
            </a:r>
            <a:r>
              <a:rPr lang="es-ES" sz="2000" dirty="0" err="1"/>
              <a:t>analisien</a:t>
            </a:r>
            <a:r>
              <a:rPr lang="es-ES" sz="2000" dirty="0"/>
              <a:t> </a:t>
            </a:r>
            <a:r>
              <a:rPr lang="es-ES" sz="2000" dirty="0" err="1"/>
              <a:t>irakurketa</a:t>
            </a:r>
            <a:r>
              <a:rPr lang="es-ES" sz="2000" dirty="0"/>
              <a:t> </a:t>
            </a:r>
            <a:r>
              <a:rPr lang="es-ES" sz="2000" dirty="0" err="1"/>
              <a:t>kritikoa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dezaten</a:t>
            </a: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endParaRPr lang="es-ES" sz="2000" b="1" dirty="0"/>
          </a:p>
          <a:p>
            <a:pPr>
              <a:buFont typeface="Wingdings" panose="05000000000000000000" pitchFamily="2" charset="2"/>
              <a:buChar char="ü"/>
            </a:pPr>
            <a:endParaRPr lang="es-ES" sz="2400" b="1" dirty="0"/>
          </a:p>
          <a:p>
            <a:pPr>
              <a:buFont typeface="Wingdings" panose="05000000000000000000" pitchFamily="2" charset="2"/>
              <a:buChar char="ü"/>
            </a:pPr>
            <a:endParaRPr lang="es-ES" sz="2400" b="1" dirty="0"/>
          </a:p>
          <a:p>
            <a:pPr>
              <a:buFont typeface="Wingdings" panose="05000000000000000000" pitchFamily="2" charset="2"/>
              <a:buChar char="ü"/>
            </a:pPr>
            <a:endParaRPr lang="es-ES" sz="2400" b="1" dirty="0"/>
          </a:p>
          <a:p>
            <a:pPr>
              <a:buFont typeface="Wingdings" panose="05000000000000000000" pitchFamily="2" charset="2"/>
              <a:buChar char="ü"/>
            </a:pPr>
            <a:endParaRPr lang="es-ES" sz="2400" b="1" dirty="0"/>
          </a:p>
          <a:p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61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1285" y="365125"/>
            <a:ext cx="11042515" cy="732155"/>
          </a:xfrm>
        </p:spPr>
        <p:txBody>
          <a:bodyPr>
            <a:noAutofit/>
          </a:bodyPr>
          <a:lstStyle/>
          <a:p>
            <a:pPr algn="ctr"/>
            <a:r>
              <a:rPr lang="es-ES" sz="3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 EZAREN SAIAKUNTZAK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0"/>
            <a:ext cx="9088445" cy="467895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Diseinatuta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</a:t>
            </a:r>
            <a:r>
              <a:rPr lang="es-ES" sz="2000" dirty="0" err="1"/>
              <a:t>frogatzeko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esperimentala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dela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konparatzailea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gutxiago</a:t>
            </a:r>
            <a:r>
              <a:rPr lang="es-ES" sz="2000" dirty="0"/>
              <a:t>, </a:t>
            </a:r>
            <a:r>
              <a:rPr lang="es-ES" sz="2000" b="1" dirty="0" err="1"/>
              <a:t>gutxiagotasun</a:t>
            </a:r>
            <a:r>
              <a:rPr lang="es-ES" sz="2000" b="1" dirty="0"/>
              <a:t> </a:t>
            </a:r>
            <a:r>
              <a:rPr lang="es-ES" sz="2000" b="1" dirty="0" err="1"/>
              <a:t>ezaren</a:t>
            </a:r>
            <a:r>
              <a:rPr lang="es-ES" sz="2000" b="1" dirty="0"/>
              <a:t> </a:t>
            </a:r>
            <a:r>
              <a:rPr lang="es-ES" sz="2000" b="1" dirty="0" err="1"/>
              <a:t>marjina</a:t>
            </a:r>
            <a:r>
              <a:rPr lang="es-ES" sz="2000" b="1" dirty="0"/>
              <a:t> </a:t>
            </a:r>
            <a:r>
              <a:rPr lang="es-ES" sz="2000" b="1" dirty="0" err="1"/>
              <a:t>edo</a:t>
            </a:r>
            <a:r>
              <a:rPr lang="es-ES" sz="2000" b="1" dirty="0"/>
              <a:t> delta </a:t>
            </a:r>
            <a:r>
              <a:rPr lang="es-ES" sz="2000" b="1" dirty="0" err="1"/>
              <a:t>balio</a:t>
            </a:r>
            <a:r>
              <a:rPr lang="es-ES" sz="2000" b="1" dirty="0"/>
              <a:t> </a:t>
            </a:r>
            <a:r>
              <a:rPr lang="es-ES" sz="2000" dirty="0" err="1"/>
              <a:t>deritzon</a:t>
            </a:r>
            <a:r>
              <a:rPr lang="es-ES" sz="2000" dirty="0"/>
              <a:t> </a:t>
            </a:r>
            <a:r>
              <a:rPr lang="es-ES" sz="2000" dirty="0" err="1"/>
              <a:t>diferentzia</a:t>
            </a:r>
            <a:r>
              <a:rPr lang="es-ES" sz="2000" dirty="0"/>
              <a:t> </a:t>
            </a:r>
            <a:r>
              <a:rPr lang="es-ES" sz="2000" dirty="0" err="1"/>
              <a:t>kliniko</a:t>
            </a:r>
            <a:r>
              <a:rPr lang="es-ES" sz="2000" dirty="0"/>
              <a:t> </a:t>
            </a:r>
            <a:r>
              <a:rPr lang="es-ES" sz="2000" dirty="0" err="1"/>
              <a:t>onargarri</a:t>
            </a:r>
            <a:r>
              <a:rPr lang="es-ES" sz="2000" dirty="0"/>
              <a:t> baten </a:t>
            </a:r>
            <a:r>
              <a:rPr lang="es-ES" sz="2000" dirty="0" err="1"/>
              <a:t>arabera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Gehiagotasunaren</a:t>
            </a:r>
            <a:r>
              <a:rPr lang="es-ES" sz="2000" dirty="0"/>
              <a:t> eta </a:t>
            </a: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</a:t>
            </a:r>
            <a:r>
              <a:rPr lang="es-ES" sz="2000" dirty="0" err="1"/>
              <a:t>azterketen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konparazioa</a:t>
            </a:r>
            <a:r>
              <a:rPr lang="es-ES" sz="2000" dirty="0"/>
              <a:t> :</a:t>
            </a:r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endParaRPr lang="es-ES" sz="2000" dirty="0"/>
          </a:p>
          <a:p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06630B69-E40E-32FC-28A5-E377C4540F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9734" y="2745433"/>
            <a:ext cx="8154783" cy="341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24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44367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 EZAREN SAIAKUNTZAK 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42874" y="1393372"/>
            <a:ext cx="9030329" cy="470034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Erabilgarriak</a:t>
            </a:r>
            <a:r>
              <a:rPr lang="es-ES" sz="2000" dirty="0"/>
              <a:t> izan </a:t>
            </a:r>
            <a:r>
              <a:rPr lang="es-ES" sz="2000" dirty="0" err="1"/>
              <a:t>lirateke</a:t>
            </a:r>
            <a:r>
              <a:rPr lang="es-ES" sz="2000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1800" dirty="0" err="1"/>
              <a:t>erabilgarri</a:t>
            </a:r>
            <a:r>
              <a:rPr lang="es-ES" sz="1800" dirty="0"/>
              <a:t> </a:t>
            </a:r>
            <a:r>
              <a:rPr lang="es-ES" sz="1800" dirty="0" err="1"/>
              <a:t>dauden</a:t>
            </a:r>
            <a:r>
              <a:rPr lang="es-ES" sz="1800" dirty="0"/>
              <a:t> </a:t>
            </a:r>
            <a:r>
              <a:rPr lang="es-ES" sz="1800" dirty="0" err="1"/>
              <a:t>farmakoen</a:t>
            </a:r>
            <a:r>
              <a:rPr lang="es-ES" sz="1800" dirty="0"/>
              <a:t> forma </a:t>
            </a:r>
            <a:r>
              <a:rPr lang="es-ES" sz="1800" dirty="0" err="1"/>
              <a:t>farmazeutiko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forma </a:t>
            </a:r>
            <a:r>
              <a:rPr lang="es-ES" sz="1800" dirty="0" err="1"/>
              <a:t>galeniko</a:t>
            </a:r>
            <a:r>
              <a:rPr lang="es-ES" sz="1800" dirty="0"/>
              <a:t> </a:t>
            </a:r>
            <a:r>
              <a:rPr lang="es-ES" sz="1800" dirty="0" err="1"/>
              <a:t>berriak</a:t>
            </a:r>
            <a:r>
              <a:rPr lang="es-ES" sz="1800" dirty="0"/>
              <a:t> </a:t>
            </a:r>
            <a:r>
              <a:rPr lang="es-ES" sz="1800" dirty="0" err="1"/>
              <a:t>garatzeko</a:t>
            </a:r>
            <a:r>
              <a:rPr lang="es-ES" sz="1800" dirty="0"/>
              <a:t>, </a:t>
            </a:r>
            <a:r>
              <a:rPr lang="es-ES" sz="1800" dirty="0" err="1"/>
              <a:t>biobaliokidetasun-azterketak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ezin</a:t>
            </a:r>
            <a:r>
              <a:rPr lang="es-ES" sz="1800" dirty="0"/>
              <a:t> </a:t>
            </a:r>
            <a:r>
              <a:rPr lang="es-ES" sz="1800" dirty="0" err="1"/>
              <a:t>badira</a:t>
            </a:r>
            <a:endParaRPr lang="es-ES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1800" dirty="0" err="1"/>
              <a:t>plazeboa</a:t>
            </a:r>
            <a:r>
              <a:rPr lang="es-ES" sz="1800" dirty="0"/>
              <a:t> </a:t>
            </a:r>
            <a:r>
              <a:rPr lang="es-ES" sz="1800" dirty="0" err="1"/>
              <a:t>konparatzaile</a:t>
            </a:r>
            <a:r>
              <a:rPr lang="es-ES" sz="1800" dirty="0"/>
              <a:t> </a:t>
            </a:r>
            <a:r>
              <a:rPr lang="es-ES" sz="1800" dirty="0" err="1"/>
              <a:t>gisa</a:t>
            </a:r>
            <a:r>
              <a:rPr lang="es-ES" sz="1800" dirty="0"/>
              <a:t> </a:t>
            </a:r>
            <a:r>
              <a:rPr lang="es-ES" sz="1800" dirty="0" err="1"/>
              <a:t>erabiltzea</a:t>
            </a:r>
            <a:r>
              <a:rPr lang="es-ES" sz="1800" dirty="0"/>
              <a:t> </a:t>
            </a:r>
            <a:r>
              <a:rPr lang="es-ES" sz="1800" dirty="0" err="1"/>
              <a:t>etikoa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den </a:t>
            </a:r>
            <a:r>
              <a:rPr lang="es-ES" sz="1800" dirty="0" err="1"/>
              <a:t>patologietarako</a:t>
            </a:r>
            <a:r>
              <a:rPr lang="es-ES" sz="1800" dirty="0"/>
              <a:t> </a:t>
            </a:r>
            <a:r>
              <a:rPr lang="es-ES" sz="1800" dirty="0" err="1"/>
              <a:t>farmako</a:t>
            </a:r>
            <a:r>
              <a:rPr lang="es-ES" sz="1800" dirty="0"/>
              <a:t> </a:t>
            </a:r>
            <a:r>
              <a:rPr lang="es-ES" sz="1800" dirty="0" err="1"/>
              <a:t>berriak</a:t>
            </a:r>
            <a:r>
              <a:rPr lang="es-ES" sz="1800" dirty="0"/>
              <a:t> </a:t>
            </a:r>
            <a:r>
              <a:rPr lang="es-ES" sz="1800" dirty="0" err="1"/>
              <a:t>daudenerako</a:t>
            </a:r>
            <a:endParaRPr lang="es-ES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1800" dirty="0" err="1"/>
              <a:t>efikazagoak</a:t>
            </a:r>
            <a:r>
              <a:rPr lang="es-ES" sz="1800" dirty="0"/>
              <a:t> </a:t>
            </a:r>
            <a:r>
              <a:rPr lang="es-ES" sz="1800" dirty="0" err="1"/>
              <a:t>izatea</a:t>
            </a:r>
            <a:r>
              <a:rPr lang="es-ES" sz="1800" dirty="0"/>
              <a:t> espero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baina</a:t>
            </a:r>
            <a:r>
              <a:rPr lang="es-ES" sz="1800" dirty="0"/>
              <a:t> </a:t>
            </a:r>
            <a:r>
              <a:rPr lang="es-ES" sz="1800" dirty="0" err="1"/>
              <a:t>segurtasunean</a:t>
            </a:r>
            <a:r>
              <a:rPr lang="es-ES" sz="1800" dirty="0"/>
              <a:t>, </a:t>
            </a:r>
            <a:r>
              <a:rPr lang="es-ES" sz="1800" dirty="0" err="1"/>
              <a:t>tratamendu</a:t>
            </a:r>
            <a:r>
              <a:rPr lang="es-ES" sz="1800" dirty="0"/>
              <a:t>-pautan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kostuetan</a:t>
            </a:r>
            <a:r>
              <a:rPr lang="es-ES" sz="1800" dirty="0"/>
              <a:t> </a:t>
            </a:r>
            <a:r>
              <a:rPr lang="es-ES" sz="1800" dirty="0" err="1"/>
              <a:t>abantailak</a:t>
            </a:r>
            <a:r>
              <a:rPr lang="es-ES" sz="1800" dirty="0"/>
              <a:t> izan </a:t>
            </a:r>
            <a:r>
              <a:rPr lang="es-ES" sz="1800" dirty="0" err="1"/>
              <a:t>ditzaketen</a:t>
            </a:r>
            <a:r>
              <a:rPr lang="es-ES" sz="1800" dirty="0"/>
              <a:t> </a:t>
            </a:r>
            <a:r>
              <a:rPr lang="es-ES" sz="1800" dirty="0" err="1"/>
              <a:t>farmako</a:t>
            </a:r>
            <a:r>
              <a:rPr lang="es-ES" sz="1800" dirty="0"/>
              <a:t> </a:t>
            </a:r>
            <a:r>
              <a:rPr lang="es-ES" sz="1800" dirty="0" err="1"/>
              <a:t>berriak</a:t>
            </a:r>
            <a:r>
              <a:rPr lang="es-ES" sz="1800" dirty="0"/>
              <a:t> </a:t>
            </a:r>
            <a:r>
              <a:rPr lang="es-ES" sz="1800" dirty="0" err="1"/>
              <a:t>daudenerako</a:t>
            </a:r>
            <a:endParaRPr lang="es-ES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1800" dirty="0" err="1"/>
              <a:t>helburu</a:t>
            </a:r>
            <a:r>
              <a:rPr lang="es-ES" sz="1800" dirty="0"/>
              <a:t> </a:t>
            </a:r>
            <a:r>
              <a:rPr lang="es-ES" sz="1800" dirty="0" err="1"/>
              <a:t>nagusia</a:t>
            </a:r>
            <a:r>
              <a:rPr lang="es-ES" sz="1800" dirty="0"/>
              <a:t> </a:t>
            </a:r>
            <a:r>
              <a:rPr lang="es-ES" sz="1800" dirty="0" err="1"/>
              <a:t>segurtasuna</a:t>
            </a:r>
            <a:r>
              <a:rPr lang="es-ES" sz="1800" dirty="0"/>
              <a:t> </a:t>
            </a:r>
            <a:r>
              <a:rPr lang="es-ES" sz="1800" dirty="0" err="1"/>
              <a:t>egiaztatzea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saiakuntza</a:t>
            </a:r>
            <a:r>
              <a:rPr lang="es-ES" sz="1800" dirty="0"/>
              <a:t> </a:t>
            </a:r>
            <a:r>
              <a:rPr lang="es-ES" sz="1800" dirty="0" err="1"/>
              <a:t>klinikoetarako</a:t>
            </a:r>
            <a:endParaRPr lang="es-ES" sz="18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Bi </a:t>
            </a:r>
            <a:r>
              <a:rPr lang="es-ES" sz="2000" dirty="0" err="1"/>
              <a:t>adar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dituzte</a:t>
            </a:r>
            <a:r>
              <a:rPr lang="es-ES" sz="2000" dirty="0"/>
              <a:t>: </a:t>
            </a:r>
            <a:r>
              <a:rPr lang="es-ES" sz="2000" dirty="0" err="1"/>
              <a:t>aztertzen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den </a:t>
            </a:r>
            <a:r>
              <a:rPr lang="es-ES" sz="2000" dirty="0" err="1"/>
              <a:t>tratamendua</a:t>
            </a:r>
            <a:r>
              <a:rPr lang="es-ES" sz="2000" dirty="0"/>
              <a:t> eta </a:t>
            </a:r>
            <a:r>
              <a:rPr lang="es-ES" sz="2000" dirty="0" err="1"/>
              <a:t>konparatzaile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 </a:t>
            </a:r>
            <a:r>
              <a:rPr lang="es-ES" sz="2000" dirty="0" err="1"/>
              <a:t>jarduten</a:t>
            </a:r>
            <a:r>
              <a:rPr lang="es-ES" sz="2000" dirty="0"/>
              <a:t> </a:t>
            </a:r>
            <a:r>
              <a:rPr lang="es-ES" sz="2000" dirty="0" err="1"/>
              <a:t>duena</a:t>
            </a:r>
            <a:r>
              <a:rPr lang="es-ES" sz="2000" dirty="0"/>
              <a:t>; </a:t>
            </a:r>
            <a:r>
              <a:rPr lang="es-ES" sz="2000" dirty="0" err="1"/>
              <a:t>hirugarren</a:t>
            </a:r>
            <a:r>
              <a:rPr lang="es-ES" sz="2000" dirty="0"/>
              <a:t> </a:t>
            </a:r>
            <a:r>
              <a:rPr lang="es-ES" sz="2000" dirty="0" err="1"/>
              <a:t>adar</a:t>
            </a:r>
            <a:r>
              <a:rPr lang="es-ES" sz="2000" dirty="0"/>
              <a:t> bat ere izan </a:t>
            </a:r>
            <a:r>
              <a:rPr lang="es-ES" sz="2000" dirty="0" err="1"/>
              <a:t>dezake</a:t>
            </a:r>
            <a:r>
              <a:rPr lang="es-ES" sz="2000" dirty="0"/>
              <a:t>, </a:t>
            </a:r>
            <a:r>
              <a:rPr lang="es-ES" sz="2000" dirty="0" err="1"/>
              <a:t>plazeboduna</a:t>
            </a:r>
            <a:r>
              <a:rPr lang="es-ES" sz="2000" dirty="0"/>
              <a:t>. </a:t>
            </a:r>
            <a:r>
              <a:rPr lang="es-ES" sz="2000" dirty="0" err="1"/>
              <a:t>Azken</a:t>
            </a:r>
            <a:r>
              <a:rPr lang="es-ES" sz="2000" dirty="0"/>
              <a:t> </a:t>
            </a:r>
            <a:r>
              <a:rPr lang="es-ES" sz="2000" dirty="0" err="1"/>
              <a:t>diseinu</a:t>
            </a:r>
            <a:r>
              <a:rPr lang="es-ES" sz="2000" dirty="0"/>
              <a:t>-mota </a:t>
            </a:r>
            <a:r>
              <a:rPr lang="es-ES" sz="2000" dirty="0" err="1"/>
              <a:t>horrek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</a:t>
            </a:r>
            <a:r>
              <a:rPr lang="es-ES" sz="2000" dirty="0" err="1"/>
              <a:t>ematen</a:t>
            </a:r>
            <a:r>
              <a:rPr lang="es-ES" sz="2000" dirty="0"/>
              <a:t> du </a:t>
            </a:r>
            <a:r>
              <a:rPr lang="es-ES" sz="2000" dirty="0" err="1"/>
              <a:t>plazeboarekin</a:t>
            </a:r>
            <a:r>
              <a:rPr lang="es-ES" sz="2000" dirty="0"/>
              <a:t> </a:t>
            </a:r>
            <a:r>
              <a:rPr lang="es-ES" sz="2000" dirty="0" err="1"/>
              <a:t>alderatuta</a:t>
            </a:r>
            <a:r>
              <a:rPr lang="es-ES" sz="2000" dirty="0"/>
              <a:t> </a:t>
            </a:r>
            <a:r>
              <a:rPr lang="es-ES" sz="2000" dirty="0" err="1"/>
              <a:t>aztertzen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den </a:t>
            </a:r>
            <a:r>
              <a:rPr lang="es-ES" sz="2000" dirty="0" err="1"/>
              <a:t>tratamenduaren</a:t>
            </a:r>
            <a:r>
              <a:rPr lang="es-ES" sz="2000" dirty="0"/>
              <a:t> eta </a:t>
            </a:r>
            <a:r>
              <a:rPr lang="es-ES" sz="2000" dirty="0" err="1"/>
              <a:t>konparatzailearen</a:t>
            </a:r>
            <a:r>
              <a:rPr lang="es-ES" sz="2000" dirty="0"/>
              <a:t> </a:t>
            </a:r>
            <a:r>
              <a:rPr lang="es-ES" sz="2000" dirty="0" err="1"/>
              <a:t>nagusitasuna</a:t>
            </a:r>
            <a:r>
              <a:rPr lang="es-ES" sz="2000" dirty="0"/>
              <a:t> </a:t>
            </a:r>
            <a:r>
              <a:rPr lang="es-ES" sz="2000" dirty="0" err="1"/>
              <a:t>zuzenean</a:t>
            </a:r>
            <a:r>
              <a:rPr lang="es-ES" sz="2000" dirty="0"/>
              <a:t> </a:t>
            </a:r>
            <a:r>
              <a:rPr lang="es-ES" sz="2000" dirty="0" err="1"/>
              <a:t>frogatzeko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Plazeboa</a:t>
            </a:r>
            <a:r>
              <a:rPr lang="es-ES" sz="2000" dirty="0"/>
              <a:t> apenas </a:t>
            </a:r>
            <a:r>
              <a:rPr lang="es-ES" sz="2000" dirty="0" err="1"/>
              <a:t>erabiltzen</a:t>
            </a:r>
            <a:r>
              <a:rPr lang="es-ES" sz="2000" dirty="0"/>
              <a:t> da </a:t>
            </a:r>
            <a:r>
              <a:rPr lang="es-ES" sz="2000" dirty="0" err="1"/>
              <a:t>konparatzaile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, </a:t>
            </a:r>
            <a:r>
              <a:rPr lang="es-ES" sz="2000" dirty="0" err="1"/>
              <a:t>baina</a:t>
            </a:r>
            <a:r>
              <a:rPr lang="es-ES" sz="2000" dirty="0"/>
              <a:t> bai,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berrien</a:t>
            </a:r>
            <a:r>
              <a:rPr lang="es-ES" sz="2000" dirty="0"/>
              <a:t> </a:t>
            </a:r>
            <a:r>
              <a:rPr lang="es-ES" sz="2000" dirty="0" err="1"/>
              <a:t>segurtasuna</a:t>
            </a:r>
            <a:r>
              <a:rPr lang="es-ES" sz="2000" dirty="0"/>
              <a:t> </a:t>
            </a:r>
            <a:r>
              <a:rPr lang="es-ES" sz="2000" dirty="0" err="1"/>
              <a:t>aztertzeko</a:t>
            </a:r>
            <a:r>
              <a:rPr lang="es-ES" sz="2000" dirty="0"/>
              <a:t> </a:t>
            </a:r>
            <a:r>
              <a:rPr lang="es-ES" sz="2000" dirty="0" err="1"/>
              <a:t>saiakuntzetan</a:t>
            </a: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7921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6745" y="2098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 EZAREN SAIAKUNTZAK (III)</a:t>
            </a:r>
            <a:b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ezaren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marjina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edo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delta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balioa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8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</a:t>
            </a:r>
            <a:r>
              <a:rPr lang="es-ES" sz="2000" dirty="0" err="1"/>
              <a:t>marjina</a:t>
            </a:r>
            <a:r>
              <a:rPr lang="es-ES" sz="2000" dirty="0"/>
              <a:t> </a:t>
            </a:r>
            <a:r>
              <a:rPr lang="es-ES" sz="2000" dirty="0" err="1"/>
              <a:t>hautatzea</a:t>
            </a:r>
            <a:r>
              <a:rPr lang="es-ES" sz="2000" dirty="0"/>
              <a:t> </a:t>
            </a:r>
            <a:r>
              <a:rPr lang="es-ES" sz="2000" dirty="0" err="1"/>
              <a:t>funtsezkoa</a:t>
            </a:r>
            <a:r>
              <a:rPr lang="es-ES" sz="2000" dirty="0"/>
              <a:t> da eta </a:t>
            </a:r>
            <a:r>
              <a:rPr lang="es-ES" sz="2000" dirty="0" err="1"/>
              <a:t>horixe</a:t>
            </a:r>
            <a:r>
              <a:rPr lang="es-ES" sz="2000" dirty="0"/>
              <a:t> da </a:t>
            </a: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</a:t>
            </a:r>
            <a:r>
              <a:rPr lang="es-ES" sz="2000" dirty="0" err="1"/>
              <a:t>saiakuntzetako</a:t>
            </a:r>
            <a:r>
              <a:rPr lang="es-ES" sz="2000" dirty="0"/>
              <a:t> </a:t>
            </a:r>
            <a:r>
              <a:rPr lang="es-ES" sz="2000" dirty="0" err="1"/>
              <a:t>erronka</a:t>
            </a:r>
            <a:r>
              <a:rPr lang="es-ES" sz="2000" dirty="0"/>
              <a:t> </a:t>
            </a:r>
            <a:r>
              <a:rPr lang="es-ES" sz="2000" dirty="0" err="1"/>
              <a:t>nagusietako</a:t>
            </a:r>
            <a:r>
              <a:rPr lang="es-ES" sz="2000" dirty="0"/>
              <a:t> bat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Kuantifikatzen</a:t>
            </a:r>
            <a:r>
              <a:rPr lang="es-ES" sz="2000" dirty="0"/>
              <a:t> du </a:t>
            </a:r>
            <a:r>
              <a:rPr lang="es-ES" sz="2000" dirty="0" err="1"/>
              <a:t>zenbat</a:t>
            </a:r>
            <a:r>
              <a:rPr lang="es-ES" sz="2000" dirty="0"/>
              <a:t> </a:t>
            </a:r>
            <a:r>
              <a:rPr lang="es-ES" sz="2000" dirty="0" err="1"/>
              <a:t>okerragoa</a:t>
            </a:r>
            <a:r>
              <a:rPr lang="es-ES" sz="2000" dirty="0"/>
              <a:t> izan </a:t>
            </a:r>
            <a:r>
              <a:rPr lang="es-ES" sz="2000" dirty="0" err="1"/>
              <a:t>daitekeen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esperimentala</a:t>
            </a:r>
            <a:r>
              <a:rPr lang="es-ES" sz="2000" dirty="0"/>
              <a:t>, </a:t>
            </a:r>
            <a:r>
              <a:rPr lang="es-ES" sz="2000" dirty="0" err="1"/>
              <a:t>abantaila</a:t>
            </a:r>
            <a:r>
              <a:rPr lang="es-ES" sz="2000" dirty="0"/>
              <a:t> </a:t>
            </a:r>
            <a:r>
              <a:rPr lang="es-ES" sz="2000" dirty="0" err="1"/>
              <a:t>gehigarriak</a:t>
            </a:r>
            <a:r>
              <a:rPr lang="es-ES" sz="2000" dirty="0"/>
              <a:t> </a:t>
            </a: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hartuta</a:t>
            </a:r>
            <a:r>
              <a:rPr lang="es-ES" sz="2000" dirty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Azterketako</a:t>
            </a:r>
            <a:r>
              <a:rPr lang="es-ES" sz="2000" dirty="0"/>
              <a:t> </a:t>
            </a:r>
            <a:r>
              <a:rPr lang="es-ES" sz="2000" dirty="0" err="1"/>
              <a:t>laginaren</a:t>
            </a:r>
            <a:r>
              <a:rPr lang="es-ES" sz="2000" dirty="0"/>
              <a:t> </a:t>
            </a:r>
            <a:r>
              <a:rPr lang="es-ES" sz="2000" dirty="0" err="1"/>
              <a:t>tamaina</a:t>
            </a:r>
            <a:r>
              <a:rPr lang="es-ES" sz="2000" dirty="0"/>
              <a:t> </a:t>
            </a:r>
            <a:r>
              <a:rPr lang="es-ES" sz="2000" dirty="0" err="1"/>
              <a:t>zehazten</a:t>
            </a:r>
            <a:r>
              <a:rPr lang="es-ES" sz="2000" dirty="0"/>
              <a:t> du (</a:t>
            </a:r>
            <a:r>
              <a:rPr lang="es-ES" sz="2000" dirty="0" err="1"/>
              <a:t>zenbat</a:t>
            </a:r>
            <a:r>
              <a:rPr lang="es-ES" sz="2000" dirty="0"/>
              <a:t> eta </a:t>
            </a:r>
            <a:r>
              <a:rPr lang="es-ES" sz="2000" dirty="0" err="1"/>
              <a:t>handiagoa</a:t>
            </a:r>
            <a:r>
              <a:rPr lang="es-ES" sz="2000" dirty="0"/>
              <a:t> izan </a:t>
            </a: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</a:t>
            </a:r>
            <a:r>
              <a:rPr lang="es-ES" sz="2000" dirty="0" err="1"/>
              <a:t>marjina</a:t>
            </a:r>
            <a:r>
              <a:rPr lang="es-ES" sz="2000" dirty="0"/>
              <a:t>, </a:t>
            </a:r>
            <a:r>
              <a:rPr lang="es-ES" sz="2000" dirty="0" err="1"/>
              <a:t>orduan</a:t>
            </a:r>
            <a:r>
              <a:rPr lang="es-ES" sz="2000" dirty="0"/>
              <a:t> eta </a:t>
            </a:r>
            <a:r>
              <a:rPr lang="es-ES" sz="2000" dirty="0" err="1"/>
              <a:t>txikiagoa</a:t>
            </a:r>
            <a:r>
              <a:rPr lang="es-ES" sz="2000" dirty="0"/>
              <a:t> da </a:t>
            </a:r>
            <a:r>
              <a:rPr lang="es-ES" sz="2000" dirty="0" err="1"/>
              <a:t>behar</a:t>
            </a:r>
            <a:r>
              <a:rPr lang="es-ES" sz="2000" dirty="0"/>
              <a:t> den </a:t>
            </a:r>
            <a:r>
              <a:rPr lang="es-ES" sz="2000" dirty="0" err="1"/>
              <a:t>lagina</a:t>
            </a:r>
            <a:r>
              <a:rPr lang="es-ES" sz="2000" dirty="0"/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Gutxiagotasun</a:t>
            </a:r>
            <a:r>
              <a:rPr lang="es-ES" sz="2000" dirty="0"/>
              <a:t> </a:t>
            </a:r>
            <a:r>
              <a:rPr lang="es-ES" sz="2000" dirty="0" err="1"/>
              <a:t>ezaren</a:t>
            </a:r>
            <a:r>
              <a:rPr lang="es-ES" sz="2000" dirty="0"/>
              <a:t> </a:t>
            </a:r>
            <a:r>
              <a:rPr lang="es-ES" sz="2000" dirty="0" err="1"/>
              <a:t>ondorioetarako</a:t>
            </a:r>
            <a:r>
              <a:rPr lang="es-ES" sz="2000" dirty="0"/>
              <a:t> </a:t>
            </a:r>
            <a:r>
              <a:rPr lang="es-ES" sz="2000" dirty="0" err="1"/>
              <a:t>erreferentzia-balio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da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Testuinguru</a:t>
            </a:r>
            <a:r>
              <a:rPr lang="es-ES" sz="2000" dirty="0"/>
              <a:t> </a:t>
            </a:r>
            <a:r>
              <a:rPr lang="es-ES" sz="2000" dirty="0" err="1"/>
              <a:t>kliniko</a:t>
            </a:r>
            <a:r>
              <a:rPr lang="es-ES" sz="2000" dirty="0"/>
              <a:t> </a:t>
            </a:r>
            <a:r>
              <a:rPr lang="es-ES" sz="2000" dirty="0" err="1"/>
              <a:t>bakoitzerako</a:t>
            </a:r>
            <a:r>
              <a:rPr lang="es-ES" sz="2000" dirty="0"/>
              <a:t> </a:t>
            </a:r>
            <a:r>
              <a:rPr lang="es-ES" sz="2000" dirty="0" err="1"/>
              <a:t>zehaztu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marjina</a:t>
            </a:r>
            <a:r>
              <a:rPr lang="es-ES" sz="2000" dirty="0"/>
              <a:t>, </a:t>
            </a:r>
            <a:r>
              <a:rPr lang="es-ES" sz="2000" dirty="0" err="1"/>
              <a:t>analisi</a:t>
            </a:r>
            <a:r>
              <a:rPr lang="es-ES" sz="2000" dirty="0"/>
              <a:t> </a:t>
            </a:r>
            <a:r>
              <a:rPr lang="es-ES" sz="2000" dirty="0" err="1"/>
              <a:t>estatistikoaren</a:t>
            </a:r>
            <a:r>
              <a:rPr lang="es-ES" sz="2000" dirty="0"/>
              <a:t> eta </a:t>
            </a:r>
            <a:r>
              <a:rPr lang="es-ES" sz="2000" dirty="0" err="1"/>
              <a:t>irizpide</a:t>
            </a:r>
            <a:r>
              <a:rPr lang="es-ES" sz="2000" dirty="0"/>
              <a:t> </a:t>
            </a:r>
            <a:r>
              <a:rPr lang="es-ES" sz="2000" dirty="0" err="1"/>
              <a:t>klinikoaren</a:t>
            </a:r>
            <a:r>
              <a:rPr lang="es-ES" sz="2000" dirty="0"/>
              <a:t> </a:t>
            </a:r>
            <a:r>
              <a:rPr lang="es-ES" sz="2000" dirty="0" err="1"/>
              <a:t>arteko</a:t>
            </a:r>
            <a:r>
              <a:rPr lang="es-ES" sz="2000" dirty="0"/>
              <a:t> </a:t>
            </a:r>
            <a:r>
              <a:rPr lang="es-ES" sz="2000" dirty="0" err="1"/>
              <a:t>konbinazio</a:t>
            </a:r>
            <a:r>
              <a:rPr lang="es-ES" sz="2000" dirty="0"/>
              <a:t> baten </a:t>
            </a:r>
            <a:r>
              <a:rPr lang="es-ES" sz="2000" dirty="0" err="1"/>
              <a:t>arabera</a:t>
            </a:r>
            <a:r>
              <a:rPr lang="es-ES" sz="2000" dirty="0"/>
              <a:t>, </a:t>
            </a:r>
            <a:r>
              <a:rPr lang="es-ES" sz="2000" dirty="0" err="1"/>
              <a:t>zeina</a:t>
            </a:r>
            <a:r>
              <a:rPr lang="es-ES" sz="2000" dirty="0"/>
              <a:t> </a:t>
            </a:r>
            <a:r>
              <a:rPr lang="es-ES" sz="2000" dirty="0" err="1"/>
              <a:t>aldatu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baitaiteke</a:t>
            </a:r>
            <a:r>
              <a:rPr lang="es-ES" sz="2000" dirty="0"/>
              <a:t> </a:t>
            </a:r>
            <a:r>
              <a:rPr lang="es-ES" sz="2000" dirty="0" err="1"/>
              <a:t>patologiaren</a:t>
            </a:r>
            <a:r>
              <a:rPr lang="es-ES" sz="2000" dirty="0"/>
              <a:t> eta </a:t>
            </a:r>
            <a:r>
              <a:rPr lang="es-ES" sz="2000" dirty="0" err="1"/>
              <a:t>farmako</a:t>
            </a:r>
            <a:r>
              <a:rPr lang="es-ES" sz="2000" dirty="0"/>
              <a:t> </a:t>
            </a:r>
            <a:r>
              <a:rPr lang="es-ES" sz="2000" dirty="0" err="1"/>
              <a:t>motaren</a:t>
            </a:r>
            <a:r>
              <a:rPr lang="es-ES" sz="2000" dirty="0"/>
              <a:t> </a:t>
            </a:r>
            <a:r>
              <a:rPr lang="es-ES" sz="2000" dirty="0" err="1"/>
              <a:t>arabera</a:t>
            </a: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Finkatuta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/>
              <a:t>beharko</a:t>
            </a:r>
            <a:r>
              <a:rPr lang="es-ES" sz="2000" dirty="0"/>
              <a:t> </a:t>
            </a:r>
            <a:r>
              <a:rPr lang="es-ES" sz="2000" dirty="0" err="1"/>
              <a:t>lirateke</a:t>
            </a:r>
            <a:r>
              <a:rPr lang="es-ES" sz="2000" dirty="0"/>
              <a:t> </a:t>
            </a:r>
            <a:r>
              <a:rPr lang="es-ES" sz="2000" dirty="0" err="1"/>
              <a:t>diferentzia</a:t>
            </a:r>
            <a:r>
              <a:rPr lang="es-ES" sz="2000" dirty="0"/>
              <a:t> </a:t>
            </a:r>
            <a:r>
              <a:rPr lang="es-ES" sz="2000" dirty="0" err="1"/>
              <a:t>erlatiboetan</a:t>
            </a:r>
            <a:r>
              <a:rPr lang="es-ES" sz="2000" dirty="0"/>
              <a:t> –</a:t>
            </a:r>
            <a:r>
              <a:rPr lang="es-ES" sz="2000" dirty="0" err="1"/>
              <a:t>arrisku</a:t>
            </a:r>
            <a:r>
              <a:rPr lang="es-ES" sz="2000" dirty="0"/>
              <a:t> </a:t>
            </a:r>
            <a:r>
              <a:rPr lang="es-ES" sz="2000" dirty="0" err="1"/>
              <a:t>erlatiboa</a:t>
            </a:r>
            <a:r>
              <a:rPr lang="es-ES" sz="2000" dirty="0"/>
              <a:t>, </a:t>
            </a:r>
            <a:r>
              <a:rPr lang="es-ES" sz="2000" dirty="0" err="1"/>
              <a:t>odds</a:t>
            </a:r>
            <a:r>
              <a:rPr lang="es-ES" sz="2000" dirty="0"/>
              <a:t> ratio, </a:t>
            </a:r>
            <a:r>
              <a:rPr lang="es-ES" sz="2000" dirty="0" err="1"/>
              <a:t>hazard</a:t>
            </a:r>
            <a:r>
              <a:rPr lang="es-ES" sz="2000" dirty="0"/>
              <a:t> </a:t>
            </a:r>
            <a:r>
              <a:rPr lang="es-ES" sz="2000" dirty="0" err="1"/>
              <a:t>ratioa</a:t>
            </a:r>
            <a:r>
              <a:rPr lang="es-ES" sz="2000" dirty="0"/>
              <a:t> (HR)–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/>
              <a:t>Ez </a:t>
            </a:r>
            <a:r>
              <a:rPr lang="es-ES" sz="2000" dirty="0" err="1"/>
              <a:t>lirateke</a:t>
            </a:r>
            <a:r>
              <a:rPr lang="es-ES" sz="2000" dirty="0"/>
              <a:t>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/>
              <a:t>beharko</a:t>
            </a:r>
            <a:r>
              <a:rPr lang="es-ES" sz="2000" dirty="0"/>
              <a:t> </a:t>
            </a:r>
            <a:r>
              <a:rPr lang="es-ES" sz="2000" dirty="0" err="1"/>
              <a:t>eraginkortasun</a:t>
            </a:r>
            <a:r>
              <a:rPr lang="es-ES" sz="2000" dirty="0"/>
              <a:t>- eta </a:t>
            </a:r>
            <a:r>
              <a:rPr lang="es-ES" sz="2000" dirty="0" err="1"/>
              <a:t>segurtasun-emaitza</a:t>
            </a:r>
            <a:r>
              <a:rPr lang="es-ES" sz="2000" dirty="0"/>
              <a:t> </a:t>
            </a:r>
            <a:r>
              <a:rPr lang="es-ES" sz="2000" dirty="0" err="1"/>
              <a:t>konbinaturik</a:t>
            </a:r>
            <a:endParaRPr lang="es-ES" sz="2000" dirty="0"/>
          </a:p>
          <a:p>
            <a:pPr lvl="1"/>
            <a:endParaRPr lang="es-ES" sz="1600" dirty="0"/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315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6745" y="2098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 EZAREN SAIAKUNTZAK (IV)</a:t>
            </a:r>
            <a:b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ezaren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marjina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edo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delta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balioa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2"/>
            <a:ext cx="9088445" cy="339331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ü"/>
            </a:pPr>
            <a:endParaRPr lang="es-ES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s-ES" sz="2000" dirty="0" err="1"/>
              <a:t>Adibideak</a:t>
            </a:r>
            <a:r>
              <a:rPr lang="es-ES" sz="2000" dirty="0"/>
              <a:t>: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ES" sz="1600" dirty="0" err="1"/>
              <a:t>Antidiabetikoen</a:t>
            </a:r>
            <a:r>
              <a:rPr lang="es-ES" sz="1600" dirty="0"/>
              <a:t> </a:t>
            </a:r>
            <a:r>
              <a:rPr lang="es-ES" sz="1600" dirty="0" err="1"/>
              <a:t>segurtasun</a:t>
            </a:r>
            <a:r>
              <a:rPr lang="es-ES" sz="1600" dirty="0"/>
              <a:t> </a:t>
            </a:r>
            <a:r>
              <a:rPr lang="es-ES" sz="1600" dirty="0" err="1"/>
              <a:t>kardiobaskularren</a:t>
            </a:r>
            <a:r>
              <a:rPr lang="es-ES" sz="1600" dirty="0"/>
              <a:t> </a:t>
            </a:r>
            <a:r>
              <a:rPr lang="es-ES" sz="1600" dirty="0" err="1"/>
              <a:t>gaineko</a:t>
            </a:r>
            <a:r>
              <a:rPr lang="es-ES" sz="1600" dirty="0"/>
              <a:t> </a:t>
            </a:r>
            <a:r>
              <a:rPr lang="es-ES" sz="1600" dirty="0" err="1"/>
              <a:t>azterketa</a:t>
            </a:r>
            <a:r>
              <a:rPr lang="es-ES" sz="1600" dirty="0"/>
              <a:t> </a:t>
            </a:r>
            <a:r>
              <a:rPr lang="es-ES" sz="1600" dirty="0" err="1"/>
              <a:t>gehienetan</a:t>
            </a:r>
            <a:r>
              <a:rPr lang="es-ES" sz="1600" dirty="0"/>
              <a:t>, 1,3 </a:t>
            </a:r>
            <a:r>
              <a:rPr lang="es-ES" sz="1600" dirty="0" err="1"/>
              <a:t>balioa</a:t>
            </a:r>
            <a:r>
              <a:rPr lang="es-ES" sz="1600" dirty="0"/>
              <a:t> </a:t>
            </a:r>
            <a:r>
              <a:rPr lang="es-ES" sz="1600" dirty="0" err="1"/>
              <a:t>erabiltzen</a:t>
            </a:r>
            <a:r>
              <a:rPr lang="es-ES" sz="1600" dirty="0"/>
              <a:t> da </a:t>
            </a:r>
            <a:r>
              <a:rPr lang="es-ES" sz="1600" dirty="0" err="1"/>
              <a:t>gutxiagotasun</a:t>
            </a:r>
            <a:r>
              <a:rPr lang="es-ES" sz="1600" dirty="0"/>
              <a:t> </a:t>
            </a:r>
            <a:r>
              <a:rPr lang="es-ES" sz="1600" dirty="0" err="1"/>
              <a:t>ezaren</a:t>
            </a:r>
            <a:r>
              <a:rPr lang="es-ES" sz="1600" dirty="0"/>
              <a:t> </a:t>
            </a:r>
            <a:r>
              <a:rPr lang="es-ES" sz="1600" dirty="0" err="1"/>
              <a:t>marjina</a:t>
            </a:r>
            <a:r>
              <a:rPr lang="es-ES" sz="1600" dirty="0"/>
              <a:t> </a:t>
            </a:r>
            <a:r>
              <a:rPr lang="es-ES" sz="1600" dirty="0" err="1"/>
              <a:t>gisa</a:t>
            </a:r>
            <a:r>
              <a:rPr lang="es-ES" sz="1600" dirty="0"/>
              <a:t>. Horren </a:t>
            </a:r>
            <a:r>
              <a:rPr lang="es-ES" sz="1600" dirty="0" err="1"/>
              <a:t>arabera</a:t>
            </a:r>
            <a:r>
              <a:rPr lang="es-ES" sz="1600" dirty="0"/>
              <a:t>, </a:t>
            </a:r>
            <a:r>
              <a:rPr lang="es-ES" sz="1600" dirty="0" err="1"/>
              <a:t>onartzen</a:t>
            </a:r>
            <a:r>
              <a:rPr lang="es-ES" sz="1600" dirty="0"/>
              <a:t> da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berriarekin</a:t>
            </a:r>
            <a:r>
              <a:rPr lang="es-ES" sz="1600" dirty="0"/>
              <a:t> % 30 </a:t>
            </a:r>
            <a:r>
              <a:rPr lang="es-ES" sz="1600" dirty="0" err="1"/>
              <a:t>handitzea</a:t>
            </a:r>
            <a:r>
              <a:rPr lang="es-ES" sz="1600" dirty="0"/>
              <a:t> </a:t>
            </a:r>
            <a:r>
              <a:rPr lang="es-ES" sz="1600" dirty="0" err="1"/>
              <a:t>gertaera</a:t>
            </a:r>
            <a:r>
              <a:rPr lang="es-ES" sz="1600" dirty="0"/>
              <a:t> bat </a:t>
            </a:r>
            <a:r>
              <a:rPr lang="es-ES" sz="1600" dirty="0" err="1"/>
              <a:t>izateko</a:t>
            </a:r>
            <a:r>
              <a:rPr lang="es-ES" sz="1600" dirty="0"/>
              <a:t> </a:t>
            </a:r>
            <a:r>
              <a:rPr lang="es-ES" sz="1600" dirty="0" err="1"/>
              <a:t>arriskua</a:t>
            </a:r>
            <a:r>
              <a:rPr lang="es-ES" sz="1600" dirty="0"/>
              <a:t> </a:t>
            </a:r>
            <a:r>
              <a:rPr lang="es-ES" sz="1600" dirty="0" err="1"/>
              <a:t>plazeboaren</a:t>
            </a:r>
            <a:r>
              <a:rPr lang="es-ES" sz="1600" dirty="0"/>
              <a:t> </a:t>
            </a:r>
            <a:r>
              <a:rPr lang="es-ES" sz="1600" dirty="0" err="1"/>
              <a:t>aldean</a:t>
            </a:r>
            <a:r>
              <a:rPr lang="es-ES" sz="1600" dirty="0"/>
              <a:t>, </a:t>
            </a:r>
            <a:r>
              <a:rPr lang="es-ES" sz="1600" dirty="0" err="1"/>
              <a:t>plazeboa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gutxiago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dela </a:t>
            </a:r>
            <a:r>
              <a:rPr lang="es-ES" sz="1600" dirty="0" err="1"/>
              <a:t>kontsideratzeko</a:t>
            </a:r>
            <a:r>
              <a:rPr lang="es-ES" sz="1600" dirty="0"/>
              <a:t>. </a:t>
            </a:r>
            <a:r>
              <a:rPr lang="es-ES" sz="1600" dirty="0" err="1"/>
              <a:t>Semaglutidaren</a:t>
            </a:r>
            <a:r>
              <a:rPr lang="es-ES" sz="1600" dirty="0"/>
              <a:t> </a:t>
            </a:r>
            <a:r>
              <a:rPr lang="es-ES" sz="1600" dirty="0" err="1"/>
              <a:t>kasuan</a:t>
            </a:r>
            <a:r>
              <a:rPr lang="es-ES" sz="1600" dirty="0"/>
              <a:t> 1,8-ko </a:t>
            </a:r>
            <a:r>
              <a:rPr lang="es-ES" sz="1600" dirty="0" err="1"/>
              <a:t>marjina</a:t>
            </a:r>
            <a:r>
              <a:rPr lang="es-ES" sz="1600" dirty="0"/>
              <a:t> </a:t>
            </a:r>
            <a:r>
              <a:rPr lang="es-ES" sz="1600" dirty="0" err="1"/>
              <a:t>onartu</a:t>
            </a:r>
            <a:r>
              <a:rPr lang="es-ES" sz="1600" dirty="0"/>
              <a:t> zen. </a:t>
            </a:r>
            <a:r>
              <a:rPr lang="es-ES" sz="1600" dirty="0" err="1"/>
              <a:t>Zalantzan</a:t>
            </a:r>
            <a:r>
              <a:rPr lang="es-ES" sz="1600" dirty="0"/>
              <a:t> </a:t>
            </a:r>
            <a:r>
              <a:rPr lang="es-ES" sz="1600" dirty="0" err="1"/>
              <a:t>jarri</a:t>
            </a:r>
            <a:r>
              <a:rPr lang="es-ES" sz="1600" dirty="0"/>
              <a:t> da </a:t>
            </a:r>
            <a:r>
              <a:rPr lang="es-ES" sz="1600" dirty="0" err="1"/>
              <a:t>marjina</a:t>
            </a:r>
            <a:r>
              <a:rPr lang="es-ES" sz="1600" dirty="0"/>
              <a:t> </a:t>
            </a:r>
            <a:r>
              <a:rPr lang="es-ES" sz="1600" dirty="0" err="1"/>
              <a:t>hori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ote</a:t>
            </a:r>
            <a:r>
              <a:rPr lang="es-ES" sz="1600" dirty="0"/>
              <a:t> den </a:t>
            </a:r>
            <a:r>
              <a:rPr lang="es-ES" sz="1600" dirty="0" err="1"/>
              <a:t>zabalegia</a:t>
            </a:r>
            <a:r>
              <a:rPr lang="es-ES" sz="1600" dirty="0"/>
              <a:t>.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es-ES" sz="16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s-ES" sz="1600" dirty="0" err="1"/>
              <a:t>Antikoagulatzaile</a:t>
            </a:r>
            <a:r>
              <a:rPr lang="es-ES" sz="1600" dirty="0"/>
              <a:t> </a:t>
            </a:r>
            <a:r>
              <a:rPr lang="es-ES" sz="1600" dirty="0" err="1"/>
              <a:t>berrien</a:t>
            </a:r>
            <a:r>
              <a:rPr lang="es-ES" sz="1600" dirty="0"/>
              <a:t> </a:t>
            </a:r>
            <a:r>
              <a:rPr lang="es-ES" sz="1600" dirty="0" err="1"/>
              <a:t>kasuan</a:t>
            </a:r>
            <a:r>
              <a:rPr lang="es-ES" sz="1600" dirty="0"/>
              <a:t>, 1,46an </a:t>
            </a:r>
            <a:r>
              <a:rPr lang="es-ES" sz="1600" dirty="0" err="1"/>
              <a:t>ezarri</a:t>
            </a:r>
            <a:r>
              <a:rPr lang="es-ES" sz="1600" dirty="0"/>
              <a:t> zen </a:t>
            </a:r>
            <a:r>
              <a:rPr lang="es-ES" sz="1600" dirty="0" err="1"/>
              <a:t>gutxiagotasun</a:t>
            </a:r>
            <a:r>
              <a:rPr lang="es-ES" sz="1600" dirty="0"/>
              <a:t> </a:t>
            </a:r>
            <a:r>
              <a:rPr lang="es-ES" sz="1600" dirty="0" err="1"/>
              <a:t>ezaren</a:t>
            </a:r>
            <a:r>
              <a:rPr lang="es-ES" sz="1600" dirty="0"/>
              <a:t> </a:t>
            </a:r>
            <a:r>
              <a:rPr lang="es-ES" sz="1600" dirty="0" err="1"/>
              <a:t>marjina</a:t>
            </a:r>
            <a:r>
              <a:rPr lang="es-ES" sz="1600" dirty="0"/>
              <a:t>. </a:t>
            </a:r>
            <a:r>
              <a:rPr lang="es-ES" sz="1600" dirty="0" err="1"/>
              <a:t>Ebidentziaren</a:t>
            </a:r>
            <a:r>
              <a:rPr lang="es-ES" sz="1600" dirty="0"/>
              <a:t> </a:t>
            </a:r>
            <a:r>
              <a:rPr lang="es-ES" sz="1600" dirty="0" err="1"/>
              <a:t>arabera</a:t>
            </a:r>
            <a:r>
              <a:rPr lang="es-ES" sz="1600" dirty="0"/>
              <a:t> </a:t>
            </a:r>
            <a:r>
              <a:rPr lang="es-ES" sz="1600" dirty="0" err="1"/>
              <a:t>gutxiagotasun</a:t>
            </a:r>
            <a:r>
              <a:rPr lang="es-ES" sz="1600" dirty="0"/>
              <a:t> </a:t>
            </a:r>
            <a:r>
              <a:rPr lang="es-ES" sz="1600" dirty="0" err="1"/>
              <a:t>ezaren</a:t>
            </a:r>
            <a:r>
              <a:rPr lang="es-ES" sz="1600" dirty="0"/>
              <a:t> </a:t>
            </a:r>
            <a:r>
              <a:rPr lang="es-ES" sz="1600" dirty="0" err="1"/>
              <a:t>marjina</a:t>
            </a:r>
            <a:r>
              <a:rPr lang="es-ES" sz="1600" dirty="0"/>
              <a:t> 1,92 izan </a:t>
            </a:r>
            <a:r>
              <a:rPr lang="es-ES" sz="1600" dirty="0" err="1"/>
              <a:t>liteke</a:t>
            </a:r>
            <a:r>
              <a:rPr lang="es-ES" sz="1600" dirty="0"/>
              <a:t>.</a:t>
            </a:r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158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6745" y="572724"/>
            <a:ext cx="10515600" cy="369253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GUTXIAGOTASUN EZAREN SAIAKUNTZAK (V)</a:t>
            </a:r>
            <a:b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Gogoeta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28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metodologikoak</a:t>
            </a:r>
            <a:b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38688" y="1417138"/>
            <a:ext cx="9234516" cy="449539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Erabilitako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konparatzaileari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dirty="0" err="1"/>
              <a:t>aldez</a:t>
            </a:r>
            <a:r>
              <a:rPr lang="es-ES" sz="2000" dirty="0"/>
              <a:t> </a:t>
            </a:r>
            <a:r>
              <a:rPr lang="es-ES" sz="2000" dirty="0" err="1"/>
              <a:t>aurreko</a:t>
            </a:r>
            <a:r>
              <a:rPr lang="es-ES" sz="2000" dirty="0"/>
              <a:t> </a:t>
            </a:r>
            <a:r>
              <a:rPr lang="es-ES" sz="2000" dirty="0" err="1"/>
              <a:t>eraginkortasun-datuak</a:t>
            </a:r>
            <a:r>
              <a:rPr lang="es-ES" sz="2000" dirty="0"/>
              <a:t> </a:t>
            </a:r>
            <a:r>
              <a:rPr lang="es-ES" sz="2000" dirty="0" err="1"/>
              <a:t>egon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eta </a:t>
            </a:r>
            <a:r>
              <a:rPr lang="es-ES" sz="2000" dirty="0" err="1"/>
              <a:t>datu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plazeboarekin</a:t>
            </a:r>
            <a:r>
              <a:rPr lang="es-ES" sz="2000" dirty="0"/>
              <a:t> </a:t>
            </a:r>
            <a:r>
              <a:rPr lang="es-ES" sz="2000" dirty="0" err="1"/>
              <a:t>alderatuta</a:t>
            </a:r>
            <a:r>
              <a:rPr lang="es-ES" sz="2000" dirty="0"/>
              <a:t> </a:t>
            </a:r>
            <a:r>
              <a:rPr lang="es-ES" sz="2000" dirty="0" err="1"/>
              <a:t>lortu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, </a:t>
            </a:r>
            <a:r>
              <a:rPr lang="es-ES" sz="2000" dirty="0" err="1"/>
              <a:t>gehiagotasunekoak</a:t>
            </a:r>
            <a:r>
              <a:rPr lang="es-ES" sz="2000" dirty="0"/>
              <a:t> izan </a:t>
            </a:r>
            <a:r>
              <a:rPr lang="es-ES" sz="2000" dirty="0" err="1"/>
              <a:t>direla</a:t>
            </a:r>
            <a:r>
              <a:rPr lang="es-ES" sz="2000" dirty="0"/>
              <a:t> </a:t>
            </a:r>
            <a:r>
              <a:rPr lang="es-ES" sz="2000" dirty="0" err="1"/>
              <a:t>ziurtatu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u-ES" sz="2000" dirty="0"/>
              <a:t>Gutxiagotasun ezaren marjina zuzen bat aukeratu behar da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konparatzaileak</a:t>
            </a:r>
            <a:r>
              <a:rPr lang="es-ES" sz="2000" dirty="0"/>
              <a:t> </a:t>
            </a:r>
            <a:r>
              <a:rPr lang="es-ES" sz="2000" dirty="0" err="1"/>
              <a:t>gehiagotasuna</a:t>
            </a:r>
            <a:r>
              <a:rPr lang="es-ES" sz="2000" dirty="0"/>
              <a:t> </a:t>
            </a:r>
            <a:r>
              <a:rPr lang="es-ES" sz="2000" dirty="0" err="1"/>
              <a:t>erakutsi</a:t>
            </a:r>
            <a:r>
              <a:rPr lang="es-ES" sz="2000" dirty="0"/>
              <a:t> </a:t>
            </a:r>
            <a:r>
              <a:rPr lang="es-ES" sz="2000" dirty="0" err="1"/>
              <a:t>zuen</a:t>
            </a:r>
            <a:r>
              <a:rPr lang="es-ES" sz="2000" dirty="0"/>
              <a:t> </a:t>
            </a:r>
            <a:r>
              <a:rPr lang="es-ES" sz="2000" dirty="0" err="1"/>
              <a:t>azterlan</a:t>
            </a:r>
            <a:r>
              <a:rPr lang="es-ES" sz="2000" dirty="0"/>
              <a:t> </a:t>
            </a:r>
            <a:r>
              <a:rPr lang="es-ES" sz="2000" dirty="0" err="1"/>
              <a:t>batzuetan</a:t>
            </a:r>
            <a:r>
              <a:rPr lang="es-ES" sz="2000" dirty="0"/>
              <a:t>, eta, </a:t>
            </a:r>
            <a:r>
              <a:rPr lang="es-ES" sz="2000" dirty="0" err="1"/>
              <a:t>beraz</a:t>
            </a:r>
            <a:r>
              <a:rPr lang="es-ES" sz="2000" dirty="0"/>
              <a:t>, </a:t>
            </a:r>
            <a:r>
              <a:rPr lang="es-ES" sz="2000" dirty="0" err="1"/>
              <a:t>diseinuak</a:t>
            </a:r>
            <a:r>
              <a:rPr lang="es-ES" sz="2000" dirty="0"/>
              <a:t> </a:t>
            </a:r>
            <a:r>
              <a:rPr lang="es-ES" sz="2000" dirty="0" err="1"/>
              <a:t>azterlan</a:t>
            </a:r>
            <a:r>
              <a:rPr lang="es-ES" sz="2000" dirty="0"/>
              <a:t> </a:t>
            </a:r>
            <a:r>
              <a:rPr lang="es-ES" sz="2000" dirty="0" err="1"/>
              <a:t>horien</a:t>
            </a:r>
            <a:r>
              <a:rPr lang="es-ES" sz="2000" dirty="0"/>
              <a:t> </a:t>
            </a:r>
            <a:r>
              <a:rPr lang="es-ES" sz="2000" dirty="0" err="1"/>
              <a:t>ahalik</a:t>
            </a:r>
            <a:r>
              <a:rPr lang="es-ES" sz="2000" dirty="0"/>
              <a:t> eta </a:t>
            </a:r>
            <a:r>
              <a:rPr lang="es-ES" sz="2000" dirty="0" err="1"/>
              <a:t>antzekoena</a:t>
            </a:r>
            <a:r>
              <a:rPr lang="es-ES" sz="2000" dirty="0"/>
              <a:t> izan </a:t>
            </a:r>
            <a:r>
              <a:rPr lang="es-ES" sz="2000" dirty="0" err="1"/>
              <a:t>behar</a:t>
            </a:r>
            <a:r>
              <a:rPr lang="es-ES" sz="2000" dirty="0"/>
              <a:t> du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u-ES" sz="2000" dirty="0"/>
              <a:t>Gehiagotasuneko analisietan tratatzeko asmoaren araberako analisia eta protokolo bidezko analisia egitea gomendatzen da. Bi analisi motek hori egiaztatzen badute soilik ondorioztatu beharko litzateke gutxiagotasun eza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s-ES" sz="1600" dirty="0"/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581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8" ma:contentTypeDescription="Crear nuevo documento." ma:contentTypeScope="" ma:versionID="cb950a2364c6beabb40caf04a0ad5699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85f49ef79e996c9b4374fb4a50b0de81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E43F46-B1E9-4E2A-B935-26B86A4D02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9C0450-BEA5-4695-94A4-D41D36B74154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301a845-6ce7-4628-b9f3-e90712a662a6"/>
    <ds:schemaRef ds:uri="http://purl.org/dc/terms/"/>
    <ds:schemaRef ds:uri="http://schemas.microsoft.com/office/2006/documentManagement/types"/>
    <ds:schemaRef ds:uri="1fdafc60-6e87-4fef-9209-278af2a3ac6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1779</Words>
  <Application>Microsoft Office PowerPoint</Application>
  <PresentationFormat>Panorámica</PresentationFormat>
  <Paragraphs>136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Wingdings</vt:lpstr>
      <vt:lpstr>Tema de Office</vt:lpstr>
      <vt:lpstr>GUTXIAGOTASUN EZAREN SAIAKUNTZAK, AZPITALDEEN ANALISIAK  31 liburukia, 1. zk 2023</vt:lpstr>
      <vt:lpstr>Aurkibidea</vt:lpstr>
      <vt:lpstr>SARRERA</vt:lpstr>
      <vt:lpstr>SARRERA</vt:lpstr>
      <vt:lpstr>GUTXIAGOTASUN EZAREN SAIAKUNTZAK</vt:lpstr>
      <vt:lpstr>GUTXIAGOTASUN EZAREN SAIAKUNTZAK (II)</vt:lpstr>
      <vt:lpstr>GUTXIAGOTASUN EZAREN SAIAKUNTZAK (III) Gutxiagotasun ezaren marjina edo delta balioa </vt:lpstr>
      <vt:lpstr>GUTXIAGOTASUN EZAREN SAIAKUNTZAK (IV) Gutxiagotasun ezaren marjina edo delta balioa </vt:lpstr>
      <vt:lpstr>GUTXIAGOTASUN EZAREN SAIAKUNTZAK (V) Gogoeta metodologikoak </vt:lpstr>
      <vt:lpstr>GUTXIAGOTASUN EZAREN SAIAKUNTZAK (VI) Emaitzen interpretazioa</vt:lpstr>
      <vt:lpstr>GUTXIAGOTASUN EZAREN SAIAKUNTZAK (VII) Emaitzen interpretazioa</vt:lpstr>
      <vt:lpstr>GUTXIAGOTASUN EZAREN SAIAKUNTZAK (VIII) Laburpena</vt:lpstr>
      <vt:lpstr>AZPITALDEEN ANALISIA</vt:lpstr>
      <vt:lpstr>AZPITALDEEN ANALISIA (II)</vt:lpstr>
      <vt:lpstr>AZPITALDEEN ANALISIA (III)  AURRETIAZKO GALDERAK</vt:lpstr>
      <vt:lpstr>AZPITALDEEN ANALISIA (IV)  AURRETIAZKO GALDERAK</vt:lpstr>
      <vt:lpstr>AZPITALDEEN ANALISIA (V)  AZPITALDEEN ARTEAN AURKITUTAKO BALIZKO DIFERENTZIA BALIOESTEKO IRIZPIDEAK</vt:lpstr>
      <vt:lpstr>AZPITALDEEN ANALISIA (VI)  ONDORIOAK</vt:lpstr>
      <vt:lpstr>Informazio gehiagorako eta bibliografia…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25</cp:revision>
  <cp:lastPrinted>2022-02-23T13:38:32Z</cp:lastPrinted>
  <dcterms:created xsi:type="dcterms:W3CDTF">2022-01-18T07:46:55Z</dcterms:created>
  <dcterms:modified xsi:type="dcterms:W3CDTF">2024-05-06T12:37:44Z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