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handoutMasterIdLst>
    <p:handoutMasterId r:id="rId23"/>
  </p:handoutMasterIdLst>
  <p:sldIdLst>
    <p:sldId id="256" r:id="rId5"/>
    <p:sldId id="259" r:id="rId6"/>
    <p:sldId id="262" r:id="rId7"/>
    <p:sldId id="300" r:id="rId8"/>
    <p:sldId id="294" r:id="rId9"/>
    <p:sldId id="295" r:id="rId10"/>
    <p:sldId id="296" r:id="rId11"/>
    <p:sldId id="297" r:id="rId12"/>
    <p:sldId id="298" r:id="rId13"/>
    <p:sldId id="301" r:id="rId14"/>
    <p:sldId id="299" r:id="rId15"/>
    <p:sldId id="285" r:id="rId16"/>
    <p:sldId id="286" r:id="rId17"/>
    <p:sldId id="287" r:id="rId18"/>
    <p:sldId id="288" r:id="rId19"/>
    <p:sldId id="302" r:id="rId20"/>
    <p:sldId id="260" r:id="rId21"/>
    <p:sldId id="261" r:id="rId22"/>
  </p:sldIdLst>
  <p:sldSz cx="12192000" cy="6858000"/>
  <p:notesSz cx="6662738" cy="9926638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E9EBA"/>
    <a:srgbClr val="89C5C5"/>
    <a:srgbClr val="58B0AE"/>
    <a:srgbClr val="7EC2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1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iburuaren leku-mar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186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Dataren leku-marka 2"/>
          <p:cNvSpPr>
            <a:spLocks noGrp="1"/>
          </p:cNvSpPr>
          <p:nvPr>
            <p:ph type="dt" sz="quarter" idx="1"/>
          </p:nvPr>
        </p:nvSpPr>
        <p:spPr>
          <a:xfrm>
            <a:off x="3774010" y="0"/>
            <a:ext cx="2887186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AA87A6-201E-4EC4-86B9-2C2B7B64E264}" type="datetimeFigureOut">
              <a:rPr lang="es-ES" smtClean="0"/>
              <a:t>09/01/2024</a:t>
            </a:fld>
            <a:endParaRPr lang="es-ES"/>
          </a:p>
        </p:txBody>
      </p:sp>
      <p:sp>
        <p:nvSpPr>
          <p:cNvPr id="4" name="Orri-oinaren leku-marka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887186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Diapositibaren zenbakiaren leku-marka 4"/>
          <p:cNvSpPr>
            <a:spLocks noGrp="1"/>
          </p:cNvSpPr>
          <p:nvPr>
            <p:ph type="sldNum" sz="quarter" idx="3"/>
          </p:nvPr>
        </p:nvSpPr>
        <p:spPr>
          <a:xfrm>
            <a:off x="3774010" y="9428584"/>
            <a:ext cx="2887186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CEDC1B-0221-4F37-8830-B22554DB269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33664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09/01/2024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62733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09/01/2024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41088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09/01/2024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53681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09/01/2024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39620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09/01/2024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6660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09/01/2024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9528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09/01/2024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97686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09/01/2024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1252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09/01/2024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477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09/01/2024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65006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09/01/2024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91656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18DA3A-A72E-437B-ACDF-BA92A715D246}" type="datetimeFigureOut">
              <a:rPr lang="es-ES" smtClean="0"/>
              <a:t>09/01/2024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88880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8.png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3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https://view.genial.ly/60a3a103b034540d41b585d7" TargetMode="External"/><Relationship Id="rId3" Type="http://schemas.openxmlformats.org/officeDocument/2006/relationships/image" Target="../media/image2.png"/><Relationship Id="rId7" Type="http://schemas.openxmlformats.org/officeDocument/2006/relationships/hyperlink" Target="https://view.genial.ly/5face5323497810d4ca5a4df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euskadi.eus/contenidos/informacion/ibotika_fitxak/es_def/adjuntos/6_PACIENT_2_2.pdf" TargetMode="External"/><Relationship Id="rId5" Type="http://schemas.openxmlformats.org/officeDocument/2006/relationships/hyperlink" Target="https://view.genial.ly/6087ed021719e10d2c220d96" TargetMode="External"/><Relationship Id="rId4" Type="http://schemas.openxmlformats.org/officeDocument/2006/relationships/image" Target="../media/image3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jpeg"/><Relationship Id="rId4" Type="http://schemas.openxmlformats.org/officeDocument/2006/relationships/image" Target="../media/image3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euskadi.eus/contenidos/informacion/cevime_infac_2023/es_def/adjuntos/Boleti-n-INFAC_Vol_31_2_MEDICAMENTOS-Y-CALOR_ES.pdf" TargetMode="Externa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20110" y="1364100"/>
            <a:ext cx="10752083" cy="2387600"/>
          </a:xfrm>
        </p:spPr>
        <p:txBody>
          <a:bodyPr>
            <a:normAutofit/>
          </a:bodyPr>
          <a:lstStyle/>
          <a:p>
            <a:r>
              <a:rPr lang="es-ES_tradnl" sz="40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CALOR, SALUD Y MEDICAMENTOS</a:t>
            </a:r>
            <a:br>
              <a:rPr lang="es-ES_tradnl" sz="40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es-ES_tradnl" sz="40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/>
            </a:r>
            <a:br>
              <a:rPr lang="es-ES_tradnl" sz="40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es-ES_tradnl" sz="4000" dirty="0" err="1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Vol</a:t>
            </a:r>
            <a:r>
              <a:rPr lang="es-ES_tradnl" sz="40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31, nº2 2023</a:t>
            </a:r>
            <a:endParaRPr lang="es-ES" sz="4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grpSp>
        <p:nvGrpSpPr>
          <p:cNvPr id="4" name="Grupo 3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6" name="Imagen 5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7" name="Imagen 6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" name="Imagen 7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1752585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375745" y="288791"/>
            <a:ext cx="12780579" cy="732155"/>
          </a:xfrm>
        </p:spPr>
        <p:txBody>
          <a:bodyPr>
            <a:normAutofit/>
          </a:bodyPr>
          <a:lstStyle/>
          <a:p>
            <a:pPr algn="ctr"/>
            <a:r>
              <a:rPr lang="es-ES" sz="32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RIESGOS INDUCIDOS POR LOS MEDICAMENTOS (V)</a:t>
            </a:r>
            <a:endParaRPr lang="es-ES" sz="32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Elkartu 3"/>
          <p:cNvGrpSpPr/>
          <p:nvPr/>
        </p:nvGrpSpPr>
        <p:grpSpPr>
          <a:xfrm>
            <a:off x="2016577" y="2173444"/>
            <a:ext cx="7258050" cy="2541897"/>
            <a:chOff x="2385519" y="1440556"/>
            <a:chExt cx="7258050" cy="2541897"/>
          </a:xfrm>
        </p:grpSpPr>
        <p:pic>
          <p:nvPicPr>
            <p:cNvPr id="18" name="Imagen 17"/>
            <p:cNvPicPr>
              <a:picLocks noChangeAspect="1"/>
            </p:cNvPicPr>
            <p:nvPr/>
          </p:nvPicPr>
          <p:blipFill rotWithShape="1">
            <a:blip r:embed="rId5"/>
            <a:srcRect b="89254"/>
            <a:stretch/>
          </p:blipFill>
          <p:spPr>
            <a:xfrm>
              <a:off x="2385519" y="1440556"/>
              <a:ext cx="7258050" cy="255897"/>
            </a:xfrm>
            <a:prstGeom prst="rect">
              <a:avLst/>
            </a:prstGeom>
          </p:spPr>
        </p:pic>
        <p:pic>
          <p:nvPicPr>
            <p:cNvPr id="3" name="Irudia 2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2490312" y="1696453"/>
              <a:ext cx="7070273" cy="2286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16448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375745" y="288791"/>
            <a:ext cx="12780579" cy="732155"/>
          </a:xfrm>
        </p:spPr>
        <p:txBody>
          <a:bodyPr>
            <a:normAutofit/>
          </a:bodyPr>
          <a:lstStyle/>
          <a:p>
            <a:pPr algn="ctr"/>
            <a:r>
              <a:rPr lang="es-ES" sz="32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RIESGOS INDUCIDOS POR LOS MEDICAMENTOS (VI)</a:t>
            </a:r>
            <a:endParaRPr lang="es-ES" sz="32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Imagen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57564" y="1812277"/>
            <a:ext cx="7913959" cy="3506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8714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588579" y="365125"/>
            <a:ext cx="12780579" cy="732155"/>
          </a:xfrm>
        </p:spPr>
        <p:txBody>
          <a:bodyPr>
            <a:normAutofit/>
          </a:bodyPr>
          <a:lstStyle/>
          <a:p>
            <a:pPr algn="ctr"/>
            <a:r>
              <a:rPr lang="es-ES" sz="27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SITUACIONES CLÍNICAS A CONSIDERAR EN OLA DE CALOR</a:t>
            </a:r>
            <a:endParaRPr lang="es-ES" sz="27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433802" y="1214627"/>
            <a:ext cx="11399609" cy="60755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000" dirty="0" smtClean="0"/>
              <a:t>La presencia de </a:t>
            </a:r>
            <a:r>
              <a:rPr lang="es-ES" sz="2000" b="1" dirty="0" smtClean="0">
                <a:solidFill>
                  <a:srgbClr val="4E9EBA"/>
                </a:solidFill>
              </a:rPr>
              <a:t>comorbilidades</a:t>
            </a:r>
            <a:r>
              <a:rPr lang="es-ES" sz="2000" dirty="0" smtClean="0"/>
              <a:t>, así como la </a:t>
            </a:r>
            <a:r>
              <a:rPr lang="es-ES" sz="2000" b="1" dirty="0" smtClean="0">
                <a:solidFill>
                  <a:srgbClr val="4E9EBA"/>
                </a:solidFill>
              </a:rPr>
              <a:t>influencia de los fármacos </a:t>
            </a:r>
            <a:r>
              <a:rPr lang="es-ES" sz="2000" dirty="0" smtClean="0"/>
              <a:t>utilizados en esos procesos, aumentan el riesgo de sufrir enfermedades asociadas al calor. </a:t>
            </a:r>
          </a:p>
          <a:p>
            <a:r>
              <a:rPr lang="es-ES" sz="2000" b="1" dirty="0" smtClean="0"/>
              <a:t>Enfermedad psiquiátrica: </a:t>
            </a:r>
            <a:r>
              <a:rPr lang="es-ES" sz="2000" dirty="0" smtClean="0"/>
              <a:t>la enfermedad mental por sí misma incrementa el riesgo de mortalidad durante las olas de calor </a:t>
            </a:r>
          </a:p>
          <a:p>
            <a:pPr lvl="1"/>
            <a:r>
              <a:rPr lang="es-ES" sz="1800" dirty="0" smtClean="0"/>
              <a:t>Los neurotransmisores afectados en procesos patológicos como la </a:t>
            </a:r>
            <a:r>
              <a:rPr lang="es-ES" sz="1800" b="1" dirty="0" smtClean="0">
                <a:solidFill>
                  <a:srgbClr val="4E9EBA"/>
                </a:solidFill>
              </a:rPr>
              <a:t>depresión o la esquizofrenia </a:t>
            </a:r>
            <a:r>
              <a:rPr lang="es-ES" sz="1800" dirty="0" smtClean="0"/>
              <a:t>también están implicados en la termorregulación </a:t>
            </a:r>
          </a:p>
          <a:p>
            <a:pPr lvl="1"/>
            <a:r>
              <a:rPr lang="es-ES" sz="1800" b="1" dirty="0" smtClean="0">
                <a:solidFill>
                  <a:srgbClr val="4E9EBA"/>
                </a:solidFill>
              </a:rPr>
              <a:t>Menor estado de alerta</a:t>
            </a:r>
          </a:p>
          <a:p>
            <a:pPr lvl="1"/>
            <a:r>
              <a:rPr lang="es-ES" sz="1800" dirty="0" smtClean="0"/>
              <a:t>Consumo de algunos medicamentos (neurolépticos, sales de litio, antidepresivos, benzodiacepinas…)</a:t>
            </a:r>
          </a:p>
          <a:p>
            <a:r>
              <a:rPr lang="es-ES" sz="2000" b="1" dirty="0" smtClean="0"/>
              <a:t>Enfermedad cardiovascular: </a:t>
            </a:r>
            <a:r>
              <a:rPr lang="es-ES" sz="2000" dirty="0"/>
              <a:t>cualquier patología cardíaca que </a:t>
            </a:r>
            <a:r>
              <a:rPr lang="es-ES" sz="2000" b="1" dirty="0">
                <a:solidFill>
                  <a:srgbClr val="4E9EBA"/>
                </a:solidFill>
              </a:rPr>
              <a:t>disminuya el gasto </a:t>
            </a:r>
            <a:r>
              <a:rPr lang="es-ES" sz="2000" dirty="0"/>
              <a:t>influye negativamente, </a:t>
            </a:r>
            <a:r>
              <a:rPr lang="es-ES" sz="2000" dirty="0" smtClean="0"/>
              <a:t>ya que uno </a:t>
            </a:r>
            <a:r>
              <a:rPr lang="es-ES" sz="2000" dirty="0"/>
              <a:t>de los mecanismos de enfriamiento del organismo es aumentar el gasto cardiaco para llevar el calor </a:t>
            </a:r>
            <a:r>
              <a:rPr lang="es-ES" sz="2000" dirty="0" smtClean="0"/>
              <a:t>a la </a:t>
            </a:r>
            <a:r>
              <a:rPr lang="es-ES" sz="2000" dirty="0"/>
              <a:t>superficie </a:t>
            </a:r>
            <a:r>
              <a:rPr lang="es-ES" sz="2000" dirty="0" smtClean="0"/>
              <a:t>corporal: </a:t>
            </a:r>
            <a:endParaRPr lang="es-ES" sz="2000" dirty="0"/>
          </a:p>
          <a:p>
            <a:pPr lvl="1"/>
            <a:r>
              <a:rPr lang="es-ES" sz="1800" dirty="0" smtClean="0"/>
              <a:t>Pacientes con patología cardiovascular pueden desestabilizarse en caso de deshidratación o calor extremos</a:t>
            </a:r>
          </a:p>
          <a:p>
            <a:r>
              <a:rPr lang="es-ES" sz="2000" b="1" dirty="0" smtClean="0"/>
              <a:t>Diabetes mellitus: </a:t>
            </a:r>
            <a:r>
              <a:rPr lang="es-ES" sz="2000" dirty="0" smtClean="0"/>
              <a:t>e</a:t>
            </a:r>
            <a:r>
              <a:rPr lang="es-ES" sz="1800" dirty="0" smtClean="0"/>
              <a:t>l paciente diabético presenta </a:t>
            </a:r>
            <a:r>
              <a:rPr lang="es-ES" sz="1800" b="1" dirty="0" smtClean="0">
                <a:solidFill>
                  <a:srgbClr val="4E9EBA"/>
                </a:solidFill>
              </a:rPr>
              <a:t>además</a:t>
            </a:r>
            <a:r>
              <a:rPr lang="es-ES" sz="1800" dirty="0" smtClean="0"/>
              <a:t> comorbilidades a </a:t>
            </a:r>
            <a:r>
              <a:rPr lang="es-ES" sz="1800" b="1" dirty="0" smtClean="0">
                <a:solidFill>
                  <a:srgbClr val="4E9EBA"/>
                </a:solidFill>
              </a:rPr>
              <a:t>nivel CV y renal</a:t>
            </a:r>
          </a:p>
          <a:p>
            <a:pPr lvl="1"/>
            <a:r>
              <a:rPr lang="es-ES" sz="1800" dirty="0" smtClean="0"/>
              <a:t>En caso de deshidratación </a:t>
            </a:r>
            <a:r>
              <a:rPr lang="es-ES" sz="1800" dirty="0" smtClean="0">
                <a:sym typeface="Wingdings" panose="05000000000000000000" pitchFamily="2" charset="2"/>
              </a:rPr>
              <a:t> glucemia aumenta  glucosuria agrava la pérdida hídrica de origen urinario</a:t>
            </a:r>
          </a:p>
          <a:p>
            <a:r>
              <a:rPr lang="es-ES" sz="2000" b="1" dirty="0" smtClean="0"/>
              <a:t>Enfermedades respiratorias: </a:t>
            </a:r>
            <a:r>
              <a:rPr lang="es-ES" sz="2000" dirty="0" smtClean="0"/>
              <a:t>el aumento de </a:t>
            </a:r>
            <a:r>
              <a:rPr lang="es-ES" sz="2000" b="1" dirty="0" smtClean="0">
                <a:solidFill>
                  <a:srgbClr val="4E9EBA"/>
                </a:solidFill>
              </a:rPr>
              <a:t>contaminantes aéreos </a:t>
            </a:r>
            <a:r>
              <a:rPr lang="es-ES" sz="2000" dirty="0" smtClean="0"/>
              <a:t>durante los episodios de calor extremo, aumentan el riesgo de reagudizaciones del asma y la EPOC </a:t>
            </a:r>
            <a:endParaRPr lang="es-ES" sz="1800" dirty="0" smtClean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7197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588579" y="365125"/>
            <a:ext cx="12780579" cy="732155"/>
          </a:xfrm>
        </p:spPr>
        <p:txBody>
          <a:bodyPr>
            <a:noAutofit/>
          </a:bodyPr>
          <a:lstStyle/>
          <a:p>
            <a:pPr algn="ctr"/>
            <a:r>
              <a:rPr lang="es-ES" sz="28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RECOMENDACIONES PARA PREVENIR LA ENFERMEDAD RELACIONADA CON EL CALOR </a:t>
            </a:r>
            <a:endParaRPr lang="es-ES" sz="28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433802" y="1145940"/>
            <a:ext cx="11161486" cy="60755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s-ES" sz="2000" dirty="0" smtClean="0"/>
              <a:t>Las </a:t>
            </a:r>
            <a:r>
              <a:rPr lang="es-ES" sz="2000" b="1" dirty="0" smtClean="0">
                <a:solidFill>
                  <a:srgbClr val="4E9EBA"/>
                </a:solidFill>
              </a:rPr>
              <a:t>estrategias para prevenir la enfermedad </a:t>
            </a:r>
            <a:r>
              <a:rPr lang="es-ES" sz="2000" dirty="0" smtClean="0"/>
              <a:t>causada por el calor se guían en gran medida por la experiencia clínica y la observación. </a:t>
            </a:r>
          </a:p>
          <a:p>
            <a:pPr algn="just"/>
            <a:r>
              <a:rPr lang="es-ES" sz="2000" b="1" dirty="0" smtClean="0"/>
              <a:t>Medidas generales </a:t>
            </a:r>
          </a:p>
          <a:p>
            <a:pPr lvl="1" algn="just"/>
            <a:r>
              <a:rPr lang="es-ES" sz="1800" dirty="0" smtClean="0"/>
              <a:t>Vigilancia del estado general del paciente </a:t>
            </a:r>
          </a:p>
          <a:p>
            <a:pPr lvl="1" algn="just"/>
            <a:r>
              <a:rPr lang="es-ES" sz="1800" dirty="0" smtClean="0"/>
              <a:t>Control de medidas higiénico – dietéticas </a:t>
            </a:r>
          </a:p>
          <a:p>
            <a:pPr lvl="1" algn="just"/>
            <a:r>
              <a:rPr lang="es-ES" sz="1800" dirty="0" smtClean="0"/>
              <a:t>Evaluación del </a:t>
            </a:r>
            <a:r>
              <a:rPr lang="es-ES" sz="1800" b="1" dirty="0" smtClean="0">
                <a:solidFill>
                  <a:srgbClr val="4E9EBA"/>
                </a:solidFill>
              </a:rPr>
              <a:t>estado de hidratación</a:t>
            </a:r>
            <a:r>
              <a:rPr lang="es-ES" sz="1800" dirty="0" smtClean="0"/>
              <a:t>: aporte hídrico, control de peso, frecuencia cardíaca, tensión arterial y función renal </a:t>
            </a:r>
          </a:p>
          <a:p>
            <a:pPr lvl="1" algn="just"/>
            <a:r>
              <a:rPr lang="es-ES" sz="1800" dirty="0"/>
              <a:t>En el golpe de calor, </a:t>
            </a:r>
            <a:r>
              <a:rPr lang="es-ES" sz="1800" b="1" dirty="0">
                <a:solidFill>
                  <a:srgbClr val="4E9EBA"/>
                </a:solidFill>
              </a:rPr>
              <a:t>evitar la prescripción de paracetamol como antitérmico </a:t>
            </a:r>
            <a:r>
              <a:rPr lang="es-ES" sz="1800" dirty="0"/>
              <a:t>por un posible agravamiento de afectación </a:t>
            </a:r>
            <a:r>
              <a:rPr lang="es-ES" sz="1800" dirty="0" smtClean="0"/>
              <a:t>hepática</a:t>
            </a:r>
          </a:p>
          <a:p>
            <a:pPr lvl="1" algn="just"/>
            <a:r>
              <a:rPr lang="es-ES" sz="1800" dirty="0" smtClean="0"/>
              <a:t>En pacientes con restricción de líquidos, considerar relajar la medida</a:t>
            </a:r>
          </a:p>
          <a:p>
            <a:pPr lvl="1" algn="just"/>
            <a:r>
              <a:rPr lang="es-ES" sz="1800" dirty="0" smtClean="0"/>
              <a:t>Informar al paciente sobre los síntomas de alarma </a:t>
            </a:r>
          </a:p>
          <a:p>
            <a:pPr marL="457200" lvl="1" indent="0" algn="just">
              <a:buNone/>
            </a:pPr>
            <a:endParaRPr lang="es-ES" sz="100" dirty="0" smtClean="0"/>
          </a:p>
          <a:p>
            <a:pPr algn="just"/>
            <a:r>
              <a:rPr lang="es-ES" sz="2000" b="1" dirty="0" smtClean="0"/>
              <a:t>Adaptación del tratamiento farmacológico y utilización de medicamentos </a:t>
            </a:r>
          </a:p>
          <a:p>
            <a:pPr lvl="1" algn="just"/>
            <a:r>
              <a:rPr lang="es-ES" sz="1800" dirty="0" smtClean="0"/>
              <a:t>Se recomienda realizar una revisión y </a:t>
            </a:r>
            <a:r>
              <a:rPr lang="es-ES" sz="1800" b="1" dirty="0" smtClean="0">
                <a:solidFill>
                  <a:srgbClr val="4E9EBA"/>
                </a:solidFill>
              </a:rPr>
              <a:t>adaptación individualizada </a:t>
            </a:r>
            <a:r>
              <a:rPr lang="es-ES" sz="1800" dirty="0" smtClean="0"/>
              <a:t>del tratamiento farmacológico </a:t>
            </a:r>
          </a:p>
          <a:p>
            <a:pPr lvl="1" algn="just"/>
            <a:r>
              <a:rPr lang="es-ES" sz="1800" b="1" dirty="0" smtClean="0">
                <a:solidFill>
                  <a:srgbClr val="4E9EBA"/>
                </a:solidFill>
              </a:rPr>
              <a:t>Evitar prescribir AINE</a:t>
            </a:r>
            <a:r>
              <a:rPr lang="es-ES" sz="1800" dirty="0" smtClean="0"/>
              <a:t>, especialmente nefrotóxicos (en caso de deshidratación) </a:t>
            </a:r>
          </a:p>
          <a:p>
            <a:pPr lvl="1" algn="just"/>
            <a:r>
              <a:rPr lang="es-ES" sz="1800" dirty="0" smtClean="0"/>
              <a:t>Advertir al paciente que </a:t>
            </a:r>
            <a:r>
              <a:rPr lang="es-ES" sz="1800" b="1" dirty="0" smtClean="0">
                <a:solidFill>
                  <a:srgbClr val="4E9EBA"/>
                </a:solidFill>
              </a:rPr>
              <a:t>no tome ningún medicamento sin consejo sanitario</a:t>
            </a:r>
            <a:r>
              <a:rPr lang="es-ES" sz="1800" dirty="0" smtClean="0"/>
              <a:t>, incluidos dispensados sin receta </a:t>
            </a:r>
          </a:p>
          <a:p>
            <a:pPr lvl="1" algn="just"/>
            <a:r>
              <a:rPr lang="es-ES" sz="1800" dirty="0" smtClean="0"/>
              <a:t>Recomendaciones de cómo guardar los medicamentos en casa </a:t>
            </a:r>
          </a:p>
          <a:p>
            <a:pPr marL="457200" lvl="1" indent="0" algn="just">
              <a:buNone/>
            </a:pPr>
            <a:endParaRPr lang="es-ES" sz="1800" dirty="0" smtClean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Elipse 10"/>
          <p:cNvSpPr/>
          <p:nvPr/>
        </p:nvSpPr>
        <p:spPr>
          <a:xfrm>
            <a:off x="9563549" y="3689873"/>
            <a:ext cx="2279166" cy="1229337"/>
          </a:xfrm>
          <a:prstGeom prst="ellipse">
            <a:avLst/>
          </a:prstGeom>
          <a:solidFill>
            <a:srgbClr val="4E9EBA"/>
          </a:solidFill>
          <a:ln w="57150">
            <a:solidFill>
              <a:srgbClr val="89C5C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b="1" dirty="0" smtClean="0">
                <a:solidFill>
                  <a:schemeClr val="bg1"/>
                </a:solidFill>
              </a:rPr>
              <a:t>En época estival, mínima dosis efectiva, el menor tiempo posible</a:t>
            </a:r>
            <a:endParaRPr lang="es-ES" sz="11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1353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588579" y="365125"/>
            <a:ext cx="12780579" cy="732155"/>
          </a:xfrm>
        </p:spPr>
        <p:txBody>
          <a:bodyPr>
            <a:normAutofit/>
          </a:bodyPr>
          <a:lstStyle/>
          <a:p>
            <a:pPr algn="ctr"/>
            <a:r>
              <a:rPr lang="es-ES" sz="36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RECOMENDACIONES EN CASO DE CALOR </a:t>
            </a:r>
            <a:endParaRPr lang="es-ES" sz="36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Imagen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81150" y="1301836"/>
            <a:ext cx="9029700" cy="472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6944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588579" y="365125"/>
            <a:ext cx="12780579" cy="732155"/>
          </a:xfrm>
        </p:spPr>
        <p:txBody>
          <a:bodyPr>
            <a:normAutofit/>
          </a:bodyPr>
          <a:lstStyle/>
          <a:p>
            <a:pPr algn="ctr"/>
            <a:r>
              <a:rPr lang="es-ES" sz="27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CONSERVACIÓN Y ALMACENAMIENTO DE MEDICAMENTOS</a:t>
            </a:r>
            <a:endParaRPr lang="es-ES" sz="27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ubtítulo 2"/>
          <p:cNvSpPr txBox="1">
            <a:spLocks/>
          </p:cNvSpPr>
          <p:nvPr/>
        </p:nvSpPr>
        <p:spPr>
          <a:xfrm>
            <a:off x="433802" y="1296552"/>
            <a:ext cx="11161486" cy="60755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s-ES" sz="2000" dirty="0" smtClean="0"/>
              <a:t>En caso de exposición al calor, bien sea durante un período de canícula o durante el transporte en unas condiciones en las que la temperatura no está controlada, se puede hacer las siguientes recomendaciones generales: </a:t>
            </a:r>
          </a:p>
          <a:p>
            <a:pPr algn="just"/>
            <a:r>
              <a:rPr lang="es-ES" sz="2000" dirty="0" smtClean="0"/>
              <a:t>Medicamentos </a:t>
            </a:r>
            <a:r>
              <a:rPr lang="es-ES" sz="2000" b="1" dirty="0" smtClean="0">
                <a:solidFill>
                  <a:srgbClr val="4E9EBA"/>
                </a:solidFill>
              </a:rPr>
              <a:t>sin menciones especiales de conservación</a:t>
            </a:r>
            <a:r>
              <a:rPr lang="es-ES" sz="2000" dirty="0" smtClean="0"/>
              <a:t>: no se degradan cuando son expuestos a temperaturas elevadas (40ºC) durante 6 meses en condiciones habituales de conservación. </a:t>
            </a:r>
          </a:p>
          <a:p>
            <a:pPr algn="just"/>
            <a:r>
              <a:rPr lang="es-ES" sz="2000" dirty="0" smtClean="0"/>
              <a:t>Medicamentos a </a:t>
            </a:r>
            <a:r>
              <a:rPr lang="es-ES" sz="2000" b="1" dirty="0" smtClean="0">
                <a:solidFill>
                  <a:srgbClr val="4E9EBA"/>
                </a:solidFill>
              </a:rPr>
              <a:t>conservar a &lt;25-30ºC</a:t>
            </a:r>
            <a:r>
              <a:rPr lang="es-ES" sz="2000" dirty="0" smtClean="0"/>
              <a:t>: la exposición a temperaturas elevadas durante algunos días o semanas no repercute en la estabilidad del fármaco.</a:t>
            </a:r>
          </a:p>
          <a:p>
            <a:pPr algn="just"/>
            <a:r>
              <a:rPr lang="es-ES" sz="2000" dirty="0" smtClean="0"/>
              <a:t>Medicamentos a </a:t>
            </a:r>
            <a:r>
              <a:rPr lang="es-ES" sz="2000" b="1" dirty="0" smtClean="0">
                <a:solidFill>
                  <a:srgbClr val="4E9EBA"/>
                </a:solidFill>
              </a:rPr>
              <a:t>conservar a 2-8ºC </a:t>
            </a:r>
            <a:r>
              <a:rPr lang="es-ES" sz="2000" dirty="0" smtClean="0"/>
              <a:t>(señalados con *): en caso de exposición a temperaturas elevadas, utilizar nada más sacarlos del frigorífico.</a:t>
            </a:r>
          </a:p>
          <a:p>
            <a:pPr algn="just"/>
            <a:r>
              <a:rPr lang="es-ES" sz="2000" dirty="0" smtClean="0"/>
              <a:t>Formas farmacéuticas que se disuelven a temperatura corporal (óvulos, supositorios, cremas…): no se deben utilizar si su aspecto exterior se encuentra alterado.</a:t>
            </a:r>
          </a:p>
          <a:p>
            <a:pPr algn="just"/>
            <a:r>
              <a:rPr lang="es-ES" sz="2000" dirty="0" smtClean="0"/>
              <a:t>Transporte de medicamentos en períodos de calor intenso: </a:t>
            </a:r>
          </a:p>
          <a:p>
            <a:pPr lvl="1" algn="just"/>
            <a:r>
              <a:rPr lang="es-ES" sz="1800" dirty="0" smtClean="0"/>
              <a:t>Particulares: emplear embalajes isotérmicos refrigerados o no (en función de si los medicamentos se conservan en frío)</a:t>
            </a:r>
          </a:p>
          <a:p>
            <a:pPr lvl="1" algn="just"/>
            <a:r>
              <a:rPr lang="es-ES" sz="1800" dirty="0" smtClean="0"/>
              <a:t>Vehículos sanitarios de urgencias: uso de bolsas isotérmicas, stocks reducidos y reposición frecuente</a:t>
            </a:r>
          </a:p>
          <a:p>
            <a:pPr marL="457200" lvl="1" indent="0" algn="just">
              <a:buNone/>
            </a:pPr>
            <a:endParaRPr lang="es-ES" sz="1800" dirty="0" smtClean="0"/>
          </a:p>
        </p:txBody>
      </p:sp>
    </p:spTree>
    <p:extLst>
      <p:ext uri="{BB962C8B-B14F-4D97-AF65-F5344CB8AC3E}">
        <p14:creationId xmlns:p14="http://schemas.microsoft.com/office/powerpoint/2010/main" val="2508663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33802" y="365125"/>
            <a:ext cx="11161486" cy="732155"/>
          </a:xfrm>
        </p:spPr>
        <p:txBody>
          <a:bodyPr>
            <a:normAutofit fontScale="90000"/>
          </a:bodyPr>
          <a:lstStyle/>
          <a:p>
            <a:pPr algn="ctr"/>
            <a:r>
              <a:rPr lang="es-ES" sz="27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ENLACES CON INFORMACIÓN SOBRE MEDICAMENTOS Y CALOR PARA PACIENTES</a:t>
            </a: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Laukizuzena 2"/>
          <p:cNvSpPr/>
          <p:nvPr/>
        </p:nvSpPr>
        <p:spPr>
          <a:xfrm>
            <a:off x="621635" y="1997839"/>
            <a:ext cx="944879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>
                <a:solidFill>
                  <a:srgbClr val="FFFFFF"/>
                </a:solidFill>
                <a:latin typeface="Avenir-Medium"/>
              </a:rPr>
              <a:t>ENLACES CON INFORMACIÓN SOBRE MEDICAMENTOS Y CALOR PARA PACIENTES</a:t>
            </a:r>
          </a:p>
          <a:p>
            <a:r>
              <a:rPr lang="es-ES" dirty="0">
                <a:solidFill>
                  <a:srgbClr val="000000"/>
                </a:solidFill>
                <a:latin typeface="Avenir-Light"/>
              </a:rPr>
              <a:t>Recomendaciones en caso de ola de calor: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rgbClr val="000000"/>
                </a:solidFill>
                <a:latin typeface="Avenir-Light"/>
              </a:rPr>
              <a:t>Infografía SEFAP: </a:t>
            </a:r>
            <a:r>
              <a:rPr lang="es-ES" dirty="0">
                <a:solidFill>
                  <a:srgbClr val="1922FC"/>
                </a:solidFill>
                <a:latin typeface="Avenir-Light"/>
                <a:hlinkClick r:id="rId5"/>
              </a:rPr>
              <a:t>Si hace calor ¿Cómo pueden afectarme los medicamentos?</a:t>
            </a:r>
            <a:endParaRPr lang="es-ES" dirty="0">
              <a:solidFill>
                <a:srgbClr val="1922FC"/>
              </a:solidFill>
              <a:latin typeface="Avenir-Light"/>
            </a:endParaRPr>
          </a:p>
          <a:p>
            <a:endParaRPr lang="es-ES" dirty="0" smtClean="0">
              <a:solidFill>
                <a:srgbClr val="000000"/>
              </a:solidFill>
              <a:latin typeface="Avenir-Light"/>
            </a:endParaRPr>
          </a:p>
          <a:p>
            <a:r>
              <a:rPr lang="es-ES" dirty="0" smtClean="0">
                <a:solidFill>
                  <a:srgbClr val="000000"/>
                </a:solidFill>
                <a:latin typeface="Avenir-Light"/>
              </a:rPr>
              <a:t>Conservación </a:t>
            </a:r>
            <a:r>
              <a:rPr lang="es-ES" dirty="0">
                <a:solidFill>
                  <a:srgbClr val="000000"/>
                </a:solidFill>
                <a:latin typeface="Avenir-Light"/>
              </a:rPr>
              <a:t>de los medicamentos: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err="1">
                <a:solidFill>
                  <a:srgbClr val="000000"/>
                </a:solidFill>
                <a:latin typeface="Avenir-Light"/>
              </a:rPr>
              <a:t>ibotika</a:t>
            </a:r>
            <a:r>
              <a:rPr lang="es-ES" dirty="0">
                <a:solidFill>
                  <a:srgbClr val="000000"/>
                </a:solidFill>
                <a:latin typeface="Avenir-Light"/>
              </a:rPr>
              <a:t>: </a:t>
            </a:r>
            <a:r>
              <a:rPr lang="es-ES" dirty="0">
                <a:solidFill>
                  <a:srgbClr val="1922FC"/>
                </a:solidFill>
                <a:latin typeface="Avenir-Light"/>
                <a:hlinkClick r:id="rId6"/>
              </a:rPr>
              <a:t>Cómo conservar los medicamentos</a:t>
            </a:r>
            <a:endParaRPr lang="es-ES" dirty="0">
              <a:solidFill>
                <a:srgbClr val="1922FC"/>
              </a:solidFill>
              <a:latin typeface="Avenir-Ligh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rgbClr val="000000"/>
                </a:solidFill>
                <a:latin typeface="Avenir-Light"/>
              </a:rPr>
              <a:t>Infografías SEFAP: </a:t>
            </a:r>
            <a:r>
              <a:rPr lang="es-ES" dirty="0">
                <a:solidFill>
                  <a:srgbClr val="1922FC"/>
                </a:solidFill>
                <a:latin typeface="Avenir-Light"/>
                <a:hlinkClick r:id="rId7"/>
              </a:rPr>
              <a:t>¿Cómo guardo mis medicamentos?</a:t>
            </a:r>
            <a:r>
              <a:rPr lang="es-ES" dirty="0">
                <a:solidFill>
                  <a:srgbClr val="1922FC"/>
                </a:solidFill>
                <a:latin typeface="Avenir-Light"/>
              </a:rPr>
              <a:t> </a:t>
            </a:r>
            <a:r>
              <a:rPr lang="es-ES" dirty="0">
                <a:solidFill>
                  <a:srgbClr val="000000"/>
                </a:solidFill>
                <a:latin typeface="Avenir-Light"/>
              </a:rPr>
              <a:t>y </a:t>
            </a:r>
            <a:r>
              <a:rPr lang="es-ES" dirty="0">
                <a:solidFill>
                  <a:srgbClr val="1922FC"/>
                </a:solidFill>
                <a:latin typeface="Avenir-Light"/>
                <a:hlinkClick r:id="rId8"/>
              </a:rPr>
              <a:t>Medicamentos y calor: ¿Cómo los </a:t>
            </a:r>
            <a:r>
              <a:rPr lang="es-ES" dirty="0" smtClean="0">
                <a:solidFill>
                  <a:srgbClr val="1922FC"/>
                </a:solidFill>
                <a:latin typeface="Avenir-Light"/>
                <a:hlinkClick r:id="rId8"/>
              </a:rPr>
              <a:t>conservo correctamente</a:t>
            </a:r>
            <a:r>
              <a:rPr lang="es-ES" dirty="0">
                <a:solidFill>
                  <a:srgbClr val="1922FC"/>
                </a:solidFill>
                <a:latin typeface="Avenir-Light"/>
                <a:hlinkClick r:id="rId8"/>
              </a:rPr>
              <a:t>?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4429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9388" y="310991"/>
            <a:ext cx="8379229" cy="732155"/>
          </a:xfrm>
        </p:spPr>
        <p:txBody>
          <a:bodyPr/>
          <a:lstStyle/>
          <a:p>
            <a:pPr algn="ctr"/>
            <a:r>
              <a:rPr lang="es-ES" sz="40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Ideas clave</a:t>
            </a:r>
            <a:endParaRPr lang="es-ES" sz="4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692401" y="1553355"/>
            <a:ext cx="9573202" cy="457850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 typeface="Wingdings" panose="05000000000000000000" pitchFamily="2" charset="2"/>
              <a:buChar char="ü"/>
            </a:pPr>
            <a:r>
              <a:rPr lang="es-ES" sz="2000" dirty="0" smtClean="0"/>
              <a:t>Los episodios de temperaturas muy altas o extremas tienen efectos negativos sobre la salud que se reflejan en un </a:t>
            </a:r>
            <a:r>
              <a:rPr lang="es-ES" sz="2000" b="1" dirty="0" smtClean="0">
                <a:solidFill>
                  <a:srgbClr val="4E9EBA"/>
                </a:solidFill>
              </a:rPr>
              <a:t>aumento de la morbimortalidad</a:t>
            </a:r>
            <a:endParaRPr lang="es-ES" sz="2000" dirty="0" smtClean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sz="2000" dirty="0" smtClean="0"/>
              <a:t>Las olas de calor al comienzo de verano tienen más consecuencias sobre la salud por </a:t>
            </a:r>
            <a:r>
              <a:rPr lang="es-ES" sz="2000" b="1" dirty="0" smtClean="0">
                <a:solidFill>
                  <a:srgbClr val="4E9EBA"/>
                </a:solidFill>
              </a:rPr>
              <a:t>falta de aclimatación </a:t>
            </a:r>
            <a:r>
              <a:rPr lang="es-ES" sz="2000" dirty="0" smtClean="0"/>
              <a:t>del organismo al calor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sz="2000" dirty="0" smtClean="0"/>
              <a:t>Algunos </a:t>
            </a:r>
            <a:r>
              <a:rPr lang="es-ES" sz="2000" b="1" dirty="0" smtClean="0">
                <a:solidFill>
                  <a:srgbClr val="4E9EBA"/>
                </a:solidFill>
              </a:rPr>
              <a:t>factores de riesgo </a:t>
            </a:r>
            <a:r>
              <a:rPr lang="es-ES" sz="2000" dirty="0" smtClean="0"/>
              <a:t>de sufrir una enfermedad asociada al calor son las edad extrema (lactantes y niños pequeños, personas de edad avanzada), embarazo, obesidad, la situación socioeconómica, el aislamiento social y las patologías crónicas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sz="2000" dirty="0" smtClean="0"/>
              <a:t>Algunos </a:t>
            </a:r>
            <a:r>
              <a:rPr lang="es-ES" sz="2000" b="1" dirty="0" smtClean="0">
                <a:solidFill>
                  <a:srgbClr val="4E9EBA"/>
                </a:solidFill>
              </a:rPr>
              <a:t>medicamentos interfieren </a:t>
            </a:r>
            <a:r>
              <a:rPr lang="es-ES" sz="2000" dirty="0" smtClean="0"/>
              <a:t>en la adaptación del organismo al calor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sz="2000" dirty="0" smtClean="0"/>
              <a:t>Los profesionales sanitarios pueden disminuir los riesgos y la gravedad de las enfermedades asociadas al calor realizando una </a:t>
            </a:r>
            <a:r>
              <a:rPr lang="es-ES" sz="2000" b="1" dirty="0" smtClean="0">
                <a:solidFill>
                  <a:srgbClr val="4E9EBA"/>
                </a:solidFill>
              </a:rPr>
              <a:t>identificación de personas vulnerables</a:t>
            </a:r>
            <a:r>
              <a:rPr lang="es-ES" sz="2000" dirty="0" smtClean="0"/>
              <a:t>, informándoles sobre medidas de protección y </a:t>
            </a:r>
            <a:r>
              <a:rPr lang="es-ES" sz="2000" b="1" dirty="0" smtClean="0">
                <a:solidFill>
                  <a:srgbClr val="4E9EBA"/>
                </a:solidFill>
              </a:rPr>
              <a:t>adaptando su tratamiento de forma individualizada</a:t>
            </a:r>
            <a:r>
              <a:rPr lang="es-ES" sz="2000" dirty="0" smtClean="0"/>
              <a:t>, en caso necesario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sz="2000" dirty="0" smtClean="0"/>
              <a:t>Es importante </a:t>
            </a:r>
            <a:r>
              <a:rPr lang="es-ES" sz="2000" b="1" dirty="0" smtClean="0">
                <a:solidFill>
                  <a:srgbClr val="4E9EBA"/>
                </a:solidFill>
              </a:rPr>
              <a:t>ofrecer recomendaciones </a:t>
            </a:r>
            <a:r>
              <a:rPr lang="es-ES" sz="2000" dirty="0" smtClean="0"/>
              <a:t>sobre la conservación de los medicamentos en el hogar</a:t>
            </a:r>
            <a:endParaRPr lang="es-ES" sz="2000" dirty="0"/>
          </a:p>
          <a:p>
            <a:pPr>
              <a:buFont typeface="Wingdings" panose="05000000000000000000" pitchFamily="2" charset="2"/>
              <a:buChar char="ü"/>
            </a:pPr>
            <a:endParaRPr lang="es-ES" sz="400" dirty="0"/>
          </a:p>
          <a:p>
            <a:pPr marL="0" indent="0">
              <a:buNone/>
            </a:pPr>
            <a:endParaRPr lang="es-ES" sz="2000" dirty="0"/>
          </a:p>
          <a:p>
            <a:pPr marL="0" indent="0">
              <a:buNone/>
            </a:pPr>
            <a:endParaRPr lang="es-ES" sz="2000" dirty="0" smtClean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1" name="Conector recto 10"/>
          <p:cNvCxnSpPr/>
          <p:nvPr/>
        </p:nvCxnSpPr>
        <p:spPr>
          <a:xfrm>
            <a:off x="1777970" y="1097280"/>
            <a:ext cx="9402066" cy="0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8" name="Picture 4" descr="Bombilla amarilla dibujada sobre fondo blanco: vector de stock (libre de  regalías) 1651954168 | Shutterstock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426" t="11325" r="22675" b="19314"/>
          <a:stretch/>
        </p:blipFill>
        <p:spPr bwMode="auto">
          <a:xfrm>
            <a:off x="253499" y="172369"/>
            <a:ext cx="1334814" cy="18498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1048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71698" y="1105592"/>
            <a:ext cx="9236826" cy="606829"/>
          </a:xfrm>
        </p:spPr>
        <p:txBody>
          <a:bodyPr>
            <a:noAutofit/>
          </a:bodyPr>
          <a:lstStyle/>
          <a:p>
            <a:pPr algn="ctr"/>
            <a:r>
              <a:rPr lang="es-ES" sz="4000" b="1" dirty="0">
                <a:solidFill>
                  <a:srgbClr val="4BACC6"/>
                </a:solidFill>
                <a:latin typeface="Arial Black" pitchFamily="34" charset="0"/>
              </a:rPr>
              <a:t>Para más información y bibliografía…</a:t>
            </a:r>
            <a:br>
              <a:rPr lang="es-ES" sz="4000" b="1" dirty="0">
                <a:solidFill>
                  <a:srgbClr val="4BACC6"/>
                </a:solidFill>
                <a:latin typeface="Arial Black" pitchFamily="34" charset="0"/>
              </a:rPr>
            </a:br>
            <a:endParaRPr lang="es-ES" sz="4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21483" y="2310606"/>
            <a:ext cx="3276600" cy="3381375"/>
          </a:xfrm>
          <a:prstGeom prst="rect">
            <a:avLst/>
          </a:prstGeom>
        </p:spPr>
      </p:pic>
      <p:grpSp>
        <p:nvGrpSpPr>
          <p:cNvPr id="6" name="Grupo 5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7" name="Imagen 6"/>
            <p:cNvPicPr/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8" name="Imagen 7" descr="Archivo:Osakidetza.svg - Wikipedia, la enciclopedia libre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" name="Imagen 8" descr="salud_lateral_color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5" name="Marcador de conteni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r>
              <a:rPr lang="es-ES" b="1" dirty="0" smtClean="0">
                <a:hlinkClick r:id="rId6"/>
              </a:rPr>
              <a:t>INFAC VOL 31 Nº2 - 2023</a:t>
            </a: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982377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1635" y="356090"/>
            <a:ext cx="10515600" cy="732155"/>
          </a:xfrm>
        </p:spPr>
        <p:txBody>
          <a:bodyPr/>
          <a:lstStyle/>
          <a:p>
            <a:pPr algn="ctr"/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Sumario</a:t>
            </a:r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1255986" y="1816187"/>
            <a:ext cx="9601200" cy="3092144"/>
          </a:xfrm>
          <a:prstGeom prst="rect">
            <a:avLst/>
          </a:prstGeom>
          <a:solidFill>
            <a:srgbClr val="5FACBC"/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lnSpc>
                <a:spcPct val="100000"/>
              </a:lnSpc>
            </a:pPr>
            <a:endParaRPr lang="es-ES" sz="1700" dirty="0" smtClean="0">
              <a:solidFill>
                <a:schemeClr val="bg1"/>
              </a:solidFill>
            </a:endParaRPr>
          </a:p>
          <a:p>
            <a:pPr marL="342900" indent="-342900" algn="just">
              <a:lnSpc>
                <a:spcPct val="100000"/>
              </a:lnSpc>
            </a:pPr>
            <a:r>
              <a:rPr lang="es-ES" sz="1700" dirty="0" smtClean="0">
                <a:solidFill>
                  <a:schemeClr val="bg1"/>
                </a:solidFill>
              </a:rPr>
              <a:t>INTRODUCCIÓN</a:t>
            </a:r>
            <a:endParaRPr lang="es-ES" sz="1700" dirty="0">
              <a:solidFill>
                <a:schemeClr val="bg1"/>
              </a:solidFill>
            </a:endParaRPr>
          </a:p>
          <a:p>
            <a:pPr marL="342900" indent="-342900" algn="just">
              <a:lnSpc>
                <a:spcPct val="100000"/>
              </a:lnSpc>
            </a:pPr>
            <a:r>
              <a:rPr lang="es-ES" sz="1700" dirty="0">
                <a:solidFill>
                  <a:schemeClr val="bg1"/>
                </a:solidFill>
              </a:rPr>
              <a:t>RIESGOS INDUCIDOS POR LOS MEDICAMENTOS EN LA ADAPTACIÓN DEL ORGANISMO AL </a:t>
            </a:r>
            <a:r>
              <a:rPr lang="es-ES" sz="1700" dirty="0" smtClean="0">
                <a:solidFill>
                  <a:schemeClr val="bg1"/>
                </a:solidFill>
              </a:rPr>
              <a:t>CALOR</a:t>
            </a:r>
          </a:p>
          <a:p>
            <a:pPr marL="342900" indent="-342900" algn="just">
              <a:lnSpc>
                <a:spcPct val="100000"/>
              </a:lnSpc>
            </a:pPr>
            <a:r>
              <a:rPr lang="es-ES" sz="1700" dirty="0" smtClean="0">
                <a:solidFill>
                  <a:schemeClr val="bg1"/>
                </a:solidFill>
              </a:rPr>
              <a:t>FÁRMACOS ASOCIADOS AL AUMENTO DE RIESGO DE ENFERMEDAD RELACIONADA CON EL CALOR</a:t>
            </a:r>
          </a:p>
          <a:p>
            <a:pPr marL="342900" indent="-342900" algn="just">
              <a:lnSpc>
                <a:spcPct val="100000"/>
              </a:lnSpc>
            </a:pPr>
            <a:r>
              <a:rPr lang="es-ES" sz="1700" dirty="0" smtClean="0">
                <a:solidFill>
                  <a:schemeClr val="bg1"/>
                </a:solidFill>
              </a:rPr>
              <a:t>SITUACIONES </a:t>
            </a:r>
            <a:r>
              <a:rPr lang="es-ES" sz="1700" dirty="0">
                <a:solidFill>
                  <a:schemeClr val="bg1"/>
                </a:solidFill>
              </a:rPr>
              <a:t>CLÍNICAS A CONSIDERAR EN CASO DE OLA DE </a:t>
            </a:r>
            <a:r>
              <a:rPr lang="es-ES" sz="1700" dirty="0" smtClean="0">
                <a:solidFill>
                  <a:schemeClr val="bg1"/>
                </a:solidFill>
              </a:rPr>
              <a:t>CALOR</a:t>
            </a:r>
          </a:p>
          <a:p>
            <a:pPr marL="342900" indent="-342900" algn="just">
              <a:lnSpc>
                <a:spcPct val="100000"/>
              </a:lnSpc>
            </a:pPr>
            <a:r>
              <a:rPr lang="es-ES" sz="1700" dirty="0" smtClean="0">
                <a:solidFill>
                  <a:schemeClr val="bg1"/>
                </a:solidFill>
              </a:rPr>
              <a:t>RECOMENDACIONES PARA PREVENIR LA ENFERMEDAD RELACIONADA CON EL CALOR </a:t>
            </a:r>
          </a:p>
          <a:p>
            <a:pPr marL="342900" indent="-342900" algn="just">
              <a:lnSpc>
                <a:spcPct val="100000"/>
              </a:lnSpc>
            </a:pPr>
            <a:r>
              <a:rPr lang="es-ES" sz="1700" dirty="0" smtClean="0">
                <a:solidFill>
                  <a:schemeClr val="bg1"/>
                </a:solidFill>
              </a:rPr>
              <a:t>CONSERVACIÓN Y ALMACENAMIENTO DE LOS MEDICAMENTOS </a:t>
            </a:r>
          </a:p>
          <a:p>
            <a:pPr marL="342900" indent="-342900" algn="just">
              <a:lnSpc>
                <a:spcPct val="100000"/>
              </a:lnSpc>
            </a:pPr>
            <a:r>
              <a:rPr lang="es-ES" sz="1700" dirty="0" smtClean="0">
                <a:solidFill>
                  <a:schemeClr val="bg1"/>
                </a:solidFill>
              </a:rPr>
              <a:t>IDEAS CLAVE </a:t>
            </a:r>
            <a:endParaRPr lang="es-ES" sz="1700" dirty="0">
              <a:solidFill>
                <a:schemeClr val="bg1"/>
              </a:solidFill>
            </a:endParaRPr>
          </a:p>
          <a:p>
            <a:pPr marL="457200" lvl="1" indent="0" algn="just">
              <a:lnSpc>
                <a:spcPct val="100000"/>
              </a:lnSpc>
              <a:buNone/>
            </a:pPr>
            <a:endParaRPr lang="es-ES" sz="1700" dirty="0">
              <a:solidFill>
                <a:schemeClr val="bg1"/>
              </a:solidFill>
            </a:endParaRPr>
          </a:p>
          <a:p>
            <a:pPr marL="800100" lvl="1" indent="-342900" algn="just">
              <a:lnSpc>
                <a:spcPct val="100000"/>
              </a:lnSpc>
            </a:pPr>
            <a:endParaRPr lang="es-ES" sz="1700" dirty="0">
              <a:solidFill>
                <a:schemeClr val="bg1"/>
              </a:solidFill>
            </a:endParaRPr>
          </a:p>
          <a:p>
            <a:pPr marL="457200" lvl="1" indent="0" algn="just">
              <a:lnSpc>
                <a:spcPct val="100000"/>
              </a:lnSpc>
              <a:buNone/>
            </a:pPr>
            <a:endParaRPr lang="es-ES" sz="1700" dirty="0">
              <a:solidFill>
                <a:schemeClr val="bg1"/>
              </a:solidFill>
            </a:endParaRPr>
          </a:p>
        </p:txBody>
      </p:sp>
      <p:grpSp>
        <p:nvGrpSpPr>
          <p:cNvPr id="6" name="Grupo 5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7" name="Imagen 6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8" name="Imagen 7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" name="Imagen 8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4" name="Conector recto 13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3719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>
            <a:normAutofit/>
          </a:bodyPr>
          <a:lstStyle/>
          <a:p>
            <a:pPr algn="ctr"/>
            <a:r>
              <a:rPr lang="es-ES" sz="4000" b="1" dirty="0" smtClean="0">
                <a:solidFill>
                  <a:srgbClr val="4E9EBA"/>
                </a:solidFill>
                <a:latin typeface="Arial Black" panose="020B0A04020102020204" pitchFamily="34" charset="0"/>
                <a:ea typeface="+mn-ea"/>
                <a:cs typeface="+mn-cs"/>
              </a:rPr>
              <a:t>INTRODUCCIÓN</a:t>
            </a:r>
            <a:endParaRPr lang="es-ES" sz="4000" b="1" dirty="0">
              <a:solidFill>
                <a:srgbClr val="4E9EBA"/>
              </a:solidFill>
              <a:latin typeface="Arial Black" panose="020B0A04020102020204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621635" y="1393371"/>
            <a:ext cx="10973653" cy="4405850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dirty="0" smtClean="0"/>
              <a:t>Los episodios de temperaturas muy altas o extremas tienen efectos negativos sobre la salud, que se reflejan en un aumento de la morbimortalidad. </a:t>
            </a:r>
          </a:p>
          <a:p>
            <a:pPr lvl="1"/>
            <a:r>
              <a:rPr lang="es-ES" sz="1800" dirty="0"/>
              <a:t>Al menos </a:t>
            </a:r>
            <a:r>
              <a:rPr lang="es-ES" sz="1800" b="1" dirty="0" smtClean="0">
                <a:solidFill>
                  <a:srgbClr val="4E9EBA"/>
                </a:solidFill>
              </a:rPr>
              <a:t>25.000 personas fallecen </a:t>
            </a:r>
            <a:r>
              <a:rPr lang="es-ES" sz="1800" dirty="0" smtClean="0"/>
              <a:t>anualmente en Europa debido al calor.</a:t>
            </a:r>
          </a:p>
          <a:p>
            <a:pPr lvl="1"/>
            <a:r>
              <a:rPr lang="es-ES" sz="1800" dirty="0" smtClean="0"/>
              <a:t>Actualmente, en nuestro medio, las olas de calor al comienzo del verano son </a:t>
            </a:r>
            <a:r>
              <a:rPr lang="es-ES" sz="1800" b="1" dirty="0" smtClean="0">
                <a:solidFill>
                  <a:srgbClr val="4E9EBA"/>
                </a:solidFill>
              </a:rPr>
              <a:t>10 veces más frecuentes </a:t>
            </a:r>
            <a:r>
              <a:rPr lang="es-ES" sz="1800" dirty="0" smtClean="0"/>
              <a:t>que en las décadas de los años 80 y 90.</a:t>
            </a:r>
          </a:p>
          <a:p>
            <a:pPr marL="457200" lvl="1" indent="0">
              <a:buNone/>
            </a:pPr>
            <a:endParaRPr lang="es-ES" sz="1800" dirty="0" smtClean="0"/>
          </a:p>
          <a:p>
            <a:r>
              <a:rPr lang="es-ES" sz="2000" dirty="0" smtClean="0"/>
              <a:t>Numerosos </a:t>
            </a:r>
            <a:r>
              <a:rPr lang="es-ES" sz="2000" b="1" dirty="0" smtClean="0">
                <a:solidFill>
                  <a:srgbClr val="4E9EBA"/>
                </a:solidFill>
              </a:rPr>
              <a:t>factores de riesgo</a:t>
            </a:r>
            <a:r>
              <a:rPr lang="es-ES" sz="2000" dirty="0" smtClean="0"/>
              <a:t> pueden dificultar la adaptación del organismo al estrés térmico: </a:t>
            </a:r>
          </a:p>
          <a:p>
            <a:pPr lvl="1"/>
            <a:r>
              <a:rPr lang="es-ES" sz="1600" dirty="0" smtClean="0"/>
              <a:t>Edad extrema (lactantes, niños pequeños, personas de edad avanzada) </a:t>
            </a:r>
          </a:p>
          <a:p>
            <a:pPr lvl="1"/>
            <a:r>
              <a:rPr lang="es-ES" sz="1600" dirty="0" smtClean="0"/>
              <a:t>Embarazo </a:t>
            </a:r>
          </a:p>
          <a:p>
            <a:pPr lvl="1"/>
            <a:r>
              <a:rPr lang="es-ES" sz="1600" dirty="0" smtClean="0"/>
              <a:t>Obesidad </a:t>
            </a:r>
          </a:p>
          <a:p>
            <a:pPr lvl="1"/>
            <a:r>
              <a:rPr lang="es-ES" sz="1600" dirty="0" smtClean="0"/>
              <a:t>Patologías crónicas y medicamentos asociados </a:t>
            </a:r>
          </a:p>
          <a:p>
            <a:pPr lvl="1"/>
            <a:r>
              <a:rPr lang="es-ES" sz="1600" dirty="0" smtClean="0"/>
              <a:t>Trastornos adictivos </a:t>
            </a:r>
          </a:p>
          <a:p>
            <a:pPr lvl="1"/>
            <a:r>
              <a:rPr lang="es-ES" sz="1600" dirty="0" smtClean="0"/>
              <a:t>Estatus socioeconómico bajo, viviendas sin condiciones adecuadas o existencia de dependencia</a:t>
            </a: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Elipse 2"/>
          <p:cNvSpPr/>
          <p:nvPr/>
        </p:nvSpPr>
        <p:spPr>
          <a:xfrm>
            <a:off x="9541042" y="3559055"/>
            <a:ext cx="2680101" cy="1723696"/>
          </a:xfrm>
          <a:prstGeom prst="ellipse">
            <a:avLst/>
          </a:prstGeom>
          <a:solidFill>
            <a:srgbClr val="4E9EBA"/>
          </a:solidFill>
          <a:ln w="57150">
            <a:solidFill>
              <a:srgbClr val="89C5C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bg1"/>
                </a:solidFill>
              </a:rPr>
              <a:t>El riesgo </a:t>
            </a:r>
            <a:r>
              <a:rPr lang="es-ES" b="1" dirty="0" smtClean="0">
                <a:solidFill>
                  <a:schemeClr val="bg1"/>
                </a:solidFill>
              </a:rPr>
              <a:t>AUMENTA</a:t>
            </a:r>
            <a:r>
              <a:rPr lang="es-ES" dirty="0" smtClean="0">
                <a:solidFill>
                  <a:schemeClr val="bg1"/>
                </a:solidFill>
              </a:rPr>
              <a:t> </a:t>
            </a:r>
            <a:r>
              <a:rPr lang="es-ES" dirty="0">
                <a:solidFill>
                  <a:schemeClr val="bg1"/>
                </a:solidFill>
              </a:rPr>
              <a:t>con el </a:t>
            </a:r>
            <a:r>
              <a:rPr lang="es-ES" b="1" dirty="0">
                <a:solidFill>
                  <a:schemeClr val="bg1"/>
                </a:solidFill>
              </a:rPr>
              <a:t>solapamiento</a:t>
            </a:r>
            <a:r>
              <a:rPr lang="es-ES" dirty="0">
                <a:solidFill>
                  <a:schemeClr val="bg1"/>
                </a:solidFill>
              </a:rPr>
              <a:t> de estas situaciones </a:t>
            </a:r>
            <a:endParaRPr lang="es-ES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8501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281045"/>
            <a:ext cx="10515600" cy="732155"/>
          </a:xfrm>
        </p:spPr>
        <p:txBody>
          <a:bodyPr>
            <a:noAutofit/>
          </a:bodyPr>
          <a:lstStyle/>
          <a:p>
            <a:pPr algn="ctr"/>
            <a:r>
              <a:rPr lang="es-ES" sz="3200" b="1" dirty="0" smtClean="0">
                <a:solidFill>
                  <a:srgbClr val="4E9EBA"/>
                </a:solidFill>
                <a:latin typeface="Arial Black" panose="020B0A04020102020204" pitchFamily="34" charset="0"/>
                <a:ea typeface="+mn-ea"/>
                <a:cs typeface="+mn-cs"/>
              </a:rPr>
              <a:t>FACTORES DE RIESGO DE LA ENFERMEDAD RELACIONADA CON EL CALOR</a:t>
            </a:r>
            <a:endParaRPr lang="es-ES" sz="3200" b="1" dirty="0">
              <a:solidFill>
                <a:srgbClr val="4E9EBA"/>
              </a:solidFill>
              <a:latin typeface="Arial Black" panose="020B0A04020102020204" pitchFamily="34" charset="0"/>
              <a:ea typeface="+mn-ea"/>
              <a:cs typeface="+mn-cs"/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rudia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57790" y="1174103"/>
            <a:ext cx="4936303" cy="4960540"/>
          </a:xfrm>
          <a:prstGeom prst="rect">
            <a:avLst/>
          </a:prstGeom>
        </p:spPr>
      </p:pic>
      <p:sp>
        <p:nvSpPr>
          <p:cNvPr id="16" name="Subtítulo 2"/>
          <p:cNvSpPr txBox="1">
            <a:spLocks/>
          </p:cNvSpPr>
          <p:nvPr/>
        </p:nvSpPr>
        <p:spPr>
          <a:xfrm>
            <a:off x="8148178" y="2683043"/>
            <a:ext cx="3330255" cy="1251284"/>
          </a:xfrm>
          <a:prstGeom prst="rect">
            <a:avLst/>
          </a:prstGeom>
          <a:ln w="28575">
            <a:solidFill>
              <a:srgbClr val="4E9EBA"/>
            </a:solidFill>
          </a:ln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s-ES" sz="1600" dirty="0"/>
              <a:t>Una persona con una enfermedad crónica, socialmente aislada o que toma varios medicamentos tiene un </a:t>
            </a:r>
            <a:r>
              <a:rPr lang="es-ES" sz="1600" dirty="0">
                <a:solidFill>
                  <a:srgbClr val="4E9EBA"/>
                </a:solidFill>
              </a:rPr>
              <a:t>mayor riesgo </a:t>
            </a:r>
            <a:r>
              <a:rPr lang="es-ES" sz="1600" dirty="0"/>
              <a:t>de desarrollar una enfermedad causada por el calor. </a:t>
            </a:r>
          </a:p>
        </p:txBody>
      </p:sp>
    </p:spTree>
    <p:extLst>
      <p:ext uri="{BB962C8B-B14F-4D97-AF65-F5344CB8AC3E}">
        <p14:creationId xmlns:p14="http://schemas.microsoft.com/office/powerpoint/2010/main" val="77698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7286" y="357868"/>
            <a:ext cx="11574517" cy="732155"/>
          </a:xfrm>
        </p:spPr>
        <p:txBody>
          <a:bodyPr>
            <a:normAutofit fontScale="90000"/>
          </a:bodyPr>
          <a:lstStyle/>
          <a:p>
            <a:pPr algn="ctr"/>
            <a:r>
              <a:rPr lang="es-ES" sz="4000" b="1" dirty="0" smtClean="0">
                <a:solidFill>
                  <a:srgbClr val="4E9EBA"/>
                </a:solidFill>
                <a:latin typeface="Arial Black" panose="020B0A04020102020204" pitchFamily="34" charset="0"/>
                <a:ea typeface="+mn-ea"/>
                <a:cs typeface="+mn-cs"/>
              </a:rPr>
              <a:t>ENFERMEDAD RELACIONADA CON EL CALOR</a:t>
            </a:r>
            <a:endParaRPr lang="es-ES" sz="4000" b="1" dirty="0">
              <a:solidFill>
                <a:srgbClr val="4E9EBA"/>
              </a:solidFill>
              <a:latin typeface="Arial Black" panose="020B0A04020102020204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621635" y="1393371"/>
            <a:ext cx="10973653" cy="429272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dirty="0" smtClean="0"/>
              <a:t>La </a:t>
            </a:r>
            <a:r>
              <a:rPr lang="es-ES" sz="2000" b="1" dirty="0" smtClean="0">
                <a:solidFill>
                  <a:srgbClr val="4E9EBA"/>
                </a:solidFill>
              </a:rPr>
              <a:t>enfermedad relacionada con el calor </a:t>
            </a:r>
            <a:r>
              <a:rPr lang="es-ES" sz="2000" dirty="0" smtClean="0"/>
              <a:t>hace referencia a múltiples condiciones fisiopatológicas relacionados con el aumento de la temperatura corporal. </a:t>
            </a:r>
          </a:p>
          <a:p>
            <a:pPr marL="0" indent="0">
              <a:buNone/>
            </a:pPr>
            <a:endParaRPr lang="es-ES" sz="2000" dirty="0" smtClean="0"/>
          </a:p>
          <a:p>
            <a:r>
              <a:rPr lang="es-ES" sz="2000" dirty="0" smtClean="0"/>
              <a:t>Se pueden manifestar las siguientes </a:t>
            </a:r>
            <a:r>
              <a:rPr lang="es-ES" sz="2000" b="1" dirty="0" smtClean="0">
                <a:solidFill>
                  <a:srgbClr val="4E9EBA"/>
                </a:solidFill>
              </a:rPr>
              <a:t>fases</a:t>
            </a:r>
            <a:r>
              <a:rPr lang="es-ES" sz="2000" dirty="0" smtClean="0"/>
              <a:t>: </a:t>
            </a:r>
          </a:p>
          <a:p>
            <a:pPr marL="800100" lvl="1" indent="-342900">
              <a:buFont typeface="+mj-lt"/>
              <a:buAutoNum type="arabicPeriod"/>
            </a:pPr>
            <a:r>
              <a:rPr lang="es-ES" sz="1800" dirty="0" smtClean="0"/>
              <a:t>Hipotensión y taquicardia, sudoración profusa, sed intensa y fatiga </a:t>
            </a:r>
          </a:p>
          <a:p>
            <a:pPr marL="800100" lvl="1" indent="-342900">
              <a:buFont typeface="+mj-lt"/>
              <a:buAutoNum type="arabicPeriod"/>
            </a:pPr>
            <a:r>
              <a:rPr lang="es-ES" sz="1800" dirty="0" smtClean="0"/>
              <a:t>Náuseas, cefalea y temblores </a:t>
            </a:r>
          </a:p>
          <a:p>
            <a:pPr marL="800100" lvl="1" indent="-342900">
              <a:buFont typeface="+mj-lt"/>
              <a:buAutoNum type="arabicPeriod"/>
            </a:pPr>
            <a:r>
              <a:rPr lang="es-ES" sz="1800" dirty="0" smtClean="0"/>
              <a:t>Calambres generalizados, ausencia de sudoración y alteraciones neurológicas (confusión, estupor y pérdida de conciencia) </a:t>
            </a:r>
          </a:p>
          <a:p>
            <a:pPr marL="457200" lvl="1" indent="0">
              <a:buNone/>
            </a:pPr>
            <a:endParaRPr lang="es-ES" sz="1800" dirty="0" smtClean="0"/>
          </a:p>
          <a:p>
            <a:r>
              <a:rPr lang="es-ES" sz="2000" dirty="0" smtClean="0"/>
              <a:t>Las </a:t>
            </a:r>
            <a:r>
              <a:rPr lang="es-ES" sz="2000" b="1" dirty="0" smtClean="0">
                <a:solidFill>
                  <a:srgbClr val="4E9EBA"/>
                </a:solidFill>
              </a:rPr>
              <a:t>formas clínicas más graves </a:t>
            </a:r>
            <a:r>
              <a:rPr lang="es-ES" sz="2000" dirty="0" smtClean="0"/>
              <a:t>son: </a:t>
            </a:r>
          </a:p>
          <a:p>
            <a:pPr lvl="1"/>
            <a:r>
              <a:rPr lang="es-ES" sz="1800" b="1" dirty="0" smtClean="0"/>
              <a:t>Síndrome de agotamiento – deshidratación </a:t>
            </a:r>
            <a:r>
              <a:rPr lang="es-ES" sz="1800" dirty="0" smtClean="0"/>
              <a:t>(T corporal &lt;40ºC): se desarrolla en pocos días </a:t>
            </a:r>
          </a:p>
          <a:p>
            <a:pPr lvl="1"/>
            <a:r>
              <a:rPr lang="es-ES" sz="1800" b="1" dirty="0" smtClean="0"/>
              <a:t>Golpe de calor </a:t>
            </a:r>
            <a:r>
              <a:rPr lang="es-ES" sz="1800" dirty="0" smtClean="0"/>
              <a:t>(T corporal &gt;40ºC): se instala en unas 6 h. Emergencia médica extrema, puede ser fatal</a:t>
            </a:r>
            <a:endParaRPr lang="es-ES" sz="1800" dirty="0"/>
          </a:p>
          <a:p>
            <a:pPr marL="457200" lvl="1" indent="0">
              <a:buNone/>
            </a:pPr>
            <a:endParaRPr lang="es-ES" sz="1800" dirty="0" smtClean="0"/>
          </a:p>
          <a:p>
            <a:pPr marL="457200" lvl="1" indent="0">
              <a:buNone/>
            </a:pPr>
            <a:endParaRPr lang="es-ES" sz="1800" dirty="0" smtClean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418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588579" y="365125"/>
            <a:ext cx="12780579" cy="732155"/>
          </a:xfrm>
        </p:spPr>
        <p:txBody>
          <a:bodyPr>
            <a:normAutofit/>
          </a:bodyPr>
          <a:lstStyle/>
          <a:p>
            <a:pPr algn="ctr"/>
            <a:r>
              <a:rPr lang="es-ES" sz="32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RIESGOS INDUCIDOS POR LOS MEDICAMENTOS</a:t>
            </a:r>
            <a:endParaRPr lang="es-ES" sz="32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621635" y="1393371"/>
            <a:ext cx="10973653" cy="484653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dirty="0"/>
              <a:t>Los medicamentos pueden aumentar el riesgo de enfermedad relacionada con el calor, </a:t>
            </a:r>
            <a:r>
              <a:rPr lang="es-ES" sz="2000" b="1" dirty="0">
                <a:solidFill>
                  <a:srgbClr val="4E9EBA"/>
                </a:solidFill>
              </a:rPr>
              <a:t>especialmente en personas ancianas </a:t>
            </a:r>
            <a:r>
              <a:rPr lang="es-ES" sz="2000" dirty="0" smtClean="0"/>
              <a:t>que toman </a:t>
            </a:r>
            <a:r>
              <a:rPr lang="es-ES" sz="2000" b="1" dirty="0" smtClean="0">
                <a:solidFill>
                  <a:srgbClr val="4E9EBA"/>
                </a:solidFill>
              </a:rPr>
              <a:t>varios medicamentos</a:t>
            </a:r>
            <a:r>
              <a:rPr lang="es-ES" sz="2000" dirty="0" smtClean="0"/>
              <a:t>. </a:t>
            </a:r>
          </a:p>
          <a:p>
            <a:r>
              <a:rPr lang="es-ES" sz="2000" dirty="0"/>
              <a:t>Por medio de estos </a:t>
            </a:r>
            <a:r>
              <a:rPr lang="es-ES" sz="2000" b="1" dirty="0" smtClean="0">
                <a:solidFill>
                  <a:srgbClr val="4E9EBA"/>
                </a:solidFill>
              </a:rPr>
              <a:t>mecanismos: </a:t>
            </a:r>
          </a:p>
          <a:p>
            <a:pPr lvl="1"/>
            <a:r>
              <a:rPr lang="es-ES" sz="1400" dirty="0"/>
              <a:t>Deshidratación y alteraciones hidroelectrolíticas </a:t>
            </a:r>
          </a:p>
          <a:p>
            <a:pPr lvl="1"/>
            <a:r>
              <a:rPr lang="es-ES" sz="1400" dirty="0"/>
              <a:t>Alteración de la función renal </a:t>
            </a:r>
          </a:p>
          <a:p>
            <a:pPr lvl="1"/>
            <a:r>
              <a:rPr lang="es-ES" sz="1400" dirty="0"/>
              <a:t>Alteración de la termorregulación: a nivel central y periférico</a:t>
            </a:r>
          </a:p>
          <a:p>
            <a:pPr lvl="1"/>
            <a:r>
              <a:rPr lang="es-ES" sz="1400" dirty="0"/>
              <a:t>Disminución del estado de alerta </a:t>
            </a:r>
          </a:p>
          <a:p>
            <a:pPr lvl="1"/>
            <a:r>
              <a:rPr lang="es-ES" sz="1400" dirty="0"/>
              <a:t>Disminución de la percepción de sed</a:t>
            </a:r>
          </a:p>
          <a:p>
            <a:pPr lvl="1"/>
            <a:r>
              <a:rPr lang="es-ES" sz="1400" dirty="0"/>
              <a:t>Disminución de la presión arterial </a:t>
            </a:r>
          </a:p>
          <a:p>
            <a:pPr lvl="1"/>
            <a:r>
              <a:rPr lang="es-ES" sz="1400" dirty="0"/>
              <a:t>Inducción de hipertermia </a:t>
            </a:r>
          </a:p>
          <a:p>
            <a:endParaRPr lang="es-ES" sz="500" dirty="0" smtClean="0"/>
          </a:p>
          <a:p>
            <a:r>
              <a:rPr lang="es-ES" sz="2000" dirty="0" smtClean="0"/>
              <a:t>El calor puede afectar al perfil farmacocinético de algunos medicamentos, induciendo cambios en la concentración: </a:t>
            </a:r>
          </a:p>
          <a:p>
            <a:pPr lvl="1">
              <a:buFontTx/>
              <a:buChar char="-"/>
            </a:pPr>
            <a:r>
              <a:rPr lang="es-ES" sz="1600" dirty="0" smtClean="0"/>
              <a:t>Fármacos de margen terapéutico estrecho			</a:t>
            </a:r>
            <a:endParaRPr lang="es-ES" sz="1600" dirty="0"/>
          </a:p>
          <a:p>
            <a:pPr lvl="1">
              <a:buFontTx/>
              <a:buChar char="-"/>
            </a:pPr>
            <a:r>
              <a:rPr lang="es-ES" sz="1600" dirty="0" smtClean="0"/>
              <a:t>Fármacos de administración cutánea 			</a:t>
            </a:r>
          </a:p>
          <a:p>
            <a:pPr lvl="1">
              <a:buFontTx/>
              <a:buChar char="-"/>
            </a:pPr>
            <a:r>
              <a:rPr lang="es-ES" sz="1600" dirty="0" smtClean="0"/>
              <a:t>Disminución </a:t>
            </a:r>
            <a:r>
              <a:rPr lang="es-ES" sz="1600" dirty="0"/>
              <a:t>flujo </a:t>
            </a:r>
            <a:r>
              <a:rPr lang="es-ES" sz="1600" dirty="0" smtClean="0"/>
              <a:t>renal</a:t>
            </a:r>
          </a:p>
          <a:p>
            <a:pPr lvl="1">
              <a:buFontTx/>
              <a:buChar char="-"/>
            </a:pPr>
            <a:r>
              <a:rPr lang="es-ES" sz="1600" dirty="0"/>
              <a:t>Modificación flujo hepático</a:t>
            </a:r>
            <a:endParaRPr lang="es-ES" sz="1600" dirty="0" smtClean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7363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588579" y="365125"/>
            <a:ext cx="12780579" cy="732155"/>
          </a:xfrm>
        </p:spPr>
        <p:txBody>
          <a:bodyPr>
            <a:normAutofit/>
          </a:bodyPr>
          <a:lstStyle/>
          <a:p>
            <a:pPr algn="ctr"/>
            <a:r>
              <a:rPr lang="es-ES" sz="32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RIESGOS INDUCIDOS POR LOS MEDICAMENTOS (II)</a:t>
            </a:r>
            <a:endParaRPr lang="es-ES" sz="32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433802" y="1181707"/>
            <a:ext cx="11161486" cy="60755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000" dirty="0"/>
              <a:t>Los </a:t>
            </a:r>
            <a:r>
              <a:rPr lang="es-ES" sz="2000" b="1" dirty="0">
                <a:solidFill>
                  <a:srgbClr val="4E9EBA"/>
                </a:solidFill>
              </a:rPr>
              <a:t>efectos potencialmente perjudiciales </a:t>
            </a:r>
            <a:r>
              <a:rPr lang="es-ES" sz="2000" dirty="0"/>
              <a:t>de algunos medicamentos en la adaptación del organismo al calor se pueden explicar y prever a partir de sus mecanismos de </a:t>
            </a:r>
            <a:r>
              <a:rPr lang="es-ES" sz="2000" dirty="0" smtClean="0"/>
              <a:t>acción: </a:t>
            </a:r>
            <a:endParaRPr lang="es-ES" sz="1800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Imagen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02641" y="1873685"/>
            <a:ext cx="6685604" cy="4263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4905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375745" y="317212"/>
            <a:ext cx="12780579" cy="732155"/>
          </a:xfrm>
        </p:spPr>
        <p:txBody>
          <a:bodyPr>
            <a:normAutofit/>
          </a:bodyPr>
          <a:lstStyle/>
          <a:p>
            <a:pPr algn="ctr"/>
            <a:r>
              <a:rPr lang="es-ES" sz="32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RIESGOS INDUCIDOS POR LOS MEDICAMENTOS (III)</a:t>
            </a:r>
            <a:endParaRPr lang="es-ES" sz="32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n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14016" y="4122164"/>
            <a:ext cx="7153275" cy="1590675"/>
          </a:xfrm>
          <a:prstGeom prst="rect">
            <a:avLst/>
          </a:prstGeom>
        </p:spPr>
      </p:pic>
      <p:pic>
        <p:nvPicPr>
          <p:cNvPr id="16" name="Imagen 1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03258" y="1458863"/>
            <a:ext cx="7124700" cy="2695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3741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375745" y="288791"/>
            <a:ext cx="12780579" cy="732155"/>
          </a:xfrm>
        </p:spPr>
        <p:txBody>
          <a:bodyPr>
            <a:normAutofit/>
          </a:bodyPr>
          <a:lstStyle/>
          <a:p>
            <a:pPr algn="ctr"/>
            <a:r>
              <a:rPr lang="es-ES" sz="32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RIESGOS INDUCIDOS POR LOS MEDICAMENTOS (IV)</a:t>
            </a:r>
            <a:endParaRPr lang="es-ES" sz="32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Imagen 1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85519" y="1440556"/>
            <a:ext cx="7258050" cy="2381250"/>
          </a:xfrm>
          <a:prstGeom prst="rect">
            <a:avLst/>
          </a:prstGeom>
        </p:spPr>
      </p:pic>
      <p:pic>
        <p:nvPicPr>
          <p:cNvPr id="19" name="Imagen 18"/>
          <p:cNvPicPr>
            <a:picLocks noChangeAspect="1"/>
          </p:cNvPicPr>
          <p:nvPr/>
        </p:nvPicPr>
        <p:blipFill rotWithShape="1">
          <a:blip r:embed="rId6"/>
          <a:srcRect t="3135"/>
          <a:stretch/>
        </p:blipFill>
        <p:spPr>
          <a:xfrm>
            <a:off x="2385519" y="3736838"/>
            <a:ext cx="7219950" cy="2094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3902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gai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301a845-6ce7-4628-b9f3-e90712a662a6" xsi:nil="true"/>
    <lcf76f155ced4ddcb4097134ff3c332f xmlns="1fdafc60-6e87-4fef-9209-278af2a3ac6d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91CD9D10FA1F543857F910471C88E3F" ma:contentTypeVersion="17" ma:contentTypeDescription="Create a new document." ma:contentTypeScope="" ma:versionID="d78a884888c459780212285255daf9bb">
  <xsd:schema xmlns:xsd="http://www.w3.org/2001/XMLSchema" xmlns:xs="http://www.w3.org/2001/XMLSchema" xmlns:p="http://schemas.microsoft.com/office/2006/metadata/properties" xmlns:ns2="1fdafc60-6e87-4fef-9209-278af2a3ac6d" xmlns:ns3="f301a845-6ce7-4628-b9f3-e90712a662a6" targetNamespace="http://schemas.microsoft.com/office/2006/metadata/properties" ma:root="true" ma:fieldsID="02247f42eab81be76b8179e3d660e46d" ns2:_="" ns3:_="">
    <xsd:import namespace="1fdafc60-6e87-4fef-9209-278af2a3ac6d"/>
    <xsd:import namespace="f301a845-6ce7-4628-b9f3-e90712a662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dafc60-6e87-4fef-9209-278af2a3ac6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16238219-447f-418f-809f-6e2596424ee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01a845-6ce7-4628-b9f3-e90712a662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3b2c9e86-a5d1-4fbb-99d0-b14c622278c8}" ma:internalName="TaxCatchAll" ma:showField="CatchAllData" ma:web="f301a845-6ce7-4628-b9f3-e90712a662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1737D3B-2628-4CB1-A252-A7A3FD4F819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C9C0450-BEA5-4695-94A4-D41D36B74154}">
  <ds:schemaRefs>
    <ds:schemaRef ds:uri="http://purl.org/dc/dcmitype/"/>
    <ds:schemaRef ds:uri="f301a845-6ce7-4628-b9f3-e90712a662a6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1fdafc60-6e87-4fef-9209-278af2a3ac6d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5B9B215A-485F-4079-9431-CDD539AC7CE8}"/>
</file>

<file path=docProps/app.xml><?xml version="1.0" encoding="utf-8"?>
<Properties xmlns="http://schemas.openxmlformats.org/officeDocument/2006/extended-properties" xmlns:vt="http://schemas.openxmlformats.org/officeDocument/2006/docPropsVTypes">
  <TotalTime>2965</TotalTime>
  <Words>1314</Words>
  <Application>Microsoft Office PowerPoint</Application>
  <PresentationFormat>Panorámica</PresentationFormat>
  <Paragraphs>117</Paragraphs>
  <Slides>18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26" baseType="lpstr">
      <vt:lpstr>Arial</vt:lpstr>
      <vt:lpstr>Arial Black</vt:lpstr>
      <vt:lpstr>Avenir-Light</vt:lpstr>
      <vt:lpstr>Avenir-Medium</vt:lpstr>
      <vt:lpstr>Calibri</vt:lpstr>
      <vt:lpstr>Calibri Light</vt:lpstr>
      <vt:lpstr>Wingdings</vt:lpstr>
      <vt:lpstr>Tema de Office</vt:lpstr>
      <vt:lpstr>CALOR, SALUD Y MEDICAMENTOS  Vol 31, nº2 2023</vt:lpstr>
      <vt:lpstr>Sumario</vt:lpstr>
      <vt:lpstr>INTRODUCCIÓN</vt:lpstr>
      <vt:lpstr>FACTORES DE RIESGO DE LA ENFERMEDAD RELACIONADA CON EL CALOR</vt:lpstr>
      <vt:lpstr>ENFERMEDAD RELACIONADA CON EL CALOR</vt:lpstr>
      <vt:lpstr>RIESGOS INDUCIDOS POR LOS MEDICAMENTOS</vt:lpstr>
      <vt:lpstr>RIESGOS INDUCIDOS POR LOS MEDICAMENTOS (II)</vt:lpstr>
      <vt:lpstr>RIESGOS INDUCIDOS POR LOS MEDICAMENTOS (III)</vt:lpstr>
      <vt:lpstr>RIESGOS INDUCIDOS POR LOS MEDICAMENTOS (IV)</vt:lpstr>
      <vt:lpstr>RIESGOS INDUCIDOS POR LOS MEDICAMENTOS (V)</vt:lpstr>
      <vt:lpstr>RIESGOS INDUCIDOS POR LOS MEDICAMENTOS (VI)</vt:lpstr>
      <vt:lpstr>SITUACIONES CLÍNICAS A CONSIDERAR EN OLA DE CALOR</vt:lpstr>
      <vt:lpstr>RECOMENDACIONES PARA PREVENIR LA ENFERMEDAD RELACIONADA CON EL CALOR </vt:lpstr>
      <vt:lpstr>RECOMENDACIONES EN CASO DE CALOR </vt:lpstr>
      <vt:lpstr>CONSERVACIÓN Y ALMACENAMIENTO DE MEDICAMENTOS</vt:lpstr>
      <vt:lpstr>ENLACES CON INFORMACIÓN SOBRE MEDICAMENTOS Y CALOR PARA PACIENTES</vt:lpstr>
      <vt:lpstr>Ideas clave</vt:lpstr>
      <vt:lpstr>Para más información y bibliografía… </vt:lpstr>
    </vt:vector>
  </TitlesOfParts>
  <Company>Eusko Jaurlaritza Gobierno Vasco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Titulo INFAC  Vol xx, nºx año</dc:title>
  <dc:creator>López Varona, Mª José</dc:creator>
  <cp:lastModifiedBy>Rosado Ortiz De Zarate, Ander</cp:lastModifiedBy>
  <cp:revision>200</cp:revision>
  <cp:lastPrinted>2022-02-23T13:38:32Z</cp:lastPrinted>
  <dcterms:created xsi:type="dcterms:W3CDTF">2022-01-18T07:46:55Z</dcterms:created>
  <dcterms:modified xsi:type="dcterms:W3CDTF">2024-01-09T14:40:26Z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0x010100491CD9D10FA1F543857F910471C88E3F</vt:lpwstr>
  </property>
  <property fmtid="{D5CDD505-2E9C-101B-9397-08002B2CF9AE}" pid="3" name="MediaServiceImageTags">
    <vt:lpwstr/>
  </property>
</Properties>
</file>