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handoutMasterIdLst>
    <p:handoutMasterId r:id="rId32"/>
  </p:handoutMasterIdLst>
  <p:sldIdLst>
    <p:sldId id="256" r:id="rId5"/>
    <p:sldId id="259" r:id="rId6"/>
    <p:sldId id="262" r:id="rId7"/>
    <p:sldId id="336" r:id="rId8"/>
    <p:sldId id="302" r:id="rId9"/>
    <p:sldId id="320" r:id="rId10"/>
    <p:sldId id="321" r:id="rId11"/>
    <p:sldId id="322" r:id="rId12"/>
    <p:sldId id="324" r:id="rId13"/>
    <p:sldId id="325" r:id="rId14"/>
    <p:sldId id="326" r:id="rId15"/>
    <p:sldId id="327" r:id="rId16"/>
    <p:sldId id="328" r:id="rId17"/>
    <p:sldId id="323" r:id="rId18"/>
    <p:sldId id="329" r:id="rId19"/>
    <p:sldId id="330" r:id="rId20"/>
    <p:sldId id="304" r:id="rId21"/>
    <p:sldId id="331" r:id="rId22"/>
    <p:sldId id="333" r:id="rId23"/>
    <p:sldId id="332" r:id="rId24"/>
    <p:sldId id="338" r:id="rId25"/>
    <p:sldId id="305" r:id="rId26"/>
    <p:sldId id="334" r:id="rId27"/>
    <p:sldId id="337" r:id="rId28"/>
    <p:sldId id="339" r:id="rId29"/>
    <p:sldId id="319" r:id="rId30"/>
    <p:sldId id="292" r:id="rId31"/>
  </p:sldIdLst>
  <p:sldSz cx="12192000" cy="6858000"/>
  <p:notesSz cx="6662738" cy="9926638"/>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E9EBA"/>
    <a:srgbClr val="58B0AE"/>
    <a:srgbClr val="7EC2C0"/>
    <a:srgbClr val="89C5C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167" autoAdjust="0"/>
    <p:restoredTop sz="94660"/>
  </p:normalViewPr>
  <p:slideViewPr>
    <p:cSldViewPr snapToGrid="0">
      <p:cViewPr varScale="1">
        <p:scale>
          <a:sx n="113" d="100"/>
          <a:sy n="113" d="100"/>
        </p:scale>
        <p:origin x="132" y="222"/>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Goiburuaren leku-marka 1"/>
          <p:cNvSpPr>
            <a:spLocks noGrp="1"/>
          </p:cNvSpPr>
          <p:nvPr>
            <p:ph type="hdr" sz="quarter"/>
          </p:nvPr>
        </p:nvSpPr>
        <p:spPr>
          <a:xfrm>
            <a:off x="0" y="0"/>
            <a:ext cx="2887186" cy="498056"/>
          </a:xfrm>
          <a:prstGeom prst="rect">
            <a:avLst/>
          </a:prstGeom>
        </p:spPr>
        <p:txBody>
          <a:bodyPr vert="horz" lIns="91440" tIns="45720" rIns="91440" bIns="45720" rtlCol="0"/>
          <a:lstStyle>
            <a:lvl1pPr algn="l">
              <a:defRPr sz="1200"/>
            </a:lvl1pPr>
          </a:lstStyle>
          <a:p>
            <a:endParaRPr lang="es-ES"/>
          </a:p>
        </p:txBody>
      </p:sp>
      <p:sp>
        <p:nvSpPr>
          <p:cNvPr id="3" name="Dataren leku-marka 2"/>
          <p:cNvSpPr>
            <a:spLocks noGrp="1"/>
          </p:cNvSpPr>
          <p:nvPr>
            <p:ph type="dt" sz="quarter" idx="1"/>
          </p:nvPr>
        </p:nvSpPr>
        <p:spPr>
          <a:xfrm>
            <a:off x="3774010" y="0"/>
            <a:ext cx="2887186" cy="498056"/>
          </a:xfrm>
          <a:prstGeom prst="rect">
            <a:avLst/>
          </a:prstGeom>
        </p:spPr>
        <p:txBody>
          <a:bodyPr vert="horz" lIns="91440" tIns="45720" rIns="91440" bIns="45720" rtlCol="0"/>
          <a:lstStyle>
            <a:lvl1pPr algn="r">
              <a:defRPr sz="1200"/>
            </a:lvl1pPr>
          </a:lstStyle>
          <a:p>
            <a:fld id="{E6AA87A6-201E-4EC4-86B9-2C2B7B64E264}" type="datetimeFigureOut">
              <a:rPr lang="es-ES" smtClean="0"/>
              <a:t>04/03/2024</a:t>
            </a:fld>
            <a:endParaRPr lang="es-ES"/>
          </a:p>
        </p:txBody>
      </p:sp>
      <p:sp>
        <p:nvSpPr>
          <p:cNvPr id="4" name="Orri-oinaren leku-marka 3"/>
          <p:cNvSpPr>
            <a:spLocks noGrp="1"/>
          </p:cNvSpPr>
          <p:nvPr>
            <p:ph type="ftr" sz="quarter" idx="2"/>
          </p:nvPr>
        </p:nvSpPr>
        <p:spPr>
          <a:xfrm>
            <a:off x="0" y="9428584"/>
            <a:ext cx="2887186" cy="498055"/>
          </a:xfrm>
          <a:prstGeom prst="rect">
            <a:avLst/>
          </a:prstGeom>
        </p:spPr>
        <p:txBody>
          <a:bodyPr vert="horz" lIns="91440" tIns="45720" rIns="91440" bIns="45720" rtlCol="0" anchor="b"/>
          <a:lstStyle>
            <a:lvl1pPr algn="l">
              <a:defRPr sz="1200"/>
            </a:lvl1pPr>
          </a:lstStyle>
          <a:p>
            <a:endParaRPr lang="es-ES"/>
          </a:p>
        </p:txBody>
      </p:sp>
      <p:sp>
        <p:nvSpPr>
          <p:cNvPr id="5" name="Diapositibaren zenbakiaren leku-marka 4"/>
          <p:cNvSpPr>
            <a:spLocks noGrp="1"/>
          </p:cNvSpPr>
          <p:nvPr>
            <p:ph type="sldNum" sz="quarter" idx="3"/>
          </p:nvPr>
        </p:nvSpPr>
        <p:spPr>
          <a:xfrm>
            <a:off x="3774010" y="9428584"/>
            <a:ext cx="2887186" cy="498055"/>
          </a:xfrm>
          <a:prstGeom prst="rect">
            <a:avLst/>
          </a:prstGeom>
        </p:spPr>
        <p:txBody>
          <a:bodyPr vert="horz" lIns="91440" tIns="45720" rIns="91440" bIns="45720" rtlCol="0" anchor="b"/>
          <a:lstStyle>
            <a:lvl1pPr algn="r">
              <a:defRPr sz="1200"/>
            </a:lvl1pPr>
          </a:lstStyle>
          <a:p>
            <a:fld id="{9ECEDC1B-0221-4F37-8830-B22554DB2693}" type="slidenum">
              <a:rPr lang="es-ES" smtClean="0"/>
              <a:t>‹Nº›</a:t>
            </a:fld>
            <a:endParaRPr lang="es-ES"/>
          </a:p>
        </p:txBody>
      </p:sp>
    </p:spTree>
    <p:extLst>
      <p:ext uri="{BB962C8B-B14F-4D97-AF65-F5344CB8AC3E}">
        <p14:creationId xmlns:p14="http://schemas.microsoft.com/office/powerpoint/2010/main" val="26336646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editar el estilo de subtítulo del patrón</a:t>
            </a:r>
          </a:p>
        </p:txBody>
      </p:sp>
      <p:sp>
        <p:nvSpPr>
          <p:cNvPr id="4" name="Marcador de fecha 3"/>
          <p:cNvSpPr>
            <a:spLocks noGrp="1"/>
          </p:cNvSpPr>
          <p:nvPr>
            <p:ph type="dt" sz="half" idx="10"/>
          </p:nvPr>
        </p:nvSpPr>
        <p:spPr/>
        <p:txBody>
          <a:bodyPr/>
          <a:lstStyle/>
          <a:p>
            <a:fld id="{8C18DA3A-A72E-437B-ACDF-BA92A715D246}" type="datetimeFigureOut">
              <a:rPr lang="es-ES" smtClean="0"/>
              <a:t>04/03/2024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8C631360-EB4A-46CB-8879-2D5DF2D4390C}" type="slidenum">
              <a:rPr lang="es-ES" smtClean="0"/>
              <a:t>‹Nº›</a:t>
            </a:fld>
            <a:endParaRPr lang="es-ES"/>
          </a:p>
        </p:txBody>
      </p:sp>
    </p:spTree>
    <p:extLst>
      <p:ext uri="{BB962C8B-B14F-4D97-AF65-F5344CB8AC3E}">
        <p14:creationId xmlns:p14="http://schemas.microsoft.com/office/powerpoint/2010/main" val="34627331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texto vertical 2"/>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10"/>
          </p:nvPr>
        </p:nvSpPr>
        <p:spPr/>
        <p:txBody>
          <a:bodyPr/>
          <a:lstStyle/>
          <a:p>
            <a:fld id="{8C18DA3A-A72E-437B-ACDF-BA92A715D246}" type="datetimeFigureOut">
              <a:rPr lang="es-ES" smtClean="0"/>
              <a:t>04/03/2024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8C631360-EB4A-46CB-8879-2D5DF2D4390C}" type="slidenum">
              <a:rPr lang="es-ES" smtClean="0"/>
              <a:t>‹Nº›</a:t>
            </a:fld>
            <a:endParaRPr lang="es-ES"/>
          </a:p>
        </p:txBody>
      </p:sp>
    </p:spTree>
    <p:extLst>
      <p:ext uri="{BB962C8B-B14F-4D97-AF65-F5344CB8AC3E}">
        <p14:creationId xmlns:p14="http://schemas.microsoft.com/office/powerpoint/2010/main" val="9410888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10"/>
          </p:nvPr>
        </p:nvSpPr>
        <p:spPr/>
        <p:txBody>
          <a:bodyPr/>
          <a:lstStyle/>
          <a:p>
            <a:fld id="{8C18DA3A-A72E-437B-ACDF-BA92A715D246}" type="datetimeFigureOut">
              <a:rPr lang="es-ES" smtClean="0"/>
              <a:t>04/03/2024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8C631360-EB4A-46CB-8879-2D5DF2D4390C}" type="slidenum">
              <a:rPr lang="es-ES" smtClean="0"/>
              <a:t>‹Nº›</a:t>
            </a:fld>
            <a:endParaRPr lang="es-ES"/>
          </a:p>
        </p:txBody>
      </p:sp>
    </p:spTree>
    <p:extLst>
      <p:ext uri="{BB962C8B-B14F-4D97-AF65-F5344CB8AC3E}">
        <p14:creationId xmlns:p14="http://schemas.microsoft.com/office/powerpoint/2010/main" val="19536817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Diseño personalizado">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2B6E1A3F-71CF-0349-ACBD-CC8A84EE63AF}"/>
              </a:ext>
            </a:extLst>
          </p:cNvPr>
          <p:cNvPicPr>
            <a:picLocks noChangeAspect="1"/>
          </p:cNvPicPr>
          <p:nvPr userDrawn="1"/>
        </p:nvPicPr>
        <p:blipFill>
          <a:blip r:embed="rId2"/>
          <a:stretch>
            <a:fillRect/>
          </a:stretch>
        </p:blipFill>
        <p:spPr>
          <a:xfrm>
            <a:off x="384314" y="2387601"/>
            <a:ext cx="11807687" cy="2997200"/>
          </a:xfrm>
          <a:prstGeom prst="rect">
            <a:avLst/>
          </a:prstGeom>
        </p:spPr>
      </p:pic>
    </p:spTree>
    <p:extLst>
      <p:ext uri="{BB962C8B-B14F-4D97-AF65-F5344CB8AC3E}">
        <p14:creationId xmlns:p14="http://schemas.microsoft.com/office/powerpoint/2010/main" val="26708850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contenido 2"/>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10"/>
          </p:nvPr>
        </p:nvSpPr>
        <p:spPr/>
        <p:txBody>
          <a:bodyPr/>
          <a:lstStyle/>
          <a:p>
            <a:fld id="{8C18DA3A-A72E-437B-ACDF-BA92A715D246}" type="datetimeFigureOut">
              <a:rPr lang="es-ES" smtClean="0"/>
              <a:t>04/03/2024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8C631360-EB4A-46CB-8879-2D5DF2D4390C}" type="slidenum">
              <a:rPr lang="es-ES" smtClean="0"/>
              <a:t>‹Nº›</a:t>
            </a:fld>
            <a:endParaRPr lang="es-ES"/>
          </a:p>
        </p:txBody>
      </p:sp>
    </p:spTree>
    <p:extLst>
      <p:ext uri="{BB962C8B-B14F-4D97-AF65-F5344CB8AC3E}">
        <p14:creationId xmlns:p14="http://schemas.microsoft.com/office/powerpoint/2010/main" val="11396202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el estilo de texto del patrón</a:t>
            </a:r>
          </a:p>
        </p:txBody>
      </p:sp>
      <p:sp>
        <p:nvSpPr>
          <p:cNvPr id="4" name="Marcador de fecha 3"/>
          <p:cNvSpPr>
            <a:spLocks noGrp="1"/>
          </p:cNvSpPr>
          <p:nvPr>
            <p:ph type="dt" sz="half" idx="10"/>
          </p:nvPr>
        </p:nvSpPr>
        <p:spPr/>
        <p:txBody>
          <a:bodyPr/>
          <a:lstStyle/>
          <a:p>
            <a:fld id="{8C18DA3A-A72E-437B-ACDF-BA92A715D246}" type="datetimeFigureOut">
              <a:rPr lang="es-ES" smtClean="0"/>
              <a:t>04/03/2024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8C631360-EB4A-46CB-8879-2D5DF2D4390C}" type="slidenum">
              <a:rPr lang="es-ES" smtClean="0"/>
              <a:t>‹Nº›</a:t>
            </a:fld>
            <a:endParaRPr lang="es-ES"/>
          </a:p>
        </p:txBody>
      </p:sp>
    </p:spTree>
    <p:extLst>
      <p:ext uri="{BB962C8B-B14F-4D97-AF65-F5344CB8AC3E}">
        <p14:creationId xmlns:p14="http://schemas.microsoft.com/office/powerpoint/2010/main" val="2566603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contenido 2"/>
          <p:cNvSpPr>
            <a:spLocks noGrp="1"/>
          </p:cNvSpPr>
          <p:nvPr>
            <p:ph sz="half" idx="1"/>
          </p:nvPr>
        </p:nvSpPr>
        <p:spPr>
          <a:xfrm>
            <a:off x="838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contenido 3"/>
          <p:cNvSpPr>
            <a:spLocks noGrp="1"/>
          </p:cNvSpPr>
          <p:nvPr>
            <p:ph sz="half" idx="2"/>
          </p:nvPr>
        </p:nvSpPr>
        <p:spPr>
          <a:xfrm>
            <a:off x="6172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fecha 4"/>
          <p:cNvSpPr>
            <a:spLocks noGrp="1"/>
          </p:cNvSpPr>
          <p:nvPr>
            <p:ph type="dt" sz="half" idx="10"/>
          </p:nvPr>
        </p:nvSpPr>
        <p:spPr/>
        <p:txBody>
          <a:bodyPr/>
          <a:lstStyle/>
          <a:p>
            <a:fld id="{8C18DA3A-A72E-437B-ACDF-BA92A715D246}" type="datetimeFigureOut">
              <a:rPr lang="es-ES" smtClean="0"/>
              <a:t>04/03/2024</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8C631360-EB4A-46CB-8879-2D5DF2D4390C}" type="slidenum">
              <a:rPr lang="es-ES" smtClean="0"/>
              <a:t>‹Nº›</a:t>
            </a:fld>
            <a:endParaRPr lang="es-ES"/>
          </a:p>
        </p:txBody>
      </p:sp>
    </p:spTree>
    <p:extLst>
      <p:ext uri="{BB962C8B-B14F-4D97-AF65-F5344CB8AC3E}">
        <p14:creationId xmlns:p14="http://schemas.microsoft.com/office/powerpoint/2010/main" val="13895283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Marcador de fecha 6"/>
          <p:cNvSpPr>
            <a:spLocks noGrp="1"/>
          </p:cNvSpPr>
          <p:nvPr>
            <p:ph type="dt" sz="half" idx="10"/>
          </p:nvPr>
        </p:nvSpPr>
        <p:spPr/>
        <p:txBody>
          <a:bodyPr/>
          <a:lstStyle/>
          <a:p>
            <a:fld id="{8C18DA3A-A72E-437B-ACDF-BA92A715D246}" type="datetimeFigureOut">
              <a:rPr lang="es-ES" smtClean="0"/>
              <a:t>04/03/2024</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8C631360-EB4A-46CB-8879-2D5DF2D4390C}" type="slidenum">
              <a:rPr lang="es-ES" smtClean="0"/>
              <a:t>‹Nº›</a:t>
            </a:fld>
            <a:endParaRPr lang="es-ES"/>
          </a:p>
        </p:txBody>
      </p:sp>
    </p:spTree>
    <p:extLst>
      <p:ext uri="{BB962C8B-B14F-4D97-AF65-F5344CB8AC3E}">
        <p14:creationId xmlns:p14="http://schemas.microsoft.com/office/powerpoint/2010/main" val="9976863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fecha 2"/>
          <p:cNvSpPr>
            <a:spLocks noGrp="1"/>
          </p:cNvSpPr>
          <p:nvPr>
            <p:ph type="dt" sz="half" idx="10"/>
          </p:nvPr>
        </p:nvSpPr>
        <p:spPr/>
        <p:txBody>
          <a:bodyPr/>
          <a:lstStyle/>
          <a:p>
            <a:fld id="{8C18DA3A-A72E-437B-ACDF-BA92A715D246}" type="datetimeFigureOut">
              <a:rPr lang="es-ES" smtClean="0"/>
              <a:t>04/03/2024</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8C631360-EB4A-46CB-8879-2D5DF2D4390C}" type="slidenum">
              <a:rPr lang="es-ES" smtClean="0"/>
              <a:t>‹Nº›</a:t>
            </a:fld>
            <a:endParaRPr lang="es-ES"/>
          </a:p>
        </p:txBody>
      </p:sp>
    </p:spTree>
    <p:extLst>
      <p:ext uri="{BB962C8B-B14F-4D97-AF65-F5344CB8AC3E}">
        <p14:creationId xmlns:p14="http://schemas.microsoft.com/office/powerpoint/2010/main" val="2012525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8C18DA3A-A72E-437B-ACDF-BA92A715D246}" type="datetimeFigureOut">
              <a:rPr lang="es-ES" smtClean="0"/>
              <a:t>04/03/2024</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8C631360-EB4A-46CB-8879-2D5DF2D4390C}" type="slidenum">
              <a:rPr lang="es-ES" smtClean="0"/>
              <a:t>‹Nº›</a:t>
            </a:fld>
            <a:endParaRPr lang="es-ES"/>
          </a:p>
        </p:txBody>
      </p:sp>
    </p:spTree>
    <p:extLst>
      <p:ext uri="{BB962C8B-B14F-4D97-AF65-F5344CB8AC3E}">
        <p14:creationId xmlns:p14="http://schemas.microsoft.com/office/powerpoint/2010/main" val="4847769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p:cNvSpPr>
            <a:spLocks noGrp="1"/>
          </p:cNvSpPr>
          <p:nvPr>
            <p:ph type="dt" sz="half" idx="10"/>
          </p:nvPr>
        </p:nvSpPr>
        <p:spPr/>
        <p:txBody>
          <a:bodyPr/>
          <a:lstStyle/>
          <a:p>
            <a:fld id="{8C18DA3A-A72E-437B-ACDF-BA92A715D246}" type="datetimeFigureOut">
              <a:rPr lang="es-ES" smtClean="0"/>
              <a:t>04/03/2024</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8C631360-EB4A-46CB-8879-2D5DF2D4390C}" type="slidenum">
              <a:rPr lang="es-ES" smtClean="0"/>
              <a:t>‹Nº›</a:t>
            </a:fld>
            <a:endParaRPr lang="es-ES"/>
          </a:p>
        </p:txBody>
      </p:sp>
    </p:spTree>
    <p:extLst>
      <p:ext uri="{BB962C8B-B14F-4D97-AF65-F5344CB8AC3E}">
        <p14:creationId xmlns:p14="http://schemas.microsoft.com/office/powerpoint/2010/main" val="36650060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p:cNvSpPr>
            <a:spLocks noGrp="1"/>
          </p:cNvSpPr>
          <p:nvPr>
            <p:ph type="dt" sz="half" idx="10"/>
          </p:nvPr>
        </p:nvSpPr>
        <p:spPr/>
        <p:txBody>
          <a:bodyPr/>
          <a:lstStyle/>
          <a:p>
            <a:fld id="{8C18DA3A-A72E-437B-ACDF-BA92A715D246}" type="datetimeFigureOut">
              <a:rPr lang="es-ES" smtClean="0"/>
              <a:t>04/03/2024</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8C631360-EB4A-46CB-8879-2D5DF2D4390C}" type="slidenum">
              <a:rPr lang="es-ES" smtClean="0"/>
              <a:t>‹Nº›</a:t>
            </a:fld>
            <a:endParaRPr lang="es-ES"/>
          </a:p>
        </p:txBody>
      </p:sp>
    </p:spTree>
    <p:extLst>
      <p:ext uri="{BB962C8B-B14F-4D97-AF65-F5344CB8AC3E}">
        <p14:creationId xmlns:p14="http://schemas.microsoft.com/office/powerpoint/2010/main" val="24916562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18DA3A-A72E-437B-ACDF-BA92A715D246}" type="datetimeFigureOut">
              <a:rPr lang="es-ES" smtClean="0"/>
              <a:t>04/03/2024</a:t>
            </a:fld>
            <a:endParaRPr lang="es-ES"/>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631360-EB4A-46CB-8879-2D5DF2D4390C}" type="slidenum">
              <a:rPr lang="es-ES" smtClean="0"/>
              <a:t>‹Nº›</a:t>
            </a:fld>
            <a:endParaRPr lang="es-ES"/>
          </a:p>
        </p:txBody>
      </p:sp>
    </p:spTree>
    <p:extLst>
      <p:ext uri="{BB962C8B-B14F-4D97-AF65-F5344CB8AC3E}">
        <p14:creationId xmlns:p14="http://schemas.microsoft.com/office/powerpoint/2010/main" val="11888803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9.png"/><Relationship Id="rId4" Type="http://schemas.openxmlformats.org/officeDocument/2006/relationships/image" Target="../media/image4.jpeg"/></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4.jpeg"/></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4.jpeg"/></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10.png"/><Relationship Id="rId5" Type="http://schemas.openxmlformats.org/officeDocument/2006/relationships/image" Target="../media/image12.png"/><Relationship Id="rId4" Type="http://schemas.openxmlformats.org/officeDocument/2006/relationships/image" Target="../media/image4.jpeg"/></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13.png"/><Relationship Id="rId4" Type="http://schemas.openxmlformats.org/officeDocument/2006/relationships/image" Target="../media/image4.jpeg"/></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14.png"/><Relationship Id="rId4" Type="http://schemas.openxmlformats.org/officeDocument/2006/relationships/image" Target="../media/image4.jpeg"/></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25.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www.euskadi.eus/contenidos/informacion/cevime_infac_2023/es_def/adjuntos/Boleti-n-INFAC_Vol_31_6_osteoporosis.pdf" TargetMode="External"/><Relationship Id="rId1" Type="http://schemas.openxmlformats.org/officeDocument/2006/relationships/slideLayout" Target="../slideLayouts/slideLayout12.xml"/><Relationship Id="rId5" Type="http://schemas.openxmlformats.org/officeDocument/2006/relationships/image" Target="../media/image4.jpe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jpe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4.jpe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4.jpe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726350" y="2496821"/>
            <a:ext cx="10752083" cy="2387600"/>
          </a:xfrm>
        </p:spPr>
        <p:txBody>
          <a:bodyPr>
            <a:normAutofit fontScale="90000"/>
          </a:bodyPr>
          <a:lstStyle/>
          <a:p>
            <a:r>
              <a:rPr lang="es-ES_tradnl" sz="4000" dirty="0">
                <a:solidFill>
                  <a:srgbClr val="4E9EBA"/>
                </a:solidFill>
                <a:latin typeface="Arial Black" pitchFamily="34" charset="0"/>
                <a:ea typeface="+mn-ea"/>
                <a:cs typeface="+mn-cs"/>
              </a:rPr>
              <a:t>TRATAMIENTO FARMACOLÓGICO DE LA OSTEOPOROSIS: LA IMPORTANCIA DE IDENTIFICAR LA POBLACIÓN DE ALTO RIESGO</a:t>
            </a:r>
            <a:br>
              <a:rPr lang="es-ES_tradnl" sz="4000" dirty="0">
                <a:solidFill>
                  <a:srgbClr val="4E9EBA"/>
                </a:solidFill>
                <a:latin typeface="Arial Black" pitchFamily="34" charset="0"/>
                <a:ea typeface="+mn-ea"/>
                <a:cs typeface="+mn-cs"/>
              </a:rPr>
            </a:br>
            <a:r>
              <a:rPr lang="es-ES_tradnl" sz="4000" dirty="0">
                <a:solidFill>
                  <a:srgbClr val="4E9EBA"/>
                </a:solidFill>
                <a:latin typeface="Arial Black" pitchFamily="34" charset="0"/>
                <a:ea typeface="+mn-ea"/>
                <a:cs typeface="+mn-cs"/>
              </a:rPr>
              <a:t/>
            </a:r>
            <a:br>
              <a:rPr lang="es-ES_tradnl" sz="4000" dirty="0">
                <a:solidFill>
                  <a:srgbClr val="4E9EBA"/>
                </a:solidFill>
                <a:latin typeface="Arial Black" pitchFamily="34" charset="0"/>
                <a:ea typeface="+mn-ea"/>
                <a:cs typeface="+mn-cs"/>
              </a:rPr>
            </a:br>
            <a:r>
              <a:rPr lang="es-ES_tradnl" sz="4000" dirty="0">
                <a:solidFill>
                  <a:srgbClr val="4E9EBA"/>
                </a:solidFill>
                <a:latin typeface="Arial Black" pitchFamily="34" charset="0"/>
                <a:ea typeface="+mn-ea"/>
                <a:cs typeface="+mn-cs"/>
              </a:rPr>
              <a:t>Vol 31, nº6 2023</a:t>
            </a:r>
            <a:endParaRPr lang="es-ES" sz="4000" dirty="0">
              <a:solidFill>
                <a:srgbClr val="4E9EBA"/>
              </a:solidFill>
              <a:latin typeface="Arial Black" pitchFamily="34" charset="0"/>
              <a:ea typeface="+mn-ea"/>
              <a:cs typeface="+mn-cs"/>
            </a:endParaRPr>
          </a:p>
        </p:txBody>
      </p:sp>
      <p:grpSp>
        <p:nvGrpSpPr>
          <p:cNvPr id="4" name="Grupo 3"/>
          <p:cNvGrpSpPr/>
          <p:nvPr/>
        </p:nvGrpSpPr>
        <p:grpSpPr>
          <a:xfrm>
            <a:off x="621635" y="6185998"/>
            <a:ext cx="10856798" cy="580324"/>
            <a:chOff x="621635" y="6185998"/>
            <a:chExt cx="10856798" cy="580324"/>
          </a:xfrm>
        </p:grpSpPr>
        <p:pic>
          <p:nvPicPr>
            <p:cNvPr id="6" name="Imagen 5"/>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7" name="Imagen 6"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8" name="Imagen 7"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spTree>
    <p:extLst>
      <p:ext uri="{BB962C8B-B14F-4D97-AF65-F5344CB8AC3E}">
        <p14:creationId xmlns:p14="http://schemas.microsoft.com/office/powerpoint/2010/main" val="17525852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92313" y="255941"/>
            <a:ext cx="11735829" cy="732155"/>
          </a:xfrm>
        </p:spPr>
        <p:txBody>
          <a:bodyPr>
            <a:normAutofit fontScale="90000"/>
          </a:bodyPr>
          <a:lstStyle/>
          <a:p>
            <a:pPr algn="ctr"/>
            <a:r>
              <a:rPr lang="es-ES" sz="4000" dirty="0">
                <a:solidFill>
                  <a:srgbClr val="4E9EBA"/>
                </a:solidFill>
                <a:latin typeface="Arial Black" pitchFamily="34" charset="0"/>
                <a:ea typeface="+mn-ea"/>
                <a:cs typeface="+mn-cs"/>
              </a:rPr>
              <a:t>SEGURIDAD</a:t>
            </a:r>
            <a:br>
              <a:rPr lang="es-ES" sz="4000" dirty="0">
                <a:solidFill>
                  <a:srgbClr val="4E9EBA"/>
                </a:solidFill>
                <a:latin typeface="Arial Black" pitchFamily="34" charset="0"/>
                <a:ea typeface="+mn-ea"/>
                <a:cs typeface="+mn-cs"/>
              </a:rPr>
            </a:br>
            <a:r>
              <a:rPr lang="es-ES" sz="2200" b="0" i="0" u="none" strike="noStrike" baseline="0" dirty="0">
                <a:solidFill>
                  <a:srgbClr val="00A7B9"/>
                </a:solidFill>
                <a:latin typeface="Avenir-Light"/>
              </a:rPr>
              <a:t>Contraindicaciones, recomendaciones de ajuste en insuficiencia renal y efectos adversos de Denosumab</a:t>
            </a:r>
            <a:endParaRPr lang="es-ES" sz="2200" dirty="0">
              <a:solidFill>
                <a:srgbClr val="4E9EBA"/>
              </a:solidFill>
              <a:latin typeface="Arial Black" pitchFamily="34" charset="0"/>
              <a:ea typeface="+mn-ea"/>
              <a:cs typeface="+mn-cs"/>
            </a:endParaRP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109002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grpSp>
        <p:nvGrpSpPr>
          <p:cNvPr id="11" name="Grupo 10">
            <a:extLst>
              <a:ext uri="{FF2B5EF4-FFF2-40B4-BE49-F238E27FC236}">
                <a16:creationId xmlns:a16="http://schemas.microsoft.com/office/drawing/2014/main" id="{51D4EA2D-35FE-D6E0-3B37-B7685B1FEBD5}"/>
              </a:ext>
            </a:extLst>
          </p:cNvPr>
          <p:cNvGrpSpPr/>
          <p:nvPr/>
        </p:nvGrpSpPr>
        <p:grpSpPr>
          <a:xfrm>
            <a:off x="1777970" y="1601752"/>
            <a:ext cx="7919749" cy="3654496"/>
            <a:chOff x="1799731" y="1351607"/>
            <a:chExt cx="7919749" cy="3654496"/>
          </a:xfrm>
        </p:grpSpPr>
        <p:pic>
          <p:nvPicPr>
            <p:cNvPr id="5" name="Imagen 4">
              <a:extLst>
                <a:ext uri="{FF2B5EF4-FFF2-40B4-BE49-F238E27FC236}">
                  <a16:creationId xmlns:a16="http://schemas.microsoft.com/office/drawing/2014/main" id="{830B3513-DAC2-8881-A033-0965F9D00B89}"/>
                </a:ext>
              </a:extLst>
            </p:cNvPr>
            <p:cNvPicPr>
              <a:picLocks noChangeAspect="1"/>
            </p:cNvPicPr>
            <p:nvPr/>
          </p:nvPicPr>
          <p:blipFill>
            <a:blip r:embed="rId5"/>
            <a:stretch>
              <a:fillRect/>
            </a:stretch>
          </p:blipFill>
          <p:spPr>
            <a:xfrm>
              <a:off x="1812862" y="1886317"/>
              <a:ext cx="7879321" cy="3119786"/>
            </a:xfrm>
            <a:prstGeom prst="rect">
              <a:avLst/>
            </a:prstGeom>
          </p:spPr>
        </p:pic>
        <p:pic>
          <p:nvPicPr>
            <p:cNvPr id="6" name="Imagen 5">
              <a:extLst>
                <a:ext uri="{FF2B5EF4-FFF2-40B4-BE49-F238E27FC236}">
                  <a16:creationId xmlns:a16="http://schemas.microsoft.com/office/drawing/2014/main" id="{605B1F5A-8322-139F-669A-ED1BD47F3B51}"/>
                </a:ext>
              </a:extLst>
            </p:cNvPr>
            <p:cNvPicPr>
              <a:picLocks noChangeAspect="1"/>
            </p:cNvPicPr>
            <p:nvPr/>
          </p:nvPicPr>
          <p:blipFill rotWithShape="1">
            <a:blip r:embed="rId6"/>
            <a:srcRect b="87709"/>
            <a:stretch/>
          </p:blipFill>
          <p:spPr>
            <a:xfrm>
              <a:off x="1799731" y="1351607"/>
              <a:ext cx="7919749" cy="548358"/>
            </a:xfrm>
            <a:prstGeom prst="rect">
              <a:avLst/>
            </a:prstGeom>
          </p:spPr>
        </p:pic>
      </p:grpSp>
    </p:spTree>
    <p:extLst>
      <p:ext uri="{BB962C8B-B14F-4D97-AF65-F5344CB8AC3E}">
        <p14:creationId xmlns:p14="http://schemas.microsoft.com/office/powerpoint/2010/main" val="33076402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92313" y="255941"/>
            <a:ext cx="11735829" cy="732155"/>
          </a:xfrm>
        </p:spPr>
        <p:txBody>
          <a:bodyPr>
            <a:normAutofit fontScale="90000"/>
          </a:bodyPr>
          <a:lstStyle/>
          <a:p>
            <a:pPr algn="ctr"/>
            <a:r>
              <a:rPr lang="es-ES" sz="4000" dirty="0">
                <a:solidFill>
                  <a:srgbClr val="4E9EBA"/>
                </a:solidFill>
                <a:latin typeface="Arial Black" pitchFamily="34" charset="0"/>
                <a:ea typeface="+mn-ea"/>
                <a:cs typeface="+mn-cs"/>
              </a:rPr>
              <a:t>SEGURIDAD</a:t>
            </a:r>
            <a:br>
              <a:rPr lang="es-ES" sz="4000" dirty="0">
                <a:solidFill>
                  <a:srgbClr val="4E9EBA"/>
                </a:solidFill>
                <a:latin typeface="Arial Black" pitchFamily="34" charset="0"/>
                <a:ea typeface="+mn-ea"/>
                <a:cs typeface="+mn-cs"/>
              </a:rPr>
            </a:br>
            <a:r>
              <a:rPr lang="es-ES" sz="2200" b="0" i="0" u="none" strike="noStrike" baseline="0" dirty="0">
                <a:solidFill>
                  <a:srgbClr val="00A7B9"/>
                </a:solidFill>
                <a:latin typeface="Avenir-Light"/>
              </a:rPr>
              <a:t>Contraindicaciones, recomendaciones de ajuste en insuficiencia renal y efectos adversos de los MSRE </a:t>
            </a:r>
            <a:endParaRPr lang="es-ES" sz="2200" dirty="0">
              <a:solidFill>
                <a:srgbClr val="4E9EBA"/>
              </a:solidFill>
              <a:latin typeface="Arial Black" pitchFamily="34" charset="0"/>
              <a:ea typeface="+mn-ea"/>
              <a:cs typeface="+mn-cs"/>
            </a:endParaRP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109002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pic>
        <p:nvPicPr>
          <p:cNvPr id="4" name="Imagen 3">
            <a:extLst>
              <a:ext uri="{FF2B5EF4-FFF2-40B4-BE49-F238E27FC236}">
                <a16:creationId xmlns:a16="http://schemas.microsoft.com/office/drawing/2014/main" id="{386E00AF-B7F3-1FA6-3384-EB4C340084FB}"/>
              </a:ext>
            </a:extLst>
          </p:cNvPr>
          <p:cNvPicPr>
            <a:picLocks noChangeAspect="1"/>
          </p:cNvPicPr>
          <p:nvPr/>
        </p:nvPicPr>
        <p:blipFill>
          <a:blip r:embed="rId5"/>
          <a:stretch>
            <a:fillRect/>
          </a:stretch>
        </p:blipFill>
        <p:spPr>
          <a:xfrm>
            <a:off x="2193242" y="1317214"/>
            <a:ext cx="7068536" cy="4648849"/>
          </a:xfrm>
          <a:prstGeom prst="rect">
            <a:avLst/>
          </a:prstGeom>
        </p:spPr>
      </p:pic>
    </p:spTree>
    <p:extLst>
      <p:ext uri="{BB962C8B-B14F-4D97-AF65-F5344CB8AC3E}">
        <p14:creationId xmlns:p14="http://schemas.microsoft.com/office/powerpoint/2010/main" val="31188225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92313" y="255941"/>
            <a:ext cx="11735829" cy="732155"/>
          </a:xfrm>
        </p:spPr>
        <p:txBody>
          <a:bodyPr>
            <a:normAutofit fontScale="90000"/>
          </a:bodyPr>
          <a:lstStyle/>
          <a:p>
            <a:pPr algn="ctr"/>
            <a:r>
              <a:rPr lang="es-ES" sz="4000" dirty="0">
                <a:solidFill>
                  <a:srgbClr val="4E9EBA"/>
                </a:solidFill>
                <a:latin typeface="Arial Black" pitchFamily="34" charset="0"/>
                <a:ea typeface="+mn-ea"/>
                <a:cs typeface="+mn-cs"/>
              </a:rPr>
              <a:t>SEGURIDAD</a:t>
            </a:r>
            <a:br>
              <a:rPr lang="es-ES" sz="4000" dirty="0">
                <a:solidFill>
                  <a:srgbClr val="4E9EBA"/>
                </a:solidFill>
                <a:latin typeface="Arial Black" pitchFamily="34" charset="0"/>
                <a:ea typeface="+mn-ea"/>
                <a:cs typeface="+mn-cs"/>
              </a:rPr>
            </a:br>
            <a:r>
              <a:rPr lang="es-ES" sz="2200" b="0" i="0" u="none" strike="noStrike" baseline="0" dirty="0">
                <a:solidFill>
                  <a:srgbClr val="00A7B9"/>
                </a:solidFill>
                <a:latin typeface="Avenir-Light"/>
              </a:rPr>
              <a:t>Contraindicaciones, recomendaciones de ajuste en insuficiencia renal y efectos adversos de teriparatida </a:t>
            </a:r>
            <a:endParaRPr lang="es-ES" sz="2200" dirty="0">
              <a:solidFill>
                <a:srgbClr val="4E9EBA"/>
              </a:solidFill>
              <a:latin typeface="Arial Black" pitchFamily="34" charset="0"/>
              <a:ea typeface="+mn-ea"/>
              <a:cs typeface="+mn-cs"/>
            </a:endParaRP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109002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grpSp>
        <p:nvGrpSpPr>
          <p:cNvPr id="6" name="Grupo 5">
            <a:extLst>
              <a:ext uri="{FF2B5EF4-FFF2-40B4-BE49-F238E27FC236}">
                <a16:creationId xmlns:a16="http://schemas.microsoft.com/office/drawing/2014/main" id="{19C18A1D-BE54-D46C-D3DB-9EDEF0F530EB}"/>
              </a:ext>
            </a:extLst>
          </p:cNvPr>
          <p:cNvGrpSpPr/>
          <p:nvPr/>
        </p:nvGrpSpPr>
        <p:grpSpPr>
          <a:xfrm>
            <a:off x="2357018" y="2026902"/>
            <a:ext cx="7068536" cy="3019702"/>
            <a:chOff x="2193242" y="1317215"/>
            <a:chExt cx="7068536" cy="3019702"/>
          </a:xfrm>
        </p:grpSpPr>
        <p:pic>
          <p:nvPicPr>
            <p:cNvPr id="4" name="Imagen 3">
              <a:extLst>
                <a:ext uri="{FF2B5EF4-FFF2-40B4-BE49-F238E27FC236}">
                  <a16:creationId xmlns:a16="http://schemas.microsoft.com/office/drawing/2014/main" id="{386E00AF-B7F3-1FA6-3384-EB4C340084FB}"/>
                </a:ext>
              </a:extLst>
            </p:cNvPr>
            <p:cNvPicPr>
              <a:picLocks noChangeAspect="1"/>
            </p:cNvPicPr>
            <p:nvPr/>
          </p:nvPicPr>
          <p:blipFill rotWithShape="1">
            <a:blip r:embed="rId5"/>
            <a:srcRect b="89259"/>
            <a:stretch/>
          </p:blipFill>
          <p:spPr>
            <a:xfrm>
              <a:off x="2193242" y="1317215"/>
              <a:ext cx="7068536" cy="499346"/>
            </a:xfrm>
            <a:prstGeom prst="rect">
              <a:avLst/>
            </a:prstGeom>
          </p:spPr>
        </p:pic>
        <p:pic>
          <p:nvPicPr>
            <p:cNvPr id="5" name="Imagen 4">
              <a:extLst>
                <a:ext uri="{FF2B5EF4-FFF2-40B4-BE49-F238E27FC236}">
                  <a16:creationId xmlns:a16="http://schemas.microsoft.com/office/drawing/2014/main" id="{6FD1407F-7245-53E1-679F-EF40745866BA}"/>
                </a:ext>
              </a:extLst>
            </p:cNvPr>
            <p:cNvPicPr>
              <a:picLocks noChangeAspect="1"/>
            </p:cNvPicPr>
            <p:nvPr/>
          </p:nvPicPr>
          <p:blipFill>
            <a:blip r:embed="rId6"/>
            <a:stretch>
              <a:fillRect/>
            </a:stretch>
          </p:blipFill>
          <p:spPr>
            <a:xfrm>
              <a:off x="2193242" y="1802913"/>
              <a:ext cx="7059010" cy="2534004"/>
            </a:xfrm>
            <a:prstGeom prst="rect">
              <a:avLst/>
            </a:prstGeom>
          </p:spPr>
        </p:pic>
      </p:grpSp>
    </p:spTree>
    <p:extLst>
      <p:ext uri="{BB962C8B-B14F-4D97-AF65-F5344CB8AC3E}">
        <p14:creationId xmlns:p14="http://schemas.microsoft.com/office/powerpoint/2010/main" val="16943402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92313" y="255941"/>
            <a:ext cx="11735829" cy="732155"/>
          </a:xfrm>
        </p:spPr>
        <p:txBody>
          <a:bodyPr>
            <a:normAutofit fontScale="90000"/>
          </a:bodyPr>
          <a:lstStyle/>
          <a:p>
            <a:pPr algn="ctr"/>
            <a:r>
              <a:rPr lang="es-ES" sz="4000" dirty="0">
                <a:solidFill>
                  <a:srgbClr val="4E9EBA"/>
                </a:solidFill>
                <a:latin typeface="Arial Black" pitchFamily="34" charset="0"/>
                <a:ea typeface="+mn-ea"/>
                <a:cs typeface="+mn-cs"/>
              </a:rPr>
              <a:t>SEGURIDAD</a:t>
            </a:r>
            <a:br>
              <a:rPr lang="es-ES" sz="4000" dirty="0">
                <a:solidFill>
                  <a:srgbClr val="4E9EBA"/>
                </a:solidFill>
                <a:latin typeface="Arial Black" pitchFamily="34" charset="0"/>
                <a:ea typeface="+mn-ea"/>
                <a:cs typeface="+mn-cs"/>
              </a:rPr>
            </a:br>
            <a:r>
              <a:rPr lang="es-ES" sz="2200" b="0" i="0" u="none" strike="noStrike" baseline="0" dirty="0">
                <a:solidFill>
                  <a:srgbClr val="00A7B9"/>
                </a:solidFill>
                <a:latin typeface="Avenir-Light"/>
              </a:rPr>
              <a:t>Contraindicaciones, recomendaciones de ajuste en insuficiencia renal y efectos adversos de </a:t>
            </a:r>
            <a:r>
              <a:rPr lang="es-ES" sz="2200" b="0" i="0" u="none" strike="noStrike" baseline="0" dirty="0" err="1">
                <a:solidFill>
                  <a:srgbClr val="00A7B9"/>
                </a:solidFill>
                <a:latin typeface="Avenir-Light"/>
              </a:rPr>
              <a:t>romosozumab</a:t>
            </a:r>
            <a:r>
              <a:rPr lang="es-ES" sz="2200" b="0" i="0" u="none" strike="noStrike" baseline="0" dirty="0">
                <a:solidFill>
                  <a:srgbClr val="00A7B9"/>
                </a:solidFill>
                <a:latin typeface="Avenir-Light"/>
              </a:rPr>
              <a:t> </a:t>
            </a:r>
            <a:endParaRPr lang="es-ES" sz="2200" dirty="0">
              <a:solidFill>
                <a:srgbClr val="4E9EBA"/>
              </a:solidFill>
              <a:latin typeface="Arial Black" pitchFamily="34" charset="0"/>
              <a:ea typeface="+mn-ea"/>
              <a:cs typeface="+mn-cs"/>
            </a:endParaRP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109002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pic>
        <p:nvPicPr>
          <p:cNvPr id="11" name="Imagen 10">
            <a:extLst>
              <a:ext uri="{FF2B5EF4-FFF2-40B4-BE49-F238E27FC236}">
                <a16:creationId xmlns:a16="http://schemas.microsoft.com/office/drawing/2014/main" id="{47348427-F757-C9A3-46C9-9C58EDEA8652}"/>
              </a:ext>
            </a:extLst>
          </p:cNvPr>
          <p:cNvPicPr>
            <a:picLocks noChangeAspect="1"/>
          </p:cNvPicPr>
          <p:nvPr/>
        </p:nvPicPr>
        <p:blipFill>
          <a:blip r:embed="rId5"/>
          <a:stretch>
            <a:fillRect/>
          </a:stretch>
        </p:blipFill>
        <p:spPr>
          <a:xfrm>
            <a:off x="2343370" y="2498952"/>
            <a:ext cx="7078063" cy="1991003"/>
          </a:xfrm>
          <a:prstGeom prst="rect">
            <a:avLst/>
          </a:prstGeom>
        </p:spPr>
      </p:pic>
      <p:pic>
        <p:nvPicPr>
          <p:cNvPr id="13" name="Imagen 12">
            <a:extLst>
              <a:ext uri="{FF2B5EF4-FFF2-40B4-BE49-F238E27FC236}">
                <a16:creationId xmlns:a16="http://schemas.microsoft.com/office/drawing/2014/main" id="{1EABF41E-054E-BE4B-6CE3-754B3D01806D}"/>
              </a:ext>
            </a:extLst>
          </p:cNvPr>
          <p:cNvPicPr>
            <a:picLocks noChangeAspect="1"/>
          </p:cNvPicPr>
          <p:nvPr/>
        </p:nvPicPr>
        <p:blipFill rotWithShape="1">
          <a:blip r:embed="rId6"/>
          <a:srcRect b="89259"/>
          <a:stretch/>
        </p:blipFill>
        <p:spPr>
          <a:xfrm>
            <a:off x="2357018" y="2040550"/>
            <a:ext cx="7068536" cy="499346"/>
          </a:xfrm>
          <a:prstGeom prst="rect">
            <a:avLst/>
          </a:prstGeom>
        </p:spPr>
      </p:pic>
    </p:spTree>
    <p:extLst>
      <p:ext uri="{BB962C8B-B14F-4D97-AF65-F5344CB8AC3E}">
        <p14:creationId xmlns:p14="http://schemas.microsoft.com/office/powerpoint/2010/main" val="25979558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732155"/>
          </a:xfrm>
        </p:spPr>
        <p:txBody>
          <a:bodyPr>
            <a:normAutofit/>
          </a:bodyPr>
          <a:lstStyle/>
          <a:p>
            <a:pPr algn="ctr"/>
            <a:r>
              <a:rPr lang="es-ES" sz="4000" dirty="0">
                <a:solidFill>
                  <a:srgbClr val="4E9EBA"/>
                </a:solidFill>
                <a:latin typeface="Arial Black" pitchFamily="34" charset="0"/>
                <a:ea typeface="+mn-ea"/>
                <a:cs typeface="+mn-cs"/>
              </a:rPr>
              <a:t>SEGURIDAD</a:t>
            </a:r>
          </a:p>
        </p:txBody>
      </p:sp>
      <p:sp>
        <p:nvSpPr>
          <p:cNvPr id="6" name="Subtítulo 2"/>
          <p:cNvSpPr txBox="1">
            <a:spLocks/>
          </p:cNvSpPr>
          <p:nvPr/>
        </p:nvSpPr>
        <p:spPr>
          <a:xfrm>
            <a:off x="433802" y="1822178"/>
            <a:ext cx="11161486" cy="968356"/>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10000"/>
              </a:lnSpc>
              <a:spcBef>
                <a:spcPts val="1200"/>
              </a:spcBef>
            </a:pPr>
            <a:r>
              <a:rPr lang="es-ES" sz="2000" dirty="0"/>
              <a:t>Las FFA son frecuentemente bilaterales, pueden presentarse sin traumatismo previo o siendo éste mínimo, y pueden aparecer semanas o meses antes de una fractura completa de </a:t>
            </a:r>
            <a:r>
              <a:rPr lang="es-ES" sz="2000" dirty="0" smtClean="0"/>
              <a:t>fémur.</a:t>
            </a:r>
          </a:p>
          <a:p>
            <a:pPr algn="just">
              <a:lnSpc>
                <a:spcPct val="110000"/>
              </a:lnSpc>
              <a:spcBef>
                <a:spcPts val="1200"/>
              </a:spcBef>
            </a:pPr>
            <a:r>
              <a:rPr lang="es-ES" sz="2000" dirty="0" smtClean="0"/>
              <a:t>En </a:t>
            </a:r>
            <a:r>
              <a:rPr lang="es-ES" sz="2000" dirty="0"/>
              <a:t>el caso de los BF, el riesgo se incrementa con la duración del tratamiento. También se han observado FFA asociadas al uso de denosumab a los 2,5 años de tratamiento, y de </a:t>
            </a:r>
            <a:r>
              <a:rPr lang="es-ES" sz="2000" dirty="0" err="1"/>
              <a:t>romosozumab</a:t>
            </a:r>
            <a:r>
              <a:rPr lang="es-ES" sz="2000" dirty="0"/>
              <a:t>.</a:t>
            </a:r>
          </a:p>
          <a:p>
            <a:pPr marL="0" indent="0" algn="just">
              <a:lnSpc>
                <a:spcPct val="110000"/>
              </a:lnSpc>
              <a:spcBef>
                <a:spcPts val="1200"/>
              </a:spcBef>
              <a:buNone/>
            </a:pPr>
            <a:endParaRPr lang="es-ES" sz="2000" b="1" dirty="0">
              <a:solidFill>
                <a:srgbClr val="4E9EBA"/>
              </a:solidFill>
            </a:endParaRP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109002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4" name="CuadroTexto 3">
            <a:extLst>
              <a:ext uri="{FF2B5EF4-FFF2-40B4-BE49-F238E27FC236}">
                <a16:creationId xmlns:a16="http://schemas.microsoft.com/office/drawing/2014/main" id="{0CD60183-AE58-1480-05B0-F432A442C796}"/>
              </a:ext>
            </a:extLst>
          </p:cNvPr>
          <p:cNvSpPr txBox="1"/>
          <p:nvPr/>
        </p:nvSpPr>
        <p:spPr>
          <a:xfrm>
            <a:off x="433802" y="1373580"/>
            <a:ext cx="6093724" cy="369332"/>
          </a:xfrm>
          <a:prstGeom prst="rect">
            <a:avLst/>
          </a:prstGeom>
          <a:noFill/>
        </p:spPr>
        <p:txBody>
          <a:bodyPr wrap="square">
            <a:spAutoFit/>
          </a:bodyPr>
          <a:lstStyle/>
          <a:p>
            <a:r>
              <a:rPr lang="es-ES" sz="1800" dirty="0">
                <a:solidFill>
                  <a:srgbClr val="4E9EBA"/>
                </a:solidFill>
                <a:latin typeface="Arial Black" pitchFamily="34" charset="0"/>
                <a:ea typeface="+mn-ea"/>
                <a:cs typeface="+mn-cs"/>
              </a:rPr>
              <a:t>Fracturas femorales </a:t>
            </a:r>
            <a:r>
              <a:rPr lang="es-ES" sz="1800" dirty="0" smtClean="0">
                <a:solidFill>
                  <a:srgbClr val="4E9EBA"/>
                </a:solidFill>
                <a:latin typeface="Arial Black" pitchFamily="34" charset="0"/>
                <a:ea typeface="+mn-ea"/>
                <a:cs typeface="+mn-cs"/>
              </a:rPr>
              <a:t>atípicas </a:t>
            </a:r>
            <a:r>
              <a:rPr lang="es-ES" sz="1800" dirty="0">
                <a:solidFill>
                  <a:srgbClr val="4E9EBA"/>
                </a:solidFill>
                <a:latin typeface="Arial Black" pitchFamily="34" charset="0"/>
                <a:ea typeface="+mn-ea"/>
                <a:cs typeface="+mn-cs"/>
              </a:rPr>
              <a:t>(FFA)</a:t>
            </a:r>
            <a:endParaRPr lang="es-ES" dirty="0"/>
          </a:p>
        </p:txBody>
      </p:sp>
      <p:sp>
        <p:nvSpPr>
          <p:cNvPr id="13" name="Subtítulo 2">
            <a:extLst>
              <a:ext uri="{FF2B5EF4-FFF2-40B4-BE49-F238E27FC236}">
                <a16:creationId xmlns:a16="http://schemas.microsoft.com/office/drawing/2014/main" id="{1B854D41-7555-2866-2EBC-AED347EF996B}"/>
              </a:ext>
            </a:extLst>
          </p:cNvPr>
          <p:cNvSpPr txBox="1">
            <a:spLocks/>
          </p:cNvSpPr>
          <p:nvPr/>
        </p:nvSpPr>
        <p:spPr>
          <a:xfrm>
            <a:off x="433802" y="4111989"/>
            <a:ext cx="11161486" cy="968356"/>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10000"/>
              </a:lnSpc>
              <a:spcBef>
                <a:spcPts val="1200"/>
              </a:spcBef>
            </a:pPr>
            <a:r>
              <a:rPr lang="es-ES" sz="2000" dirty="0"/>
              <a:t>La incidencia de ONM </a:t>
            </a:r>
            <a:r>
              <a:rPr lang="es-ES" sz="2000" dirty="0" smtClean="0"/>
              <a:t>en </a:t>
            </a:r>
            <a:r>
              <a:rPr lang="es-ES" sz="2000" dirty="0"/>
              <a:t>pacientes con OP la incidencia es muy baja (entre 1/10.000 y 1/100.000</a:t>
            </a:r>
            <a:r>
              <a:rPr lang="es-ES" sz="2000" dirty="0" smtClean="0"/>
              <a:t>).</a:t>
            </a:r>
          </a:p>
          <a:p>
            <a:pPr algn="just">
              <a:lnSpc>
                <a:spcPct val="110000"/>
              </a:lnSpc>
              <a:spcBef>
                <a:spcPts val="1200"/>
              </a:spcBef>
            </a:pPr>
            <a:r>
              <a:rPr lang="es-ES" sz="2000" dirty="0" smtClean="0"/>
              <a:t>Ésta es </a:t>
            </a:r>
            <a:r>
              <a:rPr lang="es-ES" sz="2000" dirty="0"/>
              <a:t>mayor en los pacientes que reciben las dosis más altas de BF o denosumab, empleadas en pacientes con metástasis óseas y cuanto mayor es la duración del tratamiento. </a:t>
            </a:r>
          </a:p>
        </p:txBody>
      </p:sp>
      <p:sp>
        <p:nvSpPr>
          <p:cNvPr id="14" name="CuadroTexto 13">
            <a:extLst>
              <a:ext uri="{FF2B5EF4-FFF2-40B4-BE49-F238E27FC236}">
                <a16:creationId xmlns:a16="http://schemas.microsoft.com/office/drawing/2014/main" id="{B3A9AB26-7D16-20A2-8D55-B666BFCA92CD}"/>
              </a:ext>
            </a:extLst>
          </p:cNvPr>
          <p:cNvSpPr txBox="1"/>
          <p:nvPr/>
        </p:nvSpPr>
        <p:spPr>
          <a:xfrm>
            <a:off x="433802" y="3605360"/>
            <a:ext cx="6093724" cy="369332"/>
          </a:xfrm>
          <a:prstGeom prst="rect">
            <a:avLst/>
          </a:prstGeom>
          <a:noFill/>
        </p:spPr>
        <p:txBody>
          <a:bodyPr wrap="square">
            <a:spAutoFit/>
          </a:bodyPr>
          <a:lstStyle/>
          <a:p>
            <a:r>
              <a:rPr lang="es-ES" dirty="0">
                <a:solidFill>
                  <a:srgbClr val="4E9EBA"/>
                </a:solidFill>
                <a:latin typeface="Arial Black" pitchFamily="34" charset="0"/>
              </a:rPr>
              <a:t>Osteonecrosis mandibular </a:t>
            </a:r>
            <a:r>
              <a:rPr lang="es-ES" sz="1800" dirty="0">
                <a:solidFill>
                  <a:srgbClr val="4E9EBA"/>
                </a:solidFill>
                <a:latin typeface="Arial Black" pitchFamily="34" charset="0"/>
                <a:ea typeface="+mn-ea"/>
                <a:cs typeface="+mn-cs"/>
              </a:rPr>
              <a:t>(ONM)</a:t>
            </a:r>
            <a:endParaRPr lang="es-ES" dirty="0"/>
          </a:p>
        </p:txBody>
      </p:sp>
    </p:spTree>
    <p:extLst>
      <p:ext uri="{BB962C8B-B14F-4D97-AF65-F5344CB8AC3E}">
        <p14:creationId xmlns:p14="http://schemas.microsoft.com/office/powerpoint/2010/main" val="19912456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732155"/>
          </a:xfrm>
        </p:spPr>
        <p:txBody>
          <a:bodyPr>
            <a:normAutofit fontScale="90000"/>
          </a:bodyPr>
          <a:lstStyle/>
          <a:p>
            <a:pPr algn="ctr"/>
            <a:r>
              <a:rPr lang="es-ES" sz="4000" dirty="0">
                <a:solidFill>
                  <a:srgbClr val="4E9EBA"/>
                </a:solidFill>
                <a:latin typeface="Arial Black" pitchFamily="34" charset="0"/>
                <a:ea typeface="+mn-ea"/>
                <a:cs typeface="+mn-cs"/>
              </a:rPr>
              <a:t>SEGURIDAD</a:t>
            </a:r>
            <a:br>
              <a:rPr lang="es-ES" sz="4000" dirty="0">
                <a:solidFill>
                  <a:srgbClr val="4E9EBA"/>
                </a:solidFill>
                <a:latin typeface="Arial Black" pitchFamily="34" charset="0"/>
                <a:ea typeface="+mn-ea"/>
                <a:cs typeface="+mn-cs"/>
              </a:rPr>
            </a:br>
            <a:r>
              <a:rPr lang="es-ES" sz="1600" dirty="0">
                <a:solidFill>
                  <a:srgbClr val="4E9EBA"/>
                </a:solidFill>
                <a:latin typeface="Arial Black" pitchFamily="34" charset="0"/>
                <a:ea typeface="+mn-ea"/>
                <a:cs typeface="+mn-cs"/>
              </a:rPr>
              <a:t>Procedimientos odontológicos invasivos y riesgo de ONM: manejo de BF, denosumab y </a:t>
            </a:r>
            <a:r>
              <a:rPr lang="es-ES" sz="1600" dirty="0" err="1">
                <a:solidFill>
                  <a:srgbClr val="4E9EBA"/>
                </a:solidFill>
                <a:latin typeface="Arial Black" pitchFamily="34" charset="0"/>
                <a:ea typeface="+mn-ea"/>
                <a:cs typeface="+mn-cs"/>
              </a:rPr>
              <a:t>romosozumab</a:t>
            </a:r>
            <a:endParaRPr lang="es-ES" sz="4000" dirty="0">
              <a:solidFill>
                <a:srgbClr val="4E9EBA"/>
              </a:solidFill>
              <a:latin typeface="Arial Black" pitchFamily="34" charset="0"/>
              <a:ea typeface="+mn-ea"/>
              <a:cs typeface="+mn-cs"/>
            </a:endParaRP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109002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pic>
        <p:nvPicPr>
          <p:cNvPr id="14" name="Imagen 13">
            <a:extLst>
              <a:ext uri="{FF2B5EF4-FFF2-40B4-BE49-F238E27FC236}">
                <a16:creationId xmlns:a16="http://schemas.microsoft.com/office/drawing/2014/main" id="{AD5A3508-B4AA-11F7-46E1-AB4251AD5103}"/>
              </a:ext>
            </a:extLst>
          </p:cNvPr>
          <p:cNvPicPr>
            <a:picLocks noChangeAspect="1"/>
          </p:cNvPicPr>
          <p:nvPr/>
        </p:nvPicPr>
        <p:blipFill rotWithShape="1">
          <a:blip r:embed="rId5"/>
          <a:srcRect t="9949"/>
          <a:stretch/>
        </p:blipFill>
        <p:spPr>
          <a:xfrm>
            <a:off x="1960559" y="1323512"/>
            <a:ext cx="8107971" cy="4690162"/>
          </a:xfrm>
          <a:prstGeom prst="rect">
            <a:avLst/>
          </a:prstGeom>
        </p:spPr>
      </p:pic>
    </p:spTree>
    <p:extLst>
      <p:ext uri="{BB962C8B-B14F-4D97-AF65-F5344CB8AC3E}">
        <p14:creationId xmlns:p14="http://schemas.microsoft.com/office/powerpoint/2010/main" val="36594188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732155"/>
          </a:xfrm>
        </p:spPr>
        <p:txBody>
          <a:bodyPr>
            <a:normAutofit/>
          </a:bodyPr>
          <a:lstStyle/>
          <a:p>
            <a:pPr algn="ctr"/>
            <a:r>
              <a:rPr lang="es-ES" sz="4000" dirty="0">
                <a:solidFill>
                  <a:srgbClr val="4E9EBA"/>
                </a:solidFill>
                <a:latin typeface="Arial Black" pitchFamily="34" charset="0"/>
                <a:ea typeface="+mn-ea"/>
                <a:cs typeface="+mn-cs"/>
              </a:rPr>
              <a:t>SEGURIDAD</a:t>
            </a: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109002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5" name="CuadroTexto 4">
            <a:extLst>
              <a:ext uri="{FF2B5EF4-FFF2-40B4-BE49-F238E27FC236}">
                <a16:creationId xmlns:a16="http://schemas.microsoft.com/office/drawing/2014/main" id="{5CD8C85B-08A0-7EF3-02F3-F39A6EE578B8}"/>
              </a:ext>
            </a:extLst>
          </p:cNvPr>
          <p:cNvSpPr txBox="1"/>
          <p:nvPr/>
        </p:nvSpPr>
        <p:spPr>
          <a:xfrm>
            <a:off x="433801" y="1212079"/>
            <a:ext cx="10498056" cy="369332"/>
          </a:xfrm>
          <a:prstGeom prst="rect">
            <a:avLst/>
          </a:prstGeom>
          <a:noFill/>
        </p:spPr>
        <p:txBody>
          <a:bodyPr wrap="square">
            <a:spAutoFit/>
          </a:bodyPr>
          <a:lstStyle/>
          <a:p>
            <a:r>
              <a:rPr lang="es-ES" b="0" i="0" u="none" strike="noStrike" baseline="0" dirty="0">
                <a:solidFill>
                  <a:srgbClr val="4E9EBA"/>
                </a:solidFill>
                <a:latin typeface="Arial Black" pitchFamily="34" charset="0"/>
              </a:rPr>
              <a:t>Riesgo de f</a:t>
            </a:r>
            <a:r>
              <a:rPr lang="es-ES" sz="1800" dirty="0">
                <a:solidFill>
                  <a:srgbClr val="4E9EBA"/>
                </a:solidFill>
                <a:latin typeface="Arial Black" pitchFamily="34" charset="0"/>
                <a:ea typeface="+mn-ea"/>
                <a:cs typeface="+mn-cs"/>
              </a:rPr>
              <a:t>racturas vertebrales múltiples (FVM) tras la suspensión de Denosumab</a:t>
            </a:r>
            <a:endParaRPr lang="es-ES" dirty="0"/>
          </a:p>
        </p:txBody>
      </p:sp>
      <p:sp>
        <p:nvSpPr>
          <p:cNvPr id="11" name="Subtítulo 2">
            <a:extLst>
              <a:ext uri="{FF2B5EF4-FFF2-40B4-BE49-F238E27FC236}">
                <a16:creationId xmlns:a16="http://schemas.microsoft.com/office/drawing/2014/main" id="{83614EC0-FF2D-FE06-CFCA-2CFB4DFA69B6}"/>
              </a:ext>
            </a:extLst>
          </p:cNvPr>
          <p:cNvSpPr txBox="1">
            <a:spLocks/>
          </p:cNvSpPr>
          <p:nvPr/>
        </p:nvSpPr>
        <p:spPr>
          <a:xfrm>
            <a:off x="433802" y="1601651"/>
            <a:ext cx="11161486" cy="968356"/>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10000"/>
              </a:lnSpc>
              <a:spcBef>
                <a:spcPts val="1200"/>
              </a:spcBef>
            </a:pPr>
            <a:r>
              <a:rPr lang="es-ES" sz="2000" dirty="0"/>
              <a:t>Tras la suspensión de denosumab </a:t>
            </a:r>
            <a:r>
              <a:rPr lang="es-ES" sz="2000" dirty="0" smtClean="0"/>
              <a:t>se </a:t>
            </a:r>
            <a:r>
              <a:rPr lang="es-ES" sz="2000" dirty="0"/>
              <a:t>produce un aumento del riesgo de </a:t>
            </a:r>
            <a:r>
              <a:rPr lang="es-ES" sz="2000" dirty="0" smtClean="0"/>
              <a:t>FVM, aumento </a:t>
            </a:r>
            <a:r>
              <a:rPr lang="es-ES" sz="2000" dirty="0"/>
              <a:t>de los marcadores de recambio óseo y </a:t>
            </a:r>
            <a:r>
              <a:rPr lang="es-ES" sz="2000" dirty="0" smtClean="0"/>
              <a:t>rápida </a:t>
            </a:r>
            <a:r>
              <a:rPr lang="es-ES" sz="2000" dirty="0"/>
              <a:t>reducción de la DMO (denominado «efecto rebote»).</a:t>
            </a:r>
          </a:p>
          <a:p>
            <a:pPr algn="just">
              <a:lnSpc>
                <a:spcPct val="110000"/>
              </a:lnSpc>
              <a:spcBef>
                <a:spcPts val="1200"/>
              </a:spcBef>
            </a:pPr>
            <a:r>
              <a:rPr lang="es-ES" sz="2000" dirty="0" smtClean="0"/>
              <a:t>Las </a:t>
            </a:r>
            <a:r>
              <a:rPr lang="es-ES" sz="2000" dirty="0"/>
              <a:t>FVM se han diagnosticado después de 6 meses tras la última dosis administrada. </a:t>
            </a:r>
            <a:r>
              <a:rPr lang="es-ES" sz="2000" dirty="0" smtClean="0"/>
              <a:t>Los </a:t>
            </a:r>
            <a:r>
              <a:rPr lang="es-ES" sz="2000" dirty="0"/>
              <a:t>resultados </a:t>
            </a:r>
            <a:r>
              <a:rPr lang="es-ES" sz="2000" dirty="0" smtClean="0"/>
              <a:t>indican </a:t>
            </a:r>
            <a:r>
              <a:rPr lang="es-ES" sz="2000" dirty="0"/>
              <a:t>un riesgo cuatro veces mayor (</a:t>
            </a:r>
            <a:r>
              <a:rPr lang="es-ES" sz="2000" dirty="0" err="1"/>
              <a:t>Odds</a:t>
            </a:r>
            <a:r>
              <a:rPr lang="es-ES" sz="2000" dirty="0"/>
              <a:t> Ratio 3,9 [IC95% 2,1-7,2]) en las pacientes con fracturas previas al tratamiento respecto a las que no las tenían.</a:t>
            </a:r>
          </a:p>
          <a:p>
            <a:pPr algn="just">
              <a:lnSpc>
                <a:spcPct val="110000"/>
              </a:lnSpc>
              <a:spcBef>
                <a:spcPts val="1200"/>
              </a:spcBef>
            </a:pPr>
            <a:r>
              <a:rPr lang="es-ES" sz="2000" dirty="0" smtClean="0"/>
              <a:t>Se debe realizar </a:t>
            </a:r>
            <a:r>
              <a:rPr lang="es-ES" sz="2000" dirty="0"/>
              <a:t>una cuidadosa evaluación de la indicación del denosumab antes de iniciar el tratamiento, especialmente en los pacientes más </a:t>
            </a:r>
            <a:r>
              <a:rPr lang="es-ES" sz="2000" dirty="0" smtClean="0"/>
              <a:t>jóvenes</a:t>
            </a:r>
          </a:p>
          <a:p>
            <a:pPr algn="just">
              <a:lnSpc>
                <a:spcPct val="110000"/>
              </a:lnSpc>
              <a:spcBef>
                <a:spcPts val="1200"/>
              </a:spcBef>
            </a:pPr>
            <a:r>
              <a:rPr lang="es-ES" sz="2000" dirty="0" smtClean="0"/>
              <a:t>Se debe recalcar </a:t>
            </a:r>
            <a:r>
              <a:rPr lang="es-ES" sz="2000" dirty="0"/>
              <a:t>a los </a:t>
            </a:r>
            <a:r>
              <a:rPr lang="es-ES" sz="2000" dirty="0" smtClean="0"/>
              <a:t>pacientes </a:t>
            </a:r>
            <a:r>
              <a:rPr lang="es-ES" sz="2000" dirty="0"/>
              <a:t>que deben seguir el calendario previsto sin omitir ni distanciar </a:t>
            </a:r>
            <a:r>
              <a:rPr lang="es-ES" sz="2000" dirty="0" smtClean="0"/>
              <a:t>ninguna </a:t>
            </a:r>
            <a:r>
              <a:rPr lang="es-ES" sz="2000" dirty="0"/>
              <a:t>dosis y advertirles de que no suspendan el tratamiento sin consultar a su médico. </a:t>
            </a:r>
          </a:p>
          <a:p>
            <a:pPr algn="just">
              <a:lnSpc>
                <a:spcPct val="110000"/>
              </a:lnSpc>
              <a:spcBef>
                <a:spcPts val="1200"/>
              </a:spcBef>
            </a:pPr>
            <a:r>
              <a:rPr lang="es-ES" sz="2000" dirty="0"/>
              <a:t>En los casos en los que denosumab deba suspenderse, las guías recomiendan instaurar un tratamiento alternativo con BF.</a:t>
            </a:r>
          </a:p>
          <a:p>
            <a:pPr marL="0" indent="0" algn="just">
              <a:lnSpc>
                <a:spcPct val="110000"/>
              </a:lnSpc>
              <a:spcBef>
                <a:spcPts val="1200"/>
              </a:spcBef>
              <a:buNone/>
            </a:pPr>
            <a:endParaRPr lang="es-ES" sz="1600" b="1" dirty="0">
              <a:solidFill>
                <a:srgbClr val="4E9EBA"/>
              </a:solidFill>
            </a:endParaRPr>
          </a:p>
        </p:txBody>
      </p:sp>
    </p:spTree>
    <p:extLst>
      <p:ext uri="{BB962C8B-B14F-4D97-AF65-F5344CB8AC3E}">
        <p14:creationId xmlns:p14="http://schemas.microsoft.com/office/powerpoint/2010/main" val="36197181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732155"/>
          </a:xfrm>
        </p:spPr>
        <p:txBody>
          <a:bodyPr>
            <a:normAutofit/>
          </a:bodyPr>
          <a:lstStyle/>
          <a:p>
            <a:pPr algn="ctr"/>
            <a:r>
              <a:rPr lang="es-ES" sz="4000" dirty="0">
                <a:solidFill>
                  <a:srgbClr val="4E9EBA"/>
                </a:solidFill>
                <a:latin typeface="Arial Black" pitchFamily="34" charset="0"/>
                <a:ea typeface="+mn-ea"/>
                <a:cs typeface="+mn-cs"/>
              </a:rPr>
              <a:t>DURACIÓN</a:t>
            </a:r>
          </a:p>
        </p:txBody>
      </p:sp>
      <p:sp>
        <p:nvSpPr>
          <p:cNvPr id="6" name="Subtítulo 2"/>
          <p:cNvSpPr txBox="1">
            <a:spLocks/>
          </p:cNvSpPr>
          <p:nvPr/>
        </p:nvSpPr>
        <p:spPr>
          <a:xfrm>
            <a:off x="433802" y="2119744"/>
            <a:ext cx="11161486" cy="1927601"/>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10000"/>
              </a:lnSpc>
              <a:spcBef>
                <a:spcPts val="1200"/>
              </a:spcBef>
            </a:pPr>
            <a:r>
              <a:rPr lang="es-ES" sz="2000" dirty="0"/>
              <a:t>Para los fármacos </a:t>
            </a:r>
            <a:r>
              <a:rPr lang="es-ES" sz="2000" dirty="0" err="1"/>
              <a:t>osteoformadores</a:t>
            </a:r>
            <a:r>
              <a:rPr lang="es-ES" sz="2000" dirty="0"/>
              <a:t>, las fichas técnicas de los medicamentos marcan los plazos máximos de uso:</a:t>
            </a:r>
          </a:p>
          <a:p>
            <a:pPr lvl="1" algn="just">
              <a:lnSpc>
                <a:spcPct val="110000"/>
              </a:lnSpc>
              <a:spcBef>
                <a:spcPts val="1200"/>
              </a:spcBef>
            </a:pPr>
            <a:r>
              <a:rPr lang="es-ES" sz="2000" dirty="0"/>
              <a:t>Teriparatida: máximo durante 24 meses (no debe repetirse a lo largo de la vida del paciente).</a:t>
            </a:r>
          </a:p>
          <a:p>
            <a:pPr lvl="1" algn="just">
              <a:lnSpc>
                <a:spcPct val="110000"/>
              </a:lnSpc>
              <a:spcBef>
                <a:spcPts val="1200"/>
              </a:spcBef>
            </a:pPr>
            <a:r>
              <a:rPr lang="es-ES" sz="2000" dirty="0" err="1"/>
              <a:t>Romosozumab</a:t>
            </a:r>
            <a:r>
              <a:rPr lang="es-ES" sz="2000" dirty="0"/>
              <a:t>: máximo durante 12 meses. </a:t>
            </a:r>
          </a:p>
          <a:p>
            <a:pPr marL="457200" lvl="1" indent="0" algn="just">
              <a:lnSpc>
                <a:spcPct val="110000"/>
              </a:lnSpc>
              <a:spcBef>
                <a:spcPts val="1200"/>
              </a:spcBef>
              <a:buNone/>
            </a:pPr>
            <a:endParaRPr lang="es-ES" sz="2000" dirty="0"/>
          </a:p>
          <a:p>
            <a:pPr algn="just">
              <a:lnSpc>
                <a:spcPct val="110000"/>
              </a:lnSpc>
              <a:spcBef>
                <a:spcPts val="1200"/>
              </a:spcBef>
            </a:pPr>
            <a:r>
              <a:rPr lang="es-ES" sz="2000" dirty="0"/>
              <a:t>Tras la retirada de  teriparatida o </a:t>
            </a:r>
            <a:r>
              <a:rPr lang="es-ES" sz="2000" dirty="0" err="1"/>
              <a:t>romosozumab</a:t>
            </a:r>
            <a:r>
              <a:rPr lang="es-ES" sz="2000" dirty="0"/>
              <a:t> se recomienda continuar con un tratamiento </a:t>
            </a:r>
            <a:r>
              <a:rPr lang="es-ES" sz="2000" dirty="0" err="1"/>
              <a:t>antirresortivo</a:t>
            </a:r>
            <a:r>
              <a:rPr lang="es-ES" sz="2000" dirty="0"/>
              <a:t>.</a:t>
            </a: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109002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14" name="CuadroTexto 13">
            <a:extLst>
              <a:ext uri="{FF2B5EF4-FFF2-40B4-BE49-F238E27FC236}">
                <a16:creationId xmlns:a16="http://schemas.microsoft.com/office/drawing/2014/main" id="{4E0C0E3B-48AF-229A-EBAB-E41469C5DD26}"/>
              </a:ext>
            </a:extLst>
          </p:cNvPr>
          <p:cNvSpPr txBox="1"/>
          <p:nvPr/>
        </p:nvSpPr>
        <p:spPr>
          <a:xfrm>
            <a:off x="377762" y="1494568"/>
            <a:ext cx="10498056" cy="369332"/>
          </a:xfrm>
          <a:prstGeom prst="rect">
            <a:avLst/>
          </a:prstGeom>
          <a:noFill/>
        </p:spPr>
        <p:txBody>
          <a:bodyPr wrap="square">
            <a:spAutoFit/>
          </a:bodyPr>
          <a:lstStyle/>
          <a:p>
            <a:r>
              <a:rPr lang="es-ES" dirty="0" err="1">
                <a:solidFill>
                  <a:srgbClr val="4E9EBA"/>
                </a:solidFill>
                <a:latin typeface="Arial Black" pitchFamily="34" charset="0"/>
              </a:rPr>
              <a:t>Osteoformadores</a:t>
            </a:r>
            <a:endParaRPr lang="es-ES" dirty="0"/>
          </a:p>
        </p:txBody>
      </p:sp>
    </p:spTree>
    <p:extLst>
      <p:ext uri="{BB962C8B-B14F-4D97-AF65-F5344CB8AC3E}">
        <p14:creationId xmlns:p14="http://schemas.microsoft.com/office/powerpoint/2010/main" val="14683297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732155"/>
          </a:xfrm>
        </p:spPr>
        <p:txBody>
          <a:bodyPr>
            <a:normAutofit/>
          </a:bodyPr>
          <a:lstStyle/>
          <a:p>
            <a:pPr algn="ctr"/>
            <a:r>
              <a:rPr lang="es-ES" sz="4000" dirty="0">
                <a:solidFill>
                  <a:srgbClr val="4E9EBA"/>
                </a:solidFill>
                <a:latin typeface="Arial Black" pitchFamily="34" charset="0"/>
                <a:ea typeface="+mn-ea"/>
                <a:cs typeface="+mn-cs"/>
              </a:rPr>
              <a:t>DURACIÓN</a:t>
            </a:r>
          </a:p>
        </p:txBody>
      </p:sp>
      <p:sp>
        <p:nvSpPr>
          <p:cNvPr id="6" name="Subtítulo 2"/>
          <p:cNvSpPr txBox="1">
            <a:spLocks/>
          </p:cNvSpPr>
          <p:nvPr/>
        </p:nvSpPr>
        <p:spPr>
          <a:xfrm>
            <a:off x="433801" y="1978500"/>
            <a:ext cx="11161486" cy="1927601"/>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l"/>
            <a:r>
              <a:rPr lang="es-ES" sz="2000" dirty="0"/>
              <a:t>La evidencia disponible sobre el perfil de eficacia-seguridad abarca periodos máximos de:</a:t>
            </a:r>
          </a:p>
          <a:p>
            <a:pPr lvl="1"/>
            <a:r>
              <a:rPr lang="es-ES" sz="2000" dirty="0"/>
              <a:t> 10 años para alendronato y denosumab</a:t>
            </a:r>
          </a:p>
          <a:p>
            <a:pPr lvl="1"/>
            <a:r>
              <a:rPr lang="es-ES" sz="2000" dirty="0"/>
              <a:t> 9 años para el ácido </a:t>
            </a:r>
            <a:r>
              <a:rPr lang="es-ES" sz="2000" dirty="0" err="1"/>
              <a:t>zoledrónico</a:t>
            </a:r>
            <a:endParaRPr lang="es-ES" sz="2000" dirty="0"/>
          </a:p>
          <a:p>
            <a:pPr lvl="1"/>
            <a:r>
              <a:rPr lang="es-ES" sz="2000" dirty="0"/>
              <a:t> 8 años para raloxifeno y </a:t>
            </a:r>
            <a:r>
              <a:rPr lang="es-ES" sz="2000" dirty="0" err="1"/>
              <a:t>bazedoxifeno</a:t>
            </a:r>
            <a:endParaRPr lang="es-ES" sz="2000" dirty="0"/>
          </a:p>
          <a:p>
            <a:pPr lvl="1"/>
            <a:r>
              <a:rPr lang="es-ES" sz="2000" dirty="0"/>
              <a:t>7 años para </a:t>
            </a:r>
            <a:r>
              <a:rPr lang="es-ES" sz="2000" dirty="0" err="1"/>
              <a:t>risedronato</a:t>
            </a:r>
            <a:r>
              <a:rPr lang="es-ES" sz="2000" dirty="0"/>
              <a:t>. </a:t>
            </a:r>
          </a:p>
          <a:p>
            <a:pPr algn="l"/>
            <a:r>
              <a:rPr lang="es-ES" sz="2000" dirty="0"/>
              <a:t>Más allá de estos plazos las recomendaciones de las guías de referencia tienen carácter de consenso de expertos.</a:t>
            </a:r>
          </a:p>
          <a:p>
            <a:r>
              <a:rPr lang="es-ES" sz="2000" dirty="0" smtClean="0"/>
              <a:t>La </a:t>
            </a:r>
            <a:r>
              <a:rPr lang="es-ES" sz="2000" dirty="0"/>
              <a:t>duración óptima del tratamiento no está establecida, por lo que es necesario revaluar periódicamente su necesidad de forma individualizada para interrumpirlos cuando el balance beneficio-riesgo sea desfavorable. </a:t>
            </a: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109002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5" name="CuadroTexto 4">
            <a:extLst>
              <a:ext uri="{FF2B5EF4-FFF2-40B4-BE49-F238E27FC236}">
                <a16:creationId xmlns:a16="http://schemas.microsoft.com/office/drawing/2014/main" id="{BB6CD694-37B9-4DBE-1A58-B457EA882C93}"/>
              </a:ext>
            </a:extLst>
          </p:cNvPr>
          <p:cNvSpPr txBox="1"/>
          <p:nvPr/>
        </p:nvSpPr>
        <p:spPr>
          <a:xfrm>
            <a:off x="433801" y="1212079"/>
            <a:ext cx="10498056" cy="369332"/>
          </a:xfrm>
          <a:prstGeom prst="rect">
            <a:avLst/>
          </a:prstGeom>
          <a:noFill/>
        </p:spPr>
        <p:txBody>
          <a:bodyPr wrap="square">
            <a:spAutoFit/>
          </a:bodyPr>
          <a:lstStyle/>
          <a:p>
            <a:r>
              <a:rPr lang="es-ES" b="0" i="0" u="none" strike="noStrike" baseline="0" dirty="0" err="1">
                <a:solidFill>
                  <a:srgbClr val="4E9EBA"/>
                </a:solidFill>
                <a:latin typeface="Arial Black" pitchFamily="34" charset="0"/>
              </a:rPr>
              <a:t>Antirresortivos</a:t>
            </a:r>
            <a:endParaRPr lang="es-ES" dirty="0"/>
          </a:p>
        </p:txBody>
      </p:sp>
    </p:spTree>
    <p:extLst>
      <p:ext uri="{BB962C8B-B14F-4D97-AF65-F5344CB8AC3E}">
        <p14:creationId xmlns:p14="http://schemas.microsoft.com/office/powerpoint/2010/main" val="37163356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732155"/>
          </a:xfrm>
        </p:spPr>
        <p:txBody>
          <a:bodyPr>
            <a:normAutofit/>
          </a:bodyPr>
          <a:lstStyle/>
          <a:p>
            <a:pPr algn="ctr"/>
            <a:r>
              <a:rPr lang="es-ES" sz="4000" dirty="0">
                <a:solidFill>
                  <a:srgbClr val="4E9EBA"/>
                </a:solidFill>
                <a:latin typeface="Arial Black" pitchFamily="34" charset="0"/>
                <a:ea typeface="+mn-ea"/>
                <a:cs typeface="+mn-cs"/>
              </a:rPr>
              <a:t>DURACIÓN</a:t>
            </a:r>
          </a:p>
        </p:txBody>
      </p:sp>
      <p:sp>
        <p:nvSpPr>
          <p:cNvPr id="6" name="Subtítulo 2"/>
          <p:cNvSpPr txBox="1">
            <a:spLocks/>
          </p:cNvSpPr>
          <p:nvPr/>
        </p:nvSpPr>
        <p:spPr>
          <a:xfrm>
            <a:off x="433801" y="1631679"/>
            <a:ext cx="11161486" cy="1713688"/>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l"/>
            <a:r>
              <a:rPr lang="es-ES" sz="2000" dirty="0"/>
              <a:t>La necesidad de continuación del tratamiento se reevaluará a los 3-5 años basado en el riesgo clínico de fracturas futuras:</a:t>
            </a:r>
          </a:p>
          <a:p>
            <a:pPr lvl="1"/>
            <a:r>
              <a:rPr lang="es-ES" sz="2000" dirty="0"/>
              <a:t>Riesgo alto: continuar el tratamiento.</a:t>
            </a:r>
          </a:p>
          <a:p>
            <a:pPr lvl="1"/>
            <a:r>
              <a:rPr lang="es-ES" sz="2000" dirty="0"/>
              <a:t>Riesgo moderado-bajo: interrumpir temporalmente el BF (estrategia “vacaciones terapéuticas</a:t>
            </a:r>
            <a:r>
              <a:rPr lang="es-ES" sz="2000" dirty="0" smtClean="0"/>
              <a:t>”). </a:t>
            </a:r>
          </a:p>
          <a:p>
            <a:endParaRPr lang="es-ES" sz="2000" dirty="0" smtClean="0"/>
          </a:p>
          <a:p>
            <a:r>
              <a:rPr lang="es-ES" sz="2000" dirty="0" smtClean="0"/>
              <a:t>Si </a:t>
            </a:r>
            <a:r>
              <a:rPr lang="es-ES" sz="2000" dirty="0"/>
              <a:t>durante la interrupción  no se producen nuevas </a:t>
            </a:r>
            <a:r>
              <a:rPr lang="es-ES" sz="2000" dirty="0" smtClean="0"/>
              <a:t>fracturas puede </a:t>
            </a:r>
            <a:r>
              <a:rPr lang="es-ES" sz="2000" dirty="0"/>
              <a:t>ser adecuado </a:t>
            </a:r>
            <a:r>
              <a:rPr lang="es-ES" sz="2000" dirty="0" smtClean="0"/>
              <a:t>un </a:t>
            </a:r>
            <a:r>
              <a:rPr lang="es-ES" sz="2000" dirty="0"/>
              <a:t>periodo libre de fármaco de 1 a 3 años </a:t>
            </a:r>
            <a:r>
              <a:rPr lang="es-ES" sz="2000" dirty="0" smtClean="0"/>
              <a:t>(</a:t>
            </a:r>
            <a:r>
              <a:rPr lang="es-ES" sz="2000" dirty="0"/>
              <a:t>1-1,5 años para risedronato e ibandronato, 2 para alendronato y 3 para ácido zoledrónico). </a:t>
            </a:r>
          </a:p>
          <a:p>
            <a:pPr algn="l"/>
            <a:r>
              <a:rPr lang="es-ES" sz="2000" dirty="0"/>
              <a:t>Tras estos plazos se revaluará el riesgo de fractura para considerar la posibilidad de reiniciar el tratamiento.</a:t>
            </a:r>
          </a:p>
          <a:p>
            <a:pPr algn="just">
              <a:lnSpc>
                <a:spcPct val="110000"/>
              </a:lnSpc>
              <a:spcBef>
                <a:spcPts val="1200"/>
              </a:spcBef>
            </a:pPr>
            <a:endParaRPr lang="es-ES" sz="2000" dirty="0"/>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109002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5" name="CuadroTexto 4">
            <a:extLst>
              <a:ext uri="{FF2B5EF4-FFF2-40B4-BE49-F238E27FC236}">
                <a16:creationId xmlns:a16="http://schemas.microsoft.com/office/drawing/2014/main" id="{BB6CD694-37B9-4DBE-1A58-B457EA882C93}"/>
              </a:ext>
            </a:extLst>
          </p:cNvPr>
          <p:cNvSpPr txBox="1"/>
          <p:nvPr/>
        </p:nvSpPr>
        <p:spPr>
          <a:xfrm>
            <a:off x="433801" y="1212079"/>
            <a:ext cx="10498056" cy="369332"/>
          </a:xfrm>
          <a:prstGeom prst="rect">
            <a:avLst/>
          </a:prstGeom>
          <a:noFill/>
        </p:spPr>
        <p:txBody>
          <a:bodyPr wrap="square">
            <a:spAutoFit/>
          </a:bodyPr>
          <a:lstStyle/>
          <a:p>
            <a:r>
              <a:rPr lang="es-ES" b="0" i="0" u="none" strike="noStrike" baseline="0" dirty="0" err="1" smtClean="0">
                <a:solidFill>
                  <a:srgbClr val="4E9EBA"/>
                </a:solidFill>
                <a:latin typeface="Arial Black" pitchFamily="34" charset="0"/>
              </a:rPr>
              <a:t>Antirresortivos</a:t>
            </a:r>
            <a:r>
              <a:rPr lang="es-ES" b="0" i="0" u="none" strike="noStrike" baseline="0" dirty="0" smtClean="0">
                <a:solidFill>
                  <a:srgbClr val="4E9EBA"/>
                </a:solidFill>
                <a:latin typeface="Arial Black" pitchFamily="34" charset="0"/>
              </a:rPr>
              <a:t>: BF</a:t>
            </a:r>
            <a:endParaRPr lang="es-ES" dirty="0"/>
          </a:p>
        </p:txBody>
      </p:sp>
    </p:spTree>
    <p:extLst>
      <p:ext uri="{BB962C8B-B14F-4D97-AF65-F5344CB8AC3E}">
        <p14:creationId xmlns:p14="http://schemas.microsoft.com/office/powerpoint/2010/main" val="30404192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21635" y="356090"/>
            <a:ext cx="10515600" cy="732155"/>
          </a:xfrm>
        </p:spPr>
        <p:txBody>
          <a:bodyPr/>
          <a:lstStyle/>
          <a:p>
            <a:pPr algn="ctr"/>
            <a:r>
              <a:rPr lang="es-ES" sz="4000" dirty="0">
                <a:solidFill>
                  <a:srgbClr val="4E9EBA"/>
                </a:solidFill>
                <a:latin typeface="Arial Black" pitchFamily="34" charset="0"/>
                <a:ea typeface="+mn-ea"/>
                <a:cs typeface="+mn-cs"/>
              </a:rPr>
              <a:t>SUMARIO</a:t>
            </a:r>
          </a:p>
        </p:txBody>
      </p:sp>
      <p:sp>
        <p:nvSpPr>
          <p:cNvPr id="4" name="Subtítulo 2"/>
          <p:cNvSpPr txBox="1">
            <a:spLocks/>
          </p:cNvSpPr>
          <p:nvPr/>
        </p:nvSpPr>
        <p:spPr>
          <a:xfrm>
            <a:off x="1213945" y="1353732"/>
            <a:ext cx="9251779" cy="4371950"/>
          </a:xfrm>
          <a:prstGeom prst="rect">
            <a:avLst/>
          </a:prstGeom>
          <a:solidFill>
            <a:srgbClr val="5FACBC"/>
          </a:solidFill>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lgn="just"/>
            <a:endParaRPr lang="es-ES" sz="1800" dirty="0">
              <a:solidFill>
                <a:schemeClr val="bg1"/>
              </a:solidFill>
            </a:endParaRPr>
          </a:p>
          <a:p>
            <a:pPr>
              <a:buFont typeface="Wingdings" panose="05000000000000000000" pitchFamily="2" charset="2"/>
              <a:buChar char="Ø"/>
            </a:pPr>
            <a:r>
              <a:rPr lang="es-ES" sz="2400" dirty="0">
                <a:solidFill>
                  <a:schemeClr val="bg1"/>
                </a:solidFill>
              </a:rPr>
              <a:t>INTRODUCCIÓN</a:t>
            </a:r>
          </a:p>
          <a:p>
            <a:pPr>
              <a:buFont typeface="Wingdings" panose="05000000000000000000" pitchFamily="2" charset="2"/>
              <a:buChar char="Ø"/>
            </a:pPr>
            <a:r>
              <a:rPr lang="es-ES" sz="2400" dirty="0">
                <a:solidFill>
                  <a:schemeClr val="bg1"/>
                </a:solidFill>
              </a:rPr>
              <a:t>EFICACIA</a:t>
            </a:r>
          </a:p>
          <a:p>
            <a:pPr>
              <a:buFont typeface="Wingdings" panose="05000000000000000000" pitchFamily="2" charset="2"/>
              <a:buChar char="Ø"/>
            </a:pPr>
            <a:r>
              <a:rPr lang="es-ES" sz="2400" dirty="0">
                <a:solidFill>
                  <a:schemeClr val="bg1"/>
                </a:solidFill>
              </a:rPr>
              <a:t>SEGURIDAD </a:t>
            </a:r>
          </a:p>
          <a:p>
            <a:pPr>
              <a:buFont typeface="Wingdings" panose="05000000000000000000" pitchFamily="2" charset="2"/>
              <a:buChar char="Ø"/>
            </a:pPr>
            <a:r>
              <a:rPr lang="es-ES" sz="2400" dirty="0">
                <a:solidFill>
                  <a:schemeClr val="bg1"/>
                </a:solidFill>
              </a:rPr>
              <a:t>DURACIÓN</a:t>
            </a:r>
          </a:p>
          <a:p>
            <a:pPr>
              <a:buFont typeface="Wingdings" panose="05000000000000000000" pitchFamily="2" charset="2"/>
              <a:buChar char="Ø"/>
            </a:pPr>
            <a:r>
              <a:rPr lang="es-ES" sz="2400" dirty="0">
                <a:solidFill>
                  <a:schemeClr val="bg1"/>
                </a:solidFill>
              </a:rPr>
              <a:t>ROMOSOZUMAB: el último fármaco comercializado para la osteoporosis</a:t>
            </a:r>
          </a:p>
          <a:p>
            <a:pPr>
              <a:lnSpc>
                <a:spcPct val="110000"/>
              </a:lnSpc>
              <a:spcBef>
                <a:spcPts val="600"/>
              </a:spcBef>
              <a:buFont typeface="Wingdings" panose="05000000000000000000" pitchFamily="2" charset="2"/>
              <a:buChar char="Ø"/>
            </a:pPr>
            <a:r>
              <a:rPr lang="es-ES" dirty="0">
                <a:solidFill>
                  <a:schemeClr val="bg1"/>
                </a:solidFill>
              </a:rPr>
              <a:t>IDEAS CLAVE</a:t>
            </a:r>
            <a:endParaRPr lang="es-ES" sz="2000" dirty="0">
              <a:solidFill>
                <a:schemeClr val="bg1"/>
              </a:solidFill>
            </a:endParaRPr>
          </a:p>
        </p:txBody>
      </p:sp>
      <p:grpSp>
        <p:nvGrpSpPr>
          <p:cNvPr id="6" name="Grupo 5"/>
          <p:cNvGrpSpPr/>
          <p:nvPr/>
        </p:nvGrpSpPr>
        <p:grpSpPr>
          <a:xfrm>
            <a:off x="621635" y="6185998"/>
            <a:ext cx="10856798" cy="580324"/>
            <a:chOff x="621635" y="6185998"/>
            <a:chExt cx="10856798" cy="580324"/>
          </a:xfrm>
        </p:grpSpPr>
        <p:pic>
          <p:nvPicPr>
            <p:cNvPr id="7" name="Imagen 6"/>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8" name="Imagen 7"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9" name="Imagen 8"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4" name="Conector recto 13"/>
          <p:cNvCxnSpPr/>
          <p:nvPr/>
        </p:nvCxnSpPr>
        <p:spPr>
          <a:xfrm>
            <a:off x="433802" y="109002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937196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732155"/>
          </a:xfrm>
        </p:spPr>
        <p:txBody>
          <a:bodyPr>
            <a:normAutofit/>
          </a:bodyPr>
          <a:lstStyle/>
          <a:p>
            <a:pPr algn="ctr"/>
            <a:r>
              <a:rPr lang="es-ES" sz="4000" dirty="0">
                <a:solidFill>
                  <a:srgbClr val="4E9EBA"/>
                </a:solidFill>
                <a:latin typeface="Arial Black" pitchFamily="34" charset="0"/>
                <a:ea typeface="+mn-ea"/>
                <a:cs typeface="+mn-cs"/>
              </a:rPr>
              <a:t>DURACIÓN</a:t>
            </a: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109002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pic>
        <p:nvPicPr>
          <p:cNvPr id="4" name="Imagen 3">
            <a:extLst>
              <a:ext uri="{FF2B5EF4-FFF2-40B4-BE49-F238E27FC236}">
                <a16:creationId xmlns:a16="http://schemas.microsoft.com/office/drawing/2014/main" id="{7D96C916-D5FE-F0F0-0CC0-52D51BA2AFC6}"/>
              </a:ext>
            </a:extLst>
          </p:cNvPr>
          <p:cNvPicPr>
            <a:picLocks noChangeAspect="1"/>
          </p:cNvPicPr>
          <p:nvPr/>
        </p:nvPicPr>
        <p:blipFill>
          <a:blip r:embed="rId5"/>
          <a:stretch>
            <a:fillRect/>
          </a:stretch>
        </p:blipFill>
        <p:spPr>
          <a:xfrm>
            <a:off x="621635" y="3597532"/>
            <a:ext cx="11244117" cy="2471897"/>
          </a:xfrm>
          <a:prstGeom prst="rect">
            <a:avLst/>
          </a:prstGeom>
        </p:spPr>
      </p:pic>
      <p:sp>
        <p:nvSpPr>
          <p:cNvPr id="3" name="CuadroTexto 2"/>
          <p:cNvSpPr txBox="1"/>
          <p:nvPr/>
        </p:nvSpPr>
        <p:spPr>
          <a:xfrm>
            <a:off x="600368" y="1663612"/>
            <a:ext cx="10991263" cy="1754326"/>
          </a:xfrm>
          <a:prstGeom prst="rect">
            <a:avLst/>
          </a:prstGeom>
          <a:noFill/>
        </p:spPr>
        <p:txBody>
          <a:bodyPr wrap="square" rtlCol="0">
            <a:spAutoFit/>
          </a:bodyPr>
          <a:lstStyle/>
          <a:p>
            <a:pPr algn="just">
              <a:lnSpc>
                <a:spcPct val="110000"/>
              </a:lnSpc>
              <a:spcBef>
                <a:spcPts val="1200"/>
              </a:spcBef>
            </a:pPr>
            <a:r>
              <a:rPr lang="es-ES" sz="2000" dirty="0"/>
              <a:t>Tras la retirada de denosumab, no existe un efecto </a:t>
            </a:r>
            <a:r>
              <a:rPr lang="es-ES" sz="2000" dirty="0" smtClean="0"/>
              <a:t>residual, </a:t>
            </a:r>
            <a:r>
              <a:rPr lang="es-ES" sz="2000" dirty="0"/>
              <a:t>como ocurre con los BF, sino que se ha constatado un “efecto rebote”. Por ello, las guías recomiendan:</a:t>
            </a:r>
          </a:p>
          <a:p>
            <a:pPr marL="342900" indent="-342900" algn="just">
              <a:lnSpc>
                <a:spcPct val="110000"/>
              </a:lnSpc>
              <a:spcBef>
                <a:spcPts val="1200"/>
              </a:spcBef>
              <a:buFont typeface="Arial" panose="020B0604020202020204" pitchFamily="34" charset="0"/>
              <a:buChar char="•"/>
            </a:pPr>
            <a:r>
              <a:rPr lang="es-ES" sz="2000" dirty="0"/>
              <a:t>La administración de las dosis de denosumab no deben retrasarse más allá del intervalo </a:t>
            </a:r>
            <a:r>
              <a:rPr lang="es-ES" sz="2000" dirty="0" smtClean="0"/>
              <a:t>de </a:t>
            </a:r>
            <a:r>
              <a:rPr lang="es-ES" sz="2000" dirty="0"/>
              <a:t>6 meses.</a:t>
            </a:r>
          </a:p>
          <a:p>
            <a:pPr marL="342900" indent="-342900" algn="just">
              <a:lnSpc>
                <a:spcPct val="110000"/>
              </a:lnSpc>
              <a:spcBef>
                <a:spcPts val="1200"/>
              </a:spcBef>
              <a:buFont typeface="Arial" panose="020B0604020202020204" pitchFamily="34" charset="0"/>
              <a:buChar char="•"/>
            </a:pPr>
            <a:r>
              <a:rPr lang="es-ES" sz="2000" dirty="0"/>
              <a:t>En caso de </a:t>
            </a:r>
            <a:r>
              <a:rPr lang="es-ES" sz="2000" dirty="0" smtClean="0"/>
              <a:t>suspensión del </a:t>
            </a:r>
            <a:r>
              <a:rPr lang="es-ES" sz="2000" dirty="0"/>
              <a:t>tratamiento con denosumab, instaurar un tratamiento alternativo con BF.</a:t>
            </a:r>
            <a:endParaRPr lang="es-ES" dirty="0"/>
          </a:p>
        </p:txBody>
      </p:sp>
      <p:sp>
        <p:nvSpPr>
          <p:cNvPr id="13" name="CuadroTexto 12">
            <a:extLst>
              <a:ext uri="{FF2B5EF4-FFF2-40B4-BE49-F238E27FC236}">
                <a16:creationId xmlns:a16="http://schemas.microsoft.com/office/drawing/2014/main" id="{BB6CD694-37B9-4DBE-1A58-B457EA882C93}"/>
              </a:ext>
            </a:extLst>
          </p:cNvPr>
          <p:cNvSpPr txBox="1"/>
          <p:nvPr/>
        </p:nvSpPr>
        <p:spPr>
          <a:xfrm>
            <a:off x="433801" y="1212079"/>
            <a:ext cx="10498056" cy="369332"/>
          </a:xfrm>
          <a:prstGeom prst="rect">
            <a:avLst/>
          </a:prstGeom>
          <a:noFill/>
        </p:spPr>
        <p:txBody>
          <a:bodyPr wrap="square">
            <a:spAutoFit/>
          </a:bodyPr>
          <a:lstStyle/>
          <a:p>
            <a:r>
              <a:rPr lang="es-ES" b="0" i="0" u="none" strike="noStrike" baseline="0" dirty="0" err="1" smtClean="0">
                <a:solidFill>
                  <a:srgbClr val="4E9EBA"/>
                </a:solidFill>
                <a:latin typeface="Arial Black" pitchFamily="34" charset="0"/>
              </a:rPr>
              <a:t>Antirresortivos</a:t>
            </a:r>
            <a:r>
              <a:rPr lang="es-ES" b="0" i="0" u="none" strike="noStrike" baseline="0" dirty="0" smtClean="0">
                <a:solidFill>
                  <a:srgbClr val="4E9EBA"/>
                </a:solidFill>
                <a:latin typeface="Arial Black" pitchFamily="34" charset="0"/>
              </a:rPr>
              <a:t>: denosumab</a:t>
            </a:r>
            <a:endParaRPr lang="es-ES" dirty="0"/>
          </a:p>
        </p:txBody>
      </p:sp>
    </p:spTree>
    <p:extLst>
      <p:ext uri="{BB962C8B-B14F-4D97-AF65-F5344CB8AC3E}">
        <p14:creationId xmlns:p14="http://schemas.microsoft.com/office/powerpoint/2010/main" val="16235828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732155"/>
          </a:xfrm>
        </p:spPr>
        <p:txBody>
          <a:bodyPr>
            <a:normAutofit/>
          </a:bodyPr>
          <a:lstStyle/>
          <a:p>
            <a:pPr algn="ctr"/>
            <a:r>
              <a:rPr lang="es-ES" sz="4000" dirty="0">
                <a:solidFill>
                  <a:srgbClr val="4E9EBA"/>
                </a:solidFill>
                <a:latin typeface="Arial Black" pitchFamily="34" charset="0"/>
                <a:ea typeface="+mn-ea"/>
                <a:cs typeface="+mn-cs"/>
              </a:rPr>
              <a:t>DURACIÓN</a:t>
            </a:r>
          </a:p>
        </p:txBody>
      </p:sp>
      <p:sp>
        <p:nvSpPr>
          <p:cNvPr id="6" name="Subtítulo 2"/>
          <p:cNvSpPr txBox="1">
            <a:spLocks/>
          </p:cNvSpPr>
          <p:nvPr/>
        </p:nvSpPr>
        <p:spPr>
          <a:xfrm>
            <a:off x="377762" y="2423126"/>
            <a:ext cx="11161486" cy="1927601"/>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10000"/>
              </a:lnSpc>
              <a:spcBef>
                <a:spcPts val="1200"/>
              </a:spcBef>
            </a:pPr>
            <a:r>
              <a:rPr lang="es-ES" sz="1800" dirty="0"/>
              <a:t>La incertidumbre sobre la duración del tratamiento con la mayoría de los fármacos para la OP ha llevado a proponer diferentes estrategias de uso secuencial de fármacos para tratar de conseguir la máxima eficacia con el menor riesgo de complicaciones, sin que actualmente se disponga de resultados sobre reducción de fracturas que inclinen la balanza a favor de alguna de las estrategias.</a:t>
            </a: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109002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11" name="CuadroTexto 10">
            <a:extLst>
              <a:ext uri="{FF2B5EF4-FFF2-40B4-BE49-F238E27FC236}">
                <a16:creationId xmlns:a16="http://schemas.microsoft.com/office/drawing/2014/main" id="{3B04746B-BB39-C1BF-A48E-FFCFAEF01084}"/>
              </a:ext>
            </a:extLst>
          </p:cNvPr>
          <p:cNvSpPr txBox="1"/>
          <p:nvPr/>
        </p:nvSpPr>
        <p:spPr>
          <a:xfrm>
            <a:off x="377762" y="1637512"/>
            <a:ext cx="10498056" cy="369332"/>
          </a:xfrm>
          <a:prstGeom prst="rect">
            <a:avLst/>
          </a:prstGeom>
          <a:noFill/>
        </p:spPr>
        <p:txBody>
          <a:bodyPr wrap="square">
            <a:spAutoFit/>
          </a:bodyPr>
          <a:lstStyle/>
          <a:p>
            <a:r>
              <a:rPr lang="es-ES" b="0" i="0" u="none" strike="noStrike" baseline="0" dirty="0">
                <a:solidFill>
                  <a:srgbClr val="4E9EBA"/>
                </a:solidFill>
                <a:latin typeface="Arial Black" pitchFamily="34" charset="0"/>
              </a:rPr>
              <a:t>Estrategias de uso secuencial de fármacos</a:t>
            </a:r>
            <a:endParaRPr lang="es-ES" dirty="0"/>
          </a:p>
        </p:txBody>
      </p:sp>
    </p:spTree>
    <p:extLst>
      <p:ext uri="{BB962C8B-B14F-4D97-AF65-F5344CB8AC3E}">
        <p14:creationId xmlns:p14="http://schemas.microsoft.com/office/powerpoint/2010/main" val="156679485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732155"/>
          </a:xfrm>
        </p:spPr>
        <p:txBody>
          <a:bodyPr>
            <a:noAutofit/>
          </a:bodyPr>
          <a:lstStyle/>
          <a:p>
            <a:pPr algn="ctr"/>
            <a:r>
              <a:rPr lang="es-ES" sz="3200" dirty="0">
                <a:solidFill>
                  <a:srgbClr val="4E9EBA"/>
                </a:solidFill>
                <a:latin typeface="Arial Black" pitchFamily="34" charset="0"/>
                <a:ea typeface="+mn-ea"/>
                <a:cs typeface="+mn-cs"/>
              </a:rPr>
              <a:t>ROMOSOZUMAB</a:t>
            </a:r>
            <a:br>
              <a:rPr lang="es-ES" sz="3200" dirty="0">
                <a:solidFill>
                  <a:srgbClr val="4E9EBA"/>
                </a:solidFill>
                <a:latin typeface="Arial Black" pitchFamily="34" charset="0"/>
                <a:ea typeface="+mn-ea"/>
                <a:cs typeface="+mn-cs"/>
              </a:rPr>
            </a:br>
            <a:r>
              <a:rPr lang="es-ES" sz="2400" dirty="0">
                <a:solidFill>
                  <a:srgbClr val="4E9EBA"/>
                </a:solidFill>
                <a:latin typeface="Arial Black" pitchFamily="34" charset="0"/>
                <a:ea typeface="+mn-ea"/>
                <a:cs typeface="+mn-cs"/>
              </a:rPr>
              <a:t>El último fármaco comercializado para la osteoporosis</a:t>
            </a:r>
            <a:endParaRPr lang="es-ES" sz="3200" dirty="0">
              <a:solidFill>
                <a:srgbClr val="4E9EBA"/>
              </a:solidFill>
              <a:latin typeface="Arial Black" pitchFamily="34" charset="0"/>
              <a:ea typeface="+mn-ea"/>
              <a:cs typeface="+mn-cs"/>
            </a:endParaRPr>
          </a:p>
        </p:txBody>
      </p:sp>
      <p:sp>
        <p:nvSpPr>
          <p:cNvPr id="6" name="Subtítulo 2"/>
          <p:cNvSpPr txBox="1">
            <a:spLocks/>
          </p:cNvSpPr>
          <p:nvPr/>
        </p:nvSpPr>
        <p:spPr>
          <a:xfrm>
            <a:off x="316947" y="1507483"/>
            <a:ext cx="11161486" cy="4205288"/>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10000"/>
              </a:lnSpc>
              <a:spcBef>
                <a:spcPts val="1200"/>
              </a:spcBef>
            </a:pPr>
            <a:r>
              <a:rPr lang="es-ES" sz="2000" dirty="0"/>
              <a:t>Romosozumab es un anticuerpo monoclonal humanizado IgG2 autorizado recientemente en el tratamiento de la OP grave en mujeres postmenopáusicas con alto riesgo de fractura. </a:t>
            </a:r>
            <a:endParaRPr lang="es-ES" sz="2000" dirty="0" smtClean="0"/>
          </a:p>
          <a:p>
            <a:pPr algn="just">
              <a:lnSpc>
                <a:spcPct val="110000"/>
              </a:lnSpc>
              <a:spcBef>
                <a:spcPts val="1200"/>
              </a:spcBef>
            </a:pPr>
            <a:r>
              <a:rPr lang="es-ES" sz="2000" dirty="0" smtClean="0"/>
              <a:t>Posee un mecanismo </a:t>
            </a:r>
            <a:r>
              <a:rPr lang="es-ES" sz="2000" dirty="0"/>
              <a:t>dual sobre el remodelado óseo:</a:t>
            </a:r>
          </a:p>
          <a:p>
            <a:pPr lvl="1" algn="just">
              <a:lnSpc>
                <a:spcPct val="110000"/>
              </a:lnSpc>
              <a:spcBef>
                <a:spcPts val="1200"/>
              </a:spcBef>
            </a:pPr>
            <a:r>
              <a:rPr lang="es-ES" sz="2000" dirty="0"/>
              <a:t>Incrementa la formación de hueso </a:t>
            </a:r>
            <a:r>
              <a:rPr lang="es-ES" sz="2000" dirty="0" smtClean="0"/>
              <a:t>y disminuye </a:t>
            </a:r>
            <a:r>
              <a:rPr lang="es-ES" sz="2000" dirty="0"/>
              <a:t>la resorción ósea.</a:t>
            </a:r>
          </a:p>
          <a:p>
            <a:pPr algn="just">
              <a:lnSpc>
                <a:spcPct val="110000"/>
              </a:lnSpc>
              <a:spcBef>
                <a:spcPts val="1200"/>
              </a:spcBef>
            </a:pPr>
            <a:r>
              <a:rPr lang="es-ES" sz="2000" dirty="0"/>
              <a:t>Pauta: 2 inyecciones (consecutivas en lugares separados) una vez al mes. Duración: 12 meses, después continuar con un </a:t>
            </a:r>
            <a:r>
              <a:rPr lang="es-ES" sz="2000" dirty="0" err="1"/>
              <a:t>antirresortivo</a:t>
            </a:r>
            <a:r>
              <a:rPr lang="es-ES" sz="2000" dirty="0"/>
              <a:t>.</a:t>
            </a:r>
          </a:p>
          <a:p>
            <a:pPr algn="l"/>
            <a:r>
              <a:rPr lang="es-ES" sz="2000" dirty="0"/>
              <a:t>Durante el tratamiento, las pacientes deben recibir además suplementos de calcio y vitamina D. </a:t>
            </a:r>
          </a:p>
          <a:p>
            <a:pPr algn="l"/>
            <a:r>
              <a:rPr lang="es-ES" sz="2000" dirty="0"/>
              <a:t>Fármaco de diagnóstico hospitalario.</a:t>
            </a:r>
          </a:p>
          <a:p>
            <a:pPr algn="l"/>
            <a:r>
              <a:rPr lang="es-ES" sz="2000" dirty="0"/>
              <a:t>Requiere visado para su financiación con condiciones más restrictivas que las de la indicación autorizada.</a:t>
            </a: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109002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37915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732155"/>
          </a:xfrm>
        </p:spPr>
        <p:txBody>
          <a:bodyPr>
            <a:noAutofit/>
          </a:bodyPr>
          <a:lstStyle/>
          <a:p>
            <a:pPr algn="ctr"/>
            <a:r>
              <a:rPr lang="es-ES" sz="3200" dirty="0">
                <a:solidFill>
                  <a:srgbClr val="4E9EBA"/>
                </a:solidFill>
                <a:latin typeface="Arial Black" pitchFamily="34" charset="0"/>
                <a:ea typeface="+mn-ea"/>
                <a:cs typeface="+mn-cs"/>
              </a:rPr>
              <a:t>ROMOSOZUMAB</a:t>
            </a:r>
            <a:br>
              <a:rPr lang="es-ES" sz="3200" dirty="0">
                <a:solidFill>
                  <a:srgbClr val="4E9EBA"/>
                </a:solidFill>
                <a:latin typeface="Arial Black" pitchFamily="34" charset="0"/>
                <a:ea typeface="+mn-ea"/>
                <a:cs typeface="+mn-cs"/>
              </a:rPr>
            </a:br>
            <a:r>
              <a:rPr lang="es-ES" sz="2400" dirty="0">
                <a:solidFill>
                  <a:srgbClr val="4E9EBA"/>
                </a:solidFill>
                <a:latin typeface="Arial Black" pitchFamily="34" charset="0"/>
                <a:ea typeface="+mn-ea"/>
                <a:cs typeface="+mn-cs"/>
              </a:rPr>
              <a:t>El último fármaco comercializado para la osteoporosis</a:t>
            </a:r>
            <a:endParaRPr lang="es-ES" sz="3200" dirty="0">
              <a:solidFill>
                <a:srgbClr val="4E9EBA"/>
              </a:solidFill>
              <a:latin typeface="Arial Black" pitchFamily="34" charset="0"/>
              <a:ea typeface="+mn-ea"/>
              <a:cs typeface="+mn-cs"/>
            </a:endParaRPr>
          </a:p>
        </p:txBody>
      </p:sp>
      <p:sp>
        <p:nvSpPr>
          <p:cNvPr id="6" name="Subtítulo 2"/>
          <p:cNvSpPr txBox="1">
            <a:spLocks/>
          </p:cNvSpPr>
          <p:nvPr/>
        </p:nvSpPr>
        <p:spPr>
          <a:xfrm>
            <a:off x="377762" y="1822178"/>
            <a:ext cx="11161486" cy="3083341"/>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10000"/>
              </a:lnSpc>
              <a:spcBef>
                <a:spcPts val="1200"/>
              </a:spcBef>
            </a:pPr>
            <a:r>
              <a:rPr lang="es-ES" sz="2000" dirty="0" err="1"/>
              <a:t>Romosozumab</a:t>
            </a:r>
            <a:r>
              <a:rPr lang="es-ES" sz="2000" dirty="0"/>
              <a:t> frente a alendronato semanal mostró a los </a:t>
            </a:r>
            <a:r>
              <a:rPr lang="es-ES" sz="2000" b="1" dirty="0"/>
              <a:t>12 y 24 meses</a:t>
            </a:r>
            <a:r>
              <a:rPr lang="es-ES" sz="2000" dirty="0"/>
              <a:t>:</a:t>
            </a:r>
          </a:p>
          <a:p>
            <a:pPr lvl="1" algn="just">
              <a:lnSpc>
                <a:spcPct val="110000"/>
              </a:lnSpc>
              <a:spcBef>
                <a:spcPts val="1200"/>
              </a:spcBef>
            </a:pPr>
            <a:r>
              <a:rPr lang="es-ES" sz="2000" dirty="0"/>
              <a:t>Superioridad en reducción de fracturas vertebrales morfométricas y fracturas clínicas en mujeres postmenopáusicas (media de edad 74 años) con osteoporosis grave (fracturas previas y/o DMO &lt;–2,5 en todas las localizaciones).</a:t>
            </a:r>
          </a:p>
          <a:p>
            <a:pPr lvl="1" algn="just">
              <a:lnSpc>
                <a:spcPct val="110000"/>
              </a:lnSpc>
              <a:spcBef>
                <a:spcPts val="1200"/>
              </a:spcBef>
            </a:pPr>
            <a:r>
              <a:rPr lang="es-ES" sz="2000" dirty="0"/>
              <a:t>No demostró superioridad en fracturas no vertebrales y de cadera (variables secundarias exploratorias).</a:t>
            </a:r>
          </a:p>
          <a:p>
            <a:pPr algn="just">
              <a:lnSpc>
                <a:spcPct val="110000"/>
              </a:lnSpc>
              <a:spcBef>
                <a:spcPts val="1200"/>
              </a:spcBef>
            </a:pPr>
            <a:r>
              <a:rPr lang="es-ES" sz="2000" dirty="0"/>
              <a:t> La eficacia de </a:t>
            </a:r>
            <a:r>
              <a:rPr lang="es-ES" sz="2000" dirty="0" err="1"/>
              <a:t>romosozumab</a:t>
            </a:r>
            <a:r>
              <a:rPr lang="es-ES" sz="2000" dirty="0"/>
              <a:t> vs alendronato en reducción de fracturas no vertebrales y de cadera se observó en el análisis primario </a:t>
            </a:r>
            <a:r>
              <a:rPr lang="es-ES" sz="2000" b="1" dirty="0"/>
              <a:t>a los 33 meses</a:t>
            </a:r>
            <a:r>
              <a:rPr lang="es-ES" sz="2000" dirty="0"/>
              <a:t>, lo que significa que habría que tratar con </a:t>
            </a:r>
            <a:r>
              <a:rPr lang="es-ES" sz="2000" dirty="0" err="1"/>
              <a:t>romosozumab</a:t>
            </a:r>
            <a:r>
              <a:rPr lang="es-ES" sz="2000" dirty="0"/>
              <a:t> a 82 pacientes (IC 95%, 45-500) durante un año para evitar una fractura de cadera.</a:t>
            </a:r>
          </a:p>
          <a:p>
            <a:pPr marL="0" indent="0" algn="just">
              <a:lnSpc>
                <a:spcPct val="110000"/>
              </a:lnSpc>
              <a:spcBef>
                <a:spcPts val="1200"/>
              </a:spcBef>
              <a:buNone/>
            </a:pPr>
            <a:endParaRPr lang="es-ES" sz="1800" dirty="0"/>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109002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3" name="CuadroTexto 2">
            <a:extLst>
              <a:ext uri="{FF2B5EF4-FFF2-40B4-BE49-F238E27FC236}">
                <a16:creationId xmlns:a16="http://schemas.microsoft.com/office/drawing/2014/main" id="{F66DBCF4-5F3D-C975-C167-B92AD8300263}"/>
              </a:ext>
            </a:extLst>
          </p:cNvPr>
          <p:cNvSpPr txBox="1"/>
          <p:nvPr/>
        </p:nvSpPr>
        <p:spPr>
          <a:xfrm>
            <a:off x="377762" y="1388461"/>
            <a:ext cx="10498056" cy="369332"/>
          </a:xfrm>
          <a:prstGeom prst="rect">
            <a:avLst/>
          </a:prstGeom>
          <a:noFill/>
        </p:spPr>
        <p:txBody>
          <a:bodyPr wrap="square">
            <a:spAutoFit/>
          </a:bodyPr>
          <a:lstStyle/>
          <a:p>
            <a:r>
              <a:rPr lang="es-ES" b="0" i="0" u="none" strike="noStrike" baseline="0" dirty="0">
                <a:solidFill>
                  <a:srgbClr val="4E9EBA"/>
                </a:solidFill>
                <a:latin typeface="Arial Black" pitchFamily="34" charset="0"/>
              </a:rPr>
              <a:t>EFICACIA</a:t>
            </a:r>
            <a:endParaRPr lang="es-ES" dirty="0"/>
          </a:p>
        </p:txBody>
      </p:sp>
    </p:spTree>
    <p:extLst>
      <p:ext uri="{BB962C8B-B14F-4D97-AF65-F5344CB8AC3E}">
        <p14:creationId xmlns:p14="http://schemas.microsoft.com/office/powerpoint/2010/main" val="42972553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732155"/>
          </a:xfrm>
        </p:spPr>
        <p:txBody>
          <a:bodyPr>
            <a:noAutofit/>
          </a:bodyPr>
          <a:lstStyle/>
          <a:p>
            <a:pPr algn="ctr"/>
            <a:r>
              <a:rPr lang="es-ES" sz="3200" dirty="0">
                <a:solidFill>
                  <a:srgbClr val="4E9EBA"/>
                </a:solidFill>
                <a:latin typeface="Arial Black" pitchFamily="34" charset="0"/>
                <a:ea typeface="+mn-ea"/>
                <a:cs typeface="+mn-cs"/>
              </a:rPr>
              <a:t>ROMOSOZUMAB</a:t>
            </a:r>
            <a:br>
              <a:rPr lang="es-ES" sz="3200" dirty="0">
                <a:solidFill>
                  <a:srgbClr val="4E9EBA"/>
                </a:solidFill>
                <a:latin typeface="Arial Black" pitchFamily="34" charset="0"/>
                <a:ea typeface="+mn-ea"/>
                <a:cs typeface="+mn-cs"/>
              </a:rPr>
            </a:br>
            <a:r>
              <a:rPr lang="es-ES" sz="2400" dirty="0">
                <a:solidFill>
                  <a:srgbClr val="4E9EBA"/>
                </a:solidFill>
                <a:latin typeface="Arial Black" pitchFamily="34" charset="0"/>
                <a:ea typeface="+mn-ea"/>
                <a:cs typeface="+mn-cs"/>
              </a:rPr>
              <a:t>El último fármaco comercializado para la osteoporosis</a:t>
            </a:r>
            <a:endParaRPr lang="es-ES" sz="3200" dirty="0">
              <a:solidFill>
                <a:srgbClr val="4E9EBA"/>
              </a:solidFill>
              <a:latin typeface="Arial Black" pitchFamily="34" charset="0"/>
              <a:ea typeface="+mn-ea"/>
              <a:cs typeface="+mn-cs"/>
            </a:endParaRPr>
          </a:p>
        </p:txBody>
      </p:sp>
      <p:sp>
        <p:nvSpPr>
          <p:cNvPr id="6" name="Subtítulo 2"/>
          <p:cNvSpPr txBox="1">
            <a:spLocks/>
          </p:cNvSpPr>
          <p:nvPr/>
        </p:nvSpPr>
        <p:spPr>
          <a:xfrm>
            <a:off x="316947" y="1762329"/>
            <a:ext cx="11161486" cy="2888430"/>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10000"/>
              </a:lnSpc>
              <a:spcBef>
                <a:spcPts val="1200"/>
              </a:spcBef>
            </a:pPr>
            <a:r>
              <a:rPr lang="es-ES" sz="2000" dirty="0" smtClean="0"/>
              <a:t>Se </a:t>
            </a:r>
            <a:r>
              <a:rPr lang="es-ES" sz="2000" dirty="0"/>
              <a:t>detectó un incremento de eventos cardiovasculares (infarto agudo de miocardio grave y accidente cerebrovascular grave) y una mayor mortalidad asociada al uso de romosozumab. </a:t>
            </a:r>
          </a:p>
          <a:p>
            <a:pPr algn="just">
              <a:lnSpc>
                <a:spcPct val="110000"/>
              </a:lnSpc>
              <a:spcBef>
                <a:spcPts val="1200"/>
              </a:spcBef>
            </a:pPr>
            <a:r>
              <a:rPr lang="es-ES" sz="2000" dirty="0"/>
              <a:t>Aun excluyendo a la población con antecedentes de IAM o ictus se esperarían dos eventos MACE extra/1000 pacientes.</a:t>
            </a:r>
          </a:p>
          <a:p>
            <a:pPr algn="just">
              <a:lnSpc>
                <a:spcPct val="110000"/>
              </a:lnSpc>
              <a:spcBef>
                <a:spcPts val="1200"/>
              </a:spcBef>
            </a:pPr>
            <a:r>
              <a:rPr lang="es-ES" sz="2000" dirty="0" smtClean="0"/>
              <a:t>Contraindicado </a:t>
            </a:r>
            <a:r>
              <a:rPr lang="es-ES" sz="2000" dirty="0"/>
              <a:t>en pacientes con antecedentes de IAM y </a:t>
            </a:r>
            <a:r>
              <a:rPr lang="es-ES" sz="2000" dirty="0" smtClean="0"/>
              <a:t>ACV, </a:t>
            </a:r>
            <a:r>
              <a:rPr lang="es-ES" sz="2000" dirty="0"/>
              <a:t>y </a:t>
            </a:r>
            <a:r>
              <a:rPr lang="es-ES" sz="2000" dirty="0" smtClean="0"/>
              <a:t>evaluar </a:t>
            </a:r>
            <a:r>
              <a:rPr lang="es-ES" sz="2000" dirty="0"/>
              <a:t>cuidadosamente la presencia de factores de riesgo cardiovascular al inicio y durante el tratamiento. </a:t>
            </a:r>
          </a:p>
          <a:p>
            <a:pPr algn="just">
              <a:lnSpc>
                <a:spcPct val="110000"/>
              </a:lnSpc>
              <a:spcBef>
                <a:spcPts val="1200"/>
              </a:spcBef>
            </a:pPr>
            <a:r>
              <a:rPr lang="es-ES" sz="2000" dirty="0"/>
              <a:t>También se han identificado como riesgos de </a:t>
            </a:r>
            <a:r>
              <a:rPr lang="es-ES" sz="2000" dirty="0" err="1"/>
              <a:t>romosozumab</a:t>
            </a:r>
            <a:r>
              <a:rPr lang="es-ES" sz="2000" dirty="0"/>
              <a:t> la FFA, la ONM o la hipocalcemia. </a:t>
            </a: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109002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4" name="CuadroTexto 3">
            <a:extLst>
              <a:ext uri="{FF2B5EF4-FFF2-40B4-BE49-F238E27FC236}">
                <a16:creationId xmlns:a16="http://schemas.microsoft.com/office/drawing/2014/main" id="{BA67A6FC-DE68-141F-4850-9FDDA9D018FB}"/>
              </a:ext>
            </a:extLst>
          </p:cNvPr>
          <p:cNvSpPr txBox="1"/>
          <p:nvPr/>
        </p:nvSpPr>
        <p:spPr>
          <a:xfrm>
            <a:off x="377762" y="1426561"/>
            <a:ext cx="10498056" cy="369332"/>
          </a:xfrm>
          <a:prstGeom prst="rect">
            <a:avLst/>
          </a:prstGeom>
          <a:noFill/>
        </p:spPr>
        <p:txBody>
          <a:bodyPr wrap="square">
            <a:spAutoFit/>
          </a:bodyPr>
          <a:lstStyle/>
          <a:p>
            <a:r>
              <a:rPr lang="es-ES" b="0" i="0" u="none" strike="noStrike" baseline="0" dirty="0">
                <a:solidFill>
                  <a:srgbClr val="4E9EBA"/>
                </a:solidFill>
                <a:latin typeface="Arial Black" pitchFamily="34" charset="0"/>
              </a:rPr>
              <a:t>SEGURIDAD</a:t>
            </a:r>
            <a:endParaRPr lang="es-ES" dirty="0"/>
          </a:p>
        </p:txBody>
      </p:sp>
      <p:sp>
        <p:nvSpPr>
          <p:cNvPr id="11" name="CuadroTexto 10">
            <a:extLst>
              <a:ext uri="{FF2B5EF4-FFF2-40B4-BE49-F238E27FC236}">
                <a16:creationId xmlns:a16="http://schemas.microsoft.com/office/drawing/2014/main" id="{AA0D53BB-F8D2-869E-6D48-D3608803415F}"/>
              </a:ext>
            </a:extLst>
          </p:cNvPr>
          <p:cNvSpPr txBox="1"/>
          <p:nvPr/>
        </p:nvSpPr>
        <p:spPr>
          <a:xfrm>
            <a:off x="547195" y="4725147"/>
            <a:ext cx="10934700" cy="1323439"/>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r>
              <a:rPr lang="es-ES" sz="2000" b="0" i="0" u="none" strike="noStrike" baseline="0" dirty="0"/>
              <a:t>Según el IPT de la AEMPS, la dudosa importancia clínica de los </a:t>
            </a:r>
            <a:r>
              <a:rPr lang="es-ES" sz="2000" b="0" i="0" u="none" strike="noStrike" baseline="0" dirty="0" smtClean="0"/>
              <a:t>efectos observados </a:t>
            </a:r>
            <a:r>
              <a:rPr lang="es-ES" sz="2000" b="0" i="0" u="none" strike="noStrike" baseline="0" dirty="0"/>
              <a:t>en cuanto a la reducción de fracturas clínicamente relevantes y las preocupaciones sobre </a:t>
            </a:r>
            <a:r>
              <a:rPr lang="es-ES" sz="2000" b="0" i="0" u="none" strike="noStrike" baseline="0" dirty="0" smtClean="0"/>
              <a:t>su seguridad</a:t>
            </a:r>
            <a:r>
              <a:rPr lang="es-ES" sz="2000" b="0" i="0" u="none" strike="noStrike" baseline="0" dirty="0"/>
              <a:t>, especialmente a nivel cardiovascular, hacen muy difícil encontrar un perfil de pacientes </a:t>
            </a:r>
            <a:r>
              <a:rPr lang="es-ES" sz="2000" b="0" i="0" u="none" strike="noStrike" baseline="0" dirty="0" smtClean="0"/>
              <a:t>susceptibles de </a:t>
            </a:r>
            <a:r>
              <a:rPr lang="es-ES" sz="2000" b="0" i="0" u="none" strike="noStrike" baseline="0" dirty="0"/>
              <a:t>beneficiarse de un tratamiento con romosozumab.</a:t>
            </a:r>
            <a:endParaRPr lang="es-ES" sz="2000" dirty="0"/>
          </a:p>
        </p:txBody>
      </p:sp>
    </p:spTree>
    <p:extLst>
      <p:ext uri="{BB962C8B-B14F-4D97-AF65-F5344CB8AC3E}">
        <p14:creationId xmlns:p14="http://schemas.microsoft.com/office/powerpoint/2010/main" val="422266828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101193" y="1316333"/>
            <a:ext cx="9710833" cy="3891287"/>
          </a:xfrm>
          <a:noFill/>
        </p:spPr>
        <p:txBody>
          <a:bodyPr>
            <a:noAutofit/>
          </a:bodyPr>
          <a:lstStyle/>
          <a:p>
            <a:pPr marL="342900" indent="-342900" algn="just">
              <a:buFont typeface="+mj-lt"/>
              <a:buAutoNum type="arabicPeriod"/>
            </a:pPr>
            <a:endParaRPr lang="es-ES" sz="2000" dirty="0" smtClean="0"/>
          </a:p>
          <a:p>
            <a:pPr marL="342900" indent="-342900" algn="just">
              <a:buFont typeface="+mj-lt"/>
              <a:buAutoNum type="arabicPeriod"/>
            </a:pPr>
            <a:r>
              <a:rPr lang="es-ES" sz="2000" dirty="0" smtClean="0"/>
              <a:t>Antes </a:t>
            </a:r>
            <a:r>
              <a:rPr lang="es-ES" sz="2000" dirty="0"/>
              <a:t>de iniciar un tratamiento farmacológico para la osteoporosis es imprescindible realizar una valoración del balance beneficio/riesgo de los tratamientos, y una planificación del tratamiento a largo plazo</a:t>
            </a:r>
            <a:r>
              <a:rPr lang="es-ES" sz="2000" dirty="0" smtClean="0"/>
              <a:t>.</a:t>
            </a:r>
          </a:p>
          <a:p>
            <a:pPr marL="342900" indent="-342900" algn="just">
              <a:buFont typeface="+mj-lt"/>
              <a:buAutoNum type="arabicPeriod"/>
            </a:pPr>
            <a:endParaRPr lang="es-ES" sz="2000" dirty="0"/>
          </a:p>
          <a:p>
            <a:pPr marL="342900" indent="-342900" algn="just">
              <a:buFont typeface="+mj-lt"/>
              <a:buAutoNum type="arabicPeriod"/>
            </a:pPr>
            <a:r>
              <a:rPr lang="es-ES" sz="2000" dirty="0"/>
              <a:t>Se recomiendan medidas de prevención de fracturas como un estilo de vida saludable, incluyendo dieta equilibrada y ejercicio físico regular, evitar el tabaco, limitar el consumo de alcohol e implementar medidas para la prevención de caídas.  </a:t>
            </a:r>
            <a:endParaRPr lang="es-ES" sz="2000" dirty="0" smtClean="0"/>
          </a:p>
          <a:p>
            <a:pPr marL="342900" indent="-342900" algn="just">
              <a:buFont typeface="+mj-lt"/>
              <a:buAutoNum type="arabicPeriod"/>
            </a:pPr>
            <a:endParaRPr lang="es-ES" sz="2000" dirty="0"/>
          </a:p>
          <a:p>
            <a:pPr marL="342900" indent="-342900" algn="just">
              <a:buFont typeface="+mj-lt"/>
              <a:buAutoNum type="arabicPeriod"/>
            </a:pPr>
            <a:r>
              <a:rPr lang="es-ES" sz="2000" dirty="0"/>
              <a:t>Los pacientes con alto riesgo de fractura son los que más se beneficiarían del tratamiento farmacológico. </a:t>
            </a:r>
          </a:p>
        </p:txBody>
      </p:sp>
      <p:sp>
        <p:nvSpPr>
          <p:cNvPr id="4" name="Título 1"/>
          <p:cNvSpPr txBox="1">
            <a:spLocks/>
          </p:cNvSpPr>
          <p:nvPr/>
        </p:nvSpPr>
        <p:spPr>
          <a:xfrm>
            <a:off x="176879" y="503652"/>
            <a:ext cx="9740206" cy="593628"/>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ES" sz="3200" dirty="0">
                <a:solidFill>
                  <a:srgbClr val="4E9EBA"/>
                </a:solidFill>
                <a:latin typeface="Arial Black" pitchFamily="34" charset="0"/>
                <a:ea typeface="+mn-ea"/>
                <a:cs typeface="+mn-cs"/>
              </a:rPr>
              <a:t/>
            </a:r>
            <a:br>
              <a:rPr lang="es-ES" sz="3200" dirty="0">
                <a:solidFill>
                  <a:srgbClr val="4E9EBA"/>
                </a:solidFill>
                <a:latin typeface="Arial Black" pitchFamily="34" charset="0"/>
                <a:ea typeface="+mn-ea"/>
                <a:cs typeface="+mn-cs"/>
              </a:rPr>
            </a:br>
            <a:r>
              <a:rPr lang="es-ES" sz="3200" dirty="0">
                <a:solidFill>
                  <a:srgbClr val="4E9EBA"/>
                </a:solidFill>
                <a:latin typeface="Arial Black" pitchFamily="34" charset="0"/>
                <a:ea typeface="+mn-ea"/>
                <a:cs typeface="+mn-cs"/>
              </a:rPr>
              <a:t>Ideas clave</a:t>
            </a:r>
          </a:p>
        </p:txBody>
      </p:sp>
      <p:pic>
        <p:nvPicPr>
          <p:cNvPr id="5" name="Imagen 4"/>
          <p:cNvPicPr>
            <a:picLocks noChangeAspect="1"/>
          </p:cNvPicPr>
          <p:nvPr/>
        </p:nvPicPr>
        <p:blipFill>
          <a:blip r:embed="rId2"/>
          <a:stretch>
            <a:fillRect/>
          </a:stretch>
        </p:blipFill>
        <p:spPr>
          <a:xfrm>
            <a:off x="1" y="1"/>
            <a:ext cx="1366575" cy="1462008"/>
          </a:xfrm>
          <a:prstGeom prst="rect">
            <a:avLst/>
          </a:prstGeom>
        </p:spPr>
      </p:pic>
    </p:spTree>
    <p:extLst>
      <p:ext uri="{BB962C8B-B14F-4D97-AF65-F5344CB8AC3E}">
        <p14:creationId xmlns:p14="http://schemas.microsoft.com/office/powerpoint/2010/main" val="148939977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101193" y="1316333"/>
            <a:ext cx="9710833" cy="3679413"/>
          </a:xfrm>
          <a:noFill/>
        </p:spPr>
        <p:txBody>
          <a:bodyPr>
            <a:noAutofit/>
          </a:bodyPr>
          <a:lstStyle/>
          <a:p>
            <a:pPr marL="342900" indent="-342900" algn="just">
              <a:buFont typeface="+mj-lt"/>
              <a:buAutoNum type="arabicPeriod"/>
            </a:pPr>
            <a:endParaRPr lang="es-ES" sz="2000" dirty="0" smtClean="0"/>
          </a:p>
          <a:p>
            <a:pPr marL="457200" indent="-457200" algn="just">
              <a:buFont typeface="+mj-lt"/>
              <a:buAutoNum type="arabicPeriod" startAt="4"/>
            </a:pPr>
            <a:r>
              <a:rPr lang="es-ES" sz="2000" dirty="0" smtClean="0"/>
              <a:t>Los </a:t>
            </a:r>
            <a:r>
              <a:rPr lang="es-ES" sz="2000" dirty="0"/>
              <a:t>fármacos antiosteoporóticos han demostrado su eficacia en la reducción de fracturas vertebrales, aunque solo algunos en la reducción de fractura de cadera. </a:t>
            </a:r>
            <a:endParaRPr lang="es-ES" sz="2000" dirty="0" smtClean="0"/>
          </a:p>
          <a:p>
            <a:pPr marL="342900" indent="-342900" algn="just">
              <a:buFont typeface="+mj-lt"/>
              <a:buAutoNum type="arabicPeriod" startAt="4"/>
            </a:pPr>
            <a:endParaRPr lang="es-ES" sz="2000" dirty="0"/>
          </a:p>
          <a:p>
            <a:pPr marL="342900" indent="-342900" algn="just">
              <a:buFont typeface="+mj-lt"/>
              <a:buAutoNum type="arabicPeriod" startAt="4"/>
            </a:pPr>
            <a:r>
              <a:rPr lang="es-ES" sz="2000" dirty="0"/>
              <a:t>Los bisfosfonatos orales, principalmente alendronato, se consideran de primera elección en función de su beneficio/riesgo. </a:t>
            </a:r>
            <a:endParaRPr lang="es-ES" sz="2000" dirty="0" smtClean="0"/>
          </a:p>
          <a:p>
            <a:pPr marL="342900" indent="-342900" algn="just">
              <a:buFont typeface="+mj-lt"/>
              <a:buAutoNum type="arabicPeriod" startAt="4"/>
            </a:pPr>
            <a:endParaRPr lang="es-ES" sz="2000" dirty="0"/>
          </a:p>
          <a:p>
            <a:pPr marL="342900" indent="-342900" algn="just">
              <a:buFont typeface="+mj-lt"/>
              <a:buAutoNum type="arabicPeriod" startAt="4"/>
            </a:pPr>
            <a:r>
              <a:rPr lang="es-ES" sz="2000" dirty="0"/>
              <a:t>El efecto rebote (fracturas vertebrales múltiples) que se ha observado tras la retirada de denosumab genera dudas sobre su balance beneficio/riesgo. Se debe informar a los pacientes sobre este riesgo en caso de falta de adherencia y/o suspensión.</a:t>
            </a:r>
          </a:p>
        </p:txBody>
      </p:sp>
      <p:sp>
        <p:nvSpPr>
          <p:cNvPr id="4" name="Título 1"/>
          <p:cNvSpPr txBox="1">
            <a:spLocks/>
          </p:cNvSpPr>
          <p:nvPr/>
        </p:nvSpPr>
        <p:spPr>
          <a:xfrm>
            <a:off x="176879" y="503652"/>
            <a:ext cx="9740206" cy="593628"/>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ES" sz="3200" dirty="0">
                <a:solidFill>
                  <a:srgbClr val="4E9EBA"/>
                </a:solidFill>
                <a:latin typeface="Arial Black" pitchFamily="34" charset="0"/>
                <a:ea typeface="+mn-ea"/>
                <a:cs typeface="+mn-cs"/>
              </a:rPr>
              <a:t/>
            </a:r>
            <a:br>
              <a:rPr lang="es-ES" sz="3200" dirty="0">
                <a:solidFill>
                  <a:srgbClr val="4E9EBA"/>
                </a:solidFill>
                <a:latin typeface="Arial Black" pitchFamily="34" charset="0"/>
                <a:ea typeface="+mn-ea"/>
                <a:cs typeface="+mn-cs"/>
              </a:rPr>
            </a:br>
            <a:r>
              <a:rPr lang="es-ES" sz="3200" dirty="0">
                <a:solidFill>
                  <a:srgbClr val="4E9EBA"/>
                </a:solidFill>
                <a:latin typeface="Arial Black" pitchFamily="34" charset="0"/>
                <a:ea typeface="+mn-ea"/>
                <a:cs typeface="+mn-cs"/>
              </a:rPr>
              <a:t>Ideas clave</a:t>
            </a:r>
          </a:p>
        </p:txBody>
      </p:sp>
      <p:pic>
        <p:nvPicPr>
          <p:cNvPr id="5" name="Imagen 4"/>
          <p:cNvPicPr>
            <a:picLocks noChangeAspect="1"/>
          </p:cNvPicPr>
          <p:nvPr/>
        </p:nvPicPr>
        <p:blipFill>
          <a:blip r:embed="rId2"/>
          <a:stretch>
            <a:fillRect/>
          </a:stretch>
        </p:blipFill>
        <p:spPr>
          <a:xfrm>
            <a:off x="1" y="1"/>
            <a:ext cx="1366575" cy="1462008"/>
          </a:xfrm>
          <a:prstGeom prst="rect">
            <a:avLst/>
          </a:prstGeom>
        </p:spPr>
      </p:pic>
    </p:spTree>
    <p:extLst>
      <p:ext uri="{BB962C8B-B14F-4D97-AF65-F5344CB8AC3E}">
        <p14:creationId xmlns:p14="http://schemas.microsoft.com/office/powerpoint/2010/main" val="80060638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2105892" y="3257527"/>
            <a:ext cx="4829695" cy="584775"/>
          </a:xfrm>
          <a:prstGeom prst="rect">
            <a:avLst/>
          </a:prstGeom>
        </p:spPr>
        <p:txBody>
          <a:bodyPr wrap="square">
            <a:spAutoFit/>
          </a:bodyPr>
          <a:lstStyle/>
          <a:p>
            <a:r>
              <a:rPr lang="es-ES_tradnl" sz="3200" dirty="0">
                <a:solidFill>
                  <a:srgbClr val="4E9EBA"/>
                </a:solidFill>
                <a:latin typeface="Arial Black" pitchFamily="34" charset="0"/>
                <a:hlinkClick r:id="rId2"/>
              </a:rPr>
              <a:t>Vol. 31, nº6 2023</a:t>
            </a:r>
            <a:endParaRPr lang="es-ES" sz="3200" b="1" dirty="0"/>
          </a:p>
        </p:txBody>
      </p:sp>
      <p:sp>
        <p:nvSpPr>
          <p:cNvPr id="5" name="Rectángulo 4"/>
          <p:cNvSpPr/>
          <p:nvPr/>
        </p:nvSpPr>
        <p:spPr>
          <a:xfrm>
            <a:off x="2430087" y="861400"/>
            <a:ext cx="7281949" cy="1200329"/>
          </a:xfrm>
          <a:prstGeom prst="rect">
            <a:avLst/>
          </a:prstGeom>
        </p:spPr>
        <p:txBody>
          <a:bodyPr wrap="square">
            <a:spAutoFit/>
          </a:bodyPr>
          <a:lstStyle/>
          <a:p>
            <a:pPr algn="ctr">
              <a:lnSpc>
                <a:spcPct val="90000"/>
              </a:lnSpc>
              <a:spcBef>
                <a:spcPct val="0"/>
              </a:spcBef>
            </a:pPr>
            <a:r>
              <a:rPr lang="es-ES" sz="4000" b="1" dirty="0">
                <a:solidFill>
                  <a:srgbClr val="4BACC6"/>
                </a:solidFill>
                <a:latin typeface="Arial Black" pitchFamily="34" charset="0"/>
              </a:rPr>
              <a:t>Para más información y bibliografía…</a:t>
            </a:r>
          </a:p>
        </p:txBody>
      </p:sp>
      <p:grpSp>
        <p:nvGrpSpPr>
          <p:cNvPr id="6" name="Grupo 5"/>
          <p:cNvGrpSpPr/>
          <p:nvPr/>
        </p:nvGrpSpPr>
        <p:grpSpPr>
          <a:xfrm>
            <a:off x="621635" y="6185998"/>
            <a:ext cx="10856798" cy="580324"/>
            <a:chOff x="621635" y="6185998"/>
            <a:chExt cx="10856798" cy="580324"/>
          </a:xfrm>
        </p:grpSpPr>
        <p:pic>
          <p:nvPicPr>
            <p:cNvPr id="7" name="Imagen 6"/>
            <p:cNvPicPr/>
            <p:nvPr/>
          </p:nvPicPr>
          <p:blipFill rotWithShape="1">
            <a:blip r:embed="rId3"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8" name="Imagen 7" descr="Archivo:Osakidetza.svg - Wikipedia, la enciclopedia libre"/>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9" name="Imagen 8" descr="salud_lateral_colo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spTree>
    <p:extLst>
      <p:ext uri="{BB962C8B-B14F-4D97-AF65-F5344CB8AC3E}">
        <p14:creationId xmlns:p14="http://schemas.microsoft.com/office/powerpoint/2010/main" val="15710400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732155"/>
          </a:xfrm>
        </p:spPr>
        <p:txBody>
          <a:bodyPr/>
          <a:lstStyle/>
          <a:p>
            <a:pPr algn="ctr"/>
            <a:r>
              <a:rPr lang="es-ES" sz="4000" dirty="0">
                <a:solidFill>
                  <a:srgbClr val="4E9EBA"/>
                </a:solidFill>
                <a:latin typeface="Arial Black" pitchFamily="34" charset="0"/>
                <a:ea typeface="+mn-ea"/>
                <a:cs typeface="+mn-cs"/>
              </a:rPr>
              <a:t>INTRODUCCIÓN</a:t>
            </a:r>
          </a:p>
        </p:txBody>
      </p:sp>
      <p:sp>
        <p:nvSpPr>
          <p:cNvPr id="6" name="Subtítulo 2"/>
          <p:cNvSpPr txBox="1">
            <a:spLocks/>
          </p:cNvSpPr>
          <p:nvPr/>
        </p:nvSpPr>
        <p:spPr>
          <a:xfrm>
            <a:off x="433802" y="1314363"/>
            <a:ext cx="11161486" cy="3507019"/>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10000"/>
              </a:lnSpc>
              <a:spcBef>
                <a:spcPts val="1200"/>
              </a:spcBef>
            </a:pPr>
            <a:r>
              <a:rPr lang="es-ES" sz="2000" dirty="0"/>
              <a:t>La osteoporosis (OP) se caracteriza por una baja densidad mineral ósea (DMO) y el deterioro de la microarquitectura del hueso que predisponen a un mayor riesgo de fracturas por fragilidad que provocan dolor, discapacidad y reducción de la calidad de vida.</a:t>
            </a:r>
          </a:p>
          <a:p>
            <a:pPr algn="just">
              <a:lnSpc>
                <a:spcPct val="110000"/>
              </a:lnSpc>
              <a:spcBef>
                <a:spcPts val="1200"/>
              </a:spcBef>
            </a:pPr>
            <a:r>
              <a:rPr lang="es-ES" sz="2000" dirty="0" smtClean="0"/>
              <a:t>El </a:t>
            </a:r>
            <a:r>
              <a:rPr lang="es-ES" sz="2000" dirty="0"/>
              <a:t>objetivo del tratamiento de la OP debe ser la prevención de fracturas y la medida de la eficacia de los tratamientos debe orientarse a la capacidad para reducir su incidencia.</a:t>
            </a:r>
          </a:p>
          <a:p>
            <a:pPr algn="just">
              <a:lnSpc>
                <a:spcPct val="110000"/>
              </a:lnSpc>
              <a:spcBef>
                <a:spcPts val="1200"/>
              </a:spcBef>
            </a:pPr>
            <a:r>
              <a:rPr lang="es-ES" sz="2000" dirty="0"/>
              <a:t>Las fracturas vertebrales son las más comunes y, aunque aproximadamente dos tercios son asintomáticas, son un factor de riesgo (FR) para posteriores fracturas. </a:t>
            </a:r>
          </a:p>
          <a:p>
            <a:pPr algn="just">
              <a:lnSpc>
                <a:spcPct val="110000"/>
              </a:lnSpc>
              <a:spcBef>
                <a:spcPts val="1200"/>
              </a:spcBef>
            </a:pPr>
            <a:r>
              <a:rPr lang="es-ES" sz="2000" dirty="0"/>
              <a:t>La fractura de cadera es la que se relaciona con una mayor mortalidad y pérdida de funcionalidad.</a:t>
            </a:r>
          </a:p>
          <a:p>
            <a:pPr marL="0" indent="0" algn="just">
              <a:lnSpc>
                <a:spcPct val="110000"/>
              </a:lnSpc>
              <a:spcBef>
                <a:spcPts val="1200"/>
              </a:spcBef>
              <a:buNone/>
            </a:pPr>
            <a:endParaRPr lang="es-ES" sz="1600" b="1" dirty="0">
              <a:solidFill>
                <a:srgbClr val="4E9EBA"/>
              </a:solidFill>
            </a:endParaRP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109002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285011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732155"/>
          </a:xfrm>
        </p:spPr>
        <p:txBody>
          <a:bodyPr/>
          <a:lstStyle/>
          <a:p>
            <a:pPr algn="ctr"/>
            <a:r>
              <a:rPr lang="es-ES" sz="4000" dirty="0">
                <a:solidFill>
                  <a:srgbClr val="4E9EBA"/>
                </a:solidFill>
                <a:latin typeface="Arial Black" pitchFamily="34" charset="0"/>
                <a:ea typeface="+mn-ea"/>
                <a:cs typeface="+mn-cs"/>
              </a:rPr>
              <a:t>INTRODUCCIÓN</a:t>
            </a:r>
          </a:p>
        </p:txBody>
      </p:sp>
      <p:sp>
        <p:nvSpPr>
          <p:cNvPr id="6" name="Subtítulo 2"/>
          <p:cNvSpPr txBox="1">
            <a:spLocks/>
          </p:cNvSpPr>
          <p:nvPr/>
        </p:nvSpPr>
        <p:spPr>
          <a:xfrm>
            <a:off x="433802" y="1314363"/>
            <a:ext cx="11161486" cy="4172037"/>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10000"/>
              </a:lnSpc>
              <a:spcBef>
                <a:spcPts val="1200"/>
              </a:spcBef>
            </a:pPr>
            <a:r>
              <a:rPr lang="es-ES" sz="2000" dirty="0" smtClean="0"/>
              <a:t>El poder </a:t>
            </a:r>
            <a:r>
              <a:rPr lang="es-ES" sz="2000" dirty="0"/>
              <a:t>predictivo </a:t>
            </a:r>
            <a:r>
              <a:rPr lang="es-ES" sz="2000" dirty="0" smtClean="0"/>
              <a:t>de las fracturas </a:t>
            </a:r>
            <a:r>
              <a:rPr lang="es-ES" sz="2000" dirty="0"/>
              <a:t>está relacionado con la edad, la calidad y forma del hueso, la tendencia a las caídas y otros factores de riesgo, como los antecedentes de fractura. De hecho, la mayoría de las fracturas por fragilidad se producen en pacientes sin osteoporosis </a:t>
            </a:r>
            <a:r>
              <a:rPr lang="es-ES" sz="2000" dirty="0" smtClean="0"/>
              <a:t>densitométrica </a:t>
            </a:r>
            <a:r>
              <a:rPr lang="es-ES" sz="2000" dirty="0"/>
              <a:t>(T-score &gt;–2,5). </a:t>
            </a:r>
          </a:p>
          <a:p>
            <a:pPr algn="just">
              <a:lnSpc>
                <a:spcPct val="110000"/>
              </a:lnSpc>
              <a:spcBef>
                <a:spcPts val="1200"/>
              </a:spcBef>
            </a:pPr>
            <a:r>
              <a:rPr lang="es-ES" sz="2000" dirty="0" smtClean="0"/>
              <a:t>La </a:t>
            </a:r>
            <a:r>
              <a:rPr lang="es-ES" sz="2000" dirty="0"/>
              <a:t>OP requiere un abordaje a largo plazo en el que las medidas no farmacológicas juegan un papel fundamental (estilo de vida saludable, incluyendo dieta equilibrada y ejercicio físico regular, evitar el tabaco, limitar el consumo de alcohol e implementar medidas para la prevención de </a:t>
            </a:r>
            <a:r>
              <a:rPr lang="es-ES" sz="2000" dirty="0" smtClean="0"/>
              <a:t>caídas) y </a:t>
            </a:r>
            <a:r>
              <a:rPr lang="es-ES" sz="2000" dirty="0"/>
              <a:t>los medicamentos no lo son todo. </a:t>
            </a:r>
          </a:p>
          <a:p>
            <a:pPr algn="just">
              <a:lnSpc>
                <a:spcPct val="110000"/>
              </a:lnSpc>
              <a:spcBef>
                <a:spcPts val="1200"/>
              </a:spcBef>
            </a:pPr>
            <a:r>
              <a:rPr lang="es-ES" sz="2000" b="1" dirty="0" smtClean="0">
                <a:solidFill>
                  <a:srgbClr val="4E9EBA"/>
                </a:solidFill>
              </a:rPr>
              <a:t>OBJETIVO del </a:t>
            </a:r>
            <a:r>
              <a:rPr lang="es-ES" sz="2000" b="1" dirty="0">
                <a:solidFill>
                  <a:srgbClr val="4E9EBA"/>
                </a:solidFill>
              </a:rPr>
              <a:t>INFAC</a:t>
            </a:r>
            <a:r>
              <a:rPr lang="es-ES" sz="2000" dirty="0"/>
              <a:t>: </a:t>
            </a:r>
            <a:r>
              <a:rPr lang="es-ES" sz="2000" b="0" i="0" u="none" strike="noStrike" baseline="0" dirty="0">
                <a:latin typeface="Avenir-Light"/>
              </a:rPr>
              <a:t>revisar algunos aspectos del tratamiento farmacológico de la OP como son la eficacia, la seguridad y la duración de los tratamientos.</a:t>
            </a:r>
            <a:endParaRPr lang="es-ES" sz="2000" dirty="0"/>
          </a:p>
          <a:p>
            <a:pPr marL="0" indent="0" algn="just">
              <a:lnSpc>
                <a:spcPct val="110000"/>
              </a:lnSpc>
              <a:spcBef>
                <a:spcPts val="1200"/>
              </a:spcBef>
              <a:buNone/>
            </a:pPr>
            <a:endParaRPr lang="es-ES" sz="1600" b="1" dirty="0">
              <a:solidFill>
                <a:srgbClr val="4E9EBA"/>
              </a:solidFill>
            </a:endParaRP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109002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298476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732155"/>
          </a:xfrm>
        </p:spPr>
        <p:txBody>
          <a:bodyPr/>
          <a:lstStyle/>
          <a:p>
            <a:pPr algn="ctr"/>
            <a:r>
              <a:rPr lang="es-ES" sz="4000" dirty="0">
                <a:solidFill>
                  <a:srgbClr val="4E9EBA"/>
                </a:solidFill>
                <a:latin typeface="Arial Black" pitchFamily="34" charset="0"/>
                <a:ea typeface="+mn-ea"/>
                <a:cs typeface="+mn-cs"/>
              </a:rPr>
              <a:t>EFICACIA</a:t>
            </a:r>
          </a:p>
        </p:txBody>
      </p:sp>
      <p:sp>
        <p:nvSpPr>
          <p:cNvPr id="6" name="Subtítulo 2"/>
          <p:cNvSpPr txBox="1">
            <a:spLocks/>
          </p:cNvSpPr>
          <p:nvPr/>
        </p:nvSpPr>
        <p:spPr>
          <a:xfrm>
            <a:off x="433802" y="1314363"/>
            <a:ext cx="11161486" cy="4310059"/>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10000"/>
              </a:lnSpc>
              <a:spcBef>
                <a:spcPts val="1200"/>
              </a:spcBef>
            </a:pPr>
            <a:r>
              <a:rPr lang="es-ES" sz="2000" dirty="0"/>
              <a:t>Todos los fármacos para el tratamiento de la OP han demostrado eficacia en la reducción de fracturas vertebrales, pero solo algunos la han demostrado en la prevención de fracturas no-vertebrales y de cadera.</a:t>
            </a:r>
          </a:p>
          <a:p>
            <a:pPr algn="just">
              <a:lnSpc>
                <a:spcPct val="110000"/>
              </a:lnSpc>
              <a:spcBef>
                <a:spcPts val="1200"/>
              </a:spcBef>
            </a:pPr>
            <a:r>
              <a:rPr lang="es-ES" sz="2000" dirty="0"/>
              <a:t>No hay estudios en prevención primaria de OP en mujeres menores de 65 años, ni que demuestren reducción de fracturas en mujeres con osteopenia.</a:t>
            </a:r>
          </a:p>
          <a:p>
            <a:pPr algn="just">
              <a:lnSpc>
                <a:spcPct val="110000"/>
              </a:lnSpc>
              <a:spcBef>
                <a:spcPts val="1200"/>
              </a:spcBef>
            </a:pPr>
            <a:r>
              <a:rPr lang="es-ES" sz="2000" dirty="0"/>
              <a:t>El beneficio de los fármacos en números absolutos es modesto.</a:t>
            </a:r>
          </a:p>
          <a:p>
            <a:pPr algn="just">
              <a:lnSpc>
                <a:spcPct val="110000"/>
              </a:lnSpc>
              <a:spcBef>
                <a:spcPts val="1200"/>
              </a:spcBef>
            </a:pPr>
            <a:r>
              <a:rPr lang="es-ES" sz="2000" dirty="0" smtClean="0"/>
              <a:t>Existen </a:t>
            </a:r>
            <a:r>
              <a:rPr lang="es-ES" sz="2000" dirty="0"/>
              <a:t>pocos ensayos comparativos entre </a:t>
            </a:r>
            <a:r>
              <a:rPr lang="es-ES" sz="2000" dirty="0" smtClean="0"/>
              <a:t>fármacos y los estudios en hombres son escasos.</a:t>
            </a:r>
            <a:endParaRPr lang="es-ES" sz="1600" dirty="0"/>
          </a:p>
          <a:p>
            <a:pPr marL="0" indent="0" algn="just">
              <a:lnSpc>
                <a:spcPct val="110000"/>
              </a:lnSpc>
              <a:spcBef>
                <a:spcPts val="1200"/>
              </a:spcBef>
              <a:buNone/>
            </a:pPr>
            <a:endParaRPr lang="es-ES" sz="1600" b="1" dirty="0">
              <a:solidFill>
                <a:srgbClr val="4E9EBA"/>
              </a:solidFill>
            </a:endParaRP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109002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554020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732155"/>
          </a:xfrm>
        </p:spPr>
        <p:txBody>
          <a:bodyPr/>
          <a:lstStyle/>
          <a:p>
            <a:pPr algn="ctr"/>
            <a:r>
              <a:rPr lang="es-ES" sz="4000" dirty="0">
                <a:solidFill>
                  <a:srgbClr val="4E9EBA"/>
                </a:solidFill>
                <a:latin typeface="Arial Black" pitchFamily="34" charset="0"/>
                <a:ea typeface="+mn-ea"/>
                <a:cs typeface="+mn-cs"/>
              </a:rPr>
              <a:t>EFICACIA</a:t>
            </a: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109002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pic>
        <p:nvPicPr>
          <p:cNvPr id="4" name="Imagen 3"/>
          <p:cNvPicPr>
            <a:picLocks noChangeAspect="1"/>
          </p:cNvPicPr>
          <p:nvPr/>
        </p:nvPicPr>
        <p:blipFill>
          <a:blip r:embed="rId5"/>
          <a:stretch>
            <a:fillRect/>
          </a:stretch>
        </p:blipFill>
        <p:spPr>
          <a:xfrm rot="5400000">
            <a:off x="3460441" y="-819173"/>
            <a:ext cx="5108208" cy="9047675"/>
          </a:xfrm>
          <a:prstGeom prst="rect">
            <a:avLst/>
          </a:prstGeom>
        </p:spPr>
      </p:pic>
    </p:spTree>
    <p:extLst>
      <p:ext uri="{BB962C8B-B14F-4D97-AF65-F5344CB8AC3E}">
        <p14:creationId xmlns:p14="http://schemas.microsoft.com/office/powerpoint/2010/main" val="29674450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732155"/>
          </a:xfrm>
        </p:spPr>
        <p:txBody>
          <a:bodyPr>
            <a:normAutofit fontScale="90000"/>
          </a:bodyPr>
          <a:lstStyle/>
          <a:p>
            <a:pPr algn="ctr"/>
            <a:r>
              <a:rPr lang="es-ES" sz="4000" dirty="0">
                <a:solidFill>
                  <a:srgbClr val="4E9EBA"/>
                </a:solidFill>
                <a:latin typeface="Arial Black" pitchFamily="34" charset="0"/>
                <a:ea typeface="+mn-ea"/>
                <a:cs typeface="+mn-cs"/>
              </a:rPr>
              <a:t>EFICACIA</a:t>
            </a:r>
            <a:br>
              <a:rPr lang="es-ES" sz="4000" dirty="0">
                <a:solidFill>
                  <a:srgbClr val="4E9EBA"/>
                </a:solidFill>
                <a:latin typeface="Arial Black" pitchFamily="34" charset="0"/>
                <a:ea typeface="+mn-ea"/>
                <a:cs typeface="+mn-cs"/>
              </a:rPr>
            </a:br>
            <a:r>
              <a:rPr lang="es-ES" sz="2400" dirty="0">
                <a:solidFill>
                  <a:srgbClr val="4E9EBA"/>
                </a:solidFill>
                <a:latin typeface="Arial Black" pitchFamily="34" charset="0"/>
                <a:ea typeface="+mn-ea"/>
                <a:cs typeface="+mn-cs"/>
              </a:rPr>
              <a:t>Recomendaciones de uso basadas en eficacia y seguridad</a:t>
            </a:r>
            <a:endParaRPr lang="es-ES" sz="4000" dirty="0">
              <a:solidFill>
                <a:srgbClr val="4E9EBA"/>
              </a:solidFill>
              <a:latin typeface="Arial Black" pitchFamily="34" charset="0"/>
              <a:ea typeface="+mn-ea"/>
              <a:cs typeface="+mn-cs"/>
            </a:endParaRP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109002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pic>
        <p:nvPicPr>
          <p:cNvPr id="5" name="Imagen 4"/>
          <p:cNvPicPr>
            <a:picLocks noChangeAspect="1"/>
          </p:cNvPicPr>
          <p:nvPr/>
        </p:nvPicPr>
        <p:blipFill>
          <a:blip r:embed="rId5"/>
          <a:stretch>
            <a:fillRect/>
          </a:stretch>
        </p:blipFill>
        <p:spPr>
          <a:xfrm>
            <a:off x="1623700" y="1555965"/>
            <a:ext cx="8781690" cy="4108324"/>
          </a:xfrm>
          <a:prstGeom prst="rect">
            <a:avLst/>
          </a:prstGeom>
        </p:spPr>
      </p:pic>
    </p:spTree>
    <p:extLst>
      <p:ext uri="{BB962C8B-B14F-4D97-AF65-F5344CB8AC3E}">
        <p14:creationId xmlns:p14="http://schemas.microsoft.com/office/powerpoint/2010/main" val="42430124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732155"/>
          </a:xfrm>
        </p:spPr>
        <p:txBody>
          <a:bodyPr>
            <a:normAutofit/>
          </a:bodyPr>
          <a:lstStyle/>
          <a:p>
            <a:pPr algn="ctr"/>
            <a:r>
              <a:rPr lang="es-ES" sz="4000" dirty="0">
                <a:solidFill>
                  <a:srgbClr val="4E9EBA"/>
                </a:solidFill>
                <a:latin typeface="Arial Black" pitchFamily="34" charset="0"/>
                <a:ea typeface="+mn-ea"/>
                <a:cs typeface="+mn-cs"/>
              </a:rPr>
              <a:t>CONSUMOS CAPV en DHD</a:t>
            </a: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109002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pic>
        <p:nvPicPr>
          <p:cNvPr id="3" name="Imagen 2"/>
          <p:cNvPicPr>
            <a:picLocks noChangeAspect="1"/>
          </p:cNvPicPr>
          <p:nvPr/>
        </p:nvPicPr>
        <p:blipFill>
          <a:blip r:embed="rId5"/>
          <a:stretch>
            <a:fillRect/>
          </a:stretch>
        </p:blipFill>
        <p:spPr>
          <a:xfrm>
            <a:off x="363559" y="1291353"/>
            <a:ext cx="6337074" cy="4733717"/>
          </a:xfrm>
          <a:prstGeom prst="rect">
            <a:avLst/>
          </a:prstGeom>
        </p:spPr>
      </p:pic>
      <p:sp>
        <p:nvSpPr>
          <p:cNvPr id="6" name="Rectángulo 5"/>
          <p:cNvSpPr/>
          <p:nvPr/>
        </p:nvSpPr>
        <p:spPr>
          <a:xfrm>
            <a:off x="6817488" y="2376205"/>
            <a:ext cx="4777800" cy="1938992"/>
          </a:xfrm>
          <a:prstGeom prst="rect">
            <a:avLst/>
          </a:prstGeom>
        </p:spPr>
        <p:txBody>
          <a:bodyPr wrap="square">
            <a:spAutoFit/>
          </a:bodyPr>
          <a:lstStyle/>
          <a:p>
            <a:pPr marL="285750" indent="-285750" algn="just">
              <a:buFont typeface="Arial" panose="020B0604020202020204" pitchFamily="34" charset="0"/>
              <a:buChar char="•"/>
            </a:pPr>
            <a:r>
              <a:rPr lang="es-ES" sz="2000" dirty="0"/>
              <a:t>A pesar de que los BF son los fármacos de elección, su prescripción ha ido reduciéndose progresivamente. Por el contrario, el consumo de denosumab que se considera alternativa a los BF, se ha duplicado desde 2014.</a:t>
            </a:r>
          </a:p>
        </p:txBody>
      </p:sp>
    </p:spTree>
    <p:extLst>
      <p:ext uri="{BB962C8B-B14F-4D97-AF65-F5344CB8AC3E}">
        <p14:creationId xmlns:p14="http://schemas.microsoft.com/office/powerpoint/2010/main" val="40136261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92313" y="255941"/>
            <a:ext cx="11735829" cy="732155"/>
          </a:xfrm>
        </p:spPr>
        <p:txBody>
          <a:bodyPr>
            <a:normAutofit fontScale="90000"/>
          </a:bodyPr>
          <a:lstStyle/>
          <a:p>
            <a:pPr algn="ctr"/>
            <a:r>
              <a:rPr lang="es-ES" sz="4000" dirty="0">
                <a:solidFill>
                  <a:srgbClr val="4E9EBA"/>
                </a:solidFill>
                <a:latin typeface="Arial Black" pitchFamily="34" charset="0"/>
                <a:ea typeface="+mn-ea"/>
                <a:cs typeface="+mn-cs"/>
              </a:rPr>
              <a:t>SEGURIDAD</a:t>
            </a:r>
            <a:br>
              <a:rPr lang="es-ES" sz="4000" dirty="0">
                <a:solidFill>
                  <a:srgbClr val="4E9EBA"/>
                </a:solidFill>
                <a:latin typeface="Arial Black" pitchFamily="34" charset="0"/>
                <a:ea typeface="+mn-ea"/>
                <a:cs typeface="+mn-cs"/>
              </a:rPr>
            </a:br>
            <a:r>
              <a:rPr lang="es-ES" sz="2200" b="0" i="0" u="none" strike="noStrike" baseline="0" dirty="0">
                <a:solidFill>
                  <a:srgbClr val="00A7B9"/>
                </a:solidFill>
                <a:latin typeface="Avenir-Light"/>
              </a:rPr>
              <a:t>Contraindicaciones, recomendaciones de ajuste en insuficiencia renal y efectos adversos de los BF</a:t>
            </a:r>
            <a:endParaRPr lang="es-ES" sz="2200" dirty="0">
              <a:solidFill>
                <a:srgbClr val="4E9EBA"/>
              </a:solidFill>
              <a:latin typeface="Arial Black" pitchFamily="34" charset="0"/>
              <a:ea typeface="+mn-ea"/>
              <a:cs typeface="+mn-cs"/>
            </a:endParaRP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109002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pic>
        <p:nvPicPr>
          <p:cNvPr id="4" name="Imagen 3">
            <a:extLst>
              <a:ext uri="{FF2B5EF4-FFF2-40B4-BE49-F238E27FC236}">
                <a16:creationId xmlns:a16="http://schemas.microsoft.com/office/drawing/2014/main" id="{51EDA1C6-8801-AD7A-68A4-39373D45544A}"/>
              </a:ext>
            </a:extLst>
          </p:cNvPr>
          <p:cNvPicPr>
            <a:picLocks noChangeAspect="1"/>
          </p:cNvPicPr>
          <p:nvPr/>
        </p:nvPicPr>
        <p:blipFill>
          <a:blip r:embed="rId5"/>
          <a:stretch>
            <a:fillRect/>
          </a:stretch>
        </p:blipFill>
        <p:spPr>
          <a:xfrm>
            <a:off x="1364082" y="1787493"/>
            <a:ext cx="7919749" cy="4461530"/>
          </a:xfrm>
          <a:prstGeom prst="rect">
            <a:avLst/>
          </a:prstGeom>
        </p:spPr>
      </p:pic>
      <p:sp>
        <p:nvSpPr>
          <p:cNvPr id="3" name="Rectángulo 2"/>
          <p:cNvSpPr/>
          <p:nvPr/>
        </p:nvSpPr>
        <p:spPr>
          <a:xfrm>
            <a:off x="433803" y="1097280"/>
            <a:ext cx="11161486" cy="701731"/>
          </a:xfrm>
          <a:prstGeom prst="rect">
            <a:avLst/>
          </a:prstGeom>
        </p:spPr>
        <p:txBody>
          <a:bodyPr wrap="square">
            <a:spAutoFit/>
          </a:bodyPr>
          <a:lstStyle/>
          <a:p>
            <a:pPr algn="just">
              <a:lnSpc>
                <a:spcPct val="110000"/>
              </a:lnSpc>
              <a:spcBef>
                <a:spcPts val="1200"/>
              </a:spcBef>
            </a:pPr>
            <a:r>
              <a:rPr lang="es-ES" dirty="0"/>
              <a:t>El perfil de seguridad de los fármacos es un factor importante a la hora de elegir el tratamiento más adecuado para el paciente, más si cabe en el caso de la OP, por su carácter preventivo.</a:t>
            </a:r>
          </a:p>
        </p:txBody>
      </p:sp>
    </p:spTree>
    <p:extLst>
      <p:ext uri="{BB962C8B-B14F-4D97-AF65-F5344CB8AC3E}">
        <p14:creationId xmlns:p14="http://schemas.microsoft.com/office/powerpoint/2010/main" val="2074092682"/>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gai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o" ma:contentTypeID="0x010100491CD9D10FA1F543857F910471C88E3F" ma:contentTypeVersion="18" ma:contentTypeDescription="Crear nuevo documento." ma:contentTypeScope="" ma:versionID="cb950a2364c6beabb40caf04a0ad5699">
  <xsd:schema xmlns:xsd="http://www.w3.org/2001/XMLSchema" xmlns:xs="http://www.w3.org/2001/XMLSchema" xmlns:p="http://schemas.microsoft.com/office/2006/metadata/properties" xmlns:ns2="1fdafc60-6e87-4fef-9209-278af2a3ac6d" xmlns:ns3="f301a845-6ce7-4628-b9f3-e90712a662a6" targetNamespace="http://schemas.microsoft.com/office/2006/metadata/properties" ma:root="true" ma:fieldsID="85f49ef79e996c9b4374fb4a50b0de81" ns2:_="" ns3:_="">
    <xsd:import namespace="1fdafc60-6e87-4fef-9209-278af2a3ac6d"/>
    <xsd:import namespace="f301a845-6ce7-4628-b9f3-e90712a662a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AutoKeyPoints" minOccurs="0"/>
                <xsd:element ref="ns2:MediaServiceKeyPoints" minOccurs="0"/>
                <xsd:element ref="ns2:MediaServiceOCR" minOccurs="0"/>
                <xsd:element ref="ns3:SharedWithUsers" minOccurs="0"/>
                <xsd:element ref="ns3:SharedWithDetails" minOccurs="0"/>
                <xsd:element ref="ns2:MediaServiceLocatio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fdafc60-6e87-4fef-9209-278af2a3ac6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Etiquetas de imagen" ma:readOnly="false" ma:fieldId="{5cf76f15-5ced-4ddc-b409-7134ff3c332f}" ma:taxonomyMulti="true" ma:sspId="16238219-447f-418f-809f-6e2596424ee1"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301a845-6ce7-4628-b9f3-e90712a662a6" elementFormDefault="qualified">
    <xsd:import namespace="http://schemas.microsoft.com/office/2006/documentManagement/types"/>
    <xsd:import namespace="http://schemas.microsoft.com/office/infopath/2007/PartnerControls"/>
    <xsd:element name="SharedWithUsers" ma:index="17" nillable="true" ma:displayName="Compartid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Detalles de uso compartido" ma:internalName="SharedWithDetails" ma:readOnly="true">
      <xsd:simpleType>
        <xsd:restriction base="dms:Note">
          <xsd:maxLength value="255"/>
        </xsd:restriction>
      </xsd:simpleType>
    </xsd:element>
    <xsd:element name="TaxCatchAll" ma:index="23" nillable="true" ma:displayName="Taxonomy Catch All Column" ma:hidden="true" ma:list="{3b2c9e86-a5d1-4fbb-99d0-b14c622278c8}" ma:internalName="TaxCatchAll" ma:showField="CatchAllData" ma:web="f301a845-6ce7-4628-b9f3-e90712a662a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f301a845-6ce7-4628-b9f3-e90712a662a6" xsi:nil="true"/>
    <lcf76f155ced4ddcb4097134ff3c332f xmlns="1fdafc60-6e87-4fef-9209-278af2a3ac6d">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71737D3B-2628-4CB1-A252-A7A3FD4F8197}">
  <ds:schemaRefs>
    <ds:schemaRef ds:uri="http://schemas.microsoft.com/sharepoint/v3/contenttype/forms"/>
  </ds:schemaRefs>
</ds:datastoreItem>
</file>

<file path=customXml/itemProps2.xml><?xml version="1.0" encoding="utf-8"?>
<ds:datastoreItem xmlns:ds="http://schemas.openxmlformats.org/officeDocument/2006/customXml" ds:itemID="{28632396-3503-4B96-A39A-D6A27A26E683}"/>
</file>

<file path=customXml/itemProps3.xml><?xml version="1.0" encoding="utf-8"?>
<ds:datastoreItem xmlns:ds="http://schemas.openxmlformats.org/officeDocument/2006/customXml" ds:itemID="{0C9C0450-BEA5-4695-94A4-D41D36B74154}">
  <ds:schemaRefs>
    <ds:schemaRef ds:uri="http://purl.org/dc/dcmitype/"/>
    <ds:schemaRef ds:uri="http://schemas.microsoft.com/office/2006/documentManagement/types"/>
    <ds:schemaRef ds:uri="f301a845-6ce7-4628-b9f3-e90712a662a6"/>
    <ds:schemaRef ds:uri="http://purl.org/dc/elements/1.1/"/>
    <ds:schemaRef ds:uri="http://schemas.openxmlformats.org/package/2006/metadata/core-properties"/>
    <ds:schemaRef ds:uri="http://schemas.microsoft.com/office/infopath/2007/PartnerControls"/>
    <ds:schemaRef ds:uri="http://purl.org/dc/terms/"/>
    <ds:schemaRef ds:uri="http://schemas.microsoft.com/office/2006/metadata/properties"/>
    <ds:schemaRef ds:uri="1fdafc60-6e87-4fef-9209-278af2a3ac6d"/>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8344</TotalTime>
  <Words>1872</Words>
  <Application>Microsoft Office PowerPoint</Application>
  <PresentationFormat>Panorámica</PresentationFormat>
  <Paragraphs>117</Paragraphs>
  <Slides>27</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27</vt:i4>
      </vt:variant>
    </vt:vector>
  </HeadingPairs>
  <TitlesOfParts>
    <vt:vector size="34" baseType="lpstr">
      <vt:lpstr>Arial</vt:lpstr>
      <vt:lpstr>Arial Black</vt:lpstr>
      <vt:lpstr>Avenir-Light</vt:lpstr>
      <vt:lpstr>Calibri</vt:lpstr>
      <vt:lpstr>Calibri Light</vt:lpstr>
      <vt:lpstr>Wingdings</vt:lpstr>
      <vt:lpstr>Tema de Office</vt:lpstr>
      <vt:lpstr>TRATAMIENTO FARMACOLÓGICO DE LA OSTEOPOROSIS: LA IMPORTANCIA DE IDENTIFICAR LA POBLACIÓN DE ALTO RIESGO  Vol 31, nº6 2023</vt:lpstr>
      <vt:lpstr>SUMARIO</vt:lpstr>
      <vt:lpstr>INTRODUCCIÓN</vt:lpstr>
      <vt:lpstr>INTRODUCCIÓN</vt:lpstr>
      <vt:lpstr>EFICACIA</vt:lpstr>
      <vt:lpstr>EFICACIA</vt:lpstr>
      <vt:lpstr>EFICACIA Recomendaciones de uso basadas en eficacia y seguridad</vt:lpstr>
      <vt:lpstr>CONSUMOS CAPV en DHD</vt:lpstr>
      <vt:lpstr>SEGURIDAD Contraindicaciones, recomendaciones de ajuste en insuficiencia renal y efectos adversos de los BF</vt:lpstr>
      <vt:lpstr>SEGURIDAD Contraindicaciones, recomendaciones de ajuste en insuficiencia renal y efectos adversos de Denosumab</vt:lpstr>
      <vt:lpstr>SEGURIDAD Contraindicaciones, recomendaciones de ajuste en insuficiencia renal y efectos adversos de los MSRE </vt:lpstr>
      <vt:lpstr>SEGURIDAD Contraindicaciones, recomendaciones de ajuste en insuficiencia renal y efectos adversos de teriparatida </vt:lpstr>
      <vt:lpstr>SEGURIDAD Contraindicaciones, recomendaciones de ajuste en insuficiencia renal y efectos adversos de romosozumab </vt:lpstr>
      <vt:lpstr>SEGURIDAD</vt:lpstr>
      <vt:lpstr>SEGURIDAD Procedimientos odontológicos invasivos y riesgo de ONM: manejo de BF, denosumab y romosozumab</vt:lpstr>
      <vt:lpstr>SEGURIDAD</vt:lpstr>
      <vt:lpstr>DURACIÓN</vt:lpstr>
      <vt:lpstr>DURACIÓN</vt:lpstr>
      <vt:lpstr>DURACIÓN</vt:lpstr>
      <vt:lpstr>DURACIÓN</vt:lpstr>
      <vt:lpstr>DURACIÓN</vt:lpstr>
      <vt:lpstr>ROMOSOZUMAB El último fármaco comercializado para la osteoporosis</vt:lpstr>
      <vt:lpstr>ROMOSOZUMAB El último fármaco comercializado para la osteoporosis</vt:lpstr>
      <vt:lpstr>ROMOSOZUMAB El último fármaco comercializado para la osteoporosis</vt:lpstr>
      <vt:lpstr>Presentación de PowerPoint</vt:lpstr>
      <vt:lpstr>Presentación de PowerPoint</vt:lpstr>
      <vt:lpstr>Presentación de PowerPoint</vt:lpstr>
    </vt:vector>
  </TitlesOfParts>
  <Company>Eusko Jaurlaritza Gobierno Vasco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Titulo INFAC  Vol xx, nºx año</dc:title>
  <dc:creator>López Varona, Mª José</dc:creator>
  <cp:lastModifiedBy>Rosado Ortiz De Zarate, Ander</cp:lastModifiedBy>
  <cp:revision>368</cp:revision>
  <cp:lastPrinted>2022-02-23T13:38:32Z</cp:lastPrinted>
  <dcterms:created xsi:type="dcterms:W3CDTF">2022-01-18T07:46:55Z</dcterms:created>
  <dcterms:modified xsi:type="dcterms:W3CDTF">2024-03-04T11:16:00Z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0x010100491CD9D10FA1F543857F910471C88E3F</vt:lpwstr>
  </property>
  <property fmtid="{D5CDD505-2E9C-101B-9397-08002B2CF9AE}" pid="3" name="MediaServiceImageTags">
    <vt:lpwstr/>
  </property>
</Properties>
</file>