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30"/>
  </p:handoutMasterIdLst>
  <p:sldIdLst>
    <p:sldId id="256" r:id="rId5"/>
    <p:sldId id="259" r:id="rId6"/>
    <p:sldId id="262" r:id="rId7"/>
    <p:sldId id="302" r:id="rId8"/>
    <p:sldId id="303" r:id="rId9"/>
    <p:sldId id="293" r:id="rId10"/>
    <p:sldId id="304" r:id="rId11"/>
    <p:sldId id="305" r:id="rId12"/>
    <p:sldId id="306" r:id="rId13"/>
    <p:sldId id="307" r:id="rId14"/>
    <p:sldId id="309" r:id="rId15"/>
    <p:sldId id="308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20" r:id="rId26"/>
    <p:sldId id="321" r:id="rId27"/>
    <p:sldId id="319" r:id="rId28"/>
    <p:sldId id="292" r:id="rId29"/>
  </p:sldIdLst>
  <p:sldSz cx="12192000" cy="6858000"/>
  <p:notesSz cx="6662738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9EBA"/>
    <a:srgbClr val="58B0AE"/>
    <a:srgbClr val="7EC2C0"/>
    <a:srgbClr val="89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6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iburuaren leku-mar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aren leku-marka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A87A6-201E-4EC4-86B9-2C2B7B64E264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4" name="Orri-oinaren leku-mark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Diapositibaren zenbakiaren leku-marka 4"/>
          <p:cNvSpPr>
            <a:spLocks noGrp="1"/>
          </p:cNvSpPr>
          <p:nvPr>
            <p:ph type="sldNum" sz="quarter" idx="3"/>
          </p:nvPr>
        </p:nvSpPr>
        <p:spPr>
          <a:xfrm>
            <a:off x="377401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EDC1B-0221-4F37-8830-B22554DB26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66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73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08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681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B6E1A3F-71CF-0349-ACBD-CC8A84EE63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314" y="2387601"/>
            <a:ext cx="11807687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85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962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6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952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768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25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77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500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65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8DA3A-A72E-437B-ACDF-BA92A715D246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888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euskadi.eus/contenidos/informacion/cevime_infac_2023/es_def/adjuntos/Boleti-n-INFAC_Vol_31_5_Obesidad.pdf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aemps.gob.es/informa/notasInformativas/medicamentosUsoHumano/2023/docs/NI-ICM-CONT-08-2023-analogos-glp-1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26350" y="1996489"/>
            <a:ext cx="10752083" cy="2387600"/>
          </a:xfrm>
        </p:spPr>
        <p:txBody>
          <a:bodyPr>
            <a:normAutofit/>
          </a:bodyPr>
          <a:lstStyle/>
          <a:p>
            <a:r>
              <a:rPr lang="es-ES_tradnl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FÁRMACOS PARA LA OBESIDAD</a:t>
            </a:r>
            <a:r>
              <a:rPr lang="es-ES_tradnl" sz="40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_tradnl" sz="40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_tradnl" sz="40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_tradnl" sz="40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_tradnl" sz="40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Vol</a:t>
            </a:r>
            <a:r>
              <a:rPr lang="es-ES_tradnl" sz="40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31, nº5 2023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6" name="Imagen 5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Imagen 6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n 7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5258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6389" y="-77388"/>
            <a:ext cx="10515600" cy="1325563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Tratamiento farmacológico de la obesidad</a:t>
            </a:r>
            <a:endParaRPr lang="es-ES" sz="28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683" y="1480931"/>
            <a:ext cx="6952990" cy="527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04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904" y="1058285"/>
            <a:ext cx="7581900" cy="526732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96389" y="-773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Tratamiento farmacológico de la obesidad</a:t>
            </a:r>
            <a:endParaRPr lang="es-ES" sz="28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890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33858" cy="732155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Eficacia </a:t>
            </a: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y 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seguridad de los fármacos en obesidad: </a:t>
            </a: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lugar en terapéutica </a:t>
            </a:r>
            <a:b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endParaRPr lang="es-ES" sz="32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33802" y="1214609"/>
            <a:ext cx="11161486" cy="49035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/>
              <a:t>La elección del fármaco a utilizar debería tener en cuenta la eficacia en la reducción de peso y los efectos en la morbilidad asociada, el perfil de efectos adversos y la seguridad a largo plazo, las preferencias del paciente y su </a:t>
            </a:r>
            <a:r>
              <a:rPr lang="es-ES" sz="1600" dirty="0" smtClean="0"/>
              <a:t>coste (tablas </a:t>
            </a:r>
            <a:r>
              <a:rPr lang="es-ES" sz="1600" dirty="0"/>
              <a:t>4 y 5). </a:t>
            </a:r>
            <a:endParaRPr lang="es-ES" sz="1600" dirty="0" smtClean="0"/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/>
              <a:t>Los ensayos </a:t>
            </a:r>
            <a:r>
              <a:rPr lang="es-ES" sz="1600" dirty="0" smtClean="0"/>
              <a:t>clínicos </a:t>
            </a:r>
            <a:r>
              <a:rPr lang="es-ES" sz="1600" dirty="0"/>
              <a:t>(ECA) con fármacos para la obesidad tienen </a:t>
            </a:r>
            <a:r>
              <a:rPr lang="es-ES" sz="1600" dirty="0" smtClean="0"/>
              <a:t>limitaciones: </a:t>
            </a:r>
            <a:r>
              <a:rPr lang="es-ES" sz="1600" dirty="0"/>
              <a:t>corta duración, alto </a:t>
            </a:r>
            <a:r>
              <a:rPr lang="es-ES" sz="1600" dirty="0" smtClean="0"/>
              <a:t>% </a:t>
            </a:r>
            <a:r>
              <a:rPr lang="es-ES" sz="1600" dirty="0"/>
              <a:t>de pérdidas de seguimiento, heterogeneidad y descripción incompleta de </a:t>
            </a:r>
            <a:r>
              <a:rPr lang="es-ES" sz="1600" dirty="0" smtClean="0"/>
              <a:t>resultados </a:t>
            </a:r>
            <a:r>
              <a:rPr lang="es-ES" sz="1600" dirty="0"/>
              <a:t>(como los cardiovasculares). Hay pocos ECA comparativos entre </a:t>
            </a:r>
            <a:r>
              <a:rPr lang="es-ES" sz="1600" dirty="0" smtClean="0"/>
              <a:t>fármacos.</a:t>
            </a:r>
            <a:endParaRPr lang="es-ES" sz="1600" dirty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s-ES" sz="1600" dirty="0" smtClean="0"/>
              <a:t>Eficacia: 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 smtClean="0"/>
              <a:t>Para la aprobación de estos fármacos, </a:t>
            </a:r>
            <a:r>
              <a:rPr lang="es-ES" sz="1200" dirty="0"/>
              <a:t>la EMA </a:t>
            </a:r>
            <a:r>
              <a:rPr lang="es-ES" sz="1200" dirty="0" smtClean="0"/>
              <a:t>exige </a:t>
            </a:r>
            <a:r>
              <a:rPr lang="es-ES" sz="1200" dirty="0"/>
              <a:t>una reducción mínima de peso corregida respecto a placebo </a:t>
            </a:r>
            <a:r>
              <a:rPr lang="es-ES" sz="1200" dirty="0" smtClean="0"/>
              <a:t>del </a:t>
            </a:r>
            <a:r>
              <a:rPr lang="es-ES" sz="1200" dirty="0"/>
              <a:t>5% a los 12 </a:t>
            </a:r>
            <a:r>
              <a:rPr lang="es-ES" sz="1200" dirty="0" smtClean="0"/>
              <a:t>meses. 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 smtClean="0"/>
              <a:t>Los </a:t>
            </a:r>
            <a:r>
              <a:rPr lang="es-ES" sz="1200" dirty="0"/>
              <a:t>ECA y las fichas técnicas establecen una “regla de </a:t>
            </a:r>
            <a:r>
              <a:rPr lang="es-ES" sz="1200" dirty="0" smtClean="0"/>
              <a:t>interrupción” </a:t>
            </a:r>
            <a:r>
              <a:rPr lang="es-ES" sz="1200" dirty="0"/>
              <a:t>si no se ha alcanzado una reducción de peso de al menos el 5% del peso inicial en un determinado </a:t>
            </a:r>
            <a:r>
              <a:rPr lang="es-ES" sz="1200" dirty="0" smtClean="0"/>
              <a:t>tiempo (habitualmente a las 12 </a:t>
            </a:r>
            <a:r>
              <a:rPr lang="es-ES" sz="1200" dirty="0"/>
              <a:t>semanas con dosis </a:t>
            </a:r>
            <a:r>
              <a:rPr lang="es-ES" sz="1200" dirty="0" smtClean="0"/>
              <a:t>estables).  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s-ES" sz="1600" dirty="0" smtClean="0"/>
              <a:t>Seguridad: 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 smtClean="0"/>
              <a:t> </a:t>
            </a:r>
            <a:r>
              <a:rPr lang="es-ES" sz="1200" dirty="0"/>
              <a:t>La EMA subraya en particular la necesidad de evaluar la seguridad cardiovascular y a nivel del sistema nervioso </a:t>
            </a:r>
            <a:r>
              <a:rPr lang="es-ES" sz="1200" dirty="0" smtClean="0"/>
              <a:t>central. 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/>
              <a:t>11 de julio de 2023, la EMA comunicó </a:t>
            </a:r>
            <a:r>
              <a:rPr lang="es-ES" sz="1200" dirty="0" smtClean="0"/>
              <a:t>el inicio de </a:t>
            </a:r>
            <a:r>
              <a:rPr lang="es-ES" sz="1200" dirty="0"/>
              <a:t>un procedimiento de revisión del riesgo de ideación </a:t>
            </a:r>
            <a:r>
              <a:rPr lang="es-ES" sz="1200" dirty="0" smtClean="0"/>
              <a:t>suicida/autolesión </a:t>
            </a:r>
            <a:r>
              <a:rPr lang="es-ES" sz="1200" dirty="0"/>
              <a:t>de los </a:t>
            </a:r>
            <a:r>
              <a:rPr lang="es-ES" sz="1200" dirty="0" smtClean="0"/>
              <a:t>arGLP-1, tras la  </a:t>
            </a:r>
            <a:r>
              <a:rPr lang="es-ES" sz="1200" dirty="0"/>
              <a:t>señal emitida por la agencia de Islandia que analiza 150 notificaciones de posibles </a:t>
            </a:r>
            <a:r>
              <a:rPr lang="es-ES" sz="1200" dirty="0" smtClean="0"/>
              <a:t>casos. Aún no </a:t>
            </a:r>
            <a:r>
              <a:rPr lang="es-ES" sz="1200" dirty="0"/>
              <a:t>está claro si </a:t>
            </a:r>
            <a:r>
              <a:rPr lang="es-ES" sz="1200" dirty="0" smtClean="0"/>
              <a:t>están </a:t>
            </a:r>
            <a:r>
              <a:rPr lang="es-ES" sz="1200" dirty="0"/>
              <a:t>relacionados con la medicación o a otros </a:t>
            </a:r>
            <a:r>
              <a:rPr lang="es-ES" sz="1200" dirty="0" smtClean="0"/>
              <a:t>factores de los pacientes.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s-ES" sz="1600" dirty="0" smtClean="0"/>
              <a:t>Duración del tratamiento: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 smtClean="0"/>
              <a:t>La pérdida </a:t>
            </a:r>
            <a:r>
              <a:rPr lang="es-ES" sz="1200" dirty="0"/>
              <a:t>de </a:t>
            </a:r>
            <a:r>
              <a:rPr lang="es-ES" sz="1200" dirty="0" smtClean="0"/>
              <a:t>peso induce </a:t>
            </a:r>
            <a:r>
              <a:rPr lang="es-ES" sz="1200" dirty="0"/>
              <a:t>cambios en el gasto energético y en los mediadores hormonales del apetito, que favorecen la recuperación de peso cuando </a:t>
            </a:r>
            <a:r>
              <a:rPr lang="es-ES" sz="1200" dirty="0" smtClean="0"/>
              <a:t>finaliza el tratamiento (farmacológico o de estilos de vida). 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/>
              <a:t>Por ejemplo, </a:t>
            </a:r>
            <a:r>
              <a:rPr lang="es-ES" sz="1200" dirty="0" smtClean="0"/>
              <a:t>con </a:t>
            </a:r>
            <a:r>
              <a:rPr lang="es-ES" sz="1200" dirty="0" err="1" smtClean="0"/>
              <a:t>semaglutida</a:t>
            </a:r>
            <a:r>
              <a:rPr lang="es-ES" sz="1200" dirty="0" smtClean="0"/>
              <a:t> dos </a:t>
            </a:r>
            <a:r>
              <a:rPr lang="es-ES" sz="1200" dirty="0"/>
              <a:t>tercios de la pérdida de peso conseguida </a:t>
            </a:r>
            <a:r>
              <a:rPr lang="es-ES" sz="1200" dirty="0" smtClean="0"/>
              <a:t>a </a:t>
            </a:r>
            <a:r>
              <a:rPr lang="es-ES" sz="1200" dirty="0"/>
              <a:t>las 68 semanas </a:t>
            </a:r>
            <a:r>
              <a:rPr lang="es-ES" sz="1200" dirty="0" smtClean="0"/>
              <a:t>se </a:t>
            </a:r>
            <a:r>
              <a:rPr lang="es-ES" sz="1200" dirty="0"/>
              <a:t>recuperó al año de finalizarlo </a:t>
            </a:r>
            <a:r>
              <a:rPr lang="es-ES" sz="1200" dirty="0" smtClean="0"/>
              <a:t>(ensayo STEP-1).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 smtClean="0"/>
              <a:t>Diversas fuentes sugieren </a:t>
            </a:r>
            <a:r>
              <a:rPr lang="es-ES" sz="1200" dirty="0"/>
              <a:t>la utilización de fármacos </a:t>
            </a:r>
            <a:r>
              <a:rPr lang="es-ES" sz="1200" dirty="0" err="1" smtClean="0"/>
              <a:t>antiobesidad</a:t>
            </a:r>
            <a:r>
              <a:rPr lang="es-ES" sz="1200" dirty="0" smtClean="0"/>
              <a:t> a </a:t>
            </a:r>
            <a:r>
              <a:rPr lang="es-ES" sz="1200" dirty="0"/>
              <a:t>largo plazo si se ha alcanzado la pérdida de peso propuesta y </a:t>
            </a:r>
            <a:r>
              <a:rPr lang="es-ES" sz="1200" dirty="0" smtClean="0"/>
              <a:t>es </a:t>
            </a:r>
            <a:r>
              <a:rPr lang="es-ES" sz="1200" dirty="0"/>
              <a:t>bien tolerado, </a:t>
            </a:r>
            <a:r>
              <a:rPr lang="es-ES" sz="1200" dirty="0" smtClean="0"/>
              <a:t>para mantener </a:t>
            </a:r>
            <a:r>
              <a:rPr lang="es-ES" sz="1200" dirty="0"/>
              <a:t>el peso </a:t>
            </a:r>
            <a:r>
              <a:rPr lang="es-ES" sz="1200" dirty="0" smtClean="0"/>
              <a:t>perdido.  Este enfoque tiene la limitación de que no se conocen </a:t>
            </a:r>
            <a:r>
              <a:rPr lang="es-ES" sz="1200" dirty="0"/>
              <a:t>los efectos adversos a largo </a:t>
            </a:r>
            <a:r>
              <a:rPr lang="es-ES" sz="1200" dirty="0" smtClean="0"/>
              <a:t>plazo. EL NICE solo los financia por un periodo de tiempo limitado.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 smtClean="0"/>
              <a:t>No se </a:t>
            </a:r>
            <a:r>
              <a:rPr lang="es-ES" sz="1200" dirty="0"/>
              <a:t>ha estudiado la factibilidad de utilizar los fármacos para la obesidad de forma discontinua (“vacaciones terapéuticas”) frente a su uso continuado a largo </a:t>
            </a:r>
            <a:r>
              <a:rPr lang="es-ES" sz="1200" dirty="0" smtClean="0"/>
              <a:t>plazo. 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18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879" y="503652"/>
            <a:ext cx="9740206" cy="593628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Fármacos para la 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obesidad: </a:t>
            </a:r>
            <a:b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Orlistat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 </a:t>
            </a:r>
            <a:r>
              <a:rPr lang="es-ES" sz="1600" b="1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(Ver tabla 5)</a:t>
            </a:r>
            <a:r>
              <a:rPr lang="es-ES" sz="1600" b="1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1600" b="1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endParaRPr lang="es-ES" sz="32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16947" y="1588867"/>
            <a:ext cx="11161486" cy="49035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smtClean="0"/>
              <a:t>Inhibidor </a:t>
            </a:r>
            <a:r>
              <a:rPr lang="es-ES" sz="1600" dirty="0"/>
              <a:t>de las lipasas pancreáticas y </a:t>
            </a:r>
            <a:r>
              <a:rPr lang="es-ES" sz="1600" dirty="0" smtClean="0"/>
              <a:t>gástricas, </a:t>
            </a:r>
            <a:r>
              <a:rPr lang="es-ES" sz="1600" dirty="0"/>
              <a:t>aumenta la excreción fecal de grasa de forma dosis-dependiente, inhibiendo la absorción del 25-30% de las calorías ingeridas como </a:t>
            </a:r>
            <a:r>
              <a:rPr lang="es-ES" sz="1600" dirty="0" smtClean="0"/>
              <a:t>grasa.  </a:t>
            </a:r>
            <a:r>
              <a:rPr lang="es-ES" sz="1600" dirty="0"/>
              <a:t>No suprime el </a:t>
            </a:r>
            <a:r>
              <a:rPr lang="es-ES" sz="1600" dirty="0" smtClean="0"/>
              <a:t>apetito. </a:t>
            </a:r>
            <a:endParaRPr lang="es-ES" sz="1600" dirty="0"/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smtClean="0"/>
              <a:t>Eficacia pequeña </a:t>
            </a:r>
            <a:r>
              <a:rPr lang="es-ES" sz="1600" dirty="0"/>
              <a:t>y </a:t>
            </a:r>
            <a:r>
              <a:rPr lang="es-ES" sz="1600" dirty="0" smtClean="0"/>
              <a:t> </a:t>
            </a:r>
            <a:r>
              <a:rPr lang="es-ES" sz="1600" dirty="0"/>
              <a:t>alta incidencia de efectos adversos gastrointestinales (15-30%) y de discontinuación por efectos </a:t>
            </a:r>
            <a:r>
              <a:rPr lang="es-ES" sz="1600" dirty="0" smtClean="0"/>
              <a:t>adversos. </a:t>
            </a:r>
            <a:endParaRPr lang="es-ES" sz="1600" dirty="0"/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smtClean="0"/>
              <a:t>Tiene </a:t>
            </a:r>
            <a:r>
              <a:rPr lang="es-ES" sz="1600" dirty="0"/>
              <a:t>efectos beneficiosos sobre la glucemia, lípidos y presión arterial. Dispone de estudios de seguridad de hasta 4 </a:t>
            </a:r>
            <a:r>
              <a:rPr lang="es-ES" sz="1600" dirty="0" smtClean="0"/>
              <a:t>años. </a:t>
            </a:r>
            <a:endParaRPr lang="es-ES" sz="1600" dirty="0"/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smtClean="0"/>
              <a:t>Lugar </a:t>
            </a:r>
            <a:r>
              <a:rPr lang="es-ES" sz="1600" dirty="0"/>
              <a:t>en terapéutica: no se considera un fármaco de primera </a:t>
            </a:r>
            <a:r>
              <a:rPr lang="es-ES" sz="1600" dirty="0" smtClean="0"/>
              <a:t>línea. </a:t>
            </a:r>
            <a:endParaRPr lang="es-ES" sz="1600" dirty="0"/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endParaRPr lang="es-ES" sz="16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54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879" y="503652"/>
            <a:ext cx="9740206" cy="593628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Fármacos para la 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obesidad: </a:t>
            </a:r>
            <a:b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Naltrexona-Bupropion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" sz="1600" b="1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(Ver tabla 5)</a:t>
            </a:r>
            <a:r>
              <a:rPr lang="es-ES" sz="1600" b="1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1600" b="1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endParaRPr lang="es-ES" sz="32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16947" y="1588867"/>
            <a:ext cx="11161486" cy="49035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smtClean="0"/>
              <a:t>Asociación </a:t>
            </a:r>
            <a:r>
              <a:rPr lang="es-ES" sz="1600" dirty="0"/>
              <a:t>de un antagonista de opioide (</a:t>
            </a:r>
            <a:r>
              <a:rPr lang="es-ES" sz="1600" dirty="0" err="1"/>
              <a:t>naltrexona</a:t>
            </a:r>
            <a:r>
              <a:rPr lang="es-ES" sz="1600" dirty="0"/>
              <a:t>) y un inhibidor de la </a:t>
            </a:r>
            <a:r>
              <a:rPr lang="es-ES" sz="1600" dirty="0" err="1"/>
              <a:t>recaptación</a:t>
            </a:r>
            <a:r>
              <a:rPr lang="es-ES" sz="1600" dirty="0"/>
              <a:t> de dopamina/noradrenalina (</a:t>
            </a:r>
            <a:r>
              <a:rPr lang="es-ES" sz="1600" dirty="0" err="1"/>
              <a:t>bupropion</a:t>
            </a:r>
            <a:r>
              <a:rPr lang="es-ES" sz="1600" dirty="0"/>
              <a:t>) que suprime el </a:t>
            </a:r>
            <a:r>
              <a:rPr lang="es-ES" sz="1600" dirty="0" smtClean="0"/>
              <a:t>apetito.  </a:t>
            </a:r>
            <a:r>
              <a:rPr lang="es-ES" sz="1600" dirty="0"/>
              <a:t>Aunque está autorizado desde 2015, no ha llegado a comercializarse en España.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smtClean="0"/>
              <a:t>Su </a:t>
            </a:r>
            <a:r>
              <a:rPr lang="es-ES" sz="1600" dirty="0"/>
              <a:t>eficacia es modesta y presenta una mayor tasa de abandono y más contraindicaciones que otros </a:t>
            </a:r>
            <a:r>
              <a:rPr lang="es-ES" sz="1600" dirty="0" smtClean="0"/>
              <a:t>fármacos.. </a:t>
            </a:r>
            <a:endParaRPr lang="es-ES" sz="1600" dirty="0"/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smtClean="0"/>
              <a:t>Lugar </a:t>
            </a:r>
            <a:r>
              <a:rPr lang="es-ES" sz="1600" dirty="0"/>
              <a:t>en terapéutica: debido a la incertidumbre sobre su seguridad cardiovascular, no se considera un fármaco de primera línea. </a:t>
            </a:r>
            <a:r>
              <a:rPr lang="es-ES" sz="1600" dirty="0" smtClean="0"/>
              <a:t>Podría </a:t>
            </a:r>
            <a:r>
              <a:rPr lang="es-ES" sz="1600" dirty="0"/>
              <a:t>utilizarse en personas fumadoras con obesidad que desean tratamiento farmacológico para ambas </a:t>
            </a:r>
            <a:r>
              <a:rPr lang="es-ES" sz="1600" dirty="0" smtClean="0"/>
              <a:t>condiciones.</a:t>
            </a:r>
            <a:endParaRPr lang="es-ES" sz="16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27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879" y="503652"/>
            <a:ext cx="9740206" cy="593628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Fármacos para la 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obesidad: </a:t>
            </a: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arGLP-1: </a:t>
            </a:r>
            <a:r>
              <a:rPr lang="es-ES" sz="32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liraglutida</a:t>
            </a: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y </a:t>
            </a:r>
            <a:r>
              <a:rPr lang="es-ES" sz="32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semaglutida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" sz="1600" b="1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(V</a:t>
            </a:r>
            <a:r>
              <a:rPr lang="es-ES" sz="1600" b="1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er tabla 5)</a:t>
            </a:r>
            <a:r>
              <a:rPr lang="es-ES" sz="1600" b="1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1600" b="1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endParaRPr lang="es-ES" sz="32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16947" y="1588867"/>
            <a:ext cx="11161486" cy="49035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smtClean="0"/>
              <a:t>Suprimen </a:t>
            </a:r>
            <a:r>
              <a:rPr lang="es-ES" sz="1600" dirty="0"/>
              <a:t>el apetito y enlentecen el vaciado gástrico.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/>
              <a:t>Las presentaciones autorizadas en obesidad de </a:t>
            </a:r>
            <a:r>
              <a:rPr lang="es-ES" sz="1600" dirty="0" err="1"/>
              <a:t>liraglutida</a:t>
            </a:r>
            <a:r>
              <a:rPr lang="es-ES" sz="1600" dirty="0"/>
              <a:t> (</a:t>
            </a:r>
            <a:r>
              <a:rPr lang="es-ES" sz="1600" dirty="0" err="1"/>
              <a:t>Saxenda</a:t>
            </a:r>
            <a:r>
              <a:rPr lang="es-ES" sz="1600" dirty="0"/>
              <a:t>® 3 mg/día) y </a:t>
            </a:r>
            <a:r>
              <a:rPr lang="es-ES" sz="1600" dirty="0" err="1"/>
              <a:t>semaglutida</a:t>
            </a:r>
            <a:r>
              <a:rPr lang="es-ES" sz="1600" dirty="0"/>
              <a:t> (</a:t>
            </a:r>
            <a:r>
              <a:rPr lang="es-ES" sz="1600" dirty="0" err="1"/>
              <a:t>Wegovy</a:t>
            </a:r>
            <a:r>
              <a:rPr lang="es-ES" sz="1600" dirty="0"/>
              <a:t>® 2,4 mg/semana) contienen dosis mayores a las comercializadas para la diabetes. Tienen la indicación aprobada para la obesidad en adultos y también en adolescentes de 12 a 18 años. </a:t>
            </a:r>
            <a:r>
              <a:rPr lang="es-ES" sz="1400" dirty="0"/>
              <a:t>Las presentaciones aprobadas para la DM2 (</a:t>
            </a:r>
            <a:r>
              <a:rPr lang="es-ES" sz="1400" dirty="0" err="1"/>
              <a:t>Vyctoza</a:t>
            </a:r>
            <a:r>
              <a:rPr lang="es-ES" sz="1400" dirty="0"/>
              <a:t>® y </a:t>
            </a:r>
            <a:r>
              <a:rPr lang="es-ES" sz="1400" dirty="0" err="1"/>
              <a:t>Ozempic</a:t>
            </a:r>
            <a:r>
              <a:rPr lang="es-ES" sz="1400" dirty="0"/>
              <a:t>®) están financiadas mediante visado como terapia añadida en DM2 con IMC &gt; 30 kg/m2  y no tienen la indicación aprobada en pacientes con obesidad no diabéticos (ver tabla </a:t>
            </a:r>
            <a:r>
              <a:rPr lang="es-ES" sz="1400" dirty="0" smtClean="0"/>
              <a:t>4). </a:t>
            </a:r>
            <a:endParaRPr lang="es-ES" sz="1400" dirty="0"/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/>
              <a:t>En los ECA realizados, el perfil de los participantes no diabéticos es predominantemente joven, mayoritariamente mujeres (74%-81%), con un IMC promedio superior a 35 kg/m2 y sin morbilidad (más allá que la asociada a la obesidad); las personas mayores están poco representadas. La mayor parte de los ECA son frente a placebo y la intervención incluye también dieta y ejercicio en los grupos tratamiento y </a:t>
            </a:r>
            <a:r>
              <a:rPr lang="es-ES" sz="1600" dirty="0" smtClean="0"/>
              <a:t>control.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smtClean="0"/>
              <a:t>El </a:t>
            </a:r>
            <a:r>
              <a:rPr lang="es-ES" sz="1600" dirty="0"/>
              <a:t>perfil de efectos adversos </a:t>
            </a:r>
            <a:r>
              <a:rPr lang="es-ES" sz="1600" dirty="0" smtClean="0"/>
              <a:t>con las </a:t>
            </a:r>
            <a:r>
              <a:rPr lang="es-ES" sz="1600" dirty="0"/>
              <a:t>dosis utilizadas en obesidad es similar al observado en el tratamiento de DM2, </a:t>
            </a:r>
            <a:r>
              <a:rPr lang="es-ES" sz="1600" dirty="0" err="1" smtClean="0"/>
              <a:t>auqneu</a:t>
            </a:r>
            <a:r>
              <a:rPr lang="es-ES" sz="1600" dirty="0" smtClean="0"/>
              <a:t>: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 smtClean="0"/>
              <a:t>Los </a:t>
            </a:r>
            <a:r>
              <a:rPr lang="es-ES" sz="1200" dirty="0"/>
              <a:t>efectos adversos </a:t>
            </a:r>
            <a:r>
              <a:rPr lang="es-ES" sz="1200" dirty="0" smtClean="0"/>
              <a:t>gastrointestinales (GI) </a:t>
            </a:r>
            <a:r>
              <a:rPr lang="es-ES" sz="1200" dirty="0"/>
              <a:t>son más frecuentes con dosis altas. </a:t>
            </a:r>
            <a:endParaRPr lang="es-ES" sz="1200" dirty="0" smtClean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 smtClean="0"/>
              <a:t>Las dosis </a:t>
            </a:r>
            <a:r>
              <a:rPr lang="es-ES" sz="1200" dirty="0"/>
              <a:t>más altas utilizadas </a:t>
            </a:r>
            <a:r>
              <a:rPr lang="es-ES" sz="1200" dirty="0" smtClean="0"/>
              <a:t>se </a:t>
            </a:r>
            <a:r>
              <a:rPr lang="es-ES" sz="1200" dirty="0"/>
              <a:t>asocian a mayor riesgo de enfermedades biliares y de la vesícula </a:t>
            </a:r>
            <a:r>
              <a:rPr lang="es-ES" sz="1200" dirty="0" smtClean="0"/>
              <a:t>biliar.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 smtClean="0"/>
              <a:t> </a:t>
            </a:r>
            <a:r>
              <a:rPr lang="es-ES" sz="1200" dirty="0"/>
              <a:t>Los datos comparativos son insuficientes para evaluar la frecuencia de eventos </a:t>
            </a:r>
            <a:r>
              <a:rPr lang="es-ES" sz="1200" dirty="0" smtClean="0"/>
              <a:t>poco </a:t>
            </a:r>
            <a:r>
              <a:rPr lang="es-ES" sz="1200" dirty="0"/>
              <a:t>frecuentes como la pancreatitis, eventos cardiovasculares o </a:t>
            </a:r>
            <a:r>
              <a:rPr lang="es-ES" sz="1200" dirty="0" smtClean="0"/>
              <a:t>neoplasias. 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 smtClean="0"/>
              <a:t>Actualmente </a:t>
            </a:r>
            <a:r>
              <a:rPr lang="es-ES" sz="1200" dirty="0"/>
              <a:t>la EMA está estudiando el posible riesgo de ideación suicida y pensamiento de autolesión con los arGLP-1 utilizados en la </a:t>
            </a:r>
            <a:r>
              <a:rPr lang="es-ES" sz="1200" dirty="0" smtClean="0"/>
              <a:t>obesidad.</a:t>
            </a:r>
            <a:endParaRPr lang="es-ES" sz="12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03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879" y="503652"/>
            <a:ext cx="9740206" cy="593628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Fármacos para la 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obesidad: </a:t>
            </a: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Liraglutida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SC 3 mg/día </a:t>
            </a:r>
            <a:r>
              <a:rPr lang="es-ES" sz="1600" b="1" dirty="0">
                <a:solidFill>
                  <a:srgbClr val="4E9EBA"/>
                </a:solidFill>
                <a:latin typeface="Arial Black" pitchFamily="34" charset="0"/>
              </a:rPr>
              <a:t>(Ver tabla 5</a:t>
            </a:r>
            <a:r>
              <a:rPr lang="es-ES" sz="1600" b="1" dirty="0" smtClean="0">
                <a:solidFill>
                  <a:srgbClr val="4E9EBA"/>
                </a:solidFill>
                <a:latin typeface="Arial Black" pitchFamily="34" charset="0"/>
              </a:rPr>
              <a:t>)</a:t>
            </a:r>
            <a:r>
              <a:rPr lang="es-ES" sz="3200" dirty="0">
                <a:solidFill>
                  <a:srgbClr val="4E9EBA"/>
                </a:solidFill>
                <a:latin typeface="Arial Black" pitchFamily="34" charset="0"/>
              </a:rPr>
              <a:t/>
            </a:r>
            <a:br>
              <a:rPr lang="es-ES" sz="3200" dirty="0">
                <a:solidFill>
                  <a:srgbClr val="4E9EBA"/>
                </a:solidFill>
                <a:latin typeface="Arial Black" pitchFamily="34" charset="0"/>
              </a:rPr>
            </a:br>
            <a:r>
              <a:rPr lang="es-ES" sz="1600" b="1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1600" b="1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endParaRPr lang="es-ES" sz="32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16947" y="1588867"/>
            <a:ext cx="11161486" cy="49035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smtClean="0"/>
              <a:t>Efecto </a:t>
            </a:r>
            <a:r>
              <a:rPr lang="es-ES" sz="1600" dirty="0"/>
              <a:t>sobre el peso: </a:t>
            </a:r>
            <a:r>
              <a:rPr lang="es-ES" sz="1600" dirty="0" smtClean="0"/>
              <a:t>reducción moderada </a:t>
            </a:r>
            <a:r>
              <a:rPr lang="es-ES" sz="1600" dirty="0"/>
              <a:t>en ECA de 56 semanas de duración; menor en varones y en personas con diabetes. </a:t>
            </a:r>
            <a:r>
              <a:rPr lang="es-ES" sz="1600" dirty="0" smtClean="0"/>
              <a:t>Efecto máximo: hacia </a:t>
            </a:r>
            <a:r>
              <a:rPr lang="es-ES" sz="1600" dirty="0"/>
              <a:t>la semana 40, </a:t>
            </a:r>
            <a:r>
              <a:rPr lang="es-ES" sz="1600" dirty="0" smtClean="0"/>
              <a:t>luego se estabiliza</a:t>
            </a:r>
            <a:r>
              <a:rPr lang="es-ES" sz="1600" dirty="0"/>
              <a:t>. La discontinuación del tratamiento se asocia a ganancia de peso. </a:t>
            </a:r>
            <a:endParaRPr lang="es-ES" sz="1600" dirty="0" smtClean="0"/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smtClean="0"/>
              <a:t>Beneficio </a:t>
            </a:r>
            <a:r>
              <a:rPr lang="es-ES" sz="1600" dirty="0"/>
              <a:t>clínico modesto en la reducción del riesgo de progresión de prediabetes a </a:t>
            </a:r>
            <a:r>
              <a:rPr lang="es-ES" sz="1600" dirty="0" smtClean="0"/>
              <a:t>diabetes, </a:t>
            </a:r>
            <a:r>
              <a:rPr lang="es-ES" sz="1600" dirty="0"/>
              <a:t>mejoras ligeras en la presión arterial y en los parámetros lipídicos.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smtClean="0"/>
              <a:t>Lugar </a:t>
            </a:r>
            <a:r>
              <a:rPr lang="es-ES" sz="1600" dirty="0"/>
              <a:t>en terapéutica: </a:t>
            </a:r>
            <a:endParaRPr lang="es-ES" sz="1600" dirty="0" smtClean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 smtClean="0"/>
              <a:t>NICE: opción </a:t>
            </a:r>
            <a:r>
              <a:rPr lang="es-ES" sz="1200" dirty="0"/>
              <a:t>de tratamiento en personas con IMC ≥ 35 kg/m2 que además tienen prediabetes, alto riesgo cardiovascular (en base a factores de riesgo como hipertensión y </a:t>
            </a:r>
            <a:r>
              <a:rPr lang="es-ES" sz="1200" dirty="0" err="1"/>
              <a:t>dislipemia</a:t>
            </a:r>
            <a:r>
              <a:rPr lang="es-ES" sz="1200" dirty="0"/>
              <a:t>) y cuya prescripción se realice en el contexto de un servicio especializado multidisciplinar de </a:t>
            </a:r>
            <a:r>
              <a:rPr lang="es-ES" sz="1200" dirty="0" smtClean="0"/>
              <a:t>obesidad.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 smtClean="0"/>
              <a:t>Canadá:  </a:t>
            </a:r>
            <a:r>
              <a:rPr lang="es-ES" sz="1200" dirty="0"/>
              <a:t>se ha desestimado su financiación, que se había propuesto para IMC≥ 35 kg/m2 y </a:t>
            </a:r>
            <a:r>
              <a:rPr lang="es-ES" sz="1200" smtClean="0"/>
              <a:t>prediabetes.</a:t>
            </a:r>
            <a:endParaRPr lang="es-ES" sz="12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55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879" y="503652"/>
            <a:ext cx="9740206" cy="593628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Fármacos para la 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obesidad: </a:t>
            </a: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Semaglutida</a:t>
            </a: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SC 2,4 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mg/semanal </a:t>
            </a:r>
            <a:r>
              <a:rPr lang="es-ES" sz="1600" b="1" dirty="0" smtClean="0">
                <a:solidFill>
                  <a:srgbClr val="4E9EBA"/>
                </a:solidFill>
                <a:latin typeface="Arial Black" pitchFamily="34" charset="0"/>
              </a:rPr>
              <a:t>(Ver </a:t>
            </a:r>
            <a:r>
              <a:rPr lang="es-ES" sz="1600" b="1" dirty="0">
                <a:solidFill>
                  <a:srgbClr val="4E9EBA"/>
                </a:solidFill>
                <a:latin typeface="Arial Black" pitchFamily="34" charset="0"/>
              </a:rPr>
              <a:t>tabla 5</a:t>
            </a:r>
            <a:r>
              <a:rPr lang="es-ES" sz="1600" b="1" dirty="0" smtClean="0">
                <a:solidFill>
                  <a:srgbClr val="4E9EBA"/>
                </a:solidFill>
                <a:latin typeface="Arial Black" pitchFamily="34" charset="0"/>
              </a:rPr>
              <a:t>)</a:t>
            </a:r>
            <a:r>
              <a:rPr lang="es-ES" sz="3200" dirty="0">
                <a:solidFill>
                  <a:srgbClr val="4E9EBA"/>
                </a:solidFill>
                <a:latin typeface="Arial Black" pitchFamily="34" charset="0"/>
              </a:rPr>
              <a:t/>
            </a:r>
            <a:br>
              <a:rPr lang="es-ES" sz="3200" dirty="0">
                <a:solidFill>
                  <a:srgbClr val="4E9EBA"/>
                </a:solidFill>
                <a:latin typeface="Arial Black" pitchFamily="34" charset="0"/>
              </a:rPr>
            </a:br>
            <a:r>
              <a:rPr lang="es-ES" sz="1600" b="1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1600" b="1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endParaRPr lang="es-ES" sz="32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16947" y="1336350"/>
            <a:ext cx="11161486" cy="49035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s-ES" sz="1600" dirty="0" smtClean="0"/>
              <a:t>Efecto sobre el peso: 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 smtClean="0"/>
              <a:t>Clínicamente relevante. Efecto menor </a:t>
            </a:r>
            <a:r>
              <a:rPr lang="es-ES" sz="1200" dirty="0"/>
              <a:t>en personas diabéticas (aproximadamente la mitad), en varones y en aquellas con mayor peso basal (&gt; 115 </a:t>
            </a:r>
            <a:r>
              <a:rPr lang="es-ES" sz="1200" dirty="0" smtClean="0"/>
              <a:t>kg)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 smtClean="0"/>
              <a:t>Los ECA en población </a:t>
            </a:r>
            <a:r>
              <a:rPr lang="es-ES" sz="1200" dirty="0"/>
              <a:t>no </a:t>
            </a:r>
            <a:r>
              <a:rPr lang="es-ES" sz="1200" dirty="0" smtClean="0"/>
              <a:t>diabética: mayoritariamente  </a:t>
            </a:r>
            <a:r>
              <a:rPr lang="es-ES" sz="1200" dirty="0"/>
              <a:t>mujeres (71,6%), </a:t>
            </a:r>
            <a:r>
              <a:rPr lang="es-ES" sz="1200" dirty="0" smtClean="0"/>
              <a:t>edad </a:t>
            </a:r>
            <a:r>
              <a:rPr lang="es-ES" sz="1200" dirty="0"/>
              <a:t>media </a:t>
            </a:r>
            <a:r>
              <a:rPr lang="es-ES" sz="1200" dirty="0" smtClean="0"/>
              <a:t>46 </a:t>
            </a:r>
            <a:r>
              <a:rPr lang="es-ES" sz="1200" dirty="0"/>
              <a:t>años, </a:t>
            </a:r>
            <a:r>
              <a:rPr lang="es-ES" sz="1200" dirty="0" smtClean="0"/>
              <a:t> </a:t>
            </a:r>
            <a:r>
              <a:rPr lang="es-ES" sz="1200" dirty="0"/>
              <a:t>IMC entre 35,9-38 kg/m2, </a:t>
            </a:r>
            <a:r>
              <a:rPr lang="es-ES" sz="1200" dirty="0" smtClean="0"/>
              <a:t> </a:t>
            </a:r>
            <a:r>
              <a:rPr lang="es-ES" sz="1200" dirty="0"/>
              <a:t>90% menores de 65 </a:t>
            </a:r>
            <a:r>
              <a:rPr lang="es-ES" sz="1200" dirty="0" smtClean="0"/>
              <a:t>años. 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 smtClean="0"/>
              <a:t>% respondedores </a:t>
            </a:r>
            <a:r>
              <a:rPr lang="es-ES" sz="1200" dirty="0"/>
              <a:t>con pérdidas de peso ≥ 15</a:t>
            </a:r>
            <a:r>
              <a:rPr lang="es-ES" sz="1200" dirty="0" smtClean="0"/>
              <a:t>%: 50</a:t>
            </a:r>
            <a:r>
              <a:rPr lang="es-ES" sz="1200" dirty="0"/>
              <a:t>%. </a:t>
            </a:r>
            <a:r>
              <a:rPr lang="es-ES" sz="1200" dirty="0" smtClean="0"/>
              <a:t> 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 smtClean="0"/>
              <a:t>Efecto máximo: a las 60-68 semanas, luego se </a:t>
            </a:r>
            <a:r>
              <a:rPr lang="es-ES" sz="1200" dirty="0"/>
              <a:t>estabiliza. Al año de retirar el fármaco, los pacientes </a:t>
            </a:r>
            <a:r>
              <a:rPr lang="es-ES" sz="1200" dirty="0" smtClean="0"/>
              <a:t>recuperan </a:t>
            </a:r>
            <a:r>
              <a:rPr lang="es-ES" sz="1200" dirty="0"/>
              <a:t>dos tercios de la pérdida de peso </a:t>
            </a:r>
            <a:r>
              <a:rPr lang="es-ES" sz="1200" dirty="0" smtClean="0"/>
              <a:t>previa.</a:t>
            </a:r>
            <a:endParaRPr lang="es-ES" sz="1200" dirty="0"/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err="1" smtClean="0"/>
              <a:t>Semaglutida</a:t>
            </a:r>
            <a:r>
              <a:rPr lang="es-ES" sz="1600" dirty="0" smtClean="0"/>
              <a:t> </a:t>
            </a:r>
            <a:r>
              <a:rPr lang="es-ES" sz="1600" dirty="0"/>
              <a:t>SC 2,4 mg/semanal </a:t>
            </a:r>
            <a:r>
              <a:rPr lang="es-ES" sz="1600" dirty="0" smtClean="0"/>
              <a:t>más </a:t>
            </a:r>
            <a:r>
              <a:rPr lang="es-ES" sz="1600" dirty="0"/>
              <a:t>eficaz que </a:t>
            </a:r>
            <a:r>
              <a:rPr lang="es-ES" sz="1600" dirty="0" err="1"/>
              <a:t>liraglutida</a:t>
            </a:r>
            <a:r>
              <a:rPr lang="es-ES" sz="1600" dirty="0"/>
              <a:t> SC 3 mg/día en la pérdida de </a:t>
            </a:r>
            <a:r>
              <a:rPr lang="es-ES" sz="1600" dirty="0" smtClean="0"/>
              <a:t>peso y en la </a:t>
            </a:r>
            <a:r>
              <a:rPr lang="es-ES" sz="1600" dirty="0"/>
              <a:t>evolución de prediabetes a </a:t>
            </a:r>
            <a:r>
              <a:rPr lang="es-ES" sz="1600" dirty="0" err="1" smtClean="0"/>
              <a:t>normoglucemia</a:t>
            </a:r>
            <a:r>
              <a:rPr lang="es-ES" sz="1600" dirty="0" smtClean="0"/>
              <a:t>, aunque más </a:t>
            </a:r>
            <a:r>
              <a:rPr lang="es-ES" sz="1600" dirty="0"/>
              <a:t>efectos </a:t>
            </a:r>
            <a:r>
              <a:rPr lang="es-ES" sz="1600" dirty="0" smtClean="0"/>
              <a:t>adversos.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smtClean="0"/>
              <a:t>Se </a:t>
            </a:r>
            <a:r>
              <a:rPr lang="es-ES" sz="1600" dirty="0"/>
              <a:t>han identificado nuevos efectos adversos: pérdida de cabello, mareo, dolor de cabeza, hipotensión </a:t>
            </a:r>
            <a:r>
              <a:rPr lang="es-ES" sz="1600" dirty="0" err="1"/>
              <a:t>ortostática</a:t>
            </a:r>
            <a:r>
              <a:rPr lang="es-ES" sz="1600" dirty="0"/>
              <a:t> e hipoglucemia en pacientes con DM2 no tratados con </a:t>
            </a:r>
            <a:r>
              <a:rPr lang="es-ES" sz="1600" dirty="0" err="1"/>
              <a:t>sulfonilureas</a:t>
            </a:r>
            <a:r>
              <a:rPr lang="es-ES" sz="1600" dirty="0"/>
              <a:t>. </a:t>
            </a:r>
            <a:endParaRPr lang="es-ES" sz="1600" dirty="0" smtClean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 smtClean="0"/>
              <a:t>Se </a:t>
            </a:r>
            <a:r>
              <a:rPr lang="es-ES" sz="1200" dirty="0"/>
              <a:t>ha identificado como riesgo importante la retinopatía diabética en pacientes con </a:t>
            </a:r>
            <a:r>
              <a:rPr lang="es-ES" sz="1200" dirty="0" smtClean="0"/>
              <a:t>DM2. 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 smtClean="0"/>
              <a:t>En </a:t>
            </a:r>
            <a:r>
              <a:rPr lang="es-ES" sz="1200" dirty="0"/>
              <a:t>los estudios post autorización se han descrito casos de pancreatitis aguda y necrotizante, reacciones de hipersensibilidad y </a:t>
            </a:r>
            <a:r>
              <a:rPr lang="es-ES" sz="1200" dirty="0" smtClean="0"/>
              <a:t>hepatitis. </a:t>
            </a:r>
            <a:endParaRPr lang="es-ES" sz="1200" dirty="0"/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smtClean="0"/>
              <a:t>Aunque los estudios en pacientes </a:t>
            </a:r>
            <a:r>
              <a:rPr lang="es-ES" sz="1600" dirty="0"/>
              <a:t>con DM2 tratados con dosis menores </a:t>
            </a:r>
            <a:r>
              <a:rPr lang="es-ES" sz="1600" dirty="0" smtClean="0"/>
              <a:t>sugieren </a:t>
            </a:r>
            <a:r>
              <a:rPr lang="es-ES" sz="1600" dirty="0"/>
              <a:t>beneficios cardiovasculares, aún no se han publicado los datos de </a:t>
            </a:r>
            <a:r>
              <a:rPr lang="es-ES" sz="1600" dirty="0" err="1"/>
              <a:t>semaglutida</a:t>
            </a:r>
            <a:r>
              <a:rPr lang="es-ES" sz="1600" dirty="0"/>
              <a:t> SC 2,4 mg a nivel de eventos cardiovasculares. Hay un ECA específico en </a:t>
            </a:r>
            <a:r>
              <a:rPr lang="es-ES" sz="1600" dirty="0" smtClean="0"/>
              <a:t>marcha.  </a:t>
            </a:r>
            <a:endParaRPr lang="es-ES" sz="1600" dirty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s-ES" sz="1600" dirty="0" smtClean="0"/>
              <a:t>Lugar </a:t>
            </a:r>
            <a:r>
              <a:rPr lang="es-ES" sz="1600" dirty="0"/>
              <a:t>en </a:t>
            </a:r>
            <a:r>
              <a:rPr lang="es-ES" sz="1600" dirty="0" smtClean="0"/>
              <a:t>terapéutica</a:t>
            </a:r>
            <a:r>
              <a:rPr lang="es-ES" sz="1600" dirty="0"/>
              <a:t>: 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/>
              <a:t>NICE: opción de tratamiento durante un máximo de 2 años, utilizado en el contexto de sus servicios especializados para el manejo de la obesidad, en adultos con al menos una comorbilidad relacionada con la obesidad y un IMC ≥ 35 kg/m2 o un IMC 30-34,9 kg/m2 si criterios de derivación a los servicios especializados.. 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/>
              <a:t>Canadá:  </a:t>
            </a:r>
            <a:r>
              <a:rPr lang="es-ES" sz="1200" dirty="0" smtClean="0"/>
              <a:t>ha desestimado </a:t>
            </a:r>
            <a:r>
              <a:rPr lang="es-ES" sz="1200" dirty="0"/>
              <a:t>su financiación, al considerar que </a:t>
            </a:r>
            <a:r>
              <a:rPr lang="es-ES" sz="1200" dirty="0" smtClean="0"/>
              <a:t>falta evidencia </a:t>
            </a:r>
            <a:r>
              <a:rPr lang="es-ES" sz="1200" dirty="0"/>
              <a:t>de que </a:t>
            </a:r>
            <a:r>
              <a:rPr lang="es-ES" sz="1200" dirty="0" smtClean="0"/>
              <a:t>mejore </a:t>
            </a:r>
            <a:r>
              <a:rPr lang="es-ES" sz="1200" dirty="0"/>
              <a:t>las comorbilidades relacionadas con la pérdida de </a:t>
            </a:r>
            <a:r>
              <a:rPr lang="es-ES" sz="1200" dirty="0" smtClean="0"/>
              <a:t>peso. </a:t>
            </a:r>
            <a:endParaRPr lang="es-ES" sz="12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24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879" y="503652"/>
            <a:ext cx="9740206" cy="593628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Fármacos para la 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obesidad: </a:t>
            </a: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Semaglutida</a:t>
            </a: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oral 50 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mg/día</a:t>
            </a:r>
            <a:r>
              <a:rPr lang="es-ES" sz="3200" dirty="0">
                <a:solidFill>
                  <a:srgbClr val="4E9EBA"/>
                </a:solidFill>
                <a:latin typeface="Arial Black" pitchFamily="34" charset="0"/>
              </a:rPr>
              <a:t/>
            </a:r>
            <a:br>
              <a:rPr lang="es-ES" sz="3200" dirty="0">
                <a:solidFill>
                  <a:srgbClr val="4E9EBA"/>
                </a:solidFill>
                <a:latin typeface="Arial Black" pitchFamily="34" charset="0"/>
              </a:rPr>
            </a:br>
            <a:r>
              <a:rPr lang="es-ES" sz="1600" b="1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1600" b="1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endParaRPr lang="es-ES" sz="32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16947" y="1588867"/>
            <a:ext cx="11161486" cy="49035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800" dirty="0"/>
              <a:t>Por el momento, no autorizada para la obesidad. 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800" dirty="0"/>
              <a:t>En el ECA OASIS-1 (667 adultos con obesidad o sobrepeso y al menos una comorbilidad, sin diabetes, 68 semanas)</a:t>
            </a:r>
            <a:r>
              <a:rPr lang="es-ES" sz="1400" dirty="0" smtClean="0"/>
              <a:t>: 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</a:pPr>
            <a:r>
              <a:rPr lang="es-ES" sz="1200" dirty="0" smtClean="0"/>
              <a:t>Redujo </a:t>
            </a:r>
            <a:r>
              <a:rPr lang="es-ES" sz="1200" dirty="0"/>
              <a:t>el peso en un 15,1% frente al 2,4% en el grupo placebo</a:t>
            </a:r>
            <a:r>
              <a:rPr lang="es-ES" sz="1200" dirty="0" smtClean="0"/>
              <a:t>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</a:pPr>
            <a:r>
              <a:rPr lang="es-ES" sz="1200" dirty="0"/>
              <a:t>% respondedores con disminución del peso ≥ 5% fue del 85% frente al 26% con placebo. 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</a:pPr>
            <a:r>
              <a:rPr lang="es-ES" sz="1200" dirty="0" smtClean="0"/>
              <a:t>La dosis utilizada (50 mg/día) es </a:t>
            </a:r>
            <a:r>
              <a:rPr lang="es-ES" sz="1200" dirty="0"/>
              <a:t>superior a la utilizada en DM2 (14 mg/día).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800" dirty="0" smtClean="0"/>
              <a:t>Se </a:t>
            </a:r>
            <a:r>
              <a:rPr lang="es-ES" sz="1800" dirty="0"/>
              <a:t>requieren más datos de eficacia y seguridad para establecer su lugar en terapéutica. </a:t>
            </a: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buNone/>
            </a:pPr>
            <a:endParaRPr lang="es-ES" sz="16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13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879" y="503652"/>
            <a:ext cx="9740206" cy="593628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Fármacos para la 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obesidad: </a:t>
            </a: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Tirzepatida</a:t>
            </a: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SC 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semanal </a:t>
            </a:r>
            <a:r>
              <a:rPr lang="es-ES" sz="1600" b="1" dirty="0">
                <a:solidFill>
                  <a:srgbClr val="4E9EBA"/>
                </a:solidFill>
                <a:latin typeface="Arial Black" pitchFamily="34" charset="0"/>
              </a:rPr>
              <a:t>(Ver tabla 5)</a:t>
            </a:r>
            <a:r>
              <a:rPr lang="es-ES" sz="3200" dirty="0">
                <a:solidFill>
                  <a:srgbClr val="4E9EBA"/>
                </a:solidFill>
                <a:latin typeface="Arial Black" pitchFamily="34" charset="0"/>
              </a:rPr>
              <a:t/>
            </a:r>
            <a:br>
              <a:rPr lang="es-ES" sz="3200" dirty="0">
                <a:solidFill>
                  <a:srgbClr val="4E9EBA"/>
                </a:solidFill>
                <a:latin typeface="Arial Black" pitchFamily="34" charset="0"/>
              </a:rPr>
            </a:br>
            <a:r>
              <a:rPr lang="es-ES" sz="1600" b="1" dirty="0">
                <a:solidFill>
                  <a:srgbClr val="4E9EBA"/>
                </a:solidFill>
                <a:latin typeface="Arial Black" pitchFamily="34" charset="0"/>
              </a:rPr>
              <a:t/>
            </a:r>
            <a:br>
              <a:rPr lang="es-ES" sz="1600" b="1" dirty="0">
                <a:solidFill>
                  <a:srgbClr val="4E9EBA"/>
                </a:solidFill>
                <a:latin typeface="Arial Black" pitchFamily="34" charset="0"/>
              </a:rPr>
            </a:br>
            <a:r>
              <a:rPr lang="es-ES" sz="1600" b="1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1600" b="1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endParaRPr lang="es-ES" sz="32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16947" y="1345466"/>
            <a:ext cx="11161486" cy="49035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800" dirty="0" smtClean="0"/>
              <a:t>Nuevo </a:t>
            </a:r>
            <a:r>
              <a:rPr lang="es-ES" sz="1800" dirty="0"/>
              <a:t>fármaco agonista dual de los receptores GLP-1 y GIP </a:t>
            </a:r>
            <a:r>
              <a:rPr lang="es-ES" sz="1400" dirty="0"/>
              <a:t>(polipéptido </a:t>
            </a:r>
            <a:r>
              <a:rPr lang="es-ES" sz="1400" dirty="0" err="1"/>
              <a:t>insulinotrópico</a:t>
            </a:r>
            <a:r>
              <a:rPr lang="es-ES" sz="1400" dirty="0"/>
              <a:t> dependiente de glucosa</a:t>
            </a:r>
            <a:r>
              <a:rPr lang="es-ES" sz="1400" dirty="0" smtClean="0"/>
              <a:t>).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800" dirty="0" smtClean="0"/>
              <a:t>Por </a:t>
            </a:r>
            <a:r>
              <a:rPr lang="es-ES" sz="1800" dirty="0"/>
              <a:t>el momento solo </a:t>
            </a:r>
            <a:r>
              <a:rPr lang="es-ES" sz="1800" dirty="0" smtClean="0"/>
              <a:t>autorizado en </a:t>
            </a:r>
            <a:r>
              <a:rPr lang="es-ES" sz="1800" dirty="0"/>
              <a:t>la DM2. En España </a:t>
            </a:r>
            <a:r>
              <a:rPr lang="es-ES" sz="1800" dirty="0" smtClean="0"/>
              <a:t>aún no </a:t>
            </a:r>
            <a:r>
              <a:rPr lang="es-ES" sz="1800" dirty="0"/>
              <a:t>se ha comercializado. Se administra por vía SC una vez por </a:t>
            </a:r>
            <a:r>
              <a:rPr lang="es-ES" sz="1800" dirty="0" smtClean="0"/>
              <a:t>semana.</a:t>
            </a: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buNone/>
            </a:pPr>
            <a:r>
              <a:rPr lang="es-ES" sz="1800" b="1" u="sng" dirty="0"/>
              <a:t>Eficacia y seguridad de </a:t>
            </a:r>
            <a:r>
              <a:rPr lang="es-ES" sz="1800" b="1" u="sng" dirty="0" err="1"/>
              <a:t>tirzepatida</a:t>
            </a:r>
            <a:r>
              <a:rPr lang="es-ES" sz="1800" b="1" u="sng" dirty="0"/>
              <a:t> en el control glucémico de pacientes con DM2 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</a:pPr>
            <a:r>
              <a:rPr lang="es-ES" sz="1400" dirty="0" smtClean="0"/>
              <a:t>Evaluado en los ECA </a:t>
            </a:r>
            <a:r>
              <a:rPr lang="es-ES" sz="1400" dirty="0"/>
              <a:t>SURPASS </a:t>
            </a:r>
            <a:r>
              <a:rPr lang="es-ES" sz="1400" dirty="0" smtClean="0"/>
              <a:t>1-5 (</a:t>
            </a:r>
            <a:r>
              <a:rPr lang="es-ES" sz="1400" dirty="0"/>
              <a:t>40-52 semanas de </a:t>
            </a:r>
            <a:r>
              <a:rPr lang="es-ES" sz="1400" dirty="0" smtClean="0"/>
              <a:t>duración). </a:t>
            </a:r>
            <a:r>
              <a:rPr lang="es-ES" sz="1400" dirty="0" err="1" smtClean="0"/>
              <a:t>Tirzepatida</a:t>
            </a:r>
            <a:r>
              <a:rPr lang="es-ES" sz="1400" dirty="0" smtClean="0"/>
              <a:t> </a:t>
            </a:r>
            <a:r>
              <a:rPr lang="es-ES" sz="1400" dirty="0"/>
              <a:t>5 mg, 10 mg y 15 mg ha mostrado efectos consistentes y clínicamente relevantes en la reducción de HbA1c frente a placebo, sin un marcado efecto dosis dependiente, </a:t>
            </a:r>
            <a:r>
              <a:rPr lang="es-ES" sz="1400" dirty="0" smtClean="0"/>
              <a:t>superior </a:t>
            </a:r>
            <a:r>
              <a:rPr lang="es-ES" sz="1400" dirty="0"/>
              <a:t>a </a:t>
            </a:r>
            <a:r>
              <a:rPr lang="es-ES" sz="1400" dirty="0" err="1" smtClean="0"/>
              <a:t>semaglutida</a:t>
            </a:r>
            <a:r>
              <a:rPr lang="es-ES" sz="1400" dirty="0" smtClean="0"/>
              <a:t> </a:t>
            </a:r>
            <a:r>
              <a:rPr lang="es-ES" sz="1400" dirty="0"/>
              <a:t>1 mg (dosis no </a:t>
            </a:r>
            <a:r>
              <a:rPr lang="es-ES" sz="1400" dirty="0" err="1"/>
              <a:t>equipotentes</a:t>
            </a:r>
            <a:r>
              <a:rPr lang="es-ES" sz="1400" dirty="0"/>
              <a:t>). Se observaron </a:t>
            </a:r>
            <a:r>
              <a:rPr lang="es-ES" sz="1400" dirty="0" smtClean="0"/>
              <a:t>efectos </a:t>
            </a:r>
            <a:r>
              <a:rPr lang="es-ES" sz="1400" dirty="0"/>
              <a:t>consistentes, </a:t>
            </a:r>
            <a:r>
              <a:rPr lang="es-ES" sz="1400" dirty="0" smtClean="0"/>
              <a:t>dependientes </a:t>
            </a:r>
            <a:r>
              <a:rPr lang="es-ES" sz="1400" dirty="0"/>
              <a:t>de la dosis, en la reducción de </a:t>
            </a:r>
            <a:r>
              <a:rPr lang="es-ES" sz="1400" dirty="0" smtClean="0"/>
              <a:t>peso.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</a:pPr>
            <a:r>
              <a:rPr lang="es-ES" sz="1400" dirty="0" smtClean="0"/>
              <a:t> Perfil </a:t>
            </a:r>
            <a:r>
              <a:rPr lang="es-ES" sz="1400" dirty="0"/>
              <a:t>de efectos adversos </a:t>
            </a:r>
            <a:r>
              <a:rPr lang="es-ES" sz="1400" dirty="0" smtClean="0"/>
              <a:t>similar </a:t>
            </a:r>
            <a:r>
              <a:rPr lang="es-ES" sz="1400" dirty="0"/>
              <a:t>al de los </a:t>
            </a:r>
            <a:r>
              <a:rPr lang="es-ES" sz="1400" dirty="0" smtClean="0"/>
              <a:t>ar-GLP-1: 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</a:pPr>
            <a:r>
              <a:rPr lang="es-ES" sz="1050" dirty="0" smtClean="0"/>
              <a:t>Efectos gastrointestinales: muy frecuentes, dosis-dependientes. 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</a:pPr>
            <a:r>
              <a:rPr lang="es-ES" sz="1050" dirty="0" smtClean="0"/>
              <a:t>Produce </a:t>
            </a:r>
            <a:r>
              <a:rPr lang="es-ES" sz="1050" dirty="0"/>
              <a:t>incremento de la amilasa y la lipasa, hipoglucemia en pacientes diabéticos tratados con </a:t>
            </a:r>
            <a:r>
              <a:rPr lang="es-ES" sz="1050" dirty="0" err="1"/>
              <a:t>secretagogos</a:t>
            </a:r>
            <a:r>
              <a:rPr lang="es-ES" sz="1050" dirty="0"/>
              <a:t>, aumento de la frecuencia cardiaca y más casos de colelitiasis (frente a placebo). Aumenta la calcitonina sérica (efecto no observado en los arGLP-1) y se desconoce si ello se asocia a hiperplasia de células C en tiroides. </a:t>
            </a:r>
            <a:endParaRPr lang="es-ES" sz="1050" dirty="0" smtClean="0"/>
          </a:p>
          <a:p>
            <a:pPr lvl="2" algn="just">
              <a:lnSpc>
                <a:spcPct val="110000"/>
              </a:lnSpc>
              <a:spcBef>
                <a:spcPts val="0"/>
              </a:spcBef>
            </a:pPr>
            <a:r>
              <a:rPr lang="es-ES" sz="1050" dirty="0" smtClean="0"/>
              <a:t>No </a:t>
            </a:r>
            <a:r>
              <a:rPr lang="es-ES" sz="1050" dirty="0"/>
              <a:t>hay datos en pacientes con retinopatía proliferativa</a:t>
            </a:r>
            <a:r>
              <a:rPr lang="es-ES" sz="1050" dirty="0" smtClean="0"/>
              <a:t>.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</a:pPr>
            <a:r>
              <a:rPr lang="es-ES" sz="1050" dirty="0" smtClean="0"/>
              <a:t> </a:t>
            </a:r>
            <a:r>
              <a:rPr lang="es-ES" sz="1050" dirty="0"/>
              <a:t>Sus efectos cardiovasculares se están evaluando en un ECA específico con </a:t>
            </a:r>
            <a:r>
              <a:rPr lang="es-ES" sz="1050" dirty="0" err="1"/>
              <a:t>dulaglutida</a:t>
            </a:r>
            <a:r>
              <a:rPr lang="es-ES" sz="1050" dirty="0"/>
              <a:t> como </a:t>
            </a:r>
            <a:r>
              <a:rPr lang="es-ES" sz="1050" dirty="0" smtClean="0"/>
              <a:t>comparador. </a:t>
            </a:r>
            <a:endParaRPr lang="es-ES" sz="105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09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635" y="356090"/>
            <a:ext cx="10515600" cy="732155"/>
          </a:xfrm>
        </p:spPr>
        <p:txBody>
          <a:bodyPr/>
          <a:lstStyle/>
          <a:p>
            <a:pPr algn="ctr"/>
            <a:r>
              <a:rPr lang="es-ES" sz="40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SUMARIO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213945" y="1353732"/>
            <a:ext cx="9251779" cy="4371950"/>
          </a:xfrm>
          <a:prstGeom prst="rect">
            <a:avLst/>
          </a:prstGeom>
          <a:solidFill>
            <a:srgbClr val="5FACBC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endParaRPr lang="es-ES" sz="1800" dirty="0" smtClean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1800" dirty="0" smtClean="0">
                <a:solidFill>
                  <a:schemeClr val="bg1"/>
                </a:solidFill>
              </a:rPr>
              <a:t>INTRODUCCIÓN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s-ES" sz="1500" dirty="0">
                <a:solidFill>
                  <a:schemeClr val="bg1"/>
                </a:solidFill>
              </a:rPr>
              <a:t>Clasificación 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s-ES" sz="1500" dirty="0">
                <a:solidFill>
                  <a:schemeClr val="bg1"/>
                </a:solidFill>
              </a:rPr>
              <a:t>Impacto sobre la salud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1800" dirty="0">
                <a:solidFill>
                  <a:schemeClr val="bg1"/>
                </a:solidFill>
              </a:rPr>
              <a:t>PREVENCIÓN DE LA OBESIDAD: NECESIDAD DE UN ENFOQUE POBLACIONAL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1800" dirty="0">
                <a:solidFill>
                  <a:schemeClr val="bg1"/>
                </a:solidFill>
              </a:rPr>
              <a:t>MEDIDAS NO FARMACOLÓGICAS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1800" dirty="0">
                <a:solidFill>
                  <a:schemeClr val="bg1"/>
                </a:solidFill>
              </a:rPr>
              <a:t>TRATAMIENTO FARMACOLÓGICO DE LA OBESIDAD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s-ES" sz="1400" dirty="0">
                <a:solidFill>
                  <a:schemeClr val="bg1"/>
                </a:solidFill>
              </a:rPr>
              <a:t>Principios generales del uso de fármacos para la obesidad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s-ES" sz="1400" dirty="0">
                <a:solidFill>
                  <a:schemeClr val="bg1"/>
                </a:solidFill>
              </a:rPr>
              <a:t>Eficacia y seguridad: lugar en terapéutica</a:t>
            </a:r>
          </a:p>
          <a:p>
            <a:pPr marL="914400" lvl="2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pt-BR" sz="1200" dirty="0" smtClean="0">
                <a:solidFill>
                  <a:schemeClr val="bg1"/>
                </a:solidFill>
              </a:rPr>
              <a:t>- </a:t>
            </a:r>
            <a:r>
              <a:rPr lang="pt-BR" sz="1200" dirty="0" err="1" smtClean="0">
                <a:solidFill>
                  <a:schemeClr val="bg1"/>
                </a:solidFill>
              </a:rPr>
              <a:t>Orlistat</a:t>
            </a:r>
            <a:endParaRPr lang="pt-BR" sz="1200" dirty="0">
              <a:solidFill>
                <a:schemeClr val="bg1"/>
              </a:solidFill>
            </a:endParaRPr>
          </a:p>
          <a:p>
            <a:pPr marL="914400" lvl="2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pt-BR" sz="1200" dirty="0" smtClean="0">
                <a:solidFill>
                  <a:schemeClr val="bg1"/>
                </a:solidFill>
              </a:rPr>
              <a:t>- </a:t>
            </a:r>
            <a:r>
              <a:rPr lang="pt-BR" sz="1200" dirty="0" err="1" smtClean="0">
                <a:solidFill>
                  <a:schemeClr val="bg1"/>
                </a:solidFill>
              </a:rPr>
              <a:t>Naltrexona-bupropion</a:t>
            </a:r>
            <a:endParaRPr lang="pt-BR" sz="1200" dirty="0">
              <a:solidFill>
                <a:schemeClr val="bg1"/>
              </a:solidFill>
            </a:endParaRPr>
          </a:p>
          <a:p>
            <a:pPr marL="914400" lvl="2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pt-BR" sz="1200" dirty="0" smtClean="0">
                <a:solidFill>
                  <a:schemeClr val="bg1"/>
                </a:solidFill>
              </a:rPr>
              <a:t>- arGLP-1</a:t>
            </a:r>
            <a:r>
              <a:rPr lang="pt-BR" sz="1200" dirty="0">
                <a:solidFill>
                  <a:schemeClr val="bg1"/>
                </a:solidFill>
              </a:rPr>
              <a:t>: </a:t>
            </a:r>
            <a:r>
              <a:rPr lang="pt-BR" sz="1200" dirty="0" err="1">
                <a:solidFill>
                  <a:schemeClr val="bg1"/>
                </a:solidFill>
              </a:rPr>
              <a:t>liraglutida</a:t>
            </a:r>
            <a:r>
              <a:rPr lang="pt-BR" sz="1200" dirty="0">
                <a:solidFill>
                  <a:schemeClr val="bg1"/>
                </a:solidFill>
              </a:rPr>
              <a:t> y </a:t>
            </a:r>
            <a:r>
              <a:rPr lang="pt-BR" sz="1200" dirty="0" err="1">
                <a:solidFill>
                  <a:schemeClr val="bg1"/>
                </a:solidFill>
              </a:rPr>
              <a:t>semaglutida</a:t>
            </a:r>
            <a:endParaRPr lang="pt-BR" sz="1200" dirty="0">
              <a:solidFill>
                <a:schemeClr val="bg1"/>
              </a:solidFill>
            </a:endParaRPr>
          </a:p>
          <a:p>
            <a:pPr marL="914400" lvl="2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pt-BR" sz="1200" dirty="0" smtClean="0">
                <a:solidFill>
                  <a:schemeClr val="bg1"/>
                </a:solidFill>
              </a:rPr>
              <a:t>- </a:t>
            </a:r>
            <a:r>
              <a:rPr lang="pt-BR" sz="1200" dirty="0" err="1" smtClean="0">
                <a:solidFill>
                  <a:schemeClr val="bg1"/>
                </a:solidFill>
              </a:rPr>
              <a:t>Tirzepatida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endParaRPr lang="pt-BR" sz="1200" dirty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chemeClr val="bg1"/>
                </a:solidFill>
              </a:rPr>
              <a:t>IDEAS CLAVE</a:t>
            </a:r>
            <a:endParaRPr lang="es-ES" sz="1600" dirty="0" smtClean="0">
              <a:solidFill>
                <a:schemeClr val="bg1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7" name="Imagen 6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" name="Conector recto 13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71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879" y="503652"/>
            <a:ext cx="9740206" cy="593628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Fármacos para la 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obesidad: </a:t>
            </a: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Tirzepatida</a:t>
            </a: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SC 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semanal </a:t>
            </a:r>
            <a:r>
              <a:rPr lang="es-ES" sz="1800" b="1" dirty="0">
                <a:solidFill>
                  <a:srgbClr val="4E9EBA"/>
                </a:solidFill>
                <a:latin typeface="Arial Black" pitchFamily="34" charset="0"/>
              </a:rPr>
              <a:t>(Ver tabla 5)</a:t>
            </a:r>
            <a:r>
              <a:rPr lang="es-ES" sz="3600" dirty="0">
                <a:solidFill>
                  <a:srgbClr val="4E9EBA"/>
                </a:solidFill>
                <a:latin typeface="Arial Black" pitchFamily="34" charset="0"/>
              </a:rPr>
              <a:t/>
            </a:r>
            <a:br>
              <a:rPr lang="es-ES" sz="3600" dirty="0">
                <a:solidFill>
                  <a:srgbClr val="4E9EBA"/>
                </a:solidFill>
                <a:latin typeface="Arial Black" pitchFamily="34" charset="0"/>
              </a:rPr>
            </a:br>
            <a:r>
              <a:rPr lang="es-ES" sz="1800" b="1" dirty="0">
                <a:solidFill>
                  <a:srgbClr val="4E9EBA"/>
                </a:solidFill>
                <a:latin typeface="Arial Black" pitchFamily="34" charset="0"/>
              </a:rPr>
              <a:t/>
            </a:r>
            <a:br>
              <a:rPr lang="es-ES" sz="1800" b="1" dirty="0">
                <a:solidFill>
                  <a:srgbClr val="4E9EBA"/>
                </a:solidFill>
                <a:latin typeface="Arial Black" pitchFamily="34" charset="0"/>
              </a:rPr>
            </a:br>
            <a:endParaRPr lang="es-ES" sz="32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16947" y="1189860"/>
            <a:ext cx="11161486" cy="54687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1200"/>
              </a:spcBef>
              <a:buNone/>
            </a:pPr>
            <a:r>
              <a:rPr lang="es-ES" sz="1800" b="1" u="sng" dirty="0" smtClean="0"/>
              <a:t>Eficacia </a:t>
            </a:r>
            <a:r>
              <a:rPr lang="es-ES" sz="1800" b="1" u="sng" dirty="0"/>
              <a:t>y seguridad de </a:t>
            </a:r>
            <a:r>
              <a:rPr lang="es-ES" sz="1800" b="1" u="sng" dirty="0" err="1"/>
              <a:t>tirzepatida</a:t>
            </a:r>
            <a:r>
              <a:rPr lang="es-ES" sz="1800" b="1" u="sng" dirty="0"/>
              <a:t> en </a:t>
            </a:r>
            <a:r>
              <a:rPr lang="es-ES" sz="1800" b="1" u="sng" dirty="0" smtClean="0"/>
              <a:t>obesidad </a:t>
            </a:r>
            <a:endParaRPr lang="es-ES" sz="1800" b="1" u="sng" dirty="0"/>
          </a:p>
          <a:p>
            <a:pPr lvl="1" algn="just">
              <a:lnSpc>
                <a:spcPct val="110000"/>
              </a:lnSpc>
              <a:spcBef>
                <a:spcPts val="1200"/>
              </a:spcBef>
            </a:pPr>
            <a:r>
              <a:rPr lang="es-ES" sz="2000" dirty="0" smtClean="0"/>
              <a:t>Está siendo </a:t>
            </a:r>
            <a:r>
              <a:rPr lang="es-ES" sz="2000" dirty="0"/>
              <a:t>evaluada a través del programa de desarrollo clínico </a:t>
            </a:r>
            <a:r>
              <a:rPr lang="es-ES" sz="2000" dirty="0" smtClean="0"/>
              <a:t>SURMOUNT. 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</a:pPr>
            <a:r>
              <a:rPr lang="es-ES" sz="2000" dirty="0" smtClean="0"/>
              <a:t>ECA SURMOUNT-1: 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 smtClean="0"/>
              <a:t>Objetivo: </a:t>
            </a:r>
            <a:r>
              <a:rPr lang="es-ES" sz="1200" dirty="0"/>
              <a:t>evaluar la eficacia en la reducción de peso y la seguridad </a:t>
            </a:r>
            <a:r>
              <a:rPr lang="es-ES" sz="1200" dirty="0" smtClean="0"/>
              <a:t>vs</a:t>
            </a:r>
            <a:r>
              <a:rPr lang="es-ES" sz="1200" dirty="0"/>
              <a:t>. placebo en pacientes sin DM2 con sobrepeso u </a:t>
            </a:r>
            <a:r>
              <a:rPr lang="es-ES" sz="1200" dirty="0" smtClean="0"/>
              <a:t>obesidad, 72 semanas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 smtClean="0"/>
              <a:t>Disminución </a:t>
            </a:r>
            <a:r>
              <a:rPr lang="es-ES" sz="1200" dirty="0"/>
              <a:t>de peso dosis dependiente y de mayor magnitud que el observado hasta ahora con otros </a:t>
            </a:r>
            <a:r>
              <a:rPr lang="es-ES" sz="1200" dirty="0" smtClean="0"/>
              <a:t>fármacos. % </a:t>
            </a:r>
            <a:r>
              <a:rPr lang="es-ES" sz="1200" dirty="0"/>
              <a:t>respondedores con disminución del peso ≥ 20</a:t>
            </a:r>
            <a:r>
              <a:rPr lang="es-ES" sz="1200" dirty="0" smtClean="0"/>
              <a:t>%:  </a:t>
            </a:r>
            <a:r>
              <a:rPr lang="es-ES" sz="1200" dirty="0"/>
              <a:t>50% y del 57% con </a:t>
            </a:r>
            <a:r>
              <a:rPr lang="es-ES" sz="1200" dirty="0" err="1"/>
              <a:t>tirzepatida</a:t>
            </a:r>
            <a:r>
              <a:rPr lang="es-ES" sz="1200" dirty="0"/>
              <a:t> 10 mg y 15 mg respectivamente, frente al 3% con placebo. </a:t>
            </a:r>
            <a:r>
              <a:rPr lang="es-ES" sz="1200" dirty="0" smtClean="0"/>
              <a:t>C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 smtClean="0"/>
              <a:t>Con </a:t>
            </a:r>
            <a:r>
              <a:rPr lang="es-ES" sz="1200" dirty="0"/>
              <a:t>la dosis de 5 </a:t>
            </a:r>
            <a:r>
              <a:rPr lang="es-ES" sz="1200" dirty="0" smtClean="0"/>
              <a:t>mg: efecto </a:t>
            </a:r>
            <a:r>
              <a:rPr lang="es-ES" sz="1200" dirty="0"/>
              <a:t>meseta hacia la semana 60; </a:t>
            </a:r>
            <a:r>
              <a:rPr lang="es-ES" sz="1200" dirty="0" smtClean="0"/>
              <a:t>dosis </a:t>
            </a:r>
            <a:r>
              <a:rPr lang="es-ES" sz="1200" dirty="0"/>
              <a:t>de 10 mg y 15 </a:t>
            </a:r>
            <a:r>
              <a:rPr lang="es-ES" sz="1200" dirty="0" smtClean="0"/>
              <a:t>mg: efecto </a:t>
            </a:r>
            <a:r>
              <a:rPr lang="es-ES" sz="1200" dirty="0"/>
              <a:t>cercano a la </a:t>
            </a:r>
            <a:r>
              <a:rPr lang="es-ES" sz="1200" dirty="0" smtClean="0"/>
              <a:t>meseta hacia la semana 72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 smtClean="0"/>
              <a:t>Mejoras </a:t>
            </a:r>
            <a:r>
              <a:rPr lang="es-ES" sz="1200" dirty="0" err="1"/>
              <a:t>cardiometabólicas</a:t>
            </a:r>
            <a:r>
              <a:rPr lang="es-ES" sz="1200" dirty="0"/>
              <a:t> (presión arterial, colesterol no LDL, etc.). En personas con prediabetes, la conversión a </a:t>
            </a:r>
            <a:r>
              <a:rPr lang="es-ES" sz="1200" dirty="0" err="1"/>
              <a:t>normoglucemia</a:t>
            </a:r>
            <a:r>
              <a:rPr lang="es-ES" sz="1200" dirty="0"/>
              <a:t> fue del 95% para </a:t>
            </a:r>
            <a:r>
              <a:rPr lang="es-ES" sz="1200" dirty="0" err="1"/>
              <a:t>tirzepatida</a:t>
            </a:r>
            <a:r>
              <a:rPr lang="es-ES" sz="1200" dirty="0"/>
              <a:t> y del 62% para el placebo; en estos pacientes está previsto evaluar el efecto a los 2 años. </a:t>
            </a:r>
            <a:endParaRPr lang="es-ES" sz="1200" dirty="0" smtClean="0"/>
          </a:p>
          <a:p>
            <a:pPr lvl="2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 smtClean="0"/>
              <a:t>Las </a:t>
            </a:r>
            <a:r>
              <a:rPr lang="es-ES" sz="1200" dirty="0"/>
              <a:t>personas incluidas en el estudio fueron predominantemente jóvenes (media de edad 45 años), mujeres (67,5%) y con un IMC promedio 38 kg/m2.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2000" dirty="0"/>
              <a:t>ECA </a:t>
            </a:r>
            <a:r>
              <a:rPr lang="es-ES" sz="2000" dirty="0" smtClean="0"/>
              <a:t>SURMOUNT-2: 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 smtClean="0"/>
              <a:t>Objetivo:  </a:t>
            </a:r>
            <a:r>
              <a:rPr lang="es-ES" sz="1200" dirty="0"/>
              <a:t>evaluar la eficacia y seguridad de </a:t>
            </a:r>
            <a:r>
              <a:rPr lang="es-ES" sz="1200" dirty="0" err="1"/>
              <a:t>tirzepatida</a:t>
            </a:r>
            <a:r>
              <a:rPr lang="es-ES" sz="1200" dirty="0"/>
              <a:t> 10 mg y 15 mg frente a placebo en pacientes con DM2 con sobrepeso u </a:t>
            </a:r>
            <a:r>
              <a:rPr lang="es-ES" sz="1200" dirty="0" smtClean="0"/>
              <a:t>obesidad,  </a:t>
            </a:r>
            <a:r>
              <a:rPr lang="es-ES" sz="1200" dirty="0"/>
              <a:t>72 </a:t>
            </a:r>
            <a:r>
              <a:rPr lang="es-ES" sz="1200" dirty="0" smtClean="0"/>
              <a:t>semanas.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 smtClean="0"/>
              <a:t>Disminución </a:t>
            </a:r>
            <a:r>
              <a:rPr lang="es-ES" sz="1200" dirty="0"/>
              <a:t>del peso clínicamente relevante, aunque de menor magnitud que la observada en población no diabética (tabla 5). </a:t>
            </a:r>
            <a:endParaRPr lang="es-ES" sz="1200" dirty="0" smtClean="0"/>
          </a:p>
          <a:p>
            <a:pPr lvl="2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 smtClean="0"/>
              <a:t>Efecto </a:t>
            </a:r>
            <a:r>
              <a:rPr lang="es-ES" sz="1200" dirty="0"/>
              <a:t>meseta hacia las semanas 60-72 con ambas dosis</a:t>
            </a:r>
            <a:r>
              <a:rPr lang="es-ES" sz="1200" dirty="0" smtClean="0"/>
              <a:t>.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 smtClean="0"/>
              <a:t>La </a:t>
            </a:r>
            <a:r>
              <a:rPr lang="es-ES" sz="1200" dirty="0"/>
              <a:t>reducción en la HbA1c corregida con placebo fue de 1,5%, observándose también mejoras en otras variables </a:t>
            </a:r>
            <a:r>
              <a:rPr lang="es-ES" sz="1200" dirty="0" err="1"/>
              <a:t>cardiometabólicas</a:t>
            </a:r>
            <a:r>
              <a:rPr lang="es-ES" sz="1200" dirty="0"/>
              <a:t>. </a:t>
            </a:r>
            <a:endParaRPr lang="es-ES" sz="1200" dirty="0" smtClean="0"/>
          </a:p>
          <a:p>
            <a:pPr lvl="2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 smtClean="0"/>
              <a:t>Las </a:t>
            </a:r>
            <a:r>
              <a:rPr lang="es-ES" sz="1200" dirty="0"/>
              <a:t>personas incluidas en el estudio tenían en promedio una edad de 54 años (18% ≥ 65 años), una proporción similar de hombres y mujeres, un IMC de 36 kg/m2 y una HbA1c de 8%, en tratamiento mayoritariamente con </a:t>
            </a:r>
            <a:r>
              <a:rPr lang="es-ES" sz="1200" dirty="0" err="1"/>
              <a:t>metformina</a:t>
            </a:r>
            <a:r>
              <a:rPr lang="es-ES" sz="1200" dirty="0"/>
              <a:t> y en menor medida con otros antidiabéticos orales; sólo el 10% tenía enfermedad cardiovascular. 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79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879" y="503652"/>
            <a:ext cx="9740206" cy="593628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Fármacos para la 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obesidad: </a:t>
            </a: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Tirzepatida</a:t>
            </a: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SC 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semanal </a:t>
            </a:r>
            <a:r>
              <a:rPr lang="es-ES" sz="1800" b="1" dirty="0">
                <a:solidFill>
                  <a:srgbClr val="4E9EBA"/>
                </a:solidFill>
                <a:latin typeface="Arial Black" pitchFamily="34" charset="0"/>
              </a:rPr>
              <a:t>(Ver tabla 5)</a:t>
            </a:r>
            <a:r>
              <a:rPr lang="es-ES" sz="3600" dirty="0">
                <a:solidFill>
                  <a:srgbClr val="4E9EBA"/>
                </a:solidFill>
                <a:latin typeface="Arial Black" pitchFamily="34" charset="0"/>
              </a:rPr>
              <a:t/>
            </a:r>
            <a:br>
              <a:rPr lang="es-ES" sz="3600" dirty="0">
                <a:solidFill>
                  <a:srgbClr val="4E9EBA"/>
                </a:solidFill>
                <a:latin typeface="Arial Black" pitchFamily="34" charset="0"/>
              </a:rPr>
            </a:br>
            <a:r>
              <a:rPr lang="es-ES" sz="1800" b="1" dirty="0">
                <a:solidFill>
                  <a:srgbClr val="4E9EBA"/>
                </a:solidFill>
                <a:latin typeface="Arial Black" pitchFamily="34" charset="0"/>
              </a:rPr>
              <a:t/>
            </a:r>
            <a:br>
              <a:rPr lang="es-ES" sz="1800" b="1" dirty="0">
                <a:solidFill>
                  <a:srgbClr val="4E9EBA"/>
                </a:solidFill>
                <a:latin typeface="Arial Black" pitchFamily="34" charset="0"/>
              </a:rPr>
            </a:br>
            <a:endParaRPr lang="es-ES" sz="32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16947" y="1189860"/>
            <a:ext cx="11161486" cy="54687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1200"/>
              </a:spcBef>
              <a:buNone/>
            </a:pPr>
            <a:r>
              <a:rPr lang="es-ES" sz="1800" b="1" u="sng" dirty="0" smtClean="0"/>
              <a:t>Eficacia </a:t>
            </a:r>
            <a:r>
              <a:rPr lang="es-ES" sz="1800" b="1" u="sng" dirty="0"/>
              <a:t>y seguridad de </a:t>
            </a:r>
            <a:r>
              <a:rPr lang="es-ES" sz="1800" b="1" u="sng" dirty="0" err="1"/>
              <a:t>tirzepatida</a:t>
            </a:r>
            <a:r>
              <a:rPr lang="es-ES" sz="1800" b="1" u="sng" dirty="0"/>
              <a:t> en </a:t>
            </a:r>
            <a:r>
              <a:rPr lang="es-ES" sz="1800" b="1" u="sng" dirty="0" smtClean="0"/>
              <a:t>obesidad </a:t>
            </a:r>
            <a:endParaRPr lang="es-ES" sz="1800" b="1" u="sng" dirty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dirty="0" smtClean="0"/>
              <a:t>Resumen: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</a:pPr>
            <a:r>
              <a:rPr lang="es-ES" sz="1400" dirty="0" smtClean="0"/>
              <a:t>Efectos </a:t>
            </a:r>
            <a:r>
              <a:rPr lang="es-ES" sz="1400" dirty="0"/>
              <a:t>beneficiosos tanto en el control glucémico de pacientes con DM2 como en la obesidad en pacientes con y sin </a:t>
            </a:r>
            <a:r>
              <a:rPr lang="es-ES" sz="1400" dirty="0" smtClean="0"/>
              <a:t>diabetes.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</a:pPr>
            <a:r>
              <a:rPr lang="es-ES" sz="1400" dirty="0" smtClean="0"/>
              <a:t>Reducción </a:t>
            </a:r>
            <a:r>
              <a:rPr lang="es-ES" sz="1400" dirty="0"/>
              <a:t>de peso </a:t>
            </a:r>
            <a:r>
              <a:rPr lang="es-ES" sz="1400" dirty="0" smtClean="0"/>
              <a:t>superior </a:t>
            </a:r>
            <a:r>
              <a:rPr lang="es-ES" sz="1400" dirty="0"/>
              <a:t>al de otros fármacos aprobados para la obesidad</a:t>
            </a:r>
            <a:r>
              <a:rPr lang="es-ES" sz="1400" dirty="0" smtClean="0"/>
              <a:t>.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</a:pPr>
            <a:r>
              <a:rPr lang="es-ES" sz="1400" dirty="0" smtClean="0"/>
              <a:t>Quedan </a:t>
            </a:r>
            <a:r>
              <a:rPr lang="es-ES" sz="1400" dirty="0"/>
              <a:t>cuestiones relevantes por </a:t>
            </a:r>
            <a:r>
              <a:rPr lang="es-ES" sz="1400" dirty="0" smtClean="0"/>
              <a:t>responder:  </a:t>
            </a:r>
          </a:p>
          <a:p>
            <a:pPr lvl="3" algn="just">
              <a:lnSpc>
                <a:spcPct val="110000"/>
              </a:lnSpc>
              <a:spcBef>
                <a:spcPts val="0"/>
              </a:spcBef>
            </a:pPr>
            <a:r>
              <a:rPr lang="es-ES" sz="1400" dirty="0" smtClean="0"/>
              <a:t>Los efectos </a:t>
            </a:r>
            <a:r>
              <a:rPr lang="es-ES" sz="1400" dirty="0"/>
              <a:t>cardiovasculares son aún desconocidos</a:t>
            </a:r>
          </a:p>
          <a:p>
            <a:pPr lvl="3" algn="just">
              <a:lnSpc>
                <a:spcPct val="110000"/>
              </a:lnSpc>
              <a:spcBef>
                <a:spcPts val="0"/>
              </a:spcBef>
            </a:pPr>
            <a:r>
              <a:rPr lang="es-ES" sz="1400" dirty="0"/>
              <a:t>La duración de los estudios es corta, los pacientes incluidos son relativamente jóvenes, y las personas mayores y con enfermedad cardiovascular están poco representadas</a:t>
            </a:r>
            <a:r>
              <a:rPr lang="es-ES" sz="1400" dirty="0" smtClean="0"/>
              <a:t>.</a:t>
            </a:r>
          </a:p>
          <a:p>
            <a:pPr lvl="3" algn="just">
              <a:lnSpc>
                <a:spcPct val="110000"/>
              </a:lnSpc>
              <a:spcBef>
                <a:spcPts val="0"/>
              </a:spcBef>
            </a:pPr>
            <a:r>
              <a:rPr lang="es-ES" sz="1400" dirty="0" smtClean="0"/>
              <a:t>No se conoce </a:t>
            </a:r>
            <a:r>
              <a:rPr lang="es-ES" sz="1400" dirty="0"/>
              <a:t>la seguridad a largo plazo </a:t>
            </a:r>
            <a:endParaRPr lang="es-ES" sz="1400" dirty="0" smtClean="0"/>
          </a:p>
          <a:p>
            <a:pPr lvl="3" algn="just">
              <a:lnSpc>
                <a:spcPct val="110000"/>
              </a:lnSpc>
              <a:spcBef>
                <a:spcPts val="0"/>
              </a:spcBef>
            </a:pPr>
            <a:r>
              <a:rPr lang="es-ES" sz="1100" dirty="0" smtClean="0"/>
              <a:t> </a:t>
            </a:r>
            <a:r>
              <a:rPr lang="es-ES" sz="1400" dirty="0"/>
              <a:t>Se requieren ECA comparativos con arGLP-1 a dosis </a:t>
            </a:r>
            <a:r>
              <a:rPr lang="es-ES" sz="1400" dirty="0" smtClean="0"/>
              <a:t>comparables</a:t>
            </a:r>
          </a:p>
          <a:p>
            <a:pPr lvl="3" algn="just">
              <a:lnSpc>
                <a:spcPct val="110000"/>
              </a:lnSpc>
              <a:spcBef>
                <a:spcPts val="0"/>
              </a:spcBef>
            </a:pPr>
            <a:r>
              <a:rPr lang="es-ES" sz="1400" dirty="0" smtClean="0"/>
              <a:t>Se </a:t>
            </a:r>
            <a:r>
              <a:rPr lang="es-ES" sz="1400" dirty="0"/>
              <a:t>requieren más datos acerca de la pérdida de eficacia al finalizar el tratamiento y de su duración </a:t>
            </a:r>
            <a:r>
              <a:rPr lang="es-ES" sz="1400" dirty="0" smtClean="0"/>
              <a:t>óptima.</a:t>
            </a:r>
            <a:endParaRPr lang="es-ES" sz="1400" dirty="0"/>
          </a:p>
          <a:p>
            <a:pPr lvl="1" algn="just">
              <a:lnSpc>
                <a:spcPct val="110000"/>
              </a:lnSpc>
              <a:spcBef>
                <a:spcPts val="1200"/>
              </a:spcBef>
            </a:pPr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92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30" y="105509"/>
            <a:ext cx="11103429" cy="675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06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27" y="365124"/>
            <a:ext cx="11447825" cy="558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29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1193" y="1316333"/>
            <a:ext cx="9710833" cy="5345724"/>
          </a:xfrm>
          <a:noFill/>
        </p:spPr>
        <p:txBody>
          <a:bodyPr>
            <a:noAutofit/>
          </a:bodyPr>
          <a:lstStyle/>
          <a:p>
            <a:r>
              <a:rPr lang="es-ES" sz="1600" dirty="0"/>
              <a:t>En el actual entorno </a:t>
            </a:r>
            <a:r>
              <a:rPr lang="es-ES" sz="1600" dirty="0" err="1"/>
              <a:t>obesogénico</a:t>
            </a:r>
            <a:r>
              <a:rPr lang="es-ES" sz="1600" dirty="0"/>
              <a:t>, la prevención de la obesidad requiere un enfoque poblacional y social, con la implementación de políticas que faciliten el acceso a alimentos saludables y promuevan la actividad física. </a:t>
            </a:r>
          </a:p>
          <a:p>
            <a:r>
              <a:rPr lang="es-ES" sz="1600" dirty="0"/>
              <a:t>La prevención de la obesidad es crítica en la infancia y en la adolescencia.</a:t>
            </a:r>
          </a:p>
          <a:p>
            <a:r>
              <a:rPr lang="es-ES" sz="1600" dirty="0"/>
              <a:t>El tratamiento inicial de la obesidad se basa en intervenciones sobre estilos de vida que combinen dieta saludable con restricción calórica, aumento de la actividad física y modificación de la conducta. </a:t>
            </a:r>
          </a:p>
          <a:p>
            <a:r>
              <a:rPr lang="es-ES" sz="1600" dirty="0"/>
              <a:t>El tratamiento farmacológico debe reservarse para personas con obesidad o sobrepeso y comorbilidad relacionada con el peso, en las que no se ha conseguido una pérdida de peso de al menos el 5% con la intervención sobre estilos de vida. Para que los fármacos sean efectivos, deben acompañarse siempre de cambios en el estilo de vida.</a:t>
            </a:r>
          </a:p>
          <a:p>
            <a:r>
              <a:rPr lang="es-ES" sz="1600" dirty="0"/>
              <a:t>El efecto de los fármacos en la reducción de peso es inferior en personas diabéticas. </a:t>
            </a:r>
          </a:p>
          <a:p>
            <a:r>
              <a:rPr lang="es-ES" sz="1600" dirty="0"/>
              <a:t>Al suspender el tratamiento farmacológico se evidencia una recuperación rápida de peso, lo que sugiere la necesidad de tratamiento a largo plazo. Sin embargo, los ensayos clínicos tienen una duración limitada y faltan datos de seguridad a largo plazo. </a:t>
            </a:r>
          </a:p>
          <a:p>
            <a:r>
              <a:rPr lang="es-ES" sz="1600" dirty="0"/>
              <a:t>Por el momento no se dispone de datos publicados de eventos cardiovasculares con los fármacos autorizados en la obesidad.</a:t>
            </a:r>
          </a:p>
          <a:p>
            <a:r>
              <a:rPr lang="es-ES" sz="1600" dirty="0"/>
              <a:t>Si bien fármacos como </a:t>
            </a:r>
            <a:r>
              <a:rPr lang="es-ES" sz="1600" dirty="0" err="1"/>
              <a:t>liraglutida</a:t>
            </a:r>
            <a:r>
              <a:rPr lang="es-ES" sz="1600" dirty="0"/>
              <a:t>, </a:t>
            </a:r>
            <a:r>
              <a:rPr lang="es-ES" sz="1600" dirty="0" err="1"/>
              <a:t>semaglutida</a:t>
            </a:r>
            <a:r>
              <a:rPr lang="es-ES" sz="1600" dirty="0"/>
              <a:t> y </a:t>
            </a:r>
            <a:r>
              <a:rPr lang="es-ES" sz="1600" dirty="0" err="1"/>
              <a:t>tirzepatida</a:t>
            </a:r>
            <a:r>
              <a:rPr lang="es-ES" sz="1600" dirty="0"/>
              <a:t> (esta última aún no se ha autorizado en obesidad sin diabetes) pueden suponer un avance en personas que necesitan perder peso, no sustituyen a las políticas de mayor alcance necesarias para prevenir la obesidad y las enfermedades asociadas. Existe incertidumbre en relación a la seguridad de utilizar estos fármacos en sectores amplios de población y a largo plazo.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76879" y="503652"/>
            <a:ext cx="9740206" cy="593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Ideas clave</a:t>
            </a:r>
            <a:endParaRPr lang="es-ES" sz="32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366575" cy="146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06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105892" y="3257527"/>
            <a:ext cx="48296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dirty="0" smtClean="0">
                <a:solidFill>
                  <a:srgbClr val="4E9EBA"/>
                </a:solidFill>
                <a:latin typeface="Arial Black" pitchFamily="34" charset="0"/>
                <a:hlinkClick r:id="rId2"/>
              </a:rPr>
              <a:t>Vol. 31, nº5 2023</a:t>
            </a:r>
            <a:endParaRPr lang="es-ES" sz="3200" b="1" dirty="0"/>
          </a:p>
        </p:txBody>
      </p:sp>
      <p:sp>
        <p:nvSpPr>
          <p:cNvPr id="5" name="Rectángulo 4"/>
          <p:cNvSpPr/>
          <p:nvPr/>
        </p:nvSpPr>
        <p:spPr>
          <a:xfrm>
            <a:off x="2430087" y="861400"/>
            <a:ext cx="72819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ES" sz="4000" b="1" dirty="0">
                <a:solidFill>
                  <a:srgbClr val="4BACC6"/>
                </a:solidFill>
                <a:latin typeface="Arial Black" pitchFamily="34" charset="0"/>
              </a:rPr>
              <a:t>Para más información y bibliografía…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7" name="Imagen 6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5710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es-ES" sz="40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INTRODUCCIÓN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33802" y="1314363"/>
            <a:ext cx="11161486" cy="35070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smtClean="0"/>
              <a:t>Definición </a:t>
            </a:r>
            <a:r>
              <a:rPr lang="es-ES" sz="1600" dirty="0"/>
              <a:t>(OMS): enfermedad crónica compleja multifactorial caracterizada por una adiposidad excesiva que representa un riesgo para la salud, en la mayor parte de los casos debida a entornos </a:t>
            </a:r>
            <a:r>
              <a:rPr lang="es-ES" sz="1600" dirty="0" err="1"/>
              <a:t>obesogénicos</a:t>
            </a:r>
            <a:r>
              <a:rPr lang="es-ES" sz="1600" dirty="0"/>
              <a:t>, factores psicosociales y </a:t>
            </a:r>
            <a:r>
              <a:rPr lang="es-ES" sz="1600" dirty="0" smtClean="0"/>
              <a:t>genéticos.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/>
              <a:t>Alcanza dimensiones epidémicas a nivel </a:t>
            </a:r>
            <a:r>
              <a:rPr lang="es-ES" sz="1600" dirty="0" smtClean="0"/>
              <a:t>mundial, </a:t>
            </a:r>
            <a:r>
              <a:rPr lang="es-ES" sz="1600" dirty="0"/>
              <a:t>sigue aumentando, con un fuerte impacto en la morbilidad y mortalidad.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smtClean="0"/>
              <a:t>Prevalencia de la obesidad:  En Euskadi, afecta al 13,5% de mayores de 18 años y </a:t>
            </a:r>
            <a:r>
              <a:rPr lang="es-ES" sz="1600" smtClean="0"/>
              <a:t>al 11,1% </a:t>
            </a:r>
            <a:r>
              <a:rPr lang="es-ES" sz="1600" dirty="0" smtClean="0"/>
              <a:t>de la población entre 2 y 17 años.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/>
              <a:t>La prevención de la obesidad es crítica en la infancia y </a:t>
            </a:r>
            <a:r>
              <a:rPr lang="es-ES" sz="1600" dirty="0" smtClean="0"/>
              <a:t>adolescencia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/>
              <a:t>La prevalencia de la obesidad es mayor en clases menos favorecidas </a:t>
            </a:r>
            <a:r>
              <a:rPr lang="es-ES" sz="1600" dirty="0" smtClean="0"/>
              <a:t>socioeconómicamente.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/>
              <a:t>Según </a:t>
            </a:r>
            <a:r>
              <a:rPr lang="es-ES" sz="1600" dirty="0" smtClean="0"/>
              <a:t>el </a:t>
            </a:r>
            <a:r>
              <a:rPr lang="es-ES" sz="1600" dirty="0"/>
              <a:t>“Atlas mundial de la obesidad 2023”, la prevalencia de la obesidad en España en 2035 será del 37%, y la infantil se incrementará un 2,5% anualmente en el periodo </a:t>
            </a:r>
            <a:r>
              <a:rPr lang="es-ES" sz="1600" dirty="0" smtClean="0"/>
              <a:t>2020-2035.</a:t>
            </a: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buNone/>
            </a:pPr>
            <a:endParaRPr lang="es-ES" sz="1600" b="1" dirty="0" smtClean="0">
              <a:solidFill>
                <a:srgbClr val="4E9EBA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50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es-ES" sz="40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CLASIFICACIÓN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33802" y="1314364"/>
            <a:ext cx="11161486" cy="135402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smtClean="0"/>
              <a:t>La </a:t>
            </a:r>
            <a:r>
              <a:rPr lang="es-ES" sz="1600" dirty="0"/>
              <a:t>evaluación del riesgo de cada paciente incluye el índice de masa corporal (IMC), la presencia de obesidad abdominal, factores de riesgo cardiovascular (FRCV) y otras comorbilidades (apnea del sueño, hígado graso no alcohólico</a:t>
            </a:r>
            <a:r>
              <a:rPr lang="es-ES" sz="1600" dirty="0" smtClean="0"/>
              <a:t>).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smtClean="0"/>
              <a:t>El </a:t>
            </a:r>
            <a:r>
              <a:rPr lang="es-ES" sz="1600" dirty="0"/>
              <a:t>IMC no es una medida directa de la adiposidad central, por lo </a:t>
            </a:r>
            <a:r>
              <a:rPr lang="es-ES" sz="1600" dirty="0" smtClean="0"/>
              <a:t>que hay que combinarla </a:t>
            </a:r>
            <a:r>
              <a:rPr lang="es-ES" sz="1600" dirty="0"/>
              <a:t>con la medición del perímetro </a:t>
            </a:r>
            <a:r>
              <a:rPr lang="es-ES" sz="1600" dirty="0" smtClean="0"/>
              <a:t>abdominal (predictor </a:t>
            </a:r>
            <a:r>
              <a:rPr lang="es-ES" sz="1600" dirty="0"/>
              <a:t>de riesgo </a:t>
            </a:r>
            <a:r>
              <a:rPr lang="es-ES" sz="1600" dirty="0" smtClean="0"/>
              <a:t>independiente). Se considera obesidad central si:  </a:t>
            </a:r>
            <a:r>
              <a:rPr lang="es-ES" sz="1600" dirty="0"/>
              <a:t>≥ 102 cm en hombres y ≥ 88 cm en </a:t>
            </a:r>
            <a:r>
              <a:rPr lang="es-ES" sz="1600" dirty="0" smtClean="0"/>
              <a:t>mujeres. </a:t>
            </a: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buNone/>
            </a:pPr>
            <a:endParaRPr lang="es-ES" sz="1600" b="1" dirty="0" smtClean="0">
              <a:solidFill>
                <a:srgbClr val="4E9EBA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8916" y="2668386"/>
            <a:ext cx="6642823" cy="365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0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es-ES" sz="40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IMPACTO EN SALUD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33802" y="1314363"/>
            <a:ext cx="11161486" cy="42052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/>
              <a:t>Los efectos perjudiciales de la obesidad incluyen el aumento de la mortalidad, efectos metabólicos </a:t>
            </a:r>
            <a:r>
              <a:rPr lang="es-ES" sz="1600" dirty="0" smtClean="0"/>
              <a:t>(como DM2), </a:t>
            </a:r>
            <a:r>
              <a:rPr lang="es-ES" sz="1600" dirty="0"/>
              <a:t>el aumento de FRCV (hipertensión, </a:t>
            </a:r>
            <a:r>
              <a:rPr lang="es-ES" sz="1600" dirty="0" err="1"/>
              <a:t>hiperlipemia</a:t>
            </a:r>
            <a:r>
              <a:rPr lang="es-ES" sz="1600" dirty="0"/>
              <a:t>), de eventos cardiovasculares y de complicaciones </a:t>
            </a:r>
            <a:r>
              <a:rPr lang="es-ES" sz="1600" dirty="0" smtClean="0"/>
              <a:t>musculo-esqueléticas. </a:t>
            </a:r>
            <a:r>
              <a:rPr lang="es-ES" sz="1600" dirty="0"/>
              <a:t>Incrementa también el riesgo de cálculos biliares, esteatosis hepática, apnea del sueño, reflujo gastroesofágico, artrosis y </a:t>
            </a:r>
            <a:r>
              <a:rPr lang="es-ES" sz="1600" dirty="0" smtClean="0"/>
              <a:t>cáncer. </a:t>
            </a:r>
            <a:endParaRPr lang="es-ES" sz="1600" dirty="0"/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smtClean="0"/>
              <a:t>Se </a:t>
            </a:r>
            <a:r>
              <a:rPr lang="es-ES" sz="1600" dirty="0"/>
              <a:t>considera la causa de, al menos, 13 tipos distintos de cáncer (incluyendo cáncer de mama, </a:t>
            </a:r>
            <a:r>
              <a:rPr lang="es-ES" sz="1600" dirty="0" err="1"/>
              <a:t>colorrectal</a:t>
            </a:r>
            <a:r>
              <a:rPr lang="es-ES" sz="1600" dirty="0"/>
              <a:t>, renal, hepático, de ovario, mieloma múltiple o </a:t>
            </a:r>
            <a:r>
              <a:rPr lang="es-ES" sz="1600" dirty="0" err="1"/>
              <a:t>meningioma</a:t>
            </a:r>
            <a:r>
              <a:rPr lang="es-ES" sz="1600" dirty="0"/>
              <a:t>). Se prevé que la obesidad pueda desplazar en algunas regiones de Europa al tabaco como principal factor de riesgo de cáncer prevenible en las próximas </a:t>
            </a:r>
            <a:r>
              <a:rPr lang="es-ES" sz="1600" dirty="0" smtClean="0"/>
              <a:t>décadas.</a:t>
            </a:r>
            <a:endParaRPr lang="es-ES" sz="1600" dirty="0"/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/>
              <a:t>Se debe considerar también el estigma social asociado a la obesidad y los efectos perjudiciales sobre la salud </a:t>
            </a:r>
            <a:r>
              <a:rPr lang="es-ES" sz="1600" dirty="0" smtClean="0"/>
              <a:t>mental.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smtClean="0"/>
              <a:t>Los beneficios del abordaje de sobrepeso y obesidad incluyen: mejora de  </a:t>
            </a:r>
            <a:r>
              <a:rPr lang="es-ES" sz="1600" dirty="0"/>
              <a:t>factores de riesgo (hipertensión, </a:t>
            </a:r>
            <a:r>
              <a:rPr lang="es-ES" sz="1600" dirty="0" err="1"/>
              <a:t>dislipemia</a:t>
            </a:r>
            <a:r>
              <a:rPr lang="es-ES" sz="1600" dirty="0"/>
              <a:t>), DM2 y reducción de eventos </a:t>
            </a:r>
            <a:r>
              <a:rPr lang="es-ES" sz="1600" dirty="0" smtClean="0"/>
              <a:t>cardiovasculares. Otros beneficios sobre: incontinencia </a:t>
            </a:r>
            <a:r>
              <a:rPr lang="es-ES" sz="1600" dirty="0"/>
              <a:t>urinaria, apnea del sueño, depresión, calidad de vida, capacidad funcional y movilidad. La evidencia </a:t>
            </a:r>
            <a:r>
              <a:rPr lang="es-ES" sz="1600" dirty="0" smtClean="0"/>
              <a:t>sugiere </a:t>
            </a:r>
            <a:r>
              <a:rPr lang="es-ES" sz="1600" dirty="0"/>
              <a:t>también una reducción en la </a:t>
            </a:r>
            <a:r>
              <a:rPr lang="es-ES" sz="1600" dirty="0" smtClean="0"/>
              <a:t>mortalidad.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b="1" dirty="0">
                <a:solidFill>
                  <a:srgbClr val="4E9EBA"/>
                </a:solidFill>
              </a:rPr>
              <a:t>OBJETIVO de este INFAC</a:t>
            </a:r>
            <a:r>
              <a:rPr lang="es-ES" sz="1600" dirty="0" smtClean="0"/>
              <a:t>: </a:t>
            </a:r>
            <a:r>
              <a:rPr lang="es-ES" sz="1600" dirty="0"/>
              <a:t>revisar los fármacos para la obesidad en personas adultas: eficacia, seguridad, indicaciones, aspectos prácticos de los fármacos autorizados (comercializados o no) y establecer su lugar en terapéutica. </a:t>
            </a: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buNone/>
            </a:pPr>
            <a:endParaRPr lang="es-ES" sz="1600" b="1" dirty="0" smtClean="0">
              <a:solidFill>
                <a:srgbClr val="4E9EBA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47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Autofit/>
          </a:bodyPr>
          <a:lstStyle/>
          <a:p>
            <a:pPr algn="ctr"/>
            <a:r>
              <a:rPr lang="es-ES" sz="24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PREVENCIÓN DE LA OBESIDAD: NECESIDAD DE UN ENFOQUE </a:t>
            </a:r>
            <a:r>
              <a:rPr lang="es-ES" sz="24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POBLACIONAL</a:t>
            </a:r>
            <a:endParaRPr lang="es-ES" sz="24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621634" y="1169526"/>
            <a:ext cx="10472719" cy="49320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/>
              <a:t>La obesidad se produce cuando hay un desequilibrio energético asociado al consumo de alimentos poco saludables con alto contenido en grasas y azúcares, junto con inactividad física. </a:t>
            </a:r>
            <a:endParaRPr lang="es-ES" sz="1600" dirty="0" smtClean="0"/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smtClean="0"/>
              <a:t>Hay </a:t>
            </a:r>
            <a:r>
              <a:rPr lang="es-ES" sz="1600" dirty="0"/>
              <a:t>múltiples factores que influyen en </a:t>
            </a:r>
            <a:r>
              <a:rPr lang="es-ES" sz="1600" dirty="0" smtClean="0"/>
              <a:t>su desarrollo (como la predisposición </a:t>
            </a:r>
            <a:r>
              <a:rPr lang="es-ES" sz="1600" dirty="0"/>
              <a:t>genética, </a:t>
            </a:r>
            <a:r>
              <a:rPr lang="es-ES" sz="1600" dirty="0" smtClean="0"/>
              <a:t>los estilos </a:t>
            </a:r>
            <a:r>
              <a:rPr lang="es-ES" sz="1600" dirty="0"/>
              <a:t>de vida y los determinantes </a:t>
            </a:r>
            <a:r>
              <a:rPr lang="es-ES" sz="1600" dirty="0" smtClean="0"/>
              <a:t>sociales), pero la tendencia actual se </a:t>
            </a:r>
            <a:r>
              <a:rPr lang="es-ES" sz="1600" dirty="0"/>
              <a:t>explican por </a:t>
            </a:r>
            <a:r>
              <a:rPr lang="es-ES" sz="1600" dirty="0" smtClean="0"/>
              <a:t>la exposición continua a un </a:t>
            </a:r>
            <a:r>
              <a:rPr lang="es-ES" sz="1600" dirty="0"/>
              <a:t>contexto </a:t>
            </a:r>
            <a:r>
              <a:rPr lang="es-ES" sz="1600" dirty="0" err="1" smtClean="0"/>
              <a:t>obesogénico</a:t>
            </a:r>
            <a:r>
              <a:rPr lang="es-ES" sz="1600" dirty="0" smtClean="0"/>
              <a:t>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endParaRPr lang="es-ES" sz="1600" dirty="0" smtClean="0"/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endParaRPr lang="es-ES" sz="1600" dirty="0" smtClean="0"/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smtClean="0"/>
              <a:t>La creencia (de los profesionales) de que la </a:t>
            </a:r>
            <a:r>
              <a:rPr lang="es-ES" sz="1600" dirty="0"/>
              <a:t>obesidad es el resultado de estilos de vida </a:t>
            </a:r>
            <a:r>
              <a:rPr lang="es-ES" sz="1600" dirty="0" smtClean="0"/>
              <a:t>inapropiados </a:t>
            </a:r>
            <a:r>
              <a:rPr lang="es-ES" sz="1600" dirty="0"/>
              <a:t>que están bajo el control voluntario de las personas </a:t>
            </a:r>
            <a:r>
              <a:rPr lang="es-ES" sz="1600" dirty="0" smtClean="0"/>
              <a:t>afectadas aumenta su estigmatización y dificulta la utilización de las intervenciones disponibles.     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smtClean="0"/>
              <a:t>La prevención </a:t>
            </a:r>
            <a:r>
              <a:rPr lang="es-ES" sz="1600" dirty="0"/>
              <a:t>de la obesidad requiere un </a:t>
            </a:r>
            <a:r>
              <a:rPr lang="es-ES" sz="1600" dirty="0" smtClean="0"/>
              <a:t>enfoque </a:t>
            </a:r>
            <a:r>
              <a:rPr lang="es-ES" sz="1600" dirty="0"/>
              <a:t>social y poblacional, que vaya más allá de la responsabilidad individual, con la implementación de políticas públicas que mejoren el acceso a alimentos saludables asequibles y promuevan la actividad </a:t>
            </a:r>
            <a:r>
              <a:rPr lang="es-ES" sz="1600" dirty="0" smtClean="0"/>
              <a:t>física.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smtClean="0"/>
              <a:t>La OMS propone un nuevo marco de referencia </a:t>
            </a:r>
            <a:r>
              <a:rPr lang="es-ES" sz="1600" dirty="0"/>
              <a:t>que abarque </a:t>
            </a:r>
            <a:r>
              <a:rPr lang="es-ES" sz="1600" dirty="0" smtClean="0"/>
              <a:t>la prevención </a:t>
            </a:r>
            <a:r>
              <a:rPr lang="es-ES" sz="1600" dirty="0"/>
              <a:t>y manejo de la obesidad, </a:t>
            </a:r>
            <a:r>
              <a:rPr lang="es-ES" sz="1600" dirty="0" smtClean="0"/>
              <a:t>universal</a:t>
            </a:r>
            <a:r>
              <a:rPr lang="es-ES" sz="1600" dirty="0"/>
              <a:t>, accesible, asequible y sostenible, y que incluya el autocuidado, la intervención comunitaria, atención primaria y servicios especializados en obesidad.</a:t>
            </a:r>
            <a:endParaRPr lang="es-ES" sz="1600" dirty="0" smtClean="0"/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buNone/>
            </a:pPr>
            <a:endParaRPr lang="es-ES" sz="16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7970" y="2457704"/>
            <a:ext cx="7944371" cy="89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9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MEDIDAS NO FARMACOLÓGICAS 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33802" y="1181358"/>
            <a:ext cx="11161486" cy="19276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smtClean="0"/>
              <a:t>El tratamiento </a:t>
            </a:r>
            <a:r>
              <a:rPr lang="es-ES" sz="1600" dirty="0"/>
              <a:t>inicial consiste en una intervención sobre estilos de vida que combine dieta saludable con restricción calórica, aumento de la actividad física y modificación de la conducta. </a:t>
            </a:r>
            <a:r>
              <a:rPr lang="es-ES" sz="1600" dirty="0" smtClean="0"/>
              <a:t>Con ello se suele alcanzar una </a:t>
            </a:r>
            <a:r>
              <a:rPr lang="es-ES" sz="1600" dirty="0"/>
              <a:t>pérdida de peso del 5-7%, que se asocia a beneficios en </a:t>
            </a:r>
            <a:r>
              <a:rPr lang="es-ES" sz="1600" dirty="0" smtClean="0"/>
              <a:t>salud. 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</a:pPr>
            <a:r>
              <a:rPr lang="es-ES" sz="1200" dirty="0"/>
              <a:t>La práctica de actividad física, </a:t>
            </a:r>
            <a:r>
              <a:rPr lang="es-ES" sz="1200" dirty="0" smtClean="0"/>
              <a:t>aunque es </a:t>
            </a:r>
            <a:r>
              <a:rPr lang="es-ES" sz="1200" dirty="0"/>
              <a:t>menos eficaz que la restricción calórica en promover la pérdida de peso, es un predictor fuerte de mantenimiento de la </a:t>
            </a:r>
            <a:r>
              <a:rPr lang="es-ES" sz="1200" dirty="0" smtClean="0"/>
              <a:t>misma y atenúa </a:t>
            </a:r>
            <a:r>
              <a:rPr lang="es-ES" sz="1200" dirty="0"/>
              <a:t>la pérdida de masa </a:t>
            </a:r>
            <a:r>
              <a:rPr lang="es-ES" sz="1200" dirty="0" smtClean="0"/>
              <a:t>muscular.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</a:pPr>
            <a:r>
              <a:rPr lang="es-ES" sz="1200" dirty="0" smtClean="0"/>
              <a:t>El </a:t>
            </a:r>
            <a:r>
              <a:rPr lang="es-ES" sz="1200" dirty="0"/>
              <a:t>componente conductual facilita la adherencia a dieta y </a:t>
            </a:r>
            <a:r>
              <a:rPr lang="es-ES" sz="1200" dirty="0" smtClean="0"/>
              <a:t>ejercicio, así como el mantenimiento </a:t>
            </a:r>
            <a:r>
              <a:rPr lang="es-ES" sz="1200" dirty="0"/>
              <a:t>de los cambios a largo </a:t>
            </a:r>
            <a:r>
              <a:rPr lang="es-ES" sz="1200" dirty="0" smtClean="0"/>
              <a:t>plazo.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endParaRPr lang="es-ES" sz="16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3188" y="2991108"/>
            <a:ext cx="6894074" cy="38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2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Autofit/>
          </a:bodyPr>
          <a:lstStyle/>
          <a:p>
            <a:pPr algn="ctr"/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TRATAMIENTO FARMACOLÓGICO DE LA OBESIDAD 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33802" y="1314363"/>
            <a:ext cx="11161486" cy="42052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smtClean="0"/>
              <a:t>Históricamente, los fármacos </a:t>
            </a:r>
            <a:r>
              <a:rPr lang="es-ES" sz="1600" dirty="0"/>
              <a:t>para la obesidad </a:t>
            </a:r>
            <a:r>
              <a:rPr lang="es-ES" sz="1600" dirty="0" smtClean="0"/>
              <a:t>han </a:t>
            </a:r>
            <a:r>
              <a:rPr lang="es-ES" sz="1600" dirty="0"/>
              <a:t>presentado una eficacia modesta y efectos adversos relevantes, </a:t>
            </a:r>
            <a:r>
              <a:rPr lang="es-ES" sz="1600" dirty="0" smtClean="0"/>
              <a:t>que han obligado a la retirada </a:t>
            </a:r>
            <a:r>
              <a:rPr lang="es-ES" sz="1600" dirty="0"/>
              <a:t>del mercado de muchos de </a:t>
            </a:r>
            <a:r>
              <a:rPr lang="es-ES" sz="1600" dirty="0" smtClean="0"/>
              <a:t>ellos (p. ej. </a:t>
            </a:r>
            <a:r>
              <a:rPr lang="es-ES" sz="1600" dirty="0" err="1" smtClean="0"/>
              <a:t>rimonabant</a:t>
            </a:r>
            <a:r>
              <a:rPr lang="es-ES" sz="1600" dirty="0" smtClean="0"/>
              <a:t> en 2009, </a:t>
            </a:r>
            <a:r>
              <a:rPr lang="es-ES" sz="1600" dirty="0" err="1" smtClean="0"/>
              <a:t>sibutramina</a:t>
            </a:r>
            <a:r>
              <a:rPr lang="es-ES" sz="1600" dirty="0" smtClean="0"/>
              <a:t> en  2010,  </a:t>
            </a:r>
            <a:r>
              <a:rPr lang="es-ES" sz="1600" dirty="0" err="1" smtClean="0"/>
              <a:t>lorcaserina</a:t>
            </a:r>
            <a:r>
              <a:rPr lang="es-ES" sz="1600" dirty="0" smtClean="0"/>
              <a:t> en 2020); otros fármacos como </a:t>
            </a:r>
            <a:r>
              <a:rPr lang="es-ES" sz="1600" dirty="0" err="1" smtClean="0"/>
              <a:t>fenermina</a:t>
            </a:r>
            <a:r>
              <a:rPr lang="es-ES" sz="1600" dirty="0" smtClean="0"/>
              <a:t>/</a:t>
            </a:r>
            <a:r>
              <a:rPr lang="es-ES" sz="1600" dirty="0" err="1" smtClean="0"/>
              <a:t>topiramato</a:t>
            </a:r>
            <a:r>
              <a:rPr lang="es-ES" sz="1600" dirty="0" smtClean="0"/>
              <a:t> no han sido autorizados por la EMA debido a efectos adversos.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smtClean="0"/>
              <a:t>Algunos de los nuevos fármacos autorizados (como </a:t>
            </a:r>
            <a:r>
              <a:rPr lang="es-ES" sz="1600" dirty="0" err="1" smtClean="0"/>
              <a:t>semaglutida</a:t>
            </a:r>
            <a:r>
              <a:rPr lang="es-ES" sz="1600" dirty="0" smtClean="0"/>
              <a:t> o </a:t>
            </a:r>
            <a:r>
              <a:rPr lang="es-ES" sz="1600" dirty="0" err="1" smtClean="0"/>
              <a:t>tirzepatida</a:t>
            </a:r>
            <a:r>
              <a:rPr lang="es-ES" sz="1600" dirty="0" smtClean="0"/>
              <a:t>) y otras moléculas en estudios parecen </a:t>
            </a:r>
            <a:r>
              <a:rPr lang="es-ES" sz="1600" dirty="0"/>
              <a:t>ser más potentes y eficaces en la reducción de peso en comparación con los fármacos </a:t>
            </a:r>
            <a:r>
              <a:rPr lang="es-ES" sz="1600" dirty="0" smtClean="0"/>
              <a:t>anteriores.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smtClean="0"/>
              <a:t>De </a:t>
            </a:r>
            <a:r>
              <a:rPr lang="es-ES" sz="1600" dirty="0"/>
              <a:t>hecho, desde que en 2021 en EE.UU. se lanzara al mercado </a:t>
            </a:r>
            <a:r>
              <a:rPr lang="es-ES" sz="1600" dirty="0" err="1"/>
              <a:t>semaglutida</a:t>
            </a:r>
            <a:r>
              <a:rPr lang="es-ES" sz="1600" dirty="0"/>
              <a:t> para la obesidad, la alta demanda de este fármaco ha producido un desabastecimiento a nivel mundial de </a:t>
            </a:r>
            <a:r>
              <a:rPr lang="es-ES" sz="1600" dirty="0" smtClean="0"/>
              <a:t>arGLP-1, </a:t>
            </a:r>
            <a:r>
              <a:rPr lang="es-ES" sz="1600" dirty="0"/>
              <a:t>que ha dado lugar a </a:t>
            </a:r>
            <a:r>
              <a:rPr lang="es-ES" sz="1600" dirty="0">
                <a:hlinkClick r:id="rId2"/>
              </a:rPr>
              <a:t>recomendaciones de la AEMPS </a:t>
            </a:r>
            <a:r>
              <a:rPr lang="es-ES" sz="1600" dirty="0"/>
              <a:t>para paliar su impacto en pacientes que reciben estos fármacos para tratar la </a:t>
            </a:r>
            <a:r>
              <a:rPr lang="es-ES" sz="1600" dirty="0" smtClean="0"/>
              <a:t>diabetes. Se </a:t>
            </a:r>
            <a:r>
              <a:rPr lang="es-ES" sz="1600" dirty="0"/>
              <a:t>espera que el desabastecimiento continúe a lo largo de todo 2023. </a:t>
            </a:r>
            <a:endParaRPr lang="es-ES" sz="1600" dirty="0" smtClean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79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Autofit/>
          </a:bodyPr>
          <a:lstStyle/>
          <a:p>
            <a:pPr algn="ctr"/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Principios generales del uso de fármacos para la obesidad 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266007" y="1314362"/>
            <a:ext cx="11329281" cy="45128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smtClean="0"/>
              <a:t>La </a:t>
            </a:r>
            <a:r>
              <a:rPr lang="es-ES" sz="1600" dirty="0"/>
              <a:t>decisión de iniciar el tratamiento farmacológico debe ser individualizada, tras una cuidadosa valoración de los potenciales beneficios y riesgos de las distintas opciones </a:t>
            </a:r>
            <a:r>
              <a:rPr lang="es-ES" sz="1600" dirty="0" smtClean="0"/>
              <a:t>(</a:t>
            </a:r>
            <a:r>
              <a:rPr lang="es-ES" sz="1600" dirty="0"/>
              <a:t>incluyendo modificación de estilos de vida, fármacos o cirugía-dispositivos).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smtClean="0"/>
              <a:t>El </a:t>
            </a:r>
            <a:r>
              <a:rPr lang="es-ES" sz="1600" dirty="0"/>
              <a:t>tratamiento farmacológico sólo está indicado en personas con obesidad (IMC≥ 30 kg/m2) o con sobrepeso (IMC≥ 27 kg/m2) y comorbilidad relacionada con el peso (hipertensión, </a:t>
            </a:r>
            <a:r>
              <a:rPr lang="es-ES" sz="1600" dirty="0" err="1"/>
              <a:t>dislipemia</a:t>
            </a:r>
            <a:r>
              <a:rPr lang="es-ES" sz="1600" dirty="0"/>
              <a:t>, enfermedad cardiovascular, apnea obstructiva del sueño, prediabetes o DM2) en las que no se ha conseguido alcanzar una pérdida de peso de al menos un 5% con una intervención integral de modificación de estilos de vida en 3-6 meses.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smtClean="0"/>
              <a:t>Es </a:t>
            </a:r>
            <a:r>
              <a:rPr lang="es-ES" sz="1600" dirty="0"/>
              <a:t>imprescindible que los fármacos se utilicen acompañados de una dieta saludable y restricción calórica, aumento de la actividad física y modificación de la conducta, ya que la medicación sin estos cambios generalmente es </a:t>
            </a:r>
            <a:r>
              <a:rPr lang="es-ES" sz="1600" dirty="0" smtClean="0"/>
              <a:t>inefectiva.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smtClean="0"/>
              <a:t>Para tratar la comorbilidad:  </a:t>
            </a:r>
            <a:r>
              <a:rPr lang="es-ES" sz="1600" dirty="0"/>
              <a:t>seleccionar fármacos que </a:t>
            </a:r>
            <a:r>
              <a:rPr lang="es-ES" sz="1600" dirty="0" smtClean="0"/>
              <a:t> favorecen </a:t>
            </a:r>
            <a:r>
              <a:rPr lang="es-ES" sz="1600" dirty="0"/>
              <a:t>la reducción de peso y </a:t>
            </a:r>
            <a:r>
              <a:rPr lang="es-ES" sz="1600" dirty="0" smtClean="0"/>
              <a:t>evitar los que lo </a:t>
            </a:r>
            <a:r>
              <a:rPr lang="es-ES" sz="1600" dirty="0"/>
              <a:t>aumentan </a:t>
            </a:r>
            <a:r>
              <a:rPr lang="es-ES" sz="1600" dirty="0" smtClean="0"/>
              <a:t>(tabla </a:t>
            </a:r>
            <a:r>
              <a:rPr lang="es-ES" sz="1600" dirty="0"/>
              <a:t>3). </a:t>
            </a:r>
            <a:endParaRPr lang="es-ES" sz="1600" dirty="0" smtClean="0"/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es-ES" sz="1600" dirty="0" smtClean="0"/>
              <a:t>Es </a:t>
            </a:r>
            <a:r>
              <a:rPr lang="es-ES" sz="1600" dirty="0"/>
              <a:t>importante comunicar a los y las pacientes que: </a:t>
            </a:r>
            <a:endParaRPr lang="es-ES" sz="1600" dirty="0" smtClean="0"/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sz="1200" dirty="0" smtClean="0"/>
              <a:t>	La </a:t>
            </a:r>
            <a:r>
              <a:rPr lang="es-ES" sz="1200" dirty="0"/>
              <a:t>respuesta individual es muy </a:t>
            </a:r>
            <a:r>
              <a:rPr lang="es-ES" sz="1200" dirty="0" smtClean="0"/>
              <a:t>variable.</a:t>
            </a:r>
            <a:endParaRPr lang="es-ES" sz="1200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sz="1200" dirty="0"/>
              <a:t>	Los objetivos de reducción de peso deben ser realistas. Una pérdida de peso del 5 al 10% </a:t>
            </a:r>
            <a:r>
              <a:rPr lang="es-ES" sz="1200" dirty="0" smtClean="0"/>
              <a:t>se considera muy </a:t>
            </a:r>
            <a:r>
              <a:rPr lang="es-ES" sz="1200" dirty="0"/>
              <a:t>buena, y </a:t>
            </a:r>
            <a:r>
              <a:rPr lang="es-ES" sz="1200" dirty="0" smtClean="0"/>
              <a:t>excelente si  es </a:t>
            </a:r>
            <a:r>
              <a:rPr lang="es-ES" sz="1200" dirty="0"/>
              <a:t>superior al 10</a:t>
            </a:r>
            <a:r>
              <a:rPr lang="es-ES" sz="1200" dirty="0" smtClean="0"/>
              <a:t>%.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sz="1200" dirty="0"/>
              <a:t>	Una vez que se ha obtenido el efecto terapéutico máximo, se alcanza una meseta </a:t>
            </a:r>
            <a:r>
              <a:rPr lang="es-ES" sz="1200" dirty="0" smtClean="0"/>
              <a:t>(la </a:t>
            </a:r>
            <a:r>
              <a:rPr lang="es-ES" sz="1200" dirty="0"/>
              <a:t>pérdida de peso se </a:t>
            </a:r>
            <a:r>
              <a:rPr lang="es-ES" sz="1200" dirty="0" smtClean="0"/>
              <a:t>detiene): se </a:t>
            </a:r>
            <a:r>
              <a:rPr lang="es-ES" sz="1200" dirty="0"/>
              <a:t>requieren estrategias adicionales para una </a:t>
            </a:r>
            <a:r>
              <a:rPr lang="es-ES" sz="1200" dirty="0" smtClean="0"/>
              <a:t> 	mayor </a:t>
            </a:r>
            <a:r>
              <a:rPr lang="es-ES" sz="1200" dirty="0"/>
              <a:t>pérdida de peso. Es importante distinguir entre perder peso y mantener la pérdida de peso</a:t>
            </a:r>
            <a:r>
              <a:rPr lang="es-ES" sz="1200" dirty="0" smtClean="0"/>
              <a:t>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sz="1200" dirty="0"/>
              <a:t>Cuando se finaliza el tratamiento farmacológico es esperable una recuperación del </a:t>
            </a:r>
            <a:r>
              <a:rPr lang="es-ES" sz="1200" dirty="0" smtClean="0"/>
              <a:t>peso.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1600" dirty="0" smtClean="0"/>
              <a:t>Se </a:t>
            </a:r>
            <a:r>
              <a:rPr lang="es-ES" sz="1600" dirty="0"/>
              <a:t>debe considerar finalizar el tratamiento si no se alcanzan los objetivos propuestos en un tiempo </a:t>
            </a:r>
            <a:r>
              <a:rPr lang="es-ES" sz="1600" dirty="0" smtClean="0"/>
              <a:t>determinado.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1200" dirty="0" smtClean="0"/>
          </a:p>
          <a:p>
            <a:pPr lvl="1" algn="just">
              <a:lnSpc>
                <a:spcPct val="110000"/>
              </a:lnSpc>
              <a:spcBef>
                <a:spcPts val="1200"/>
              </a:spcBef>
            </a:pPr>
            <a:endParaRPr lang="es-ES" sz="12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91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ga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1CD9D10FA1F543857F910471C88E3F" ma:contentTypeVersion="17" ma:contentTypeDescription="Create a new document." ma:contentTypeScope="" ma:versionID="d78a884888c459780212285255daf9bb">
  <xsd:schema xmlns:xsd="http://www.w3.org/2001/XMLSchema" xmlns:xs="http://www.w3.org/2001/XMLSchema" xmlns:p="http://schemas.microsoft.com/office/2006/metadata/properties" xmlns:ns2="1fdafc60-6e87-4fef-9209-278af2a3ac6d" xmlns:ns3="f301a845-6ce7-4628-b9f3-e90712a662a6" targetNamespace="http://schemas.microsoft.com/office/2006/metadata/properties" ma:root="true" ma:fieldsID="02247f42eab81be76b8179e3d660e46d" ns2:_="" ns3:_="">
    <xsd:import namespace="1fdafc60-6e87-4fef-9209-278af2a3ac6d"/>
    <xsd:import namespace="f301a845-6ce7-4628-b9f3-e90712a662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afc60-6e87-4fef-9209-278af2a3ac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6238219-447f-418f-809f-6e2596424e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1a845-6ce7-4628-b9f3-e90712a662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b2c9e86-a5d1-4fbb-99d0-b14c622278c8}" ma:internalName="TaxCatchAll" ma:showField="CatchAllData" ma:web="f301a845-6ce7-4628-b9f3-e90712a662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01a845-6ce7-4628-b9f3-e90712a662a6" xsi:nil="true"/>
    <lcf76f155ced4ddcb4097134ff3c332f xmlns="1fdafc60-6e87-4fef-9209-278af2a3ac6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737D3B-2628-4CB1-A252-A7A3FD4F81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0C6934-C6DC-4A1D-828B-33A2351A1866}"/>
</file>

<file path=customXml/itemProps3.xml><?xml version="1.0" encoding="utf-8"?>
<ds:datastoreItem xmlns:ds="http://schemas.openxmlformats.org/officeDocument/2006/customXml" ds:itemID="{0C9C0450-BEA5-4695-94A4-D41D36B74154}">
  <ds:schemaRefs>
    <ds:schemaRef ds:uri="http://purl.org/dc/elements/1.1/"/>
    <ds:schemaRef ds:uri="f301a845-6ce7-4628-b9f3-e90712a662a6"/>
    <ds:schemaRef ds:uri="1fdafc60-6e87-4fef-9209-278af2a3ac6d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4008</TotalTime>
  <Words>3989</Words>
  <Application>Microsoft Office PowerPoint</Application>
  <PresentationFormat>Panorámica</PresentationFormat>
  <Paragraphs>167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Courier New</vt:lpstr>
      <vt:lpstr>Wingdings</vt:lpstr>
      <vt:lpstr>Tema de Office</vt:lpstr>
      <vt:lpstr>FÁRMACOS PARA LA OBESIDAD  Vol 31, nº5 2023</vt:lpstr>
      <vt:lpstr>SUMARIO</vt:lpstr>
      <vt:lpstr>INTRODUCCIÓN</vt:lpstr>
      <vt:lpstr>CLASIFICACIÓN</vt:lpstr>
      <vt:lpstr>IMPACTO EN SALUD</vt:lpstr>
      <vt:lpstr>PREVENCIÓN DE LA OBESIDAD: NECESIDAD DE UN ENFOQUE POBLACIONAL</vt:lpstr>
      <vt:lpstr>MEDIDAS NO FARMACOLÓGICAS </vt:lpstr>
      <vt:lpstr>TRATAMIENTO FARMACOLÓGICO DE LA OBESIDAD </vt:lpstr>
      <vt:lpstr>Principios generales del uso de fármacos para la obesidad </vt:lpstr>
      <vt:lpstr>Tratamiento farmacológico de la obesidad</vt:lpstr>
      <vt:lpstr>Presentación de PowerPoint</vt:lpstr>
      <vt:lpstr>  Eficacia y seguridad de los fármacos en obesidad: lugar en terapéutica   </vt:lpstr>
      <vt:lpstr> Fármacos para la obesidad:  Orlistat  (Ver tabla 5)  </vt:lpstr>
      <vt:lpstr> Fármacos para la obesidad:  Naltrexona-Bupropion (Ver tabla 5)  </vt:lpstr>
      <vt:lpstr> Fármacos para la obesidad:  arGLP-1: liraglutida y semaglutida (Ver tabla 5)  </vt:lpstr>
      <vt:lpstr> Fármacos para la obesidad:  Liraglutida SC 3 mg/día (Ver tabla 5)   </vt:lpstr>
      <vt:lpstr> Fármacos para la obesidad:  Semaglutida SC 2,4 mg/semanal (Ver tabla 5)   </vt:lpstr>
      <vt:lpstr> Fármacos para la obesidad:  Semaglutida oral 50 mg/día   </vt:lpstr>
      <vt:lpstr> Fármacos para la obesidad:  Tirzepatida SC semanal (Ver tabla 5)    </vt:lpstr>
      <vt:lpstr> Fármacos para la obesidad:  Tirzepatida SC semanal (Ver tabla 5)  </vt:lpstr>
      <vt:lpstr> Fármacos para la obesidad:  Tirzepatida SC semanal (Ver tabla 5)  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Eusko Jaurlaritza Gobierno Vasco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INFAC  Vol xx, nºx año</dc:title>
  <dc:creator>López Varona, Mª José</dc:creator>
  <cp:lastModifiedBy>Rosado Ortiz De Zarate, Ander</cp:lastModifiedBy>
  <cp:revision>330</cp:revision>
  <cp:lastPrinted>2022-02-23T13:38:32Z</cp:lastPrinted>
  <dcterms:created xsi:type="dcterms:W3CDTF">2022-01-18T07:46:55Z</dcterms:created>
  <dcterms:modified xsi:type="dcterms:W3CDTF">2024-01-09T14:43:15Z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0x010100491CD9D10FA1F543857F910471C88E3F</vt:lpwstr>
  </property>
  <property fmtid="{D5CDD505-2E9C-101B-9397-08002B2CF9AE}" pid="3" name="MediaServiceImageTags">
    <vt:lpwstr/>
  </property>
</Properties>
</file>