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handoutMasterIdLst>
    <p:handoutMasterId r:id="rId31"/>
  </p:handoutMasterIdLst>
  <p:sldIdLst>
    <p:sldId id="256" r:id="rId5"/>
    <p:sldId id="259" r:id="rId6"/>
    <p:sldId id="262" r:id="rId7"/>
    <p:sldId id="280" r:id="rId8"/>
    <p:sldId id="302" r:id="rId9"/>
    <p:sldId id="281" r:id="rId10"/>
    <p:sldId id="282" r:id="rId11"/>
    <p:sldId id="293" r:id="rId12"/>
    <p:sldId id="303" r:id="rId13"/>
    <p:sldId id="296" r:id="rId14"/>
    <p:sldId id="305" r:id="rId15"/>
    <p:sldId id="316" r:id="rId16"/>
    <p:sldId id="330" r:id="rId17"/>
    <p:sldId id="331" r:id="rId18"/>
    <p:sldId id="310" r:id="rId19"/>
    <p:sldId id="318" r:id="rId20"/>
    <p:sldId id="319" r:id="rId21"/>
    <p:sldId id="322" r:id="rId22"/>
    <p:sldId id="320" r:id="rId23"/>
    <p:sldId id="333" r:id="rId24"/>
    <p:sldId id="325" r:id="rId25"/>
    <p:sldId id="326" r:id="rId26"/>
    <p:sldId id="328" r:id="rId27"/>
    <p:sldId id="332" r:id="rId28"/>
    <p:sldId id="261" r:id="rId29"/>
  </p:sldIdLst>
  <p:sldSz cx="12192000" cy="6858000"/>
  <p:notesSz cx="6662738"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MELA MOZO AVELLANED" initials="CMA" lastIdx="10" clrIdx="0">
    <p:extLst>
      <p:ext uri="{19B8F6BF-5375-455C-9EA6-DF929625EA0E}">
        <p15:presenceInfo xmlns:p15="http://schemas.microsoft.com/office/powerpoint/2012/main" userId="S-1-5-21-3957148863-1721901046-757422038-29641" providerId="AD"/>
      </p:ext>
    </p:extLst>
  </p:cmAuthor>
  <p:cmAuthor id="2" name="ISABEL FONTAN BASAÑEZ" initials="IFB" lastIdx="1" clrIdx="1">
    <p:extLst>
      <p:ext uri="{19B8F6BF-5375-455C-9EA6-DF929625EA0E}">
        <p15:presenceInfo xmlns:p15="http://schemas.microsoft.com/office/powerpoint/2012/main" userId="ISABEL FONTAN BASAÑE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9EBA"/>
    <a:srgbClr val="58B0AE"/>
    <a:srgbClr val="7EC2C0"/>
    <a:srgbClr val="89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07" autoAdjust="0"/>
    <p:restoredTop sz="94660"/>
  </p:normalViewPr>
  <p:slideViewPr>
    <p:cSldViewPr snapToGrid="0">
      <p:cViewPr varScale="1">
        <p:scale>
          <a:sx n="115" d="100"/>
          <a:sy n="115"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ópez Varona, Mª José" userId="6b80e222-923f-4be5-9ffe-77a4b7672272" providerId="ADAL" clId="{646D61BD-63BD-4918-AD01-0A6C61DCE38F}"/>
    <pc:docChg chg="undo custSel modSld">
      <pc:chgData name="López Varona, Mª José" userId="6b80e222-923f-4be5-9ffe-77a4b7672272" providerId="ADAL" clId="{646D61BD-63BD-4918-AD01-0A6C61DCE38F}" dt="2023-03-23T11:39:49.946" v="231" actId="20577"/>
      <pc:docMkLst>
        <pc:docMk/>
      </pc:docMkLst>
      <pc:sldChg chg="modSp mod">
        <pc:chgData name="López Varona, Mª José" userId="6b80e222-923f-4be5-9ffe-77a4b7672272" providerId="ADAL" clId="{646D61BD-63BD-4918-AD01-0A6C61DCE38F}" dt="2023-03-23T09:32:47.260" v="122"/>
        <pc:sldMkLst>
          <pc:docMk/>
          <pc:sldMk cId="628501172" sldId="262"/>
        </pc:sldMkLst>
        <pc:spChg chg="mod">
          <ac:chgData name="López Varona, Mª José" userId="6b80e222-923f-4be5-9ffe-77a4b7672272" providerId="ADAL" clId="{646D61BD-63BD-4918-AD01-0A6C61DCE38F}" dt="2023-03-23T09:32:47.260" v="122"/>
          <ac:spMkLst>
            <pc:docMk/>
            <pc:sldMk cId="628501172" sldId="262"/>
            <ac:spMk id="6" creationId="{00000000-0000-0000-0000-000000000000}"/>
          </ac:spMkLst>
        </pc:spChg>
      </pc:sldChg>
      <pc:sldChg chg="modSp mod">
        <pc:chgData name="López Varona, Mª José" userId="6b80e222-923f-4be5-9ffe-77a4b7672272" providerId="ADAL" clId="{646D61BD-63BD-4918-AD01-0A6C61DCE38F}" dt="2023-03-23T09:33:18.813" v="125" actId="6549"/>
        <pc:sldMkLst>
          <pc:docMk/>
          <pc:sldMk cId="3679618269" sldId="280"/>
        </pc:sldMkLst>
        <pc:spChg chg="mod">
          <ac:chgData name="López Varona, Mª José" userId="6b80e222-923f-4be5-9ffe-77a4b7672272" providerId="ADAL" clId="{646D61BD-63BD-4918-AD01-0A6C61DCE38F}" dt="2023-03-23T09:33:18.813" v="125" actId="6549"/>
          <ac:spMkLst>
            <pc:docMk/>
            <pc:sldMk cId="3679618269" sldId="280"/>
            <ac:spMk id="6" creationId="{00000000-0000-0000-0000-000000000000}"/>
          </ac:spMkLst>
        </pc:spChg>
      </pc:sldChg>
      <pc:sldChg chg="modSp mod">
        <pc:chgData name="López Varona, Mª José" userId="6b80e222-923f-4be5-9ffe-77a4b7672272" providerId="ADAL" clId="{646D61BD-63BD-4918-AD01-0A6C61DCE38F}" dt="2023-03-23T09:50:42.146" v="175" actId="20577"/>
        <pc:sldMkLst>
          <pc:docMk/>
          <pc:sldMk cId="2747921022" sldId="282"/>
        </pc:sldMkLst>
        <pc:spChg chg="mod">
          <ac:chgData name="López Varona, Mª José" userId="6b80e222-923f-4be5-9ffe-77a4b7672272" providerId="ADAL" clId="{646D61BD-63BD-4918-AD01-0A6C61DCE38F}" dt="2023-03-23T09:50:42.146" v="175" actId="20577"/>
          <ac:spMkLst>
            <pc:docMk/>
            <pc:sldMk cId="2747921022" sldId="282"/>
            <ac:spMk id="6" creationId="{00000000-0000-0000-0000-000000000000}"/>
          </ac:spMkLst>
        </pc:spChg>
      </pc:sldChg>
      <pc:sldChg chg="modSp mod">
        <pc:chgData name="López Varona, Mª José" userId="6b80e222-923f-4be5-9ffe-77a4b7672272" providerId="ADAL" clId="{646D61BD-63BD-4918-AD01-0A6C61DCE38F}" dt="2023-03-23T11:08:59.455" v="220" actId="20577"/>
        <pc:sldMkLst>
          <pc:docMk/>
          <pc:sldMk cId="3957581683" sldId="283"/>
        </pc:sldMkLst>
        <pc:spChg chg="mod">
          <ac:chgData name="López Varona, Mª José" userId="6b80e222-923f-4be5-9ffe-77a4b7672272" providerId="ADAL" clId="{646D61BD-63BD-4918-AD01-0A6C61DCE38F}" dt="2023-03-23T11:08:10.109" v="213" actId="20577"/>
          <ac:spMkLst>
            <pc:docMk/>
            <pc:sldMk cId="3957581683" sldId="283"/>
            <ac:spMk id="2" creationId="{00000000-0000-0000-0000-000000000000}"/>
          </ac:spMkLst>
        </pc:spChg>
        <pc:spChg chg="mod">
          <ac:chgData name="López Varona, Mª José" userId="6b80e222-923f-4be5-9ffe-77a4b7672272" providerId="ADAL" clId="{646D61BD-63BD-4918-AD01-0A6C61DCE38F}" dt="2023-03-23T11:08:59.455" v="220" actId="20577"/>
          <ac:spMkLst>
            <pc:docMk/>
            <pc:sldMk cId="3957581683" sldId="283"/>
            <ac:spMk id="6" creationId="{00000000-0000-0000-0000-000000000000}"/>
          </ac:spMkLst>
        </pc:spChg>
      </pc:sldChg>
      <pc:sldChg chg="modSp mod">
        <pc:chgData name="López Varona, Mª José" userId="6b80e222-923f-4be5-9ffe-77a4b7672272" providerId="ADAL" clId="{646D61BD-63BD-4918-AD01-0A6C61DCE38F}" dt="2023-03-23T11:39:39.153" v="226" actId="20577"/>
        <pc:sldMkLst>
          <pc:docMk/>
          <pc:sldMk cId="2824317216" sldId="284"/>
        </pc:sldMkLst>
        <pc:spChg chg="mod">
          <ac:chgData name="López Varona, Mª José" userId="6b80e222-923f-4be5-9ffe-77a4b7672272" providerId="ADAL" clId="{646D61BD-63BD-4918-AD01-0A6C61DCE38F}" dt="2023-03-23T11:12:44.647" v="221" actId="20577"/>
          <ac:spMkLst>
            <pc:docMk/>
            <pc:sldMk cId="2824317216" sldId="284"/>
            <ac:spMk id="2" creationId="{00000000-0000-0000-0000-000000000000}"/>
          </ac:spMkLst>
        </pc:spChg>
        <pc:spChg chg="mod">
          <ac:chgData name="López Varona, Mª José" userId="6b80e222-923f-4be5-9ffe-77a4b7672272" providerId="ADAL" clId="{646D61BD-63BD-4918-AD01-0A6C61DCE38F}" dt="2023-03-23T11:39:39.153" v="226" actId="20577"/>
          <ac:spMkLst>
            <pc:docMk/>
            <pc:sldMk cId="2824317216" sldId="284"/>
            <ac:spMk id="6" creationId="{00000000-0000-0000-0000-000000000000}"/>
          </ac:spMkLst>
        </pc:spChg>
      </pc:sldChg>
      <pc:sldChg chg="modSp mod">
        <pc:chgData name="López Varona, Mª José" userId="6b80e222-923f-4be5-9ffe-77a4b7672272" providerId="ADAL" clId="{646D61BD-63BD-4918-AD01-0A6C61DCE38F}" dt="2023-03-23T11:12:57.946" v="222" actId="20577"/>
        <pc:sldMkLst>
          <pc:docMk/>
          <pc:sldMk cId="1014363761" sldId="285"/>
        </pc:sldMkLst>
        <pc:spChg chg="mod">
          <ac:chgData name="López Varona, Mª José" userId="6b80e222-923f-4be5-9ffe-77a4b7672272" providerId="ADAL" clId="{646D61BD-63BD-4918-AD01-0A6C61DCE38F}" dt="2023-03-23T11:12:57.946" v="222" actId="20577"/>
          <ac:spMkLst>
            <pc:docMk/>
            <pc:sldMk cId="1014363761" sldId="285"/>
            <ac:spMk id="2" creationId="{00000000-0000-0000-0000-000000000000}"/>
          </ac:spMkLst>
        </pc:spChg>
      </pc:sldChg>
      <pc:sldChg chg="modSp mod">
        <pc:chgData name="López Varona, Mª José" userId="6b80e222-923f-4be5-9ffe-77a4b7672272" providerId="ADAL" clId="{646D61BD-63BD-4918-AD01-0A6C61DCE38F}" dt="2023-03-23T09:50:41.860" v="174" actId="20577"/>
        <pc:sldMkLst>
          <pc:docMk/>
          <pc:sldMk cId="1454315876" sldId="293"/>
        </pc:sldMkLst>
        <pc:spChg chg="mod">
          <ac:chgData name="López Varona, Mª José" userId="6b80e222-923f-4be5-9ffe-77a4b7672272" providerId="ADAL" clId="{646D61BD-63BD-4918-AD01-0A6C61DCE38F}" dt="2023-03-23T09:50:41.860" v="174" actId="20577"/>
          <ac:spMkLst>
            <pc:docMk/>
            <pc:sldMk cId="1454315876" sldId="293"/>
            <ac:spMk id="6" creationId="{00000000-0000-0000-0000-000000000000}"/>
          </ac:spMkLst>
        </pc:spChg>
      </pc:sldChg>
      <pc:sldChg chg="modSp mod">
        <pc:chgData name="López Varona, Mª José" userId="6b80e222-923f-4be5-9ffe-77a4b7672272" providerId="ADAL" clId="{646D61BD-63BD-4918-AD01-0A6C61DCE38F}" dt="2023-03-23T11:39:49.946" v="231" actId="20577"/>
        <pc:sldMkLst>
          <pc:docMk/>
          <pc:sldMk cId="1848490273" sldId="295"/>
        </pc:sldMkLst>
        <pc:spChg chg="mod">
          <ac:chgData name="López Varona, Mª José" userId="6b80e222-923f-4be5-9ffe-77a4b7672272" providerId="ADAL" clId="{646D61BD-63BD-4918-AD01-0A6C61DCE38F}" dt="2023-03-23T11:13:06.717" v="225" actId="20577"/>
          <ac:spMkLst>
            <pc:docMk/>
            <pc:sldMk cId="1848490273" sldId="295"/>
            <ac:spMk id="2" creationId="{00000000-0000-0000-0000-000000000000}"/>
          </ac:spMkLst>
        </pc:spChg>
        <pc:spChg chg="mod">
          <ac:chgData name="López Varona, Mª José" userId="6b80e222-923f-4be5-9ffe-77a4b7672272" providerId="ADAL" clId="{646D61BD-63BD-4918-AD01-0A6C61DCE38F}" dt="2023-03-23T11:39:49.946" v="231" actId="20577"/>
          <ac:spMkLst>
            <pc:docMk/>
            <pc:sldMk cId="1848490273" sldId="295"/>
            <ac:spMk id="4" creationId="{00000000-0000-0000-0000-000000000000}"/>
          </ac:spMkLst>
        </pc:spChg>
      </pc:sldChg>
    </pc:docChg>
  </pc:docChgLst>
  <pc:docChgLst>
    <pc:chgData name="López Varona, Mª José" userId="6b80e222-923f-4be5-9ffe-77a4b7672272" providerId="ADAL" clId="{FA9DB7A3-AA43-44D0-A19F-445BA4DE831F}"/>
    <pc:docChg chg="undo custSel modSld">
      <pc:chgData name="López Varona, Mª José" userId="6b80e222-923f-4be5-9ffe-77a4b7672272" providerId="ADAL" clId="{FA9DB7A3-AA43-44D0-A19F-445BA4DE831F}" dt="2023-02-21T11:15:49.951" v="1846" actId="20577"/>
      <pc:docMkLst>
        <pc:docMk/>
      </pc:docMkLst>
      <pc:sldChg chg="modSp mod">
        <pc:chgData name="López Varona, Mª José" userId="6b80e222-923f-4be5-9ffe-77a4b7672272" providerId="ADAL" clId="{FA9DB7A3-AA43-44D0-A19F-445BA4DE831F}" dt="2023-02-21T09:47:13.132" v="83" actId="20577"/>
        <pc:sldMkLst>
          <pc:docMk/>
          <pc:sldMk cId="1752585274" sldId="256"/>
        </pc:sldMkLst>
        <pc:spChg chg="mod">
          <ac:chgData name="López Varona, Mª José" userId="6b80e222-923f-4be5-9ffe-77a4b7672272" providerId="ADAL" clId="{FA9DB7A3-AA43-44D0-A19F-445BA4DE831F}" dt="2023-02-21T09:47:13.132" v="83" actId="20577"/>
          <ac:spMkLst>
            <pc:docMk/>
            <pc:sldMk cId="1752585274" sldId="256"/>
            <ac:spMk id="2" creationId="{00000000-0000-0000-0000-000000000000}"/>
          </ac:spMkLst>
        </pc:spChg>
      </pc:sldChg>
      <pc:sldChg chg="modSp mod">
        <pc:chgData name="López Varona, Mª José" userId="6b80e222-923f-4be5-9ffe-77a4b7672272" providerId="ADAL" clId="{FA9DB7A3-AA43-44D0-A19F-445BA4DE831F}" dt="2023-02-21T09:54:15.826" v="380" actId="14100"/>
        <pc:sldMkLst>
          <pc:docMk/>
          <pc:sldMk cId="3993719675" sldId="259"/>
        </pc:sldMkLst>
        <pc:spChg chg="mod">
          <ac:chgData name="López Varona, Mª José" userId="6b80e222-923f-4be5-9ffe-77a4b7672272" providerId="ADAL" clId="{FA9DB7A3-AA43-44D0-A19F-445BA4DE831F}" dt="2023-02-21T09:54:15.826" v="380" actId="14100"/>
          <ac:spMkLst>
            <pc:docMk/>
            <pc:sldMk cId="3993719675" sldId="259"/>
            <ac:spMk id="4" creationId="{00000000-0000-0000-0000-000000000000}"/>
          </ac:spMkLst>
        </pc:spChg>
      </pc:sldChg>
      <pc:sldChg chg="modSp mod">
        <pc:chgData name="López Varona, Mª José" userId="6b80e222-923f-4be5-9ffe-77a4b7672272" providerId="ADAL" clId="{FA9DB7A3-AA43-44D0-A19F-445BA4DE831F}" dt="2023-02-21T11:15:49.951" v="1846" actId="20577"/>
        <pc:sldMkLst>
          <pc:docMk/>
          <pc:sldMk cId="982377593" sldId="261"/>
        </pc:sldMkLst>
        <pc:spChg chg="mod">
          <ac:chgData name="López Varona, Mª José" userId="6b80e222-923f-4be5-9ffe-77a4b7672272" providerId="ADAL" clId="{FA9DB7A3-AA43-44D0-A19F-445BA4DE831F}" dt="2023-02-21T11:15:49.951" v="1846" actId="20577"/>
          <ac:spMkLst>
            <pc:docMk/>
            <pc:sldMk cId="982377593" sldId="261"/>
            <ac:spMk id="3" creationId="{00000000-0000-0000-0000-000000000000}"/>
          </ac:spMkLst>
        </pc:spChg>
      </pc:sldChg>
      <pc:sldChg chg="modSp mod">
        <pc:chgData name="López Varona, Mª José" userId="6b80e222-923f-4be5-9ffe-77a4b7672272" providerId="ADAL" clId="{FA9DB7A3-AA43-44D0-A19F-445BA4DE831F}" dt="2023-02-21T10:47:18.109" v="749" actId="20577"/>
        <pc:sldMkLst>
          <pc:docMk/>
          <pc:sldMk cId="628501172" sldId="262"/>
        </pc:sldMkLst>
        <pc:spChg chg="mod">
          <ac:chgData name="López Varona, Mª José" userId="6b80e222-923f-4be5-9ffe-77a4b7672272" providerId="ADAL" clId="{FA9DB7A3-AA43-44D0-A19F-445BA4DE831F}" dt="2023-02-21T10:47:18.109" v="749" actId="20577"/>
          <ac:spMkLst>
            <pc:docMk/>
            <pc:sldMk cId="628501172" sldId="262"/>
            <ac:spMk id="6" creationId="{00000000-0000-0000-0000-000000000000}"/>
          </ac:spMkLst>
        </pc:spChg>
      </pc:sldChg>
      <pc:sldChg chg="addSp modSp mod">
        <pc:chgData name="López Varona, Mª José" userId="6b80e222-923f-4be5-9ffe-77a4b7672272" providerId="ADAL" clId="{FA9DB7A3-AA43-44D0-A19F-445BA4DE831F}" dt="2023-02-21T10:50:42.174" v="850" actId="255"/>
        <pc:sldMkLst>
          <pc:docMk/>
          <pc:sldMk cId="936624374" sldId="281"/>
        </pc:sldMkLst>
        <pc:spChg chg="mod">
          <ac:chgData name="López Varona, Mª José" userId="6b80e222-923f-4be5-9ffe-77a4b7672272" providerId="ADAL" clId="{FA9DB7A3-AA43-44D0-A19F-445BA4DE831F}" dt="2023-02-21T10:47:41.249" v="777" actId="20577"/>
          <ac:spMkLst>
            <pc:docMk/>
            <pc:sldMk cId="936624374" sldId="281"/>
            <ac:spMk id="2" creationId="{00000000-0000-0000-0000-000000000000}"/>
          </ac:spMkLst>
        </pc:spChg>
        <pc:spChg chg="mod">
          <ac:chgData name="López Varona, Mª José" userId="6b80e222-923f-4be5-9ffe-77a4b7672272" providerId="ADAL" clId="{FA9DB7A3-AA43-44D0-A19F-445BA4DE831F}" dt="2023-02-21T10:49:17.184" v="836"/>
          <ac:spMkLst>
            <pc:docMk/>
            <pc:sldMk cId="936624374" sldId="281"/>
            <ac:spMk id="6" creationId="{00000000-0000-0000-0000-000000000000}"/>
          </ac:spMkLst>
        </pc:spChg>
        <pc:graphicFrameChg chg="add mod modGraphic">
          <ac:chgData name="López Varona, Mª José" userId="6b80e222-923f-4be5-9ffe-77a4b7672272" providerId="ADAL" clId="{FA9DB7A3-AA43-44D0-A19F-445BA4DE831F}" dt="2023-02-21T10:50:42.174" v="850" actId="255"/>
          <ac:graphicFrameMkLst>
            <pc:docMk/>
            <pc:sldMk cId="936624374" sldId="281"/>
            <ac:graphicFrameMk id="3" creationId="{AA2E2B2E-F59B-A167-354D-1327D5E32AEF}"/>
          </ac:graphicFrameMkLst>
        </pc:graphicFrameChg>
      </pc:sldChg>
      <pc:sldChg chg="modSp mod">
        <pc:chgData name="López Varona, Mª José" userId="6b80e222-923f-4be5-9ffe-77a4b7672272" providerId="ADAL" clId="{FA9DB7A3-AA43-44D0-A19F-445BA4DE831F}" dt="2023-02-21T10:55:19.818" v="1180" actId="14100"/>
        <pc:sldMkLst>
          <pc:docMk/>
          <pc:sldMk cId="2747921022" sldId="282"/>
        </pc:sldMkLst>
        <pc:spChg chg="mod">
          <ac:chgData name="López Varona, Mª José" userId="6b80e222-923f-4be5-9ffe-77a4b7672272" providerId="ADAL" clId="{FA9DB7A3-AA43-44D0-A19F-445BA4DE831F}" dt="2023-02-21T10:51:20.009" v="881" actId="20577"/>
          <ac:spMkLst>
            <pc:docMk/>
            <pc:sldMk cId="2747921022" sldId="282"/>
            <ac:spMk id="2" creationId="{00000000-0000-0000-0000-000000000000}"/>
          </ac:spMkLst>
        </pc:spChg>
        <pc:spChg chg="mod">
          <ac:chgData name="López Varona, Mª José" userId="6b80e222-923f-4be5-9ffe-77a4b7672272" providerId="ADAL" clId="{FA9DB7A3-AA43-44D0-A19F-445BA4DE831F}" dt="2023-02-21T10:55:19.818" v="1180" actId="14100"/>
          <ac:spMkLst>
            <pc:docMk/>
            <pc:sldMk cId="2747921022" sldId="282"/>
            <ac:spMk id="6" creationId="{00000000-0000-0000-0000-000000000000}"/>
          </ac:spMkLst>
        </pc:spChg>
      </pc:sldChg>
      <pc:sldChg chg="delSp modSp mod">
        <pc:chgData name="López Varona, Mª José" userId="6b80e222-923f-4be5-9ffe-77a4b7672272" providerId="ADAL" clId="{FA9DB7A3-AA43-44D0-A19F-445BA4DE831F}" dt="2023-02-21T11:03:17.126" v="1399" actId="14100"/>
        <pc:sldMkLst>
          <pc:docMk/>
          <pc:sldMk cId="3957581683" sldId="283"/>
        </pc:sldMkLst>
        <pc:spChg chg="mod">
          <ac:chgData name="López Varona, Mª José" userId="6b80e222-923f-4be5-9ffe-77a4b7672272" providerId="ADAL" clId="{FA9DB7A3-AA43-44D0-A19F-445BA4DE831F}" dt="2023-02-21T11:00:28.335" v="1332" actId="14100"/>
          <ac:spMkLst>
            <pc:docMk/>
            <pc:sldMk cId="3957581683" sldId="283"/>
            <ac:spMk id="2" creationId="{00000000-0000-0000-0000-000000000000}"/>
          </ac:spMkLst>
        </pc:spChg>
        <pc:spChg chg="mod">
          <ac:chgData name="López Varona, Mª José" userId="6b80e222-923f-4be5-9ffe-77a4b7672272" providerId="ADAL" clId="{FA9DB7A3-AA43-44D0-A19F-445BA4DE831F}" dt="2023-02-21T11:03:17.126" v="1399" actId="14100"/>
          <ac:spMkLst>
            <pc:docMk/>
            <pc:sldMk cId="3957581683" sldId="283"/>
            <ac:spMk id="6" creationId="{00000000-0000-0000-0000-000000000000}"/>
          </ac:spMkLst>
        </pc:spChg>
        <pc:picChg chg="del">
          <ac:chgData name="López Varona, Mª José" userId="6b80e222-923f-4be5-9ffe-77a4b7672272" providerId="ADAL" clId="{FA9DB7A3-AA43-44D0-A19F-445BA4DE831F}" dt="2023-02-21T11:00:33.159" v="1333" actId="478"/>
          <ac:picMkLst>
            <pc:docMk/>
            <pc:sldMk cId="3957581683" sldId="283"/>
            <ac:picMk id="3" creationId="{00000000-0000-0000-0000-000000000000}"/>
          </ac:picMkLst>
        </pc:picChg>
      </pc:sldChg>
      <pc:sldChg chg="delSp modSp mod">
        <pc:chgData name="López Varona, Mª José" userId="6b80e222-923f-4be5-9ffe-77a4b7672272" providerId="ADAL" clId="{FA9DB7A3-AA43-44D0-A19F-445BA4DE831F}" dt="2023-02-21T11:06:26.065" v="1482" actId="14100"/>
        <pc:sldMkLst>
          <pc:docMk/>
          <pc:sldMk cId="2824317216" sldId="284"/>
        </pc:sldMkLst>
        <pc:spChg chg="mod">
          <ac:chgData name="López Varona, Mª José" userId="6b80e222-923f-4be5-9ffe-77a4b7672272" providerId="ADAL" clId="{FA9DB7A3-AA43-44D0-A19F-445BA4DE831F}" dt="2023-02-21T11:04:33.926" v="1468" actId="20577"/>
          <ac:spMkLst>
            <pc:docMk/>
            <pc:sldMk cId="2824317216" sldId="284"/>
            <ac:spMk id="2" creationId="{00000000-0000-0000-0000-000000000000}"/>
          </ac:spMkLst>
        </pc:spChg>
        <pc:spChg chg="mod">
          <ac:chgData name="López Varona, Mª José" userId="6b80e222-923f-4be5-9ffe-77a4b7672272" providerId="ADAL" clId="{FA9DB7A3-AA43-44D0-A19F-445BA4DE831F}" dt="2023-02-21T11:06:26.065" v="1482" actId="14100"/>
          <ac:spMkLst>
            <pc:docMk/>
            <pc:sldMk cId="2824317216" sldId="284"/>
            <ac:spMk id="6" creationId="{00000000-0000-0000-0000-000000000000}"/>
          </ac:spMkLst>
        </pc:spChg>
        <pc:picChg chg="del">
          <ac:chgData name="López Varona, Mª José" userId="6b80e222-923f-4be5-9ffe-77a4b7672272" providerId="ADAL" clId="{FA9DB7A3-AA43-44D0-A19F-445BA4DE831F}" dt="2023-02-21T11:04:42.175" v="1469" actId="478"/>
          <ac:picMkLst>
            <pc:docMk/>
            <pc:sldMk cId="2824317216" sldId="284"/>
            <ac:picMk id="3" creationId="{00000000-0000-0000-0000-000000000000}"/>
          </ac:picMkLst>
        </pc:picChg>
      </pc:sldChg>
      <pc:sldChg chg="addSp delSp modSp mod">
        <pc:chgData name="López Varona, Mª José" userId="6b80e222-923f-4be5-9ffe-77a4b7672272" providerId="ADAL" clId="{FA9DB7A3-AA43-44D0-A19F-445BA4DE831F}" dt="2023-02-21T11:11:34.289" v="1772" actId="14100"/>
        <pc:sldMkLst>
          <pc:docMk/>
          <pc:sldMk cId="1014363761" sldId="285"/>
        </pc:sldMkLst>
        <pc:spChg chg="mod">
          <ac:chgData name="López Varona, Mª José" userId="6b80e222-923f-4be5-9ffe-77a4b7672272" providerId="ADAL" clId="{FA9DB7A3-AA43-44D0-A19F-445BA4DE831F}" dt="2023-02-21T11:06:36.333" v="1484" actId="20577"/>
          <ac:spMkLst>
            <pc:docMk/>
            <pc:sldMk cId="1014363761" sldId="285"/>
            <ac:spMk id="2" creationId="{00000000-0000-0000-0000-000000000000}"/>
          </ac:spMkLst>
        </pc:spChg>
        <pc:spChg chg="mod">
          <ac:chgData name="López Varona, Mª José" userId="6b80e222-923f-4be5-9ffe-77a4b7672272" providerId="ADAL" clId="{FA9DB7A3-AA43-44D0-A19F-445BA4DE831F}" dt="2023-02-21T11:11:34.289" v="1772" actId="14100"/>
          <ac:spMkLst>
            <pc:docMk/>
            <pc:sldMk cId="1014363761" sldId="285"/>
            <ac:spMk id="6" creationId="{00000000-0000-0000-0000-000000000000}"/>
          </ac:spMkLst>
        </pc:spChg>
        <pc:picChg chg="del">
          <ac:chgData name="López Varona, Mª José" userId="6b80e222-923f-4be5-9ffe-77a4b7672272" providerId="ADAL" clId="{FA9DB7A3-AA43-44D0-A19F-445BA4DE831F}" dt="2023-02-21T11:06:38.875" v="1485" actId="478"/>
          <ac:picMkLst>
            <pc:docMk/>
            <pc:sldMk cId="1014363761" sldId="285"/>
            <ac:picMk id="3" creationId="{00000000-0000-0000-0000-000000000000}"/>
          </ac:picMkLst>
        </pc:picChg>
        <pc:picChg chg="add mod">
          <ac:chgData name="López Varona, Mª José" userId="6b80e222-923f-4be5-9ffe-77a4b7672272" providerId="ADAL" clId="{FA9DB7A3-AA43-44D0-A19F-445BA4DE831F}" dt="2023-02-21T11:10:46.503" v="1714" actId="1076"/>
          <ac:picMkLst>
            <pc:docMk/>
            <pc:sldMk cId="1014363761" sldId="285"/>
            <ac:picMk id="4" creationId="{4A530221-79DF-202A-44B7-6BEBE76064B0}"/>
          </ac:picMkLst>
        </pc:picChg>
      </pc:sldChg>
      <pc:sldChg chg="delSp modSp mod">
        <pc:chgData name="López Varona, Mª José" userId="6b80e222-923f-4be5-9ffe-77a4b7672272" providerId="ADAL" clId="{FA9DB7A3-AA43-44D0-A19F-445BA4DE831F}" dt="2023-02-21T11:15:15.324" v="1834" actId="207"/>
        <pc:sldMkLst>
          <pc:docMk/>
          <pc:sldMk cId="2257005900" sldId="286"/>
        </pc:sldMkLst>
        <pc:spChg chg="mod">
          <ac:chgData name="López Varona, Mª José" userId="6b80e222-923f-4be5-9ffe-77a4b7672272" providerId="ADAL" clId="{FA9DB7A3-AA43-44D0-A19F-445BA4DE831F}" dt="2023-02-21T11:14:40.351" v="1826"/>
          <ac:spMkLst>
            <pc:docMk/>
            <pc:sldMk cId="2257005900" sldId="286"/>
            <ac:spMk id="2" creationId="{00000000-0000-0000-0000-000000000000}"/>
          </ac:spMkLst>
        </pc:spChg>
        <pc:spChg chg="mod">
          <ac:chgData name="López Varona, Mª José" userId="6b80e222-923f-4be5-9ffe-77a4b7672272" providerId="ADAL" clId="{FA9DB7A3-AA43-44D0-A19F-445BA4DE831F}" dt="2023-02-21T11:15:15.324" v="1834" actId="207"/>
          <ac:spMkLst>
            <pc:docMk/>
            <pc:sldMk cId="2257005900" sldId="286"/>
            <ac:spMk id="6" creationId="{00000000-0000-0000-0000-000000000000}"/>
          </ac:spMkLst>
        </pc:spChg>
        <pc:picChg chg="del">
          <ac:chgData name="López Varona, Mª José" userId="6b80e222-923f-4be5-9ffe-77a4b7672272" providerId="ADAL" clId="{FA9DB7A3-AA43-44D0-A19F-445BA4DE831F}" dt="2023-02-21T11:14:43.308" v="1827" actId="478"/>
          <ac:picMkLst>
            <pc:docMk/>
            <pc:sldMk cId="2257005900" sldId="286"/>
            <ac:picMk id="4" creationId="{00000000-0000-0000-0000-000000000000}"/>
          </ac:picMkLst>
        </pc:picChg>
      </pc:sldChg>
      <pc:sldChg chg="delSp modSp mod">
        <pc:chgData name="López Varona, Mª José" userId="6b80e222-923f-4be5-9ffe-77a4b7672272" providerId="ADAL" clId="{FA9DB7A3-AA43-44D0-A19F-445BA4DE831F}" dt="2023-02-21T11:15:08.294" v="1833" actId="207"/>
        <pc:sldMkLst>
          <pc:docMk/>
          <pc:sldMk cId="1027852463" sldId="287"/>
        </pc:sldMkLst>
        <pc:spChg chg="mod">
          <ac:chgData name="López Varona, Mª José" userId="6b80e222-923f-4be5-9ffe-77a4b7672272" providerId="ADAL" clId="{FA9DB7A3-AA43-44D0-A19F-445BA4DE831F}" dt="2023-02-21T11:14:54.961" v="1830"/>
          <ac:spMkLst>
            <pc:docMk/>
            <pc:sldMk cId="1027852463" sldId="287"/>
            <ac:spMk id="2" creationId="{00000000-0000-0000-0000-000000000000}"/>
          </ac:spMkLst>
        </pc:spChg>
        <pc:spChg chg="mod">
          <ac:chgData name="López Varona, Mª José" userId="6b80e222-923f-4be5-9ffe-77a4b7672272" providerId="ADAL" clId="{FA9DB7A3-AA43-44D0-A19F-445BA4DE831F}" dt="2023-02-21T11:15:08.294" v="1833" actId="207"/>
          <ac:spMkLst>
            <pc:docMk/>
            <pc:sldMk cId="1027852463" sldId="287"/>
            <ac:spMk id="6" creationId="{00000000-0000-0000-0000-000000000000}"/>
          </ac:spMkLst>
        </pc:spChg>
        <pc:picChg chg="del">
          <ac:chgData name="López Varona, Mª José" userId="6b80e222-923f-4be5-9ffe-77a4b7672272" providerId="ADAL" clId="{FA9DB7A3-AA43-44D0-A19F-445BA4DE831F}" dt="2023-02-21T11:14:56.979" v="1831" actId="478"/>
          <ac:picMkLst>
            <pc:docMk/>
            <pc:sldMk cId="1027852463" sldId="287"/>
            <ac:picMk id="3" creationId="{00000000-0000-0000-0000-000000000000}"/>
          </ac:picMkLst>
        </pc:picChg>
      </pc:sldChg>
      <pc:sldChg chg="delSp modSp mod">
        <pc:chgData name="López Varona, Mª José" userId="6b80e222-923f-4be5-9ffe-77a4b7672272" providerId="ADAL" clId="{FA9DB7A3-AA43-44D0-A19F-445BA4DE831F}" dt="2023-02-21T11:15:23.297" v="1835" actId="207"/>
        <pc:sldMkLst>
          <pc:docMk/>
          <pc:sldMk cId="2060021650" sldId="291"/>
        </pc:sldMkLst>
        <pc:spChg chg="mod">
          <ac:chgData name="López Varona, Mª José" userId="6b80e222-923f-4be5-9ffe-77a4b7672272" providerId="ADAL" clId="{FA9DB7A3-AA43-44D0-A19F-445BA4DE831F}" dt="2023-02-21T11:14:22.754" v="1824" actId="20577"/>
          <ac:spMkLst>
            <pc:docMk/>
            <pc:sldMk cId="2060021650" sldId="291"/>
            <ac:spMk id="2" creationId="{00000000-0000-0000-0000-000000000000}"/>
          </ac:spMkLst>
        </pc:spChg>
        <pc:spChg chg="mod">
          <ac:chgData name="López Varona, Mª José" userId="6b80e222-923f-4be5-9ffe-77a4b7672272" providerId="ADAL" clId="{FA9DB7A3-AA43-44D0-A19F-445BA4DE831F}" dt="2023-02-21T11:15:23.297" v="1835" actId="207"/>
          <ac:spMkLst>
            <pc:docMk/>
            <pc:sldMk cId="2060021650" sldId="291"/>
            <ac:spMk id="6" creationId="{00000000-0000-0000-0000-000000000000}"/>
          </ac:spMkLst>
        </pc:spChg>
        <pc:picChg chg="del">
          <ac:chgData name="López Varona, Mª José" userId="6b80e222-923f-4be5-9ffe-77a4b7672272" providerId="ADAL" clId="{FA9DB7A3-AA43-44D0-A19F-445BA4DE831F}" dt="2023-02-21T11:14:26.819" v="1825" actId="478"/>
          <ac:picMkLst>
            <pc:docMk/>
            <pc:sldMk cId="2060021650" sldId="291"/>
            <ac:picMk id="3" creationId="{00000000-0000-0000-0000-000000000000}"/>
          </ac:picMkLst>
        </pc:picChg>
      </pc:sldChg>
      <pc:sldChg chg="modSp mod">
        <pc:chgData name="López Varona, Mª José" userId="6b80e222-923f-4be5-9ffe-77a4b7672272" providerId="ADAL" clId="{FA9DB7A3-AA43-44D0-A19F-445BA4DE831F}" dt="2023-02-21T10:59:50.020" v="1290" actId="207"/>
        <pc:sldMkLst>
          <pc:docMk/>
          <pc:sldMk cId="1454315876" sldId="293"/>
        </pc:sldMkLst>
        <pc:spChg chg="mod">
          <ac:chgData name="López Varona, Mª José" userId="6b80e222-923f-4be5-9ffe-77a4b7672272" providerId="ADAL" clId="{FA9DB7A3-AA43-44D0-A19F-445BA4DE831F}" dt="2023-02-21T10:56:05.242" v="1234" actId="20577"/>
          <ac:spMkLst>
            <pc:docMk/>
            <pc:sldMk cId="1454315876" sldId="293"/>
            <ac:spMk id="2" creationId="{00000000-0000-0000-0000-000000000000}"/>
          </ac:spMkLst>
        </pc:spChg>
        <pc:spChg chg="mod">
          <ac:chgData name="López Varona, Mª José" userId="6b80e222-923f-4be5-9ffe-77a4b7672272" providerId="ADAL" clId="{FA9DB7A3-AA43-44D0-A19F-445BA4DE831F}" dt="2023-02-21T10:59:50.020" v="1290" actId="207"/>
          <ac:spMkLst>
            <pc:docMk/>
            <pc:sldMk cId="1454315876" sldId="293"/>
            <ac:spMk id="6" creationId="{00000000-0000-0000-0000-000000000000}"/>
          </ac:spMkLst>
        </pc:spChg>
      </pc:sldChg>
      <pc:sldChg chg="delSp modSp mod">
        <pc:chgData name="López Varona, Mª José" userId="6b80e222-923f-4be5-9ffe-77a4b7672272" providerId="ADAL" clId="{FA9DB7A3-AA43-44D0-A19F-445BA4DE831F}" dt="2023-02-21T11:15:41.411" v="1839" actId="207"/>
        <pc:sldMkLst>
          <pc:docMk/>
          <pc:sldMk cId="2339580699" sldId="294"/>
        </pc:sldMkLst>
        <pc:spChg chg="mod">
          <ac:chgData name="López Varona, Mª José" userId="6b80e222-923f-4be5-9ffe-77a4b7672272" providerId="ADAL" clId="{FA9DB7A3-AA43-44D0-A19F-445BA4DE831F}" dt="2023-02-21T11:15:33.770" v="1836"/>
          <ac:spMkLst>
            <pc:docMk/>
            <pc:sldMk cId="2339580699" sldId="294"/>
            <ac:spMk id="2" creationId="{00000000-0000-0000-0000-000000000000}"/>
          </ac:spMkLst>
        </pc:spChg>
        <pc:spChg chg="mod">
          <ac:chgData name="López Varona, Mª José" userId="6b80e222-923f-4be5-9ffe-77a4b7672272" providerId="ADAL" clId="{FA9DB7A3-AA43-44D0-A19F-445BA4DE831F}" dt="2023-02-21T11:15:41.411" v="1839" actId="207"/>
          <ac:spMkLst>
            <pc:docMk/>
            <pc:sldMk cId="2339580699" sldId="294"/>
            <ac:spMk id="6" creationId="{00000000-0000-0000-0000-000000000000}"/>
          </ac:spMkLst>
        </pc:spChg>
        <pc:picChg chg="del">
          <ac:chgData name="López Varona, Mª José" userId="6b80e222-923f-4be5-9ffe-77a4b7672272" providerId="ADAL" clId="{FA9DB7A3-AA43-44D0-A19F-445BA4DE831F}" dt="2023-02-21T11:15:36.075" v="1837" actId="478"/>
          <ac:picMkLst>
            <pc:docMk/>
            <pc:sldMk cId="2339580699" sldId="294"/>
            <ac:picMk id="5" creationId="{00000000-0000-0000-0000-000000000000}"/>
          </ac:picMkLst>
        </pc:picChg>
      </pc:sldChg>
      <pc:sldChg chg="delSp modSp mod">
        <pc:chgData name="López Varona, Mª José" userId="6b80e222-923f-4be5-9ffe-77a4b7672272" providerId="ADAL" clId="{FA9DB7A3-AA43-44D0-A19F-445BA4DE831F}" dt="2023-02-21T11:14:07.136" v="1803" actId="14100"/>
        <pc:sldMkLst>
          <pc:docMk/>
          <pc:sldMk cId="1848490273" sldId="295"/>
        </pc:sldMkLst>
        <pc:spChg chg="mod">
          <ac:chgData name="López Varona, Mª José" userId="6b80e222-923f-4be5-9ffe-77a4b7672272" providerId="ADAL" clId="{FA9DB7A3-AA43-44D0-A19F-445BA4DE831F}" dt="2023-02-21T11:12:20.449" v="1781" actId="20577"/>
          <ac:spMkLst>
            <pc:docMk/>
            <pc:sldMk cId="1848490273" sldId="295"/>
            <ac:spMk id="2" creationId="{00000000-0000-0000-0000-000000000000}"/>
          </ac:spMkLst>
        </pc:spChg>
        <pc:spChg chg="mod">
          <ac:chgData name="López Varona, Mª José" userId="6b80e222-923f-4be5-9ffe-77a4b7672272" providerId="ADAL" clId="{FA9DB7A3-AA43-44D0-A19F-445BA4DE831F}" dt="2023-02-21T11:14:07.136" v="1803" actId="14100"/>
          <ac:spMkLst>
            <pc:docMk/>
            <pc:sldMk cId="1848490273" sldId="295"/>
            <ac:spMk id="4" creationId="{00000000-0000-0000-0000-000000000000}"/>
          </ac:spMkLst>
        </pc:spChg>
        <pc:picChg chg="del">
          <ac:chgData name="López Varona, Mª José" userId="6b80e222-923f-4be5-9ffe-77a4b7672272" providerId="ADAL" clId="{FA9DB7A3-AA43-44D0-A19F-445BA4DE831F}" dt="2023-02-21T11:12:22.634" v="1782" actId="478"/>
          <ac:picMkLst>
            <pc:docMk/>
            <pc:sldMk cId="1848490273" sldId="295"/>
            <ac:picMk id="3" creationId="{00000000-0000-0000-0000-000000000000}"/>
          </ac:picMkLst>
        </pc:picChg>
      </pc:sldChg>
    </pc:docChg>
  </pc:docChgLst>
  <pc:docChgLst>
    <pc:chgData name="López Varona, Mª José" userId="6b80e222-923f-4be5-9ffe-77a4b7672272" providerId="ADAL" clId="{4F54E4A2-A719-4A28-89DE-7604EF748F79}"/>
    <pc:docChg chg="custSel addSld modSld">
      <pc:chgData name="López Varona, Mª José" userId="6b80e222-923f-4be5-9ffe-77a4b7672272" providerId="ADAL" clId="{4F54E4A2-A719-4A28-89DE-7604EF748F79}" dt="2023-04-13T06:44:47.560" v="574" actId="20577"/>
      <pc:docMkLst>
        <pc:docMk/>
      </pc:docMkLst>
      <pc:sldChg chg="addSp delSp modSp mod">
        <pc:chgData name="López Varona, Mª José" userId="6b80e222-923f-4be5-9ffe-77a4b7672272" providerId="ADAL" clId="{4F54E4A2-A719-4A28-89DE-7604EF748F79}" dt="2023-04-13T06:26:09.520" v="10" actId="1076"/>
        <pc:sldMkLst>
          <pc:docMk/>
          <pc:sldMk cId="936624374" sldId="281"/>
        </pc:sldMkLst>
        <pc:spChg chg="mod">
          <ac:chgData name="López Varona, Mª José" userId="6b80e222-923f-4be5-9ffe-77a4b7672272" providerId="ADAL" clId="{4F54E4A2-A719-4A28-89DE-7604EF748F79}" dt="2023-04-13T06:26:06.016" v="9" actId="14100"/>
          <ac:spMkLst>
            <pc:docMk/>
            <pc:sldMk cId="936624374" sldId="281"/>
            <ac:spMk id="6" creationId="{00000000-0000-0000-0000-000000000000}"/>
          </ac:spMkLst>
        </pc:spChg>
        <pc:graphicFrameChg chg="del modGraphic">
          <ac:chgData name="López Varona, Mª José" userId="6b80e222-923f-4be5-9ffe-77a4b7672272" providerId="ADAL" clId="{4F54E4A2-A719-4A28-89DE-7604EF748F79}" dt="2023-04-13T06:24:40.912" v="2" actId="478"/>
          <ac:graphicFrameMkLst>
            <pc:docMk/>
            <pc:sldMk cId="936624374" sldId="281"/>
            <ac:graphicFrameMk id="3" creationId="{AA2E2B2E-F59B-A167-354D-1327D5E32AEF}"/>
          </ac:graphicFrameMkLst>
        </pc:graphicFrameChg>
        <pc:picChg chg="add mod">
          <ac:chgData name="López Varona, Mª José" userId="6b80e222-923f-4be5-9ffe-77a4b7672272" providerId="ADAL" clId="{4F54E4A2-A719-4A28-89DE-7604EF748F79}" dt="2023-04-13T06:26:09.520" v="10" actId="1076"/>
          <ac:picMkLst>
            <pc:docMk/>
            <pc:sldMk cId="936624374" sldId="281"/>
            <ac:picMk id="5" creationId="{22F48BDD-FA7C-6982-6663-A58D231EB76C}"/>
          </ac:picMkLst>
        </pc:picChg>
      </pc:sldChg>
      <pc:sldChg chg="modSp mod">
        <pc:chgData name="López Varona, Mª José" userId="6b80e222-923f-4be5-9ffe-77a4b7672272" providerId="ADAL" clId="{4F54E4A2-A719-4A28-89DE-7604EF748F79}" dt="2023-04-13T06:44:31.913" v="571" actId="6549"/>
        <pc:sldMkLst>
          <pc:docMk/>
          <pc:sldMk cId="3957581683" sldId="283"/>
        </pc:sldMkLst>
        <pc:spChg chg="mod">
          <ac:chgData name="López Varona, Mª José" userId="6b80e222-923f-4be5-9ffe-77a4b7672272" providerId="ADAL" clId="{4F54E4A2-A719-4A28-89DE-7604EF748F79}" dt="2023-04-13T06:44:31.913" v="571" actId="6549"/>
          <ac:spMkLst>
            <pc:docMk/>
            <pc:sldMk cId="3957581683" sldId="283"/>
            <ac:spMk id="2" creationId="{00000000-0000-0000-0000-000000000000}"/>
          </ac:spMkLst>
        </pc:spChg>
      </pc:sldChg>
      <pc:sldChg chg="modSp mod">
        <pc:chgData name="López Varona, Mª José" userId="6b80e222-923f-4be5-9ffe-77a4b7672272" providerId="ADAL" clId="{4F54E4A2-A719-4A28-89DE-7604EF748F79}" dt="2023-04-13T06:44:36.450" v="572" actId="20577"/>
        <pc:sldMkLst>
          <pc:docMk/>
          <pc:sldMk cId="2824317216" sldId="284"/>
        </pc:sldMkLst>
        <pc:spChg chg="mod">
          <ac:chgData name="López Varona, Mª José" userId="6b80e222-923f-4be5-9ffe-77a4b7672272" providerId="ADAL" clId="{4F54E4A2-A719-4A28-89DE-7604EF748F79}" dt="2023-04-13T06:44:36.450" v="572" actId="20577"/>
          <ac:spMkLst>
            <pc:docMk/>
            <pc:sldMk cId="2824317216" sldId="284"/>
            <ac:spMk id="2" creationId="{00000000-0000-0000-0000-000000000000}"/>
          </ac:spMkLst>
        </pc:spChg>
      </pc:sldChg>
      <pc:sldChg chg="addSp delSp modSp mod">
        <pc:chgData name="López Varona, Mª José" userId="6b80e222-923f-4be5-9ffe-77a4b7672272" providerId="ADAL" clId="{4F54E4A2-A719-4A28-89DE-7604EF748F79}" dt="2023-04-13T06:44:42.271" v="573" actId="20577"/>
        <pc:sldMkLst>
          <pc:docMk/>
          <pc:sldMk cId="1014363761" sldId="285"/>
        </pc:sldMkLst>
        <pc:spChg chg="mod">
          <ac:chgData name="López Varona, Mª José" userId="6b80e222-923f-4be5-9ffe-77a4b7672272" providerId="ADAL" clId="{4F54E4A2-A719-4A28-89DE-7604EF748F79}" dt="2023-04-13T06:44:42.271" v="573" actId="20577"/>
          <ac:spMkLst>
            <pc:docMk/>
            <pc:sldMk cId="1014363761" sldId="285"/>
            <ac:spMk id="2" creationId="{00000000-0000-0000-0000-000000000000}"/>
          </ac:spMkLst>
        </pc:spChg>
        <pc:spChg chg="mod">
          <ac:chgData name="López Varona, Mª José" userId="6b80e222-923f-4be5-9ffe-77a4b7672272" providerId="ADAL" clId="{4F54E4A2-A719-4A28-89DE-7604EF748F79}" dt="2023-04-13T06:27:46.081" v="21" actId="20577"/>
          <ac:spMkLst>
            <pc:docMk/>
            <pc:sldMk cId="1014363761" sldId="285"/>
            <ac:spMk id="6" creationId="{00000000-0000-0000-0000-000000000000}"/>
          </ac:spMkLst>
        </pc:spChg>
        <pc:picChg chg="del">
          <ac:chgData name="López Varona, Mª José" userId="6b80e222-923f-4be5-9ffe-77a4b7672272" providerId="ADAL" clId="{4F54E4A2-A719-4A28-89DE-7604EF748F79}" dt="2023-04-13T06:26:30.261" v="11" actId="478"/>
          <ac:picMkLst>
            <pc:docMk/>
            <pc:sldMk cId="1014363761" sldId="285"/>
            <ac:picMk id="4" creationId="{4A530221-79DF-202A-44B7-6BEBE76064B0}"/>
          </ac:picMkLst>
        </pc:picChg>
        <pc:picChg chg="add mod">
          <ac:chgData name="López Varona, Mª José" userId="6b80e222-923f-4be5-9ffe-77a4b7672272" providerId="ADAL" clId="{4F54E4A2-A719-4A28-89DE-7604EF748F79}" dt="2023-04-13T06:27:55.776" v="23" actId="1076"/>
          <ac:picMkLst>
            <pc:docMk/>
            <pc:sldMk cId="1014363761" sldId="285"/>
            <ac:picMk id="5" creationId="{D801A001-595D-9C3D-260F-2D9E2B5B2428}"/>
          </ac:picMkLst>
        </pc:picChg>
      </pc:sldChg>
      <pc:sldChg chg="modSp mod">
        <pc:chgData name="López Varona, Mª José" userId="6b80e222-923f-4be5-9ffe-77a4b7672272" providerId="ADAL" clId="{4F54E4A2-A719-4A28-89DE-7604EF748F79}" dt="2023-04-13T06:44:47.560" v="574" actId="20577"/>
        <pc:sldMkLst>
          <pc:docMk/>
          <pc:sldMk cId="1848490273" sldId="295"/>
        </pc:sldMkLst>
        <pc:spChg chg="mod">
          <ac:chgData name="López Varona, Mª José" userId="6b80e222-923f-4be5-9ffe-77a4b7672272" providerId="ADAL" clId="{4F54E4A2-A719-4A28-89DE-7604EF748F79}" dt="2023-04-13T06:44:47.560" v="574" actId="20577"/>
          <ac:spMkLst>
            <pc:docMk/>
            <pc:sldMk cId="1848490273" sldId="295"/>
            <ac:spMk id="2" creationId="{00000000-0000-0000-0000-000000000000}"/>
          </ac:spMkLst>
        </pc:spChg>
      </pc:sldChg>
      <pc:sldChg chg="modSp add mod">
        <pc:chgData name="López Varona, Mª José" userId="6b80e222-923f-4be5-9ffe-77a4b7672272" providerId="ADAL" clId="{4F54E4A2-A719-4A28-89DE-7604EF748F79}" dt="2023-04-13T06:44:04.438" v="570" actId="20577"/>
        <pc:sldMkLst>
          <pc:docMk/>
          <pc:sldMk cId="2230582490" sldId="296"/>
        </pc:sldMkLst>
        <pc:spChg chg="mod">
          <ac:chgData name="López Varona, Mª José" userId="6b80e222-923f-4be5-9ffe-77a4b7672272" providerId="ADAL" clId="{4F54E4A2-A719-4A28-89DE-7604EF748F79}" dt="2023-04-13T06:39:57.289" v="455" actId="20577"/>
          <ac:spMkLst>
            <pc:docMk/>
            <pc:sldMk cId="2230582490" sldId="296"/>
            <ac:spMk id="2" creationId="{00000000-0000-0000-0000-000000000000}"/>
          </ac:spMkLst>
        </pc:spChg>
        <pc:spChg chg="mod">
          <ac:chgData name="López Varona, Mª José" userId="6b80e222-923f-4be5-9ffe-77a4b7672272" providerId="ADAL" clId="{4F54E4A2-A719-4A28-89DE-7604EF748F79}" dt="2023-04-13T06:44:04.438" v="570" actId="20577"/>
          <ac:spMkLst>
            <pc:docMk/>
            <pc:sldMk cId="2230582490" sldId="296"/>
            <ac:spMk id="6"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oiburuaren leku-marka 1"/>
          <p:cNvSpPr>
            <a:spLocks noGrp="1"/>
          </p:cNvSpPr>
          <p:nvPr>
            <p:ph type="hdr" sz="quarter"/>
          </p:nvPr>
        </p:nvSpPr>
        <p:spPr>
          <a:xfrm>
            <a:off x="0" y="0"/>
            <a:ext cx="2887186" cy="498056"/>
          </a:xfrm>
          <a:prstGeom prst="rect">
            <a:avLst/>
          </a:prstGeom>
        </p:spPr>
        <p:txBody>
          <a:bodyPr vert="horz" lIns="91440" tIns="45720" rIns="91440" bIns="45720" rtlCol="0"/>
          <a:lstStyle>
            <a:lvl1pPr algn="l">
              <a:defRPr sz="1200"/>
            </a:lvl1pPr>
          </a:lstStyle>
          <a:p>
            <a:endParaRPr lang="es-ES"/>
          </a:p>
        </p:txBody>
      </p:sp>
      <p:sp>
        <p:nvSpPr>
          <p:cNvPr id="3" name="Dataren leku-marka 2"/>
          <p:cNvSpPr>
            <a:spLocks noGrp="1"/>
          </p:cNvSpPr>
          <p:nvPr>
            <p:ph type="dt" sz="quarter" idx="1"/>
          </p:nvPr>
        </p:nvSpPr>
        <p:spPr>
          <a:xfrm>
            <a:off x="3774010" y="0"/>
            <a:ext cx="2887186" cy="498056"/>
          </a:xfrm>
          <a:prstGeom prst="rect">
            <a:avLst/>
          </a:prstGeom>
        </p:spPr>
        <p:txBody>
          <a:bodyPr vert="horz" lIns="91440" tIns="45720" rIns="91440" bIns="45720" rtlCol="0"/>
          <a:lstStyle>
            <a:lvl1pPr algn="r">
              <a:defRPr sz="1200"/>
            </a:lvl1pPr>
          </a:lstStyle>
          <a:p>
            <a:fld id="{E6AA87A6-201E-4EC4-86B9-2C2B7B64E264}" type="datetimeFigureOut">
              <a:rPr lang="es-ES" smtClean="0"/>
              <a:t>22/09/2023</a:t>
            </a:fld>
            <a:endParaRPr lang="es-ES"/>
          </a:p>
        </p:txBody>
      </p:sp>
      <p:sp>
        <p:nvSpPr>
          <p:cNvPr id="4" name="Orri-oinaren leku-marka 3"/>
          <p:cNvSpPr>
            <a:spLocks noGrp="1"/>
          </p:cNvSpPr>
          <p:nvPr>
            <p:ph type="ftr" sz="quarter" idx="2"/>
          </p:nvPr>
        </p:nvSpPr>
        <p:spPr>
          <a:xfrm>
            <a:off x="0" y="9428584"/>
            <a:ext cx="2887186" cy="498055"/>
          </a:xfrm>
          <a:prstGeom prst="rect">
            <a:avLst/>
          </a:prstGeom>
        </p:spPr>
        <p:txBody>
          <a:bodyPr vert="horz" lIns="91440" tIns="45720" rIns="91440" bIns="45720" rtlCol="0" anchor="b"/>
          <a:lstStyle>
            <a:lvl1pPr algn="l">
              <a:defRPr sz="1200"/>
            </a:lvl1pPr>
          </a:lstStyle>
          <a:p>
            <a:endParaRPr lang="es-ES"/>
          </a:p>
        </p:txBody>
      </p:sp>
      <p:sp>
        <p:nvSpPr>
          <p:cNvPr id="5" name="Diapositibaren zenbakiaren leku-marka 4"/>
          <p:cNvSpPr>
            <a:spLocks noGrp="1"/>
          </p:cNvSpPr>
          <p:nvPr>
            <p:ph type="sldNum" sz="quarter" idx="3"/>
          </p:nvPr>
        </p:nvSpPr>
        <p:spPr>
          <a:xfrm>
            <a:off x="3774010" y="9428584"/>
            <a:ext cx="2887186" cy="498055"/>
          </a:xfrm>
          <a:prstGeom prst="rect">
            <a:avLst/>
          </a:prstGeom>
        </p:spPr>
        <p:txBody>
          <a:bodyPr vert="horz" lIns="91440" tIns="45720" rIns="91440" bIns="45720" rtlCol="0" anchor="b"/>
          <a:lstStyle>
            <a:lvl1pPr algn="r">
              <a:defRPr sz="1200"/>
            </a:lvl1pPr>
          </a:lstStyle>
          <a:p>
            <a:fld id="{9ECEDC1B-0221-4F37-8830-B22554DB2693}" type="slidenum">
              <a:rPr lang="es-ES" smtClean="0"/>
              <a:t>‹Nº›</a:t>
            </a:fld>
            <a:endParaRPr lang="es-ES"/>
          </a:p>
        </p:txBody>
      </p:sp>
    </p:spTree>
    <p:extLst>
      <p:ext uri="{BB962C8B-B14F-4D97-AF65-F5344CB8AC3E}">
        <p14:creationId xmlns:p14="http://schemas.microsoft.com/office/powerpoint/2010/main" val="263366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887663" cy="4968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773488" y="0"/>
            <a:ext cx="2887662" cy="496888"/>
          </a:xfrm>
          <a:prstGeom prst="rect">
            <a:avLst/>
          </a:prstGeom>
        </p:spPr>
        <p:txBody>
          <a:bodyPr vert="horz" lIns="91440" tIns="45720" rIns="91440" bIns="45720" rtlCol="0"/>
          <a:lstStyle>
            <a:lvl1pPr algn="r">
              <a:defRPr sz="1200"/>
            </a:lvl1pPr>
          </a:lstStyle>
          <a:p>
            <a:fld id="{E4A4B2EA-F606-479B-94F8-1512B19C573B}" type="datetimeFigureOut">
              <a:rPr lang="es-ES" smtClean="0"/>
              <a:t>22/09/2023</a:t>
            </a:fld>
            <a:endParaRPr lang="es-ES"/>
          </a:p>
        </p:txBody>
      </p:sp>
      <p:sp>
        <p:nvSpPr>
          <p:cNvPr id="4" name="Marcador de imagen de diapositiva 3"/>
          <p:cNvSpPr>
            <a:spLocks noGrp="1" noRot="1" noChangeAspect="1"/>
          </p:cNvSpPr>
          <p:nvPr>
            <p:ph type="sldImg" idx="2"/>
          </p:nvPr>
        </p:nvSpPr>
        <p:spPr>
          <a:xfrm>
            <a:off x="354013" y="1241425"/>
            <a:ext cx="5954712" cy="3349625"/>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66750" y="4776788"/>
            <a:ext cx="5329238" cy="3908425"/>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9429750"/>
            <a:ext cx="2887663" cy="496888"/>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773488" y="9429750"/>
            <a:ext cx="2887662" cy="496888"/>
          </a:xfrm>
          <a:prstGeom prst="rect">
            <a:avLst/>
          </a:prstGeom>
        </p:spPr>
        <p:txBody>
          <a:bodyPr vert="horz" lIns="91440" tIns="45720" rIns="91440" bIns="45720" rtlCol="0" anchor="b"/>
          <a:lstStyle>
            <a:lvl1pPr algn="r">
              <a:defRPr sz="1200"/>
            </a:lvl1pPr>
          </a:lstStyle>
          <a:p>
            <a:fld id="{A3DCCCF7-22DB-4754-9D59-2196356F5AD0}" type="slidenum">
              <a:rPr lang="es-ES" smtClean="0"/>
              <a:t>‹Nº›</a:t>
            </a:fld>
            <a:endParaRPr lang="es-ES"/>
          </a:p>
        </p:txBody>
      </p:sp>
    </p:spTree>
    <p:extLst>
      <p:ext uri="{BB962C8B-B14F-4D97-AF65-F5344CB8AC3E}">
        <p14:creationId xmlns:p14="http://schemas.microsoft.com/office/powerpoint/2010/main" val="2302264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sz="2200" dirty="0" smtClean="0">
                <a:solidFill>
                  <a:srgbClr val="FF0000"/>
                </a:solidFill>
              </a:rPr>
              <a:t>He quitado porque no creo que aporte mucho</a:t>
            </a:r>
          </a:p>
          <a:p>
            <a:r>
              <a:rPr lang="es-ES" sz="2200" dirty="0" smtClean="0"/>
              <a:t>Las lesiones se clasifican según el tiempo de evolución en: Agudas: eritema, </a:t>
            </a:r>
            <a:r>
              <a:rPr lang="es-ES" sz="2200" dirty="0" err="1" smtClean="0"/>
              <a:t>vesiculación</a:t>
            </a:r>
            <a:r>
              <a:rPr lang="es-ES" sz="2200" dirty="0" smtClean="0"/>
              <a:t>, exudado, excoriación.</a:t>
            </a:r>
          </a:p>
          <a:p>
            <a:pPr lvl="1">
              <a:lnSpc>
                <a:spcPct val="150000"/>
              </a:lnSpc>
            </a:pPr>
            <a:r>
              <a:rPr lang="es-ES" sz="2200" dirty="0" smtClean="0"/>
              <a:t>subagudas: pápulas eritematosas, descamación, excoriación.</a:t>
            </a:r>
          </a:p>
          <a:p>
            <a:pPr lvl="1">
              <a:lnSpc>
                <a:spcPct val="150000"/>
              </a:lnSpc>
            </a:pPr>
            <a:r>
              <a:rPr lang="es-ES" sz="2200" dirty="0" smtClean="0"/>
              <a:t>crónicas: </a:t>
            </a:r>
            <a:r>
              <a:rPr lang="es-ES" sz="2200" dirty="0" err="1" smtClean="0"/>
              <a:t>liquenificación</a:t>
            </a:r>
            <a:r>
              <a:rPr lang="es-ES" sz="2200" dirty="0" smtClean="0"/>
              <a:t>, engrosamiento de la piel, pápulas </a:t>
            </a:r>
            <a:r>
              <a:rPr lang="es-ES" sz="2200" dirty="0" err="1" smtClean="0"/>
              <a:t>fibróticas</a:t>
            </a:r>
            <a:r>
              <a:rPr lang="es-ES" sz="2200" dirty="0" smtClean="0"/>
              <a:t>, aumento de pliegues.</a:t>
            </a:r>
          </a:p>
          <a:p>
            <a:endParaRPr lang="es-ES" dirty="0"/>
          </a:p>
        </p:txBody>
      </p:sp>
      <p:sp>
        <p:nvSpPr>
          <p:cNvPr id="4" name="Marcador de número de diapositiva 3"/>
          <p:cNvSpPr>
            <a:spLocks noGrp="1"/>
          </p:cNvSpPr>
          <p:nvPr>
            <p:ph type="sldNum" sz="quarter" idx="10"/>
          </p:nvPr>
        </p:nvSpPr>
        <p:spPr/>
        <p:txBody>
          <a:bodyPr/>
          <a:lstStyle/>
          <a:p>
            <a:fld id="{A3DCCCF7-22DB-4754-9D59-2196356F5AD0}" type="slidenum">
              <a:rPr lang="es-ES" smtClean="0"/>
              <a:t>4</a:t>
            </a:fld>
            <a:endParaRPr lang="es-ES"/>
          </a:p>
        </p:txBody>
      </p:sp>
    </p:spTree>
    <p:extLst>
      <p:ext uri="{BB962C8B-B14F-4D97-AF65-F5344CB8AC3E}">
        <p14:creationId xmlns:p14="http://schemas.microsoft.com/office/powerpoint/2010/main" val="724282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22/09/2023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462733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22/09/2023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41088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22/09/2023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953681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22/09/2023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13962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22/09/2023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56660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8C18DA3A-A72E-437B-ACDF-BA92A715D246}" type="datetimeFigureOut">
              <a:rPr lang="es-ES" smtClean="0"/>
              <a:t>22/09/2023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389528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8C18DA3A-A72E-437B-ACDF-BA92A715D246}" type="datetimeFigureOut">
              <a:rPr lang="es-ES" smtClean="0"/>
              <a:t>22/09/2023</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97686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8C18DA3A-A72E-437B-ACDF-BA92A715D246}" type="datetimeFigureOut">
              <a:rPr lang="es-ES" smtClean="0"/>
              <a:t>22/09/2023</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0125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C18DA3A-A72E-437B-ACDF-BA92A715D246}" type="datetimeFigureOut">
              <a:rPr lang="es-ES" smtClean="0"/>
              <a:t>22/09/2023</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484776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22/09/2023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665006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22/09/2023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491656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8DA3A-A72E-437B-ACDF-BA92A715D246}" type="datetimeFigureOut">
              <a:rPr lang="es-ES" smtClean="0"/>
              <a:t>22/09/2023</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631360-EB4A-46CB-8879-2D5DF2D4390C}" type="slidenum">
              <a:rPr lang="es-ES" smtClean="0"/>
              <a:t>‹Nº›</a:t>
            </a:fld>
            <a:endParaRPr lang="es-ES"/>
          </a:p>
        </p:txBody>
      </p:sp>
    </p:spTree>
    <p:extLst>
      <p:ext uri="{BB962C8B-B14F-4D97-AF65-F5344CB8AC3E}">
        <p14:creationId xmlns:p14="http://schemas.microsoft.com/office/powerpoint/2010/main" val="1188880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s://www.aemps.gob.es/informa/notasInformativas/medicamentosUsoHumano/seguridad/2006/docs/NI_2006-03_elidel-rizan-protopic.pdf" TargetMode="Externa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aemps.gob.es/informa/notasInformativas/medicamentosUsoHumano/seguridad/2022/docs/NI_MUH_FV_08_2022-Janus.pdf" TargetMode="Externa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hyperlink" Target="https://www.euskadi.eus/contenidos/informacion/cevime_infac_2023/es_def/adjuntos/INFAC_Vol_31_3_dermatitis-atopica.pdf" TargetMode="External"/><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hyperlink" Target="https://eczemaless.com/calculating-easi/#:~:text=The%20Eczema%20Area%20and%20Severity%20Index%20%28EASI%29%20is,%3D%20Severity%20score%20X%20Area%20score%20X%20Multiplier" TargetMode="External"/><Relationship Id="rId2" Type="http://schemas.openxmlformats.org/officeDocument/2006/relationships/hyperlink" Target="http://www.scorad.corti.li/"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20110" y="1364100"/>
            <a:ext cx="10752083" cy="2387600"/>
          </a:xfrm>
        </p:spPr>
        <p:txBody>
          <a:bodyPr>
            <a:normAutofit/>
          </a:bodyPr>
          <a:lstStyle/>
          <a:p>
            <a:r>
              <a:rPr lang="es-ES" sz="4000" dirty="0" smtClean="0">
                <a:solidFill>
                  <a:srgbClr val="4E9EBA"/>
                </a:solidFill>
                <a:latin typeface="Arial Black" pitchFamily="34" charset="0"/>
                <a:ea typeface="+mn-ea"/>
                <a:cs typeface="+mn-cs"/>
              </a:rPr>
              <a:t>DERMATITIS ATÓPICA: ACTUALIZACIÓN</a:t>
            </a:r>
            <a:r>
              <a:rPr lang="es-ES_tradnl" sz="4000" dirty="0">
                <a:solidFill>
                  <a:srgbClr val="4E9EBA"/>
                </a:solidFill>
                <a:latin typeface="Arial Black" pitchFamily="34" charset="0"/>
                <a:ea typeface="+mn-ea"/>
                <a:cs typeface="+mn-cs"/>
              </a:rPr>
              <a:t/>
            </a:r>
            <a:br>
              <a:rPr lang="es-ES_tradnl" sz="4000" dirty="0">
                <a:solidFill>
                  <a:srgbClr val="4E9EBA"/>
                </a:solidFill>
                <a:latin typeface="Arial Black" pitchFamily="34" charset="0"/>
                <a:ea typeface="+mn-ea"/>
                <a:cs typeface="+mn-cs"/>
              </a:rPr>
            </a:br>
            <a:r>
              <a:rPr lang="es-ES_tradnl" sz="4000" dirty="0">
                <a:solidFill>
                  <a:srgbClr val="4E9EBA"/>
                </a:solidFill>
                <a:latin typeface="Arial Black" pitchFamily="34" charset="0"/>
                <a:ea typeface="+mn-ea"/>
                <a:cs typeface="+mn-cs"/>
              </a:rPr>
              <a:t/>
            </a:r>
            <a:br>
              <a:rPr lang="es-ES_tradnl" sz="4000" dirty="0">
                <a:solidFill>
                  <a:srgbClr val="4E9EBA"/>
                </a:solidFill>
                <a:latin typeface="Arial Black" pitchFamily="34" charset="0"/>
                <a:ea typeface="+mn-ea"/>
                <a:cs typeface="+mn-cs"/>
              </a:rPr>
            </a:br>
            <a:r>
              <a:rPr lang="es-ES_tradnl" sz="4000" dirty="0" err="1">
                <a:solidFill>
                  <a:srgbClr val="4E9EBA"/>
                </a:solidFill>
                <a:latin typeface="Arial Black" pitchFamily="34" charset="0"/>
                <a:ea typeface="+mn-ea"/>
                <a:cs typeface="+mn-cs"/>
              </a:rPr>
              <a:t>Vol</a:t>
            </a:r>
            <a:r>
              <a:rPr lang="es-ES_tradnl" sz="4000" dirty="0">
                <a:solidFill>
                  <a:srgbClr val="4E9EBA"/>
                </a:solidFill>
                <a:latin typeface="Arial Black" pitchFamily="34" charset="0"/>
                <a:ea typeface="+mn-ea"/>
                <a:cs typeface="+mn-cs"/>
              </a:rPr>
              <a:t> 31, nº </a:t>
            </a:r>
            <a:r>
              <a:rPr lang="es-ES_tradnl" sz="4000" dirty="0" smtClean="0">
                <a:solidFill>
                  <a:srgbClr val="4E9EBA"/>
                </a:solidFill>
                <a:latin typeface="Arial Black" pitchFamily="34" charset="0"/>
                <a:ea typeface="+mn-ea"/>
                <a:cs typeface="+mn-cs"/>
              </a:rPr>
              <a:t>3 </a:t>
            </a:r>
            <a:r>
              <a:rPr lang="es-ES_tradnl" sz="4000" dirty="0">
                <a:solidFill>
                  <a:srgbClr val="4E9EBA"/>
                </a:solidFill>
                <a:latin typeface="Arial Black" pitchFamily="34" charset="0"/>
                <a:ea typeface="+mn-ea"/>
                <a:cs typeface="+mn-cs"/>
              </a:rPr>
              <a:t>2023</a:t>
            </a:r>
            <a:endParaRPr lang="es-ES" sz="4000" dirty="0">
              <a:solidFill>
                <a:srgbClr val="4E9EBA"/>
              </a:solidFill>
              <a:latin typeface="Arial Black" pitchFamily="34" charset="0"/>
              <a:ea typeface="+mn-ea"/>
              <a:cs typeface="+mn-cs"/>
            </a:endParaRPr>
          </a:p>
        </p:txBody>
      </p:sp>
      <p:grpSp>
        <p:nvGrpSpPr>
          <p:cNvPr id="4" name="Grupo 3"/>
          <p:cNvGrpSpPr/>
          <p:nvPr/>
        </p:nvGrpSpPr>
        <p:grpSpPr>
          <a:xfrm>
            <a:off x="621635" y="6185998"/>
            <a:ext cx="10856798" cy="580324"/>
            <a:chOff x="621635" y="6185998"/>
            <a:chExt cx="10856798" cy="580324"/>
          </a:xfrm>
        </p:grpSpPr>
        <p:pic>
          <p:nvPicPr>
            <p:cNvPr id="6" name="Imagen 5"/>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7" name="Imagen 6"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8" name="Imagen 7"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17525852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2663" y="209822"/>
            <a:ext cx="11472625" cy="732155"/>
          </a:xfrm>
        </p:spPr>
        <p:txBody>
          <a:bodyPr>
            <a:noAutofit/>
          </a:bodyPr>
          <a:lstStyle/>
          <a:p>
            <a:pPr algn="ctr"/>
            <a:r>
              <a:rPr lang="es-ES" sz="3200" dirty="0" smtClean="0">
                <a:solidFill>
                  <a:srgbClr val="4E9EBA"/>
                </a:solidFill>
                <a:latin typeface="Arial Black" pitchFamily="34" charset="0"/>
                <a:ea typeface="+mn-ea"/>
                <a:cs typeface="+mn-cs"/>
              </a:rPr>
              <a:t>TRATAMIENTO ANTIINFLAMATORIO TÓPICO (I)</a:t>
            </a:r>
            <a:endParaRPr lang="es-ES" sz="3200" dirty="0">
              <a:solidFill>
                <a:srgbClr val="4E9EBA"/>
              </a:solidFill>
              <a:latin typeface="Arial Black" pitchFamily="34" charset="0"/>
              <a:ea typeface="+mn-ea"/>
              <a:cs typeface="+mn-cs"/>
            </a:endParaRPr>
          </a:p>
        </p:txBody>
      </p:sp>
      <p:sp>
        <p:nvSpPr>
          <p:cNvPr id="6" name="Subtítulo 2"/>
          <p:cNvSpPr txBox="1">
            <a:spLocks/>
          </p:cNvSpPr>
          <p:nvPr/>
        </p:nvSpPr>
        <p:spPr>
          <a:xfrm>
            <a:off x="1184758" y="1393371"/>
            <a:ext cx="9088445" cy="452803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452928" y="1424897"/>
            <a:ext cx="11025505" cy="3477875"/>
          </a:xfrm>
          <a:prstGeom prst="rect">
            <a:avLst/>
          </a:prstGeom>
          <a:noFill/>
        </p:spPr>
        <p:txBody>
          <a:bodyPr wrap="square" rtlCol="0">
            <a:spAutoFit/>
          </a:bodyPr>
          <a:lstStyle/>
          <a:p>
            <a:pPr marL="285750" indent="-285750" algn="just">
              <a:buFont typeface="Arial" panose="020B0604020202020204" pitchFamily="34" charset="0"/>
              <a:buChar char="•"/>
            </a:pPr>
            <a:r>
              <a:rPr lang="es-ES" sz="2200" dirty="0"/>
              <a:t>La inflamación es la base clínica e histológica de la enfermedad, que </a:t>
            </a:r>
            <a:r>
              <a:rPr lang="es-ES" sz="2200" dirty="0" smtClean="0"/>
              <a:t>genera </a:t>
            </a:r>
            <a:r>
              <a:rPr lang="es-ES" sz="2200" dirty="0"/>
              <a:t>el prurito y el malestar del </a:t>
            </a:r>
            <a:r>
              <a:rPr lang="es-ES" sz="2200" dirty="0" smtClean="0"/>
              <a:t>paciente</a:t>
            </a:r>
            <a:r>
              <a:rPr lang="es-ES" sz="2200" dirty="0"/>
              <a:t> </a:t>
            </a:r>
            <a:r>
              <a:rPr lang="es-ES" sz="2200" dirty="0" smtClean="0"/>
              <a:t>por lo que un </a:t>
            </a:r>
            <a:r>
              <a:rPr lang="es-ES" sz="2200" dirty="0"/>
              <a:t>manejo adecuado del proceso inflamatorio va a permitir aliviar la situación del </a:t>
            </a:r>
            <a:r>
              <a:rPr lang="es-ES" sz="2200" dirty="0" smtClean="0"/>
              <a:t>paciente </a:t>
            </a:r>
          </a:p>
          <a:p>
            <a:endParaRPr lang="es-ES" sz="2200" dirty="0"/>
          </a:p>
          <a:p>
            <a:pPr marL="285750" indent="-285750">
              <a:buFont typeface="Arial" panose="020B0604020202020204" pitchFamily="34" charset="0"/>
              <a:buChar char="•"/>
            </a:pPr>
            <a:r>
              <a:rPr lang="es-ES" sz="2200" dirty="0" smtClean="0"/>
              <a:t>Aplicación tópica de </a:t>
            </a:r>
            <a:r>
              <a:rPr lang="es-ES" sz="2200" b="1" dirty="0" smtClean="0"/>
              <a:t>corticoides e </a:t>
            </a:r>
            <a:r>
              <a:rPr lang="es-ES" sz="2200" b="1" dirty="0"/>
              <a:t>inhibidores de la </a:t>
            </a:r>
            <a:r>
              <a:rPr lang="es-ES" sz="2200" b="1" dirty="0" err="1" smtClean="0"/>
              <a:t>calcineurina</a:t>
            </a:r>
            <a:r>
              <a:rPr lang="es-ES" sz="2200" dirty="0" smtClean="0"/>
              <a:t>: </a:t>
            </a:r>
          </a:p>
          <a:p>
            <a:endParaRPr lang="es-ES" sz="2200" dirty="0" smtClean="0"/>
          </a:p>
          <a:p>
            <a:pPr marL="742950" lvl="1" indent="-285750">
              <a:buFont typeface="Arial" panose="020B0604020202020204" pitchFamily="34" charset="0"/>
              <a:buChar char="•"/>
            </a:pPr>
            <a:r>
              <a:rPr lang="es-ES" sz="2200" dirty="0" smtClean="0"/>
              <a:t>efectivos en </a:t>
            </a:r>
            <a:r>
              <a:rPr lang="es-ES" sz="2200" dirty="0"/>
              <a:t>la reducción de la inflamación y el </a:t>
            </a:r>
            <a:r>
              <a:rPr lang="es-ES" sz="2200" dirty="0" smtClean="0"/>
              <a:t>prurito</a:t>
            </a:r>
          </a:p>
          <a:p>
            <a:pPr lvl="1"/>
            <a:endParaRPr lang="es-ES" sz="2200" dirty="0" smtClean="0"/>
          </a:p>
          <a:p>
            <a:pPr marL="742950" lvl="1" indent="-285750">
              <a:buFont typeface="Arial" panose="020B0604020202020204" pitchFamily="34" charset="0"/>
              <a:buChar char="•"/>
            </a:pPr>
            <a:r>
              <a:rPr lang="es-ES" sz="2200" dirty="0" smtClean="0"/>
              <a:t>se </a:t>
            </a:r>
            <a:r>
              <a:rPr lang="es-ES" sz="2200" dirty="0"/>
              <a:t>han de utilizar de forma complementaria al uso de </a:t>
            </a:r>
            <a:r>
              <a:rPr lang="es-ES" sz="2200" dirty="0" smtClean="0"/>
              <a:t>emolientes y su aplicación se debe hacer en tiempos diferentes</a:t>
            </a:r>
          </a:p>
        </p:txBody>
      </p:sp>
    </p:spTree>
    <p:extLst>
      <p:ext uri="{BB962C8B-B14F-4D97-AF65-F5344CB8AC3E}">
        <p14:creationId xmlns:p14="http://schemas.microsoft.com/office/powerpoint/2010/main" val="22305824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162843"/>
            <a:ext cx="10963419" cy="732155"/>
          </a:xfrm>
        </p:spPr>
        <p:txBody>
          <a:bodyPr>
            <a:noAutofit/>
          </a:bodyPr>
          <a:lstStyle/>
          <a:p>
            <a:pPr algn="ctr"/>
            <a:r>
              <a:rPr lang="es-ES" sz="3200" dirty="0">
                <a:solidFill>
                  <a:srgbClr val="4E9EBA"/>
                </a:solidFill>
                <a:latin typeface="Arial Black" pitchFamily="34" charset="0"/>
              </a:rPr>
              <a:t>TRATAMIENTO ANTIINFLAMATORIO TÓPICO </a:t>
            </a:r>
            <a:r>
              <a:rPr lang="es-ES" sz="3200" dirty="0" smtClean="0">
                <a:solidFill>
                  <a:srgbClr val="4E9EBA"/>
                </a:solidFill>
                <a:latin typeface="Arial Black" pitchFamily="34" charset="0"/>
              </a:rPr>
              <a:t>(II</a:t>
            </a:r>
            <a:r>
              <a:rPr lang="es-ES" sz="3200" dirty="0">
                <a:solidFill>
                  <a:srgbClr val="4E9EBA"/>
                </a:solidFill>
                <a:latin typeface="Arial Black" pitchFamily="34" charset="0"/>
              </a:rPr>
              <a:t>)</a:t>
            </a:r>
            <a:endParaRPr lang="es-ES" sz="3200" dirty="0">
              <a:solidFill>
                <a:srgbClr val="4E9EBA"/>
              </a:solidFill>
              <a:latin typeface="Arial Black" pitchFamily="34" charset="0"/>
              <a:ea typeface="+mn-ea"/>
              <a:cs typeface="+mn-cs"/>
            </a:endParaRPr>
          </a:p>
        </p:txBody>
      </p:sp>
      <p:sp>
        <p:nvSpPr>
          <p:cNvPr id="6" name="Subtítulo 2"/>
          <p:cNvSpPr txBox="1">
            <a:spLocks/>
          </p:cNvSpPr>
          <p:nvPr/>
        </p:nvSpPr>
        <p:spPr>
          <a:xfrm>
            <a:off x="1184758" y="1393371"/>
            <a:ext cx="9088445" cy="452803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897516"/>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413819" y="1267104"/>
            <a:ext cx="10715098" cy="3908762"/>
          </a:xfrm>
          <a:prstGeom prst="rect">
            <a:avLst/>
          </a:prstGeom>
          <a:noFill/>
        </p:spPr>
        <p:txBody>
          <a:bodyPr wrap="square" rtlCol="0">
            <a:spAutoFit/>
          </a:bodyPr>
          <a:lstStyle/>
          <a:p>
            <a:pPr algn="just"/>
            <a:r>
              <a:rPr lang="es-ES" sz="2800" b="1" u="sng" dirty="0" smtClean="0">
                <a:solidFill>
                  <a:schemeClr val="accent1">
                    <a:lumMod val="75000"/>
                  </a:schemeClr>
                </a:solidFill>
              </a:rPr>
              <a:t>Corticoides tópicos (CT)</a:t>
            </a:r>
          </a:p>
          <a:p>
            <a:pPr algn="just"/>
            <a:endParaRPr lang="es-ES" sz="2200" dirty="0"/>
          </a:p>
          <a:p>
            <a:pPr marL="342900" indent="-342900" algn="just">
              <a:buFont typeface="Arial" panose="020B0604020202020204" pitchFamily="34" charset="0"/>
              <a:buChar char="•"/>
            </a:pPr>
            <a:r>
              <a:rPr lang="es-ES" sz="2200" dirty="0" smtClean="0"/>
              <a:t>En brotes agudos (</a:t>
            </a:r>
            <a:r>
              <a:rPr lang="es-ES" sz="2200" b="1" dirty="0" smtClean="0"/>
              <a:t>terapia reactiva</a:t>
            </a:r>
            <a:r>
              <a:rPr lang="es-ES" sz="2200" dirty="0" smtClean="0"/>
              <a:t>) es el </a:t>
            </a:r>
            <a:r>
              <a:rPr lang="es-ES" sz="2200" b="1" dirty="0" smtClean="0"/>
              <a:t>tratamiento de elección  </a:t>
            </a:r>
            <a:r>
              <a:rPr lang="es-ES" sz="2200" dirty="0" smtClean="0"/>
              <a:t>(1 o </a:t>
            </a:r>
            <a:r>
              <a:rPr lang="es-ES" sz="2200" dirty="0"/>
              <a:t>2 veces al </a:t>
            </a:r>
            <a:r>
              <a:rPr lang="es-ES" sz="2200" dirty="0" smtClean="0"/>
              <a:t>día)</a:t>
            </a:r>
          </a:p>
          <a:p>
            <a:pPr algn="just"/>
            <a:endParaRPr lang="es-ES" sz="2200" dirty="0" smtClean="0"/>
          </a:p>
          <a:p>
            <a:pPr marL="342900" indent="-342900" algn="just">
              <a:buFont typeface="Arial" panose="020B0604020202020204" pitchFamily="34" charset="0"/>
              <a:buChar char="•"/>
            </a:pPr>
            <a:r>
              <a:rPr lang="es-ES" sz="2200" dirty="0" smtClean="0"/>
              <a:t>Tras </a:t>
            </a:r>
            <a:r>
              <a:rPr lang="es-ES" sz="2200" dirty="0"/>
              <a:t>la remisión del brote, se puede considerar el tratamiento de mantenimiento con la aplicación del CT 2 veces por semana (</a:t>
            </a:r>
            <a:r>
              <a:rPr lang="es-ES" sz="2200" b="1" dirty="0"/>
              <a:t>terapia proactiva</a:t>
            </a:r>
            <a:r>
              <a:rPr lang="es-ES" sz="2200" dirty="0"/>
              <a:t>), con la finalidad de intentar reducir las recaídas y mejorar la calidad de vida de los </a:t>
            </a:r>
            <a:r>
              <a:rPr lang="es-ES" sz="2200" dirty="0" smtClean="0"/>
              <a:t>pacientes</a:t>
            </a:r>
          </a:p>
          <a:p>
            <a:pPr algn="just"/>
            <a:endParaRPr lang="es-ES" sz="2200" dirty="0" smtClean="0"/>
          </a:p>
          <a:p>
            <a:pPr marL="342900" indent="-342900" algn="just">
              <a:buFont typeface="Arial" panose="020B0604020202020204" pitchFamily="34" charset="0"/>
              <a:buChar char="•"/>
            </a:pPr>
            <a:r>
              <a:rPr lang="es-ES" sz="2200" dirty="0" smtClean="0"/>
              <a:t>Se </a:t>
            </a:r>
            <a:r>
              <a:rPr lang="es-ES" sz="2200" dirty="0"/>
              <a:t>dispone de diferentes principios activos con distintas formulaciones y presentaciones. Su elección viene determinada por la </a:t>
            </a:r>
            <a:r>
              <a:rPr lang="es-ES" sz="2200" b="1" dirty="0"/>
              <a:t>potencia</a:t>
            </a:r>
            <a:r>
              <a:rPr lang="es-ES" sz="2200" dirty="0"/>
              <a:t> y la </a:t>
            </a:r>
            <a:r>
              <a:rPr lang="es-ES" sz="2200" b="1" dirty="0"/>
              <a:t>formulación galénica del CT</a:t>
            </a:r>
            <a:r>
              <a:rPr lang="es-ES" sz="2200" dirty="0"/>
              <a:t>, la </a:t>
            </a:r>
            <a:r>
              <a:rPr lang="es-ES" sz="2200" b="1" dirty="0"/>
              <a:t>edad </a:t>
            </a:r>
            <a:r>
              <a:rPr lang="es-ES" sz="2200" dirty="0"/>
              <a:t>del paciente y el </a:t>
            </a:r>
            <a:r>
              <a:rPr lang="es-ES" sz="2200" b="1" dirty="0"/>
              <a:t>área </a:t>
            </a:r>
            <a:r>
              <a:rPr lang="es-ES" sz="2200" b="1" dirty="0" smtClean="0"/>
              <a:t>afectada</a:t>
            </a:r>
            <a:endParaRPr lang="es-ES" sz="2200" b="1" dirty="0">
              <a:solidFill>
                <a:srgbClr val="FF0000"/>
              </a:solidFill>
            </a:endParaRPr>
          </a:p>
        </p:txBody>
      </p:sp>
    </p:spTree>
    <p:extLst>
      <p:ext uri="{BB962C8B-B14F-4D97-AF65-F5344CB8AC3E}">
        <p14:creationId xmlns:p14="http://schemas.microsoft.com/office/powerpoint/2010/main" val="9376992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3420" y="209822"/>
            <a:ext cx="10515600" cy="732155"/>
          </a:xfrm>
        </p:spPr>
        <p:txBody>
          <a:bodyPr>
            <a:noAutofit/>
          </a:bodyPr>
          <a:lstStyle/>
          <a:p>
            <a:pPr algn="ctr"/>
            <a:r>
              <a:rPr lang="es-ES" sz="2800" dirty="0">
                <a:solidFill>
                  <a:srgbClr val="4E9EBA"/>
                </a:solidFill>
                <a:latin typeface="Arial Black" pitchFamily="34" charset="0"/>
              </a:rPr>
              <a:t>TRATAMIENTO ANTIINFLAMATORIO TÓPICO (</a:t>
            </a:r>
            <a:r>
              <a:rPr lang="es-ES" sz="2800" dirty="0" smtClean="0">
                <a:solidFill>
                  <a:srgbClr val="4E9EBA"/>
                </a:solidFill>
                <a:latin typeface="Arial Black" pitchFamily="34" charset="0"/>
              </a:rPr>
              <a:t>III)</a:t>
            </a:r>
            <a:endParaRPr lang="es-ES" sz="2800" dirty="0">
              <a:solidFill>
                <a:srgbClr val="4E9EBA"/>
              </a:solidFill>
              <a:latin typeface="Arial Black" pitchFamily="34" charset="0"/>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316947" y="86313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370670" y="1000493"/>
            <a:ext cx="9916943" cy="523220"/>
          </a:xfrm>
          <a:prstGeom prst="rect">
            <a:avLst/>
          </a:prstGeom>
          <a:noFill/>
        </p:spPr>
        <p:txBody>
          <a:bodyPr wrap="square" rtlCol="0">
            <a:spAutoFit/>
          </a:bodyPr>
          <a:lstStyle/>
          <a:p>
            <a:pPr algn="just"/>
            <a:r>
              <a:rPr lang="es-ES" sz="2800" b="1" u="sng" dirty="0">
                <a:solidFill>
                  <a:schemeClr val="accent1">
                    <a:lumMod val="75000"/>
                  </a:schemeClr>
                </a:solidFill>
              </a:rPr>
              <a:t>Corticoides tópicos (CT)</a:t>
            </a:r>
          </a:p>
        </p:txBody>
      </p:sp>
      <p:pic>
        <p:nvPicPr>
          <p:cNvPr id="4" name="Imagen 3"/>
          <p:cNvPicPr>
            <a:picLocks noChangeAspect="1"/>
          </p:cNvPicPr>
          <p:nvPr/>
        </p:nvPicPr>
        <p:blipFill>
          <a:blip r:embed="rId5"/>
          <a:stretch>
            <a:fillRect/>
          </a:stretch>
        </p:blipFill>
        <p:spPr>
          <a:xfrm>
            <a:off x="2390282" y="1595294"/>
            <a:ext cx="7381875" cy="4381500"/>
          </a:xfrm>
          <a:prstGeom prst="rect">
            <a:avLst/>
          </a:prstGeom>
        </p:spPr>
      </p:pic>
    </p:spTree>
    <p:extLst>
      <p:ext uri="{BB962C8B-B14F-4D97-AF65-F5344CB8AC3E}">
        <p14:creationId xmlns:p14="http://schemas.microsoft.com/office/powerpoint/2010/main" val="28251444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3420" y="209822"/>
            <a:ext cx="10515600" cy="732155"/>
          </a:xfrm>
        </p:spPr>
        <p:txBody>
          <a:bodyPr>
            <a:noAutofit/>
          </a:bodyPr>
          <a:lstStyle/>
          <a:p>
            <a:pPr algn="ctr"/>
            <a:r>
              <a:rPr lang="es-ES" sz="2800" dirty="0">
                <a:solidFill>
                  <a:srgbClr val="4E9EBA"/>
                </a:solidFill>
                <a:latin typeface="Arial Black" pitchFamily="34" charset="0"/>
              </a:rPr>
              <a:t>TRATAMIENTO ANTIINFLAMATORIO TÓPICO (</a:t>
            </a:r>
            <a:r>
              <a:rPr lang="es-ES" sz="2800" dirty="0" smtClean="0">
                <a:solidFill>
                  <a:srgbClr val="4E9EBA"/>
                </a:solidFill>
                <a:latin typeface="Arial Black" pitchFamily="34" charset="0"/>
              </a:rPr>
              <a:t>IV)</a:t>
            </a:r>
            <a:endParaRPr lang="es-ES" sz="2800" dirty="0">
              <a:solidFill>
                <a:srgbClr val="4E9EBA"/>
              </a:solidFill>
              <a:latin typeface="Arial Black" pitchFamily="34" charset="0"/>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316947" y="86313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370670" y="1000493"/>
            <a:ext cx="9916943" cy="523220"/>
          </a:xfrm>
          <a:prstGeom prst="rect">
            <a:avLst/>
          </a:prstGeom>
          <a:noFill/>
        </p:spPr>
        <p:txBody>
          <a:bodyPr wrap="square" rtlCol="0">
            <a:spAutoFit/>
          </a:bodyPr>
          <a:lstStyle/>
          <a:p>
            <a:pPr algn="just"/>
            <a:r>
              <a:rPr lang="es-ES" sz="2800" b="1" u="sng" dirty="0">
                <a:solidFill>
                  <a:schemeClr val="accent1">
                    <a:lumMod val="75000"/>
                  </a:schemeClr>
                </a:solidFill>
              </a:rPr>
              <a:t>Corticoides tópicos (CT)</a:t>
            </a:r>
          </a:p>
        </p:txBody>
      </p:sp>
      <p:pic>
        <p:nvPicPr>
          <p:cNvPr id="5" name="Imagen 4"/>
          <p:cNvPicPr>
            <a:picLocks noChangeAspect="1"/>
          </p:cNvPicPr>
          <p:nvPr/>
        </p:nvPicPr>
        <p:blipFill>
          <a:blip r:embed="rId5"/>
          <a:stretch>
            <a:fillRect/>
          </a:stretch>
        </p:blipFill>
        <p:spPr>
          <a:xfrm>
            <a:off x="2100495" y="1776785"/>
            <a:ext cx="7210425" cy="4210050"/>
          </a:xfrm>
          <a:prstGeom prst="rect">
            <a:avLst/>
          </a:prstGeom>
        </p:spPr>
      </p:pic>
    </p:spTree>
    <p:extLst>
      <p:ext uri="{BB962C8B-B14F-4D97-AF65-F5344CB8AC3E}">
        <p14:creationId xmlns:p14="http://schemas.microsoft.com/office/powerpoint/2010/main" val="13897289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162843"/>
            <a:ext cx="10963419" cy="732155"/>
          </a:xfrm>
        </p:spPr>
        <p:txBody>
          <a:bodyPr>
            <a:noAutofit/>
          </a:bodyPr>
          <a:lstStyle/>
          <a:p>
            <a:pPr algn="ctr"/>
            <a:r>
              <a:rPr lang="es-ES" sz="3200" dirty="0">
                <a:solidFill>
                  <a:srgbClr val="4E9EBA"/>
                </a:solidFill>
                <a:latin typeface="Arial Black" pitchFamily="34" charset="0"/>
              </a:rPr>
              <a:t>TRATAMIENTO ANTIINFLAMATORIO TÓPICO </a:t>
            </a:r>
            <a:r>
              <a:rPr lang="es-ES" sz="3200" dirty="0" smtClean="0">
                <a:solidFill>
                  <a:srgbClr val="4E9EBA"/>
                </a:solidFill>
                <a:latin typeface="Arial Black" pitchFamily="34" charset="0"/>
              </a:rPr>
              <a:t>(V)</a:t>
            </a:r>
            <a:endParaRPr lang="es-ES" sz="3200" dirty="0">
              <a:solidFill>
                <a:srgbClr val="4E9EBA"/>
              </a:solidFill>
              <a:latin typeface="Arial Black" pitchFamily="34" charset="0"/>
              <a:ea typeface="+mn-ea"/>
              <a:cs typeface="+mn-cs"/>
            </a:endParaRPr>
          </a:p>
        </p:txBody>
      </p:sp>
      <p:sp>
        <p:nvSpPr>
          <p:cNvPr id="6" name="Subtítulo 2"/>
          <p:cNvSpPr txBox="1">
            <a:spLocks/>
          </p:cNvSpPr>
          <p:nvPr/>
        </p:nvSpPr>
        <p:spPr>
          <a:xfrm>
            <a:off x="1184758" y="1393371"/>
            <a:ext cx="9088445" cy="452803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897516"/>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413818" y="1267104"/>
            <a:ext cx="11181469" cy="3970318"/>
          </a:xfrm>
          <a:prstGeom prst="rect">
            <a:avLst/>
          </a:prstGeom>
          <a:noFill/>
        </p:spPr>
        <p:txBody>
          <a:bodyPr wrap="square" rtlCol="0">
            <a:spAutoFit/>
          </a:bodyPr>
          <a:lstStyle/>
          <a:p>
            <a:pPr algn="just"/>
            <a:r>
              <a:rPr lang="es-ES" sz="2800" b="1" u="sng" dirty="0" smtClean="0">
                <a:solidFill>
                  <a:schemeClr val="accent1">
                    <a:lumMod val="75000"/>
                  </a:schemeClr>
                </a:solidFill>
              </a:rPr>
              <a:t>Corticoides tópicos (CT): reacciones adversas</a:t>
            </a:r>
          </a:p>
          <a:p>
            <a:pPr algn="just"/>
            <a:endParaRPr lang="es-ES" sz="2200" dirty="0"/>
          </a:p>
          <a:p>
            <a:pPr marL="704850" lvl="1" indent="-342900" algn="just">
              <a:buFont typeface="Arial" panose="020B0604020202020204" pitchFamily="34" charset="0"/>
              <a:buChar char="•"/>
            </a:pPr>
            <a:r>
              <a:rPr lang="es-ES" sz="2000" dirty="0" smtClean="0"/>
              <a:t>Alteraciones </a:t>
            </a:r>
            <a:r>
              <a:rPr lang="es-ES" sz="2000" dirty="0"/>
              <a:t>de la morfología de la piel (atrofia, </a:t>
            </a:r>
            <a:r>
              <a:rPr lang="es-ES" sz="2000" dirty="0" err="1"/>
              <a:t>telangiectasias</a:t>
            </a:r>
            <a:r>
              <a:rPr lang="es-ES" sz="2000" dirty="0"/>
              <a:t>, </a:t>
            </a:r>
            <a:r>
              <a:rPr lang="es-ES" sz="2000" dirty="0" err="1"/>
              <a:t>pseudocicatrices</a:t>
            </a:r>
            <a:r>
              <a:rPr lang="es-ES" sz="2000" dirty="0"/>
              <a:t>, equimosis, hipertricosis y estrías, entre otras): su intensidad depende de la potencia del CT, de la edad del paciente y de la zona de aplicación.  En tratamientos de larga duración se recomienda vigilar la aparición de estas </a:t>
            </a:r>
            <a:r>
              <a:rPr lang="es-ES" sz="2000" dirty="0" smtClean="0"/>
              <a:t>alteraciones</a:t>
            </a:r>
          </a:p>
          <a:p>
            <a:pPr marL="361950" lvl="1" algn="just"/>
            <a:endParaRPr lang="es-ES" sz="2000" dirty="0" smtClean="0"/>
          </a:p>
          <a:p>
            <a:pPr marL="704850" lvl="1" indent="-342900" algn="just">
              <a:buFont typeface="Arial" panose="020B0604020202020204" pitchFamily="34" charset="0"/>
              <a:buChar char="•"/>
            </a:pPr>
            <a:r>
              <a:rPr lang="es-ES" sz="2000" dirty="0" smtClean="0"/>
              <a:t>A </a:t>
            </a:r>
            <a:r>
              <a:rPr lang="es-ES" sz="2000" dirty="0"/>
              <a:t>nivel sistémico los CT especialmente los de alta y muy alta potencia, aplicados sobre áreas corporales extensas pueden producir supresión adrenal pero por otra parte, restituyen antes la barrera epidérmica, lo cual limita su absorción sistémica disminuyendo el riesgo de este efecto </a:t>
            </a:r>
            <a:r>
              <a:rPr lang="es-ES" sz="2000" dirty="0" smtClean="0"/>
              <a:t>adverso</a:t>
            </a:r>
            <a:endParaRPr lang="es-ES" sz="2000" b="1" dirty="0"/>
          </a:p>
          <a:p>
            <a:pPr marL="342900" indent="-342900" algn="just">
              <a:buFont typeface="Arial" panose="020B0604020202020204" pitchFamily="34" charset="0"/>
              <a:buChar char="•"/>
            </a:pPr>
            <a:endParaRPr lang="es-ES" sz="2200" b="1" dirty="0">
              <a:solidFill>
                <a:srgbClr val="FF0000"/>
              </a:solidFill>
            </a:endParaRPr>
          </a:p>
        </p:txBody>
      </p:sp>
    </p:spTree>
    <p:extLst>
      <p:ext uri="{BB962C8B-B14F-4D97-AF65-F5344CB8AC3E}">
        <p14:creationId xmlns:p14="http://schemas.microsoft.com/office/powerpoint/2010/main" val="6324236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3420" y="209822"/>
            <a:ext cx="10515600" cy="732155"/>
          </a:xfrm>
        </p:spPr>
        <p:txBody>
          <a:bodyPr>
            <a:noAutofit/>
          </a:bodyPr>
          <a:lstStyle/>
          <a:p>
            <a:pPr algn="ctr"/>
            <a:r>
              <a:rPr lang="es-ES" sz="2800" dirty="0">
                <a:solidFill>
                  <a:srgbClr val="4E9EBA"/>
                </a:solidFill>
                <a:latin typeface="Arial Black" pitchFamily="34" charset="0"/>
              </a:rPr>
              <a:t>TRATAMIENTO ANTIINFLAMATORIO TÓPICO (</a:t>
            </a:r>
            <a:r>
              <a:rPr lang="es-ES" sz="2800" dirty="0" smtClean="0">
                <a:solidFill>
                  <a:srgbClr val="4E9EBA"/>
                </a:solidFill>
                <a:latin typeface="Arial Black" pitchFamily="34" charset="0"/>
              </a:rPr>
              <a:t>VI)</a:t>
            </a:r>
            <a:endParaRPr lang="es-ES" sz="2800" dirty="0">
              <a:solidFill>
                <a:srgbClr val="4E9EBA"/>
              </a:solidFill>
              <a:latin typeface="Arial Black" pitchFamily="34" charset="0"/>
              <a:ea typeface="+mn-ea"/>
              <a:cs typeface="+mn-cs"/>
            </a:endParaRPr>
          </a:p>
        </p:txBody>
      </p:sp>
      <p:sp>
        <p:nvSpPr>
          <p:cNvPr id="6" name="Subtítulo 2"/>
          <p:cNvSpPr txBox="1">
            <a:spLocks/>
          </p:cNvSpPr>
          <p:nvPr/>
        </p:nvSpPr>
        <p:spPr>
          <a:xfrm>
            <a:off x="1184758" y="1393371"/>
            <a:ext cx="9088445" cy="452803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00477" y="880811"/>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592340" y="1206569"/>
            <a:ext cx="10886093" cy="4647426"/>
          </a:xfrm>
          <a:prstGeom prst="rect">
            <a:avLst/>
          </a:prstGeom>
          <a:noFill/>
        </p:spPr>
        <p:txBody>
          <a:bodyPr wrap="square" rtlCol="0">
            <a:spAutoFit/>
          </a:bodyPr>
          <a:lstStyle/>
          <a:p>
            <a:pPr algn="just"/>
            <a:r>
              <a:rPr lang="es-ES" sz="2800" b="1" u="sng" dirty="0">
                <a:solidFill>
                  <a:schemeClr val="accent1">
                    <a:lumMod val="75000"/>
                  </a:schemeClr>
                </a:solidFill>
              </a:rPr>
              <a:t>Inhibidores de la </a:t>
            </a:r>
            <a:r>
              <a:rPr lang="es-ES" sz="2800" b="1" u="sng" dirty="0" err="1">
                <a:solidFill>
                  <a:schemeClr val="accent1">
                    <a:lumMod val="75000"/>
                  </a:schemeClr>
                </a:solidFill>
              </a:rPr>
              <a:t>calcineurina</a:t>
            </a:r>
            <a:r>
              <a:rPr lang="es-ES" sz="2800" b="1" u="sng" dirty="0">
                <a:solidFill>
                  <a:schemeClr val="accent1">
                    <a:lumMod val="75000"/>
                  </a:schemeClr>
                </a:solidFill>
              </a:rPr>
              <a:t> tópicos: </a:t>
            </a:r>
            <a:r>
              <a:rPr lang="es-ES" sz="2800" b="1" u="sng" dirty="0" err="1">
                <a:solidFill>
                  <a:schemeClr val="accent1">
                    <a:lumMod val="75000"/>
                  </a:schemeClr>
                </a:solidFill>
              </a:rPr>
              <a:t>tacrolimus</a:t>
            </a:r>
            <a:r>
              <a:rPr lang="es-ES" sz="2800" b="1" u="sng" dirty="0">
                <a:solidFill>
                  <a:schemeClr val="accent1">
                    <a:lumMod val="75000"/>
                  </a:schemeClr>
                </a:solidFill>
              </a:rPr>
              <a:t> y </a:t>
            </a:r>
            <a:r>
              <a:rPr lang="es-ES" sz="2800" b="1" u="sng" dirty="0" err="1">
                <a:solidFill>
                  <a:schemeClr val="accent1">
                    <a:lumMod val="75000"/>
                  </a:schemeClr>
                </a:solidFill>
              </a:rPr>
              <a:t>pimecrolimus</a:t>
            </a:r>
            <a:endParaRPr lang="es-ES" sz="2800" b="1" u="sng" dirty="0">
              <a:solidFill>
                <a:schemeClr val="accent1">
                  <a:lumMod val="75000"/>
                </a:schemeClr>
              </a:solidFill>
            </a:endParaRPr>
          </a:p>
          <a:p>
            <a:pPr algn="just"/>
            <a:endParaRPr lang="es-ES" sz="2400" b="1" dirty="0"/>
          </a:p>
          <a:p>
            <a:pPr marL="342900" indent="-342900" algn="just">
              <a:buFont typeface="Arial" panose="020B0604020202020204" pitchFamily="34" charset="0"/>
              <a:buChar char="•"/>
            </a:pPr>
            <a:r>
              <a:rPr lang="es-ES" sz="2200" dirty="0" smtClean="0"/>
              <a:t>Indicados en niños y adultos para tratamiento de brotes agudos. </a:t>
            </a:r>
            <a:r>
              <a:rPr lang="es-ES" sz="2200" dirty="0"/>
              <a:t>Se deben aplicar dos veces al día en las áreas </a:t>
            </a:r>
            <a:r>
              <a:rPr lang="es-ES" sz="2200" dirty="0" smtClean="0"/>
              <a:t>afectadas  </a:t>
            </a:r>
            <a:endParaRPr lang="es-ES" sz="2200" dirty="0"/>
          </a:p>
          <a:p>
            <a:pPr algn="just"/>
            <a:endParaRPr lang="es-ES" sz="2200" dirty="0"/>
          </a:p>
          <a:p>
            <a:pPr marL="342900" indent="-342900" algn="just">
              <a:buFont typeface="Arial" panose="020B0604020202020204" pitchFamily="34" charset="0"/>
              <a:buChar char="•"/>
            </a:pPr>
            <a:r>
              <a:rPr lang="es-ES" sz="2200" b="1" dirty="0" smtClean="0"/>
              <a:t>2ª </a:t>
            </a:r>
            <a:r>
              <a:rPr lang="es-ES" sz="2200" b="1" dirty="0"/>
              <a:t>elección cuando los </a:t>
            </a:r>
            <a:r>
              <a:rPr lang="es-ES" sz="2200" b="1" dirty="0" smtClean="0"/>
              <a:t>CT no </a:t>
            </a:r>
            <a:r>
              <a:rPr lang="es-ES" sz="2200" b="1" dirty="0"/>
              <a:t>han sido efectivos</a:t>
            </a:r>
            <a:r>
              <a:rPr lang="es-ES" sz="2200" dirty="0"/>
              <a:t>, están contraindicados o presentan problemas de </a:t>
            </a:r>
            <a:r>
              <a:rPr lang="es-ES" sz="2200" dirty="0" smtClean="0"/>
              <a:t>seguridad</a:t>
            </a:r>
          </a:p>
          <a:p>
            <a:pPr marL="342900" indent="-342900" algn="just">
              <a:buFont typeface="Arial" panose="020B0604020202020204" pitchFamily="34" charset="0"/>
              <a:buChar char="•"/>
            </a:pPr>
            <a:endParaRPr lang="es-ES" sz="2200" dirty="0"/>
          </a:p>
          <a:p>
            <a:pPr marL="342900" indent="-342900" algn="just">
              <a:buFont typeface="Arial" panose="020B0604020202020204" pitchFamily="34" charset="0"/>
              <a:buChar char="•"/>
            </a:pPr>
            <a:r>
              <a:rPr lang="es-ES" sz="2200" dirty="0" smtClean="0"/>
              <a:t>Presentan </a:t>
            </a:r>
            <a:r>
              <a:rPr lang="es-ES" sz="2200" dirty="0"/>
              <a:t>una </a:t>
            </a:r>
            <a:r>
              <a:rPr lang="es-ES" sz="2200" b="1" dirty="0"/>
              <a:t>eficacia similar a los corticoides tópicos de potencia baja-moderada</a:t>
            </a:r>
          </a:p>
          <a:p>
            <a:pPr algn="just"/>
            <a:endParaRPr lang="es-ES" sz="2200" dirty="0" smtClean="0"/>
          </a:p>
          <a:p>
            <a:pPr marL="342900" indent="-342900" algn="just">
              <a:buFont typeface="Arial" panose="020B0604020202020204" pitchFamily="34" charset="0"/>
              <a:buChar char="•"/>
            </a:pPr>
            <a:r>
              <a:rPr lang="es-ES" sz="2200" dirty="0" err="1" smtClean="0"/>
              <a:t>Tacrolimus</a:t>
            </a:r>
            <a:r>
              <a:rPr lang="es-ES" sz="2200" dirty="0" smtClean="0"/>
              <a:t> </a:t>
            </a:r>
            <a:r>
              <a:rPr lang="es-ES" sz="2200" dirty="0"/>
              <a:t>pomada al 0,1% podría ser más efectiva que </a:t>
            </a:r>
            <a:r>
              <a:rPr lang="es-ES" sz="2200" dirty="0" err="1"/>
              <a:t>pimecrolimus</a:t>
            </a:r>
            <a:r>
              <a:rPr lang="es-ES" sz="2200" dirty="0"/>
              <a:t> crema, aunque ésta última parece ser mejor </a:t>
            </a:r>
            <a:r>
              <a:rPr lang="es-ES" sz="2200" dirty="0" smtClean="0"/>
              <a:t>tolerada</a:t>
            </a:r>
          </a:p>
          <a:p>
            <a:pPr algn="just"/>
            <a:endParaRPr lang="es-ES" sz="2400" b="1" dirty="0" smtClean="0"/>
          </a:p>
        </p:txBody>
      </p:sp>
    </p:spTree>
    <p:extLst>
      <p:ext uri="{BB962C8B-B14F-4D97-AF65-F5344CB8AC3E}">
        <p14:creationId xmlns:p14="http://schemas.microsoft.com/office/powerpoint/2010/main" val="35353107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3420" y="209822"/>
            <a:ext cx="10515600" cy="732155"/>
          </a:xfrm>
        </p:spPr>
        <p:txBody>
          <a:bodyPr>
            <a:noAutofit/>
          </a:bodyPr>
          <a:lstStyle/>
          <a:p>
            <a:pPr algn="ctr"/>
            <a:r>
              <a:rPr lang="es-ES" sz="2800" dirty="0">
                <a:solidFill>
                  <a:srgbClr val="4E9EBA"/>
                </a:solidFill>
                <a:latin typeface="Arial Black" pitchFamily="34" charset="0"/>
              </a:rPr>
              <a:t>TRATAMIENTO ANTIINFLAMATORIO TÓPICO (</a:t>
            </a:r>
            <a:r>
              <a:rPr lang="es-ES" sz="2800" dirty="0" smtClean="0">
                <a:solidFill>
                  <a:srgbClr val="4E9EBA"/>
                </a:solidFill>
                <a:latin typeface="Arial Black" pitchFamily="34" charset="0"/>
              </a:rPr>
              <a:t>VII)</a:t>
            </a:r>
            <a:endParaRPr lang="es-ES" sz="2800" dirty="0">
              <a:solidFill>
                <a:srgbClr val="4E9EBA"/>
              </a:solidFill>
              <a:latin typeface="Arial Black" pitchFamily="34" charset="0"/>
              <a:ea typeface="+mn-ea"/>
              <a:cs typeface="+mn-cs"/>
            </a:endParaRPr>
          </a:p>
        </p:txBody>
      </p:sp>
      <p:sp>
        <p:nvSpPr>
          <p:cNvPr id="6" name="Subtítulo 2"/>
          <p:cNvSpPr txBox="1">
            <a:spLocks/>
          </p:cNvSpPr>
          <p:nvPr/>
        </p:nvSpPr>
        <p:spPr>
          <a:xfrm>
            <a:off x="1184758" y="1393371"/>
            <a:ext cx="9088445" cy="452803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00477" y="880811"/>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454101" y="903099"/>
            <a:ext cx="11024331" cy="4647426"/>
          </a:xfrm>
          <a:prstGeom prst="rect">
            <a:avLst/>
          </a:prstGeom>
          <a:noFill/>
        </p:spPr>
        <p:txBody>
          <a:bodyPr wrap="square" rtlCol="0">
            <a:spAutoFit/>
          </a:bodyPr>
          <a:lstStyle/>
          <a:p>
            <a:pPr algn="just"/>
            <a:endParaRPr lang="es-ES" sz="2200" b="1" dirty="0" smtClean="0"/>
          </a:p>
          <a:p>
            <a:pPr algn="just"/>
            <a:r>
              <a:rPr lang="es-ES" sz="2800" b="1" u="sng" dirty="0">
                <a:solidFill>
                  <a:schemeClr val="accent1">
                    <a:lumMod val="75000"/>
                  </a:schemeClr>
                </a:solidFill>
              </a:rPr>
              <a:t>Inhibidores de la </a:t>
            </a:r>
            <a:r>
              <a:rPr lang="es-ES" sz="2800" b="1" u="sng" dirty="0" err="1">
                <a:solidFill>
                  <a:schemeClr val="accent1">
                    <a:lumMod val="75000"/>
                  </a:schemeClr>
                </a:solidFill>
              </a:rPr>
              <a:t>calcineurina</a:t>
            </a:r>
            <a:r>
              <a:rPr lang="es-ES" sz="2800" b="1" u="sng" dirty="0">
                <a:solidFill>
                  <a:schemeClr val="accent1">
                    <a:lumMod val="75000"/>
                  </a:schemeClr>
                </a:solidFill>
              </a:rPr>
              <a:t> tópicos: </a:t>
            </a:r>
            <a:r>
              <a:rPr lang="es-ES" sz="2800" b="1" u="sng" dirty="0" err="1">
                <a:solidFill>
                  <a:schemeClr val="accent1">
                    <a:lumMod val="75000"/>
                  </a:schemeClr>
                </a:solidFill>
              </a:rPr>
              <a:t>tacrolimus</a:t>
            </a:r>
            <a:r>
              <a:rPr lang="es-ES" sz="2800" b="1" u="sng" dirty="0">
                <a:solidFill>
                  <a:schemeClr val="accent1">
                    <a:lumMod val="75000"/>
                  </a:schemeClr>
                </a:solidFill>
              </a:rPr>
              <a:t> y </a:t>
            </a:r>
            <a:r>
              <a:rPr lang="es-ES" sz="2800" b="1" u="sng" dirty="0" err="1">
                <a:solidFill>
                  <a:schemeClr val="accent1">
                    <a:lumMod val="75000"/>
                  </a:schemeClr>
                </a:solidFill>
              </a:rPr>
              <a:t>pimecrolimus</a:t>
            </a:r>
            <a:endParaRPr lang="es-ES" sz="2800" b="1" u="sng" dirty="0">
              <a:solidFill>
                <a:schemeClr val="accent1">
                  <a:lumMod val="75000"/>
                </a:schemeClr>
              </a:solidFill>
            </a:endParaRPr>
          </a:p>
          <a:p>
            <a:endParaRPr lang="es-ES" sz="2400" dirty="0" smtClean="0"/>
          </a:p>
          <a:p>
            <a:pPr marL="342900" indent="-342900" algn="just">
              <a:buFont typeface="Arial" panose="020B0604020202020204" pitchFamily="34" charset="0"/>
              <a:buChar char="•"/>
            </a:pPr>
            <a:r>
              <a:rPr lang="es-ES" sz="2200" dirty="0" smtClean="0"/>
              <a:t>El </a:t>
            </a:r>
            <a:r>
              <a:rPr lang="es-ES" sz="2200" dirty="0"/>
              <a:t>efecto secundario más </a:t>
            </a:r>
            <a:r>
              <a:rPr lang="es-ES" sz="2200" dirty="0" smtClean="0"/>
              <a:t>frecuente </a:t>
            </a:r>
            <a:r>
              <a:rPr lang="es-ES" sz="2200" dirty="0"/>
              <a:t>observado es la </a:t>
            </a:r>
            <a:r>
              <a:rPr lang="es-ES" sz="2200" b="1" dirty="0"/>
              <a:t>sensación de </a:t>
            </a:r>
            <a:r>
              <a:rPr lang="es-ES" sz="2200" b="1" dirty="0" smtClean="0"/>
              <a:t>quemazón </a:t>
            </a:r>
            <a:r>
              <a:rPr lang="es-ES" sz="2200" b="1" dirty="0"/>
              <a:t>e irritación cutánea en la zona de aplicación </a:t>
            </a:r>
            <a:r>
              <a:rPr lang="es-ES" sz="2200" dirty="0"/>
              <a:t>(mayor con </a:t>
            </a:r>
            <a:r>
              <a:rPr lang="es-ES" sz="2200" dirty="0" err="1" smtClean="0"/>
              <a:t>tacrólimus</a:t>
            </a:r>
            <a:r>
              <a:rPr lang="es-ES" sz="2200" dirty="0" smtClean="0"/>
              <a:t>). </a:t>
            </a:r>
            <a:r>
              <a:rPr lang="es-ES" sz="2200" dirty="0"/>
              <a:t>E</a:t>
            </a:r>
            <a:r>
              <a:rPr lang="es-ES" sz="2200" dirty="0" smtClean="0"/>
              <a:t>ste </a:t>
            </a:r>
            <a:r>
              <a:rPr lang="es-ES" sz="2200" dirty="0"/>
              <a:t>efecto es </a:t>
            </a:r>
            <a:r>
              <a:rPr lang="es-ES" sz="2200" dirty="0" err="1"/>
              <a:t>autolimitado</a:t>
            </a:r>
            <a:r>
              <a:rPr lang="es-ES" sz="2200" dirty="0" smtClean="0"/>
              <a:t> y desaparece </a:t>
            </a:r>
            <a:r>
              <a:rPr lang="es-ES" sz="2200" dirty="0"/>
              <a:t>de 5 a 7 días después del inicio del </a:t>
            </a:r>
            <a:r>
              <a:rPr lang="es-ES" sz="2200" dirty="0" smtClean="0"/>
              <a:t>tratamiento </a:t>
            </a:r>
          </a:p>
          <a:p>
            <a:pPr marL="342900" indent="-342900">
              <a:buFont typeface="Arial" panose="020B0604020202020204" pitchFamily="34" charset="0"/>
              <a:buChar char="•"/>
            </a:pPr>
            <a:endParaRPr lang="es-ES" sz="2200" dirty="0"/>
          </a:p>
          <a:p>
            <a:pPr marL="342900" indent="-342900" algn="just">
              <a:buFont typeface="Arial" panose="020B0604020202020204" pitchFamily="34" charset="0"/>
              <a:buChar char="•"/>
            </a:pPr>
            <a:r>
              <a:rPr lang="es-ES" sz="2200" dirty="0" smtClean="0"/>
              <a:t>A </a:t>
            </a:r>
            <a:r>
              <a:rPr lang="es-ES" sz="2200" dirty="0"/>
              <a:t>día de hoy no se ha establecido una relación causal definitiva entre los inhibidores tópicos de la </a:t>
            </a:r>
            <a:r>
              <a:rPr lang="es-ES" sz="2200" dirty="0" err="1"/>
              <a:t>calcineurina</a:t>
            </a:r>
            <a:r>
              <a:rPr lang="es-ES" sz="2200" dirty="0"/>
              <a:t> y el cáncer de piel o </a:t>
            </a:r>
            <a:r>
              <a:rPr lang="es-ES" sz="2200" dirty="0" smtClean="0"/>
              <a:t>linfoma </a:t>
            </a:r>
            <a:r>
              <a:rPr lang="es-ES" sz="2200" dirty="0" smtClean="0">
                <a:sym typeface="Wingdings" panose="05000000000000000000" pitchFamily="2" charset="2"/>
              </a:rPr>
              <a:t>(</a:t>
            </a:r>
            <a:r>
              <a:rPr lang="es-ES" sz="2200" dirty="0" smtClean="0">
                <a:hlinkClick r:id="rId5"/>
              </a:rPr>
              <a:t>Nota </a:t>
            </a:r>
            <a:r>
              <a:rPr lang="es-ES" sz="2200" dirty="0">
                <a:hlinkClick r:id="rId5"/>
              </a:rPr>
              <a:t>de seguridad de la </a:t>
            </a:r>
            <a:r>
              <a:rPr lang="es-ES" sz="2200" dirty="0" smtClean="0">
                <a:hlinkClick r:id="rId5"/>
              </a:rPr>
              <a:t>AEMPS</a:t>
            </a:r>
            <a:r>
              <a:rPr lang="es-ES" sz="2200" dirty="0" smtClean="0"/>
              <a:t>)</a:t>
            </a:r>
          </a:p>
          <a:p>
            <a:pPr algn="just"/>
            <a:endParaRPr lang="es-ES" sz="2200" dirty="0"/>
          </a:p>
          <a:p>
            <a:pPr marL="342900" indent="-342900" algn="just">
              <a:buFont typeface="Arial" panose="020B0604020202020204" pitchFamily="34" charset="0"/>
              <a:buChar char="•"/>
            </a:pPr>
            <a:r>
              <a:rPr lang="es-ES" sz="2200" dirty="0" smtClean="0"/>
              <a:t>Es </a:t>
            </a:r>
            <a:r>
              <a:rPr lang="es-ES" sz="2200" dirty="0"/>
              <a:t>importante </a:t>
            </a:r>
            <a:r>
              <a:rPr lang="es-ES" sz="2200" b="1" dirty="0"/>
              <a:t>minimizar la exposición de la piel a la luz </a:t>
            </a:r>
            <a:r>
              <a:rPr lang="es-ES" sz="2200" b="1" dirty="0" smtClean="0"/>
              <a:t>solar </a:t>
            </a:r>
            <a:r>
              <a:rPr lang="es-ES" sz="2200" dirty="0"/>
              <a:t>y se recomienda evitar la fototerapia durante el </a:t>
            </a:r>
            <a:r>
              <a:rPr lang="es-ES" sz="2200" dirty="0" smtClean="0"/>
              <a:t>tratamiento</a:t>
            </a:r>
            <a:endParaRPr lang="es-ES" sz="2200" dirty="0"/>
          </a:p>
          <a:p>
            <a:pPr algn="just"/>
            <a:endParaRPr lang="es-ES" sz="2400" b="1" dirty="0" smtClean="0"/>
          </a:p>
        </p:txBody>
      </p:sp>
    </p:spTree>
    <p:extLst>
      <p:ext uri="{BB962C8B-B14F-4D97-AF65-F5344CB8AC3E}">
        <p14:creationId xmlns:p14="http://schemas.microsoft.com/office/powerpoint/2010/main" val="37974996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3420" y="209822"/>
            <a:ext cx="10515600" cy="732155"/>
          </a:xfrm>
        </p:spPr>
        <p:txBody>
          <a:bodyPr>
            <a:noAutofit/>
          </a:bodyPr>
          <a:lstStyle/>
          <a:p>
            <a:pPr algn="ctr"/>
            <a:r>
              <a:rPr lang="es-ES" sz="2800" dirty="0">
                <a:solidFill>
                  <a:srgbClr val="4E9EBA"/>
                </a:solidFill>
                <a:latin typeface="Arial Black" pitchFamily="34" charset="0"/>
              </a:rPr>
              <a:t>TRATAMIENTO ANTIINFLAMATORIO TÓPICO (</a:t>
            </a:r>
            <a:r>
              <a:rPr lang="es-ES" sz="2800" dirty="0" smtClean="0">
                <a:solidFill>
                  <a:srgbClr val="4E9EBA"/>
                </a:solidFill>
                <a:latin typeface="Arial Black" pitchFamily="34" charset="0"/>
              </a:rPr>
              <a:t>VIII)</a:t>
            </a:r>
            <a:endParaRPr lang="es-ES" sz="2800" dirty="0">
              <a:solidFill>
                <a:srgbClr val="4E9EBA"/>
              </a:solidFill>
              <a:latin typeface="Arial Black" pitchFamily="34" charset="0"/>
              <a:ea typeface="+mn-ea"/>
              <a:cs typeface="+mn-cs"/>
            </a:endParaRPr>
          </a:p>
        </p:txBody>
      </p:sp>
      <p:sp>
        <p:nvSpPr>
          <p:cNvPr id="6" name="Subtítulo 2"/>
          <p:cNvSpPr txBox="1">
            <a:spLocks/>
          </p:cNvSpPr>
          <p:nvPr/>
        </p:nvSpPr>
        <p:spPr>
          <a:xfrm>
            <a:off x="1184758" y="1393371"/>
            <a:ext cx="9088445" cy="452803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00477" y="880811"/>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621635" y="1690204"/>
            <a:ext cx="10717385" cy="4401205"/>
          </a:xfrm>
          <a:prstGeom prst="rect">
            <a:avLst/>
          </a:prstGeom>
          <a:noFill/>
        </p:spPr>
        <p:txBody>
          <a:bodyPr wrap="square" rtlCol="0">
            <a:spAutoFit/>
          </a:bodyPr>
          <a:lstStyle/>
          <a:p>
            <a:pPr marL="342900" indent="-342900" algn="just">
              <a:buFont typeface="Arial" panose="020B0604020202020204" pitchFamily="34" charset="0"/>
              <a:buChar char="•"/>
            </a:pPr>
            <a:r>
              <a:rPr lang="es-ES" sz="2000" dirty="0"/>
              <a:t>C</a:t>
            </a:r>
            <a:r>
              <a:rPr lang="es-ES" sz="2000" dirty="0" smtClean="0"/>
              <a:t>onsiste </a:t>
            </a:r>
            <a:r>
              <a:rPr lang="es-ES" sz="2000" dirty="0"/>
              <a:t>en </a:t>
            </a:r>
            <a:r>
              <a:rPr lang="es-ES" sz="2000" dirty="0" smtClean="0"/>
              <a:t>aplicar </a:t>
            </a:r>
            <a:r>
              <a:rPr lang="es-ES" sz="2000" dirty="0"/>
              <a:t>durante un periodo de 1 a 24 </a:t>
            </a:r>
            <a:r>
              <a:rPr lang="es-ES" sz="2000" dirty="0" smtClean="0"/>
              <a:t>horas un </a:t>
            </a:r>
            <a:r>
              <a:rPr lang="es-ES" sz="2000" dirty="0"/>
              <a:t>agente tópico sobre la piel (generalmente un </a:t>
            </a:r>
            <a:r>
              <a:rPr lang="es-ES" sz="2000" dirty="0" smtClean="0"/>
              <a:t>CT de </a:t>
            </a:r>
            <a:r>
              <a:rPr lang="es-ES" sz="2000" dirty="0"/>
              <a:t>potencia </a:t>
            </a:r>
            <a:r>
              <a:rPr lang="es-ES" sz="2000" dirty="0" smtClean="0"/>
              <a:t>baja-media</a:t>
            </a:r>
            <a:r>
              <a:rPr lang="es-ES" sz="2000" dirty="0"/>
              <a:t>) y cubrirlo bien con ropa de algodón, </a:t>
            </a:r>
            <a:r>
              <a:rPr lang="es-ES" sz="2000" dirty="0" smtClean="0"/>
              <a:t>gasas </a:t>
            </a:r>
            <a:r>
              <a:rPr lang="es-ES" sz="2000" dirty="0"/>
              <a:t>o </a:t>
            </a:r>
            <a:r>
              <a:rPr lang="es-ES" sz="2000" dirty="0" smtClean="0"/>
              <a:t>vendas </a:t>
            </a:r>
            <a:r>
              <a:rPr lang="es-ES" sz="2000" dirty="0"/>
              <a:t>húmedas </a:t>
            </a:r>
            <a:r>
              <a:rPr lang="es-ES" sz="2000" dirty="0" smtClean="0"/>
              <a:t>(primera </a:t>
            </a:r>
            <a:r>
              <a:rPr lang="es-ES" sz="2000" dirty="0"/>
              <a:t>capa), seguido de una capa externa seca (segunda capa</a:t>
            </a:r>
            <a:r>
              <a:rPr lang="es-ES" sz="2000" dirty="0" smtClean="0"/>
              <a:t>). Se puede realizar </a:t>
            </a:r>
            <a:r>
              <a:rPr lang="es-ES" sz="2000" dirty="0"/>
              <a:t>durante varias semanas </a:t>
            </a:r>
            <a:r>
              <a:rPr lang="es-ES" sz="2000" dirty="0" smtClean="0"/>
              <a:t>si es necesario</a:t>
            </a:r>
          </a:p>
          <a:p>
            <a:pPr algn="just"/>
            <a:endParaRPr lang="es-ES" sz="2000" dirty="0" smtClean="0"/>
          </a:p>
          <a:p>
            <a:pPr marL="342900" indent="-342900" algn="just">
              <a:buFont typeface="Arial" panose="020B0604020202020204" pitchFamily="34" charset="0"/>
              <a:buChar char="•"/>
            </a:pPr>
            <a:r>
              <a:rPr lang="es-ES" sz="2000" dirty="0" smtClean="0"/>
              <a:t>Permite mayor </a:t>
            </a:r>
            <a:r>
              <a:rPr lang="es-ES" sz="2000" dirty="0"/>
              <a:t>penetración del medicamento </a:t>
            </a:r>
            <a:r>
              <a:rPr lang="es-ES" sz="2000" dirty="0" smtClean="0"/>
              <a:t>aplicado y menor </a:t>
            </a:r>
            <a:r>
              <a:rPr lang="es-ES" sz="2000" dirty="0"/>
              <a:t>pérdida de agua, consiguiendo mayor hidratación en la </a:t>
            </a:r>
            <a:r>
              <a:rPr lang="es-ES" sz="2000" dirty="0" smtClean="0"/>
              <a:t>piel </a:t>
            </a:r>
            <a:endParaRPr lang="es-ES" sz="2000" dirty="0"/>
          </a:p>
          <a:p>
            <a:pPr algn="just"/>
            <a:endParaRPr lang="es-ES" sz="2000" dirty="0" smtClean="0"/>
          </a:p>
          <a:p>
            <a:pPr marL="342900" indent="-342900" algn="just">
              <a:buFont typeface="Arial" panose="020B0604020202020204" pitchFamily="34" charset="0"/>
              <a:buChar char="•"/>
            </a:pPr>
            <a:r>
              <a:rPr lang="es-ES" sz="2000" dirty="0" smtClean="0"/>
              <a:t>Los datos </a:t>
            </a:r>
            <a:r>
              <a:rPr lang="es-ES" sz="2000" dirty="0"/>
              <a:t>sobre la eficacia </a:t>
            </a:r>
            <a:r>
              <a:rPr lang="es-ES" sz="2000" dirty="0" smtClean="0"/>
              <a:t>son </a:t>
            </a:r>
            <a:r>
              <a:rPr lang="es-ES" sz="2000" dirty="0"/>
              <a:t>escasos e </a:t>
            </a:r>
            <a:r>
              <a:rPr lang="es-ES" sz="2000" dirty="0" smtClean="0"/>
              <a:t>inconsistentes y la </a:t>
            </a:r>
            <a:r>
              <a:rPr lang="es-ES" sz="2000" dirty="0"/>
              <a:t>mayoría </a:t>
            </a:r>
            <a:r>
              <a:rPr lang="es-ES" sz="2000" dirty="0" smtClean="0"/>
              <a:t>proceden </a:t>
            </a:r>
            <a:r>
              <a:rPr lang="es-ES" sz="2000" dirty="0"/>
              <a:t>de pacientes </a:t>
            </a:r>
            <a:r>
              <a:rPr lang="es-ES" sz="2000" dirty="0" smtClean="0"/>
              <a:t>pediátricos pero parece </a:t>
            </a:r>
            <a:r>
              <a:rPr lang="es-ES" sz="2000" dirty="0"/>
              <a:t>que la utilización de los </a:t>
            </a:r>
            <a:r>
              <a:rPr lang="es-ES" sz="2000" dirty="0" smtClean="0"/>
              <a:t>CT </a:t>
            </a:r>
            <a:r>
              <a:rPr lang="es-ES" sz="2000" dirty="0"/>
              <a:t>tópicos con o sin emolientes, son superiores a aquellas </a:t>
            </a:r>
            <a:r>
              <a:rPr lang="es-ES" sz="2000" dirty="0" smtClean="0"/>
              <a:t>que </a:t>
            </a:r>
            <a:r>
              <a:rPr lang="es-ES" sz="2000" dirty="0"/>
              <a:t>sólo contienen </a:t>
            </a:r>
            <a:r>
              <a:rPr lang="es-ES" sz="2000" dirty="0" smtClean="0"/>
              <a:t>emolientes</a:t>
            </a:r>
          </a:p>
          <a:p>
            <a:pPr marL="342900" indent="-342900" algn="just">
              <a:buFont typeface="Arial" panose="020B0604020202020204" pitchFamily="34" charset="0"/>
              <a:buChar char="•"/>
            </a:pPr>
            <a:endParaRPr lang="es-ES" sz="2000" dirty="0"/>
          </a:p>
          <a:p>
            <a:pPr marL="342900" indent="-342900" algn="just">
              <a:buFont typeface="Arial" panose="020B0604020202020204" pitchFamily="34" charset="0"/>
              <a:buChar char="•"/>
            </a:pPr>
            <a:r>
              <a:rPr lang="es-ES" sz="2000" dirty="0" smtClean="0"/>
              <a:t>En DA </a:t>
            </a:r>
            <a:r>
              <a:rPr lang="es-ES" sz="2000" dirty="0"/>
              <a:t>leve se cuestiona el beneficio que aporta frente al esfuerzo </a:t>
            </a:r>
            <a:r>
              <a:rPr lang="es-ES" sz="2000" dirty="0" smtClean="0"/>
              <a:t>y tiempo que requiere su aplicación. </a:t>
            </a:r>
            <a:r>
              <a:rPr lang="es-ES" sz="2000" dirty="0"/>
              <a:t>Podría ser de utilidad en </a:t>
            </a:r>
            <a:r>
              <a:rPr lang="es-ES" sz="2000" dirty="0" smtClean="0"/>
              <a:t>casos de DA moderada-grave</a:t>
            </a:r>
            <a:endParaRPr lang="es-ES" sz="2000" b="1" dirty="0" smtClean="0"/>
          </a:p>
        </p:txBody>
      </p:sp>
      <p:sp>
        <p:nvSpPr>
          <p:cNvPr id="5" name="CuadroTexto 4"/>
          <p:cNvSpPr txBox="1"/>
          <p:nvPr/>
        </p:nvSpPr>
        <p:spPr>
          <a:xfrm>
            <a:off x="500477" y="1018487"/>
            <a:ext cx="10695347" cy="523220"/>
          </a:xfrm>
          <a:prstGeom prst="rect">
            <a:avLst/>
          </a:prstGeom>
          <a:noFill/>
        </p:spPr>
        <p:txBody>
          <a:bodyPr wrap="square" rtlCol="0">
            <a:spAutoFit/>
          </a:bodyPr>
          <a:lstStyle/>
          <a:p>
            <a:pPr algn="just"/>
            <a:r>
              <a:rPr lang="es-ES" sz="2800" b="1" u="sng" dirty="0" smtClean="0">
                <a:solidFill>
                  <a:schemeClr val="accent1">
                    <a:lumMod val="75000"/>
                  </a:schemeClr>
                </a:solidFill>
              </a:rPr>
              <a:t>Terapia de envoltura húmeda (terapia </a:t>
            </a:r>
            <a:r>
              <a:rPr lang="es-ES" sz="2800" b="1" u="sng" dirty="0" err="1" smtClean="0">
                <a:solidFill>
                  <a:schemeClr val="accent1">
                    <a:lumMod val="75000"/>
                  </a:schemeClr>
                </a:solidFill>
              </a:rPr>
              <a:t>wet-wrap</a:t>
            </a:r>
            <a:r>
              <a:rPr lang="es-ES" sz="2800" b="1" u="sng" dirty="0" smtClean="0">
                <a:solidFill>
                  <a:schemeClr val="accent1">
                    <a:lumMod val="75000"/>
                  </a:schemeClr>
                </a:solidFill>
              </a:rPr>
              <a:t>)/Vendajes húmedos </a:t>
            </a:r>
            <a:endParaRPr lang="es-ES" sz="2800" b="1" u="sng" dirty="0">
              <a:solidFill>
                <a:schemeClr val="accent1">
                  <a:lumMod val="75000"/>
                </a:schemeClr>
              </a:solidFill>
            </a:endParaRPr>
          </a:p>
        </p:txBody>
      </p:sp>
    </p:spTree>
    <p:extLst>
      <p:ext uri="{BB962C8B-B14F-4D97-AF65-F5344CB8AC3E}">
        <p14:creationId xmlns:p14="http://schemas.microsoft.com/office/powerpoint/2010/main" val="29665026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3420" y="4841"/>
            <a:ext cx="10515600" cy="732155"/>
          </a:xfrm>
        </p:spPr>
        <p:txBody>
          <a:bodyPr>
            <a:noAutofit/>
          </a:bodyPr>
          <a:lstStyle/>
          <a:p>
            <a:pPr algn="ctr"/>
            <a:r>
              <a:rPr lang="es-ES" sz="3600" dirty="0" smtClean="0">
                <a:solidFill>
                  <a:srgbClr val="4E9EBA"/>
                </a:solidFill>
                <a:latin typeface="Arial Black" pitchFamily="34" charset="0"/>
                <a:ea typeface="+mn-ea"/>
                <a:cs typeface="+mn-cs"/>
              </a:rPr>
              <a:t>FOTOTERAPIA</a:t>
            </a:r>
            <a:endParaRPr lang="es-ES" sz="3600" dirty="0">
              <a:solidFill>
                <a:srgbClr val="4E9EBA"/>
              </a:solidFill>
              <a:latin typeface="Arial Black" pitchFamily="34" charset="0"/>
              <a:ea typeface="+mn-ea"/>
              <a:cs typeface="+mn-cs"/>
            </a:endParaRPr>
          </a:p>
        </p:txBody>
      </p:sp>
      <p:sp>
        <p:nvSpPr>
          <p:cNvPr id="6" name="Subtítulo 2"/>
          <p:cNvSpPr txBox="1">
            <a:spLocks/>
          </p:cNvSpPr>
          <p:nvPr/>
        </p:nvSpPr>
        <p:spPr>
          <a:xfrm>
            <a:off x="1184758" y="1393371"/>
            <a:ext cx="9088445" cy="452803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00477" y="72973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500477" y="873869"/>
            <a:ext cx="10977956" cy="5047536"/>
          </a:xfrm>
          <a:prstGeom prst="rect">
            <a:avLst/>
          </a:prstGeom>
          <a:noFill/>
        </p:spPr>
        <p:txBody>
          <a:bodyPr wrap="square" rtlCol="0">
            <a:spAutoFit/>
          </a:bodyPr>
          <a:lstStyle/>
          <a:p>
            <a:pPr marL="342900" indent="-342900" algn="just">
              <a:buFont typeface="Arial" panose="020B0604020202020204" pitchFamily="34" charset="0"/>
              <a:buChar char="•"/>
            </a:pPr>
            <a:r>
              <a:rPr lang="es-ES" sz="2200" dirty="0" smtClean="0"/>
              <a:t>La Fototerapia </a:t>
            </a:r>
            <a:r>
              <a:rPr lang="es-ES" sz="2200" dirty="0"/>
              <a:t>con rayos ultravioleta tipo B de banda estrecha (UVB-NB/NB-UVB) o los ultravioleta A1 (UVA1 ) a dosis media pueden ser opciones </a:t>
            </a:r>
            <a:r>
              <a:rPr lang="es-ES" sz="2200" dirty="0" smtClean="0"/>
              <a:t>terapéuticas para adultos </a:t>
            </a:r>
            <a:r>
              <a:rPr lang="es-ES" sz="2200" dirty="0"/>
              <a:t>y adolescentes con DA moderada-severa, </a:t>
            </a:r>
            <a:r>
              <a:rPr lang="es-ES" sz="2200" dirty="0" smtClean="0"/>
              <a:t>no controlada solamente </a:t>
            </a:r>
            <a:r>
              <a:rPr lang="es-ES" sz="2200" dirty="0"/>
              <a:t>con tratamiento </a:t>
            </a:r>
            <a:r>
              <a:rPr lang="es-ES" sz="2200" dirty="0" smtClean="0"/>
              <a:t>tópico </a:t>
            </a:r>
          </a:p>
          <a:p>
            <a:pPr marL="342900" indent="-342900" algn="just">
              <a:buFont typeface="Arial" panose="020B0604020202020204" pitchFamily="34" charset="0"/>
              <a:buChar char="•"/>
            </a:pPr>
            <a:endParaRPr lang="es-ES" sz="1600" dirty="0"/>
          </a:p>
          <a:p>
            <a:pPr marL="342900" indent="-342900" algn="just">
              <a:buFont typeface="Arial" panose="020B0604020202020204" pitchFamily="34" charset="0"/>
              <a:buChar char="•"/>
            </a:pPr>
            <a:r>
              <a:rPr lang="es-ES" sz="2200" dirty="0" smtClean="0"/>
              <a:t>En pacientes &lt; 12 años no está indicada por falta de datos de seguridad a corto y largo plazo</a:t>
            </a:r>
          </a:p>
          <a:p>
            <a:pPr algn="just"/>
            <a:endParaRPr lang="es-ES" sz="1600" dirty="0"/>
          </a:p>
          <a:p>
            <a:pPr marL="342900" indent="-342900" algn="just">
              <a:buFont typeface="Arial" panose="020B0604020202020204" pitchFamily="34" charset="0"/>
              <a:buChar char="•"/>
            </a:pPr>
            <a:r>
              <a:rPr lang="es-ES" sz="2200" dirty="0" smtClean="0"/>
              <a:t> Pauta: 2 </a:t>
            </a:r>
            <a:r>
              <a:rPr lang="es-ES" sz="2200" dirty="0"/>
              <a:t>o 3 </a:t>
            </a:r>
            <a:r>
              <a:rPr lang="es-ES" sz="2200" dirty="0" smtClean="0"/>
              <a:t>sesiones </a:t>
            </a:r>
            <a:r>
              <a:rPr lang="es-ES" sz="2200" dirty="0"/>
              <a:t>por semana con incrementos progresivos de dosis en cada </a:t>
            </a:r>
            <a:r>
              <a:rPr lang="es-ES" sz="2200" dirty="0" smtClean="0"/>
              <a:t>sesión</a:t>
            </a:r>
          </a:p>
          <a:p>
            <a:pPr marL="342900" indent="-342900" algn="just">
              <a:buFont typeface="Arial" panose="020B0604020202020204" pitchFamily="34" charset="0"/>
              <a:buChar char="•"/>
            </a:pPr>
            <a:endParaRPr lang="es-ES" sz="1600" dirty="0" smtClean="0"/>
          </a:p>
          <a:p>
            <a:pPr marL="342900" indent="-342900" algn="just">
              <a:buFont typeface="Arial" panose="020B0604020202020204" pitchFamily="34" charset="0"/>
              <a:buChar char="•"/>
            </a:pPr>
            <a:r>
              <a:rPr lang="es-ES" sz="2200" dirty="0"/>
              <a:t>S</a:t>
            </a:r>
            <a:r>
              <a:rPr lang="es-ES" sz="2200" dirty="0" smtClean="0"/>
              <a:t>e </a:t>
            </a:r>
            <a:r>
              <a:rPr lang="es-ES" sz="2200" dirty="0"/>
              <a:t>puede combinar con el tratamiento con </a:t>
            </a:r>
            <a:r>
              <a:rPr lang="es-ES" sz="2200" dirty="0" smtClean="0"/>
              <a:t>CT y </a:t>
            </a:r>
            <a:r>
              <a:rPr lang="es-ES" sz="2200" dirty="0"/>
              <a:t>puede ser necesaria </a:t>
            </a:r>
            <a:r>
              <a:rPr lang="es-ES" sz="2200" dirty="0" smtClean="0"/>
              <a:t>la </a:t>
            </a:r>
            <a:r>
              <a:rPr lang="es-ES" sz="2200" dirty="0"/>
              <a:t>utilización de emolientes debido a que la fototerapia puede aumentar la sequedad </a:t>
            </a:r>
            <a:r>
              <a:rPr lang="es-ES" sz="2200" dirty="0" smtClean="0"/>
              <a:t>cutánea </a:t>
            </a:r>
          </a:p>
          <a:p>
            <a:pPr algn="just"/>
            <a:endParaRPr lang="es-ES" sz="1600" dirty="0"/>
          </a:p>
          <a:p>
            <a:pPr marL="342900" indent="-342900" algn="just">
              <a:buFont typeface="Arial" panose="020B0604020202020204" pitchFamily="34" charset="0"/>
              <a:buChar char="•"/>
            </a:pPr>
            <a:r>
              <a:rPr lang="es-ES" sz="2200" dirty="0" smtClean="0"/>
              <a:t>Se recomienda evitar </a:t>
            </a:r>
            <a:r>
              <a:rPr lang="es-ES" sz="2200" dirty="0"/>
              <a:t>los inhibidores de la </a:t>
            </a:r>
            <a:r>
              <a:rPr lang="es-ES" sz="2200" dirty="0" err="1"/>
              <a:t>calcineurina</a:t>
            </a:r>
            <a:r>
              <a:rPr lang="es-ES" sz="2200" dirty="0"/>
              <a:t> tópicos durante la </a:t>
            </a:r>
            <a:r>
              <a:rPr lang="es-ES" sz="2200" dirty="0" smtClean="0"/>
              <a:t>fototerapia </a:t>
            </a:r>
          </a:p>
          <a:p>
            <a:pPr algn="just"/>
            <a:endParaRPr lang="es-ES" sz="1600" dirty="0" smtClean="0"/>
          </a:p>
          <a:p>
            <a:pPr marL="342900" indent="-342900" algn="just">
              <a:buFont typeface="Arial" panose="020B0604020202020204" pitchFamily="34" charset="0"/>
              <a:buChar char="•"/>
            </a:pPr>
            <a:r>
              <a:rPr lang="es-ES" sz="2200" dirty="0" smtClean="0"/>
              <a:t>Según estudios </a:t>
            </a:r>
            <a:r>
              <a:rPr lang="es-ES" sz="2200" dirty="0"/>
              <a:t>de </a:t>
            </a:r>
            <a:r>
              <a:rPr lang="es-ES" sz="2200" dirty="0" err="1"/>
              <a:t>carcinogenicidad</a:t>
            </a:r>
            <a:r>
              <a:rPr lang="es-ES" sz="2200" dirty="0"/>
              <a:t> realizados </a:t>
            </a:r>
            <a:r>
              <a:rPr lang="es-ES" sz="2200" dirty="0" smtClean="0"/>
              <a:t>no parece incrementar </a:t>
            </a:r>
            <a:r>
              <a:rPr lang="es-ES" sz="2200" dirty="0"/>
              <a:t>el riesgo de melanoma y otros cánceres cutáneos. Sin embargo, se recomienda </a:t>
            </a:r>
            <a:r>
              <a:rPr lang="es-ES" sz="2200" dirty="0" smtClean="0"/>
              <a:t>control dermatológico anual</a:t>
            </a:r>
            <a:endParaRPr lang="es-ES" sz="2200" b="1" dirty="0" smtClean="0"/>
          </a:p>
        </p:txBody>
      </p:sp>
    </p:spTree>
    <p:extLst>
      <p:ext uri="{BB962C8B-B14F-4D97-AF65-F5344CB8AC3E}">
        <p14:creationId xmlns:p14="http://schemas.microsoft.com/office/powerpoint/2010/main" val="6707305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3420" y="53406"/>
            <a:ext cx="10515600" cy="732155"/>
          </a:xfrm>
        </p:spPr>
        <p:txBody>
          <a:bodyPr>
            <a:noAutofit/>
          </a:bodyPr>
          <a:lstStyle/>
          <a:p>
            <a:pPr algn="ctr"/>
            <a:r>
              <a:rPr lang="es-ES" sz="3400" dirty="0" smtClean="0">
                <a:solidFill>
                  <a:srgbClr val="4E9EBA"/>
                </a:solidFill>
                <a:latin typeface="Arial Black" pitchFamily="34" charset="0"/>
                <a:ea typeface="+mn-ea"/>
                <a:cs typeface="+mn-cs"/>
              </a:rPr>
              <a:t>TRATAMIENTO SISTÉMICO (I)</a:t>
            </a:r>
            <a:endParaRPr lang="es-ES" sz="3400" dirty="0">
              <a:solidFill>
                <a:srgbClr val="4E9EBA"/>
              </a:solidFill>
              <a:latin typeface="Arial Black" pitchFamily="34" charset="0"/>
              <a:ea typeface="+mn-ea"/>
              <a:cs typeface="+mn-cs"/>
            </a:endParaRPr>
          </a:p>
        </p:txBody>
      </p:sp>
      <p:sp>
        <p:nvSpPr>
          <p:cNvPr id="6" name="Subtítulo 2"/>
          <p:cNvSpPr txBox="1">
            <a:spLocks/>
          </p:cNvSpPr>
          <p:nvPr/>
        </p:nvSpPr>
        <p:spPr>
          <a:xfrm>
            <a:off x="1184758" y="1393371"/>
            <a:ext cx="9088445" cy="452803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621635" y="709085"/>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259185" y="887321"/>
            <a:ext cx="11416142" cy="1938992"/>
          </a:xfrm>
          <a:prstGeom prst="rect">
            <a:avLst/>
          </a:prstGeom>
          <a:noFill/>
        </p:spPr>
        <p:txBody>
          <a:bodyPr wrap="square" rtlCol="0">
            <a:spAutoFit/>
          </a:bodyPr>
          <a:lstStyle/>
          <a:p>
            <a:pPr marL="342900" indent="-342900" algn="just">
              <a:buFont typeface="Arial" panose="020B0604020202020204" pitchFamily="34" charset="0"/>
              <a:buChar char="•"/>
            </a:pPr>
            <a:r>
              <a:rPr lang="es-ES" sz="2000" dirty="0" smtClean="0"/>
              <a:t>Puede ser necesario </a:t>
            </a:r>
            <a:r>
              <a:rPr lang="es-ES" sz="2000" b="1" dirty="0" smtClean="0"/>
              <a:t>cuando </a:t>
            </a:r>
            <a:r>
              <a:rPr lang="es-ES" sz="2000" b="1" dirty="0"/>
              <a:t>la DA no se controla adecuadamente con </a:t>
            </a:r>
            <a:r>
              <a:rPr lang="es-ES" sz="2000" b="1" dirty="0" smtClean="0"/>
              <a:t>tratamientos </a:t>
            </a:r>
            <a:r>
              <a:rPr lang="es-ES" sz="2000" b="1" dirty="0"/>
              <a:t>tópicos ni con </a:t>
            </a:r>
            <a:r>
              <a:rPr lang="es-ES" sz="2000" b="1" dirty="0" smtClean="0"/>
              <a:t>fototerapia,</a:t>
            </a:r>
            <a:r>
              <a:rPr lang="es-ES" sz="2000" dirty="0" smtClean="0"/>
              <a:t> cuando </a:t>
            </a:r>
            <a:r>
              <a:rPr lang="es-ES" sz="2000" dirty="0"/>
              <a:t>ésta última no está </a:t>
            </a:r>
            <a:r>
              <a:rPr lang="es-ES" sz="2000" dirty="0" smtClean="0"/>
              <a:t>disponible o cuando </a:t>
            </a:r>
            <a:r>
              <a:rPr lang="es-ES" sz="2000" dirty="0"/>
              <a:t>se </a:t>
            </a:r>
            <a:r>
              <a:rPr lang="es-ES" sz="2000" dirty="0" smtClean="0"/>
              <a:t>requieren CT para áreas </a:t>
            </a:r>
            <a:r>
              <a:rPr lang="es-ES" sz="2000" dirty="0"/>
              <a:t>corporales amplias y </a:t>
            </a:r>
            <a:r>
              <a:rPr lang="es-ES" sz="2000" dirty="0" smtClean="0"/>
              <a:t>durante </a:t>
            </a:r>
            <a:r>
              <a:rPr lang="es-ES" sz="2000" dirty="0"/>
              <a:t>periodos prolongados de </a:t>
            </a:r>
            <a:r>
              <a:rPr lang="es-ES" sz="2000" dirty="0" smtClean="0"/>
              <a:t>tiempo</a:t>
            </a:r>
          </a:p>
          <a:p>
            <a:pPr algn="just"/>
            <a:endParaRPr lang="es-ES" sz="1600" dirty="0"/>
          </a:p>
          <a:p>
            <a:pPr marL="342900" indent="-342900" algn="just">
              <a:buFont typeface="Arial" panose="020B0604020202020204" pitchFamily="34" charset="0"/>
              <a:buChar char="•"/>
            </a:pPr>
            <a:r>
              <a:rPr lang="es-ES" sz="2000" dirty="0" smtClean="0"/>
              <a:t>Antes de iniciar tratamiento sistémico, es necesario asegurarse </a:t>
            </a:r>
            <a:r>
              <a:rPr lang="es-ES" sz="2000" dirty="0"/>
              <a:t>de que la enfermedad grave y </a:t>
            </a:r>
            <a:r>
              <a:rPr lang="es-ES" sz="2000" dirty="0" smtClean="0"/>
              <a:t>refractaria </a:t>
            </a:r>
            <a:r>
              <a:rPr lang="es-ES" sz="2000" dirty="0"/>
              <a:t>no sea el resultado </a:t>
            </a:r>
            <a:r>
              <a:rPr lang="es-ES" sz="2000" dirty="0" smtClean="0"/>
              <a:t>de la </a:t>
            </a:r>
            <a:r>
              <a:rPr lang="es-ES" sz="2000" dirty="0"/>
              <a:t>presencia de factores evitables o </a:t>
            </a:r>
            <a:r>
              <a:rPr lang="es-ES" sz="2000" dirty="0" smtClean="0"/>
              <a:t>tratables</a:t>
            </a:r>
          </a:p>
        </p:txBody>
      </p:sp>
      <p:pic>
        <p:nvPicPr>
          <p:cNvPr id="11" name="Imagen 10"/>
          <p:cNvPicPr>
            <a:picLocks noChangeAspect="1"/>
          </p:cNvPicPr>
          <p:nvPr/>
        </p:nvPicPr>
        <p:blipFill>
          <a:blip r:embed="rId5"/>
          <a:stretch>
            <a:fillRect/>
          </a:stretch>
        </p:blipFill>
        <p:spPr>
          <a:xfrm>
            <a:off x="2172274" y="2846164"/>
            <a:ext cx="7239356" cy="4011836"/>
          </a:xfrm>
          <a:prstGeom prst="rect">
            <a:avLst/>
          </a:prstGeom>
        </p:spPr>
      </p:pic>
    </p:spTree>
    <p:extLst>
      <p:ext uri="{BB962C8B-B14F-4D97-AF65-F5344CB8AC3E}">
        <p14:creationId xmlns:p14="http://schemas.microsoft.com/office/powerpoint/2010/main" val="24236198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1635" y="356090"/>
            <a:ext cx="10515600" cy="732155"/>
          </a:xfrm>
        </p:spPr>
        <p:txBody>
          <a:bodyPr/>
          <a:lstStyle/>
          <a:p>
            <a:pPr algn="ctr"/>
            <a:r>
              <a:rPr lang="es-ES" sz="4000" dirty="0" smtClean="0">
                <a:solidFill>
                  <a:srgbClr val="4E9EBA"/>
                </a:solidFill>
                <a:latin typeface="Arial Black" pitchFamily="34" charset="0"/>
                <a:ea typeface="+mn-ea"/>
                <a:cs typeface="+mn-cs"/>
              </a:rPr>
              <a:t>SUMARIO</a:t>
            </a:r>
            <a:endParaRPr lang="es-ES" sz="4000" dirty="0">
              <a:solidFill>
                <a:srgbClr val="4E9EBA"/>
              </a:solidFill>
              <a:latin typeface="Arial Black" pitchFamily="34" charset="0"/>
              <a:ea typeface="+mn-ea"/>
              <a:cs typeface="+mn-cs"/>
            </a:endParaRPr>
          </a:p>
        </p:txBody>
      </p:sp>
      <p:sp>
        <p:nvSpPr>
          <p:cNvPr id="4" name="Subtítulo 2"/>
          <p:cNvSpPr txBox="1">
            <a:spLocks/>
          </p:cNvSpPr>
          <p:nvPr/>
        </p:nvSpPr>
        <p:spPr>
          <a:xfrm>
            <a:off x="1034841" y="1328225"/>
            <a:ext cx="10102394" cy="3772108"/>
          </a:xfrm>
          <a:prstGeom prst="rect">
            <a:avLst/>
          </a:prstGeom>
          <a:solidFill>
            <a:srgbClr val="5FACBC"/>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lnSpc>
                <a:spcPct val="100000"/>
              </a:lnSpc>
            </a:pPr>
            <a:r>
              <a:rPr lang="es-ES" dirty="0">
                <a:solidFill>
                  <a:schemeClr val="bg1"/>
                </a:solidFill>
              </a:rPr>
              <a:t>INTRODUCCIÓN</a:t>
            </a:r>
          </a:p>
          <a:p>
            <a:pPr marL="342900" indent="-342900" algn="just">
              <a:lnSpc>
                <a:spcPct val="100000"/>
              </a:lnSpc>
            </a:pPr>
            <a:r>
              <a:rPr lang="es-ES" dirty="0" smtClean="0">
                <a:solidFill>
                  <a:schemeClr val="bg1"/>
                </a:solidFill>
              </a:rPr>
              <a:t>DIAGNÓSTICO</a:t>
            </a:r>
            <a:endParaRPr lang="es-ES" dirty="0">
              <a:solidFill>
                <a:schemeClr val="bg1"/>
              </a:solidFill>
            </a:endParaRPr>
          </a:p>
          <a:p>
            <a:pPr marL="342900" indent="-342900" algn="just">
              <a:lnSpc>
                <a:spcPct val="100000"/>
              </a:lnSpc>
            </a:pPr>
            <a:r>
              <a:rPr lang="es-ES" dirty="0" smtClean="0">
                <a:solidFill>
                  <a:schemeClr val="bg1"/>
                </a:solidFill>
              </a:rPr>
              <a:t>TRATAMIENTO</a:t>
            </a:r>
          </a:p>
          <a:p>
            <a:pPr lvl="1" algn="just">
              <a:lnSpc>
                <a:spcPct val="100000"/>
              </a:lnSpc>
            </a:pPr>
            <a:r>
              <a:rPr lang="es-ES" dirty="0" smtClean="0">
                <a:solidFill>
                  <a:schemeClr val="bg1"/>
                </a:solidFill>
              </a:rPr>
              <a:t>Medidas generales</a:t>
            </a:r>
          </a:p>
          <a:p>
            <a:pPr lvl="1" algn="just">
              <a:lnSpc>
                <a:spcPct val="100000"/>
              </a:lnSpc>
            </a:pPr>
            <a:r>
              <a:rPr lang="es-ES" dirty="0" smtClean="0">
                <a:solidFill>
                  <a:schemeClr val="bg1"/>
                </a:solidFill>
              </a:rPr>
              <a:t>Tratamiento antiinflamatorio tópico</a:t>
            </a:r>
          </a:p>
          <a:p>
            <a:pPr lvl="1" algn="just">
              <a:lnSpc>
                <a:spcPct val="100000"/>
              </a:lnSpc>
            </a:pPr>
            <a:r>
              <a:rPr lang="es-ES" dirty="0" smtClean="0">
                <a:solidFill>
                  <a:schemeClr val="bg1"/>
                </a:solidFill>
              </a:rPr>
              <a:t>Fototerapia</a:t>
            </a:r>
          </a:p>
          <a:p>
            <a:pPr lvl="1" algn="just">
              <a:lnSpc>
                <a:spcPct val="100000"/>
              </a:lnSpc>
            </a:pPr>
            <a:r>
              <a:rPr lang="es-ES" dirty="0" smtClean="0">
                <a:solidFill>
                  <a:schemeClr val="bg1"/>
                </a:solidFill>
              </a:rPr>
              <a:t>Tratamiento sistémico</a:t>
            </a:r>
            <a:endParaRPr lang="es-ES" dirty="0">
              <a:solidFill>
                <a:schemeClr val="bg1"/>
              </a:solidFill>
            </a:endParaRPr>
          </a:p>
          <a:p>
            <a:pPr marL="800100" lvl="1" indent="-342900" algn="just">
              <a:lnSpc>
                <a:spcPct val="100000"/>
              </a:lnSpc>
            </a:pPr>
            <a:endParaRPr lang="es-ES" dirty="0" smtClean="0">
              <a:solidFill>
                <a:schemeClr val="bg1"/>
              </a:solidFill>
            </a:endParaRPr>
          </a:p>
          <a:p>
            <a:pPr marL="800100" lvl="1" indent="-342900" algn="just">
              <a:lnSpc>
                <a:spcPct val="100000"/>
              </a:lnSpc>
            </a:pPr>
            <a:endParaRPr lang="es-ES" sz="2800" dirty="0">
              <a:solidFill>
                <a:schemeClr val="bg1"/>
              </a:solidFill>
            </a:endParaRP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4" name="Conector recto 13"/>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37196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3420" y="53406"/>
            <a:ext cx="10515600" cy="732155"/>
          </a:xfrm>
        </p:spPr>
        <p:txBody>
          <a:bodyPr>
            <a:noAutofit/>
          </a:bodyPr>
          <a:lstStyle/>
          <a:p>
            <a:pPr algn="ctr"/>
            <a:r>
              <a:rPr lang="es-ES" sz="3400" dirty="0" smtClean="0">
                <a:solidFill>
                  <a:srgbClr val="4E9EBA"/>
                </a:solidFill>
                <a:latin typeface="Arial Black" pitchFamily="34" charset="0"/>
                <a:ea typeface="+mn-ea"/>
                <a:cs typeface="+mn-cs"/>
              </a:rPr>
              <a:t>TRATAMIENTO SISTÉMICO (II)</a:t>
            </a:r>
            <a:endParaRPr lang="es-ES" sz="3400" dirty="0">
              <a:solidFill>
                <a:srgbClr val="4E9EBA"/>
              </a:solidFill>
              <a:latin typeface="Arial Black" pitchFamily="34" charset="0"/>
              <a:ea typeface="+mn-ea"/>
              <a:cs typeface="+mn-cs"/>
            </a:endParaRPr>
          </a:p>
        </p:txBody>
      </p:sp>
      <p:sp>
        <p:nvSpPr>
          <p:cNvPr id="6" name="Subtítulo 2"/>
          <p:cNvSpPr txBox="1">
            <a:spLocks/>
          </p:cNvSpPr>
          <p:nvPr/>
        </p:nvSpPr>
        <p:spPr>
          <a:xfrm>
            <a:off x="1184758" y="1393371"/>
            <a:ext cx="9088445" cy="452803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621635" y="709085"/>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259185" y="887321"/>
            <a:ext cx="11416142" cy="400110"/>
          </a:xfrm>
          <a:prstGeom prst="rect">
            <a:avLst/>
          </a:prstGeom>
          <a:noFill/>
        </p:spPr>
        <p:txBody>
          <a:bodyPr wrap="square" rtlCol="0">
            <a:spAutoFit/>
          </a:bodyPr>
          <a:lstStyle/>
          <a:p>
            <a:pPr marL="342900" indent="-342900" algn="just">
              <a:buFont typeface="Arial" panose="020B0604020202020204" pitchFamily="34" charset="0"/>
              <a:buChar char="•"/>
            </a:pPr>
            <a:endParaRPr lang="es-ES" sz="2000" dirty="0" smtClean="0"/>
          </a:p>
        </p:txBody>
      </p:sp>
      <p:pic>
        <p:nvPicPr>
          <p:cNvPr id="4" name="Imagen 3"/>
          <p:cNvPicPr>
            <a:picLocks noChangeAspect="1"/>
          </p:cNvPicPr>
          <p:nvPr/>
        </p:nvPicPr>
        <p:blipFill>
          <a:blip r:embed="rId5"/>
          <a:stretch>
            <a:fillRect/>
          </a:stretch>
        </p:blipFill>
        <p:spPr>
          <a:xfrm>
            <a:off x="1918980" y="1552023"/>
            <a:ext cx="7620000" cy="2886075"/>
          </a:xfrm>
          <a:prstGeom prst="rect">
            <a:avLst/>
          </a:prstGeom>
        </p:spPr>
      </p:pic>
    </p:spTree>
    <p:extLst>
      <p:ext uri="{BB962C8B-B14F-4D97-AF65-F5344CB8AC3E}">
        <p14:creationId xmlns:p14="http://schemas.microsoft.com/office/powerpoint/2010/main" val="28535029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3420" y="53406"/>
            <a:ext cx="10515600" cy="732155"/>
          </a:xfrm>
        </p:spPr>
        <p:txBody>
          <a:bodyPr>
            <a:noAutofit/>
          </a:bodyPr>
          <a:lstStyle/>
          <a:p>
            <a:pPr algn="ctr"/>
            <a:r>
              <a:rPr lang="es-ES" sz="2800" dirty="0">
                <a:solidFill>
                  <a:srgbClr val="4E9EBA"/>
                </a:solidFill>
                <a:latin typeface="Arial Black" pitchFamily="34" charset="0"/>
              </a:rPr>
              <a:t>TRATAMIENTO SISTÉMICO (</a:t>
            </a:r>
            <a:r>
              <a:rPr lang="es-ES" sz="2800" dirty="0" smtClean="0">
                <a:solidFill>
                  <a:srgbClr val="4E9EBA"/>
                </a:solidFill>
                <a:latin typeface="Arial Black" pitchFamily="34" charset="0"/>
              </a:rPr>
              <a:t>III)</a:t>
            </a:r>
            <a:endParaRPr lang="es-ES" sz="2800" dirty="0">
              <a:solidFill>
                <a:srgbClr val="4E9EBA"/>
              </a:solidFill>
              <a:latin typeface="Arial Black" pitchFamily="34" charset="0"/>
              <a:ea typeface="+mn-ea"/>
              <a:cs typeface="+mn-cs"/>
            </a:endParaRPr>
          </a:p>
        </p:txBody>
      </p:sp>
      <p:sp>
        <p:nvSpPr>
          <p:cNvPr id="6" name="Subtítulo 2"/>
          <p:cNvSpPr txBox="1">
            <a:spLocks/>
          </p:cNvSpPr>
          <p:nvPr/>
        </p:nvSpPr>
        <p:spPr>
          <a:xfrm>
            <a:off x="398590" y="1413968"/>
            <a:ext cx="11254433" cy="478543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sz="2200" dirty="0" smtClean="0"/>
              <a:t>Tratamiento de </a:t>
            </a:r>
            <a:r>
              <a:rPr lang="es-ES" sz="2200" dirty="0"/>
              <a:t>primera elección de la DA grave cuando se requiera </a:t>
            </a:r>
            <a:r>
              <a:rPr lang="es-ES" sz="2200" dirty="0" smtClean="0"/>
              <a:t>terapia sistémica, incluso en niños &lt; 16 años a pesar de no estar recomendado</a:t>
            </a:r>
            <a:r>
              <a:rPr lang="es-ES" sz="2200" dirty="0"/>
              <a:t> </a:t>
            </a:r>
            <a:r>
              <a:rPr lang="es-ES" sz="2200" dirty="0" smtClean="0"/>
              <a:t>en ese grupo de edad</a:t>
            </a:r>
          </a:p>
          <a:p>
            <a:r>
              <a:rPr lang="es-ES" sz="2200" dirty="0" smtClean="0"/>
              <a:t>Se debe mantener el tratamiento tópico junto con ciclosporina porque mejora los resultados clínicos y reduce la dosis de ciclosporina necesaria </a:t>
            </a:r>
          </a:p>
          <a:p>
            <a:pPr algn="just"/>
            <a:r>
              <a:rPr lang="es-ES" sz="2200" dirty="0" smtClean="0"/>
              <a:t>Duración del tratamiento: 8 semanas pueden ser suficientes,  pero el tratamiento de hasta 1 año de duración ha mostrado ser eficaz y bien tolerado, siempre que se sigan las instrucciones de monitorización para control de efectos adversos (</a:t>
            </a:r>
            <a:r>
              <a:rPr lang="es-ES" sz="2200" dirty="0" err="1" smtClean="0"/>
              <a:t>nefrotoxicidad</a:t>
            </a:r>
            <a:r>
              <a:rPr lang="es-ES" sz="2200" dirty="0" smtClean="0"/>
              <a:t> y HTA)</a:t>
            </a:r>
          </a:p>
          <a:p>
            <a:r>
              <a:rPr lang="es-ES" sz="2200" dirty="0"/>
              <a:t>S</a:t>
            </a:r>
            <a:r>
              <a:rPr lang="es-ES" sz="2200" dirty="0" smtClean="0"/>
              <a:t>on comunes las recidivas por disminución rápida del efecto cuando se suspende el tratamiento</a:t>
            </a:r>
          </a:p>
          <a:p>
            <a:r>
              <a:rPr lang="es-ES" sz="2200" dirty="0" smtClean="0"/>
              <a:t>No se aconseja el uso combinado de ciclosporina con pautas de fototerapia</a:t>
            </a:r>
          </a:p>
          <a:p>
            <a:pPr marL="0" indent="0">
              <a:buNone/>
            </a:pPr>
            <a:endParaRPr lang="es-ES" sz="1400" b="1" u="sng" dirty="0">
              <a:solidFill>
                <a:schemeClr val="accent1">
                  <a:lumMod val="75000"/>
                </a:schemeClr>
              </a:solidFill>
            </a:endParaRPr>
          </a:p>
          <a:p>
            <a:pPr marL="0" indent="0" algn="just">
              <a:buNone/>
            </a:pPr>
            <a:r>
              <a:rPr lang="es-ES" b="1" u="sng" dirty="0">
                <a:solidFill>
                  <a:schemeClr val="accent1">
                    <a:lumMod val="75000"/>
                  </a:schemeClr>
                </a:solidFill>
              </a:rPr>
              <a:t>Otros </a:t>
            </a:r>
            <a:r>
              <a:rPr lang="es-ES" b="1" u="sng" dirty="0" smtClean="0">
                <a:solidFill>
                  <a:schemeClr val="accent1">
                    <a:lumMod val="75000"/>
                  </a:schemeClr>
                </a:solidFill>
              </a:rPr>
              <a:t>inmunosupresores: </a:t>
            </a:r>
            <a:r>
              <a:rPr lang="es-ES" sz="2200" dirty="0" err="1" smtClean="0"/>
              <a:t>metotrexato</a:t>
            </a:r>
            <a:r>
              <a:rPr lang="es-ES" sz="2200" dirty="0"/>
              <a:t>, </a:t>
            </a:r>
            <a:r>
              <a:rPr lang="es-ES" sz="2200" dirty="0" err="1"/>
              <a:t>azatioprina</a:t>
            </a:r>
            <a:r>
              <a:rPr lang="es-ES" sz="2200" dirty="0"/>
              <a:t> y </a:t>
            </a:r>
            <a:r>
              <a:rPr lang="es-ES" sz="2200" dirty="0" err="1"/>
              <a:t>micofenolato</a:t>
            </a:r>
            <a:r>
              <a:rPr lang="es-ES" sz="2200" dirty="0"/>
              <a:t> de </a:t>
            </a:r>
            <a:r>
              <a:rPr lang="es-ES" sz="2200" dirty="0" err="1"/>
              <a:t>mofetilo</a:t>
            </a:r>
            <a:r>
              <a:rPr lang="es-ES" sz="2200" dirty="0"/>
              <a:t> también se emplean para el tratamiento de la DA moderada-grave, pero no tienen indicación aprobada</a:t>
            </a:r>
            <a:endParaRPr lang="es-ES" sz="2200" b="1" dirty="0"/>
          </a:p>
          <a:p>
            <a:pPr marL="0" indent="0">
              <a:buNone/>
            </a:pPr>
            <a:endParaRPr lang="es-ES" sz="2200" b="1" dirty="0" smtClean="0"/>
          </a:p>
          <a:p>
            <a:pPr marL="0" indent="0">
              <a:buNone/>
            </a:pPr>
            <a:endParaRPr lang="es-ES" sz="2200" b="1"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621635" y="709085"/>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3" name="CuadroTexto 12"/>
          <p:cNvSpPr txBox="1"/>
          <p:nvPr/>
        </p:nvSpPr>
        <p:spPr>
          <a:xfrm>
            <a:off x="398591" y="817181"/>
            <a:ext cx="9850732" cy="523220"/>
          </a:xfrm>
          <a:prstGeom prst="rect">
            <a:avLst/>
          </a:prstGeom>
          <a:noFill/>
        </p:spPr>
        <p:txBody>
          <a:bodyPr wrap="square" rtlCol="0">
            <a:spAutoFit/>
          </a:bodyPr>
          <a:lstStyle/>
          <a:p>
            <a:pPr algn="just"/>
            <a:r>
              <a:rPr lang="es-ES" sz="2800" b="1" u="sng" dirty="0" smtClean="0">
                <a:solidFill>
                  <a:schemeClr val="accent1">
                    <a:lumMod val="75000"/>
                  </a:schemeClr>
                </a:solidFill>
              </a:rPr>
              <a:t>Inmunosupresores: ciclosporina</a:t>
            </a:r>
            <a:r>
              <a:rPr lang="es-ES" dirty="0" smtClean="0">
                <a:solidFill>
                  <a:srgbClr val="4E9EBA"/>
                </a:solidFill>
                <a:latin typeface="Arial Black" pitchFamily="34" charset="0"/>
              </a:rPr>
              <a:t> </a:t>
            </a:r>
            <a:endParaRPr lang="es-ES" dirty="0">
              <a:solidFill>
                <a:srgbClr val="4E9EBA"/>
              </a:solidFill>
              <a:latin typeface="Arial Black" pitchFamily="34" charset="0"/>
            </a:endParaRPr>
          </a:p>
        </p:txBody>
      </p:sp>
    </p:spTree>
    <p:extLst>
      <p:ext uri="{BB962C8B-B14F-4D97-AF65-F5344CB8AC3E}">
        <p14:creationId xmlns:p14="http://schemas.microsoft.com/office/powerpoint/2010/main" val="11612224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3420" y="53406"/>
            <a:ext cx="10515600" cy="732155"/>
          </a:xfrm>
        </p:spPr>
        <p:txBody>
          <a:bodyPr>
            <a:noAutofit/>
          </a:bodyPr>
          <a:lstStyle/>
          <a:p>
            <a:pPr algn="ctr"/>
            <a:r>
              <a:rPr lang="es-ES" sz="2800" dirty="0">
                <a:solidFill>
                  <a:srgbClr val="4E9EBA"/>
                </a:solidFill>
                <a:latin typeface="Arial Black" pitchFamily="34" charset="0"/>
              </a:rPr>
              <a:t>TRATAMIENTO SISTÉMICO (</a:t>
            </a:r>
            <a:r>
              <a:rPr lang="es-ES" sz="2800" dirty="0" smtClean="0">
                <a:solidFill>
                  <a:srgbClr val="4E9EBA"/>
                </a:solidFill>
                <a:latin typeface="Arial Black" pitchFamily="34" charset="0"/>
              </a:rPr>
              <a:t>IV)</a:t>
            </a:r>
            <a:endParaRPr lang="es-ES" sz="2800" dirty="0">
              <a:solidFill>
                <a:srgbClr val="4E9EBA"/>
              </a:solidFill>
              <a:latin typeface="Arial Black" pitchFamily="34" charset="0"/>
              <a:ea typeface="+mn-ea"/>
              <a:cs typeface="+mn-cs"/>
            </a:endParaRPr>
          </a:p>
        </p:txBody>
      </p:sp>
      <p:sp>
        <p:nvSpPr>
          <p:cNvPr id="6" name="Subtítulo 2"/>
          <p:cNvSpPr txBox="1">
            <a:spLocks/>
          </p:cNvSpPr>
          <p:nvPr/>
        </p:nvSpPr>
        <p:spPr>
          <a:xfrm>
            <a:off x="327820" y="1501645"/>
            <a:ext cx="11506800" cy="495216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pPr>
            <a:r>
              <a:rPr lang="es-ES" sz="2200" dirty="0"/>
              <a:t>I</a:t>
            </a:r>
            <a:r>
              <a:rPr lang="es-ES" sz="2200" dirty="0" smtClean="0"/>
              <a:t>ndicados en DA </a:t>
            </a:r>
            <a:r>
              <a:rPr lang="es-ES" sz="2200" dirty="0"/>
              <a:t>moderada-grave en </a:t>
            </a:r>
            <a:r>
              <a:rPr lang="es-ES" sz="2200" dirty="0" smtClean="0"/>
              <a:t>adultos </a:t>
            </a:r>
            <a:r>
              <a:rPr lang="es-ES" sz="2200" dirty="0"/>
              <a:t>y adolescentes &gt; 12 años. </a:t>
            </a:r>
            <a:r>
              <a:rPr lang="es-ES" sz="2200" dirty="0" smtClean="0"/>
              <a:t> </a:t>
            </a:r>
            <a:r>
              <a:rPr lang="es-ES" sz="2200" dirty="0" err="1" smtClean="0"/>
              <a:t>Dupilumab</a:t>
            </a:r>
            <a:r>
              <a:rPr lang="es-ES" sz="2200" dirty="0" smtClean="0"/>
              <a:t> también </a:t>
            </a:r>
            <a:r>
              <a:rPr lang="es-ES" sz="2200" dirty="0"/>
              <a:t>autorizado </a:t>
            </a:r>
            <a:r>
              <a:rPr lang="es-ES" sz="2200" dirty="0" smtClean="0"/>
              <a:t>en </a:t>
            </a:r>
            <a:r>
              <a:rPr lang="es-ES" sz="2200" dirty="0"/>
              <a:t>DA grave en niños </a:t>
            </a:r>
            <a:r>
              <a:rPr lang="es-ES" sz="2200" dirty="0" smtClean="0"/>
              <a:t>6 </a:t>
            </a:r>
            <a:r>
              <a:rPr lang="es-ES" sz="2200" dirty="0"/>
              <a:t>a 11 </a:t>
            </a:r>
            <a:r>
              <a:rPr lang="es-ES" sz="2200" dirty="0" smtClean="0"/>
              <a:t>años</a:t>
            </a:r>
            <a:endParaRPr lang="es-ES" sz="1400" dirty="0" smtClean="0"/>
          </a:p>
          <a:p>
            <a:pPr algn="just"/>
            <a:r>
              <a:rPr lang="es-ES" sz="2200" dirty="0" smtClean="0"/>
              <a:t>Se </a:t>
            </a:r>
            <a:r>
              <a:rPr lang="es-ES" sz="2200" dirty="0"/>
              <a:t>administran </a:t>
            </a:r>
            <a:r>
              <a:rPr lang="es-ES" sz="2200" b="1" dirty="0"/>
              <a:t>vía </a:t>
            </a:r>
            <a:r>
              <a:rPr lang="es-ES" sz="2200" b="1" dirty="0" smtClean="0"/>
              <a:t>subcutánea </a:t>
            </a:r>
            <a:r>
              <a:rPr lang="es-ES" sz="2200" dirty="0" smtClean="0"/>
              <a:t>y se pueden utilizar conjuntamente con </a:t>
            </a:r>
            <a:r>
              <a:rPr lang="es-ES" sz="2200" dirty="0"/>
              <a:t>CT y con inhibidores tópicos de la </a:t>
            </a:r>
            <a:r>
              <a:rPr lang="es-ES" sz="2200" dirty="0" err="1" smtClean="0"/>
              <a:t>calcineurina</a:t>
            </a:r>
            <a:r>
              <a:rPr lang="es-ES" sz="2200" dirty="0" smtClean="0"/>
              <a:t> </a:t>
            </a:r>
            <a:endParaRPr lang="es-ES" sz="1400" dirty="0"/>
          </a:p>
          <a:p>
            <a:pPr algn="just"/>
            <a:r>
              <a:rPr lang="es-ES" sz="2200" dirty="0" smtClean="0"/>
              <a:t>Considerar interrupción del tratamiento tras 16 semanas de tratamiento sin respuesta </a:t>
            </a:r>
            <a:endParaRPr lang="es-ES" sz="1400" dirty="0" smtClean="0"/>
          </a:p>
          <a:p>
            <a:pPr algn="just"/>
            <a:r>
              <a:rPr lang="es-ES" sz="2200" dirty="0" smtClean="0"/>
              <a:t>Son </a:t>
            </a:r>
            <a:r>
              <a:rPr lang="es-ES" sz="2200" dirty="0"/>
              <a:t>fármacos de </a:t>
            </a:r>
            <a:r>
              <a:rPr lang="es-ES" sz="2200" b="1" dirty="0"/>
              <a:t>dispensación hospitalaria y </a:t>
            </a:r>
            <a:r>
              <a:rPr lang="es-ES" sz="2200" b="1" dirty="0" smtClean="0"/>
              <a:t>financiación restringida </a:t>
            </a:r>
            <a:r>
              <a:rPr lang="es-ES" sz="2200" dirty="0"/>
              <a:t>al tratamiento de </a:t>
            </a:r>
            <a:r>
              <a:rPr lang="es-ES" sz="2200" dirty="0" smtClean="0"/>
              <a:t> </a:t>
            </a:r>
            <a:r>
              <a:rPr lang="es-ES" sz="2200" dirty="0"/>
              <a:t>DA grave en pacientes que cumplen una serie de criterios de gravedad y </a:t>
            </a:r>
            <a:r>
              <a:rPr lang="es-ES" sz="2200" dirty="0" smtClean="0"/>
              <a:t>anteriormente </a:t>
            </a:r>
            <a:r>
              <a:rPr lang="es-ES" sz="2200" dirty="0"/>
              <a:t>tratados con </a:t>
            </a:r>
            <a:r>
              <a:rPr lang="es-ES" sz="2200" dirty="0" smtClean="0"/>
              <a:t>ciclosporina </a:t>
            </a:r>
            <a:r>
              <a:rPr lang="es-ES" sz="2200" dirty="0"/>
              <a:t>con respuesta insatisfactoria o en los que el uso de ciclosporina esté </a:t>
            </a:r>
            <a:r>
              <a:rPr lang="es-ES" sz="2200" dirty="0" smtClean="0"/>
              <a:t>contraindicado</a:t>
            </a:r>
            <a:endParaRPr lang="es-ES" sz="1400" dirty="0" smtClean="0"/>
          </a:p>
          <a:p>
            <a:pPr algn="just"/>
            <a:r>
              <a:rPr lang="es-ES" sz="2200" dirty="0" smtClean="0"/>
              <a:t>Entre </a:t>
            </a:r>
            <a:r>
              <a:rPr lang="es-ES" sz="2200" dirty="0"/>
              <a:t>las </a:t>
            </a:r>
            <a:r>
              <a:rPr lang="es-ES" sz="2200" b="1" dirty="0"/>
              <a:t>reacciones adversas </a:t>
            </a:r>
            <a:r>
              <a:rPr lang="es-ES" sz="2200" dirty="0"/>
              <a:t>más frecuentes destacan la conjuntivitis </a:t>
            </a:r>
            <a:r>
              <a:rPr lang="es-ES" sz="2200" dirty="0" smtClean="0"/>
              <a:t>y </a:t>
            </a:r>
            <a:r>
              <a:rPr lang="es-ES" sz="2200" dirty="0"/>
              <a:t>la queratitis en menor </a:t>
            </a:r>
            <a:r>
              <a:rPr lang="es-ES" sz="2200" dirty="0" smtClean="0"/>
              <a:t>medida. Se aconseja el </a:t>
            </a:r>
            <a:r>
              <a:rPr lang="es-ES" sz="2200" dirty="0"/>
              <a:t>uso </a:t>
            </a:r>
            <a:r>
              <a:rPr lang="es-ES" sz="2200" dirty="0" smtClean="0"/>
              <a:t>concomitante </a:t>
            </a:r>
            <a:r>
              <a:rPr lang="es-ES" sz="2200" dirty="0"/>
              <a:t>de lágrimas artificiales </a:t>
            </a:r>
            <a:r>
              <a:rPr lang="es-ES" sz="2200" dirty="0" smtClean="0"/>
              <a:t>y realización de examen </a:t>
            </a:r>
            <a:r>
              <a:rPr lang="es-ES" sz="2200" dirty="0"/>
              <a:t>oftalmológico en caso de conjuntivitis que no se resuelve con el tratamiento </a:t>
            </a:r>
            <a:r>
              <a:rPr lang="es-ES" sz="2200" dirty="0" smtClean="0"/>
              <a:t>estándar.  El efecto a largo plazo de las conjuntivitis crónicas es desconocido</a:t>
            </a:r>
            <a:endParaRPr lang="es-ES" sz="22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621635" y="709085"/>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3" name="CuadroTexto 12"/>
          <p:cNvSpPr txBox="1"/>
          <p:nvPr/>
        </p:nvSpPr>
        <p:spPr>
          <a:xfrm>
            <a:off x="474982" y="772139"/>
            <a:ext cx="10003515" cy="523220"/>
          </a:xfrm>
          <a:prstGeom prst="rect">
            <a:avLst/>
          </a:prstGeom>
          <a:noFill/>
        </p:spPr>
        <p:txBody>
          <a:bodyPr wrap="square" rtlCol="0">
            <a:spAutoFit/>
          </a:bodyPr>
          <a:lstStyle/>
          <a:p>
            <a:pPr algn="just"/>
            <a:r>
              <a:rPr lang="es-ES" sz="2800" b="1" u="sng" dirty="0" smtClean="0">
                <a:solidFill>
                  <a:schemeClr val="accent1">
                    <a:lumMod val="75000"/>
                  </a:schemeClr>
                </a:solidFill>
              </a:rPr>
              <a:t>Agentes biológicos: </a:t>
            </a:r>
            <a:r>
              <a:rPr lang="es-ES" sz="2800" b="1" u="sng" dirty="0" err="1">
                <a:solidFill>
                  <a:schemeClr val="accent1">
                    <a:lumMod val="75000"/>
                  </a:schemeClr>
                </a:solidFill>
              </a:rPr>
              <a:t>d</a:t>
            </a:r>
            <a:r>
              <a:rPr lang="es-ES" sz="2800" b="1" u="sng" dirty="0" err="1" smtClean="0">
                <a:solidFill>
                  <a:schemeClr val="accent1">
                    <a:lumMod val="75000"/>
                  </a:schemeClr>
                </a:solidFill>
              </a:rPr>
              <a:t>upilumab</a:t>
            </a:r>
            <a:r>
              <a:rPr lang="es-ES" sz="2800" b="1" u="sng" dirty="0" smtClean="0">
                <a:solidFill>
                  <a:schemeClr val="accent1">
                    <a:lumMod val="75000"/>
                  </a:schemeClr>
                </a:solidFill>
              </a:rPr>
              <a:t> y </a:t>
            </a:r>
            <a:r>
              <a:rPr lang="es-ES" sz="2800" b="1" u="sng" dirty="0" err="1">
                <a:solidFill>
                  <a:schemeClr val="accent1">
                    <a:lumMod val="75000"/>
                  </a:schemeClr>
                </a:solidFill>
              </a:rPr>
              <a:t>t</a:t>
            </a:r>
            <a:r>
              <a:rPr lang="es-ES" sz="2800" b="1" u="sng" dirty="0" err="1" smtClean="0">
                <a:solidFill>
                  <a:schemeClr val="accent1">
                    <a:lumMod val="75000"/>
                  </a:schemeClr>
                </a:solidFill>
              </a:rPr>
              <a:t>ralokinumab</a:t>
            </a:r>
            <a:endParaRPr lang="es-ES" sz="2800" b="1" u="sng" dirty="0">
              <a:solidFill>
                <a:schemeClr val="accent1">
                  <a:lumMod val="75000"/>
                </a:schemeClr>
              </a:solidFill>
            </a:endParaRPr>
          </a:p>
        </p:txBody>
      </p:sp>
    </p:spTree>
    <p:extLst>
      <p:ext uri="{BB962C8B-B14F-4D97-AF65-F5344CB8AC3E}">
        <p14:creationId xmlns:p14="http://schemas.microsoft.com/office/powerpoint/2010/main" val="22063494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3420" y="53406"/>
            <a:ext cx="10515600" cy="732155"/>
          </a:xfrm>
        </p:spPr>
        <p:txBody>
          <a:bodyPr>
            <a:noAutofit/>
          </a:bodyPr>
          <a:lstStyle/>
          <a:p>
            <a:pPr algn="ctr"/>
            <a:r>
              <a:rPr lang="es-ES" sz="2800" dirty="0" smtClean="0">
                <a:solidFill>
                  <a:srgbClr val="4E9EBA"/>
                </a:solidFill>
                <a:latin typeface="Arial Black" pitchFamily="34" charset="0"/>
                <a:ea typeface="+mn-ea"/>
                <a:cs typeface="+mn-cs"/>
              </a:rPr>
              <a:t>TRATAMIENTO SISTÉMICO (V)</a:t>
            </a:r>
            <a:endParaRPr lang="es-ES" sz="2800" dirty="0">
              <a:solidFill>
                <a:srgbClr val="4E9EBA"/>
              </a:solidFill>
              <a:latin typeface="Arial Black" pitchFamily="34" charset="0"/>
              <a:ea typeface="+mn-ea"/>
              <a:cs typeface="+mn-cs"/>
            </a:endParaRPr>
          </a:p>
        </p:txBody>
      </p:sp>
      <p:sp>
        <p:nvSpPr>
          <p:cNvPr id="6" name="Subtítulo 2"/>
          <p:cNvSpPr txBox="1">
            <a:spLocks/>
          </p:cNvSpPr>
          <p:nvPr/>
        </p:nvSpPr>
        <p:spPr>
          <a:xfrm>
            <a:off x="474983" y="1978202"/>
            <a:ext cx="11003449" cy="318685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2000" dirty="0" smtClean="0"/>
              <a:t>Indicados en DA moderada-grave en pacientes adultos candidatos a tratamiento sistémico. </a:t>
            </a:r>
            <a:r>
              <a:rPr lang="es-ES" sz="2000" dirty="0" err="1" smtClean="0"/>
              <a:t>Upadacitinib</a:t>
            </a:r>
            <a:r>
              <a:rPr lang="es-ES" sz="2000" dirty="0" smtClean="0"/>
              <a:t> también está autorizado para su utilización en niños &gt;12 años</a:t>
            </a:r>
          </a:p>
          <a:p>
            <a:pPr marL="0" indent="0" algn="just">
              <a:buNone/>
            </a:pPr>
            <a:endParaRPr lang="es-ES" sz="2000" dirty="0" smtClean="0"/>
          </a:p>
          <a:p>
            <a:r>
              <a:rPr lang="es-ES" sz="2000" dirty="0" smtClean="0"/>
              <a:t>Se administran </a:t>
            </a:r>
            <a:r>
              <a:rPr lang="es-ES" sz="2000" b="1" dirty="0" smtClean="0"/>
              <a:t>vía oral </a:t>
            </a:r>
            <a:r>
              <a:rPr lang="es-ES" sz="2000" dirty="0" smtClean="0"/>
              <a:t>(ventaja frente a agentes biológicos) y se pueden utilizar en monoterapia o asociados a CT o inhibidores tópicos de la </a:t>
            </a:r>
            <a:r>
              <a:rPr lang="es-ES" sz="2000" dirty="0" err="1" smtClean="0"/>
              <a:t>calcineurina</a:t>
            </a:r>
            <a:endParaRPr lang="es-ES" sz="2000" dirty="0" smtClean="0"/>
          </a:p>
          <a:p>
            <a:pPr marL="0" indent="0">
              <a:buNone/>
            </a:pPr>
            <a:endParaRPr lang="es-ES" sz="2000" dirty="0" smtClean="0"/>
          </a:p>
          <a:p>
            <a:r>
              <a:rPr lang="es-ES" sz="2000" dirty="0" smtClean="0"/>
              <a:t>Considerar interrupción </a:t>
            </a:r>
            <a:r>
              <a:rPr lang="es-ES" sz="2000" dirty="0"/>
              <a:t>del tratamiento </a:t>
            </a:r>
            <a:r>
              <a:rPr lang="es-ES" sz="2000" dirty="0" smtClean="0"/>
              <a:t>si no beneficio </a:t>
            </a:r>
            <a:r>
              <a:rPr lang="es-ES" sz="2000" dirty="0"/>
              <a:t>terapéutico </a:t>
            </a:r>
            <a:r>
              <a:rPr lang="es-ES" sz="2000" dirty="0" smtClean="0"/>
              <a:t>tras </a:t>
            </a:r>
            <a:r>
              <a:rPr lang="es-ES" sz="2000" dirty="0"/>
              <a:t>8 semanas </a:t>
            </a:r>
            <a:r>
              <a:rPr lang="es-ES" sz="2000" dirty="0" smtClean="0"/>
              <a:t>con </a:t>
            </a:r>
            <a:r>
              <a:rPr lang="es-ES" sz="2000" dirty="0" err="1"/>
              <a:t>baricitinib</a:t>
            </a:r>
            <a:r>
              <a:rPr lang="es-ES" sz="2000" dirty="0"/>
              <a:t>, 12 semanas con </a:t>
            </a:r>
            <a:r>
              <a:rPr lang="es-ES" sz="2000" dirty="0" err="1"/>
              <a:t>upadacitinib</a:t>
            </a:r>
            <a:r>
              <a:rPr lang="es-ES" sz="2000" dirty="0"/>
              <a:t> y 24 semanas con </a:t>
            </a:r>
            <a:r>
              <a:rPr lang="es-ES" sz="2000" dirty="0" err="1" smtClean="0"/>
              <a:t>abrocitinib</a:t>
            </a:r>
            <a:endParaRPr lang="es-ES" sz="2000" dirty="0" smtClean="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621635" y="709085"/>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3" name="CuadroTexto 12"/>
          <p:cNvSpPr txBox="1"/>
          <p:nvPr/>
        </p:nvSpPr>
        <p:spPr>
          <a:xfrm>
            <a:off x="474983" y="785561"/>
            <a:ext cx="11003449" cy="954107"/>
          </a:xfrm>
          <a:prstGeom prst="rect">
            <a:avLst/>
          </a:prstGeom>
          <a:noFill/>
        </p:spPr>
        <p:txBody>
          <a:bodyPr wrap="square" rtlCol="0">
            <a:spAutoFit/>
          </a:bodyPr>
          <a:lstStyle/>
          <a:p>
            <a:pPr algn="just"/>
            <a:r>
              <a:rPr lang="es-ES" sz="2800" b="1" dirty="0">
                <a:solidFill>
                  <a:schemeClr val="accent1">
                    <a:lumMod val="75000"/>
                  </a:schemeClr>
                </a:solidFill>
              </a:rPr>
              <a:t>Inhibidores de la JAK (</a:t>
            </a:r>
            <a:r>
              <a:rPr lang="es-ES" sz="2800" b="1" dirty="0" err="1">
                <a:solidFill>
                  <a:schemeClr val="accent1">
                    <a:lumMod val="75000"/>
                  </a:schemeClr>
                </a:solidFill>
              </a:rPr>
              <a:t>Janus</a:t>
            </a:r>
            <a:r>
              <a:rPr lang="es-ES" sz="2800" b="1" dirty="0">
                <a:solidFill>
                  <a:schemeClr val="accent1">
                    <a:lumMod val="75000"/>
                  </a:schemeClr>
                </a:solidFill>
              </a:rPr>
              <a:t> </a:t>
            </a:r>
            <a:r>
              <a:rPr lang="es-ES" sz="2800" b="1" dirty="0" err="1">
                <a:solidFill>
                  <a:schemeClr val="accent1">
                    <a:lumMod val="75000"/>
                  </a:schemeClr>
                </a:solidFill>
              </a:rPr>
              <a:t>Kinasa</a:t>
            </a:r>
            <a:r>
              <a:rPr lang="es-ES" sz="2800" b="1" dirty="0">
                <a:solidFill>
                  <a:schemeClr val="accent1">
                    <a:lumMod val="75000"/>
                  </a:schemeClr>
                </a:solidFill>
              </a:rPr>
              <a:t>): </a:t>
            </a:r>
            <a:r>
              <a:rPr lang="es-ES" sz="2800" b="1" dirty="0" err="1">
                <a:solidFill>
                  <a:schemeClr val="accent1">
                    <a:lumMod val="75000"/>
                  </a:schemeClr>
                </a:solidFill>
              </a:rPr>
              <a:t>a</a:t>
            </a:r>
            <a:r>
              <a:rPr lang="es-ES" sz="2800" b="1" dirty="0" err="1" smtClean="0">
                <a:solidFill>
                  <a:schemeClr val="accent1">
                    <a:lumMod val="75000"/>
                  </a:schemeClr>
                </a:solidFill>
              </a:rPr>
              <a:t>brocitinib</a:t>
            </a:r>
            <a:r>
              <a:rPr lang="es-ES" sz="2800" b="1" dirty="0">
                <a:solidFill>
                  <a:schemeClr val="accent1">
                    <a:lumMod val="75000"/>
                  </a:schemeClr>
                </a:solidFill>
              </a:rPr>
              <a:t>, </a:t>
            </a:r>
            <a:r>
              <a:rPr lang="es-ES" sz="2800" b="1" dirty="0" err="1">
                <a:solidFill>
                  <a:schemeClr val="accent1">
                    <a:lumMod val="75000"/>
                  </a:schemeClr>
                </a:solidFill>
              </a:rPr>
              <a:t>b</a:t>
            </a:r>
            <a:r>
              <a:rPr lang="es-ES" sz="2800" b="1" dirty="0" err="1" smtClean="0">
                <a:solidFill>
                  <a:schemeClr val="accent1">
                    <a:lumMod val="75000"/>
                  </a:schemeClr>
                </a:solidFill>
              </a:rPr>
              <a:t>aricitinib</a:t>
            </a:r>
            <a:r>
              <a:rPr lang="es-ES" sz="2800" b="1" dirty="0" smtClean="0">
                <a:solidFill>
                  <a:schemeClr val="accent1">
                    <a:lumMod val="75000"/>
                  </a:schemeClr>
                </a:solidFill>
              </a:rPr>
              <a:t> </a:t>
            </a:r>
            <a:r>
              <a:rPr lang="es-ES" sz="2800" b="1" dirty="0">
                <a:solidFill>
                  <a:schemeClr val="accent1">
                    <a:lumMod val="75000"/>
                  </a:schemeClr>
                </a:solidFill>
              </a:rPr>
              <a:t>y </a:t>
            </a:r>
            <a:r>
              <a:rPr lang="es-ES" sz="2800" b="1" dirty="0" err="1">
                <a:solidFill>
                  <a:schemeClr val="accent1">
                    <a:lumMod val="75000"/>
                  </a:schemeClr>
                </a:solidFill>
              </a:rPr>
              <a:t>u</a:t>
            </a:r>
            <a:r>
              <a:rPr lang="es-ES" sz="2800" b="1" dirty="0" err="1" smtClean="0">
                <a:solidFill>
                  <a:schemeClr val="accent1">
                    <a:lumMod val="75000"/>
                  </a:schemeClr>
                </a:solidFill>
              </a:rPr>
              <a:t>padacitinib</a:t>
            </a:r>
            <a:endParaRPr lang="es-ES" sz="2800" b="1" dirty="0">
              <a:solidFill>
                <a:schemeClr val="accent1">
                  <a:lumMod val="75000"/>
                </a:schemeClr>
              </a:solidFill>
            </a:endParaRPr>
          </a:p>
        </p:txBody>
      </p:sp>
    </p:spTree>
    <p:extLst>
      <p:ext uri="{BB962C8B-B14F-4D97-AF65-F5344CB8AC3E}">
        <p14:creationId xmlns:p14="http://schemas.microsoft.com/office/powerpoint/2010/main" val="13023496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3420" y="53406"/>
            <a:ext cx="10515600" cy="732155"/>
          </a:xfrm>
        </p:spPr>
        <p:txBody>
          <a:bodyPr>
            <a:noAutofit/>
          </a:bodyPr>
          <a:lstStyle/>
          <a:p>
            <a:pPr algn="ctr"/>
            <a:r>
              <a:rPr lang="es-ES" sz="2800" dirty="0" smtClean="0">
                <a:solidFill>
                  <a:srgbClr val="4E9EBA"/>
                </a:solidFill>
                <a:latin typeface="Arial Black" pitchFamily="34" charset="0"/>
                <a:ea typeface="+mn-ea"/>
                <a:cs typeface="+mn-cs"/>
              </a:rPr>
              <a:t>TRATAMIENTO SISTÉMICO( VI)</a:t>
            </a:r>
            <a:endParaRPr lang="es-ES" sz="2800" dirty="0">
              <a:solidFill>
                <a:srgbClr val="4E9EBA"/>
              </a:solidFill>
              <a:latin typeface="Arial Black" pitchFamily="34" charset="0"/>
              <a:ea typeface="+mn-ea"/>
              <a:cs typeface="+mn-cs"/>
            </a:endParaRPr>
          </a:p>
        </p:txBody>
      </p:sp>
      <p:sp>
        <p:nvSpPr>
          <p:cNvPr id="6" name="Subtítulo 2"/>
          <p:cNvSpPr txBox="1">
            <a:spLocks/>
          </p:cNvSpPr>
          <p:nvPr/>
        </p:nvSpPr>
        <p:spPr>
          <a:xfrm>
            <a:off x="474983" y="1808887"/>
            <a:ext cx="11003449" cy="466758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sz="2000" dirty="0" smtClean="0"/>
              <a:t>Son </a:t>
            </a:r>
            <a:r>
              <a:rPr lang="es-ES" sz="2000" dirty="0"/>
              <a:t>fármacos </a:t>
            </a:r>
            <a:r>
              <a:rPr lang="es-ES" sz="2000" b="1" dirty="0"/>
              <a:t>de dispensación hospitalaria y </a:t>
            </a:r>
            <a:r>
              <a:rPr lang="es-ES" sz="2000" b="1" dirty="0" smtClean="0"/>
              <a:t>financiación restringida </a:t>
            </a:r>
            <a:r>
              <a:rPr lang="es-ES" sz="2000" dirty="0" smtClean="0"/>
              <a:t>al </a:t>
            </a:r>
            <a:r>
              <a:rPr lang="es-ES" sz="2000" dirty="0"/>
              <a:t>tratamiento de la DA grave en pacientes que cumplen una serie de criterios de gravedad y anteriormente tratados con ciclosporina con respuesta insatisfactoria o en los que el uso de ciclosporina esté </a:t>
            </a:r>
            <a:r>
              <a:rPr lang="es-ES" sz="2000" dirty="0" smtClean="0"/>
              <a:t>contraindicado</a:t>
            </a:r>
          </a:p>
          <a:p>
            <a:pPr marL="0" indent="0">
              <a:buNone/>
            </a:pPr>
            <a:endParaRPr lang="es-ES" sz="2000" dirty="0" smtClean="0"/>
          </a:p>
          <a:p>
            <a:r>
              <a:rPr lang="es-ES" sz="2000" dirty="0" smtClean="0"/>
              <a:t>Posible alternativa </a:t>
            </a:r>
            <a:r>
              <a:rPr lang="es-ES" sz="2000" dirty="0"/>
              <a:t>en </a:t>
            </a:r>
            <a:r>
              <a:rPr lang="es-ES" sz="2000" dirty="0" smtClean="0"/>
              <a:t>pacientes </a:t>
            </a:r>
            <a:r>
              <a:rPr lang="es-ES" sz="2000" dirty="0"/>
              <a:t>con </a:t>
            </a:r>
            <a:r>
              <a:rPr lang="es-ES" sz="2000" dirty="0" smtClean="0"/>
              <a:t>intolerancia </a:t>
            </a:r>
            <a:r>
              <a:rPr lang="es-ES" sz="2000" dirty="0"/>
              <a:t>a </a:t>
            </a:r>
            <a:r>
              <a:rPr lang="es-ES" sz="2000" dirty="0" err="1"/>
              <a:t>dupilumab</a:t>
            </a:r>
            <a:r>
              <a:rPr lang="es-ES" sz="2000" dirty="0"/>
              <a:t> y </a:t>
            </a:r>
            <a:r>
              <a:rPr lang="es-ES" sz="2000" dirty="0" err="1" smtClean="0"/>
              <a:t>tralokinumab</a:t>
            </a:r>
            <a:r>
              <a:rPr lang="es-ES" sz="2000" dirty="0" smtClean="0"/>
              <a:t>, aunque presentan un perfil </a:t>
            </a:r>
            <a:r>
              <a:rPr lang="es-ES" sz="2000" dirty="0"/>
              <a:t>de seguridad menos </a:t>
            </a:r>
            <a:r>
              <a:rPr lang="es-ES" sz="2000" dirty="0" smtClean="0"/>
              <a:t>favorable</a:t>
            </a:r>
          </a:p>
          <a:p>
            <a:pPr marL="0" indent="0" algn="just">
              <a:buNone/>
            </a:pPr>
            <a:endParaRPr lang="es-ES" sz="2000" dirty="0" smtClean="0"/>
          </a:p>
          <a:p>
            <a:pPr algn="just"/>
            <a:r>
              <a:rPr lang="es-ES" sz="2000" dirty="0" smtClean="0"/>
              <a:t>La AEMPS (</a:t>
            </a:r>
            <a:r>
              <a:rPr lang="es-ES" sz="2000" dirty="0">
                <a:hlinkClick r:id="rId2"/>
              </a:rPr>
              <a:t>Nota de seguridad MUH(FV), 08/2022</a:t>
            </a:r>
            <a:r>
              <a:rPr lang="es-ES" sz="2000" dirty="0"/>
              <a:t>)</a:t>
            </a:r>
            <a:r>
              <a:rPr lang="es-ES" sz="2000" dirty="0" smtClean="0"/>
              <a:t> </a:t>
            </a:r>
            <a:r>
              <a:rPr lang="es-ES" sz="2000" dirty="0"/>
              <a:t>recomienda evaluar de forma individual el balance beneficio-riesgo en pacientes con </a:t>
            </a:r>
            <a:r>
              <a:rPr lang="es-ES" sz="2000" dirty="0" smtClean="0"/>
              <a:t>enfermedades </a:t>
            </a:r>
            <a:r>
              <a:rPr lang="es-ES" sz="2000" dirty="0"/>
              <a:t>inflamatorias </a:t>
            </a:r>
            <a:r>
              <a:rPr lang="es-ES" sz="2000" dirty="0" smtClean="0"/>
              <a:t>crónicas por posible </a:t>
            </a:r>
            <a:r>
              <a:rPr lang="es-ES" sz="2000" dirty="0"/>
              <a:t>riesgo de neoplasias malignas, eventos adversos cardiovasculares mayores, infecciones graves, </a:t>
            </a:r>
            <a:r>
              <a:rPr lang="es-ES" sz="2000" dirty="0" err="1"/>
              <a:t>tromboembolismo</a:t>
            </a:r>
            <a:r>
              <a:rPr lang="es-ES" sz="2000" dirty="0"/>
              <a:t> venoso y </a:t>
            </a:r>
            <a:r>
              <a:rPr lang="es-ES" sz="2000" dirty="0" smtClean="0"/>
              <a:t>mortalidad</a:t>
            </a:r>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3"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621635" y="709085"/>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3" name="CuadroTexto 12"/>
          <p:cNvSpPr txBox="1"/>
          <p:nvPr/>
        </p:nvSpPr>
        <p:spPr>
          <a:xfrm>
            <a:off x="474983" y="785561"/>
            <a:ext cx="11003449" cy="954107"/>
          </a:xfrm>
          <a:prstGeom prst="rect">
            <a:avLst/>
          </a:prstGeom>
          <a:noFill/>
        </p:spPr>
        <p:txBody>
          <a:bodyPr wrap="square" rtlCol="0">
            <a:spAutoFit/>
          </a:bodyPr>
          <a:lstStyle/>
          <a:p>
            <a:pPr algn="just"/>
            <a:r>
              <a:rPr lang="es-ES" sz="2800" b="1" dirty="0">
                <a:solidFill>
                  <a:schemeClr val="accent1">
                    <a:lumMod val="75000"/>
                  </a:schemeClr>
                </a:solidFill>
              </a:rPr>
              <a:t>Inhibidores de la JAK (</a:t>
            </a:r>
            <a:r>
              <a:rPr lang="es-ES" sz="2800" b="1" dirty="0" err="1">
                <a:solidFill>
                  <a:schemeClr val="accent1">
                    <a:lumMod val="75000"/>
                  </a:schemeClr>
                </a:solidFill>
              </a:rPr>
              <a:t>Janus</a:t>
            </a:r>
            <a:r>
              <a:rPr lang="es-ES" sz="2800" b="1" dirty="0">
                <a:solidFill>
                  <a:schemeClr val="accent1">
                    <a:lumMod val="75000"/>
                  </a:schemeClr>
                </a:solidFill>
              </a:rPr>
              <a:t> </a:t>
            </a:r>
            <a:r>
              <a:rPr lang="es-ES" sz="2800" b="1" dirty="0" err="1">
                <a:solidFill>
                  <a:schemeClr val="accent1">
                    <a:lumMod val="75000"/>
                  </a:schemeClr>
                </a:solidFill>
              </a:rPr>
              <a:t>Kinasa</a:t>
            </a:r>
            <a:r>
              <a:rPr lang="es-ES" sz="2800" b="1" dirty="0">
                <a:solidFill>
                  <a:schemeClr val="accent1">
                    <a:lumMod val="75000"/>
                  </a:schemeClr>
                </a:solidFill>
              </a:rPr>
              <a:t>): </a:t>
            </a:r>
            <a:r>
              <a:rPr lang="es-ES" sz="2800" b="1" dirty="0" err="1" smtClean="0">
                <a:solidFill>
                  <a:schemeClr val="accent1">
                    <a:lumMod val="75000"/>
                  </a:schemeClr>
                </a:solidFill>
              </a:rPr>
              <a:t>abrocitinib</a:t>
            </a:r>
            <a:r>
              <a:rPr lang="es-ES" sz="2800" b="1" dirty="0">
                <a:solidFill>
                  <a:schemeClr val="accent1">
                    <a:lumMod val="75000"/>
                  </a:schemeClr>
                </a:solidFill>
              </a:rPr>
              <a:t>, </a:t>
            </a:r>
            <a:r>
              <a:rPr lang="es-ES" sz="2800" b="1" dirty="0" err="1" smtClean="0">
                <a:solidFill>
                  <a:schemeClr val="accent1">
                    <a:lumMod val="75000"/>
                  </a:schemeClr>
                </a:solidFill>
              </a:rPr>
              <a:t>baricitinib</a:t>
            </a:r>
            <a:r>
              <a:rPr lang="es-ES" sz="2800" b="1" dirty="0" smtClean="0">
                <a:solidFill>
                  <a:schemeClr val="accent1">
                    <a:lumMod val="75000"/>
                  </a:schemeClr>
                </a:solidFill>
              </a:rPr>
              <a:t> </a:t>
            </a:r>
            <a:r>
              <a:rPr lang="es-ES" sz="2800" b="1" dirty="0">
                <a:solidFill>
                  <a:schemeClr val="accent1">
                    <a:lumMod val="75000"/>
                  </a:schemeClr>
                </a:solidFill>
              </a:rPr>
              <a:t>y </a:t>
            </a:r>
            <a:r>
              <a:rPr lang="es-ES" sz="2800" b="1" dirty="0" err="1" smtClean="0">
                <a:solidFill>
                  <a:schemeClr val="accent1">
                    <a:lumMod val="75000"/>
                  </a:schemeClr>
                </a:solidFill>
              </a:rPr>
              <a:t>upadacitinib</a:t>
            </a:r>
            <a:endParaRPr lang="es-ES" sz="2800" b="1" dirty="0">
              <a:solidFill>
                <a:schemeClr val="accent1">
                  <a:lumMod val="75000"/>
                </a:schemeClr>
              </a:solidFill>
            </a:endParaRPr>
          </a:p>
        </p:txBody>
      </p:sp>
    </p:spTree>
    <p:extLst>
      <p:ext uri="{BB962C8B-B14F-4D97-AF65-F5344CB8AC3E}">
        <p14:creationId xmlns:p14="http://schemas.microsoft.com/office/powerpoint/2010/main" val="5367309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71698" y="1105592"/>
            <a:ext cx="9236826" cy="606829"/>
          </a:xfrm>
        </p:spPr>
        <p:txBody>
          <a:bodyPr>
            <a:normAutofit fontScale="90000"/>
          </a:bodyPr>
          <a:lstStyle/>
          <a:p>
            <a:pPr algn="ctr"/>
            <a:r>
              <a:rPr lang="es-ES" sz="4000" b="1">
                <a:solidFill>
                  <a:srgbClr val="4BACC6"/>
                </a:solidFill>
                <a:latin typeface="Arial Black" pitchFamily="34" charset="0"/>
              </a:rPr>
              <a:t>Para más información y bibliografía…</a:t>
            </a:r>
            <a:br>
              <a:rPr lang="es-ES" sz="4000" b="1">
                <a:solidFill>
                  <a:srgbClr val="4BACC6"/>
                </a:solidFill>
                <a:latin typeface="Arial Black" pitchFamily="34" charset="0"/>
              </a:rPr>
            </a:br>
            <a:endParaRPr lang="es-ES" sz="4000">
              <a:solidFill>
                <a:srgbClr val="4E9EBA"/>
              </a:solidFill>
              <a:latin typeface="Arial Black" pitchFamily="34" charset="0"/>
              <a:ea typeface="+mn-ea"/>
              <a:cs typeface="+mn-cs"/>
            </a:endParaRPr>
          </a:p>
        </p:txBody>
      </p:sp>
      <p:pic>
        <p:nvPicPr>
          <p:cNvPr id="4" name="Imagen 3"/>
          <p:cNvPicPr>
            <a:picLocks noChangeAspect="1"/>
          </p:cNvPicPr>
          <p:nvPr/>
        </p:nvPicPr>
        <p:blipFill>
          <a:blip r:embed="rId2"/>
          <a:stretch>
            <a:fillRect/>
          </a:stretch>
        </p:blipFill>
        <p:spPr>
          <a:xfrm>
            <a:off x="8447809" y="2095759"/>
            <a:ext cx="3276600" cy="3381375"/>
          </a:xfrm>
          <a:prstGeom prst="rect">
            <a:avLst/>
          </a:prstGeom>
        </p:spPr>
      </p:pic>
      <p:sp>
        <p:nvSpPr>
          <p:cNvPr id="3" name="Marcador de contenido 2"/>
          <p:cNvSpPr>
            <a:spLocks noGrp="1"/>
          </p:cNvSpPr>
          <p:nvPr>
            <p:ph idx="1"/>
          </p:nvPr>
        </p:nvSpPr>
        <p:spPr/>
        <p:txBody>
          <a:bodyPr/>
          <a:lstStyle/>
          <a:p>
            <a:endParaRPr lang="es-ES" dirty="0"/>
          </a:p>
          <a:p>
            <a:endParaRPr lang="es-ES" dirty="0"/>
          </a:p>
          <a:p>
            <a:endParaRPr lang="es-ES" dirty="0"/>
          </a:p>
          <a:p>
            <a:r>
              <a:rPr lang="es-ES" dirty="0">
                <a:hlinkClick r:id="rId3"/>
              </a:rPr>
              <a:t>INFAC </a:t>
            </a:r>
            <a:r>
              <a:rPr lang="es-ES" dirty="0" smtClean="0">
                <a:hlinkClick r:id="rId3"/>
              </a:rPr>
              <a:t>VOL 31 Nº 3 - 2023</a:t>
            </a:r>
            <a:endParaRPr lang="es-ES" dirty="0"/>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4"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9823775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21650" y="178310"/>
            <a:ext cx="10515600" cy="732155"/>
          </a:xfrm>
        </p:spPr>
        <p:txBody>
          <a:bodyPr>
            <a:normAutofit/>
          </a:bodyPr>
          <a:lstStyle/>
          <a:p>
            <a:pPr algn="ctr"/>
            <a:r>
              <a:rPr lang="es-ES" sz="3600" dirty="0">
                <a:solidFill>
                  <a:srgbClr val="4E9EBA"/>
                </a:solidFill>
                <a:latin typeface="Arial Black" pitchFamily="34" charset="0"/>
                <a:ea typeface="+mn-ea"/>
                <a:cs typeface="+mn-cs"/>
              </a:rPr>
              <a:t>INTRODUCCIÓN</a:t>
            </a:r>
          </a:p>
        </p:txBody>
      </p:sp>
      <p:sp>
        <p:nvSpPr>
          <p:cNvPr id="6" name="Subtítulo 2"/>
          <p:cNvSpPr txBox="1">
            <a:spLocks/>
          </p:cNvSpPr>
          <p:nvPr/>
        </p:nvSpPr>
        <p:spPr>
          <a:xfrm>
            <a:off x="398707" y="1276838"/>
            <a:ext cx="11298921" cy="544478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sz="2000" dirty="0" smtClean="0"/>
              <a:t>Es una </a:t>
            </a:r>
            <a:r>
              <a:rPr lang="es-ES" sz="2000" dirty="0"/>
              <a:t>enfermedad inflamatoria de la piel, </a:t>
            </a:r>
            <a:r>
              <a:rPr lang="es-ES" sz="2000" b="1" dirty="0"/>
              <a:t>crónica y recidivante</a:t>
            </a:r>
            <a:r>
              <a:rPr lang="es-ES" sz="2000" dirty="0"/>
              <a:t>, que cursa con </a:t>
            </a:r>
            <a:r>
              <a:rPr lang="es-ES" sz="2000" b="1" dirty="0"/>
              <a:t>prurito intenso </a:t>
            </a:r>
            <a:r>
              <a:rPr lang="es-ES" sz="2000" dirty="0"/>
              <a:t>y </a:t>
            </a:r>
            <a:r>
              <a:rPr lang="es-ES" sz="2000" b="1" dirty="0"/>
              <a:t>sequedad </a:t>
            </a:r>
            <a:r>
              <a:rPr lang="es-ES" sz="2000" b="1" dirty="0" smtClean="0"/>
              <a:t>cutánea</a:t>
            </a:r>
            <a:endParaRPr lang="es-ES" sz="2000" b="1" dirty="0"/>
          </a:p>
          <a:p>
            <a:pPr marL="0" indent="0">
              <a:buNone/>
            </a:pPr>
            <a:endParaRPr lang="es-ES" sz="1400" dirty="0" smtClean="0"/>
          </a:p>
          <a:p>
            <a:r>
              <a:rPr lang="es-ES" sz="2000" dirty="0" smtClean="0"/>
              <a:t>Tiene </a:t>
            </a:r>
            <a:r>
              <a:rPr lang="es-ES" sz="2000" dirty="0"/>
              <a:t>una </a:t>
            </a:r>
            <a:r>
              <a:rPr lang="es-ES" sz="2000" b="1" dirty="0"/>
              <a:t>prevalencia </a:t>
            </a:r>
            <a:r>
              <a:rPr lang="es-ES" sz="2000" dirty="0"/>
              <a:t>de hasta un 20% en niños y 2-10% en </a:t>
            </a:r>
            <a:r>
              <a:rPr lang="es-ES" sz="2000" dirty="0" smtClean="0"/>
              <a:t>adultos</a:t>
            </a:r>
          </a:p>
          <a:p>
            <a:pPr marL="0" indent="0">
              <a:buNone/>
            </a:pPr>
            <a:endParaRPr lang="es-ES" sz="1400" dirty="0" smtClean="0"/>
          </a:p>
          <a:p>
            <a:r>
              <a:rPr lang="es-ES" sz="2000" dirty="0" smtClean="0"/>
              <a:t>Su </a:t>
            </a:r>
            <a:r>
              <a:rPr lang="es-ES" sz="2000" b="1" dirty="0" smtClean="0"/>
              <a:t>etiopatogenia es compleja</a:t>
            </a:r>
            <a:r>
              <a:rPr lang="es-ES" sz="2000" dirty="0" smtClean="0"/>
              <a:t>: contribuyen factores genéticos, ambientales y alteraciones autoinmunes </a:t>
            </a:r>
            <a:r>
              <a:rPr lang="es-ES" sz="2000" dirty="0"/>
              <a:t>y a menudo ocurre en miembros de familias con enfermedades </a:t>
            </a:r>
            <a:r>
              <a:rPr lang="es-ES" sz="2000" dirty="0" smtClean="0"/>
              <a:t>atópicas</a:t>
            </a:r>
            <a:r>
              <a:rPr lang="es-ES" sz="2000" dirty="0"/>
              <a:t> </a:t>
            </a:r>
            <a:r>
              <a:rPr lang="es-ES" sz="2000" dirty="0" smtClean="0"/>
              <a:t>que llevan a una disfunción de la barrera cutánea y del sistema inmune</a:t>
            </a:r>
          </a:p>
          <a:p>
            <a:pPr marL="0" indent="0">
              <a:buNone/>
            </a:pPr>
            <a:endParaRPr lang="es-ES" sz="1400" dirty="0" smtClean="0"/>
          </a:p>
          <a:p>
            <a:r>
              <a:rPr lang="es-ES" sz="2000" dirty="0"/>
              <a:t>Presenta </a:t>
            </a:r>
            <a:r>
              <a:rPr lang="es-ES" sz="2000" dirty="0" smtClean="0"/>
              <a:t>un </a:t>
            </a:r>
            <a:r>
              <a:rPr lang="es-ES" sz="2000" b="1" dirty="0" smtClean="0"/>
              <a:t>impacto </a:t>
            </a:r>
            <a:r>
              <a:rPr lang="es-ES" sz="2000" b="1" dirty="0"/>
              <a:t>sustancial en la calidad de vida con consecuencias psicosociales negativas</a:t>
            </a:r>
            <a:r>
              <a:rPr lang="es-ES" sz="2000" dirty="0"/>
              <a:t>, siendo la afectación del sueño un síntoma muy común en la edad pediátrica que repercute en la calidad de los niños y de sus </a:t>
            </a:r>
            <a:r>
              <a:rPr lang="es-ES" sz="2000" dirty="0" smtClean="0"/>
              <a:t>familias</a:t>
            </a:r>
          </a:p>
          <a:p>
            <a:pPr marL="0" indent="0">
              <a:buNone/>
            </a:pPr>
            <a:endParaRPr lang="es-ES" sz="2000" dirty="0"/>
          </a:p>
          <a:p>
            <a:pPr marL="0" indent="0" algn="ctr">
              <a:buNone/>
            </a:pPr>
            <a:r>
              <a:rPr lang="es-ES" sz="2000" b="1" dirty="0" smtClean="0">
                <a:solidFill>
                  <a:srgbClr val="0070C0"/>
                </a:solidFill>
              </a:rPr>
              <a:t>Objetivo </a:t>
            </a:r>
            <a:r>
              <a:rPr lang="es-ES" sz="2000" b="1" dirty="0">
                <a:solidFill>
                  <a:srgbClr val="0070C0"/>
                </a:solidFill>
              </a:rPr>
              <a:t>de este INFAC: revisar y actualizar recomendaciones en el manejo </a:t>
            </a:r>
            <a:r>
              <a:rPr lang="es-ES" sz="2000" b="1" dirty="0" smtClean="0">
                <a:solidFill>
                  <a:srgbClr val="0070C0"/>
                </a:solidFill>
              </a:rPr>
              <a:t>de la </a:t>
            </a:r>
            <a:r>
              <a:rPr lang="es-ES" sz="2000" b="1" dirty="0">
                <a:solidFill>
                  <a:srgbClr val="0070C0"/>
                </a:solidFill>
              </a:rPr>
              <a:t>DA</a:t>
            </a:r>
          </a:p>
          <a:p>
            <a:pPr marL="0" indent="0">
              <a:buNone/>
            </a:pPr>
            <a:endParaRPr lang="es-ES" sz="2200" dirty="0"/>
          </a:p>
          <a:p>
            <a:endParaRPr lang="es-ES" sz="2400" dirty="0" smtClean="0"/>
          </a:p>
          <a:p>
            <a:pPr marL="0" indent="0">
              <a:buNone/>
            </a:pPr>
            <a:endParaRPr lang="es-ES" sz="1800" dirty="0" smtClean="0"/>
          </a:p>
          <a:p>
            <a:pPr marL="0" indent="0">
              <a:buNone/>
            </a:pPr>
            <a:endParaRPr lang="es-ES" sz="1800" dirty="0" smtClean="0"/>
          </a:p>
          <a:p>
            <a:pPr>
              <a:buFont typeface="Wingdings" panose="05000000000000000000" pitchFamily="2" charset="2"/>
              <a:buChar char="§"/>
            </a:pPr>
            <a:endParaRPr lang="es-ES" sz="2400" dirty="0"/>
          </a:p>
          <a:p>
            <a:pPr>
              <a:buFont typeface="Wingdings" panose="05000000000000000000" pitchFamily="2" charset="2"/>
              <a:buChar char="§"/>
            </a:pPr>
            <a:endParaRPr lang="es-ES" sz="2400" dirty="0" smtClean="0"/>
          </a:p>
          <a:p>
            <a:pPr>
              <a:buFont typeface="Wingdings" panose="05000000000000000000" pitchFamily="2" charset="2"/>
              <a:buChar char="§"/>
            </a:pPr>
            <a:endParaRPr lang="es-ES" sz="2400" dirty="0"/>
          </a:p>
          <a:p>
            <a:pPr>
              <a:buFont typeface="Wingdings" panose="05000000000000000000" pitchFamily="2" charset="2"/>
              <a:buChar char="§"/>
            </a:pPr>
            <a:endParaRPr lang="es-ES" sz="2400" dirty="0" smtClean="0"/>
          </a:p>
          <a:p>
            <a:pPr marL="0" indent="0">
              <a:buNone/>
            </a:pPr>
            <a:endParaRPr lang="es-ES" sz="2400" dirty="0" smtClean="0"/>
          </a:p>
          <a:p>
            <a:pPr>
              <a:buFont typeface="Wingdings" panose="05000000000000000000" pitchFamily="2" charset="2"/>
              <a:buChar char="ü"/>
            </a:pPr>
            <a:endParaRPr lang="es-ES" sz="2400" dirty="0" smtClean="0"/>
          </a:p>
          <a:p>
            <a:pPr marL="0" indent="0">
              <a:buNone/>
            </a:pPr>
            <a:endParaRPr lang="es-ES" sz="2400" dirty="0"/>
          </a:p>
          <a:p>
            <a:pPr marL="457200" lvl="1" indent="0">
              <a:buNone/>
            </a:pPr>
            <a:endParaRPr lang="es-ES" sz="2000" dirty="0"/>
          </a:p>
          <a:p>
            <a:pPr marL="457200" lvl="1" indent="0">
              <a:buNone/>
            </a:pPr>
            <a:endParaRPr lang="es-ES" sz="2000" dirty="0"/>
          </a:p>
          <a:p>
            <a:pPr marL="457200" lvl="1" indent="0">
              <a:buNone/>
            </a:pPr>
            <a:endParaRPr lang="es-ES" sz="2000" dirty="0"/>
          </a:p>
          <a:p>
            <a:pPr marL="457200" lvl="1" indent="0">
              <a:buNone/>
            </a:pPr>
            <a:endParaRPr lang="es-ES" sz="2000" dirty="0"/>
          </a:p>
          <a:p>
            <a:pPr marL="457200" lvl="1" indent="0">
              <a:buNone/>
            </a:pPr>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398707" y="910465"/>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85011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56745" y="196975"/>
            <a:ext cx="10515600" cy="732155"/>
          </a:xfrm>
        </p:spPr>
        <p:txBody>
          <a:bodyPr>
            <a:normAutofit/>
          </a:bodyPr>
          <a:lstStyle/>
          <a:p>
            <a:pPr algn="ctr"/>
            <a:r>
              <a:rPr lang="es-ES" sz="3600" dirty="0" smtClean="0">
                <a:solidFill>
                  <a:srgbClr val="4E9EBA"/>
                </a:solidFill>
                <a:latin typeface="Arial Black" pitchFamily="34" charset="0"/>
                <a:ea typeface="+mn-ea"/>
                <a:cs typeface="+mn-cs"/>
              </a:rPr>
              <a:t>DIAGNÓSTICO (I)</a:t>
            </a:r>
            <a:endParaRPr lang="es-ES" sz="3600" dirty="0">
              <a:solidFill>
                <a:srgbClr val="4E9EBA"/>
              </a:solidFill>
              <a:latin typeface="Arial Black" pitchFamily="34" charset="0"/>
              <a:ea typeface="+mn-ea"/>
              <a:cs typeface="+mn-cs"/>
            </a:endParaRPr>
          </a:p>
        </p:txBody>
      </p:sp>
      <p:sp>
        <p:nvSpPr>
          <p:cNvPr id="6" name="Subtítulo 2"/>
          <p:cNvSpPr txBox="1">
            <a:spLocks/>
          </p:cNvSpPr>
          <p:nvPr/>
        </p:nvSpPr>
        <p:spPr>
          <a:xfrm>
            <a:off x="305120" y="1026169"/>
            <a:ext cx="11418849" cy="51598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2000" dirty="0" smtClean="0"/>
              <a:t>El </a:t>
            </a:r>
            <a:r>
              <a:rPr lang="es-ES" sz="2000" b="1" dirty="0" smtClean="0"/>
              <a:t>diagnóstico es clínico </a:t>
            </a:r>
            <a:r>
              <a:rPr lang="es-ES" sz="2000" dirty="0" smtClean="0"/>
              <a:t>y la presencia de prurito </a:t>
            </a:r>
            <a:r>
              <a:rPr lang="es-ES" sz="2000" dirty="0"/>
              <a:t>y lesiones </a:t>
            </a:r>
            <a:r>
              <a:rPr lang="es-ES" sz="2000" dirty="0" smtClean="0"/>
              <a:t>eccematosas </a:t>
            </a:r>
            <a:r>
              <a:rPr lang="es-ES" sz="2000" dirty="0"/>
              <a:t>crónicas o recurrentes con morfología y distribución típicas en pacientes con antecedentes de atopia son esenciales para el diagnóstico. </a:t>
            </a:r>
            <a:r>
              <a:rPr lang="es-ES" sz="2000" b="1" dirty="0" smtClean="0"/>
              <a:t>Las </a:t>
            </a:r>
            <a:r>
              <a:rPr lang="es-ES" sz="2000" b="1" dirty="0"/>
              <a:t>lesiones se clasifican según el tiempo de </a:t>
            </a:r>
            <a:r>
              <a:rPr lang="es-ES" sz="2000" b="1" dirty="0" smtClean="0"/>
              <a:t>evolución en</a:t>
            </a:r>
            <a:r>
              <a:rPr lang="es-ES" sz="2000" dirty="0" smtClean="0"/>
              <a:t>:</a:t>
            </a:r>
            <a:endParaRPr lang="es-ES" sz="2000" dirty="0"/>
          </a:p>
          <a:p>
            <a:pPr marL="0" indent="0" algn="just">
              <a:buNone/>
            </a:pPr>
            <a:r>
              <a:rPr lang="es-ES" sz="2000" dirty="0"/>
              <a:t>	</a:t>
            </a:r>
            <a:r>
              <a:rPr lang="es-ES" sz="2000" dirty="0" smtClean="0"/>
              <a:t>- </a:t>
            </a:r>
            <a:r>
              <a:rPr lang="es-ES" sz="2000" dirty="0" smtClean="0">
                <a:solidFill>
                  <a:srgbClr val="0070C0"/>
                </a:solidFill>
              </a:rPr>
              <a:t>Agudas</a:t>
            </a:r>
            <a:r>
              <a:rPr lang="es-ES" sz="2000" dirty="0"/>
              <a:t>: eritema, </a:t>
            </a:r>
            <a:r>
              <a:rPr lang="es-ES" sz="2000" dirty="0" err="1"/>
              <a:t>vesiculación</a:t>
            </a:r>
            <a:r>
              <a:rPr lang="es-ES" sz="2000" dirty="0"/>
              <a:t>, exudado, </a:t>
            </a:r>
            <a:r>
              <a:rPr lang="es-ES" sz="2000" dirty="0" smtClean="0"/>
              <a:t>excoriación</a:t>
            </a:r>
            <a:endParaRPr lang="es-ES" sz="2000" dirty="0"/>
          </a:p>
          <a:p>
            <a:pPr marL="0" indent="0" algn="just">
              <a:buNone/>
            </a:pPr>
            <a:r>
              <a:rPr lang="es-ES" sz="2000" dirty="0"/>
              <a:t>	</a:t>
            </a:r>
            <a:r>
              <a:rPr lang="es-ES" sz="2000" dirty="0" smtClean="0"/>
              <a:t>- </a:t>
            </a:r>
            <a:r>
              <a:rPr lang="es-ES" sz="2000" dirty="0" smtClean="0">
                <a:solidFill>
                  <a:srgbClr val="0070C0"/>
                </a:solidFill>
              </a:rPr>
              <a:t>Subagudas</a:t>
            </a:r>
            <a:r>
              <a:rPr lang="es-ES" sz="2000" dirty="0">
                <a:solidFill>
                  <a:srgbClr val="0070C0"/>
                </a:solidFill>
              </a:rPr>
              <a:t>: </a:t>
            </a:r>
            <a:r>
              <a:rPr lang="es-ES" sz="2000" dirty="0"/>
              <a:t>pápulas eritematosas, descamación, </a:t>
            </a:r>
            <a:r>
              <a:rPr lang="es-ES" sz="2000" dirty="0" smtClean="0"/>
              <a:t>excoriación</a:t>
            </a:r>
          </a:p>
          <a:p>
            <a:pPr marL="0" indent="0" algn="just">
              <a:buNone/>
            </a:pPr>
            <a:r>
              <a:rPr lang="es-ES" sz="2000" dirty="0"/>
              <a:t>	</a:t>
            </a:r>
            <a:r>
              <a:rPr lang="es-ES" sz="2000" dirty="0" smtClean="0"/>
              <a:t>- </a:t>
            </a:r>
            <a:r>
              <a:rPr lang="es-ES" sz="2000" dirty="0" smtClean="0">
                <a:solidFill>
                  <a:srgbClr val="0070C0"/>
                </a:solidFill>
              </a:rPr>
              <a:t>Crónicas</a:t>
            </a:r>
            <a:r>
              <a:rPr lang="es-ES" sz="2000" dirty="0"/>
              <a:t>: </a:t>
            </a:r>
            <a:r>
              <a:rPr lang="es-ES" sz="2000" dirty="0" err="1"/>
              <a:t>liquenificación</a:t>
            </a:r>
            <a:r>
              <a:rPr lang="es-ES" sz="2000" dirty="0"/>
              <a:t>, engrosamiento de la piel, pápulas </a:t>
            </a:r>
            <a:r>
              <a:rPr lang="es-ES" sz="2000" dirty="0" err="1"/>
              <a:t>fibróticas</a:t>
            </a:r>
            <a:r>
              <a:rPr lang="es-ES" sz="2000" dirty="0"/>
              <a:t>, aumento de </a:t>
            </a:r>
            <a:r>
              <a:rPr lang="es-ES" sz="2000" dirty="0" smtClean="0"/>
              <a:t>pliegues</a:t>
            </a:r>
          </a:p>
          <a:p>
            <a:pPr marL="0" indent="0" algn="just">
              <a:buNone/>
            </a:pPr>
            <a:endParaRPr lang="es-ES" sz="1400" dirty="0" smtClean="0"/>
          </a:p>
          <a:p>
            <a:pPr algn="just"/>
            <a:r>
              <a:rPr lang="es-ES" sz="2000" dirty="0" smtClean="0"/>
              <a:t>La </a:t>
            </a:r>
            <a:r>
              <a:rPr lang="es-ES" sz="2000" dirty="0"/>
              <a:t>localización de las lesiones varía con la edad del paciente, existiendo </a:t>
            </a:r>
            <a:r>
              <a:rPr lang="es-ES" sz="2000" b="1" u="sng" dirty="0"/>
              <a:t>tres fases </a:t>
            </a:r>
            <a:r>
              <a:rPr lang="es-ES" sz="2000" b="1" u="sng" dirty="0" smtClean="0"/>
              <a:t>clínico-evolutivas:</a:t>
            </a:r>
            <a:endParaRPr lang="es-ES" sz="2000" dirty="0" smtClean="0"/>
          </a:p>
          <a:p>
            <a:pPr algn="just"/>
            <a:endParaRPr lang="es-ES" sz="2000" dirty="0"/>
          </a:p>
          <a:p>
            <a:endParaRPr lang="es-ES" sz="2200" dirty="0"/>
          </a:p>
          <a:p>
            <a:endParaRPr lang="es-ES" sz="2400" dirty="0"/>
          </a:p>
          <a:p>
            <a:endParaRPr lang="es-ES" sz="2400" dirty="0"/>
          </a:p>
          <a:p>
            <a:pPr marL="0" indent="0">
              <a:buNone/>
            </a:pPr>
            <a:endParaRPr lang="es-ES" sz="2000" dirty="0"/>
          </a:p>
          <a:p>
            <a:pPr>
              <a:buFont typeface="Wingdings" panose="05000000000000000000" pitchFamily="2" charset="2"/>
              <a:buChar char="ü"/>
            </a:pPr>
            <a:endParaRPr lang="es-ES" sz="2000" dirty="0">
              <a:solidFill>
                <a:srgbClr val="FF0000"/>
              </a:solidFill>
            </a:endParaRPr>
          </a:p>
          <a:p>
            <a:pPr algn="just"/>
            <a:endParaRPr lang="es-ES" sz="2200" dirty="0" smtClean="0"/>
          </a:p>
          <a:p>
            <a:pPr marL="0" indent="0">
              <a:buNone/>
            </a:pPr>
            <a:endParaRPr lang="es-ES" sz="2200" dirty="0" smtClean="0"/>
          </a:p>
          <a:p>
            <a:pPr marL="0" indent="0">
              <a:buNone/>
            </a:pPr>
            <a:endParaRPr lang="es-ES" sz="2000" dirty="0"/>
          </a:p>
          <a:p>
            <a:pPr>
              <a:buFont typeface="Wingdings" panose="05000000000000000000" pitchFamily="2" charset="2"/>
              <a:buChar char="ü"/>
            </a:pPr>
            <a:endParaRPr lang="es-ES" sz="2000" dirty="0">
              <a:solidFill>
                <a:srgbClr val="FF0000"/>
              </a:solidFill>
            </a:endParaRPr>
          </a:p>
          <a:p>
            <a:pPr marL="457200" lvl="1" indent="0">
              <a:buNone/>
            </a:pPr>
            <a:endParaRPr lang="es-ES" sz="2000" b="1" dirty="0">
              <a:solidFill>
                <a:srgbClr val="FF0000"/>
              </a:solidFill>
            </a:endParaRPr>
          </a:p>
          <a:p>
            <a:pPr>
              <a:buFont typeface="Wingdings" panose="05000000000000000000" pitchFamily="2" charset="2"/>
              <a:buChar char="ü"/>
            </a:pPr>
            <a:endParaRPr lang="es-ES" sz="2400" b="1" dirty="0"/>
          </a:p>
          <a:p>
            <a:pPr>
              <a:buFont typeface="Wingdings" panose="05000000000000000000" pitchFamily="2" charset="2"/>
              <a:buChar char="ü"/>
            </a:pPr>
            <a:endParaRPr lang="es-ES" sz="2400" b="1" dirty="0"/>
          </a:p>
          <a:p>
            <a:pPr>
              <a:buFont typeface="Wingdings" panose="05000000000000000000" pitchFamily="2" charset="2"/>
              <a:buChar char="ü"/>
            </a:pPr>
            <a:endParaRPr lang="es-ES" sz="2400" b="1" dirty="0"/>
          </a:p>
          <a:p>
            <a:pPr>
              <a:buFont typeface="Wingdings" panose="05000000000000000000" pitchFamily="2" charset="2"/>
              <a:buChar char="ü"/>
            </a:pPr>
            <a:endParaRPr lang="es-ES" sz="2400" b="1" dirty="0"/>
          </a:p>
          <a:p>
            <a:endParaRPr lang="es-ES" sz="2000" b="1" dirty="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3"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882922"/>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3" name="Imagen 2"/>
          <p:cNvPicPr>
            <a:picLocks noChangeAspect="1"/>
          </p:cNvPicPr>
          <p:nvPr/>
        </p:nvPicPr>
        <p:blipFill>
          <a:blip r:embed="rId6"/>
          <a:stretch>
            <a:fillRect/>
          </a:stretch>
        </p:blipFill>
        <p:spPr>
          <a:xfrm>
            <a:off x="1777970" y="3948099"/>
            <a:ext cx="7419975" cy="1990725"/>
          </a:xfrm>
          <a:prstGeom prst="rect">
            <a:avLst/>
          </a:prstGeom>
        </p:spPr>
      </p:pic>
    </p:spTree>
    <p:extLst>
      <p:ext uri="{BB962C8B-B14F-4D97-AF65-F5344CB8AC3E}">
        <p14:creationId xmlns:p14="http://schemas.microsoft.com/office/powerpoint/2010/main" val="36796182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36756" y="890645"/>
            <a:ext cx="11239986" cy="5067541"/>
          </a:xfrm>
        </p:spPr>
        <p:txBody>
          <a:bodyPr/>
          <a:lstStyle/>
          <a:p>
            <a:pPr algn="just"/>
            <a:r>
              <a:rPr lang="es-ES" sz="2000" b="1" dirty="0"/>
              <a:t>La gravedad de la enfermedad </a:t>
            </a:r>
            <a:r>
              <a:rPr lang="es-ES" sz="2000" dirty="0"/>
              <a:t>se establece mediante sistemas de puntuación validados, basados en la intensidad de los diferentes síntomas y signos y en la extensión de la enfermedad como  </a:t>
            </a:r>
            <a:r>
              <a:rPr lang="es-ES" sz="2000" dirty="0">
                <a:hlinkClick r:id="rId2"/>
              </a:rPr>
              <a:t>SCORAD</a:t>
            </a:r>
            <a:r>
              <a:rPr lang="es-ES" sz="2000" dirty="0"/>
              <a:t> (</a:t>
            </a:r>
            <a:r>
              <a:rPr lang="es-ES" sz="2000" dirty="0" err="1"/>
              <a:t>Scoring</a:t>
            </a:r>
            <a:r>
              <a:rPr lang="es-ES" sz="2000" dirty="0"/>
              <a:t> of </a:t>
            </a:r>
            <a:r>
              <a:rPr lang="es-ES" sz="2000" dirty="0" err="1"/>
              <a:t>Atopic</a:t>
            </a:r>
            <a:r>
              <a:rPr lang="es-ES" sz="2000" dirty="0"/>
              <a:t> Dermatitis) y el </a:t>
            </a:r>
            <a:r>
              <a:rPr lang="es-ES" sz="2000" dirty="0">
                <a:hlinkClick r:id="rId3"/>
              </a:rPr>
              <a:t>EASI</a:t>
            </a:r>
            <a:r>
              <a:rPr lang="es-ES" sz="2000" dirty="0"/>
              <a:t> (Eczema </a:t>
            </a:r>
            <a:r>
              <a:rPr lang="es-ES" sz="2000" dirty="0" err="1"/>
              <a:t>Area</a:t>
            </a:r>
            <a:r>
              <a:rPr lang="es-ES" sz="2000" dirty="0"/>
              <a:t> and </a:t>
            </a:r>
            <a:r>
              <a:rPr lang="es-ES" sz="2000" dirty="0" err="1"/>
              <a:t>Severity</a:t>
            </a:r>
            <a:r>
              <a:rPr lang="es-ES" sz="2000" dirty="0"/>
              <a:t> Score) y en valoraciones del médico como la PGA (</a:t>
            </a:r>
            <a:r>
              <a:rPr lang="es-ES" sz="2000" dirty="0" err="1"/>
              <a:t>Physician</a:t>
            </a:r>
            <a:r>
              <a:rPr lang="es-ES" sz="2000" dirty="0"/>
              <a:t> Global </a:t>
            </a:r>
            <a:r>
              <a:rPr lang="es-ES" sz="2000" dirty="0" err="1"/>
              <a:t>Assessment</a:t>
            </a:r>
            <a:r>
              <a:rPr lang="es-ES" sz="2000" dirty="0" smtClean="0"/>
              <a:t>)</a:t>
            </a:r>
          </a:p>
          <a:p>
            <a:pPr marL="0" indent="0" algn="just">
              <a:buNone/>
            </a:pPr>
            <a:endParaRPr lang="es-ES" sz="2000" dirty="0"/>
          </a:p>
          <a:p>
            <a:pPr algn="just"/>
            <a:r>
              <a:rPr lang="es-ES" sz="2000" b="1" dirty="0" smtClean="0"/>
              <a:t>El </a:t>
            </a:r>
            <a:r>
              <a:rPr lang="es-ES" sz="2000" b="1" dirty="0"/>
              <a:t>NICE </a:t>
            </a:r>
            <a:r>
              <a:rPr lang="es-ES" sz="2000" dirty="0"/>
              <a:t>ha propuesto una </a:t>
            </a:r>
            <a:r>
              <a:rPr lang="es-ES" sz="2000" b="1" dirty="0"/>
              <a:t>guía práctica para la evaluación visual de la gravedad del eccema </a:t>
            </a:r>
            <a:r>
              <a:rPr lang="es-ES" sz="2000" dirty="0"/>
              <a:t>que también incluye la evaluación del impacto de la enfermedad en la calidad de vida y el bienestar </a:t>
            </a:r>
            <a:r>
              <a:rPr lang="es-ES" sz="2000" dirty="0" smtClean="0"/>
              <a:t>psicosocial:</a:t>
            </a:r>
          </a:p>
          <a:p>
            <a:pPr marL="0" indent="0">
              <a:buNone/>
            </a:pPr>
            <a:endParaRPr lang="es-ES" sz="2200" b="1" dirty="0"/>
          </a:p>
          <a:p>
            <a:pPr marL="0" indent="0">
              <a:buNone/>
            </a:pPr>
            <a:endParaRPr lang="es-ES" dirty="0"/>
          </a:p>
        </p:txBody>
      </p:sp>
      <p:pic>
        <p:nvPicPr>
          <p:cNvPr id="4" name="Imagen 3"/>
          <p:cNvPicPr>
            <a:picLocks noChangeAspect="1"/>
          </p:cNvPicPr>
          <p:nvPr/>
        </p:nvPicPr>
        <p:blipFill>
          <a:blip r:embed="rId4"/>
          <a:stretch>
            <a:fillRect/>
          </a:stretch>
        </p:blipFill>
        <p:spPr>
          <a:xfrm>
            <a:off x="2253127" y="3424415"/>
            <a:ext cx="7953375" cy="3133725"/>
          </a:xfrm>
          <a:prstGeom prst="rect">
            <a:avLst/>
          </a:prstGeom>
        </p:spPr>
      </p:pic>
      <p:sp>
        <p:nvSpPr>
          <p:cNvPr id="5" name="Título 1"/>
          <p:cNvSpPr>
            <a:spLocks noGrp="1"/>
          </p:cNvSpPr>
          <p:nvPr>
            <p:ph type="title"/>
          </p:nvPr>
        </p:nvSpPr>
        <p:spPr>
          <a:xfrm>
            <a:off x="838199" y="46467"/>
            <a:ext cx="10515600" cy="795460"/>
          </a:xfrm>
        </p:spPr>
        <p:txBody>
          <a:bodyPr>
            <a:normAutofit/>
          </a:bodyPr>
          <a:lstStyle/>
          <a:p>
            <a:pPr algn="ctr"/>
            <a:r>
              <a:rPr lang="es-ES" sz="3600" dirty="0" smtClean="0">
                <a:solidFill>
                  <a:srgbClr val="4E9EBA"/>
                </a:solidFill>
                <a:latin typeface="Arial Black" pitchFamily="34" charset="0"/>
                <a:ea typeface="+mn-ea"/>
                <a:cs typeface="+mn-cs"/>
              </a:rPr>
              <a:t>DIAGNÓSTICO (II)</a:t>
            </a:r>
            <a:endParaRPr lang="es-ES" sz="3600" dirty="0">
              <a:solidFill>
                <a:srgbClr val="4E9EBA"/>
              </a:solidFill>
              <a:latin typeface="Arial Black" pitchFamily="34" charset="0"/>
              <a:ea typeface="+mn-ea"/>
              <a:cs typeface="+mn-cs"/>
            </a:endParaRPr>
          </a:p>
        </p:txBody>
      </p:sp>
      <p:cxnSp>
        <p:nvCxnSpPr>
          <p:cNvPr id="6" name="Conector recto 5"/>
          <p:cNvCxnSpPr/>
          <p:nvPr/>
        </p:nvCxnSpPr>
        <p:spPr>
          <a:xfrm>
            <a:off x="515256" y="67765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7452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6947" y="64865"/>
            <a:ext cx="11042515" cy="732155"/>
          </a:xfrm>
        </p:spPr>
        <p:txBody>
          <a:bodyPr>
            <a:noAutofit/>
          </a:bodyPr>
          <a:lstStyle/>
          <a:p>
            <a:pPr algn="ctr"/>
            <a:r>
              <a:rPr lang="es-ES" sz="3600" dirty="0" smtClean="0">
                <a:solidFill>
                  <a:srgbClr val="4E9EBA"/>
                </a:solidFill>
                <a:latin typeface="Arial Black" pitchFamily="34" charset="0"/>
                <a:ea typeface="+mn-ea"/>
                <a:cs typeface="+mn-cs"/>
              </a:rPr>
              <a:t>TRATAMIENTO (I)</a:t>
            </a:r>
            <a:r>
              <a:rPr lang="es-ES" sz="3000" dirty="0" smtClean="0">
                <a:solidFill>
                  <a:srgbClr val="4E9EBA"/>
                </a:solidFill>
                <a:latin typeface="Arial Black" pitchFamily="34" charset="0"/>
                <a:ea typeface="+mn-ea"/>
                <a:cs typeface="+mn-cs"/>
              </a:rPr>
              <a:t> </a:t>
            </a:r>
            <a:endParaRPr lang="es-ES" sz="3000" dirty="0">
              <a:solidFill>
                <a:srgbClr val="4E9EBA"/>
              </a:solidFill>
              <a:latin typeface="Arial Black" pitchFamily="34" charset="0"/>
              <a:ea typeface="+mn-ea"/>
              <a:cs typeface="+mn-cs"/>
            </a:endParaRPr>
          </a:p>
        </p:txBody>
      </p:sp>
      <p:sp>
        <p:nvSpPr>
          <p:cNvPr id="6" name="Subtítulo 2"/>
          <p:cNvSpPr txBox="1">
            <a:spLocks/>
          </p:cNvSpPr>
          <p:nvPr/>
        </p:nvSpPr>
        <p:spPr>
          <a:xfrm>
            <a:off x="482230" y="1012243"/>
            <a:ext cx="11293457" cy="508744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2000" b="1" dirty="0" smtClean="0"/>
              <a:t>Objetivos:  </a:t>
            </a:r>
          </a:p>
          <a:p>
            <a:pPr marL="0" indent="0" algn="just">
              <a:buNone/>
            </a:pPr>
            <a:r>
              <a:rPr lang="es-ES" sz="2000" dirty="0" smtClean="0"/>
              <a:t>		- reducir los síntomas</a:t>
            </a:r>
          </a:p>
          <a:p>
            <a:pPr marL="0" indent="0" algn="just">
              <a:buNone/>
            </a:pPr>
            <a:r>
              <a:rPr lang="es-ES" sz="2000" dirty="0" smtClean="0"/>
              <a:t>		- prevenir exacerbaciones </a:t>
            </a:r>
          </a:p>
          <a:p>
            <a:pPr marL="0" indent="0" algn="just">
              <a:buNone/>
            </a:pPr>
            <a:r>
              <a:rPr lang="es-ES" sz="2000" dirty="0" smtClean="0"/>
              <a:t>		- minimizar efectos adversos derivados del tratamiento</a:t>
            </a:r>
          </a:p>
          <a:p>
            <a:pPr marL="0" indent="0" algn="just">
              <a:buNone/>
            </a:pPr>
            <a:endParaRPr lang="es-ES" sz="2000" dirty="0" smtClean="0"/>
          </a:p>
          <a:p>
            <a:r>
              <a:rPr lang="es-ES" sz="2000" dirty="0"/>
              <a:t>Dado que la DA es una afección crónica, </a:t>
            </a:r>
            <a:r>
              <a:rPr lang="es-ES" sz="2000" b="1" dirty="0"/>
              <a:t>el tratamiento debe planificarse con una perspectiva a largo </a:t>
            </a:r>
            <a:r>
              <a:rPr lang="es-ES" sz="2000" b="1" dirty="0" smtClean="0"/>
              <a:t>plazo,</a:t>
            </a:r>
            <a:r>
              <a:rPr lang="es-ES" sz="2000" dirty="0" smtClean="0"/>
              <a:t> prestando </a:t>
            </a:r>
            <a:r>
              <a:rPr lang="es-ES" sz="2000" dirty="0"/>
              <a:t>especial atención a los aspectos de </a:t>
            </a:r>
            <a:r>
              <a:rPr lang="es-ES" sz="2000" dirty="0" smtClean="0"/>
              <a:t>seguridad.</a:t>
            </a:r>
          </a:p>
          <a:p>
            <a:endParaRPr lang="es-ES" sz="2000" dirty="0"/>
          </a:p>
          <a:p>
            <a:pPr marL="176213" lvl="1" indent="-176213" algn="just"/>
            <a:r>
              <a:rPr lang="es-ES" sz="2000" dirty="0" smtClean="0"/>
              <a:t>El </a:t>
            </a:r>
            <a:r>
              <a:rPr lang="es-ES" sz="2000" b="1" dirty="0" smtClean="0"/>
              <a:t>abordaje </a:t>
            </a:r>
            <a:r>
              <a:rPr lang="es-ES" sz="2000" b="1" dirty="0"/>
              <a:t>de la enfermedad debe ser </a:t>
            </a:r>
            <a:r>
              <a:rPr lang="es-ES" sz="2000" b="1" dirty="0" smtClean="0"/>
              <a:t>multifactorial </a:t>
            </a:r>
            <a:r>
              <a:rPr lang="es-ES" sz="2000" dirty="0" smtClean="0"/>
              <a:t>e incluye: </a:t>
            </a:r>
          </a:p>
          <a:p>
            <a:pPr marL="0" lvl="1" indent="0" algn="just">
              <a:buNone/>
            </a:pPr>
            <a:endParaRPr lang="es-ES" sz="1000" dirty="0" smtClean="0"/>
          </a:p>
          <a:p>
            <a:pPr marL="0" lvl="1" indent="0" algn="just">
              <a:buNone/>
            </a:pPr>
            <a:r>
              <a:rPr lang="es-ES" sz="2000" dirty="0" smtClean="0"/>
              <a:t>		- evitar </a:t>
            </a:r>
            <a:r>
              <a:rPr lang="es-ES" sz="2000" dirty="0"/>
              <a:t>factores </a:t>
            </a:r>
            <a:r>
              <a:rPr lang="es-ES" sz="2000" dirty="0" smtClean="0"/>
              <a:t>desencadenantes</a:t>
            </a:r>
          </a:p>
          <a:p>
            <a:pPr marL="0" lvl="1" indent="0" algn="just">
              <a:buNone/>
            </a:pPr>
            <a:r>
              <a:rPr lang="es-ES" sz="2000" dirty="0" smtClean="0"/>
              <a:t>		- restaurar </a:t>
            </a:r>
            <a:r>
              <a:rPr lang="es-ES" sz="2000" dirty="0"/>
              <a:t>y mantener la barrera cutánea </a:t>
            </a:r>
            <a:r>
              <a:rPr lang="es-ES" sz="2000" dirty="0" smtClean="0"/>
              <a:t>(higiene </a:t>
            </a:r>
            <a:r>
              <a:rPr lang="es-ES" sz="2000" dirty="0"/>
              <a:t>e </a:t>
            </a:r>
            <a:r>
              <a:rPr lang="es-ES" sz="2000" dirty="0" smtClean="0"/>
              <a:t>hidratación</a:t>
            </a:r>
            <a:r>
              <a:rPr lang="es-ES" sz="2000" dirty="0"/>
              <a:t>)</a:t>
            </a:r>
            <a:endParaRPr lang="es-ES" sz="2000" dirty="0" smtClean="0"/>
          </a:p>
          <a:p>
            <a:pPr marL="0" lvl="1" indent="0" algn="just">
              <a:buNone/>
            </a:pPr>
            <a:r>
              <a:rPr lang="es-ES" sz="2000" dirty="0"/>
              <a:t>	</a:t>
            </a:r>
            <a:r>
              <a:rPr lang="es-ES" sz="2000" dirty="0" smtClean="0"/>
              <a:t>	- educar </a:t>
            </a:r>
            <a:r>
              <a:rPr lang="es-ES" sz="2000" dirty="0"/>
              <a:t>a </a:t>
            </a:r>
            <a:r>
              <a:rPr lang="es-ES" sz="2000" dirty="0" smtClean="0"/>
              <a:t>pacientes </a:t>
            </a:r>
            <a:r>
              <a:rPr lang="es-ES" sz="2000" dirty="0"/>
              <a:t>y familiares y </a:t>
            </a:r>
            <a:endParaRPr lang="es-ES" sz="2000" dirty="0" smtClean="0"/>
          </a:p>
          <a:p>
            <a:pPr marL="0" lvl="1" indent="0" algn="just">
              <a:buNone/>
            </a:pPr>
            <a:r>
              <a:rPr lang="es-ES" sz="2000" dirty="0" smtClean="0"/>
              <a:t>		- tratar farmacológicamente </a:t>
            </a:r>
            <a:r>
              <a:rPr lang="es-ES" sz="2000" dirty="0"/>
              <a:t>la </a:t>
            </a:r>
            <a:r>
              <a:rPr lang="es-ES" sz="2000" dirty="0" smtClean="0"/>
              <a:t>inflamación</a:t>
            </a:r>
            <a:endParaRPr lang="es-ES" sz="2000" dirty="0"/>
          </a:p>
          <a:p>
            <a:endParaRPr lang="es-ES" sz="2000" dirty="0"/>
          </a:p>
          <a:p>
            <a:endParaRPr lang="es-ES" sz="2000" b="1" dirty="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316947" y="876072"/>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66243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8390" y="166033"/>
            <a:ext cx="11443670" cy="556587"/>
          </a:xfrm>
        </p:spPr>
        <p:txBody>
          <a:bodyPr>
            <a:noAutofit/>
          </a:bodyPr>
          <a:lstStyle/>
          <a:p>
            <a:pPr algn="ctr"/>
            <a:r>
              <a:rPr lang="es-ES" sz="3400" dirty="0" smtClean="0">
                <a:solidFill>
                  <a:srgbClr val="4E9EBA"/>
                </a:solidFill>
                <a:latin typeface="Arial Black" pitchFamily="34" charset="0"/>
                <a:ea typeface="+mn-ea"/>
                <a:cs typeface="+mn-cs"/>
              </a:rPr>
              <a:t>TRATAMIENTO (II)</a:t>
            </a:r>
            <a:endParaRPr lang="es-ES" sz="3400" dirty="0">
              <a:solidFill>
                <a:srgbClr val="4E9EBA"/>
              </a:solidFill>
              <a:latin typeface="Arial Black" pitchFamily="34" charset="0"/>
              <a:ea typeface="+mn-ea"/>
              <a:cs typeface="+mn-cs"/>
            </a:endParaRPr>
          </a:p>
        </p:txBody>
      </p:sp>
      <p:sp>
        <p:nvSpPr>
          <p:cNvPr id="6" name="Subtítulo 2"/>
          <p:cNvSpPr txBox="1">
            <a:spLocks/>
          </p:cNvSpPr>
          <p:nvPr/>
        </p:nvSpPr>
        <p:spPr>
          <a:xfrm>
            <a:off x="1242874" y="1393372"/>
            <a:ext cx="9030329" cy="424881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s-ES" sz="2000" b="1" dirty="0">
              <a:solidFill>
                <a:srgbClr val="4E9EBA"/>
              </a:solidFill>
            </a:endParaRPr>
          </a:p>
          <a:p>
            <a:pPr>
              <a:buFont typeface="Wingdings" panose="05000000000000000000" pitchFamily="2" charset="2"/>
              <a:buChar char="ü"/>
            </a:pPr>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74894" y="843410"/>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3" name="CuadroTexto 12"/>
          <p:cNvSpPr txBox="1"/>
          <p:nvPr/>
        </p:nvSpPr>
        <p:spPr>
          <a:xfrm>
            <a:off x="7330778" y="1061296"/>
            <a:ext cx="203497" cy="369332"/>
          </a:xfrm>
          <a:prstGeom prst="rect">
            <a:avLst/>
          </a:prstGeom>
          <a:solidFill>
            <a:schemeClr val="bg1"/>
          </a:solidFill>
        </p:spPr>
        <p:txBody>
          <a:bodyPr wrap="square" rtlCol="0">
            <a:spAutoFit/>
          </a:bodyPr>
          <a:lstStyle/>
          <a:p>
            <a:endParaRPr lang="es-ES" dirty="0"/>
          </a:p>
        </p:txBody>
      </p:sp>
      <p:pic>
        <p:nvPicPr>
          <p:cNvPr id="14" name="Imagen 13"/>
          <p:cNvPicPr>
            <a:picLocks noChangeAspect="1"/>
          </p:cNvPicPr>
          <p:nvPr/>
        </p:nvPicPr>
        <p:blipFill>
          <a:blip r:embed="rId5"/>
          <a:stretch>
            <a:fillRect/>
          </a:stretch>
        </p:blipFill>
        <p:spPr>
          <a:xfrm>
            <a:off x="1138413" y="970325"/>
            <a:ext cx="9239250" cy="5094908"/>
          </a:xfrm>
          <a:prstGeom prst="rect">
            <a:avLst/>
          </a:prstGeom>
        </p:spPr>
      </p:pic>
    </p:spTree>
    <p:extLst>
      <p:ext uri="{BB962C8B-B14F-4D97-AF65-F5344CB8AC3E}">
        <p14:creationId xmlns:p14="http://schemas.microsoft.com/office/powerpoint/2010/main" val="27479210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78780" y="209823"/>
            <a:ext cx="10993565" cy="561700"/>
          </a:xfrm>
        </p:spPr>
        <p:txBody>
          <a:bodyPr>
            <a:noAutofit/>
          </a:bodyPr>
          <a:lstStyle/>
          <a:p>
            <a:pPr algn="ctr"/>
            <a:r>
              <a:rPr lang="es-ES" sz="3400" dirty="0" smtClean="0">
                <a:solidFill>
                  <a:srgbClr val="4E9EBA"/>
                </a:solidFill>
                <a:latin typeface="Arial Black" pitchFamily="34" charset="0"/>
              </a:rPr>
              <a:t>TRATAMIENTO (III): MEDIDAS GENERALES (I)</a:t>
            </a:r>
            <a:endParaRPr lang="es-ES" sz="3400" dirty="0">
              <a:solidFill>
                <a:srgbClr val="4E9EBA"/>
              </a:solidFill>
              <a:latin typeface="Arial Black" pitchFamily="34" charset="0"/>
              <a:ea typeface="+mn-ea"/>
              <a:cs typeface="+mn-cs"/>
            </a:endParaRPr>
          </a:p>
        </p:txBody>
      </p:sp>
      <p:sp>
        <p:nvSpPr>
          <p:cNvPr id="6" name="Subtítulo 2"/>
          <p:cNvSpPr txBox="1">
            <a:spLocks/>
          </p:cNvSpPr>
          <p:nvPr/>
        </p:nvSpPr>
        <p:spPr>
          <a:xfrm>
            <a:off x="520879" y="909004"/>
            <a:ext cx="10957554" cy="574959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endParaRPr lang="es-ES" sz="1000" u="sng" dirty="0" smtClean="0"/>
          </a:p>
          <a:p>
            <a:pPr marL="176213" lvl="1" indent="0">
              <a:buNone/>
            </a:pPr>
            <a:r>
              <a:rPr lang="es-ES" sz="2200" b="1" u="sng" dirty="0" smtClean="0">
                <a:solidFill>
                  <a:schemeClr val="accent1">
                    <a:lumMod val="75000"/>
                  </a:schemeClr>
                </a:solidFill>
              </a:rPr>
              <a:t>Educación a pacientes y familiares</a:t>
            </a:r>
            <a:r>
              <a:rPr lang="es-ES" sz="2200" b="1" dirty="0" smtClean="0">
                <a:solidFill>
                  <a:schemeClr val="accent1">
                    <a:lumMod val="75000"/>
                  </a:schemeClr>
                </a:solidFill>
              </a:rPr>
              <a:t>:</a:t>
            </a:r>
          </a:p>
          <a:p>
            <a:pPr marL="176213" lvl="1" indent="0">
              <a:buNone/>
            </a:pPr>
            <a:endParaRPr lang="es-ES" sz="1000" b="1" dirty="0" smtClean="0">
              <a:solidFill>
                <a:schemeClr val="accent1">
                  <a:lumMod val="75000"/>
                </a:schemeClr>
              </a:solidFill>
            </a:endParaRPr>
          </a:p>
          <a:p>
            <a:pPr marL="714375" lvl="2" indent="-444500"/>
            <a:r>
              <a:rPr lang="es-ES" dirty="0" smtClean="0"/>
              <a:t>Comprender la enfermedad conlleva </a:t>
            </a:r>
            <a:r>
              <a:rPr lang="es-ES" dirty="0"/>
              <a:t>indirectamente una mejoría en el ámbito familiar, y con ello, una mejora de la calidad de </a:t>
            </a:r>
            <a:r>
              <a:rPr lang="es-ES" dirty="0" smtClean="0"/>
              <a:t>vida</a:t>
            </a:r>
          </a:p>
          <a:p>
            <a:pPr marL="714375" lvl="2" indent="-444500"/>
            <a:r>
              <a:rPr lang="es-ES" dirty="0" smtClean="0"/>
              <a:t>La DA mejora </a:t>
            </a:r>
            <a:r>
              <a:rPr lang="es-ES" dirty="0"/>
              <a:t>con </a:t>
            </a:r>
            <a:r>
              <a:rPr lang="es-ES" dirty="0" smtClean="0"/>
              <a:t>el </a:t>
            </a:r>
            <a:r>
              <a:rPr lang="es-ES" dirty="0"/>
              <a:t>correcto cumplimiento del tratamiento, por lo que </a:t>
            </a:r>
            <a:r>
              <a:rPr lang="es-ES" dirty="0" smtClean="0"/>
              <a:t>debe formar </a:t>
            </a:r>
            <a:r>
              <a:rPr lang="es-ES" dirty="0"/>
              <a:t>parte de la rutina diaria de la familia e implicar al niño en sus </a:t>
            </a:r>
            <a:r>
              <a:rPr lang="es-ES" dirty="0" smtClean="0"/>
              <a:t>cuidados</a:t>
            </a:r>
          </a:p>
          <a:p>
            <a:pPr marL="914400" lvl="2" indent="0">
              <a:buNone/>
            </a:pPr>
            <a:endParaRPr lang="es-ES" sz="1400" dirty="0" smtClean="0"/>
          </a:p>
          <a:p>
            <a:pPr marL="176213" lvl="1" indent="0">
              <a:buNone/>
            </a:pPr>
            <a:r>
              <a:rPr lang="es-ES" sz="2200" b="1" u="sng" dirty="0">
                <a:solidFill>
                  <a:schemeClr val="accent1">
                    <a:lumMod val="75000"/>
                  </a:schemeClr>
                </a:solidFill>
              </a:rPr>
              <a:t>Evitar factores desencadenantes: </a:t>
            </a:r>
            <a:endParaRPr lang="es-ES" sz="2200" b="1" u="sng" dirty="0" smtClean="0">
              <a:solidFill>
                <a:schemeClr val="accent1">
                  <a:lumMod val="75000"/>
                </a:schemeClr>
              </a:solidFill>
            </a:endParaRPr>
          </a:p>
          <a:p>
            <a:pPr marL="176213" lvl="1" indent="0">
              <a:buNone/>
            </a:pPr>
            <a:endParaRPr lang="es-ES" sz="1000" b="1" u="sng" dirty="0">
              <a:solidFill>
                <a:schemeClr val="accent1">
                  <a:lumMod val="75000"/>
                </a:schemeClr>
              </a:solidFill>
            </a:endParaRPr>
          </a:p>
          <a:p>
            <a:pPr marL="714375" lvl="2" indent="-444500"/>
            <a:r>
              <a:rPr lang="es-ES" dirty="0" smtClean="0"/>
              <a:t>Mojar </a:t>
            </a:r>
            <a:r>
              <a:rPr lang="es-ES" dirty="0"/>
              <a:t>la piel en exceso y sin posterior </a:t>
            </a:r>
            <a:r>
              <a:rPr lang="es-ES" dirty="0" smtClean="0"/>
              <a:t>hidratación </a:t>
            </a:r>
          </a:p>
          <a:p>
            <a:pPr marL="714375" lvl="2" indent="-444500"/>
            <a:r>
              <a:rPr lang="es-ES" dirty="0" smtClean="0"/>
              <a:t>Sequedad ambiental, temperaturas extremas, calor excesivo en la vivienda.</a:t>
            </a:r>
          </a:p>
          <a:p>
            <a:pPr marL="714375" lvl="2" indent="-444500"/>
            <a:r>
              <a:rPr lang="es-ES" dirty="0" smtClean="0"/>
              <a:t>Irritantes mecánicos (ropa apretada y demasiado abrigada, tejidos de lana y fibra sintética): preferiblemente </a:t>
            </a:r>
            <a:r>
              <a:rPr lang="es-ES" dirty="0"/>
              <a:t>usar </a:t>
            </a:r>
            <a:r>
              <a:rPr lang="es-ES" dirty="0" smtClean="0"/>
              <a:t>ropa de algodón</a:t>
            </a:r>
          </a:p>
          <a:p>
            <a:pPr marL="714375" lvl="2" indent="-444500"/>
            <a:r>
              <a:rPr lang="es-ES" dirty="0" smtClean="0"/>
              <a:t>Irritantes químicos: recomendable </a:t>
            </a:r>
            <a:r>
              <a:rPr lang="es-ES" dirty="0"/>
              <a:t>lavar la ropa antes de utilizarla por primera </a:t>
            </a:r>
            <a:r>
              <a:rPr lang="es-ES" dirty="0" smtClean="0"/>
              <a:t>vez y el lavado debe realizarse con </a:t>
            </a:r>
            <a:r>
              <a:rPr lang="es-ES" dirty="0"/>
              <a:t>jabón no detergente o detergente suave y no deben aplicarse suavizantes</a:t>
            </a:r>
            <a:r>
              <a:rPr lang="es-ES" dirty="0" smtClean="0"/>
              <a:t>.</a:t>
            </a:r>
          </a:p>
          <a:p>
            <a:pPr marL="714375" lvl="2" indent="-444500"/>
            <a:r>
              <a:rPr lang="es-ES" dirty="0" smtClean="0"/>
              <a:t> Alérgenos </a:t>
            </a:r>
            <a:r>
              <a:rPr lang="es-ES" dirty="0"/>
              <a:t>en pacientes sensibilizados</a:t>
            </a:r>
          </a:p>
          <a:p>
            <a:pPr marL="457200" lvl="1" indent="0">
              <a:buNone/>
            </a:pPr>
            <a:endParaRPr lang="es-ES" sz="2200" dirty="0"/>
          </a:p>
          <a:p>
            <a:pPr marL="457200" lvl="1" indent="0">
              <a:buNone/>
            </a:pPr>
            <a:endParaRPr lang="es-ES" sz="2200" dirty="0"/>
          </a:p>
          <a:p>
            <a:endParaRPr lang="es-ES" sz="22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745214"/>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43158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209823"/>
            <a:ext cx="11161486" cy="561700"/>
          </a:xfrm>
        </p:spPr>
        <p:txBody>
          <a:bodyPr>
            <a:noAutofit/>
          </a:bodyPr>
          <a:lstStyle/>
          <a:p>
            <a:pPr algn="ctr"/>
            <a:r>
              <a:rPr lang="es-ES" sz="3400" dirty="0" smtClean="0">
                <a:solidFill>
                  <a:srgbClr val="4E9EBA"/>
                </a:solidFill>
                <a:latin typeface="Arial Black" pitchFamily="34" charset="0"/>
              </a:rPr>
              <a:t>TRATAMIENTO (IV): MEDIDAS GENERALES (II) </a:t>
            </a:r>
            <a:endParaRPr lang="es-ES" sz="3400" dirty="0">
              <a:solidFill>
                <a:srgbClr val="4E9EBA"/>
              </a:solidFill>
              <a:latin typeface="Arial Black" pitchFamily="34" charset="0"/>
              <a:ea typeface="+mn-ea"/>
              <a:cs typeface="+mn-cs"/>
            </a:endParaRPr>
          </a:p>
        </p:txBody>
      </p:sp>
      <p:sp>
        <p:nvSpPr>
          <p:cNvPr id="6" name="Subtítulo 2"/>
          <p:cNvSpPr txBox="1">
            <a:spLocks/>
          </p:cNvSpPr>
          <p:nvPr/>
        </p:nvSpPr>
        <p:spPr>
          <a:xfrm>
            <a:off x="254020" y="955013"/>
            <a:ext cx="11341268" cy="554810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5725" lvl="2" indent="0">
              <a:buNone/>
              <a:tabLst>
                <a:tab pos="266700" algn="l"/>
                <a:tab pos="990600" algn="l"/>
              </a:tabLst>
            </a:pPr>
            <a:endParaRPr lang="es-ES" sz="800" u="sng" dirty="0" smtClean="0"/>
          </a:p>
          <a:p>
            <a:pPr marL="176213" lvl="1" indent="0">
              <a:buNone/>
              <a:tabLst>
                <a:tab pos="266700" algn="l"/>
                <a:tab pos="990600" algn="l"/>
              </a:tabLst>
            </a:pPr>
            <a:r>
              <a:rPr lang="es-ES" sz="2200" b="1" u="sng" dirty="0">
                <a:solidFill>
                  <a:schemeClr val="accent1">
                    <a:lumMod val="75000"/>
                  </a:schemeClr>
                </a:solidFill>
              </a:rPr>
              <a:t>Mantener la barrera cutánea mediante su higiene e hidratación </a:t>
            </a:r>
          </a:p>
          <a:p>
            <a:pPr marL="85725" lvl="2" indent="0">
              <a:buNone/>
              <a:tabLst>
                <a:tab pos="266700" algn="l"/>
                <a:tab pos="990600" algn="l"/>
              </a:tabLst>
            </a:pPr>
            <a:endParaRPr lang="es-ES" dirty="0" smtClean="0"/>
          </a:p>
          <a:p>
            <a:pPr marL="447675" lvl="2" indent="-361950">
              <a:tabLst>
                <a:tab pos="266700" algn="l"/>
                <a:tab pos="990600" algn="l"/>
              </a:tabLst>
            </a:pPr>
            <a:r>
              <a:rPr lang="es-ES" dirty="0" smtClean="0"/>
              <a:t>Aplicación diaria </a:t>
            </a:r>
            <a:r>
              <a:rPr lang="es-ES" dirty="0"/>
              <a:t>de productos </a:t>
            </a:r>
            <a:r>
              <a:rPr lang="es-ES" dirty="0" smtClean="0"/>
              <a:t>hidratantes:</a:t>
            </a:r>
          </a:p>
          <a:p>
            <a:pPr marL="904875" lvl="3" indent="-361950">
              <a:tabLst>
                <a:tab pos="266700" algn="l"/>
                <a:tab pos="990600" algn="l"/>
              </a:tabLst>
            </a:pPr>
            <a:r>
              <a:rPr lang="es-ES" sz="2000" dirty="0" smtClean="0"/>
              <a:t>mejora la </a:t>
            </a:r>
            <a:r>
              <a:rPr lang="es-ES" sz="2000" dirty="0"/>
              <a:t>gravedad de la </a:t>
            </a:r>
            <a:r>
              <a:rPr lang="es-ES" sz="2000" dirty="0" smtClean="0"/>
              <a:t>DA</a:t>
            </a:r>
          </a:p>
          <a:p>
            <a:pPr marL="904875" lvl="3" indent="-361950">
              <a:tabLst>
                <a:tab pos="266700" algn="l"/>
                <a:tab pos="990600" algn="l"/>
              </a:tabLst>
            </a:pPr>
            <a:r>
              <a:rPr lang="es-ES" sz="2000" dirty="0" smtClean="0"/>
              <a:t>potencia la </a:t>
            </a:r>
            <a:r>
              <a:rPr lang="es-ES" sz="2000" dirty="0"/>
              <a:t>acción de </a:t>
            </a:r>
            <a:r>
              <a:rPr lang="es-ES" sz="2000" dirty="0" smtClean="0"/>
              <a:t>antiinflamatorios tópicos</a:t>
            </a:r>
            <a:r>
              <a:rPr lang="es-ES" sz="2000" dirty="0"/>
              <a:t> </a:t>
            </a:r>
          </a:p>
          <a:p>
            <a:pPr marL="904875" lvl="3" indent="-361950">
              <a:tabLst>
                <a:tab pos="266700" algn="l"/>
                <a:tab pos="990600" algn="l"/>
              </a:tabLst>
            </a:pPr>
            <a:r>
              <a:rPr lang="es-ES" sz="2000" dirty="0" smtClean="0"/>
              <a:t>reduce </a:t>
            </a:r>
            <a:r>
              <a:rPr lang="es-ES" sz="2000" dirty="0"/>
              <a:t>la frecuencia de los </a:t>
            </a:r>
            <a:r>
              <a:rPr lang="es-ES" sz="2000" dirty="0" smtClean="0"/>
              <a:t>brotes y el uso </a:t>
            </a:r>
            <a:r>
              <a:rPr lang="es-ES" sz="2000" dirty="0"/>
              <a:t>de </a:t>
            </a:r>
            <a:r>
              <a:rPr lang="es-ES" sz="2000" dirty="0" smtClean="0"/>
              <a:t>CT</a:t>
            </a:r>
          </a:p>
          <a:p>
            <a:pPr marL="914400" lvl="2" indent="0">
              <a:buNone/>
            </a:pPr>
            <a:endParaRPr lang="es-ES" sz="1600" dirty="0"/>
          </a:p>
          <a:p>
            <a:pPr marL="447675" lvl="2" indent="-361950" algn="just"/>
            <a:r>
              <a:rPr lang="es-ES" sz="2000" dirty="0" smtClean="0"/>
              <a:t>Se recomiendan cremas </a:t>
            </a:r>
            <a:r>
              <a:rPr lang="es-ES" sz="2000" dirty="0"/>
              <a:t>emolientes (</a:t>
            </a:r>
            <a:r>
              <a:rPr lang="es-ES" sz="2000" dirty="0" smtClean="0"/>
              <a:t>glicerol), humectantes </a:t>
            </a:r>
            <a:r>
              <a:rPr lang="es-ES" sz="2000" dirty="0"/>
              <a:t>(urea, ácido láctico) </a:t>
            </a:r>
            <a:r>
              <a:rPr lang="es-ES" sz="2000" dirty="0" smtClean="0"/>
              <a:t>inmediatamente después del baño</a:t>
            </a:r>
            <a:r>
              <a:rPr lang="es-ES" sz="2000" dirty="0"/>
              <a:t>, con la piel ligeramente </a:t>
            </a:r>
            <a:r>
              <a:rPr lang="es-ES" sz="2000" dirty="0" smtClean="0"/>
              <a:t>húmeda</a:t>
            </a:r>
            <a:r>
              <a:rPr lang="es-ES" sz="2000" dirty="0"/>
              <a:t> </a:t>
            </a:r>
            <a:r>
              <a:rPr lang="es-ES" sz="2000" dirty="0" smtClean="0"/>
              <a:t>y en ocasiones pueden usarse agentes </a:t>
            </a:r>
            <a:r>
              <a:rPr lang="es-ES" sz="2000" dirty="0"/>
              <a:t>oclusivos (vaselina, </a:t>
            </a:r>
            <a:r>
              <a:rPr lang="es-ES" sz="2000" dirty="0" err="1"/>
              <a:t>dimeticona</a:t>
            </a:r>
            <a:r>
              <a:rPr lang="es-ES" sz="2000" dirty="0"/>
              <a:t>) que impiden la evaporación del agua del estrato córneo</a:t>
            </a:r>
            <a:r>
              <a:rPr lang="es-ES" sz="2000" dirty="0" smtClean="0"/>
              <a:t>. </a:t>
            </a:r>
            <a:r>
              <a:rPr lang="es-ES" dirty="0"/>
              <a:t> </a:t>
            </a:r>
            <a:r>
              <a:rPr lang="es-ES" sz="2000" dirty="0" smtClean="0"/>
              <a:t>No se recomiendan sobre piel inflamada (en brotes): suelen tolerarse mal</a:t>
            </a:r>
          </a:p>
          <a:p>
            <a:pPr marL="790575" lvl="2" indent="-342900" algn="just"/>
            <a:endParaRPr lang="es-ES" dirty="0"/>
          </a:p>
          <a:p>
            <a:pPr marL="447675" lvl="2" indent="-361950" algn="just"/>
            <a:r>
              <a:rPr lang="es-ES" dirty="0"/>
              <a:t>Una vez tratado el brote agudo se recomienda su aplicación dos veces/día como tratamiento de </a:t>
            </a:r>
            <a:r>
              <a:rPr lang="es-ES" dirty="0" smtClean="0"/>
              <a:t>mantenimiento</a:t>
            </a:r>
            <a:endParaRPr lang="es-ES" dirty="0"/>
          </a:p>
          <a:p>
            <a:pPr marL="85725" lvl="2" indent="0">
              <a:buNone/>
            </a:pPr>
            <a:r>
              <a:rPr lang="es-ES" sz="2200" dirty="0" smtClean="0"/>
              <a:t>	</a:t>
            </a:r>
          </a:p>
          <a:p>
            <a:endParaRPr lang="es-ES" sz="22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745214"/>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978398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gai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491CD9D10FA1F543857F910471C88E3F" ma:contentTypeVersion="17" ma:contentTypeDescription="Crear nuevo documento." ma:contentTypeScope="" ma:versionID="28c2a2d682377f5b2f1e19803d35d335">
  <xsd:schema xmlns:xsd="http://www.w3.org/2001/XMLSchema" xmlns:xs="http://www.w3.org/2001/XMLSchema" xmlns:p="http://schemas.microsoft.com/office/2006/metadata/properties" xmlns:ns2="1fdafc60-6e87-4fef-9209-278af2a3ac6d" xmlns:ns3="f301a845-6ce7-4628-b9f3-e90712a662a6" targetNamespace="http://schemas.microsoft.com/office/2006/metadata/properties" ma:root="true" ma:fieldsID="fc370b0a19e4ad9d4ae85a9eb1dac408" ns2:_="" ns3:_="">
    <xsd:import namespace="1fdafc60-6e87-4fef-9209-278af2a3ac6d"/>
    <xsd:import namespace="f301a845-6ce7-4628-b9f3-e90712a662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dafc60-6e87-4fef-9209-278af2a3ac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Etiquetas de imagen" ma:readOnly="false" ma:fieldId="{5cf76f15-5ced-4ddc-b409-7134ff3c332f}" ma:taxonomyMulti="true" ma:sspId="16238219-447f-418f-809f-6e2596424ee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301a845-6ce7-4628-b9f3-e90712a662a6" elementFormDefault="qualified">
    <xsd:import namespace="http://schemas.microsoft.com/office/2006/documentManagement/types"/>
    <xsd:import namespace="http://schemas.microsoft.com/office/infopath/2007/PartnerControls"/>
    <xsd:element name="SharedWithUsers" ma:index="17"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Detalles de uso compartido" ma:internalName="SharedWithDetails" ma:readOnly="true">
      <xsd:simpleType>
        <xsd:restriction base="dms:Note">
          <xsd:maxLength value="255"/>
        </xsd:restriction>
      </xsd:simpleType>
    </xsd:element>
    <xsd:element name="TaxCatchAll" ma:index="23" nillable="true" ma:displayName="Taxonomy Catch All Column" ma:hidden="true" ma:list="{3b2c9e86-a5d1-4fbb-99d0-b14c622278c8}" ma:internalName="TaxCatchAll" ma:showField="CatchAllData" ma:web="f301a845-6ce7-4628-b9f3-e90712a662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301a845-6ce7-4628-b9f3-e90712a662a6" xsi:nil="true"/>
    <lcf76f155ced4ddcb4097134ff3c332f xmlns="1fdafc60-6e87-4fef-9209-278af2a3ac6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1737D3B-2628-4CB1-A252-A7A3FD4F8197}">
  <ds:schemaRefs>
    <ds:schemaRef ds:uri="http://schemas.microsoft.com/sharepoint/v3/contenttype/forms"/>
  </ds:schemaRefs>
</ds:datastoreItem>
</file>

<file path=customXml/itemProps2.xml><?xml version="1.0" encoding="utf-8"?>
<ds:datastoreItem xmlns:ds="http://schemas.openxmlformats.org/officeDocument/2006/customXml" ds:itemID="{AA46D033-B3AA-40BD-A6F8-91676F7E43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dafc60-6e87-4fef-9209-278af2a3ac6d"/>
    <ds:schemaRef ds:uri="f301a845-6ce7-4628-b9f3-e90712a662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C9C0450-BEA5-4695-94A4-D41D36B74154}">
  <ds:schemaRefs>
    <ds:schemaRef ds:uri="http://schemas.microsoft.com/office/2006/documentManagement/types"/>
    <ds:schemaRef ds:uri="http://purl.org/dc/dcmitype/"/>
    <ds:schemaRef ds:uri="http://schemas.microsoft.com/office/2006/metadata/properties"/>
    <ds:schemaRef ds:uri="http://purl.org/dc/elements/1.1/"/>
    <ds:schemaRef ds:uri="f301a845-6ce7-4628-b9f3-e90712a662a6"/>
    <ds:schemaRef ds:uri="1fdafc60-6e87-4fef-9209-278af2a3ac6d"/>
    <ds:schemaRef ds:uri="http://schemas.openxmlformats.org/package/2006/metadata/core-properties"/>
    <ds:schemaRef ds:uri="http://purl.org/dc/term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2566</TotalTime>
  <Words>2234</Words>
  <Application>Microsoft Office PowerPoint</Application>
  <PresentationFormat>Panorámica</PresentationFormat>
  <Paragraphs>212</Paragraphs>
  <Slides>25</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25</vt:i4>
      </vt:variant>
    </vt:vector>
  </HeadingPairs>
  <TitlesOfParts>
    <vt:vector size="31" baseType="lpstr">
      <vt:lpstr>Arial</vt:lpstr>
      <vt:lpstr>Arial Black</vt:lpstr>
      <vt:lpstr>Calibri</vt:lpstr>
      <vt:lpstr>Calibri Light</vt:lpstr>
      <vt:lpstr>Wingdings</vt:lpstr>
      <vt:lpstr>Tema de Office</vt:lpstr>
      <vt:lpstr>DERMATITIS ATÓPICA: ACTUALIZACIÓN  Vol 31, nº 3 2023</vt:lpstr>
      <vt:lpstr>SUMARIO</vt:lpstr>
      <vt:lpstr>INTRODUCCIÓN</vt:lpstr>
      <vt:lpstr>DIAGNÓSTICO (I)</vt:lpstr>
      <vt:lpstr>DIAGNÓSTICO (II)</vt:lpstr>
      <vt:lpstr>TRATAMIENTO (I) </vt:lpstr>
      <vt:lpstr>TRATAMIENTO (II)</vt:lpstr>
      <vt:lpstr>TRATAMIENTO (III): MEDIDAS GENERALES (I)</vt:lpstr>
      <vt:lpstr>TRATAMIENTO (IV): MEDIDAS GENERALES (II) </vt:lpstr>
      <vt:lpstr>TRATAMIENTO ANTIINFLAMATORIO TÓPICO (I)</vt:lpstr>
      <vt:lpstr>TRATAMIENTO ANTIINFLAMATORIO TÓPICO (II)</vt:lpstr>
      <vt:lpstr>TRATAMIENTO ANTIINFLAMATORIO TÓPICO (III)</vt:lpstr>
      <vt:lpstr>TRATAMIENTO ANTIINFLAMATORIO TÓPICO (IV)</vt:lpstr>
      <vt:lpstr>TRATAMIENTO ANTIINFLAMATORIO TÓPICO (V)</vt:lpstr>
      <vt:lpstr>TRATAMIENTO ANTIINFLAMATORIO TÓPICO (VI)</vt:lpstr>
      <vt:lpstr>TRATAMIENTO ANTIINFLAMATORIO TÓPICO (VII)</vt:lpstr>
      <vt:lpstr>TRATAMIENTO ANTIINFLAMATORIO TÓPICO (VIII)</vt:lpstr>
      <vt:lpstr>FOTOTERAPIA</vt:lpstr>
      <vt:lpstr>TRATAMIENTO SISTÉMICO (I)</vt:lpstr>
      <vt:lpstr>TRATAMIENTO SISTÉMICO (II)</vt:lpstr>
      <vt:lpstr>TRATAMIENTO SISTÉMICO (III)</vt:lpstr>
      <vt:lpstr>TRATAMIENTO SISTÉMICO (IV)</vt:lpstr>
      <vt:lpstr>TRATAMIENTO SISTÉMICO (V)</vt:lpstr>
      <vt:lpstr>TRATAMIENTO SISTÉMICO( VI)</vt:lpstr>
      <vt:lpstr>Para más información y bibliografía… </vt:lpstr>
    </vt:vector>
  </TitlesOfParts>
  <Company>Eusko Jaurlaritza Gobierno Vasco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Titulo INFAC  Vol xx, nºx año</dc:title>
  <dc:creator>López Varona, Mª José</dc:creator>
  <cp:lastModifiedBy>Rosado Ortiz De Zarate, Ander</cp:lastModifiedBy>
  <cp:revision>289</cp:revision>
  <cp:lastPrinted>2022-02-23T13:38:32Z</cp:lastPrinted>
  <dcterms:created xsi:type="dcterms:W3CDTF">2022-01-18T07:46:55Z</dcterms:created>
  <dcterms:modified xsi:type="dcterms:W3CDTF">2023-09-22T12:37:22Z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0x010100491CD9D10FA1F543857F910471C88E3F</vt:lpwstr>
  </property>
  <property fmtid="{D5CDD505-2E9C-101B-9397-08002B2CF9AE}" pid="3" name="MediaServiceImageTags">
    <vt:lpwstr/>
  </property>
</Properties>
</file>