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6"/>
  </p:handoutMasterIdLst>
  <p:sldIdLst>
    <p:sldId id="256" r:id="rId5"/>
    <p:sldId id="259" r:id="rId6"/>
    <p:sldId id="262" r:id="rId7"/>
    <p:sldId id="302" r:id="rId8"/>
    <p:sldId id="318" r:id="rId9"/>
    <p:sldId id="322" r:id="rId10"/>
    <p:sldId id="293" r:id="rId11"/>
    <p:sldId id="304" r:id="rId12"/>
    <p:sldId id="305" r:id="rId13"/>
    <p:sldId id="306" r:id="rId14"/>
    <p:sldId id="320" r:id="rId15"/>
    <p:sldId id="308" r:id="rId16"/>
    <p:sldId id="321" r:id="rId17"/>
    <p:sldId id="310" r:id="rId18"/>
    <p:sldId id="311" r:id="rId19"/>
    <p:sldId id="312" r:id="rId20"/>
    <p:sldId id="313" r:id="rId21"/>
    <p:sldId id="314" r:id="rId22"/>
    <p:sldId id="315" r:id="rId23"/>
    <p:sldId id="317" r:id="rId24"/>
    <p:sldId id="292" r:id="rId25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6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4314" y="2387601"/>
            <a:ext cx="11807687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8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06/02/2024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euskadi.eus/contenidos/informacion/cevime_infac_2023/es_def/adjuntos/Boleti-n-INFAC_Vol_31_7_VERTIGO.pdf" TargetMode="Externa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6350" y="1104146"/>
            <a:ext cx="10752083" cy="4783221"/>
          </a:xfrm>
        </p:spPr>
        <p:txBody>
          <a:bodyPr>
            <a:noAutofit/>
          </a:bodyPr>
          <a:lstStyle/>
          <a:p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TRATAMIENTO FARMACOLÓGICO DEL VÉRTIGO PERIFÉRICO</a:t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¿EN QUÉ CASOS?</a:t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err="1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Vol</a:t>
            </a: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31, nº7 2023</a:t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TRATAMIENTO DEL VÉRTIGO PERIFÉRICO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66007" y="1742033"/>
            <a:ext cx="11329281" cy="414097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Objetivo</a:t>
            </a:r>
            <a:r>
              <a:rPr lang="es-ES" sz="1800" b="1" dirty="0" smtClean="0"/>
              <a:t>: </a:t>
            </a:r>
            <a:r>
              <a:rPr lang="es-ES" sz="1800" dirty="0" smtClean="0"/>
              <a:t>eliminar el vértigo, disminuir síntomas neurovegetativos asociados y mejorar la compensación vestibular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Tres categorías: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AutoNum type="alphaUcPeriod"/>
            </a:pPr>
            <a:r>
              <a:rPr lang="es-ES" sz="1800" dirty="0"/>
              <a:t>Tratamiento farmacológico sintomático </a:t>
            </a:r>
            <a:r>
              <a:rPr lang="es-ES" sz="1800" dirty="0" smtClean="0"/>
              <a:t>agudo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AutoNum type="alphaUcPeriod"/>
            </a:pPr>
            <a:r>
              <a:rPr lang="es-ES" sz="1800" dirty="0"/>
              <a:t>Tratamiento específico dirigido a la causa </a:t>
            </a:r>
            <a:r>
              <a:rPr lang="es-ES" sz="1800" dirty="0" smtClean="0"/>
              <a:t>subyacente de la enfermedad vestibular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AutoNum type="alphaUcPeriod"/>
            </a:pPr>
            <a:r>
              <a:rPr lang="es-ES" sz="1800" dirty="0"/>
              <a:t>Rehabilitación </a:t>
            </a:r>
            <a:r>
              <a:rPr lang="es-ES" sz="1800" dirty="0" smtClean="0"/>
              <a:t>vestibular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AutoNum type="alphaUcPeriod"/>
            </a:pPr>
            <a:endParaRPr lang="es-ES" sz="1600" dirty="0" smtClean="0"/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Recomendaciones generales a pacientes y familiares</a:t>
            </a:r>
            <a:r>
              <a:rPr lang="es-ES" sz="1800" dirty="0" smtClean="0"/>
              <a:t>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 smtClean="0"/>
              <a:t>Adaptar las actividades a la situación clínica, evitando sedentarismo, estrés y cambios bruscos de posición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 smtClean="0"/>
              <a:t>Evitar situaciones de riesgo (manejo de maquinaria peligrosa, conducción…)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 smtClean="0"/>
              <a:t>Informar sobre riesgo de caídas, especialmente en mayores, y medidas para evitarlas (retirada de obstáculos en casa, iluminación y calzado adecuados…).</a:t>
            </a:r>
          </a:p>
          <a:p>
            <a:pPr marL="457200" lvl="1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67601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991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67601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323161" y="305513"/>
            <a:ext cx="11868839" cy="870602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A. Tratamiento farmacológico sintomático agudo (I)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13" name="Marcador de contenido 2"/>
          <p:cNvSpPr>
            <a:spLocks noGrp="1"/>
          </p:cNvSpPr>
          <p:nvPr>
            <p:ph idx="1"/>
          </p:nvPr>
        </p:nvSpPr>
        <p:spPr>
          <a:xfrm>
            <a:off x="433802" y="1248175"/>
            <a:ext cx="11161486" cy="492878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ES" sz="1800" dirty="0" smtClean="0"/>
              <a:t>Para aliviar los síntomas vestibulares y/o reducir náuseas y vómitos asociados: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antihistamínicos</a:t>
            </a:r>
            <a:endParaRPr lang="es-ES" sz="1800" b="1" dirty="0" smtClean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benzodiacepinas (BZD)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antieméticos</a:t>
            </a:r>
            <a:r>
              <a:rPr lang="es-ES" sz="1800" dirty="0" smtClean="0"/>
              <a:t> 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Indicados en episodios agudos </a:t>
            </a:r>
            <a:r>
              <a:rPr lang="es-ES" sz="1800" dirty="0" smtClean="0"/>
              <a:t>(pocas horas o días). Desaconsejados de forma rutinaria en episodios muy breves (VPPB) por falta de evidencia de eficacia</a:t>
            </a:r>
            <a:r>
              <a:rPr lang="es-ES" sz="1800" dirty="0"/>
              <a:t> </a:t>
            </a:r>
            <a:r>
              <a:rPr lang="es-ES" sz="1800" dirty="0" smtClean="0"/>
              <a:t>y mayor eficacia de maniobras de reposicionamiento de partículas</a:t>
            </a:r>
            <a:endParaRPr lang="es-ES" sz="1800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s-ES" sz="1800" dirty="0" smtClean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R</a:t>
            </a:r>
            <a:r>
              <a:rPr lang="es-ES" sz="1800" dirty="0" smtClean="0"/>
              <a:t>espuesta </a:t>
            </a:r>
            <a:r>
              <a:rPr lang="es-ES" sz="1800" dirty="0"/>
              <a:t>dosis-dependiente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s-ES" sz="18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ES" sz="1800" dirty="0" smtClean="0"/>
              <a:t>Administración </a:t>
            </a:r>
            <a:r>
              <a:rPr lang="es-ES" sz="1800" dirty="0"/>
              <a:t>vía oral (parenteral </a:t>
            </a:r>
            <a:r>
              <a:rPr lang="es-ES" sz="1800" dirty="0" smtClean="0"/>
              <a:t>si náuseas y vómitos muy intensos)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s-ES" sz="18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ES" sz="1800" dirty="0" smtClean="0"/>
              <a:t>El tratamiento sintomático </a:t>
            </a:r>
            <a:r>
              <a:rPr lang="es-ES" sz="1800" b="1" dirty="0">
                <a:solidFill>
                  <a:srgbClr val="4E9EBA"/>
                </a:solidFill>
              </a:rPr>
              <a:t>debe interrumpirse lo antes posible </a:t>
            </a:r>
            <a:r>
              <a:rPr lang="es-ES" sz="1800" dirty="0"/>
              <a:t>tras </a:t>
            </a:r>
            <a:r>
              <a:rPr lang="es-ES" sz="1800" dirty="0" smtClean="0"/>
              <a:t>el cese de los síntomas más intensos </a:t>
            </a:r>
            <a:r>
              <a:rPr lang="es-ES" sz="1800" dirty="0" smtClean="0">
                <a:solidFill>
                  <a:srgbClr val="4E9EBA"/>
                </a:solidFill>
              </a:rPr>
              <a:t>(</a:t>
            </a:r>
            <a:r>
              <a:rPr lang="es-ES" sz="1800" b="1" dirty="0" smtClean="0">
                <a:solidFill>
                  <a:srgbClr val="4E9EBA"/>
                </a:solidFill>
              </a:rPr>
              <a:t>1-3 días</a:t>
            </a:r>
            <a:r>
              <a:rPr lang="es-ES" sz="1800" dirty="0" smtClean="0">
                <a:solidFill>
                  <a:srgbClr val="4E9EBA"/>
                </a:solidFill>
              </a:rPr>
              <a:t>) </a:t>
            </a:r>
            <a:r>
              <a:rPr lang="es-ES" sz="1800" dirty="0" smtClean="0"/>
              <a:t>para evitar interferencias con la </a:t>
            </a:r>
            <a:r>
              <a:rPr lang="es-ES" sz="1800" dirty="0"/>
              <a:t>compensación </a:t>
            </a:r>
            <a:r>
              <a:rPr lang="es-ES" sz="1800" dirty="0" smtClean="0"/>
              <a:t>central vestibular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40346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71662"/>
            <a:ext cx="12162622" cy="825618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A. Tratamiento farmacológico sintomático agudo (II)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614092"/>
            <a:ext cx="11161486" cy="405509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Tratamiento de elección</a:t>
            </a:r>
            <a:r>
              <a:rPr lang="es-ES" sz="1800" dirty="0" smtClean="0"/>
              <a:t>:</a:t>
            </a:r>
            <a:r>
              <a:rPr lang="es-ES" sz="1800" b="1" dirty="0" smtClean="0"/>
              <a:t> </a:t>
            </a:r>
            <a:r>
              <a:rPr lang="es-ES" sz="1800" dirty="0" smtClean="0"/>
              <a:t>Antihistamínicos de primera generación (</a:t>
            </a:r>
            <a:r>
              <a:rPr lang="es-ES" sz="1800" b="1" dirty="0" err="1" smtClean="0">
                <a:solidFill>
                  <a:srgbClr val="4E9EBA"/>
                </a:solidFill>
              </a:rPr>
              <a:t>dimenhidrinato</a:t>
            </a:r>
            <a:r>
              <a:rPr lang="es-ES" sz="1800" b="1" dirty="0" smtClean="0">
                <a:solidFill>
                  <a:srgbClr val="4E9EBA"/>
                </a:solidFill>
              </a:rPr>
              <a:t>, </a:t>
            </a:r>
            <a:r>
              <a:rPr lang="es-ES" sz="1800" b="1" dirty="0" err="1" smtClean="0">
                <a:solidFill>
                  <a:srgbClr val="4E9EBA"/>
                </a:solidFill>
              </a:rPr>
              <a:t>difenhidramina</a:t>
            </a:r>
            <a:r>
              <a:rPr lang="es-ES" sz="1800" dirty="0" smtClean="0"/>
              <a:t>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smtClean="0"/>
              <a:t>Más eficaces que BZD en alivio del vértigo agudo a las 2 horas de la 1ª dosis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s-ES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Benzodiacepinas</a:t>
            </a:r>
            <a:r>
              <a:rPr lang="es-ES" sz="1800" dirty="0" smtClean="0"/>
              <a:t>. No indicación clara en vértigo agudo. Posible alternativa si los antihistamínicos no son efectivos o si hay ansiedad asociada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Cinarizina</a:t>
            </a:r>
            <a:r>
              <a:rPr lang="es-ES" sz="1800" b="1" dirty="0" smtClean="0">
                <a:solidFill>
                  <a:srgbClr val="4E9EBA"/>
                </a:solidFill>
              </a:rPr>
              <a:t> y </a:t>
            </a:r>
            <a:r>
              <a:rPr lang="es-ES" sz="1800" b="1" dirty="0" err="1" smtClean="0">
                <a:solidFill>
                  <a:srgbClr val="4E9EBA"/>
                </a:solidFill>
              </a:rPr>
              <a:t>flunarizina</a:t>
            </a:r>
            <a:r>
              <a:rPr lang="es-ES" sz="1800" dirty="0" smtClean="0"/>
              <a:t>: antagonistas de los canales del calcio con efecto antihistamínico</a:t>
            </a: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Antieméticos: </a:t>
            </a:r>
            <a:r>
              <a:rPr lang="es-ES" sz="1800" dirty="0" smtClean="0"/>
              <a:t>En vértigo con vómitos intensos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 smtClean="0">
                <a:solidFill>
                  <a:srgbClr val="4E9EBA"/>
                </a:solidFill>
              </a:rPr>
              <a:t>metoclopramida</a:t>
            </a:r>
            <a:r>
              <a:rPr lang="es-ES" sz="1600" dirty="0" smtClean="0">
                <a:solidFill>
                  <a:srgbClr val="4E9EBA"/>
                </a:solidFill>
              </a:rPr>
              <a:t>- </a:t>
            </a:r>
            <a:r>
              <a:rPr lang="es-ES" sz="1600" dirty="0" smtClean="0"/>
              <a:t>máximo de 5 días. Alerta AEMPS riesgos neurológicos y cardiovasculares.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 smtClean="0">
                <a:solidFill>
                  <a:srgbClr val="4E9EBA"/>
                </a:solidFill>
              </a:rPr>
              <a:t>ondansetron</a:t>
            </a:r>
            <a:r>
              <a:rPr lang="es-ES" sz="1600" dirty="0" smtClean="0">
                <a:solidFill>
                  <a:srgbClr val="4E9EBA"/>
                </a:solidFill>
              </a:rPr>
              <a:t> </a:t>
            </a:r>
            <a:r>
              <a:rPr lang="es-ES" sz="1600" dirty="0" smtClean="0"/>
              <a:t>(</a:t>
            </a:r>
            <a:r>
              <a:rPr lang="es-ES" sz="1600" dirty="0" err="1"/>
              <a:t>bucodispersable</a:t>
            </a:r>
            <a:r>
              <a:rPr lang="es-ES" sz="1600" dirty="0" smtClean="0"/>
              <a:t>)- uso “off </a:t>
            </a:r>
            <a:r>
              <a:rPr lang="es-ES" sz="1600" dirty="0" err="1" smtClean="0"/>
              <a:t>label</a:t>
            </a:r>
            <a:r>
              <a:rPr lang="es-ES" sz="1600" dirty="0" smtClean="0"/>
              <a:t>”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Sulpirida</a:t>
            </a:r>
            <a:r>
              <a:rPr lang="es-ES" sz="1800" b="1" dirty="0" smtClean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B</a:t>
            </a:r>
            <a:r>
              <a:rPr lang="es-ES" sz="1800" dirty="0" err="1" smtClean="0"/>
              <a:t>enzamida</a:t>
            </a:r>
            <a:r>
              <a:rPr lang="es-ES" sz="1800" dirty="0" smtClean="0"/>
              <a:t> con efecto </a:t>
            </a:r>
            <a:r>
              <a:rPr lang="es-ES" sz="1800" dirty="0" err="1"/>
              <a:t>antidopaminérgico</a:t>
            </a:r>
            <a:r>
              <a:rPr lang="es-ES" sz="1800" dirty="0" smtClean="0"/>
              <a:t>. No disponible en otros países. Poca información sobre su lugar en terapéutica. Se recomienda si no hay respuesta a los antihistamínicos</a:t>
            </a:r>
          </a:p>
          <a:p>
            <a:pPr marL="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18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67601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121186" y="226678"/>
            <a:ext cx="12070814" cy="870602"/>
          </a:xfrm>
        </p:spPr>
        <p:txBody>
          <a:bodyPr>
            <a:noAutofit/>
          </a:bodyPr>
          <a:lstStyle/>
          <a:p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A. Tratamiento farmacológico sintomático agudo (III)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6087" y="1197502"/>
            <a:ext cx="7489117" cy="563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73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205267"/>
            <a:ext cx="12090401" cy="729418"/>
          </a:xfrm>
        </p:spPr>
        <p:txBody>
          <a:bodyPr>
            <a:noAutofit/>
          </a:bodyPr>
          <a:lstStyle/>
          <a:p>
            <a:pPr algn="ctr"/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B. Tratamiento específico dirigido a la causa  subyacente (I)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49482" y="1189593"/>
            <a:ext cx="11161486" cy="499640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s-ES" sz="2000" b="1" dirty="0" smtClean="0">
                <a:solidFill>
                  <a:srgbClr val="4E9EBA"/>
                </a:solidFill>
              </a:rPr>
              <a:t>Vértigo posicional paroxístico benigno (VPPB)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b="1" dirty="0" smtClean="0">
              <a:solidFill>
                <a:srgbClr val="4E9EBA"/>
              </a:solidFill>
            </a:endParaRP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Episodios breves (inferiores a un minuto), recurrentes, sin problemas auditivos asociados y desencadenados por cambios de posición de la cabeza. Originados por desplazamiento de </a:t>
            </a:r>
            <a:r>
              <a:rPr lang="es-ES" sz="1800" dirty="0" err="1" smtClean="0"/>
              <a:t>otoconias</a:t>
            </a:r>
            <a:r>
              <a:rPr lang="es-ES" sz="1800" dirty="0" smtClean="0"/>
              <a:t> en los canales semicirculares del oído interno</a:t>
            </a:r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endParaRPr lang="es-ES" sz="18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Una de las causas más frecuentes de vértigo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Tratamiento: </a:t>
            </a:r>
            <a:r>
              <a:rPr lang="es-ES" sz="1800" b="1" dirty="0" smtClean="0">
                <a:solidFill>
                  <a:srgbClr val="4E9EBA"/>
                </a:solidFill>
              </a:rPr>
              <a:t>maniobras de reposicionamiento de partículas</a:t>
            </a:r>
            <a:endParaRPr lang="es-ES" sz="1800" dirty="0" smtClean="0">
              <a:solidFill>
                <a:srgbClr val="4E9EBA"/>
              </a:solidFill>
            </a:endParaRP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dirty="0" smtClean="0"/>
              <a:t>	- Maniobra </a:t>
            </a:r>
            <a:r>
              <a:rPr lang="es-ES" sz="1800" dirty="0"/>
              <a:t>de </a:t>
            </a:r>
            <a:r>
              <a:rPr lang="es-ES" sz="1800" dirty="0" err="1"/>
              <a:t>Epley</a:t>
            </a:r>
            <a:r>
              <a:rPr lang="es-ES" sz="1800" dirty="0"/>
              <a:t> y </a:t>
            </a:r>
            <a:r>
              <a:rPr lang="es-ES" sz="1800" dirty="0" smtClean="0"/>
              <a:t>maniobra de </a:t>
            </a:r>
            <a:r>
              <a:rPr lang="es-ES" sz="1800" dirty="0" err="1" smtClean="0"/>
              <a:t>Semont</a:t>
            </a:r>
            <a:r>
              <a:rPr lang="es-ES" sz="1800" dirty="0" smtClean="0"/>
              <a:t>: VPPB del canal </a:t>
            </a:r>
            <a:r>
              <a:rPr lang="es-ES" sz="1800" dirty="0"/>
              <a:t>posterior </a:t>
            </a:r>
            <a:r>
              <a:rPr lang="es-ES" sz="1800" dirty="0" smtClean="0"/>
              <a:t>(se resuelven 90-95% de los casos con 	1-3 maniobras)</a:t>
            </a:r>
          </a:p>
          <a:p>
            <a:pPr marL="32625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dirty="0" smtClean="0"/>
              <a:t>	- Maniobra </a:t>
            </a:r>
            <a:r>
              <a:rPr lang="es-ES" sz="1800" dirty="0"/>
              <a:t>de </a:t>
            </a:r>
            <a:r>
              <a:rPr lang="es-ES" sz="1800" dirty="0" err="1" smtClean="0"/>
              <a:t>Lempert</a:t>
            </a:r>
            <a:r>
              <a:rPr lang="es-ES" sz="1800" dirty="0" smtClean="0"/>
              <a:t>: VPPB del canal horizontal</a:t>
            </a:r>
          </a:p>
          <a:p>
            <a:pPr marL="32625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61200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E</a:t>
            </a:r>
            <a:r>
              <a:rPr lang="es-ES" sz="1800" dirty="0" smtClean="0"/>
              <a:t>jercicios de habituación, p.ej. </a:t>
            </a:r>
            <a:r>
              <a:rPr lang="es-ES" sz="1800" dirty="0" err="1" smtClean="0"/>
              <a:t>Brandt-Daroff</a:t>
            </a:r>
            <a:r>
              <a:rPr lang="es-ES" sz="1800" dirty="0" smtClean="0"/>
              <a:t>, realizados por el propio paciente: en VPPB del canal posterior  cuando las maniobras de reposicionamiento de partículas han fracasado</a:t>
            </a:r>
          </a:p>
          <a:p>
            <a:pPr marL="32625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61200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El tratamiento farmacológico no es útil en el VPPB</a:t>
            </a:r>
            <a:endParaRPr lang="es-ES" sz="1800" dirty="0" smtClean="0"/>
          </a:p>
          <a:p>
            <a:pPr marL="25200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b="1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54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85" y="220337"/>
            <a:ext cx="12164015" cy="958468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B. Tratamiento específico dirigido a la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causa  subyacente (II)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16947" y="1346723"/>
            <a:ext cx="11161486" cy="46713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b="1" dirty="0">
                <a:solidFill>
                  <a:srgbClr val="4E9EBA"/>
                </a:solidFill>
              </a:rPr>
              <a:t>2. Neuritis </a:t>
            </a:r>
            <a:r>
              <a:rPr lang="es-ES" sz="2000" b="1" dirty="0" smtClean="0">
                <a:solidFill>
                  <a:srgbClr val="4E9EBA"/>
                </a:solidFill>
              </a:rPr>
              <a:t>vestibular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b="1" dirty="0">
              <a:solidFill>
                <a:srgbClr val="4E9EBA"/>
              </a:solidFill>
            </a:endParaRPr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Segunda causa más frecuente de vértigo. Se cree que se debe a una inflamación viral o </a:t>
            </a:r>
            <a:r>
              <a:rPr lang="es-ES" sz="1800" dirty="0" err="1" smtClean="0"/>
              <a:t>postviral</a:t>
            </a:r>
            <a:r>
              <a:rPr lang="es-ES" sz="1800" dirty="0" smtClean="0"/>
              <a:t> de la porción vestibular del VIII par craneal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Episodio agudo de vértigo con náuseas, vómitos e inestabilidad en la marcha. Dura de 1 a 6 días, seguidos de un periodo de inestabilidad residual. Puede </a:t>
            </a:r>
            <a:r>
              <a:rPr lang="es-ES" sz="1800" dirty="0" err="1" smtClean="0"/>
              <a:t>cronificar</a:t>
            </a:r>
            <a:endParaRPr lang="es-ES" sz="1800" dirty="0" smtClean="0"/>
          </a:p>
          <a:p>
            <a:pPr marL="252000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En la fase aguda: </a:t>
            </a:r>
            <a:r>
              <a:rPr lang="es-ES" sz="1800" b="1" dirty="0" smtClean="0">
                <a:solidFill>
                  <a:srgbClr val="4E9EBA"/>
                </a:solidFill>
              </a:rPr>
              <a:t>tratamiento sintomático </a:t>
            </a:r>
            <a:r>
              <a:rPr lang="es-ES" sz="1800" dirty="0" smtClean="0"/>
              <a:t>(ver apartado A)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Tratamiento específico</a:t>
            </a:r>
            <a:r>
              <a:rPr lang="es-ES" sz="1800" dirty="0" smtClean="0"/>
              <a:t>:</a:t>
            </a:r>
            <a:endParaRPr lang="es-ES" sz="1800" dirty="0"/>
          </a:p>
          <a:p>
            <a:pPr marL="994950" lvl="1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 smtClean="0">
                <a:solidFill>
                  <a:srgbClr val="4E9EBA"/>
                </a:solidFill>
              </a:rPr>
              <a:t>Corticoides:</a:t>
            </a:r>
            <a:r>
              <a:rPr lang="es-ES" sz="1600" dirty="0" smtClean="0">
                <a:solidFill>
                  <a:srgbClr val="4E9EBA"/>
                </a:solidFill>
              </a:rPr>
              <a:t> </a:t>
            </a:r>
            <a:r>
              <a:rPr lang="es-ES" sz="1600" dirty="0" smtClean="0"/>
              <a:t>la evidencia no respalda su uso rutinario. Resultados contradictorios. Algunos </a:t>
            </a:r>
            <a:r>
              <a:rPr lang="es-ES" sz="1600" dirty="0"/>
              <a:t>autores </a:t>
            </a:r>
            <a:r>
              <a:rPr lang="es-ES" sz="1600" dirty="0" smtClean="0"/>
              <a:t>los sugieren en pacientes que </a:t>
            </a:r>
            <a:r>
              <a:rPr lang="es-ES" sz="1600" dirty="0"/>
              <a:t>no presenten </a:t>
            </a:r>
            <a:r>
              <a:rPr lang="es-ES" sz="1600" dirty="0" smtClean="0"/>
              <a:t>contraindicaciones. Podría ser razonable un tratamiento corto de inicio precoz (24-72 horas tras inicio de síntomas) p. ej. </a:t>
            </a:r>
            <a:r>
              <a:rPr lang="es-ES" sz="1600" dirty="0" err="1" smtClean="0"/>
              <a:t>prednisona</a:t>
            </a:r>
            <a:r>
              <a:rPr lang="es-ES" sz="1600" dirty="0" smtClean="0"/>
              <a:t> en pauta descendente 10 días</a:t>
            </a:r>
          </a:p>
          <a:p>
            <a:pPr marL="709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994950" lvl="1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smtClean="0"/>
              <a:t>Antivirales</a:t>
            </a:r>
            <a:r>
              <a:rPr lang="es-ES" sz="1600" dirty="0"/>
              <a:t>: falta evidencia </a:t>
            </a:r>
            <a:r>
              <a:rPr lang="es-ES" sz="1600" dirty="0" smtClean="0"/>
              <a:t>que respalde </a:t>
            </a:r>
            <a:r>
              <a:rPr lang="es-ES" sz="1600" dirty="0"/>
              <a:t>su uso y se consideran </a:t>
            </a:r>
            <a:r>
              <a:rPr lang="es-ES" sz="1600" dirty="0" smtClean="0"/>
              <a:t>ineficaces</a:t>
            </a:r>
            <a:endParaRPr lang="es-ES" sz="1800" dirty="0" smtClean="0"/>
          </a:p>
          <a:p>
            <a:pPr marL="25200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600" dirty="0" smtClean="0"/>
          </a:p>
          <a:p>
            <a:pPr marL="25200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 smtClean="0"/>
          </a:p>
          <a:p>
            <a:pPr marL="252000" indent="0" algn="just">
              <a:lnSpc>
                <a:spcPct val="110000"/>
              </a:lnSpc>
              <a:spcBef>
                <a:spcPts val="1200"/>
              </a:spcBef>
              <a:buNone/>
            </a:pPr>
            <a:r>
              <a:rPr lang="es-ES" sz="1800" dirty="0" smtClean="0"/>
              <a:t> 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27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297455" y="1157178"/>
            <a:ext cx="11464195" cy="560914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b="1" dirty="0" smtClean="0">
                <a:solidFill>
                  <a:srgbClr val="4E9EBA"/>
                </a:solidFill>
              </a:rPr>
              <a:t>3. Enfermedad de </a:t>
            </a:r>
            <a:r>
              <a:rPr lang="es-ES" sz="2000" b="1" dirty="0" err="1" smtClean="0">
                <a:solidFill>
                  <a:srgbClr val="4E9EBA"/>
                </a:solidFill>
              </a:rPr>
              <a:t>Meniére</a:t>
            </a:r>
            <a:r>
              <a:rPr lang="es-ES" sz="2000" b="1" dirty="0" smtClean="0">
                <a:solidFill>
                  <a:srgbClr val="4E9EBA"/>
                </a:solidFill>
              </a:rPr>
              <a:t> (EM)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b="1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Causa poco clara. Se atribuye a exceso de presión del fluido endolinfático, que origina disfunción del oído interno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Dos o más episodios de vértigo espontáneo, de 20 min a 12 horas, con hipoacusia </a:t>
            </a:r>
            <a:r>
              <a:rPr lang="es-ES" sz="1800" dirty="0"/>
              <a:t>unilateral, </a:t>
            </a:r>
            <a:r>
              <a:rPr lang="es-ES" sz="1800" dirty="0" err="1"/>
              <a:t>acúfenos</a:t>
            </a:r>
            <a:r>
              <a:rPr lang="es-ES" sz="1800" dirty="0"/>
              <a:t> y plenitud </a:t>
            </a:r>
            <a:r>
              <a:rPr lang="es-ES" sz="1800" dirty="0" err="1" smtClean="0"/>
              <a:t>ótica</a:t>
            </a:r>
            <a:r>
              <a:rPr lang="es-ES" sz="1800" dirty="0" smtClean="0"/>
              <a:t>. A menudo requieren reposo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Frecuencia muy variable</a:t>
            </a:r>
            <a:r>
              <a:rPr lang="es-ES" sz="1800" dirty="0"/>
              <a:t>, </a:t>
            </a:r>
            <a:r>
              <a:rPr lang="es-ES" sz="1800" dirty="0" smtClean="0"/>
              <a:t>curso fluctuante e impredecible (puede remitir espontáneamente </a:t>
            </a:r>
            <a:r>
              <a:rPr lang="es-ES" sz="1800" dirty="0"/>
              <a:t>o con tratamiento y </a:t>
            </a:r>
            <a:r>
              <a:rPr lang="es-ES" sz="1800" dirty="0" smtClean="0"/>
              <a:t>puede recurrir) 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Objetivo</a:t>
            </a:r>
            <a:r>
              <a:rPr lang="es-ES" sz="1800" dirty="0" smtClean="0"/>
              <a:t> </a:t>
            </a:r>
            <a:r>
              <a:rPr lang="es-ES" sz="1800" dirty="0"/>
              <a:t>del tratamiento</a:t>
            </a:r>
            <a:r>
              <a:rPr lang="es-ES" sz="1800" dirty="0" smtClean="0"/>
              <a:t>: prevenir </a:t>
            </a:r>
            <a:r>
              <a:rPr lang="es-ES" sz="1800" dirty="0"/>
              <a:t>o </a:t>
            </a:r>
            <a:r>
              <a:rPr lang="es-ES" sz="1800" dirty="0" smtClean="0"/>
              <a:t>reducir </a:t>
            </a:r>
            <a:r>
              <a:rPr lang="es-ES" sz="1800" dirty="0"/>
              <a:t>la intensidad y frecuencia de los vértigos, </a:t>
            </a:r>
            <a:r>
              <a:rPr lang="es-ES" sz="1800" dirty="0" smtClean="0"/>
              <a:t>aliviar o </a:t>
            </a:r>
            <a:r>
              <a:rPr lang="es-ES" sz="1800" dirty="0"/>
              <a:t>prevenir </a:t>
            </a:r>
            <a:r>
              <a:rPr lang="es-ES" sz="1800" dirty="0" smtClean="0"/>
              <a:t>pérdida </a:t>
            </a:r>
            <a:r>
              <a:rPr lang="es-ES" sz="1800" dirty="0"/>
              <a:t>auditiva, </a:t>
            </a:r>
            <a:r>
              <a:rPr lang="es-ES" sz="1800" dirty="0" err="1" smtClean="0"/>
              <a:t>acúfenos</a:t>
            </a:r>
            <a:r>
              <a:rPr lang="es-ES" sz="1800" dirty="0" smtClean="0"/>
              <a:t> </a:t>
            </a:r>
            <a:r>
              <a:rPr lang="es-ES" sz="1800" dirty="0"/>
              <a:t>y </a:t>
            </a:r>
            <a:r>
              <a:rPr lang="es-ES" sz="1800" dirty="0" smtClean="0"/>
              <a:t>plenitud </a:t>
            </a:r>
            <a:r>
              <a:rPr lang="es-ES" sz="1800" dirty="0" err="1"/>
              <a:t>ótica</a:t>
            </a:r>
            <a:r>
              <a:rPr lang="es-ES" sz="1800" dirty="0"/>
              <a:t> y mejorar </a:t>
            </a:r>
            <a:r>
              <a:rPr lang="es-ES" sz="1800" dirty="0" smtClean="0"/>
              <a:t>calidad </a:t>
            </a:r>
            <a:r>
              <a:rPr lang="es-ES" sz="1800" dirty="0"/>
              <a:t>de </a:t>
            </a:r>
            <a:r>
              <a:rPr lang="es-ES" sz="1800" dirty="0" smtClean="0"/>
              <a:t>vida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Importante la educación al paciente:</a:t>
            </a:r>
            <a:r>
              <a:rPr lang="es-ES" sz="1800" b="1" dirty="0"/>
              <a:t> </a:t>
            </a:r>
            <a:r>
              <a:rPr lang="es-ES" sz="1800" dirty="0" smtClean="0"/>
              <a:t>curso natural, control de síntomas, opciones de tratamiento y expectativas de respuesta</a:t>
            </a:r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7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P</a:t>
            </a:r>
            <a:r>
              <a:rPr lang="es-ES" sz="1800" b="1" dirty="0" smtClean="0">
                <a:solidFill>
                  <a:srgbClr val="4E9EBA"/>
                </a:solidFill>
              </a:rPr>
              <a:t>rimera línea: cambios en la dieta y el estilo de vida</a:t>
            </a:r>
            <a:r>
              <a:rPr lang="es-ES" sz="1800" dirty="0">
                <a:solidFill>
                  <a:srgbClr val="4E9EBA"/>
                </a:solidFill>
              </a:rPr>
              <a:t> </a:t>
            </a:r>
            <a:r>
              <a:rPr lang="es-ES" sz="1800" dirty="0" smtClean="0"/>
              <a:t>(reducir </a:t>
            </a:r>
            <a:r>
              <a:rPr lang="es-ES" sz="1800" dirty="0"/>
              <a:t>ingesta de sal, limitar cafeína y alcohol, evitar o minimizar la exposición a desencadenantes y tratamiento de </a:t>
            </a:r>
            <a:r>
              <a:rPr lang="es-ES" sz="1800" dirty="0" smtClean="0"/>
              <a:t>posibles alergias)</a:t>
            </a:r>
            <a:endParaRPr lang="es-ES" sz="1800" u="sng" dirty="0" smtClean="0"/>
          </a:p>
          <a:p>
            <a:pPr marL="25200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 smtClean="0"/>
          </a:p>
          <a:p>
            <a:pPr marL="25200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 txBox="1">
            <a:spLocks/>
          </p:cNvSpPr>
          <p:nvPr/>
        </p:nvSpPr>
        <p:spPr>
          <a:xfrm>
            <a:off x="-29632" y="264643"/>
            <a:ext cx="12221632" cy="6814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B. Tratamiento específico dirigido a la causa  subyacente (III)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03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407625" y="357921"/>
            <a:ext cx="12599625" cy="561112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 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B. Tratamiento 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específico dirigido a la causa 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subyacente (IV)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7395" y="1097280"/>
            <a:ext cx="11549583" cy="558973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 algn="just">
              <a:lnSpc>
                <a:spcPct val="110000"/>
              </a:lnSpc>
              <a:spcBef>
                <a:spcPts val="1200"/>
              </a:spcBef>
              <a:buNone/>
            </a:pPr>
            <a:r>
              <a:rPr lang="es-ES" sz="2000" b="1" dirty="0">
                <a:solidFill>
                  <a:srgbClr val="4E9EBA"/>
                </a:solidFill>
              </a:rPr>
              <a:t>3. Enfermedad de </a:t>
            </a:r>
            <a:r>
              <a:rPr lang="es-ES" sz="2000" b="1" dirty="0" err="1">
                <a:solidFill>
                  <a:srgbClr val="4E9EBA"/>
                </a:solidFill>
              </a:rPr>
              <a:t>Meniére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smtClean="0">
                <a:solidFill>
                  <a:srgbClr val="4E9EBA"/>
                </a:solidFill>
              </a:rPr>
              <a:t>(continuación)</a:t>
            </a:r>
            <a:endParaRPr lang="es-ES" sz="2000" b="1" dirty="0">
              <a:solidFill>
                <a:srgbClr val="4E9EBA"/>
              </a:solidFill>
            </a:endParaRPr>
          </a:p>
          <a:p>
            <a:pPr marL="250825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536575" indent="-285750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Tratamiento farmacológico: </a:t>
            </a:r>
            <a:r>
              <a:rPr lang="es-ES" sz="1800" b="1" dirty="0" smtClean="0">
                <a:solidFill>
                  <a:srgbClr val="4E9EBA"/>
                </a:solidFill>
              </a:rPr>
              <a:t>si los cambios en dieta/estilo de vida no son suficientes</a:t>
            </a:r>
          </a:p>
          <a:p>
            <a:pPr marL="250825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600" b="1" dirty="0" smtClean="0">
              <a:solidFill>
                <a:srgbClr val="4E9EBA"/>
              </a:solidFill>
            </a:endParaRPr>
          </a:p>
          <a:p>
            <a:pPr marL="536575" indent="-285750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Opciones (</a:t>
            </a:r>
            <a:r>
              <a:rPr lang="es-ES" sz="1800" dirty="0"/>
              <a:t>grado de recomendación débil</a:t>
            </a:r>
            <a:r>
              <a:rPr lang="es-ES" sz="1800" dirty="0" smtClean="0"/>
              <a:t>):  </a:t>
            </a:r>
            <a:r>
              <a:rPr lang="es-ES" sz="1800" b="1" dirty="0" err="1" smtClean="0">
                <a:solidFill>
                  <a:srgbClr val="4E9EBA"/>
                </a:solidFill>
              </a:rPr>
              <a:t>betahistina</a:t>
            </a:r>
            <a:r>
              <a:rPr lang="es-ES" sz="1800" dirty="0" smtClean="0"/>
              <a:t> </a:t>
            </a:r>
            <a:r>
              <a:rPr lang="es-ES" sz="1800" dirty="0"/>
              <a:t>y </a:t>
            </a:r>
            <a:r>
              <a:rPr lang="es-ES" sz="1800" b="1" dirty="0" smtClean="0">
                <a:solidFill>
                  <a:srgbClr val="4E9EBA"/>
                </a:solidFill>
              </a:rPr>
              <a:t>diuréticos</a:t>
            </a:r>
          </a:p>
          <a:p>
            <a:pPr marL="250825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 smtClean="0"/>
          </a:p>
          <a:p>
            <a:pPr marL="993775" lvl="1" indent="-285750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 smtClean="0">
                <a:solidFill>
                  <a:srgbClr val="4E9EBA"/>
                </a:solidFill>
              </a:rPr>
              <a:t>Betahistina</a:t>
            </a:r>
            <a:r>
              <a:rPr lang="es-ES" sz="1800" dirty="0" smtClean="0"/>
              <a:t>: algunos autores la prefieren frente a los diuréticos porque es bien tolerada y no requiere monitorizar efectos adversos. Dosis de mantenimiento típica: 8 a 16 mg, 3 veces/día</a:t>
            </a:r>
          </a:p>
          <a:p>
            <a:pPr marL="708025" lvl="1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 smtClean="0"/>
          </a:p>
          <a:p>
            <a:pPr marL="993775" lvl="1" indent="-285750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Diuréticos:</a:t>
            </a:r>
            <a:r>
              <a:rPr lang="es-ES" sz="1800" dirty="0" smtClean="0"/>
              <a:t> </a:t>
            </a:r>
            <a:r>
              <a:rPr lang="es-ES" sz="1600" dirty="0" smtClean="0"/>
              <a:t>se cree que  mantienen equilibrio electrolítico en el sistema endolinfático y aumentan la reabsorción de la endolinfa</a:t>
            </a:r>
            <a:r>
              <a:rPr lang="es-ES" sz="1800" dirty="0" smtClean="0"/>
              <a:t>. Los más usados:  </a:t>
            </a:r>
            <a:r>
              <a:rPr lang="es-ES" sz="1800" dirty="0" err="1" smtClean="0">
                <a:solidFill>
                  <a:srgbClr val="4E9EBA"/>
                </a:solidFill>
              </a:rPr>
              <a:t>tiazídicos</a:t>
            </a:r>
            <a:r>
              <a:rPr lang="es-ES" sz="1800" dirty="0" smtClean="0">
                <a:solidFill>
                  <a:srgbClr val="4E9EBA"/>
                </a:solidFill>
              </a:rPr>
              <a:t> </a:t>
            </a:r>
            <a:r>
              <a:rPr lang="es-ES" sz="1800" dirty="0" smtClean="0"/>
              <a:t>con o sin ahorradores de potasio. </a:t>
            </a:r>
            <a:r>
              <a:rPr lang="es-ES" sz="1800" dirty="0" err="1">
                <a:solidFill>
                  <a:srgbClr val="4E9EBA"/>
                </a:solidFill>
              </a:rPr>
              <a:t>A</a:t>
            </a:r>
            <a:r>
              <a:rPr lang="es-ES" sz="1800" dirty="0" err="1" smtClean="0">
                <a:solidFill>
                  <a:srgbClr val="4E9EBA"/>
                </a:solidFill>
              </a:rPr>
              <a:t>cetazolamida</a:t>
            </a:r>
            <a:r>
              <a:rPr lang="es-ES" sz="1800" dirty="0" smtClean="0"/>
              <a:t> de 2ª línea</a:t>
            </a:r>
            <a:endParaRPr lang="es-ES" sz="1600" dirty="0" smtClean="0"/>
          </a:p>
          <a:p>
            <a:pPr marL="708025" lvl="1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marL="993775" lvl="1" indent="-285750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A</a:t>
            </a:r>
            <a:r>
              <a:rPr lang="es-ES" sz="1600" dirty="0" smtClean="0"/>
              <a:t>sociación </a:t>
            </a:r>
            <a:r>
              <a:rPr lang="es-ES" sz="1600" dirty="0" err="1"/>
              <a:t>betahistina</a:t>
            </a:r>
            <a:r>
              <a:rPr lang="es-ES" sz="1600" dirty="0"/>
              <a:t> </a:t>
            </a:r>
            <a:r>
              <a:rPr lang="es-ES" sz="1600" dirty="0" smtClean="0"/>
              <a:t>+ diurético: opción </a:t>
            </a:r>
            <a:r>
              <a:rPr lang="es-ES" sz="1600" dirty="0"/>
              <a:t>si los síntomas no se </a:t>
            </a:r>
            <a:r>
              <a:rPr lang="es-ES" sz="1600" dirty="0" smtClean="0"/>
              <a:t>controlan con monoterapia (no hay estudios)</a:t>
            </a:r>
          </a:p>
          <a:p>
            <a:pPr marL="708025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dirty="0" smtClean="0"/>
              <a:t> </a:t>
            </a:r>
            <a:endParaRPr lang="es-ES" sz="1800" dirty="0"/>
          </a:p>
          <a:p>
            <a:pPr marL="539750" indent="-274638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D</a:t>
            </a:r>
            <a:r>
              <a:rPr lang="es-ES" sz="1600" dirty="0" smtClean="0"/>
              <a:t>uración </a:t>
            </a:r>
            <a:r>
              <a:rPr lang="es-ES" sz="1600" dirty="0"/>
              <a:t>del </a:t>
            </a:r>
            <a:r>
              <a:rPr lang="es-ES" sz="1600" dirty="0" smtClean="0"/>
              <a:t>tratamiento: No evidencia clara. Si hay respuesta </a:t>
            </a:r>
            <a:r>
              <a:rPr lang="es-ES" sz="1600" dirty="0"/>
              <a:t>a </a:t>
            </a:r>
            <a:r>
              <a:rPr lang="es-ES" sz="1600" dirty="0" err="1"/>
              <a:t>betahistina</a:t>
            </a:r>
            <a:r>
              <a:rPr lang="es-ES" sz="1600" dirty="0"/>
              <a:t> o </a:t>
            </a:r>
            <a:r>
              <a:rPr lang="es-ES" sz="1600" dirty="0" smtClean="0"/>
              <a:t>diuréticos, </a:t>
            </a:r>
            <a:r>
              <a:rPr lang="es-ES" sz="1600" dirty="0"/>
              <a:t>se podría </a:t>
            </a:r>
            <a:r>
              <a:rPr lang="es-ES" sz="1600" dirty="0" smtClean="0"/>
              <a:t>continuar </a:t>
            </a:r>
            <a:r>
              <a:rPr lang="es-ES" sz="1600" dirty="0"/>
              <a:t>6 meses </a:t>
            </a:r>
            <a:r>
              <a:rPr lang="es-ES" sz="1600" dirty="0" smtClean="0"/>
              <a:t>aprox., y suspender (</a:t>
            </a:r>
            <a:r>
              <a:rPr lang="es-ES" sz="1600" dirty="0" err="1" smtClean="0"/>
              <a:t>betahistina</a:t>
            </a:r>
            <a:r>
              <a:rPr lang="es-ES" sz="1600" dirty="0" smtClean="0"/>
              <a:t> gradualmente). Si no respuesta: corticoides </a:t>
            </a:r>
            <a:r>
              <a:rPr lang="es-ES" sz="1600" dirty="0"/>
              <a:t>orales o </a:t>
            </a:r>
            <a:r>
              <a:rPr lang="es-ES" sz="1600" dirty="0" err="1" smtClean="0"/>
              <a:t>intratimpánicos</a:t>
            </a:r>
            <a:endParaRPr lang="es-ES" sz="1600" dirty="0"/>
          </a:p>
          <a:p>
            <a:pPr marL="536575" indent="-285750" algn="just">
              <a:lnSpc>
                <a:spcPct val="110000"/>
              </a:lnSpc>
              <a:spcBef>
                <a:spcPts val="1200"/>
              </a:spcBef>
            </a:pPr>
            <a:r>
              <a:rPr lang="es-ES" sz="1600" dirty="0" err="1" smtClean="0"/>
              <a:t>Gentamicina</a:t>
            </a:r>
            <a:r>
              <a:rPr lang="es-ES" sz="1600" dirty="0" smtClean="0"/>
              <a:t> </a:t>
            </a:r>
            <a:r>
              <a:rPr lang="es-ES" sz="1600" dirty="0" err="1" smtClean="0"/>
              <a:t>intratimpánica</a:t>
            </a:r>
            <a:r>
              <a:rPr lang="es-ES" sz="1600" dirty="0" smtClean="0"/>
              <a:t>: más </a:t>
            </a:r>
            <a:r>
              <a:rPr lang="es-ES" sz="1600" dirty="0"/>
              <a:t>eficaz que </a:t>
            </a:r>
            <a:r>
              <a:rPr lang="es-ES" sz="1600" dirty="0" smtClean="0"/>
              <a:t>corticoides </a:t>
            </a:r>
            <a:r>
              <a:rPr lang="es-ES" sz="1600" dirty="0" err="1"/>
              <a:t>intratimpánicos</a:t>
            </a:r>
            <a:r>
              <a:rPr lang="es-ES" sz="1600" dirty="0"/>
              <a:t>, pero </a:t>
            </a:r>
            <a:r>
              <a:rPr lang="es-ES" sz="1600" dirty="0" smtClean="0"/>
              <a:t>uso limitado por </a:t>
            </a:r>
            <a:r>
              <a:rPr lang="es-ES" sz="1600" dirty="0" err="1" smtClean="0"/>
              <a:t>ototoxicidad</a:t>
            </a:r>
            <a:endParaRPr lang="es-ES" sz="1600" dirty="0"/>
          </a:p>
          <a:p>
            <a:pPr marL="536575" indent="-285750" algn="just">
              <a:lnSpc>
                <a:spcPct val="110000"/>
              </a:lnSpc>
              <a:spcBef>
                <a:spcPts val="1200"/>
              </a:spcBef>
            </a:pPr>
            <a:r>
              <a:rPr lang="es-ES" sz="1600" dirty="0" smtClean="0"/>
              <a:t>Ultima opción: técnicas quirúrgicas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55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316947" y="1336350"/>
            <a:ext cx="11161486" cy="49035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2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978751"/>
              </p:ext>
            </p:extLst>
          </p:nvPr>
        </p:nvGraphicFramePr>
        <p:xfrm>
          <a:off x="433802" y="414897"/>
          <a:ext cx="11321196" cy="564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1196">
                  <a:extLst>
                    <a:ext uri="{9D8B030D-6E8A-4147-A177-3AD203B41FA5}">
                      <a16:colId xmlns:a16="http://schemas.microsoft.com/office/drawing/2014/main" val="3025985190"/>
                    </a:ext>
                  </a:extLst>
                </a:gridCol>
              </a:tblGrid>
              <a:tr h="470365">
                <a:tc>
                  <a:txBody>
                    <a:bodyPr/>
                    <a:lstStyle/>
                    <a:p>
                      <a:r>
                        <a:rPr lang="es-ES" sz="2400" dirty="0" err="1" smtClean="0"/>
                        <a:t>Betahistina</a:t>
                      </a:r>
                      <a:r>
                        <a:rPr lang="es-ES" sz="2400" baseline="0" dirty="0" smtClean="0"/>
                        <a:t> ¿para todos los mareos?</a:t>
                      </a:r>
                      <a:endParaRPr lang="es-ES" sz="2400" dirty="0"/>
                    </a:p>
                  </a:txBody>
                  <a:tcPr>
                    <a:solidFill>
                      <a:srgbClr val="4E9E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672689"/>
                  </a:ext>
                </a:extLst>
              </a:tr>
              <a:tr h="5174015"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dirty="0" smtClean="0"/>
                        <a:t>Análogo</a:t>
                      </a:r>
                      <a:r>
                        <a:rPr lang="es-ES" sz="1800" baseline="0" dirty="0" smtClean="0"/>
                        <a:t> de la histamina. El mecanismo de acción para el control del vértigo no está claro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s-ES" sz="1600" baseline="0" dirty="0" smtClean="0"/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Única indicación en ficha técnica: enfermedad de </a:t>
                      </a:r>
                      <a:r>
                        <a:rPr lang="es-ES" sz="1800" b="1" baseline="0" dirty="0" err="1" smtClean="0">
                          <a:solidFill>
                            <a:srgbClr val="4E9EBA"/>
                          </a:solidFill>
                        </a:rPr>
                        <a:t>Menière</a:t>
                      </a: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 </a:t>
                      </a:r>
                      <a:r>
                        <a:rPr lang="es-ES" sz="1800" baseline="0" dirty="0" smtClean="0">
                          <a:solidFill>
                            <a:srgbClr val="4E9EBA"/>
                          </a:solidFill>
                        </a:rPr>
                        <a:t>(EM). </a:t>
                      </a:r>
                      <a:r>
                        <a:rPr lang="es-ES" sz="1800" baseline="0" dirty="0" err="1" smtClean="0"/>
                        <a:t>Uso“off</a:t>
                      </a:r>
                      <a:r>
                        <a:rPr lang="es-ES" sz="1800" baseline="0" dirty="0" smtClean="0"/>
                        <a:t> </a:t>
                      </a:r>
                      <a:r>
                        <a:rPr lang="es-ES" sz="1800" baseline="0" dirty="0" err="1" smtClean="0"/>
                        <a:t>label</a:t>
                      </a:r>
                      <a:r>
                        <a:rPr lang="es-ES" sz="1800" baseline="0" dirty="0" smtClean="0"/>
                        <a:t>” muy extendido para tratar vértigos. 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s-ES" sz="1600" baseline="0" dirty="0" smtClean="0"/>
                    </a:p>
                    <a:p>
                      <a:pPr marL="742950" lvl="1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600" baseline="0" dirty="0" smtClean="0"/>
                        <a:t>RS Cochrane 2023 concluyó que la </a:t>
                      </a:r>
                      <a:r>
                        <a:rPr lang="es-ES" sz="1600" b="1" baseline="0" dirty="0" smtClean="0">
                          <a:solidFill>
                            <a:srgbClr val="4E9EBA"/>
                          </a:solidFill>
                        </a:rPr>
                        <a:t>evidencia es insuficiente para determinar si </a:t>
                      </a:r>
                      <a:r>
                        <a:rPr lang="es-ES" sz="1600" b="1" baseline="0" dirty="0" err="1" smtClean="0">
                          <a:solidFill>
                            <a:srgbClr val="4E9EBA"/>
                          </a:solidFill>
                        </a:rPr>
                        <a:t>betahistina</a:t>
                      </a:r>
                      <a:r>
                        <a:rPr lang="es-ES" sz="1600" b="1" baseline="0" dirty="0" smtClean="0">
                          <a:solidFill>
                            <a:srgbClr val="4E9EBA"/>
                          </a:solidFill>
                        </a:rPr>
                        <a:t> es eficaz o no en EM</a:t>
                      </a:r>
                    </a:p>
                    <a:p>
                      <a:pPr marL="742950" lvl="1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s-ES" sz="1600" b="1" baseline="0" dirty="0" smtClean="0">
                        <a:solidFill>
                          <a:srgbClr val="4E9EBA"/>
                        </a:solidFill>
                      </a:endParaRPr>
                    </a:p>
                    <a:p>
                      <a:pPr marL="742950" lvl="1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600" baseline="0" dirty="0" smtClean="0"/>
                        <a:t>RS Cochrane 2016 (sobre eficacia de </a:t>
                      </a:r>
                      <a:r>
                        <a:rPr lang="es-ES" sz="1600" baseline="0" dirty="0" err="1" smtClean="0"/>
                        <a:t>betahistina</a:t>
                      </a:r>
                      <a:r>
                        <a:rPr lang="es-ES" sz="1600" baseline="0" dirty="0" smtClean="0"/>
                        <a:t> para síntomas de vértigo) mostraba efecto positivo de </a:t>
                      </a:r>
                      <a:r>
                        <a:rPr lang="es-ES" sz="1600" baseline="0" dirty="0" err="1" smtClean="0"/>
                        <a:t>betahistina</a:t>
                      </a:r>
                      <a:r>
                        <a:rPr lang="es-ES" sz="1600" baseline="0" dirty="0" smtClean="0"/>
                        <a:t> frente a placebo (pero ECA incluidos con alto riesgo de sesgo)</a:t>
                      </a:r>
                    </a:p>
                    <a:p>
                      <a:pPr marL="742950" lvl="1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s-ES" sz="1600" baseline="0" dirty="0" smtClean="0"/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Efectos adversos</a:t>
                      </a:r>
                      <a:r>
                        <a:rPr lang="es-ES" sz="1800" baseline="0" dirty="0" smtClean="0"/>
                        <a:t>: cefalea, náuseas y dispepsia. </a:t>
                      </a:r>
                      <a:r>
                        <a:rPr lang="es-ES" sz="1800" baseline="0" dirty="0" err="1" smtClean="0"/>
                        <a:t>Discinesia</a:t>
                      </a:r>
                      <a:r>
                        <a:rPr lang="es-ES" sz="1800" baseline="0" dirty="0" smtClean="0"/>
                        <a:t>, alucinaciones infrecuentes, pero a tener en cuenta al valorar el beneficio-riesgo, sobre todo cuando hay tratamientos mas eficaces (p. ej. maniobras de reposicionamiento en VPPB)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es-ES" sz="1600" baseline="0" dirty="0" smtClean="0"/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="1" baseline="0" dirty="0" smtClean="0">
                          <a:solidFill>
                            <a:srgbClr val="4E9EBA"/>
                          </a:solidFill>
                        </a:rPr>
                        <a:t>Discrepancia entre la práctica clínica y las recomendaciones basadas en la evidencia</a:t>
                      </a:r>
                      <a:r>
                        <a:rPr lang="es-ES" sz="1800" baseline="0" dirty="0" smtClean="0"/>
                        <a:t> para el tratamiento del vértigo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s-ES" sz="1800" baseline="0" dirty="0" smtClean="0"/>
                        <a:t> 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aseline="0" dirty="0" smtClean="0"/>
                        <a:t>En Euskadi, en 2022, se dispensaron 150.780 envases de </a:t>
                      </a:r>
                      <a:r>
                        <a:rPr lang="es-ES" sz="1800" baseline="0" dirty="0" err="1" smtClean="0"/>
                        <a:t>betahistina</a:t>
                      </a:r>
                      <a:r>
                        <a:rPr lang="es-ES" sz="1800" baseline="0" dirty="0" smtClean="0"/>
                        <a:t>. Es posible que se esté utilizando de manera inapropiada en pacientes en los que no está siendo efectivo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928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24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337871"/>
            <a:ext cx="9035736" cy="593628"/>
          </a:xfrm>
        </p:spPr>
        <p:txBody>
          <a:bodyPr>
            <a:noAutofit/>
          </a:bodyPr>
          <a:lstStyle/>
          <a:p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C. Rehabilitación vestibular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820441"/>
            <a:ext cx="11161486" cy="442858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1800" dirty="0" smtClean="0"/>
              <a:t>La rehabilitación vestibular se basa en favorecer y estimular </a:t>
            </a:r>
            <a:r>
              <a:rPr lang="es-ES" sz="1800" b="1" dirty="0" smtClean="0">
                <a:solidFill>
                  <a:srgbClr val="4E9EBA"/>
                </a:solidFill>
              </a:rPr>
              <a:t>mecanismos que compensan o corrigen las alteraciones de la orientación espacial y el equilibrio 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1800" dirty="0" smtClean="0"/>
              <a:t>Es un conjunto </a:t>
            </a:r>
            <a:r>
              <a:rPr lang="es-ES" sz="1800" dirty="0"/>
              <a:t>de </a:t>
            </a:r>
            <a:r>
              <a:rPr lang="es-ES" sz="1800" dirty="0" smtClean="0"/>
              <a:t>actividades sencillas de </a:t>
            </a:r>
            <a:r>
              <a:rPr lang="es-ES" sz="1800" b="1" dirty="0" smtClean="0">
                <a:solidFill>
                  <a:srgbClr val="4E9EBA"/>
                </a:solidFill>
              </a:rPr>
              <a:t>fisioterapia, ejercicios motores, oculares y vestibulares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1800" dirty="0" smtClean="0"/>
              <a:t>RS Cochrane: </a:t>
            </a:r>
            <a:r>
              <a:rPr lang="es-ES" sz="1800" b="1" dirty="0" smtClean="0">
                <a:solidFill>
                  <a:srgbClr val="4E9EBA"/>
                </a:solidFill>
              </a:rPr>
              <a:t>tratamiento seguro y eficaz </a:t>
            </a:r>
            <a:r>
              <a:rPr lang="es-ES" sz="1800" dirty="0" smtClean="0"/>
              <a:t>de la</a:t>
            </a:r>
            <a:r>
              <a:rPr lang="es-ES" sz="1800" b="1" dirty="0" smtClean="0"/>
              <a:t> </a:t>
            </a:r>
            <a:r>
              <a:rPr lang="es-ES" sz="1800" dirty="0" smtClean="0"/>
              <a:t>disfunción vestibular periférica </a:t>
            </a:r>
            <a:r>
              <a:rPr lang="es-ES" sz="1800" b="1" dirty="0" smtClean="0">
                <a:solidFill>
                  <a:srgbClr val="4E9EBA"/>
                </a:solidFill>
              </a:rPr>
              <a:t>unilateral</a:t>
            </a:r>
            <a:r>
              <a:rPr lang="es-ES" sz="1800" dirty="0" smtClean="0"/>
              <a:t> 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1800" dirty="0" smtClean="0"/>
              <a:t>No hay evidencia para discriminar entre las diferentes formas de rehabilitación vestibular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1800" dirty="0"/>
              <a:t>D</a:t>
            </a:r>
            <a:r>
              <a:rPr lang="es-ES" sz="1800" dirty="0" smtClean="0"/>
              <a:t>ebe </a:t>
            </a:r>
            <a:r>
              <a:rPr lang="es-ES" sz="1800" b="1" dirty="0" smtClean="0">
                <a:solidFill>
                  <a:srgbClr val="4E9EBA"/>
                </a:solidFill>
              </a:rPr>
              <a:t>comenzar cuanto antes </a:t>
            </a:r>
            <a:r>
              <a:rPr lang="es-ES" sz="1800" dirty="0" smtClean="0"/>
              <a:t>tras el inicio de los síntomas </a:t>
            </a:r>
            <a:r>
              <a:rPr lang="es-ES" sz="1600" dirty="0" smtClean="0"/>
              <a:t>(periodo para beneficio óptimo: primeras semanas - 1 mes) 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es-ES" sz="1800" dirty="0" smtClean="0"/>
              <a:t>Se necesitan más estudios sobre su beneficio a largo plazo y su traducción en disminución de caídas o mejora de la marcha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800" dirty="0" smtClean="0"/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800" dirty="0" smtClean="0"/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800" dirty="0"/>
          </a:p>
          <a:p>
            <a:pPr marL="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13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Sumario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021424" y="1618593"/>
            <a:ext cx="9251779" cy="3279228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/>
            <a:endParaRPr lang="es-ES" sz="1800" dirty="0" smtClean="0">
              <a:solidFill>
                <a:schemeClr val="bg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000" dirty="0" smtClean="0">
                <a:solidFill>
                  <a:schemeClr val="bg1"/>
                </a:solidFill>
              </a:rPr>
              <a:t>INTRODUCCIÓN</a:t>
            </a:r>
            <a:endParaRPr lang="es-ES" sz="2000" dirty="0">
              <a:solidFill>
                <a:schemeClr val="bg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000" dirty="0" smtClean="0">
                <a:solidFill>
                  <a:schemeClr val="bg1"/>
                </a:solidFill>
              </a:rPr>
              <a:t>MAREO Y VÉRTIGO: EVALUACIÓN Y CAUSAS</a:t>
            </a:r>
            <a:endParaRPr lang="es-ES" sz="2000" dirty="0">
              <a:solidFill>
                <a:schemeClr val="bg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bg1"/>
                </a:solidFill>
              </a:rPr>
              <a:t>TRATAMIENTO </a:t>
            </a:r>
            <a:r>
              <a:rPr lang="es-ES" sz="2000" dirty="0" smtClean="0">
                <a:solidFill>
                  <a:schemeClr val="bg1"/>
                </a:solidFill>
              </a:rPr>
              <a:t>DEL VÉRTIGO PERIFÉRICO</a:t>
            </a:r>
            <a:endParaRPr lang="es-ES" sz="2000" dirty="0">
              <a:solidFill>
                <a:schemeClr val="bg1"/>
              </a:solidFill>
            </a:endParaRP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bg1"/>
                </a:solidFill>
              </a:rPr>
              <a:t>Tratamiento farmacológico sintomático agudo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bg1"/>
                </a:solidFill>
              </a:rPr>
              <a:t>Tratamiento específico dirigido a la causa subyacente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bg1"/>
                </a:solidFill>
              </a:rPr>
              <a:t>Rehabilitación vestibular</a:t>
            </a:r>
            <a:endParaRPr lang="pt-BR" sz="2000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000" dirty="0" smtClean="0">
                <a:solidFill>
                  <a:schemeClr val="bg1"/>
                </a:solidFill>
              </a:rPr>
              <a:t>IDEAS CLAVE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IDEAS CLAVE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7149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307913" y="1332339"/>
            <a:ext cx="10342179" cy="46725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800" dirty="0" smtClean="0"/>
              <a:t>Es importante un diagnóstico adecuado de la etiología del vértigo (origen periférico o central), basado en el perfil temporal de los episodios, los desencadenantes y la exploración física</a:t>
            </a:r>
          </a:p>
          <a:p>
            <a:pPr marL="360000" lvl="0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es-ES" sz="1800" dirty="0" smtClean="0"/>
              <a:t>Se debe revisar la medicación de los pacientes con trastorno del equilibrio, ya que numerosos fármacos pueden ser la causa o contribuir a su aparición</a:t>
            </a:r>
          </a:p>
          <a:p>
            <a:pPr marL="360000" lvl="0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es-ES" sz="1800" dirty="0" smtClean="0"/>
              <a:t>En el VPPB el tratamiento de elección son las maniobras de reposicionamiento de partículas. En general, no se recomienda el uso de fármacos</a:t>
            </a:r>
          </a:p>
          <a:p>
            <a:pPr marL="360000" lvl="0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es-ES" sz="1800" dirty="0" smtClean="0"/>
              <a:t>El tratamiento con supresores vestibulares y/o antieméticos debe interrumpirse lo antes posible (1-3 días) para evitar interferir con los mecanismos de compensación central</a:t>
            </a:r>
          </a:p>
          <a:p>
            <a:pPr marL="360000" lvl="0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es-ES" sz="1800" dirty="0" smtClean="0"/>
              <a:t>La evidencia que avala el uso de fármacos específicos (corticoides, </a:t>
            </a:r>
            <a:r>
              <a:rPr lang="es-ES" sz="1800" dirty="0" err="1" smtClean="0"/>
              <a:t>betahistina</a:t>
            </a:r>
            <a:r>
              <a:rPr lang="es-ES" sz="1800" dirty="0" smtClean="0"/>
              <a:t>, diuréticos) es incierta, por lo que es importante informar a los pacientes, tener en cuenta sus opiniones y preferencias y reevaluar periódicamente su efectividad</a:t>
            </a:r>
          </a:p>
          <a:p>
            <a:pPr marL="360000" lvl="0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es-ES" sz="1800" dirty="0" smtClean="0"/>
              <a:t>La rehabilitación vestibular es un tratamiento seguro y eficaz, recomendado para todos los pacientes con disfunción vestibular capaces de realizar el programa de ejercicios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33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914401" y="861400"/>
            <a:ext cx="104788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000" b="1" dirty="0" smtClean="0">
                <a:solidFill>
                  <a:srgbClr val="4BACC6"/>
                </a:solidFill>
                <a:latin typeface="Arial Black" pitchFamily="34" charset="0"/>
              </a:rPr>
              <a:t>Para más 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información </a:t>
            </a:r>
            <a:r>
              <a:rPr lang="es-ES" sz="4000" b="1" dirty="0" smtClean="0">
                <a:solidFill>
                  <a:srgbClr val="4BACC6"/>
                </a:solidFill>
                <a:latin typeface="Arial Black" pitchFamily="34" charset="0"/>
              </a:rPr>
              <a:t>y 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000" b="1" dirty="0" smtClean="0">
                <a:solidFill>
                  <a:srgbClr val="4BACC6"/>
                </a:solidFill>
                <a:latin typeface="Arial Black" pitchFamily="34" charset="0"/>
              </a:rPr>
              <a:t>bibliografía…</a:t>
            </a:r>
            <a:endParaRPr lang="es-ES" sz="4000" b="1" dirty="0">
              <a:solidFill>
                <a:srgbClr val="4BACC6"/>
              </a:solidFill>
              <a:latin typeface="Arial Black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CuadroTexto 2"/>
          <p:cNvSpPr txBox="1"/>
          <p:nvPr/>
        </p:nvSpPr>
        <p:spPr>
          <a:xfrm>
            <a:off x="815249" y="3246701"/>
            <a:ext cx="4693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hlinkClick r:id="rId5"/>
              </a:rPr>
              <a:t>INFAC VOL 31, nº 7 - 2023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57104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INTRODUCCIÓN (I)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383009"/>
            <a:ext cx="11161486" cy="468728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>
                <a:solidFill>
                  <a:srgbClr val="4E9EBA"/>
                </a:solidFill>
              </a:rPr>
              <a:t>”</a:t>
            </a:r>
            <a:r>
              <a:rPr lang="es-ES" sz="1800" b="1" dirty="0">
                <a:solidFill>
                  <a:srgbClr val="4E9EBA"/>
                </a:solidFill>
              </a:rPr>
              <a:t>M</a:t>
            </a:r>
            <a:r>
              <a:rPr lang="es-ES" sz="1800" b="1" dirty="0" smtClean="0">
                <a:solidFill>
                  <a:srgbClr val="4E9EBA"/>
                </a:solidFill>
              </a:rPr>
              <a:t>areo</a:t>
            </a:r>
            <a:r>
              <a:rPr lang="es-ES" sz="1800" dirty="0" smtClean="0">
                <a:solidFill>
                  <a:srgbClr val="4E9EBA"/>
                </a:solidFill>
              </a:rPr>
              <a:t>”: </a:t>
            </a:r>
            <a:r>
              <a:rPr lang="es-ES" sz="1800" dirty="0" smtClean="0"/>
              <a:t>término impreciso para describir síntomas diversos, que tienen </a:t>
            </a:r>
            <a:r>
              <a:rPr lang="es-ES" sz="1800" dirty="0"/>
              <a:t>en común cierta alteración en la percepción de la posición o del </a:t>
            </a:r>
            <a:r>
              <a:rPr lang="es-ES" sz="1800" dirty="0" smtClean="0"/>
              <a:t>movimiento que impacta en el equilibrio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Afecta anualmente al 15-20% de la población adulta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M</a:t>
            </a:r>
            <a:r>
              <a:rPr lang="es-ES" sz="1800" dirty="0" smtClean="0"/>
              <a:t>anejo complejo: amplias posibilidades diagnósticas y de gravedad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Causas más frecuentes</a:t>
            </a:r>
            <a:r>
              <a:rPr lang="es-ES" sz="1800" dirty="0" smtClean="0"/>
              <a:t>: enfermedad vestibular, cardiovascular (especialmente en mayores), neurológica y causas psicógenas. En un 20-40% de los casos no se llega a conocer la causa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Vértigo: </a:t>
            </a:r>
            <a:r>
              <a:rPr lang="es-ES" sz="1800" dirty="0" smtClean="0"/>
              <a:t>un tipo común de estos trastornos. Prevalencia anual 5%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smtClean="0"/>
              <a:t>2-3 veces mayor en mujeres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smtClean="0"/>
              <a:t>aumenta con la edad (llega a afectar al 20% de los &gt;65 años)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s-ES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vértigo periférico</a:t>
            </a:r>
            <a:r>
              <a:rPr lang="es-ES" sz="1800" dirty="0" smtClean="0">
                <a:solidFill>
                  <a:srgbClr val="4E9EBA"/>
                </a:solidFill>
              </a:rPr>
              <a:t>: </a:t>
            </a:r>
            <a:r>
              <a:rPr lang="es-ES" sz="1800" dirty="0" smtClean="0"/>
              <a:t>80-85% de los vértigos. Los más frecuentes: </a:t>
            </a:r>
            <a:r>
              <a:rPr lang="es-ES" sz="1800" b="1" dirty="0" smtClean="0">
                <a:solidFill>
                  <a:srgbClr val="4E9EBA"/>
                </a:solidFill>
              </a:rPr>
              <a:t>vértigo posicional paroxístico benigno </a:t>
            </a:r>
            <a:r>
              <a:rPr lang="es-ES" sz="1800" dirty="0" smtClean="0">
                <a:solidFill>
                  <a:srgbClr val="4E9EBA"/>
                </a:solidFill>
              </a:rPr>
              <a:t>(VPPB), </a:t>
            </a:r>
            <a:r>
              <a:rPr lang="es-ES" sz="1800" b="1" dirty="0" smtClean="0">
                <a:solidFill>
                  <a:srgbClr val="4E9EBA"/>
                </a:solidFill>
              </a:rPr>
              <a:t>neuritis vestibular </a:t>
            </a:r>
            <a:r>
              <a:rPr lang="es-ES" sz="1800" dirty="0" smtClean="0">
                <a:solidFill>
                  <a:srgbClr val="4E9EBA"/>
                </a:solidFill>
              </a:rPr>
              <a:t>y </a:t>
            </a:r>
            <a:r>
              <a:rPr lang="es-ES" sz="1800" b="1" dirty="0" smtClean="0">
                <a:solidFill>
                  <a:srgbClr val="4E9EBA"/>
                </a:solidFill>
              </a:rPr>
              <a:t>enfermedad de </a:t>
            </a:r>
            <a:r>
              <a:rPr lang="es-ES" sz="1800" b="1" dirty="0" err="1" smtClean="0">
                <a:solidFill>
                  <a:srgbClr val="4E9EBA"/>
                </a:solidFill>
              </a:rPr>
              <a:t>Ménière</a:t>
            </a:r>
            <a:r>
              <a:rPr lang="es-ES" sz="1800" dirty="0" smtClean="0">
                <a:solidFill>
                  <a:srgbClr val="4E9EBA"/>
                </a:solidFill>
              </a:rPr>
              <a:t>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INTRODUCCIÓN (II)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160305"/>
            <a:ext cx="11161486" cy="150808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6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0328" y="1303524"/>
            <a:ext cx="8282798" cy="472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40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MAREO Y VÉRTIGO: EVALUACIÓN Y CAUSAS (I)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658393"/>
            <a:ext cx="11161486" cy="500020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2000" b="1" dirty="0" smtClean="0">
                <a:solidFill>
                  <a:srgbClr val="4E9EBA"/>
                </a:solidFill>
              </a:rPr>
              <a:t>Clasificación tradicional</a:t>
            </a:r>
            <a:r>
              <a:rPr lang="es-ES" sz="2000" dirty="0" smtClean="0">
                <a:solidFill>
                  <a:srgbClr val="4E9EBA"/>
                </a:solidFill>
              </a:rPr>
              <a:t> </a:t>
            </a:r>
            <a:r>
              <a:rPr lang="es-ES" sz="2000" b="1" dirty="0" smtClean="0">
                <a:solidFill>
                  <a:srgbClr val="4E9EBA"/>
                </a:solidFill>
              </a:rPr>
              <a:t>del mareo: </a:t>
            </a:r>
            <a:r>
              <a:rPr lang="es-ES" sz="2000" dirty="0" smtClean="0"/>
              <a:t>en función de síntomas (vértigo, </a:t>
            </a:r>
            <a:r>
              <a:rPr lang="es-ES" sz="2000" dirty="0" err="1" smtClean="0"/>
              <a:t>presíncope</a:t>
            </a:r>
            <a:r>
              <a:rPr lang="es-ES" sz="2000" dirty="0" smtClean="0"/>
              <a:t>, desequilibrio, mareo inespecífico); poca utilidad </a:t>
            </a:r>
            <a:r>
              <a:rPr lang="es-ES" sz="2000" dirty="0"/>
              <a:t>en la </a:t>
            </a:r>
            <a:r>
              <a:rPr lang="es-ES" sz="2000" dirty="0" smtClean="0"/>
              <a:t>práctica clínica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8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dirty="0" smtClean="0">
                <a:solidFill>
                  <a:srgbClr val="4E9EBA"/>
                </a:solidFill>
              </a:rPr>
              <a:t>Nuevo paradigma diagnóstico</a:t>
            </a:r>
            <a:r>
              <a:rPr lang="es-ES" sz="2000" dirty="0" smtClean="0">
                <a:solidFill>
                  <a:srgbClr val="4E9EBA"/>
                </a:solidFill>
              </a:rPr>
              <a:t>: </a:t>
            </a:r>
            <a:r>
              <a:rPr lang="es-ES" sz="2000" b="1" i="1" dirty="0" err="1" smtClean="0">
                <a:solidFill>
                  <a:srgbClr val="4E9EBA"/>
                </a:solidFill>
              </a:rPr>
              <a:t>TiTrate</a:t>
            </a:r>
            <a:r>
              <a:rPr lang="es-ES" sz="2000" dirty="0" smtClean="0"/>
              <a:t> </a:t>
            </a:r>
            <a:r>
              <a:rPr lang="es-ES" sz="2000" i="1" dirty="0" smtClean="0"/>
              <a:t>(</a:t>
            </a:r>
            <a:r>
              <a:rPr lang="es-ES" sz="2000" b="1" i="1" dirty="0" err="1" smtClean="0">
                <a:solidFill>
                  <a:srgbClr val="4E9EBA"/>
                </a:solidFill>
              </a:rPr>
              <a:t>T</a:t>
            </a:r>
            <a:r>
              <a:rPr lang="es-ES" sz="2000" b="1" i="1" dirty="0" err="1" smtClean="0"/>
              <a:t>i</a:t>
            </a:r>
            <a:r>
              <a:rPr lang="es-ES" sz="2000" i="1" dirty="0" err="1" smtClean="0"/>
              <a:t>ming</a:t>
            </a:r>
            <a:r>
              <a:rPr lang="es-ES" sz="2000" i="1" dirty="0" smtClean="0"/>
              <a:t>, </a:t>
            </a:r>
            <a:r>
              <a:rPr lang="es-ES" sz="2000" b="1" i="1" dirty="0" err="1" smtClean="0">
                <a:solidFill>
                  <a:srgbClr val="4E9EBA"/>
                </a:solidFill>
              </a:rPr>
              <a:t>Tr</a:t>
            </a:r>
            <a:r>
              <a:rPr lang="es-ES" sz="2000" i="1" dirty="0" err="1" smtClean="0"/>
              <a:t>iggers</a:t>
            </a:r>
            <a:r>
              <a:rPr lang="es-ES" sz="2000" i="1" dirty="0" smtClean="0"/>
              <a:t> </a:t>
            </a:r>
            <a:r>
              <a:rPr lang="es-ES" sz="2000" b="1" i="1" dirty="0" smtClean="0">
                <a:solidFill>
                  <a:srgbClr val="4E9EBA"/>
                </a:solidFill>
              </a:rPr>
              <a:t>a</a:t>
            </a:r>
            <a:r>
              <a:rPr lang="es-ES" sz="2000" i="1" dirty="0" smtClean="0"/>
              <a:t>nd </a:t>
            </a:r>
            <a:r>
              <a:rPr lang="es-ES" sz="2000" b="1" i="1" dirty="0" err="1" smtClean="0">
                <a:solidFill>
                  <a:srgbClr val="4E9EBA"/>
                </a:solidFill>
              </a:rPr>
              <a:t>t</a:t>
            </a:r>
            <a:r>
              <a:rPr lang="es-ES" sz="2000" i="1" dirty="0" err="1" smtClean="0"/>
              <a:t>argeted</a:t>
            </a:r>
            <a:r>
              <a:rPr lang="es-ES" sz="2000" i="1" dirty="0" smtClean="0"/>
              <a:t> </a:t>
            </a:r>
            <a:r>
              <a:rPr lang="es-ES" sz="2000" b="1" i="1" dirty="0" err="1" smtClean="0">
                <a:solidFill>
                  <a:srgbClr val="4E9EBA"/>
                </a:solidFill>
              </a:rPr>
              <a:t>e</a:t>
            </a:r>
            <a:r>
              <a:rPr lang="es-ES" sz="2000" i="1" dirty="0" err="1" smtClean="0"/>
              <a:t>xamination</a:t>
            </a:r>
            <a:r>
              <a:rPr lang="es-ES" sz="2000" i="1" dirty="0" smtClean="0"/>
              <a:t>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2000" i="1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Una vez descartados signos de ictus u otras causas médicas, se basa en: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20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dirty="0"/>
              <a:t>	</a:t>
            </a:r>
            <a:r>
              <a:rPr lang="es-ES" sz="2000" dirty="0" smtClean="0"/>
              <a:t>- perfil temporal </a:t>
            </a:r>
            <a:r>
              <a:rPr lang="es-ES" sz="2000" i="1" dirty="0" smtClean="0"/>
              <a:t>(</a:t>
            </a:r>
            <a:r>
              <a:rPr lang="es-ES" sz="2000" i="1" dirty="0" err="1" smtClean="0"/>
              <a:t>timing</a:t>
            </a:r>
            <a:r>
              <a:rPr lang="es-ES" sz="2000" i="1" dirty="0" smtClean="0"/>
              <a:t>) </a:t>
            </a:r>
            <a:r>
              <a:rPr lang="es-ES" sz="2000" dirty="0" smtClean="0"/>
              <a:t>del episodio: inicio, duración y evolución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dirty="0"/>
              <a:t>	</a:t>
            </a:r>
            <a:r>
              <a:rPr lang="es-ES" sz="2000" dirty="0" smtClean="0"/>
              <a:t>- desencadenantes </a:t>
            </a:r>
            <a:r>
              <a:rPr lang="es-ES" sz="2000" i="1" dirty="0" smtClean="0"/>
              <a:t>(</a:t>
            </a:r>
            <a:r>
              <a:rPr lang="es-ES" sz="2000" i="1" dirty="0" err="1" smtClean="0"/>
              <a:t>triggers</a:t>
            </a:r>
            <a:r>
              <a:rPr lang="es-ES" sz="2000" i="1" dirty="0" smtClean="0"/>
              <a:t>)</a:t>
            </a:r>
            <a:r>
              <a:rPr lang="es-ES" sz="2000" dirty="0" smtClean="0"/>
              <a:t>: acciones, movimientos o situaciones que lo provocan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dirty="0"/>
              <a:t>	</a:t>
            </a:r>
            <a:r>
              <a:rPr lang="es-ES" sz="2000" dirty="0" smtClean="0"/>
              <a:t>- exploración física </a:t>
            </a:r>
            <a:r>
              <a:rPr lang="es-ES" sz="2000" i="1" dirty="0" smtClean="0"/>
              <a:t>(</a:t>
            </a:r>
            <a:r>
              <a:rPr lang="es-ES" sz="2000" i="1" dirty="0" err="1" smtClean="0"/>
              <a:t>targeted</a:t>
            </a:r>
            <a:r>
              <a:rPr lang="es-ES" sz="2000" i="1" dirty="0" smtClean="0"/>
              <a:t> </a:t>
            </a:r>
            <a:r>
              <a:rPr lang="es-ES" sz="2000" i="1" dirty="0" err="1" smtClean="0"/>
              <a:t>examination</a:t>
            </a:r>
            <a:r>
              <a:rPr lang="es-ES" sz="2000" i="1" dirty="0" smtClean="0"/>
              <a:t>): </a:t>
            </a:r>
            <a:r>
              <a:rPr lang="es-ES" sz="2000" dirty="0" smtClean="0"/>
              <a:t>ayuda a confirmar el diagnóstico probable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78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MAREO Y VÉRTIGO: EVALUACIÓN Y CAUSAS (II)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977096"/>
            <a:ext cx="11161486" cy="36088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dirty="0" smtClean="0">
                <a:solidFill>
                  <a:srgbClr val="4E9EBA"/>
                </a:solidFill>
              </a:rPr>
              <a:t>Vértigo</a:t>
            </a:r>
            <a:r>
              <a:rPr lang="es-ES" sz="2000" b="1" dirty="0" smtClean="0"/>
              <a:t>:</a:t>
            </a:r>
            <a:r>
              <a:rPr lang="es-ES" sz="2000" dirty="0" smtClean="0"/>
              <a:t> tipo de mareo. Falsa sensación </a:t>
            </a:r>
            <a:r>
              <a:rPr lang="es-ES" sz="2000" dirty="0"/>
              <a:t>de movimiento del propio sujeto o de su entorno, habitualmente rotatoria y en muchas </a:t>
            </a:r>
            <a:r>
              <a:rPr lang="es-ES" sz="2000" dirty="0" smtClean="0"/>
              <a:t>ocasiones acompañada de </a:t>
            </a:r>
            <a:r>
              <a:rPr lang="es-ES" sz="2000" dirty="0"/>
              <a:t>cortejo vegetativo</a:t>
            </a:r>
            <a:r>
              <a:rPr lang="es-ES" sz="2000" dirty="0" smtClean="0"/>
              <a:t>. Es un síntoma</a:t>
            </a:r>
            <a:r>
              <a:rPr lang="es-ES" sz="2000" b="1" dirty="0" smtClean="0"/>
              <a:t>,</a:t>
            </a:r>
            <a:r>
              <a:rPr lang="es-ES" sz="2000" dirty="0" smtClean="0"/>
              <a:t> no un diagnóstico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2000" dirty="0" smtClean="0"/>
              <a:t>Producido por afectación del sistema vestibular en su porción periférica (oído interno y VIII par craneal), o por afectación central (tronco cerebral, vías y cerebelo)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s-ES" sz="2000" dirty="0" smtClean="0"/>
              <a:t> </a:t>
            </a:r>
            <a:endParaRPr lang="es-ES" sz="18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2000" b="1" dirty="0" smtClean="0">
                <a:solidFill>
                  <a:srgbClr val="4E9EBA"/>
                </a:solidFill>
              </a:rPr>
              <a:t>Protocolo HINTS: </a:t>
            </a:r>
            <a:r>
              <a:rPr lang="es-ES" sz="2000" dirty="0" smtClean="0"/>
              <a:t>importante</a:t>
            </a:r>
            <a:r>
              <a:rPr lang="es-ES" sz="2000" b="1" dirty="0" smtClean="0"/>
              <a:t> </a:t>
            </a:r>
            <a:r>
              <a:rPr lang="es-ES" sz="2000" dirty="0" smtClean="0"/>
              <a:t>distinguir </a:t>
            </a:r>
            <a:endParaRPr lang="es-ES" sz="2000" b="1" dirty="0">
              <a:solidFill>
                <a:srgbClr val="4E9EBA"/>
              </a:solidFill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origen</a:t>
            </a:r>
            <a:r>
              <a:rPr lang="es-ES" sz="1800" dirty="0" smtClean="0">
                <a:solidFill>
                  <a:srgbClr val="4E9EBA"/>
                </a:solidFill>
              </a:rPr>
              <a:t> </a:t>
            </a:r>
            <a:r>
              <a:rPr lang="es-ES" sz="1800" b="1" dirty="0" smtClean="0">
                <a:solidFill>
                  <a:srgbClr val="4E9EBA"/>
                </a:solidFill>
              </a:rPr>
              <a:t>central</a:t>
            </a:r>
            <a:r>
              <a:rPr lang="es-ES" sz="1800" dirty="0" smtClean="0"/>
              <a:t>, </a:t>
            </a:r>
            <a:r>
              <a:rPr lang="es-ES" sz="1800" dirty="0"/>
              <a:t>que requiere tratamiento </a:t>
            </a:r>
            <a:r>
              <a:rPr lang="es-ES" sz="1800" dirty="0" smtClean="0"/>
              <a:t>urgente 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origen periférico</a:t>
            </a:r>
            <a:r>
              <a:rPr lang="es-ES" sz="1800" dirty="0" smtClean="0"/>
              <a:t>, generalmente  benigno</a:t>
            </a:r>
            <a:endParaRPr lang="es-ES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8160" y="340633"/>
            <a:ext cx="11277128" cy="58653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MAREO Y VÉRTIGO: EVALUACIÓN Y 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</a:rPr>
              <a:t>CAUSAS (III)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21634" y="1169526"/>
            <a:ext cx="10472719" cy="493201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600" dirty="0" smtClean="0"/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600" dirty="0" smtClean="0"/>
          </a:p>
          <a:p>
            <a:pPr marL="0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600" dirty="0"/>
          </a:p>
        </p:txBody>
      </p:sp>
      <p:grpSp>
        <p:nvGrpSpPr>
          <p:cNvPr id="7" name="Grupo 6"/>
          <p:cNvGrpSpPr/>
          <p:nvPr/>
        </p:nvGrpSpPr>
        <p:grpSpPr>
          <a:xfrm>
            <a:off x="586146" y="6101542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9488" y="1169526"/>
            <a:ext cx="7477010" cy="559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89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33802" y="1330981"/>
            <a:ext cx="11161486" cy="38636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smtClean="0">
                <a:solidFill>
                  <a:srgbClr val="4E9EBA"/>
                </a:solidFill>
              </a:rPr>
              <a:t>Medicamentos y tóxicos: </a:t>
            </a:r>
            <a:r>
              <a:rPr lang="es-ES" sz="1800" dirty="0" smtClean="0"/>
              <a:t>causa relativamente frecuente</a:t>
            </a:r>
            <a:r>
              <a:rPr lang="es-ES" sz="1800" b="1" dirty="0" smtClean="0"/>
              <a:t> </a:t>
            </a:r>
            <a:r>
              <a:rPr lang="es-ES" sz="1800" dirty="0" smtClean="0"/>
              <a:t>de mareos (alteran el sentido del equilibrio)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M</a:t>
            </a:r>
            <a:r>
              <a:rPr lang="es-ES" sz="1800" dirty="0" smtClean="0"/>
              <a:t>ecanismo causal: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dirty="0"/>
              <a:t>-   </a:t>
            </a:r>
            <a:r>
              <a:rPr lang="es-ES" sz="1800" dirty="0" err="1" smtClean="0"/>
              <a:t>Ototoxicidad</a:t>
            </a:r>
            <a:r>
              <a:rPr lang="es-ES" sz="1800" dirty="0" smtClean="0"/>
              <a:t> </a:t>
            </a:r>
            <a:r>
              <a:rPr lang="es-ES" sz="1800" dirty="0"/>
              <a:t>directa: </a:t>
            </a:r>
            <a:r>
              <a:rPr lang="es-ES" sz="1800" dirty="0" err="1" smtClean="0"/>
              <a:t>aminoglucósidos</a:t>
            </a:r>
            <a:r>
              <a:rPr lang="es-ES" sz="1800" dirty="0" smtClean="0"/>
              <a:t>…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/>
              <a:t>Efectos cardíacos: hipotensores o </a:t>
            </a:r>
            <a:r>
              <a:rPr lang="es-ES" sz="1800" dirty="0" err="1"/>
              <a:t>proarrítmicos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/>
              <a:t>Efectos anticolinérgicos centrales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/>
              <a:t>Toxicidad directa en el cerebelo: antiepilépticos, </a:t>
            </a:r>
            <a:r>
              <a:rPr lang="es-ES" sz="1800" dirty="0" smtClean="0"/>
              <a:t>benzodiacepinas…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s-ES" sz="1800" dirty="0"/>
              <a:t>Efecto </a:t>
            </a:r>
            <a:r>
              <a:rPr lang="es-ES" sz="1800" dirty="0" smtClean="0"/>
              <a:t>hipoglucemiante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smtClean="0"/>
              <a:t>La </a:t>
            </a:r>
            <a:r>
              <a:rPr lang="es-ES" sz="1800" b="1" dirty="0" smtClean="0">
                <a:solidFill>
                  <a:srgbClr val="4E9EBA"/>
                </a:solidFill>
              </a:rPr>
              <a:t>polifarmacia</a:t>
            </a:r>
            <a:r>
              <a:rPr lang="es-ES" sz="1800" dirty="0" smtClean="0"/>
              <a:t> (uso de 5 o más medicamentos) se asocia a un aumento del riesgo</a:t>
            </a:r>
          </a:p>
          <a:p>
            <a:pPr marL="265113" lvl="1" algn="just">
              <a:lnSpc>
                <a:spcPct val="100000"/>
              </a:lnSpc>
              <a:spcBef>
                <a:spcPts val="0"/>
              </a:spcBef>
            </a:pPr>
            <a:endParaRPr lang="es-ES" sz="1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P</a:t>
            </a:r>
            <a:r>
              <a:rPr lang="es-ES" sz="1800" b="1" dirty="0" smtClean="0">
                <a:solidFill>
                  <a:srgbClr val="4E9EBA"/>
                </a:solidFill>
              </a:rPr>
              <a:t>ersonas mayores</a:t>
            </a:r>
            <a:r>
              <a:rPr lang="es-ES" sz="1800" dirty="0" smtClean="0">
                <a:solidFill>
                  <a:srgbClr val="4E9EBA"/>
                </a:solidFill>
              </a:rPr>
              <a:t>: </a:t>
            </a:r>
            <a:r>
              <a:rPr lang="es-ES" sz="1800" dirty="0" smtClean="0"/>
              <a:t>más susceptibles a los efectos adversos de la medicación </a:t>
            </a:r>
            <a:r>
              <a:rPr lang="es-ES" sz="1800" b="1" dirty="0" smtClean="0">
                <a:solidFill>
                  <a:srgbClr val="4E9EBA"/>
                </a:solidFill>
              </a:rPr>
              <a:t>→ fundamental la revisión de la medicación </a:t>
            </a:r>
            <a:r>
              <a:rPr lang="es-ES" sz="1800" dirty="0" smtClean="0"/>
              <a:t>en </a:t>
            </a:r>
            <a:r>
              <a:rPr lang="es-ES" sz="1800" dirty="0"/>
              <a:t>el manejo del paciente mayor con mareo </a:t>
            </a:r>
            <a:endParaRPr lang="es-ES" sz="1800" dirty="0" smtClean="0">
              <a:solidFill>
                <a:srgbClr val="4E9EBA"/>
              </a:solidFill>
            </a:endParaRPr>
          </a:p>
          <a:p>
            <a:pPr marL="457200" lvl="1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/>
          </a:p>
          <a:p>
            <a:pPr marL="457200" lvl="1" indent="0" algn="just">
              <a:lnSpc>
                <a:spcPct val="110000"/>
              </a:lnSpc>
              <a:spcBef>
                <a:spcPts val="1200"/>
              </a:spcBef>
              <a:buNone/>
            </a:pPr>
            <a:endParaRPr lang="es-ES" sz="18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3802" y="365126"/>
            <a:ext cx="11376280" cy="813680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MAREO Y VÉRTIGO: EVALUACIÓN Y 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</a:rPr>
              <a:t>CAUSAS (IV)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832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33802" y="1314363"/>
            <a:ext cx="11161486" cy="42052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endParaRPr lang="es-ES" sz="16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ítulo 1"/>
          <p:cNvSpPr txBox="1">
            <a:spLocks/>
          </p:cNvSpPr>
          <p:nvPr/>
        </p:nvSpPr>
        <p:spPr>
          <a:xfrm>
            <a:off x="195938" y="283600"/>
            <a:ext cx="11376280" cy="813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</a:rPr>
              <a:t>MAREO Y VÉRTIGO: EVALUACIÓN Y CAUSAS (V)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4299" y="1097280"/>
            <a:ext cx="6999557" cy="5773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79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658e05dc79727ff3272e17dd9bfa80f0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60ec3ea61346522d41d3ef10648fdf0c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9C0450-BEA5-4695-94A4-D41D36B74154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1fdafc60-6e87-4fef-9209-278af2a3ac6d"/>
    <ds:schemaRef ds:uri="http://schemas.openxmlformats.org/package/2006/metadata/core-properties"/>
    <ds:schemaRef ds:uri="f301a845-6ce7-4628-b9f3-e90712a662a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A66CD5B-E030-420F-AAFA-EE5493219D36}"/>
</file>

<file path=customXml/itemProps3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5799</TotalTime>
  <Words>2017</Words>
  <Application>Microsoft Office PowerPoint</Application>
  <PresentationFormat>Panorámica</PresentationFormat>
  <Paragraphs>195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Courier New</vt:lpstr>
      <vt:lpstr>Wingdings</vt:lpstr>
      <vt:lpstr>Tema de Office</vt:lpstr>
      <vt:lpstr>  TRATAMIENTO FARMACOLÓGICO DEL VÉRTIGO PERIFÉRICO ¿EN QUÉ CASOS?   Vol 31, nº7 2023 </vt:lpstr>
      <vt:lpstr>Sumario</vt:lpstr>
      <vt:lpstr>INTRODUCCIÓN (I)</vt:lpstr>
      <vt:lpstr>INTRODUCCIÓN (II)</vt:lpstr>
      <vt:lpstr>MAREO Y VÉRTIGO: EVALUACIÓN Y CAUSAS (I)</vt:lpstr>
      <vt:lpstr>MAREO Y VÉRTIGO: EVALUACIÓN Y CAUSAS (II)</vt:lpstr>
      <vt:lpstr>MAREO Y VÉRTIGO: EVALUACIÓN Y CAUSAS (III)</vt:lpstr>
      <vt:lpstr>MAREO Y VÉRTIGO: EVALUACIÓN Y CAUSAS (IV)</vt:lpstr>
      <vt:lpstr>Presentación de PowerPoint</vt:lpstr>
      <vt:lpstr>TRATAMIENTO DEL VÉRTIGO PERIFÉRICO</vt:lpstr>
      <vt:lpstr>A. Tratamiento farmacológico sintomático agudo (I)</vt:lpstr>
      <vt:lpstr> A. Tratamiento farmacológico sintomático agudo (II) </vt:lpstr>
      <vt:lpstr>A. Tratamiento farmacológico sintomático agudo (III)</vt:lpstr>
      <vt:lpstr>B. Tratamiento específico dirigido a la causa  subyacente (I)</vt:lpstr>
      <vt:lpstr>B. Tratamiento específico dirigido a la causa  subyacente (II)</vt:lpstr>
      <vt:lpstr>Presentación de PowerPoint</vt:lpstr>
      <vt:lpstr>    B. Tratamiento específico dirigido a la causa  subyacente (IV) </vt:lpstr>
      <vt:lpstr>Presentación de PowerPoint</vt:lpstr>
      <vt:lpstr> C. Rehabilitación vestibular </vt:lpstr>
      <vt:lpstr>IDEAS CLAVE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Ortiz De Zarate, Ander</cp:lastModifiedBy>
  <cp:revision>750</cp:revision>
  <cp:lastPrinted>2022-02-23T13:38:32Z</cp:lastPrinted>
  <dcterms:created xsi:type="dcterms:W3CDTF">2022-01-18T07:46:55Z</dcterms:created>
  <dcterms:modified xsi:type="dcterms:W3CDTF">2024-02-06T09:30:26Z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