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07" r:id="rId25"/>
    <p:sldId id="276" r:id="rId26"/>
    <p:sldId id="277" r:id="rId27"/>
    <p:sldId id="278" r:id="rId28"/>
    <p:sldId id="306" r:id="rId29"/>
  </p:sldIdLst>
  <p:sldSz cx="12192000" cy="6858000"/>
  <p:notesSz cx="6662738" cy="9926638"/>
  <p:embeddedFontLst>
    <p:embeddedFont>
      <p:font typeface="Arial Black" panose="020B0A04020102020204" pitchFamily="34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hVEQpuwZimMUoM3gCG5H/2SbzZF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EN AMAIA UGARTEMENDIA BIZCARRONDO" initials="MAUB" lastIdx="20" clrIdx="0">
    <p:extLst>
      <p:ext uri="{19B8F6BF-5375-455C-9EA6-DF929625EA0E}">
        <p15:presenceInfo xmlns:p15="http://schemas.microsoft.com/office/powerpoint/2012/main" userId="S-1-5-21-3957148863-1721901046-757422038-2158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F67163-5F38-4665-BB49-69D587ECF901}">
  <a:tblStyle styleId="{9EF67163-5F38-4665-BB49-69D587ECF9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9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59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58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10675" y="744475"/>
            <a:ext cx="4442025" cy="3722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7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7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fdcd7c7193_1_6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fdcd7c7193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dcd7c7193_1_7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fdcd7c7193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dcd7c7193_1_8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fdcd7c7193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dcd7c7193_1_9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fdcd7c7193_1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dcd7c7193_1_10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fdcd7c7193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dcd7c7193_1_11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fdcd7c7193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dcd7c7193_1_121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fdcd7c7193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dcd7c7193_1_132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fdcd7c7193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dcd7c7193_1_142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fdcd7c7193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fdcd7c7193_1_152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fdcd7c7193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7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fdcd7c7193_1_162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fdcd7c7193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fdcd7c7193_1_162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fdcd7c7193_1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4415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dcd7c7193_1_172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fdcd7c7193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fdcd7c7193_1_182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fdcd7c7193_1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fdcd7c7193_1_192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fdcd7c7193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29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7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7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dcd7c7193_1_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fdcd7c719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dcd7c7193_1_1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fdcd7c719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fdcd7c7193_1_2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fdcd7c7193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fdcd7c7193_1_3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fdcd7c7193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dcd7c7193_1_4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fdcd7c7193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dcd7c7193_1_50:notes"/>
          <p:cNvSpPr txBox="1">
            <a:spLocks noGrp="1"/>
          </p:cNvSpPr>
          <p:nvPr>
            <p:ph type="body" idx="1"/>
          </p:nvPr>
        </p:nvSpPr>
        <p:spPr>
          <a:xfrm>
            <a:off x="666250" y="4715125"/>
            <a:ext cx="5330100" cy="4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fdcd7c7193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contenidos/informacion/ibotika_fitxak/es_def/adjuntos/ibotika_f11_pildora_dia_despues.pdf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skadi.eus/contenidos/informacion/ibotika_fitxak/es_def/adjuntos/ibotika_33_Anticonceptivos_y_lactancia.pdf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contenidos/informacion/ibotika_fitxak/es_def/adjuntos/i_botika_f_12_c.pdf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euskadi.eus/contenidos/informacion/cevime_infac_2022/eu_def/adjuntos/INFAC_Vol_30_6_antisorgailuen-eguneratzea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skadi.eus/contenidos/informacion/ibotika_fitxak/es_def/adjuntos/ibotika_21_Anillo-vaginal.pdf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621635" y="1672108"/>
            <a:ext cx="1075208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Clr>
                <a:srgbClr val="4E9EBA"/>
              </a:buClr>
              <a:buSzPts val="4000"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KONTRAZEPZIO HORMONALA EGUNERATZEA </a:t>
            </a:r>
            <a:b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30 </a:t>
            </a:r>
            <a:r>
              <a:rPr lang="es-ES" sz="4000" dirty="0" err="1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Liburukia</a:t>
            </a: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, 6 </a:t>
            </a:r>
            <a:r>
              <a:rPr lang="es-ES" sz="4000" dirty="0" err="1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Zk</a:t>
            </a: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 - 2022</a:t>
            </a:r>
            <a:endParaRPr sz="4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86" name="Google Shape;86;p1"/>
            <p:cNvPicPr preferRelativeResize="0"/>
            <p:nvPr/>
          </p:nvPicPr>
          <p:blipFill rotWithShape="1">
            <a:blip r:embed="rId3">
              <a:alphaModFix/>
            </a:blip>
            <a:srcRect l="705" t="11283" r="58195" b="10437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dcd7c7193_1_6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Clr>
                <a:srgbClr val="4E9EBA"/>
              </a:buClr>
              <a:buSzPct val="100000"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AHOTIKO PROGESTAGENOA SOILIK DUTEN HORMONA BIDEZKO ANTISORGAILUAK</a:t>
            </a:r>
            <a:endParaRPr sz="4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2" name="Google Shape;182;gfdcd7c7193_1_60"/>
          <p:cNvSpPr txBox="1"/>
          <p:nvPr/>
        </p:nvSpPr>
        <p:spPr>
          <a:xfrm>
            <a:off x="820200" y="1378800"/>
            <a:ext cx="107751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Ahotiko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HAKen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antzeko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eraginkortasun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antikontzeptiboa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endParaRPr lang="es-E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Abantailak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fi-FI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tratamendua hasteko eta eteteko erraztasuna</a:t>
            </a: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nn-N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ugalkortasuna ziklo baten barruan berreskuratzea</a:t>
            </a: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segurtasun-profil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hobea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parametro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hemostatikoen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gaineko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oso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eragin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txikia</a:t>
            </a:r>
            <a:endParaRPr lang="es-E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Desabantailak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odoljarioaren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ereduak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iragarrezinak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kontraindikatuta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azaldu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ezin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baginako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odoljarioa</a:t>
            </a:r>
            <a:endParaRPr lang="es-E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gibeleko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gaixotasun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larria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egungo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bularreko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minbizia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aurretik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izandakoa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Calibri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tentuz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erabili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kardiopatia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iskemikoaren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aurrekariak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dituzten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pazienteetan</a:t>
            </a:r>
            <a:endParaRPr lang="es-E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zerebrobaskularraren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aurrekariak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dituzten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pazienteetan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3" name="Google Shape;183;gfdcd7c7193_1_6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184" name="Google Shape;184;gfdcd7c7193_1_6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gfdcd7c7193_1_6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gfdcd7c7193_1_6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7" name="Google Shape;187;gfdcd7c7193_1_60"/>
          <p:cNvCxnSpPr/>
          <p:nvPr/>
        </p:nvCxnSpPr>
        <p:spPr>
          <a:xfrm>
            <a:off x="433802" y="1286898"/>
            <a:ext cx="11161500" cy="7200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dcd7c7193_1_7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4E9EBA"/>
              </a:buClr>
              <a:buSzPct val="100000"/>
            </a:pPr>
            <a:r>
              <a:rPr lang="es-ES" sz="28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PROGESTAGENOA SOILIK DUTEN HORMONA BIDEZKO ANTISORGAILU SUBDERMIKOAK (INPLANTEA)</a:t>
            </a:r>
            <a:endParaRPr sz="28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Google Shape;193;gfdcd7c7193_1_70"/>
          <p:cNvSpPr txBox="1"/>
          <p:nvPr/>
        </p:nvSpPr>
        <p:spPr>
          <a:xfrm>
            <a:off x="820200" y="1378800"/>
            <a:ext cx="107751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Etonogestrela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hagaxka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langile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espezializatuek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besoaren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barnealdean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txertatuta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Ekintzaren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iraupena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3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urte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Abantailak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eraginkortasun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handia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dago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eraginkortasun-galerarik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emakume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gizenetan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Ugalkortasuna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azkar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itzultzen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</a:p>
          <a:p>
            <a:pPr marL="558800" lvl="1">
              <a:lnSpc>
                <a:spcPct val="90000"/>
              </a:lnSpc>
              <a:buClr>
                <a:schemeClr val="dk1"/>
              </a:buClr>
              <a:buSzPct val="80000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Desabantailak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Odoljario-eredua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askotarikoa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iragarrezina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Ondorio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kaltegarri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lokalak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(hematoma, mina,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narritadura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lokala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94" name="Google Shape;194;gfdcd7c7193_1_7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195" name="Google Shape;195;gfdcd7c7193_1_7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gfdcd7c7193_1_7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gfdcd7c7193_1_7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98" name="Google Shape;198;gfdcd7c7193_1_70"/>
          <p:cNvCxnSpPr/>
          <p:nvPr/>
        </p:nvCxnSpPr>
        <p:spPr>
          <a:xfrm>
            <a:off x="433802" y="1286898"/>
            <a:ext cx="11161500" cy="7200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dcd7c7193_1_8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4E9EBA"/>
              </a:buClr>
              <a:buSzPct val="100000"/>
            </a:pPr>
            <a:r>
              <a:rPr lang="es-ES" sz="3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UMETOKI BARNEKO PROGESTAGENOA SOILIK DUTEN HORMONA BIDEZKO ANTISORGAILUAK</a:t>
            </a:r>
            <a:endParaRPr sz="3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04" name="Google Shape;204;gfdcd7c7193_1_80"/>
          <p:cNvSpPr txBox="1"/>
          <p:nvPr/>
        </p:nvSpPr>
        <p:spPr>
          <a:xfrm>
            <a:off x="820200" y="1378800"/>
            <a:ext cx="107751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Umetoki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barneko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plastikozko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gailua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(UBG).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Lebonorgestrela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Ekintzaren-iraupena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3-5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urte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Abantaila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nabarmen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murrizten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hilrokoaren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odoljario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ugaria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kobrezko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UBGekin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alderatuta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lvl="1">
              <a:lnSpc>
                <a:spcPct val="90000"/>
              </a:lnSpc>
              <a:buClr>
                <a:schemeClr val="dk1"/>
              </a:buClr>
              <a:buSzPct val="80000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Desabantailak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depresioa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antsietatea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lo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egiteko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arazoak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eragin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ditzake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kontraindikatuta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umetokiko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barrunbearen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distortsioak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umetokiko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fibromak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azaldu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baginako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odoljarioa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pelbiseko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gaixotasun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inflamatorioa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zerbizitisak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klamidiak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gonorreak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eragindako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infekzioak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sepsi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puerperala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05" name="Google Shape;205;gfdcd7c7193_1_8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206" name="Google Shape;206;gfdcd7c7193_1_8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gfdcd7c7193_1_8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gfdcd7c7193_1_8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09" name="Google Shape;209;gfdcd7c7193_1_80"/>
          <p:cNvCxnSpPr/>
          <p:nvPr/>
        </p:nvCxnSpPr>
        <p:spPr>
          <a:xfrm>
            <a:off x="621635" y="1280160"/>
            <a:ext cx="10973667" cy="13938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fdcd7c7193_1_9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Clr>
                <a:srgbClr val="4E9EBA"/>
              </a:buClr>
              <a:buSzPct val="100000"/>
            </a:pPr>
            <a:r>
              <a:rPr lang="es-ES" sz="3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MUSKULU BARNEKO PROGESTAGENOA SOILIK DUTEN HORMONA BIDEZKO ANTISORGAILUAK</a:t>
            </a:r>
            <a:endParaRPr sz="4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5" name="Google Shape;215;gfdcd7c7193_1_90"/>
          <p:cNvSpPr txBox="1"/>
          <p:nvPr/>
        </p:nvSpPr>
        <p:spPr>
          <a:xfrm>
            <a:off x="820200" y="1378800"/>
            <a:ext cx="107751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Gordailuko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medroxiprogesterona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muskulu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barneko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injekzioa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Ekintzaren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iraupena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3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hilabete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Eragozpenak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ugalkortasuna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erabat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berreskuratu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denbora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(12-18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hilabete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hezurraren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dentsitate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minerala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(HDM)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galtzea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haustura-arriskua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handitzea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eragin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dezake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kontraindikatuta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bularreko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minbizia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pertsonetan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diagnostikatu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gabeko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baginako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odoljarioa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tronboflebitisa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gaizki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kontrolatutako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hipertentsioa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(&gt; 160/100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mmHg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gibeleko disfuntzio larria duten pertsonetan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16" name="Google Shape;216;gfdcd7c7193_1_9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217" name="Google Shape;217;gfdcd7c7193_1_9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gfdcd7c7193_1_9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gfdcd7c7193_1_9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20" name="Google Shape;220;gfdcd7c7193_1_90"/>
          <p:cNvCxnSpPr/>
          <p:nvPr/>
        </p:nvCxnSpPr>
        <p:spPr>
          <a:xfrm flipV="1">
            <a:off x="548640" y="1294098"/>
            <a:ext cx="11046662" cy="14938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dcd7c7193_1_10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4E9EBA"/>
              </a:buClr>
              <a:buSzPts val="4000"/>
            </a:pPr>
            <a:r>
              <a:rPr lang="es-ES" sz="32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HORMONA BIDEZKO ANTISORGAILU KONBINATUEN ONDORIO KALTEGARRI TXIKIAK</a:t>
            </a:r>
            <a:endParaRPr sz="32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6" name="Google Shape;226;gfdcd7c7193_1_100"/>
          <p:cNvSpPr txBox="1"/>
          <p:nvPr/>
        </p:nvSpPr>
        <p:spPr>
          <a:xfrm>
            <a:off x="820200" y="1378800"/>
            <a:ext cx="107751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Albo-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ondorio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ohikoenak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goragalea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bularren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sentikortasuna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buruko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mina-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arinak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izaten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egun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gutxiren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buruan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desagertzen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Odoljario-eredua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aldatzea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hobera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egiten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denborarekin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progestageno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hautatu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efektu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negatiborik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pisuan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libidoan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etorkizuneko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ugalkortasunean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Tentuz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erabili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behar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depresio-aurrekari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pertsonalak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familiarrak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dituzten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emakumeen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kasuan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7" name="Google Shape;227;gfdcd7c7193_1_10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228" name="Google Shape;228;gfdcd7c7193_1_10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gfdcd7c7193_1_10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gfdcd7c7193_1_10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1" name="Google Shape;231;gfdcd7c7193_1_100"/>
          <p:cNvCxnSpPr/>
          <p:nvPr/>
        </p:nvCxnSpPr>
        <p:spPr>
          <a:xfrm>
            <a:off x="510139" y="1289785"/>
            <a:ext cx="11085163" cy="4313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fdcd7c7193_1_11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4E9EBA"/>
              </a:buClr>
              <a:buSzPts val="4000"/>
            </a:pPr>
            <a:r>
              <a:rPr lang="es-ES" sz="3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HORMONA BIDEZKO ANTISORGAILU KONBINATUEN ONDORIO KALTEGARRI HANDIAGOAK</a:t>
            </a:r>
            <a:endParaRPr sz="3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7" name="Google Shape;237;gfdcd7c7193_1_110"/>
          <p:cNvSpPr txBox="1"/>
          <p:nvPr/>
        </p:nvSpPr>
        <p:spPr>
          <a:xfrm>
            <a:off x="621635" y="1378800"/>
            <a:ext cx="10973665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u="sng" dirty="0" err="1">
                <a:solidFill>
                  <a:srgbClr val="4E9EBA"/>
                </a:solidFill>
                <a:latin typeface="Calibri"/>
                <a:ea typeface="Calibri"/>
                <a:cs typeface="Calibri"/>
                <a:sym typeface="Calibri"/>
              </a:rPr>
              <a:t>Tromboembolismo</a:t>
            </a:r>
            <a:r>
              <a:rPr lang="es-ES" sz="2000" b="1" u="sng" dirty="0">
                <a:solidFill>
                  <a:srgbClr val="4E9E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u="sng" dirty="0" err="1">
                <a:solidFill>
                  <a:srgbClr val="4E9EBA"/>
                </a:solidFill>
                <a:latin typeface="Calibri"/>
                <a:ea typeface="Calibri"/>
                <a:cs typeface="Calibri"/>
                <a:sym typeface="Calibri"/>
              </a:rPr>
              <a:t>benoso</a:t>
            </a:r>
            <a:r>
              <a:rPr lang="es-ES" sz="2000" b="1" u="sng" dirty="0">
                <a:solidFill>
                  <a:srgbClr val="4E9EBA"/>
                </a:solidFill>
                <a:latin typeface="Calibri"/>
                <a:ea typeface="Calibri"/>
                <a:cs typeface="Calibri"/>
                <a:sym typeface="Calibri"/>
              </a:rPr>
              <a:t> (TEB)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                  </a:t>
            </a:r>
            <a:r>
              <a:rPr lang="es-E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</a:t>
            </a:r>
            <a:r>
              <a:rPr lang="es-E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TEB </a:t>
            </a:r>
            <a:r>
              <a:rPr lang="es-ES" sz="1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arriskua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s-ES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Kontraindikazioak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17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horretan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iraganean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TEBa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izatea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17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senide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baten TEB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aurrekariak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901700" lvl="1" indent="-342900">
              <a:lnSpc>
                <a:spcPct val="90000"/>
              </a:lnSpc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hanketako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kirurgia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izatea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astebete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baino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gehiago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immobilizatzea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eragiten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kirurgia</a:t>
            </a:r>
            <a:endParaRPr lang="es-E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1700" lvl="1" indent="-342900">
              <a:lnSpc>
                <a:spcPct val="90000"/>
              </a:lnSpc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obesitatea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(GMI&gt;35 kg/m2); 35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urtetik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edukitzea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egunean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15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zigarro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baino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gehiago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erretzea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etinilestradiol-dosiaren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progestageno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motaren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araberakoa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(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dirudienez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lebonorgestrelarekin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txikiagoa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da)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38" name="Google Shape;238;gfdcd7c7193_1_11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239" name="Google Shape;239;gfdcd7c7193_1_11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gfdcd7c7193_1_11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gfdcd7c7193_1_11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42" name="Google Shape;242;gfdcd7c7193_1_110"/>
          <p:cNvCxnSpPr/>
          <p:nvPr/>
        </p:nvCxnSpPr>
        <p:spPr>
          <a:xfrm>
            <a:off x="433802" y="1286898"/>
            <a:ext cx="11161500" cy="7200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43" name="Google Shape;243;gfdcd7c7193_1_110"/>
          <p:cNvGraphicFramePr/>
          <p:nvPr>
            <p:extLst>
              <p:ext uri="{D42A27DB-BD31-4B8C-83A1-F6EECF244321}">
                <p14:modId xmlns:p14="http://schemas.microsoft.com/office/powerpoint/2010/main" val="2654087378"/>
              </p:ext>
            </p:extLst>
          </p:nvPr>
        </p:nvGraphicFramePr>
        <p:xfrm>
          <a:off x="3006050" y="1973355"/>
          <a:ext cx="5648350" cy="1950600"/>
        </p:xfrm>
        <a:graphic>
          <a:graphicData uri="http://schemas.openxmlformats.org/drawingml/2006/table">
            <a:tbl>
              <a:tblPr>
                <a:noFill/>
                <a:tableStyleId>{9EF67163-5F38-4665-BB49-69D587ECF901}</a:tableStyleId>
              </a:tblPr>
              <a:tblGrid>
                <a:gridCol w="282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Erabiltze</a:t>
                      </a:r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ez</a:t>
                      </a:r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direnak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2/10.000</a:t>
                      </a:r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emakume</a:t>
                      </a:r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s-ES" sz="16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urte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Hormona </a:t>
                      </a:r>
                      <a:r>
                        <a:rPr lang="es-E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bidezko</a:t>
                      </a: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antisorgailu</a:t>
                      </a: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konbinatuen</a:t>
                      </a: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erabiltzaileak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7-10/10.000</a:t>
                      </a:r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emakume</a:t>
                      </a:r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s-ES" sz="16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urte</a:t>
                      </a:r>
                      <a:endParaRPr lang="es-E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Haurdunaldia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29/10.000</a:t>
                      </a:r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emakume</a:t>
                      </a:r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s-ES" sz="16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urte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Berehalako</a:t>
                      </a: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erditze</a:t>
                      </a: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ostekoa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300-400/10.000</a:t>
                      </a:r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6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emakume</a:t>
                      </a:r>
                      <a:r>
                        <a:rPr lang="es-E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s-ES" sz="1600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urte</a:t>
                      </a:r>
                      <a:endParaRPr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dcd7c7193_1_121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4E9EBA"/>
              </a:buClr>
              <a:buSzPts val="4000"/>
            </a:pPr>
            <a:r>
              <a:rPr lang="es-ES" sz="3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HORMONA BIDEZKO ANTISORGAILU KONBINATUEN ONDORIO KALTEGARRI HANDIAGOAK</a:t>
            </a:r>
            <a:endParaRPr sz="3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9" name="Google Shape;249;gfdcd7c7193_1_121"/>
          <p:cNvSpPr txBox="1"/>
          <p:nvPr/>
        </p:nvSpPr>
        <p:spPr>
          <a:xfrm>
            <a:off x="820200" y="1378800"/>
            <a:ext cx="107751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s-ES" sz="2000" b="1" u="sng" dirty="0" err="1">
                <a:solidFill>
                  <a:srgbClr val="4E9EBA"/>
                </a:solidFill>
                <a:latin typeface="Calibri"/>
                <a:ea typeface="Calibri"/>
                <a:cs typeface="Calibri"/>
                <a:sym typeface="Calibri"/>
              </a:rPr>
              <a:t>Gaixotasun</a:t>
            </a:r>
            <a:r>
              <a:rPr lang="es-ES" sz="2000" b="1" u="sng" dirty="0">
                <a:solidFill>
                  <a:srgbClr val="4E9EB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b="1" u="sng" dirty="0" err="1">
                <a:solidFill>
                  <a:srgbClr val="4E9EBA"/>
                </a:solidFill>
                <a:latin typeface="Calibri"/>
                <a:ea typeface="Calibri"/>
                <a:cs typeface="Calibri"/>
                <a:sym typeface="Calibri"/>
              </a:rPr>
              <a:t>arteriala</a:t>
            </a:r>
            <a:endParaRPr sz="2000" b="1" u="sng" dirty="0">
              <a:solidFill>
                <a:srgbClr val="4E9E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HAKen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erabilera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miokardio-infartua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istripu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zerebrobaskular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iskemikoa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izateko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erlatiboa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hurrenez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1,6 eta 1,7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aldiz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handitzearekin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ere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lotzen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absolutua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oso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txikia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da,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adinaren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arabera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 eta 20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dago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milioi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emakumeko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handitu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egiten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kardiobaskularreko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batzuk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badaude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handitu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egiten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estrogeno-dosiarekin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dago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progestageno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motaren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mende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50" name="Google Shape;250;gfdcd7c7193_1_121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251" name="Google Shape;251;gfdcd7c7193_1_121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gfdcd7c7193_1_121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gfdcd7c7193_1_121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54" name="Google Shape;254;gfdcd7c7193_1_121"/>
          <p:cNvCxnSpPr/>
          <p:nvPr/>
        </p:nvCxnSpPr>
        <p:spPr>
          <a:xfrm>
            <a:off x="510139" y="1270535"/>
            <a:ext cx="11085163" cy="23563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fdcd7c7193_1_132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4E9EBA"/>
              </a:buClr>
              <a:buSzPts val="4000"/>
            </a:pPr>
            <a:r>
              <a:rPr lang="es-ES" sz="3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HORMONA BIDEZKO ANTISORGAILU KONBINATUEN ONDORIO KALTEGARRI HANDIAGOAK</a:t>
            </a:r>
            <a:endParaRPr sz="3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0" name="Google Shape;260;gfdcd7c7193_1_132"/>
          <p:cNvSpPr txBox="1"/>
          <p:nvPr/>
        </p:nvSpPr>
        <p:spPr>
          <a:xfrm>
            <a:off x="820200" y="1378800"/>
            <a:ext cx="107751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s-ES" sz="2000" b="1" u="sng" dirty="0" err="1">
                <a:solidFill>
                  <a:srgbClr val="4E9EBA"/>
                </a:solidFill>
                <a:latin typeface="Calibri"/>
                <a:ea typeface="Calibri"/>
                <a:cs typeface="Calibri"/>
                <a:sym typeface="Calibri"/>
              </a:rPr>
              <a:t>Minbizia</a:t>
            </a:r>
            <a:endParaRPr sz="2000" b="1" u="sng" dirty="0">
              <a:solidFill>
                <a:srgbClr val="4E9E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lnSpc>
                <a:spcPct val="9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ikerketako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meta-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analisi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53.000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emakumerekin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handiagoa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HAKekin</a:t>
            </a:r>
            <a:r>
              <a:rPr lang="es-ES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(HR=1,24; %95eko KT;1,15-1,33)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murriztu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zen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erabiltzeari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utzi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ondoren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1-4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urteren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ondoren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(HR=1,16),5-9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urteren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ondoren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(HR=1,07) </a:t>
            </a:r>
            <a:r>
              <a:rPr lang="de-DE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 desagertu egin zen 10 urte edo gehiagoren buruan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Antisorgailuen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erabilerak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formulazioak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zuten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eraginik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izan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horretan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lnSpc>
                <a:spcPct val="9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Danimarkan,aurrera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begirako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ikerketa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batean, 11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urteko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segimendua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zitzaien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1,8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milioi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emakumeri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handiagoa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HAKekin</a:t>
            </a:r>
            <a:r>
              <a:rPr lang="es-ES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(HR=1,20; %95eko KT; 1,14-1,26%)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lnSpc>
                <a:spcPct val="9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Behaketa-ikerketa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256.000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emakumerekin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handiagoa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HAKekin</a:t>
            </a:r>
            <a:r>
              <a:rPr lang="es-ES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i-FI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pilula hartzeari utzi eta lehen 2 urteetan</a:t>
            </a:r>
            <a:r>
              <a:rPr lang="fi-FI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(HR=1,55; %95eko KT;1,06-2,28)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Ez zen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ikusi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handitzen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denik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erabileraren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iraupena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luzatzeagatik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lnSpc>
                <a:spcPct val="9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HAKak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erabili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behar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egun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bularreko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minbizia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pazienteetan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bularreko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minbiziaren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aurrekari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pertsonalak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dituztenetan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61" name="Google Shape;261;gfdcd7c7193_1_132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262" name="Google Shape;262;gfdcd7c7193_1_132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gfdcd7c7193_1_132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gfdcd7c7193_1_132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65" name="Google Shape;265;gfdcd7c7193_1_132"/>
          <p:cNvCxnSpPr/>
          <p:nvPr/>
        </p:nvCxnSpPr>
        <p:spPr>
          <a:xfrm>
            <a:off x="433802" y="1286898"/>
            <a:ext cx="11161500" cy="7200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fdcd7c7193_1_142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4E9EBA"/>
              </a:buClr>
              <a:buSzPct val="100000"/>
            </a:pPr>
            <a:r>
              <a:rPr lang="es-ES" sz="28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PROGESTAGENOA SOILIK DUTEN HORMONA BIDEZKO ANTISORGAILUEN ONDORIO KALTEGARRIAK</a:t>
            </a:r>
            <a:endParaRPr sz="28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1" name="Google Shape;271;gfdcd7c7193_1_142"/>
          <p:cNvSpPr txBox="1"/>
          <p:nvPr/>
        </p:nvSpPr>
        <p:spPr>
          <a:xfrm>
            <a:off x="820200" y="1378800"/>
            <a:ext cx="107751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just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Irregulartasun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menstrualak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programatu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gabeko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odoljarioa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ohikoak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arazoak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denborarekin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konpontzen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ohi</a:t>
            </a:r>
            <a:r>
              <a:rPr lang="es-ES" sz="2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progestageno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mota batera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aldatzea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balioestea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dago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ebidentziarik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bularreko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minbiziaren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handitzearekin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lotuta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daudenik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dirudi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gaixotasun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tronboenboliko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benosoa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patologia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arteriala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izateko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handitzen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dutenik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Depresioa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emakumeekin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iraganean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izan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duten</a:t>
            </a:r>
            <a:r>
              <a:rPr lang="es-ES" sz="22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ekin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kontuz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erabili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72" name="Google Shape;272;gfdcd7c7193_1_142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273" name="Google Shape;273;gfdcd7c7193_1_142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gfdcd7c7193_1_142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gfdcd7c7193_1_142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76" name="Google Shape;276;gfdcd7c7193_1_142"/>
          <p:cNvCxnSpPr/>
          <p:nvPr/>
        </p:nvCxnSpPr>
        <p:spPr>
          <a:xfrm flipV="1">
            <a:off x="621635" y="1296576"/>
            <a:ext cx="11017784" cy="19201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fdcd7c7193_1_152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Clr>
                <a:srgbClr val="4E9EBA"/>
              </a:buClr>
              <a:buSzPts val="4000"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EMERGENTZIAZKO KONTRAZEPZIOA</a:t>
            </a:r>
          </a:p>
        </p:txBody>
      </p:sp>
      <p:sp>
        <p:nvSpPr>
          <p:cNvPr id="282" name="Google Shape;282;gfdcd7c7193_1_152"/>
          <p:cNvSpPr txBox="1"/>
          <p:nvPr/>
        </p:nvSpPr>
        <p:spPr>
          <a:xfrm>
            <a:off x="820200" y="1378800"/>
            <a:ext cx="107751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Egokia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babesik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gabeko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koito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baten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ondoren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nahi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haurdunaldiak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saihesteko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bortxaketa-kasuetan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Ahotiko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levonorgestrel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ulipristal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gomendatu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farmako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antiazidoak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protoi-ponparen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inhibitzaileak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hartzen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emakumeei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xurgapena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murrizteko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baitago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</a:p>
          <a:p>
            <a:pPr marL="558800" lvl="1">
              <a:lnSpc>
                <a:spcPct val="90000"/>
              </a:lnSpc>
              <a:buClr>
                <a:schemeClr val="dk1"/>
              </a:buClr>
              <a:buSzPct val="80000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Osasun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Sistema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Nazionalak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ditu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finantzatzen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eta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farmazia-bulegoetan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dispentsa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daitezke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mediku-errezetarik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gabe. </a:t>
            </a:r>
          </a:p>
          <a:p>
            <a:pPr marL="558800" lvl="1">
              <a:lnSpc>
                <a:spcPct val="90000"/>
              </a:lnSpc>
              <a:buClr>
                <a:schemeClr val="dk1"/>
              </a:buClr>
              <a:buSzPct val="80000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Ahalik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lasterren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erabili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behar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da,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ahal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dela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lehendabiziko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12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orduetan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gehienez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eguneko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muga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dago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lebonorgestrelaren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kasuan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eta 5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egunekoa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ulipristalaren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UBGaren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kasuan</a:t>
            </a:r>
            <a:endParaRPr lang="es-E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chemeClr val="dk1"/>
              </a:buClr>
              <a:buSzPts val="2000"/>
              <a:buChar char="•"/>
            </a:pPr>
            <a:r>
              <a:rPr lang="es-ES" sz="20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Umetoki</a:t>
            </a:r>
            <a:r>
              <a:rPr lang="es-ES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barruko</a:t>
            </a:r>
            <a:r>
              <a:rPr lang="es-ES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gailua</a:t>
            </a:r>
            <a:r>
              <a:rPr lang="es-ES" sz="20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kobrezko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UBGa</a:t>
            </a:r>
            <a:endParaRPr lang="es-E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Ohartarazi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babesik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gabeko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koito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baten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aurrean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sexu-transmisiozko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infekzioak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izateko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arriskuaren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berri</a:t>
            </a:r>
            <a:endParaRPr lang="es-E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Salbuespenezko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izan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beharko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luke</a:t>
            </a:r>
            <a:endParaRPr lang="es-E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endParaRPr lang="es-E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Char char="•"/>
            </a:pP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Hurrengo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eguneko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pilularen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erabilerari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buruzko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fitxa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bat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eskuragarri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dago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i-</a:t>
            </a:r>
            <a:r>
              <a:rPr lang="es-ES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botikan</a:t>
            </a:r>
            <a:r>
              <a:rPr lang="es-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(11. </a:t>
            </a:r>
            <a:r>
              <a:rPr lang="es-ES" sz="20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zk</a:t>
            </a:r>
            <a:r>
              <a:rPr lang="es-ES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./2014)</a:t>
            </a:r>
            <a:endParaRPr sz="20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83" name="Google Shape;283;gfdcd7c7193_1_152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284" name="Google Shape;284;gfdcd7c7193_1_152"/>
            <p:cNvPicPr preferRelativeResize="0"/>
            <p:nvPr/>
          </p:nvPicPr>
          <p:blipFill rotWithShape="1">
            <a:blip r:embed="rId4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gfdcd7c7193_1_152" descr="Archivo:Osakidetza.svg - Wikipedia, la enciclopedia libr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gfdcd7c7193_1_152" descr="salud_lateral_color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87" name="Google Shape;287;gfdcd7c7193_1_152"/>
          <p:cNvCxnSpPr/>
          <p:nvPr/>
        </p:nvCxnSpPr>
        <p:spPr>
          <a:xfrm>
            <a:off x="621635" y="1270535"/>
            <a:ext cx="10973667" cy="23563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" name="Google Shape;46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1772" y="5691066"/>
            <a:ext cx="379009" cy="405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621635" y="356090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ts val="4000"/>
              <a:buFont typeface="Arial Black"/>
              <a:buNone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AURKIBIDEA</a:t>
            </a:r>
            <a:endParaRPr dirty="0"/>
          </a:p>
        </p:txBody>
      </p:sp>
      <p:sp>
        <p:nvSpPr>
          <p:cNvPr id="94" name="Google Shape;94;p2"/>
          <p:cNvSpPr txBox="1"/>
          <p:nvPr/>
        </p:nvSpPr>
        <p:spPr>
          <a:xfrm>
            <a:off x="1213950" y="1256774"/>
            <a:ext cx="9601200" cy="4760700"/>
          </a:xfrm>
          <a:prstGeom prst="rect">
            <a:avLst/>
          </a:prstGeom>
          <a:solidFill>
            <a:srgbClr val="5FACB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marR="0" lvl="0" indent="-330517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HITZAURREA</a:t>
            </a:r>
            <a:endParaRPr sz="2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517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KONTRAZEPZIOARI BURUZKO INFORMAZIOA</a:t>
            </a:r>
            <a:endParaRPr dirty="0"/>
          </a:p>
          <a:p>
            <a:pPr marL="342900" marR="0" lvl="0" indent="-330517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HORMONA BIDEZKO ANTISORGAILU KONBINATUAK (</a:t>
            </a:r>
            <a:r>
              <a:rPr lang="es-E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HAKak</a:t>
            </a:r>
            <a:r>
              <a:rPr lang="es-E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s-ES"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342900" marR="0" lvl="0" indent="-330517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PROGESTAGENOA SOILIK DUTEN HORMONA BIDEZKO ANTISORGAILUAK (</a:t>
            </a:r>
            <a:r>
              <a:rPr lang="es-ES" sz="2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PHAk</a:t>
            </a:r>
            <a:r>
              <a:rPr lang="es-E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s-ES"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342900" marR="0" lvl="0" indent="-330517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ONDORIO KALTEGARRIAK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517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EMERGENTZIAZKO KONTRAZEPZIOA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517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ANTISORGAILUAK HAUTATZEA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517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INTERAKZIOAK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517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ZER EGIN DOSIA AHAZTUZ GERO?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517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ONURA EZ ANTIKONTZEPTIBOAK</a:t>
            </a:r>
            <a:endParaRPr sz="2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30517" algn="just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s-ES" sz="26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FUNTSEZKO IDEIAK</a:t>
            </a:r>
            <a:endParaRPr sz="26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2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96" name="Google Shape;96;p2"/>
            <p:cNvPicPr preferRelativeResize="0"/>
            <p:nvPr/>
          </p:nvPicPr>
          <p:blipFill rotWithShape="1">
            <a:blip r:embed="rId3">
              <a:alphaModFix/>
            </a:blip>
            <a:srcRect l="705" t="11283" r="58195" b="10437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2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2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9" name="Google Shape;99;p2"/>
          <p:cNvCxnSpPr/>
          <p:nvPr/>
        </p:nvCxnSpPr>
        <p:spPr>
          <a:xfrm>
            <a:off x="621635" y="1088245"/>
            <a:ext cx="10973653" cy="9035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fdcd7c7193_1_162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Clr>
                <a:srgbClr val="4E9EBA"/>
              </a:buClr>
              <a:buSzPts val="4000"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ANTISORGAILUAK HAUTATZEA (I)</a:t>
            </a:r>
          </a:p>
        </p:txBody>
      </p:sp>
      <p:grpSp>
        <p:nvGrpSpPr>
          <p:cNvPr id="294" name="Google Shape;294;gfdcd7c7193_1_162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295" name="Google Shape;295;gfdcd7c7193_1_162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gfdcd7c7193_1_162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gfdcd7c7193_1_162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8" name="Google Shape;298;gfdcd7c7193_1_162"/>
          <p:cNvCxnSpPr>
            <a:cxnSpLocks/>
          </p:cNvCxnSpPr>
          <p:nvPr/>
        </p:nvCxnSpPr>
        <p:spPr>
          <a:xfrm>
            <a:off x="374216" y="1294098"/>
            <a:ext cx="11443568" cy="0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DD160D9-D60C-105E-B9EB-4541F80C60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678993"/>
              </p:ext>
            </p:extLst>
          </p:nvPr>
        </p:nvGraphicFramePr>
        <p:xfrm>
          <a:off x="374216" y="1495455"/>
          <a:ext cx="11443568" cy="5226168"/>
        </p:xfrm>
        <a:graphic>
          <a:graphicData uri="http://schemas.openxmlformats.org/drawingml/2006/table">
            <a:tbl>
              <a:tblPr firstRow="1" firstCol="1" bandRow="1">
                <a:tableStyleId>{9EF67163-5F38-4665-BB49-69D587ECF901}</a:tableStyleId>
              </a:tblPr>
              <a:tblGrid>
                <a:gridCol w="6339457">
                  <a:extLst>
                    <a:ext uri="{9D8B030D-6E8A-4147-A177-3AD203B41FA5}">
                      <a16:colId xmlns:a16="http://schemas.microsoft.com/office/drawing/2014/main" val="291227785"/>
                    </a:ext>
                  </a:extLst>
                </a:gridCol>
                <a:gridCol w="5104111">
                  <a:extLst>
                    <a:ext uri="{9D8B030D-6E8A-4147-A177-3AD203B41FA5}">
                      <a16:colId xmlns:a16="http://schemas.microsoft.com/office/drawing/2014/main" val="2976893700"/>
                    </a:ext>
                  </a:extLst>
                </a:gridCol>
              </a:tblGrid>
              <a:tr h="3105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b="1" dirty="0">
                          <a:effectLst/>
                        </a:rPr>
                        <a:t>EGOERA KLINIKOA 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3" marR="5106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b="1" dirty="0">
                          <a:effectLst/>
                        </a:rPr>
                        <a:t>OHARRAK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3" marR="5106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13724"/>
                  </a:ext>
                </a:extLst>
              </a:tr>
              <a:tr h="1372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>
                          <a:effectLst/>
                        </a:rPr>
                        <a:t>Amagandiko edoskitzea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3" marR="5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 err="1">
                          <a:effectLst/>
                        </a:rPr>
                        <a:t>HAKak</a:t>
                      </a:r>
                      <a:r>
                        <a:rPr lang="eu-ES" sz="1600" dirty="0">
                          <a:effectLst/>
                        </a:rPr>
                        <a:t> ez dira erabili behar erditu eta hurrengo 6 asteetan, edoskitze-prozesua ondo finkatu artean. </a:t>
                      </a:r>
                      <a:endParaRPr lang="es-ES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>
                          <a:effectLst/>
                        </a:rPr>
                        <a:t>Edoskitzaroan antisorgailuak  erabiltzeari buruzko fitxa bat dago eskuragarri i-botikan </a:t>
                      </a:r>
                      <a:r>
                        <a:rPr lang="eu-ES" sz="1600" u="sng" dirty="0">
                          <a:solidFill>
                            <a:srgbClr val="0070C0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(33. zk./2017)</a:t>
                      </a:r>
                      <a:endParaRPr lang="es-E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3" marR="51063" marT="0" marB="0"/>
                </a:tc>
                <a:extLst>
                  <a:ext uri="{0D108BD9-81ED-4DB2-BD59-A6C34878D82A}">
                    <a16:rowId xmlns:a16="http://schemas.microsoft.com/office/drawing/2014/main" val="3361516429"/>
                  </a:ext>
                </a:extLst>
              </a:tr>
              <a:tr h="16857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>
                          <a:effectLst/>
                        </a:rPr>
                        <a:t>Erdiondoa, amagandiko edoskitzerik gabe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3" marR="5106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>
                          <a:effectLst/>
                        </a:rPr>
                        <a:t>Erditu eta 3 astera erabili daitezke </a:t>
                      </a:r>
                      <a:r>
                        <a:rPr lang="eu-ES" sz="1600" dirty="0" err="1">
                          <a:effectLst/>
                        </a:rPr>
                        <a:t>HAKak</a:t>
                      </a:r>
                      <a:r>
                        <a:rPr lang="eu-ES" sz="1600" dirty="0">
                          <a:effectLst/>
                        </a:rPr>
                        <a:t>, </a:t>
                      </a:r>
                      <a:r>
                        <a:rPr lang="eu-ES" sz="1600" dirty="0" err="1">
                          <a:effectLst/>
                        </a:rPr>
                        <a:t>tronboenbolismoaren</a:t>
                      </a:r>
                      <a:r>
                        <a:rPr lang="eu-ES" sz="1600" dirty="0">
                          <a:effectLst/>
                        </a:rPr>
                        <a:t> arrisku-faktore gehigarririk ez badago.</a:t>
                      </a:r>
                      <a:endParaRPr lang="es-ES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 err="1">
                          <a:effectLst/>
                        </a:rPr>
                        <a:t>UBGa</a:t>
                      </a:r>
                      <a:r>
                        <a:rPr lang="eu-ES" sz="1600" dirty="0">
                          <a:effectLst/>
                        </a:rPr>
                        <a:t> edo inplantea erditu eta 4 astera txerta daiteke, bularra ematen aritu zein ez.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3" marR="51063" marT="0" marB="0"/>
                </a:tc>
                <a:extLst>
                  <a:ext uri="{0D108BD9-81ED-4DB2-BD59-A6C34878D82A}">
                    <a16:rowId xmlns:a16="http://schemas.microsoft.com/office/drawing/2014/main" val="2273543291"/>
                  </a:ext>
                </a:extLst>
              </a:tr>
              <a:tr h="1856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>
                          <a:effectLst/>
                        </a:rPr>
                        <a:t>Ugalketa-adinean aurrera joanda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3" marR="5106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>
                          <a:effectLst/>
                        </a:rPr>
                        <a:t>Arrisku-faktorerik eta arazo mediko garrantzitsurik ez duten emakumeen kasuan, hormona bidezko antisorgailuei eustea gomendatzen da menopausia iritsi arte; hala ere, </a:t>
                      </a:r>
                      <a:r>
                        <a:rPr lang="eu-ES" sz="1600" dirty="0" err="1">
                          <a:effectLst/>
                        </a:rPr>
                        <a:t>HAKak</a:t>
                      </a:r>
                      <a:r>
                        <a:rPr lang="eu-ES" sz="1600" dirty="0">
                          <a:effectLst/>
                        </a:rPr>
                        <a:t> ez dira gomendatzen 50 urtetik gorako emakumeetan, onura baino arrisku gehiago baitakartzate.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3" marR="5106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0832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fdcd7c7193_1_162"/>
          <p:cNvSpPr txBox="1">
            <a:spLocks noGrp="1"/>
          </p:cNvSpPr>
          <p:nvPr>
            <p:ph type="title"/>
          </p:nvPr>
        </p:nvSpPr>
        <p:spPr>
          <a:xfrm>
            <a:off x="465450" y="199402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Clr>
                <a:srgbClr val="4E9EBA"/>
              </a:buClr>
              <a:buSzPts val="4000"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ANTISORGAILUAK HAUTATZEA (II)</a:t>
            </a:r>
          </a:p>
        </p:txBody>
      </p:sp>
      <p:grpSp>
        <p:nvGrpSpPr>
          <p:cNvPr id="294" name="Google Shape;294;gfdcd7c7193_1_162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295" name="Google Shape;295;gfdcd7c7193_1_162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gfdcd7c7193_1_162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gfdcd7c7193_1_162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8" name="Google Shape;298;gfdcd7c7193_1_162"/>
          <p:cNvCxnSpPr/>
          <p:nvPr/>
        </p:nvCxnSpPr>
        <p:spPr>
          <a:xfrm>
            <a:off x="609166" y="921670"/>
            <a:ext cx="10973667" cy="4313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E084C4F-EF39-45F5-62D6-36C51B669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138251"/>
              </p:ext>
            </p:extLst>
          </p:nvPr>
        </p:nvGraphicFramePr>
        <p:xfrm>
          <a:off x="374214" y="1364997"/>
          <a:ext cx="11443569" cy="5356627"/>
        </p:xfrm>
        <a:graphic>
          <a:graphicData uri="http://schemas.openxmlformats.org/drawingml/2006/table">
            <a:tbl>
              <a:tblPr firstRow="1" firstCol="1" bandRow="1">
                <a:tableStyleId>{9EF67163-5F38-4665-BB49-69D587ECF901}</a:tableStyleId>
              </a:tblPr>
              <a:tblGrid>
                <a:gridCol w="2111734">
                  <a:extLst>
                    <a:ext uri="{9D8B030D-6E8A-4147-A177-3AD203B41FA5}">
                      <a16:colId xmlns:a16="http://schemas.microsoft.com/office/drawing/2014/main" val="534822697"/>
                    </a:ext>
                  </a:extLst>
                </a:gridCol>
                <a:gridCol w="4326194">
                  <a:extLst>
                    <a:ext uri="{9D8B030D-6E8A-4147-A177-3AD203B41FA5}">
                      <a16:colId xmlns:a16="http://schemas.microsoft.com/office/drawing/2014/main" val="1119715704"/>
                    </a:ext>
                  </a:extLst>
                </a:gridCol>
                <a:gridCol w="5005641">
                  <a:extLst>
                    <a:ext uri="{9D8B030D-6E8A-4147-A177-3AD203B41FA5}">
                      <a16:colId xmlns:a16="http://schemas.microsoft.com/office/drawing/2014/main" val="3184458136"/>
                    </a:ext>
                  </a:extLst>
                </a:gridCol>
              </a:tblGrid>
              <a:tr h="6764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>
                          <a:effectLst/>
                        </a:rPr>
                        <a:t>Tabakismoa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>
                          <a:effectLst/>
                        </a:rPr>
                        <a:t>Adina &lt; 35 urte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>
                          <a:effectLst/>
                        </a:rPr>
                        <a:t>Edozein antisorgailu erabil daiteke. 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535030"/>
                  </a:ext>
                </a:extLst>
              </a:tr>
              <a:tr h="5738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>
                          <a:effectLst/>
                        </a:rPr>
                        <a:t>Adina &gt; 35 urte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 err="1">
                          <a:effectLst/>
                        </a:rPr>
                        <a:t>HAKak</a:t>
                      </a:r>
                      <a:r>
                        <a:rPr lang="eu-ES" sz="1600" dirty="0">
                          <a:effectLst/>
                        </a:rPr>
                        <a:t> </a:t>
                      </a:r>
                      <a:r>
                        <a:rPr lang="eu-ES" sz="1600" dirty="0" err="1">
                          <a:effectLst/>
                        </a:rPr>
                        <a:t>kontraindikatuta</a:t>
                      </a:r>
                      <a:r>
                        <a:rPr lang="eu-ES" sz="1600" dirty="0">
                          <a:effectLst/>
                        </a:rPr>
                        <a:t> daude. Aho bidezko </a:t>
                      </a:r>
                      <a:r>
                        <a:rPr lang="eu-ES" sz="1600" dirty="0" err="1">
                          <a:effectLst/>
                        </a:rPr>
                        <a:t>desogestrela</a:t>
                      </a:r>
                      <a:r>
                        <a:rPr lang="eu-ES" sz="1600" dirty="0">
                          <a:effectLst/>
                        </a:rPr>
                        <a:t> erabil daiteke etenik gabe, edo </a:t>
                      </a:r>
                      <a:r>
                        <a:rPr lang="eu-ES" sz="1600" dirty="0" err="1">
                          <a:effectLst/>
                        </a:rPr>
                        <a:t>etonorgestrelezko</a:t>
                      </a:r>
                      <a:r>
                        <a:rPr lang="eu-ES" sz="1600" dirty="0">
                          <a:effectLst/>
                        </a:rPr>
                        <a:t> inplantea.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140839"/>
                  </a:ext>
                </a:extLst>
              </a:tr>
              <a:tr h="1146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>
                          <a:effectLst/>
                        </a:rPr>
                        <a:t>Obesitatea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>
                          <a:effectLst/>
                        </a:rPr>
                        <a:t>GMI &gt; 30 Kg/m</a:t>
                      </a:r>
                      <a:r>
                        <a:rPr lang="eu-ES" sz="1600" baseline="30000" dirty="0">
                          <a:effectLst/>
                        </a:rPr>
                        <a:t>2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 err="1">
                          <a:effectLst/>
                        </a:rPr>
                        <a:t>PHAk</a:t>
                      </a:r>
                      <a:r>
                        <a:rPr lang="eu-ES" sz="1600" dirty="0">
                          <a:effectLst/>
                        </a:rPr>
                        <a:t> hobesten dira </a:t>
                      </a:r>
                      <a:r>
                        <a:rPr lang="eu-ES" sz="1600" dirty="0" err="1">
                          <a:effectLst/>
                        </a:rPr>
                        <a:t>HAKen</a:t>
                      </a:r>
                      <a:r>
                        <a:rPr lang="eu-ES" sz="1600" dirty="0">
                          <a:effectLst/>
                        </a:rPr>
                        <a:t> aldean. </a:t>
                      </a:r>
                      <a:r>
                        <a:rPr lang="eu-ES" sz="1600" dirty="0" err="1">
                          <a:effectLst/>
                        </a:rPr>
                        <a:t>HAKak</a:t>
                      </a:r>
                      <a:r>
                        <a:rPr lang="eu-ES" sz="1600" dirty="0">
                          <a:effectLst/>
                        </a:rPr>
                        <a:t> ez dira gomendatzen arrisku kardiobaskularraren faktore gehigarriak dituzten emakume gizenetan. Gordailuko </a:t>
                      </a:r>
                      <a:r>
                        <a:rPr lang="eu-ES" sz="1600" dirty="0" err="1">
                          <a:effectLst/>
                        </a:rPr>
                        <a:t>medroxiprogesterona</a:t>
                      </a:r>
                      <a:r>
                        <a:rPr lang="eu-ES" sz="1600" dirty="0">
                          <a:effectLst/>
                        </a:rPr>
                        <a:t> ez da gomendatzen.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938610"/>
                  </a:ext>
                </a:extLst>
              </a:tr>
              <a:tr h="282239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>
                          <a:effectLst/>
                        </a:rPr>
                        <a:t>Hipertentsio arteriala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>
                          <a:effectLst/>
                        </a:rPr>
                        <a:t>Behar bezala kontrolatutako hipertentsioa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>
                          <a:effectLst/>
                        </a:rPr>
                        <a:t>Ez erabili </a:t>
                      </a:r>
                      <a:r>
                        <a:rPr lang="eu-ES" sz="1600" dirty="0" err="1">
                          <a:effectLst/>
                        </a:rPr>
                        <a:t>HAKik</a:t>
                      </a:r>
                      <a:r>
                        <a:rPr lang="eu-ES" sz="1600" dirty="0">
                          <a:effectLst/>
                        </a:rPr>
                        <a:t>. Aztertu </a:t>
                      </a:r>
                      <a:r>
                        <a:rPr lang="eu-ES" sz="1600" dirty="0" err="1">
                          <a:effectLst/>
                        </a:rPr>
                        <a:t>PHAk</a:t>
                      </a:r>
                      <a:r>
                        <a:rPr lang="eu-ES" sz="1600" dirty="0">
                          <a:effectLst/>
                        </a:rPr>
                        <a:t> erabiltzeko aukera.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68581"/>
                  </a:ext>
                </a:extLst>
              </a:tr>
              <a:tr h="2822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>
                          <a:effectLst/>
                        </a:rPr>
                        <a:t>PA </a:t>
                      </a:r>
                      <a:r>
                        <a:rPr lang="eu-ES" sz="1600" dirty="0" err="1">
                          <a:effectLst/>
                        </a:rPr>
                        <a:t>sistolikoa</a:t>
                      </a:r>
                      <a:r>
                        <a:rPr lang="eu-ES" sz="1600" dirty="0">
                          <a:effectLst/>
                        </a:rPr>
                        <a:t> 140-159 edo </a:t>
                      </a:r>
                      <a:r>
                        <a:rPr lang="eu-ES" sz="1600" dirty="0" err="1">
                          <a:effectLst/>
                        </a:rPr>
                        <a:t>diastolikoa</a:t>
                      </a:r>
                      <a:r>
                        <a:rPr lang="eu-ES" sz="1600" dirty="0">
                          <a:effectLst/>
                        </a:rPr>
                        <a:t>: 90-99 </a:t>
                      </a:r>
                      <a:r>
                        <a:rPr lang="eu-ES" sz="1600" dirty="0" err="1">
                          <a:effectLst/>
                        </a:rPr>
                        <a:t>mmHg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564559"/>
                  </a:ext>
                </a:extLst>
              </a:tr>
              <a:tr h="3256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>
                          <a:effectLst/>
                        </a:rPr>
                        <a:t>PA sistolikoa ≥ 160 eta diastolikoa ≥ 100 mmHg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>
                          <a:effectLst/>
                        </a:rPr>
                        <a:t>Kontraindikatuta daude HAKak eta gordailuko medroxiprogesterona. Aztertu PHAk erabiltzeko aukera. 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973909"/>
                  </a:ext>
                </a:extLst>
              </a:tr>
              <a:tr h="13643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 err="1">
                          <a:effectLst/>
                        </a:rPr>
                        <a:t>Baskulopatia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512197"/>
                  </a:ext>
                </a:extLst>
              </a:tr>
              <a:tr h="28223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>
                          <a:effectLst/>
                        </a:rPr>
                        <a:t>Azaleko zainetako nahasmenduak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>
                          <a:effectLst/>
                        </a:rPr>
                        <a:t>Barizeak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>
                          <a:effectLst/>
                        </a:rPr>
                        <a:t>HAKak erabil daitezke murrizketarik gabe.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365664"/>
                  </a:ext>
                </a:extLst>
              </a:tr>
              <a:tr h="13643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>
                          <a:effectLst/>
                        </a:rPr>
                        <a:t>Azaleko zainetako tronbosia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>
                          <a:effectLst/>
                        </a:rPr>
                        <a:t>Oro har, </a:t>
                      </a:r>
                      <a:r>
                        <a:rPr lang="eu-ES" sz="1600" dirty="0" err="1">
                          <a:effectLst/>
                        </a:rPr>
                        <a:t>HAKak</a:t>
                      </a:r>
                      <a:r>
                        <a:rPr lang="eu-ES" sz="1600" dirty="0">
                          <a:effectLst/>
                        </a:rPr>
                        <a:t> erabil daitezke.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700664"/>
                  </a:ext>
                </a:extLst>
              </a:tr>
              <a:tr h="42804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>
                          <a:effectLst/>
                        </a:rPr>
                        <a:t>Buruko minak </a:t>
                      </a:r>
                      <a:endParaRPr lang="es-E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>
                          <a:effectLst/>
                        </a:rPr>
                        <a:t>Migrainarik gabe</a:t>
                      </a:r>
                      <a:endParaRPr lang="es-ES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>
                          <a:effectLst/>
                        </a:rPr>
                        <a:t>Edozein antisorgailu erabil daiteke, baina konbinatu gabeak hobesten dira.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835336"/>
                  </a:ext>
                </a:extLst>
              </a:tr>
              <a:tr h="13643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 err="1">
                          <a:effectLst/>
                        </a:rPr>
                        <a:t>Migraina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 err="1">
                          <a:effectLst/>
                        </a:rPr>
                        <a:t>HAKak</a:t>
                      </a:r>
                      <a:r>
                        <a:rPr lang="eu-ES" sz="1600" dirty="0">
                          <a:effectLst/>
                        </a:rPr>
                        <a:t> </a:t>
                      </a:r>
                      <a:r>
                        <a:rPr lang="eu-ES" sz="1600" dirty="0" err="1">
                          <a:effectLst/>
                        </a:rPr>
                        <a:t>kontraindikatuta</a:t>
                      </a:r>
                      <a:r>
                        <a:rPr lang="eu-ES" sz="1600" dirty="0">
                          <a:effectLst/>
                        </a:rPr>
                        <a:t> daude.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866" marR="518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984636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2BB73D5-6F1A-20C5-88BB-023B25157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476323"/>
              </p:ext>
            </p:extLst>
          </p:nvPr>
        </p:nvGraphicFramePr>
        <p:xfrm>
          <a:off x="365406" y="1054479"/>
          <a:ext cx="11461187" cy="310518"/>
        </p:xfrm>
        <a:graphic>
          <a:graphicData uri="http://schemas.openxmlformats.org/drawingml/2006/table">
            <a:tbl>
              <a:tblPr firstRow="1" firstCol="1" bandRow="1">
                <a:tableStyleId>{9EF67163-5F38-4665-BB49-69D587ECF901}</a:tableStyleId>
              </a:tblPr>
              <a:tblGrid>
                <a:gridCol w="6448349">
                  <a:extLst>
                    <a:ext uri="{9D8B030D-6E8A-4147-A177-3AD203B41FA5}">
                      <a16:colId xmlns:a16="http://schemas.microsoft.com/office/drawing/2014/main" val="4000509076"/>
                    </a:ext>
                  </a:extLst>
                </a:gridCol>
                <a:gridCol w="5012838">
                  <a:extLst>
                    <a:ext uri="{9D8B030D-6E8A-4147-A177-3AD203B41FA5}">
                      <a16:colId xmlns:a16="http://schemas.microsoft.com/office/drawing/2014/main" val="2911046863"/>
                    </a:ext>
                  </a:extLst>
                </a:gridCol>
              </a:tblGrid>
              <a:tr h="3105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b="1" dirty="0">
                          <a:effectLst/>
                        </a:rPr>
                        <a:t>EGOERA KLINIKOA 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3" marR="5106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b="1" dirty="0">
                          <a:effectLst/>
                        </a:rPr>
                        <a:t>OHARRAK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63" marR="51063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981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807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fdcd7c7193_1_172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Clr>
                <a:srgbClr val="4E9EBA"/>
              </a:buClr>
              <a:buSzPct val="100000"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ANTISORGAILUEN INTERAKZIOAK</a:t>
            </a:r>
          </a:p>
        </p:txBody>
      </p:sp>
      <p:grpSp>
        <p:nvGrpSpPr>
          <p:cNvPr id="305" name="Google Shape;305;gfdcd7c7193_1_172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306" name="Google Shape;306;gfdcd7c7193_1_172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gfdcd7c7193_1_172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gfdcd7c7193_1_172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09" name="Google Shape;309;gfdcd7c7193_1_172"/>
          <p:cNvCxnSpPr>
            <a:cxnSpLocks/>
          </p:cNvCxnSpPr>
          <p:nvPr/>
        </p:nvCxnSpPr>
        <p:spPr>
          <a:xfrm>
            <a:off x="412248" y="1294098"/>
            <a:ext cx="11392439" cy="0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0B00235-BF1B-FD4F-C59C-EAF50A0C9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254865"/>
              </p:ext>
            </p:extLst>
          </p:nvPr>
        </p:nvGraphicFramePr>
        <p:xfrm>
          <a:off x="412248" y="1472085"/>
          <a:ext cx="11392439" cy="5253835"/>
        </p:xfrm>
        <a:graphic>
          <a:graphicData uri="http://schemas.openxmlformats.org/drawingml/2006/table">
            <a:tbl>
              <a:tblPr firstRow="1" firstCol="1" bandRow="1">
                <a:tableStyleId>{9EF67163-5F38-4665-BB49-69D587ECF901}</a:tableStyleId>
              </a:tblPr>
              <a:tblGrid>
                <a:gridCol w="3796690">
                  <a:extLst>
                    <a:ext uri="{9D8B030D-6E8A-4147-A177-3AD203B41FA5}">
                      <a16:colId xmlns:a16="http://schemas.microsoft.com/office/drawing/2014/main" val="2771635689"/>
                    </a:ext>
                  </a:extLst>
                </a:gridCol>
                <a:gridCol w="7595749">
                  <a:extLst>
                    <a:ext uri="{9D8B030D-6E8A-4147-A177-3AD203B41FA5}">
                      <a16:colId xmlns:a16="http://schemas.microsoft.com/office/drawing/2014/main" val="2709346768"/>
                    </a:ext>
                  </a:extLst>
                </a:gridCol>
              </a:tblGrid>
              <a:tr h="282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b="1">
                          <a:effectLst/>
                        </a:rPr>
                        <a:t>FARMAKOAK</a:t>
                      </a:r>
                      <a:endParaRPr lang="es-E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320" marR="3832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b="1" dirty="0">
                          <a:effectLst/>
                        </a:rPr>
                        <a:t>OHARRAK</a:t>
                      </a:r>
                      <a:r>
                        <a:rPr lang="es-ES_tradnl" sz="1600" b="1" dirty="0">
                          <a:effectLst/>
                        </a:rPr>
                        <a:t> </a:t>
                      </a:r>
                      <a:endParaRPr lang="es-E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320" marR="3832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438997"/>
                  </a:ext>
                </a:extLst>
              </a:tr>
              <a:tr h="26601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u-ES" sz="1600" dirty="0">
                          <a:solidFill>
                            <a:srgbClr val="0070C0"/>
                          </a:solidFill>
                          <a:effectLst/>
                        </a:rPr>
                        <a:t>Antisorgailuen eraginkortasuna murriztu dezaketen farmakoak (induktore entzimatikoak)</a:t>
                      </a:r>
                      <a:endParaRPr lang="es-E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320" marR="3832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04221"/>
                  </a:ext>
                </a:extLst>
              </a:tr>
              <a:tr h="14034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 err="1">
                          <a:effectLst/>
                        </a:rPr>
                        <a:t>Antiepileptikoak</a:t>
                      </a:r>
                      <a:r>
                        <a:rPr lang="eu-ES" sz="1600" dirty="0">
                          <a:effectLst/>
                        </a:rPr>
                        <a:t>: </a:t>
                      </a:r>
                      <a:r>
                        <a:rPr lang="eu-ES" sz="1600" dirty="0" err="1">
                          <a:effectLst/>
                        </a:rPr>
                        <a:t>Karbamazepina</a:t>
                      </a:r>
                      <a:r>
                        <a:rPr lang="eu-ES" sz="1600" dirty="0">
                          <a:effectLst/>
                        </a:rPr>
                        <a:t>, </a:t>
                      </a:r>
                      <a:r>
                        <a:rPr lang="eu-ES" sz="1600" dirty="0" err="1">
                          <a:effectLst/>
                        </a:rPr>
                        <a:t>fenobarbitala</a:t>
                      </a:r>
                      <a:r>
                        <a:rPr lang="eu-ES" sz="1600" dirty="0">
                          <a:effectLst/>
                        </a:rPr>
                        <a:t>, </a:t>
                      </a:r>
                      <a:r>
                        <a:rPr lang="eu-ES" sz="1600" dirty="0" err="1">
                          <a:effectLst/>
                        </a:rPr>
                        <a:t>fenitoina</a:t>
                      </a:r>
                      <a:r>
                        <a:rPr lang="eu-ES" sz="1600" dirty="0">
                          <a:effectLst/>
                        </a:rPr>
                        <a:t>, </a:t>
                      </a:r>
                      <a:r>
                        <a:rPr lang="eu-ES" sz="1600" dirty="0" err="1">
                          <a:effectLst/>
                        </a:rPr>
                        <a:t>primidona</a:t>
                      </a:r>
                      <a:r>
                        <a:rPr lang="eu-ES" sz="1600" dirty="0">
                          <a:effectLst/>
                        </a:rPr>
                        <a:t>, </a:t>
                      </a:r>
                      <a:r>
                        <a:rPr lang="eu-ES" sz="1600" dirty="0" err="1">
                          <a:effectLst/>
                        </a:rPr>
                        <a:t>topiramatoa</a:t>
                      </a:r>
                      <a:r>
                        <a:rPr lang="eu-ES" sz="1600" dirty="0">
                          <a:effectLst/>
                        </a:rPr>
                        <a:t>, </a:t>
                      </a:r>
                      <a:r>
                        <a:rPr lang="eu-ES" sz="1600" dirty="0" err="1">
                          <a:effectLst/>
                        </a:rPr>
                        <a:t>lamotrigina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320" marR="383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 err="1">
                          <a:effectLst/>
                        </a:rPr>
                        <a:t>Etinilestradiolaren</a:t>
                      </a:r>
                      <a:r>
                        <a:rPr lang="eu-ES" sz="1600" dirty="0">
                          <a:effectLst/>
                        </a:rPr>
                        <a:t> eta </a:t>
                      </a:r>
                      <a:r>
                        <a:rPr lang="eu-ES" sz="1600" dirty="0" err="1">
                          <a:effectLst/>
                        </a:rPr>
                        <a:t>progestagenoen</a:t>
                      </a:r>
                      <a:r>
                        <a:rPr lang="eu-ES" sz="1600" dirty="0">
                          <a:effectLst/>
                        </a:rPr>
                        <a:t> murrizketa, apaletik hasi eta nabarmenera. Kontrazepzio-eraginkortasuna murrizteko aukera. Dirudienez, </a:t>
                      </a:r>
                      <a:r>
                        <a:rPr lang="eu-ES" sz="1600" dirty="0" err="1">
                          <a:effectLst/>
                        </a:rPr>
                        <a:t>topiramatoa</a:t>
                      </a:r>
                      <a:r>
                        <a:rPr lang="eu-ES" sz="1600" dirty="0">
                          <a:effectLst/>
                        </a:rPr>
                        <a:t> dosi txikitan hartzeak ez du eraginik antisorgailuaren eraginkortasunean. </a:t>
                      </a:r>
                      <a:r>
                        <a:rPr lang="eu-ES" sz="1600" dirty="0" err="1">
                          <a:effectLst/>
                        </a:rPr>
                        <a:t>Lamotriginak</a:t>
                      </a:r>
                      <a:r>
                        <a:rPr lang="eu-ES" sz="1600" dirty="0">
                          <a:effectLst/>
                        </a:rPr>
                        <a:t> </a:t>
                      </a:r>
                      <a:r>
                        <a:rPr lang="eu-ES" sz="1600" dirty="0" err="1">
                          <a:effectLst/>
                        </a:rPr>
                        <a:t>lebonorgestrel</a:t>
                      </a:r>
                      <a:r>
                        <a:rPr lang="eu-ES" sz="1600" dirty="0">
                          <a:effectLst/>
                        </a:rPr>
                        <a:t>-maila jaisten du, baina badirudi ez duela eraginik </a:t>
                      </a:r>
                      <a:r>
                        <a:rPr lang="eu-ES" sz="1600" dirty="0" err="1">
                          <a:effectLst/>
                        </a:rPr>
                        <a:t>HAKetan</a:t>
                      </a:r>
                      <a:r>
                        <a:rPr lang="eu-ES" sz="1600" dirty="0">
                          <a:effectLst/>
                        </a:rPr>
                        <a:t>. </a:t>
                      </a:r>
                      <a:r>
                        <a:rPr lang="eu-ES" sz="1600" dirty="0" err="1">
                          <a:effectLst/>
                        </a:rPr>
                        <a:t>PHAei</a:t>
                      </a:r>
                      <a:r>
                        <a:rPr lang="eu-ES" sz="1600" dirty="0">
                          <a:effectLst/>
                        </a:rPr>
                        <a:t> dagokienez, ez dago daturik.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320" marR="38320" marT="0" marB="0"/>
                </a:tc>
                <a:extLst>
                  <a:ext uri="{0D108BD9-81ED-4DB2-BD59-A6C34878D82A}">
                    <a16:rowId xmlns:a16="http://schemas.microsoft.com/office/drawing/2014/main" val="3194887328"/>
                  </a:ext>
                </a:extLst>
              </a:tr>
              <a:tr h="2660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>
                          <a:effectLst/>
                        </a:rPr>
                        <a:t>Antibiotikoak: </a:t>
                      </a:r>
                      <a:r>
                        <a:rPr lang="eu-ES" sz="1600" dirty="0" err="1">
                          <a:effectLst/>
                        </a:rPr>
                        <a:t>errifabutina</a:t>
                      </a:r>
                      <a:r>
                        <a:rPr lang="eu-ES" sz="1600" dirty="0">
                          <a:effectLst/>
                        </a:rPr>
                        <a:t>, errifanpizina.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320" marR="383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>
                          <a:effectLst/>
                        </a:rPr>
                        <a:t>Etinilestradiolaren eta progestagenoen eraginkortasuna murrizten dute.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320" marR="38320" marT="0" marB="0"/>
                </a:tc>
                <a:extLst>
                  <a:ext uri="{0D108BD9-81ED-4DB2-BD59-A6C34878D82A}">
                    <a16:rowId xmlns:a16="http://schemas.microsoft.com/office/drawing/2014/main" val="765865326"/>
                  </a:ext>
                </a:extLst>
              </a:tr>
              <a:tr h="11190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>
                          <a:effectLst/>
                        </a:rPr>
                        <a:t>PH gastrikoa handitzen duten farmakoak: protoi-ponparen inhibitzaileak, antiazidoak, H2 antagonistak.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320" marR="383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>
                          <a:effectLst/>
                        </a:rPr>
                        <a:t>Ez da gomendatzen aldi berean erabiltzea. </a:t>
                      </a:r>
                      <a:endParaRPr lang="es-ES" sz="1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>
                          <a:effectLst/>
                        </a:rPr>
                        <a:t>Ulipristalaren eraginkortasuna murrizten dute premiazko antisorgailuetan. </a:t>
                      </a:r>
                      <a:endParaRPr lang="es-ES" sz="1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320" marR="38320" marT="0" marB="0"/>
                </a:tc>
                <a:extLst>
                  <a:ext uri="{0D108BD9-81ED-4DB2-BD59-A6C34878D82A}">
                    <a16:rowId xmlns:a16="http://schemas.microsoft.com/office/drawing/2014/main" val="3012319368"/>
                  </a:ext>
                </a:extLst>
              </a:tr>
              <a:tr h="26601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u-ES" sz="1600" dirty="0">
                          <a:solidFill>
                            <a:srgbClr val="0070C0"/>
                          </a:solidFill>
                          <a:effectLst/>
                        </a:rPr>
                        <a:t>Hormona antisorgailuen kontzentrazioa handitzen duten farmakoak (inhibitzaile entzimatikoak)</a:t>
                      </a:r>
                      <a:endParaRPr lang="es-ES" sz="16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320" marR="3832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789053"/>
                  </a:ext>
                </a:extLst>
              </a:tr>
              <a:tr h="5503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 err="1">
                          <a:effectLst/>
                        </a:rPr>
                        <a:t>Eritromizina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320" marR="383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>
                          <a:effectLst/>
                        </a:rPr>
                        <a:t>Estradiolaren eta dienogestaren mailak handitzen ditu; horregatik, ondorio kaltegarrien intzidentzia areagotu dezake. 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320" marR="38320" marT="0" marB="0"/>
                </a:tc>
                <a:extLst>
                  <a:ext uri="{0D108BD9-81ED-4DB2-BD59-A6C34878D82A}">
                    <a16:rowId xmlns:a16="http://schemas.microsoft.com/office/drawing/2014/main" val="1159707610"/>
                  </a:ext>
                </a:extLst>
              </a:tr>
              <a:tr h="5503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 err="1">
                          <a:effectLst/>
                        </a:rPr>
                        <a:t>Antifungikoak</a:t>
                      </a:r>
                      <a:r>
                        <a:rPr lang="eu-ES" sz="1600" dirty="0">
                          <a:effectLst/>
                        </a:rPr>
                        <a:t>: </a:t>
                      </a:r>
                      <a:r>
                        <a:rPr lang="eu-ES" sz="1600" dirty="0" err="1">
                          <a:effectLst/>
                        </a:rPr>
                        <a:t>flukonazola</a:t>
                      </a:r>
                      <a:r>
                        <a:rPr lang="eu-ES" sz="1600" dirty="0">
                          <a:effectLst/>
                        </a:rPr>
                        <a:t>, </a:t>
                      </a:r>
                      <a:r>
                        <a:rPr lang="eu-ES" sz="1600" dirty="0" err="1">
                          <a:effectLst/>
                        </a:rPr>
                        <a:t>itrakonazola</a:t>
                      </a:r>
                      <a:r>
                        <a:rPr lang="eu-ES" sz="1600" dirty="0">
                          <a:effectLst/>
                        </a:rPr>
                        <a:t>, </a:t>
                      </a:r>
                      <a:r>
                        <a:rPr lang="eu-ES" sz="1600" dirty="0" err="1">
                          <a:effectLst/>
                        </a:rPr>
                        <a:t>ketokonazola</a:t>
                      </a:r>
                      <a:r>
                        <a:rPr lang="eu-ES" sz="1600" dirty="0">
                          <a:effectLst/>
                        </a:rPr>
                        <a:t>, </a:t>
                      </a:r>
                      <a:r>
                        <a:rPr lang="eu-ES" sz="1600" dirty="0" err="1">
                          <a:effectLst/>
                        </a:rPr>
                        <a:t>borikonazola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320" marR="3832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>
                          <a:effectLst/>
                        </a:rPr>
                        <a:t>Etinilestradiolaren eta progestagenoen hazkunde moderatua eta kontrako efektu hormonalen intzidentzia handitzea.</a:t>
                      </a:r>
                      <a:endParaRPr lang="es-E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320" marR="3832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36749"/>
                  </a:ext>
                </a:extLst>
              </a:tr>
              <a:tr h="550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 err="1">
                          <a:effectLst/>
                        </a:rPr>
                        <a:t>Estatinak</a:t>
                      </a:r>
                      <a:r>
                        <a:rPr lang="eu-ES" sz="1600" dirty="0">
                          <a:effectLst/>
                        </a:rPr>
                        <a:t>: </a:t>
                      </a:r>
                      <a:r>
                        <a:rPr lang="eu-ES" sz="1600" dirty="0" err="1">
                          <a:effectLst/>
                        </a:rPr>
                        <a:t>atorbastatina</a:t>
                      </a:r>
                      <a:r>
                        <a:rPr lang="eu-ES" sz="1600" dirty="0">
                          <a:effectLst/>
                        </a:rPr>
                        <a:t>, </a:t>
                      </a:r>
                      <a:r>
                        <a:rPr lang="eu-ES" sz="1600" dirty="0" err="1">
                          <a:effectLst/>
                        </a:rPr>
                        <a:t>errosubastatina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320" marR="3832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u-ES" sz="1600" dirty="0" err="1">
                          <a:effectLst/>
                        </a:rPr>
                        <a:t>Etinilestradiolaren</a:t>
                      </a:r>
                      <a:r>
                        <a:rPr lang="eu-ES" sz="1600" dirty="0">
                          <a:effectLst/>
                        </a:rPr>
                        <a:t> eta </a:t>
                      </a:r>
                      <a:r>
                        <a:rPr lang="eu-ES" sz="1600" dirty="0" err="1">
                          <a:effectLst/>
                        </a:rPr>
                        <a:t>progestagenoen</a:t>
                      </a:r>
                      <a:r>
                        <a:rPr lang="eu-ES" sz="1600" dirty="0">
                          <a:effectLst/>
                        </a:rPr>
                        <a:t> mailen hazkunde moderatua, baina garrantzi kliniko txikia. 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320" marR="3832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625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fdcd7c7193_1_182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Clr>
                <a:srgbClr val="4E9EBA"/>
              </a:buClr>
              <a:buSzPts val="4000"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ZER EGIN DOSIA AHAZTUZ GERO?</a:t>
            </a:r>
          </a:p>
        </p:txBody>
      </p:sp>
      <p:sp>
        <p:nvSpPr>
          <p:cNvPr id="315" name="Google Shape;315;gfdcd7c7193_1_182"/>
          <p:cNvSpPr txBox="1"/>
          <p:nvPr/>
        </p:nvSpPr>
        <p:spPr>
          <a:xfrm>
            <a:off x="820200" y="1378800"/>
            <a:ext cx="10775100" cy="48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Antisorgailuaren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erabilerari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ahal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bezain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laster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berrekitea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Haurdun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geratzeko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handiagoa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pilula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aktiboen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seriearen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hasieran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amaieran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ahazten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badira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Gorakoak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beherakoak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antisorgailu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xurgapena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eragotzi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dezakete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Botaka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eginez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eta,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pilula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hartu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zenetik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baino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gutxiago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igaro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badira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pilula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bat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hartu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behar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lehenbailehen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Pilula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antikontzeptiboaren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dosia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ahazten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jakiteko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fitxa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bat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eskuragarri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dago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i-</a:t>
            </a:r>
            <a:r>
              <a:rPr lang="es-ES" sz="2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botikan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i-</a:t>
            </a:r>
            <a:r>
              <a:rPr lang="es-ES" sz="2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botikan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(12. </a:t>
            </a:r>
            <a:r>
              <a:rPr lang="es-ES" sz="2200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zk</a:t>
            </a:r>
            <a:r>
              <a:rPr lang="es-ES" sz="2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./2014)</a:t>
            </a:r>
            <a:endParaRPr lang="es-ES" sz="22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6" name="Google Shape;316;gfdcd7c7193_1_182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317" name="Google Shape;317;gfdcd7c7193_1_182"/>
            <p:cNvPicPr preferRelativeResize="0"/>
            <p:nvPr/>
          </p:nvPicPr>
          <p:blipFill rotWithShape="1">
            <a:blip r:embed="rId4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8" name="Google Shape;318;gfdcd7c7193_1_182" descr="Archivo:Osakidetza.svg - Wikipedia, la enciclopedia libr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9" name="Google Shape;319;gfdcd7c7193_1_182" descr="salud_lateral_color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20" name="Google Shape;320;gfdcd7c7193_1_182"/>
          <p:cNvCxnSpPr/>
          <p:nvPr/>
        </p:nvCxnSpPr>
        <p:spPr>
          <a:xfrm>
            <a:off x="548640" y="1289785"/>
            <a:ext cx="11046662" cy="4313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" name="Google Shape;46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9962" y="4295070"/>
            <a:ext cx="379009" cy="405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fdcd7c7193_1_192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Clr>
                <a:srgbClr val="4E9EBA"/>
              </a:buClr>
              <a:buSzPts val="4000"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FUNTSEZKO IDEIAK</a:t>
            </a:r>
          </a:p>
        </p:txBody>
      </p:sp>
      <p:sp>
        <p:nvSpPr>
          <p:cNvPr id="326" name="Google Shape;326;gfdcd7c7193_1_192"/>
          <p:cNvSpPr txBox="1"/>
          <p:nvPr/>
        </p:nvSpPr>
        <p:spPr>
          <a:xfrm>
            <a:off x="820202" y="1383575"/>
            <a:ext cx="10775100" cy="511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>
              <a:lnSpc>
                <a:spcPct val="90000"/>
              </a:lnSpc>
              <a:spcAft>
                <a:spcPts val="3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Aholku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antikontzeptiboak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eskura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dauden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guztiei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buruzko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informazioa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behar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du. Baita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haietako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bakoitzaren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abantailei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desabantailei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buruzkoa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ere.Horrela,norberak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askatasunez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aukera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dezake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premietara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ondoen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egokitzen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zenbait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faktore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aintzat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hartuta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ekintza-iraupena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pauta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betetzeko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erraztasuna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kontrako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efektuak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etab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</a:t>
            </a:r>
          </a:p>
          <a:p>
            <a:pPr marL="228600" lvl="0" indent="-228600" algn="just">
              <a:lnSpc>
                <a:spcPct val="90000"/>
              </a:lnSpc>
              <a:spcAft>
                <a:spcPts val="3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Hormona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bidezko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antisorgailu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guztien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eraginkortasuna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handia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inplanteek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UBGek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ekintza-iraupen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luzeagoa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228600" lvl="0" indent="-228600" algn="just">
              <a:lnSpc>
                <a:spcPct val="90000"/>
              </a:lnSpc>
              <a:spcAft>
                <a:spcPts val="3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Odoljario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irregularraren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patroia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bertan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behera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uzteko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arrazoi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nagusietako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sarriago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gertatzen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PHAekin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etinilestradiol-dosi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baxua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HAKekin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28600" lvl="0" indent="-228600" algn="just">
              <a:lnSpc>
                <a:spcPct val="90000"/>
              </a:lnSpc>
              <a:spcAft>
                <a:spcPts val="3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Tronboenbolismo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benosoa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HAKen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ezohiko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efektuetako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da, eta,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emakume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osasuntsuetan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txikia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ere,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minimizatzeko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etinilestradiol-dosi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txikiak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erabiltzea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komeni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da.</a:t>
            </a:r>
          </a:p>
          <a:p>
            <a:pPr marL="228600" lvl="0" indent="-228600" algn="just">
              <a:lnSpc>
                <a:spcPct val="90000"/>
              </a:lnSpc>
              <a:spcAft>
                <a:spcPts val="3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Tronbosi-arrisku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handiena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erabiltzaileei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progestagenoa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soilik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dakieke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horren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eragozpen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nagusia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odoljario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irregularrak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eragiten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dituela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just">
              <a:lnSpc>
                <a:spcPct val="90000"/>
              </a:lnSpc>
              <a:spcAft>
                <a:spcPts val="30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Antisorgailuen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aholkuen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barruan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sexu-transmisiozko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gaixotasunei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buruzko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informazioa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behar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27" name="Google Shape;327;gfdcd7c7193_1_192"/>
          <p:cNvGrpSpPr/>
          <p:nvPr/>
        </p:nvGrpSpPr>
        <p:grpSpPr>
          <a:xfrm>
            <a:off x="433800" y="6277676"/>
            <a:ext cx="10856798" cy="580324"/>
            <a:chOff x="621635" y="6185998"/>
            <a:chExt cx="10856798" cy="580324"/>
          </a:xfrm>
        </p:grpSpPr>
        <p:pic>
          <p:nvPicPr>
            <p:cNvPr id="328" name="Google Shape;328;gfdcd7c7193_1_192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gfdcd7c7193_1_192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gfdcd7c7193_1_192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31" name="Google Shape;331;gfdcd7c7193_1_192"/>
          <p:cNvCxnSpPr/>
          <p:nvPr/>
        </p:nvCxnSpPr>
        <p:spPr>
          <a:xfrm flipV="1">
            <a:off x="1891736" y="1150603"/>
            <a:ext cx="9691625" cy="24563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" name="Google Shape;595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401" y="78976"/>
            <a:ext cx="1720797" cy="138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9"/>
          <p:cNvSpPr txBox="1">
            <a:spLocks noGrp="1"/>
          </p:cNvSpPr>
          <p:nvPr>
            <p:ph type="title"/>
          </p:nvPr>
        </p:nvSpPr>
        <p:spPr>
          <a:xfrm>
            <a:off x="771698" y="462013"/>
            <a:ext cx="9236826" cy="185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Clr>
                <a:srgbClr val="4BACC6"/>
              </a:buClr>
              <a:buSzPct val="100000"/>
            </a:pPr>
            <a:r>
              <a:rPr lang="es-ES" sz="4000" b="1" dirty="0" err="1">
                <a:solidFill>
                  <a:srgbClr val="4BACC6"/>
                </a:solidFill>
                <a:latin typeface="Arial Black"/>
                <a:ea typeface="Arial Black"/>
                <a:cs typeface="Arial Black"/>
                <a:sym typeface="Arial Black"/>
              </a:rPr>
              <a:t>Informazio</a:t>
            </a:r>
            <a:r>
              <a:rPr lang="es-ES" sz="4000" b="1" dirty="0">
                <a:solidFill>
                  <a:srgbClr val="4BACC6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s-ES" sz="4000" b="1" dirty="0" err="1">
                <a:solidFill>
                  <a:srgbClr val="4BACC6"/>
                </a:solidFill>
                <a:latin typeface="Arial Black"/>
                <a:ea typeface="Arial Black"/>
                <a:cs typeface="Arial Black"/>
                <a:sym typeface="Arial Black"/>
              </a:rPr>
              <a:t>gehiagorako</a:t>
            </a:r>
            <a:r>
              <a:rPr lang="es-ES" sz="4000" b="1" dirty="0">
                <a:solidFill>
                  <a:srgbClr val="4BACC6"/>
                </a:solidFill>
                <a:latin typeface="Arial Black"/>
                <a:ea typeface="Arial Black"/>
                <a:cs typeface="Arial Black"/>
                <a:sym typeface="Arial Black"/>
              </a:rPr>
              <a:t> eta </a:t>
            </a:r>
            <a:r>
              <a:rPr lang="es-ES" sz="4000" b="1" dirty="0" err="1">
                <a:solidFill>
                  <a:srgbClr val="4BACC6"/>
                </a:solidFill>
                <a:latin typeface="Arial Black"/>
                <a:ea typeface="Arial Black"/>
                <a:cs typeface="Arial Black"/>
                <a:sym typeface="Arial Black"/>
              </a:rPr>
              <a:t>bibliografia</a:t>
            </a:r>
            <a:r>
              <a:rPr lang="es-ES" sz="4000" b="1" dirty="0">
                <a:solidFill>
                  <a:srgbClr val="4BACC6"/>
                </a:solidFill>
                <a:latin typeface="Arial Black"/>
                <a:ea typeface="Arial Black"/>
                <a:cs typeface="Arial Black"/>
                <a:sym typeface="Arial Black"/>
              </a:rPr>
              <a:t>…</a:t>
            </a:r>
          </a:p>
        </p:txBody>
      </p:sp>
      <p:pic>
        <p:nvPicPr>
          <p:cNvPr id="620" name="Google Shape;62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7809" y="2095759"/>
            <a:ext cx="3276600" cy="3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29"/>
          <p:cNvSpPr txBox="1">
            <a:spLocks noGrp="1"/>
          </p:cNvSpPr>
          <p:nvPr>
            <p:ph type="body" idx="1"/>
          </p:nvPr>
        </p:nvSpPr>
        <p:spPr>
          <a:xfrm>
            <a:off x="2186246" y="1825625"/>
            <a:ext cx="603504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ctr">
              <a:buSzPts val="2800"/>
              <a:buNone/>
            </a:pPr>
            <a:r>
              <a:rPr lang="pl-PL" sz="3200" u="sng" dirty="0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30 Liburukia, </a:t>
            </a:r>
            <a:r>
              <a:rPr lang="es-ES" sz="3200" u="sng" dirty="0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6</a:t>
            </a:r>
            <a:r>
              <a:rPr lang="pl-PL" sz="3200" u="sng" dirty="0">
                <a:solidFill>
                  <a:schemeClr val="hlink"/>
                </a:solidFill>
                <a:latin typeface="Arial Black"/>
                <a:ea typeface="Arial Black"/>
                <a:cs typeface="Arial Black"/>
                <a:sym typeface="Arial Black"/>
                <a:hlinkClick r:id="rId4"/>
              </a:rPr>
              <a:t> Zk. – 2022</a:t>
            </a:r>
            <a:endParaRPr lang="es-ES" sz="3200" u="sng" dirty="0">
              <a:solidFill>
                <a:schemeClr val="hlink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622" name="Google Shape;622;p29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623" name="Google Shape;623;p29"/>
            <p:cNvPicPr preferRelativeResize="0"/>
            <p:nvPr/>
          </p:nvPicPr>
          <p:blipFill rotWithShape="1">
            <a:blip r:embed="rId5">
              <a:alphaModFix/>
            </a:blip>
            <a:srcRect l="705" t="11283" r="58195" b="10437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4" name="Google Shape;624;p29" descr="Archivo:Osakidetza.svg - Wikipedia, la enciclopedia libr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5" name="Google Shape;625;p29" descr="salud_lateral_color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625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ts val="4000"/>
              <a:buFont typeface="Arial Black"/>
              <a:buNone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HITZAURREA</a:t>
            </a:r>
            <a:endParaRPr sz="4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838200" y="1393372"/>
            <a:ext cx="9850875" cy="3351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u-ES" sz="2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Espainiako emakumeen % 70,7k metodo antisorgailuren bat erabiltzen du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endParaRPr lang="eu-ES" sz="22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u-ES" sz="22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Preserbatiboa da gehien erabiltzen den metodoa (% 31,3), eta, ondoren, hormona bidezko ahotiko antisorgailua (% 18,5)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Familia-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plangintzak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honako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hauek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hartu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behar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kontuan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Pertsonen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ongizatea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Emakumeen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autonomia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komunitatea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Informatutako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erabakiak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errespetatzea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pribatutasuna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konfidentzialtasuna</a:t>
            </a:r>
            <a:endParaRPr dirty="0"/>
          </a:p>
        </p:txBody>
      </p:sp>
      <p:grpSp>
        <p:nvGrpSpPr>
          <p:cNvPr id="106" name="Google Shape;106;p3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107" name="Google Shape;107;p3"/>
            <p:cNvPicPr preferRelativeResize="0"/>
            <p:nvPr/>
          </p:nvPicPr>
          <p:blipFill rotWithShape="1">
            <a:blip r:embed="rId3">
              <a:alphaModFix/>
            </a:blip>
            <a:srcRect l="705" t="11283" r="58195" b="10437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3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3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0" name="Google Shape;110;p3"/>
          <p:cNvCxnSpPr/>
          <p:nvPr/>
        </p:nvCxnSpPr>
        <p:spPr>
          <a:xfrm>
            <a:off x="621635" y="1097280"/>
            <a:ext cx="10973653" cy="0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dcd7c7193_1_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ct val="100000"/>
              <a:buFont typeface="Arial Black"/>
              <a:buNone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KONTRAZEPZIOARI BURUZKO INFORMAZIOA</a:t>
            </a:r>
            <a:endParaRPr sz="4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6" name="Google Shape;116;gfdcd7c7193_1_0"/>
          <p:cNvSpPr txBox="1"/>
          <p:nvPr/>
        </p:nvSpPr>
        <p:spPr>
          <a:xfrm>
            <a:off x="820325" y="1393375"/>
            <a:ext cx="10775100" cy="3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Hormona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bidezko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antikontzeptibo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hartzen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hasi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aurretik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beharrezkoa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Farmako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bide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guztiak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azaldu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behar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zaizkie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erabiltzaileei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objektibo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zehatz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eguneratuan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Erabiltzaileak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bere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lehentasunen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arabera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aukeratzen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errespetatu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behar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</a:t>
            </a:r>
          </a:p>
          <a:p>
            <a:pPr marL="558800" lvl="1">
              <a:lnSpc>
                <a:spcPct val="90000"/>
              </a:lnSpc>
              <a:buClr>
                <a:schemeClr val="dk1"/>
              </a:buClr>
              <a:buSzPct val="80000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ct val="10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Hautagarritasun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irizpideak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Antikontzeptiboaren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eraginkortasuna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emateko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bidea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Ondorio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kaltegarriak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arriskuak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Erabiltzeko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erraztasuna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Etorkizuneko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haurdunaldien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plangintza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Kontrolatu nahi diren sintoma zehatzak</a:t>
            </a: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Kostua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7" name="Google Shape;117;gfdcd7c7193_1_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118" name="Google Shape;118;gfdcd7c7193_1_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gfdcd7c7193_1_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gfdcd7c7193_1_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1" name="Google Shape;121;gfdcd7c7193_1_0"/>
          <p:cNvCxnSpPr/>
          <p:nvPr/>
        </p:nvCxnSpPr>
        <p:spPr>
          <a:xfrm>
            <a:off x="433802" y="1234297"/>
            <a:ext cx="11261098" cy="7402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dcd7c7193_1_10"/>
          <p:cNvSpPr txBox="1">
            <a:spLocks noGrp="1"/>
          </p:cNvSpPr>
          <p:nvPr>
            <p:ph type="title"/>
          </p:nvPr>
        </p:nvSpPr>
        <p:spPr>
          <a:xfrm>
            <a:off x="930900" y="403614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9EBA"/>
              </a:buClr>
              <a:buSzPct val="100000"/>
              <a:buFont typeface="Arial Black"/>
              <a:buNone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HORMONA BIDEZKO ANTISORGAILU KONBINATUAK (</a:t>
            </a:r>
            <a:r>
              <a:rPr lang="es-ES" sz="4000" dirty="0" err="1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HAHak</a:t>
            </a: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)</a:t>
            </a:r>
            <a:endParaRPr sz="4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7" name="Google Shape;127;gfdcd7c7193_1_10"/>
          <p:cNvSpPr txBox="1"/>
          <p:nvPr/>
        </p:nvSpPr>
        <p:spPr>
          <a:xfrm>
            <a:off x="820200" y="1395663"/>
            <a:ext cx="10775100" cy="4695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9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Estrogeno bat (etinilestradiola) eta progestageno bat dute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Lebonorgestrela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kontrako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efektuen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ezagunagoa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Desogestrela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lipidikoa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hobetzen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dute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Dienogesta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propietate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antiandrogeniko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garrantzitsua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Klormadinona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efektu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antiandrogeniko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moderatua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Drospirenona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sv-SE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aktibitate antiandrogeniko moderatua eta diuretikoa</a:t>
            </a: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Ziproterona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akne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androgeno-mendekoa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eta/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hirtsutismoa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tratatzeko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Nomegestrola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gogo-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aldartearen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nahasmenduak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dituzten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pertsonek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hobeto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toleratzen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dute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58800" lvl="1">
              <a:lnSpc>
                <a:spcPct val="90000"/>
              </a:lnSpc>
              <a:buClr>
                <a:schemeClr val="dk1"/>
              </a:buClr>
              <a:buSzPct val="80000"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lnSpc>
                <a:spcPct val="9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Guztiek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antzeko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eraginkortasun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teorikoa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dute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000"/>
            </a:pPr>
            <a:endParaRPr lang="es-ES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lnSpc>
                <a:spcPct val="90000"/>
              </a:lnSpc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Hiru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modutara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administra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daitezke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Ahotik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egunero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transdermikoan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(astero)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Baginatik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(hilero)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8" name="Google Shape;128;gfdcd7c7193_1_1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129" name="Google Shape;129;gfdcd7c7193_1_1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gfdcd7c7193_1_1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gfdcd7c7193_1_1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2" name="Google Shape;132;gfdcd7c7193_1_10"/>
          <p:cNvCxnSpPr/>
          <p:nvPr/>
        </p:nvCxnSpPr>
        <p:spPr>
          <a:xfrm>
            <a:off x="433802" y="1286898"/>
            <a:ext cx="11161500" cy="7200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dcd7c7193_1_2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Clr>
                <a:srgbClr val="4E9EBA"/>
              </a:buClr>
              <a:buSzPct val="100000"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AHOTIKO HORMONA BIDEZKO ANTISORGAILU KONBINATUAK </a:t>
            </a:r>
            <a:endParaRPr sz="4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8" name="Google Shape;138;gfdcd7c7193_1_20"/>
          <p:cNvSpPr txBox="1"/>
          <p:nvPr/>
        </p:nvSpPr>
        <p:spPr>
          <a:xfrm>
            <a:off x="820200" y="1483575"/>
            <a:ext cx="10775100" cy="3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Dosifika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daitezke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ziklikoan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(21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egun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+ 7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egun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atseden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jarraituan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(21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egun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farmako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aktibo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+ 7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egun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plazebo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30-35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mcg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etinilestradiol-dosiak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odoljario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erregularren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ereduak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izateko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probabilitate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handiagoarekin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lotzen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bigarren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mailako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ondorio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gehiagorekin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ere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bularren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sentikortasuna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goragalea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Agerpen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sekuentzialek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bifasikoek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trifasikoek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multifasikoek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ez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dute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abantailarik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erakutsi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dosia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hartzean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akatsak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egiteko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handiago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dakarte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39" name="Google Shape;139;gfdcd7c7193_1_2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140" name="Google Shape;140;gfdcd7c7193_1_2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gfdcd7c7193_1_2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gfdcd7c7193_1_2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3" name="Google Shape;143;gfdcd7c7193_1_20"/>
          <p:cNvCxnSpPr/>
          <p:nvPr/>
        </p:nvCxnSpPr>
        <p:spPr>
          <a:xfrm>
            <a:off x="433802" y="1286898"/>
            <a:ext cx="11161500" cy="7200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dcd7c7193_1_3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Clr>
                <a:srgbClr val="4E9EBA"/>
              </a:buClr>
              <a:buSzPct val="100000"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HORMONA BIDEZKO ANTISORGAILU KONBINATU TRANSDERMIKOAK</a:t>
            </a:r>
            <a:endParaRPr sz="4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9" name="Google Shape;149;gfdcd7c7193_1_30"/>
          <p:cNvSpPr txBox="1"/>
          <p:nvPr/>
        </p:nvSpPr>
        <p:spPr>
          <a:xfrm>
            <a:off x="820200" y="1483575"/>
            <a:ext cx="10775100" cy="3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Adabaki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itsasgarria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astean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behin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jartzen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3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astez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jarraian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aste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adabakirik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gabe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Abantailak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Ahotiko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HAHen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antzeko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eraginkortasuna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kontrako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efektuak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ditu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Hobeto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betetzen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pauta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Interakzio-potentzial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txikiagoa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Desabantailak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Narritadura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txaplata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jartzen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lekuan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Bularren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sentikortasun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handiagoak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Dismenorrea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areagotu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dezake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0" name="Google Shape;150;gfdcd7c7193_1_3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151" name="Google Shape;151;gfdcd7c7193_1_3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gfdcd7c7193_1_3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gfdcd7c7193_1_3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4" name="Google Shape;154;gfdcd7c7193_1_30"/>
          <p:cNvCxnSpPr/>
          <p:nvPr/>
        </p:nvCxnSpPr>
        <p:spPr>
          <a:xfrm flipV="1">
            <a:off x="621635" y="1294098"/>
            <a:ext cx="10973667" cy="5313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dcd7c7193_1_4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Clr>
                <a:srgbClr val="4E9EBA"/>
              </a:buClr>
              <a:buSzPct val="100000"/>
            </a:pPr>
            <a:r>
              <a:rPr lang="es-ES" sz="40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HORMONA BIDEZKO ANTISORGAILU KONBINATU BAGINALAK</a:t>
            </a:r>
            <a:endParaRPr sz="40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0" name="Google Shape;160;gfdcd7c7193_1_40"/>
          <p:cNvSpPr txBox="1"/>
          <p:nvPr/>
        </p:nvSpPr>
        <p:spPr>
          <a:xfrm>
            <a:off x="820200" y="1483575"/>
            <a:ext cx="10775100" cy="3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Plaztikozko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eraztun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malgua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Baginan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mantentzen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3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astez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kendu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egiten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7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egunez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Egun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horietan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gabetzeagatiko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odoljarioa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gertatzen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da)</a:t>
            </a:r>
          </a:p>
          <a:p>
            <a:pPr marR="0"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Abantailak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Ahotiko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prestakinen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antzeko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eraginkortasun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antikontzeptiboa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Hobeto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betetzen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pauta</a:t>
            </a:r>
          </a:p>
          <a:p>
            <a:pPr marL="914400" lvl="1" indent="-355600" algn="just">
              <a:lnSpc>
                <a:spcPct val="90000"/>
              </a:lnSpc>
              <a:buClr>
                <a:schemeClr val="dk1"/>
              </a:buClr>
              <a:buSzPct val="80000"/>
              <a:buFont typeface="Arial" panose="020B0604020202020204" pitchFamily="34" charset="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Bigarren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mailako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ondorio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batzuk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arinagoak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menstruazio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odoljarioa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goragaleak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573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lnSpc>
                <a:spcPct val="90000"/>
              </a:lnSpc>
              <a:buClr>
                <a:schemeClr val="dk1"/>
              </a:buClr>
              <a:buSzPts val="200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Erabilerari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buruzko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zalantzak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argitzeko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fitxa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bat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dago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eskuragarri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i-</a:t>
            </a:r>
            <a:r>
              <a:rPr lang="es-ES" sz="22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botikan</a:t>
            </a:r>
            <a:r>
              <a:rPr lang="es-ES" sz="2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000" dirty="0">
                <a:solidFill>
                  <a:srgbClr val="0070C0"/>
                </a:solidFill>
                <a:latin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(21. </a:t>
            </a:r>
            <a:r>
              <a:rPr lang="es-ES" sz="2000" dirty="0" err="1">
                <a:solidFill>
                  <a:srgbClr val="0070C0"/>
                </a:solidFill>
                <a:latin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zk</a:t>
            </a:r>
            <a:r>
              <a:rPr lang="es-ES" sz="2000" dirty="0">
                <a:solidFill>
                  <a:srgbClr val="0070C0"/>
                </a:solidFill>
                <a:latin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./2015)</a:t>
            </a:r>
            <a:endParaRPr sz="2000" dirty="0">
              <a:solidFill>
                <a:srgbClr val="0070C0"/>
              </a:solidFill>
              <a:latin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dirty="0"/>
          </a:p>
        </p:txBody>
      </p:sp>
      <p:grpSp>
        <p:nvGrpSpPr>
          <p:cNvPr id="161" name="Google Shape;161;gfdcd7c7193_1_4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162" name="Google Shape;162;gfdcd7c7193_1_40"/>
            <p:cNvPicPr preferRelativeResize="0"/>
            <p:nvPr/>
          </p:nvPicPr>
          <p:blipFill rotWithShape="1">
            <a:blip r:embed="rId4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gfdcd7c7193_1_40" descr="Archivo:Osakidetza.svg - Wikipedia, la enciclopedia libr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gfdcd7c7193_1_40" descr="salud_lateral_color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5" name="Google Shape;165;gfdcd7c7193_1_40"/>
          <p:cNvCxnSpPr/>
          <p:nvPr/>
        </p:nvCxnSpPr>
        <p:spPr>
          <a:xfrm>
            <a:off x="621635" y="1280160"/>
            <a:ext cx="10973667" cy="13938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" name="Google Shape;46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2455" y="4126380"/>
            <a:ext cx="379009" cy="405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fdcd7c7193_1_50"/>
          <p:cNvSpPr txBox="1">
            <a:spLocks noGrp="1"/>
          </p:cNvSpPr>
          <p:nvPr>
            <p:ph type="title"/>
          </p:nvPr>
        </p:nvSpPr>
        <p:spPr>
          <a:xfrm>
            <a:off x="433800" y="365125"/>
            <a:ext cx="11261100" cy="7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4E9EBA"/>
              </a:buClr>
              <a:buSzPct val="100000"/>
            </a:pPr>
            <a:r>
              <a:rPr lang="es-ES" sz="32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PROGESTAGENOA SOILIK DUTEN HORMONA BIDEZKO ANTISORGAILUAK (</a:t>
            </a:r>
            <a:r>
              <a:rPr lang="es-ES" sz="3200" dirty="0" err="1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PHAk</a:t>
            </a:r>
            <a:r>
              <a:rPr lang="es-ES" sz="3200" dirty="0">
                <a:solidFill>
                  <a:srgbClr val="4E9EBA"/>
                </a:solidFill>
                <a:latin typeface="Arial Black"/>
                <a:ea typeface="Arial Black"/>
                <a:cs typeface="Arial Black"/>
                <a:sym typeface="Arial Black"/>
              </a:rPr>
              <a:t>)</a:t>
            </a:r>
            <a:endParaRPr sz="3200" dirty="0">
              <a:solidFill>
                <a:srgbClr val="4E9EBA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1" name="Google Shape;171;gfdcd7c7193_1_50"/>
          <p:cNvSpPr txBox="1"/>
          <p:nvPr/>
        </p:nvSpPr>
        <p:spPr>
          <a:xfrm>
            <a:off x="820202" y="1411979"/>
            <a:ext cx="10775100" cy="4688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Abantailak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Estrogenoen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bigarren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mailako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ondorio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metabolikoak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klinikoak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saihestea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Font typeface="Arial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Arrisku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handiko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pertsonen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kasuan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alternatiba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	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Arteria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koronarioetako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gaixotasuna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gaixotasun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zerebrobaskularra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zainetako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gaixotasun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tronboenbolikoa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hipertentsioa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pertsona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transgeneroa</a:t>
            </a:r>
            <a:endParaRPr lang="es-ES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0" lvl="2">
              <a:lnSpc>
                <a:spcPct val="90000"/>
              </a:lnSpc>
              <a:buClr>
                <a:schemeClr val="dk1"/>
              </a:buClr>
              <a:buSzPct val="60000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>
              <a:lnSpc>
                <a:spcPct val="90000"/>
              </a:lnSpc>
              <a:buClr>
                <a:schemeClr val="dk1"/>
              </a:buClr>
              <a:buSzPts val="200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Administratzeko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>
              <a:lnSpc>
                <a:spcPct val="90000"/>
              </a:lnSpc>
              <a:buClr>
                <a:schemeClr val="dk1"/>
              </a:buClr>
              <a:buSzPct val="8000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Tratamendu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s-ES" sz="22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pauta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Ahotik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Konprimatuak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0000"/>
              <a:buChar char="•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Iraupen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luzea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larruazalpeko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inplantea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umetoki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barneko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gailua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(UBG)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55600">
              <a:lnSpc>
                <a:spcPct val="90000"/>
              </a:lnSpc>
              <a:buClr>
                <a:schemeClr val="dk1"/>
              </a:buClr>
              <a:buSzPct val="60000"/>
              <a:buFont typeface="Wingdings" panose="05000000000000000000" pitchFamily="2" charset="2"/>
              <a:buChar char="v"/>
            </a:pP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Muskulu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barneko</a:t>
            </a:r>
            <a:r>
              <a:rPr lang="es-E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gordailu-injekzioa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2" name="Google Shape;172;gfdcd7c7193_1_50"/>
          <p:cNvGrpSpPr/>
          <p:nvPr/>
        </p:nvGrpSpPr>
        <p:grpSpPr>
          <a:xfrm>
            <a:off x="621635" y="6185998"/>
            <a:ext cx="10856798" cy="580324"/>
            <a:chOff x="621635" y="6185998"/>
            <a:chExt cx="10856798" cy="580324"/>
          </a:xfrm>
        </p:grpSpPr>
        <p:pic>
          <p:nvPicPr>
            <p:cNvPr id="173" name="Google Shape;173;gfdcd7c7193_1_50"/>
            <p:cNvPicPr preferRelativeResize="0"/>
            <p:nvPr/>
          </p:nvPicPr>
          <p:blipFill rotWithShape="1">
            <a:blip r:embed="rId3">
              <a:alphaModFix/>
            </a:blip>
            <a:srcRect l="706" t="11279" r="58193" b="10442"/>
            <a:stretch/>
          </p:blipFill>
          <p:spPr>
            <a:xfrm>
              <a:off x="5323957" y="6185998"/>
              <a:ext cx="1012536" cy="5356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gfdcd7c7193_1_50" descr="Archivo:Osakidetza.svg - Wikipedia, la enciclopedia libr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1635" y="6249023"/>
              <a:ext cx="1156335" cy="40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gfdcd7c7193_1_50" descr="salud_lateral_color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73203" y="6239907"/>
              <a:ext cx="1205230" cy="5264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6" name="Google Shape;176;gfdcd7c7193_1_50"/>
          <p:cNvCxnSpPr/>
          <p:nvPr/>
        </p:nvCxnSpPr>
        <p:spPr>
          <a:xfrm flipV="1">
            <a:off x="621635" y="1294098"/>
            <a:ext cx="10973667" cy="28386"/>
          </a:xfrm>
          <a:prstGeom prst="straightConnector1">
            <a:avLst/>
          </a:prstGeom>
          <a:noFill/>
          <a:ln w="25400" cap="flat" cmpd="sng">
            <a:solidFill>
              <a:srgbClr val="4E9EBA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01a845-6ce7-4628-b9f3-e90712a662a6" xsi:nil="true"/>
    <lcf76f155ced4ddcb4097134ff3c332f xmlns="1fdafc60-6e87-4fef-9209-278af2a3ac6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91CD9D10FA1F543857F910471C88E3F" ma:contentTypeVersion="16" ma:contentTypeDescription="Crear nuevo documento." ma:contentTypeScope="" ma:versionID="e11e11172e94bbd0920ee66f4aea9125">
  <xsd:schema xmlns:xsd="http://www.w3.org/2001/XMLSchema" xmlns:xs="http://www.w3.org/2001/XMLSchema" xmlns:p="http://schemas.microsoft.com/office/2006/metadata/properties" xmlns:ns2="1fdafc60-6e87-4fef-9209-278af2a3ac6d" xmlns:ns3="f301a845-6ce7-4628-b9f3-e90712a662a6" targetNamespace="http://schemas.microsoft.com/office/2006/metadata/properties" ma:root="true" ma:fieldsID="1c4086f40aa2582f9dec59663ac460cf" ns2:_="" ns3:_="">
    <xsd:import namespace="1fdafc60-6e87-4fef-9209-278af2a3ac6d"/>
    <xsd:import namespace="f301a845-6ce7-4628-b9f3-e90712a66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afc60-6e87-4fef-9209-278af2a3ac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16238219-447f-418f-809f-6e2596424e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1a845-6ce7-4628-b9f3-e90712a662a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2c9e86-a5d1-4fbb-99d0-b14c622278c8}" ma:internalName="TaxCatchAll" ma:showField="CatchAllData" ma:web="f301a845-6ce7-4628-b9f3-e90712a662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194584-789E-4107-B9E2-C9A64B4EFF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0362C1-D605-4346-986D-12F08E2F9D18}">
  <ds:schemaRefs>
    <ds:schemaRef ds:uri="http://purl.org/dc/elements/1.1/"/>
    <ds:schemaRef ds:uri="http://schemas.microsoft.com/office/2006/metadata/properties"/>
    <ds:schemaRef ds:uri="f301a845-6ce7-4628-b9f3-e90712a662a6"/>
    <ds:schemaRef ds:uri="1fdafc60-6e87-4fef-9209-278af2a3ac6d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EFDAC78-DCC1-4BFA-A92D-D3A0B3A3D4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dafc60-6e87-4fef-9209-278af2a3ac6d"/>
    <ds:schemaRef ds:uri="f301a845-6ce7-4628-b9f3-e90712a66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4254</TotalTime>
  <Words>1993</Words>
  <Application>Microsoft Office PowerPoint</Application>
  <PresentationFormat>Panorámica</PresentationFormat>
  <Paragraphs>365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 Black</vt:lpstr>
      <vt:lpstr>Arial</vt:lpstr>
      <vt:lpstr>Calibri</vt:lpstr>
      <vt:lpstr>Wingdings</vt:lpstr>
      <vt:lpstr>Tema de Office</vt:lpstr>
      <vt:lpstr>KONTRAZEPZIO HORMONALA EGUNERATZEA   30 Liburukia, 6 Zk - 2022</vt:lpstr>
      <vt:lpstr>AURKIBIDEA</vt:lpstr>
      <vt:lpstr>HITZAURREA</vt:lpstr>
      <vt:lpstr>KONTRAZEPZIOARI BURUZKO INFORMAZIOA</vt:lpstr>
      <vt:lpstr>HORMONA BIDEZKO ANTISORGAILU KONBINATUAK (HAHak)</vt:lpstr>
      <vt:lpstr>AHOTIKO HORMONA BIDEZKO ANTISORGAILU KONBINATUAK </vt:lpstr>
      <vt:lpstr>HORMONA BIDEZKO ANTISORGAILU KONBINATU TRANSDERMIKOAK</vt:lpstr>
      <vt:lpstr>HORMONA BIDEZKO ANTISORGAILU KONBINATU BAGINALAK</vt:lpstr>
      <vt:lpstr>PROGESTAGENOA SOILIK DUTEN HORMONA BIDEZKO ANTISORGAILUAK (PHAk)</vt:lpstr>
      <vt:lpstr>AHOTIKO PROGESTAGENOA SOILIK DUTEN HORMONA BIDEZKO ANTISORGAILUAK</vt:lpstr>
      <vt:lpstr>PROGESTAGENOA SOILIK DUTEN HORMONA BIDEZKO ANTISORGAILU SUBDERMIKOAK (INPLANTEA)</vt:lpstr>
      <vt:lpstr>UMETOKI BARNEKO PROGESTAGENOA SOILIK DUTEN HORMONA BIDEZKO ANTISORGAILUAK</vt:lpstr>
      <vt:lpstr>MUSKULU BARNEKO PROGESTAGENOA SOILIK DUTEN HORMONA BIDEZKO ANTISORGAILUAK</vt:lpstr>
      <vt:lpstr>HORMONA BIDEZKO ANTISORGAILU KONBINATUEN ONDORIO KALTEGARRI TXIKIAK</vt:lpstr>
      <vt:lpstr>HORMONA BIDEZKO ANTISORGAILU KONBINATUEN ONDORIO KALTEGARRI HANDIAGOAK</vt:lpstr>
      <vt:lpstr>HORMONA BIDEZKO ANTISORGAILU KONBINATUEN ONDORIO KALTEGARRI HANDIAGOAK</vt:lpstr>
      <vt:lpstr>HORMONA BIDEZKO ANTISORGAILU KONBINATUEN ONDORIO KALTEGARRI HANDIAGOAK</vt:lpstr>
      <vt:lpstr>PROGESTAGENOA SOILIK DUTEN HORMONA BIDEZKO ANTISORGAILUEN ONDORIO KALTEGARRIAK</vt:lpstr>
      <vt:lpstr>EMERGENTZIAZKO KONTRAZEPZIOA</vt:lpstr>
      <vt:lpstr>ANTISORGAILUAK HAUTATZEA (I)</vt:lpstr>
      <vt:lpstr>ANTISORGAILUAK HAUTATZEA (II)</vt:lpstr>
      <vt:lpstr>ANTISORGAILUEN INTERAKZIOAK</vt:lpstr>
      <vt:lpstr>ZER EGIN DOSIA AHAZTUZ GERO?</vt:lpstr>
      <vt:lpstr>FUNTSEZKO IDEIAK</vt:lpstr>
      <vt:lpstr>Informazio gehiagorako eta bibliografia…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ACTUALIZACIÓN EN ANTICONCEPCIÓN HORMONAL  Vol 30, nº 6 - año 2022</dc:title>
  <dc:creator>López Varona, Mª José</dc:creator>
  <cp:lastModifiedBy>Rosado Ortiz De Zarate, Ander</cp:lastModifiedBy>
  <cp:revision>197</cp:revision>
  <dcterms:created xsi:type="dcterms:W3CDTF">2022-01-18T07:46:55Z</dcterms:created>
  <dcterms:modified xsi:type="dcterms:W3CDTF">2023-01-02T11:05:32Z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0x01010062652D568B5419459BF9192485ED5C61</vt:lpwstr>
  </property>
  <property fmtid="{D5CDD505-2E9C-101B-9397-08002B2CF9AE}" pid="3" name="MediaServiceImageTags">
    <vt:lpwstr/>
  </property>
</Properties>
</file>