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handoutMasterIdLst>
    <p:handoutMasterId r:id="rId35"/>
  </p:handoutMasterIdLst>
  <p:sldIdLst>
    <p:sldId id="256" r:id="rId5"/>
    <p:sldId id="259" r:id="rId6"/>
    <p:sldId id="262" r:id="rId7"/>
    <p:sldId id="280" r:id="rId8"/>
    <p:sldId id="281" r:id="rId9"/>
    <p:sldId id="282" r:id="rId10"/>
    <p:sldId id="283" r:id="rId11"/>
    <p:sldId id="284" r:id="rId12"/>
    <p:sldId id="285" r:id="rId13"/>
    <p:sldId id="286" r:id="rId14"/>
    <p:sldId id="287" r:id="rId15"/>
    <p:sldId id="288" r:id="rId16"/>
    <p:sldId id="289" r:id="rId17"/>
    <p:sldId id="290" r:id="rId18"/>
    <p:sldId id="291" r:id="rId19"/>
    <p:sldId id="292" r:id="rId20"/>
    <p:sldId id="293" r:id="rId21"/>
    <p:sldId id="294" r:id="rId22"/>
    <p:sldId id="295" r:id="rId23"/>
    <p:sldId id="296" r:id="rId24"/>
    <p:sldId id="302" r:id="rId25"/>
    <p:sldId id="303" r:id="rId26"/>
    <p:sldId id="297" r:id="rId27"/>
    <p:sldId id="298" r:id="rId28"/>
    <p:sldId id="299" r:id="rId29"/>
    <p:sldId id="300" r:id="rId30"/>
    <p:sldId id="304" r:id="rId31"/>
    <p:sldId id="305" r:id="rId32"/>
    <p:sldId id="306" r:id="rId33"/>
    <p:sldId id="261" r:id="rId34"/>
  </p:sldIdLst>
  <p:sldSz cx="12192000" cy="6858000"/>
  <p:notesSz cx="6662738" cy="9926638"/>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E9EBA"/>
    <a:srgbClr val="58B0AE"/>
    <a:srgbClr val="7EC2C0"/>
    <a:srgbClr val="89C5C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04" autoAdjust="0"/>
    <p:restoredTop sz="94660"/>
  </p:normalViewPr>
  <p:slideViewPr>
    <p:cSldViewPr snapToGrid="0">
      <p:cViewPr varScale="1">
        <p:scale>
          <a:sx n="115" d="100"/>
          <a:sy n="115" d="100"/>
        </p:scale>
        <p:origin x="42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slide" Target="slides/slide30.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Goiburuaren leku-marka 1"/>
          <p:cNvSpPr>
            <a:spLocks noGrp="1"/>
          </p:cNvSpPr>
          <p:nvPr>
            <p:ph type="hdr" sz="quarter"/>
          </p:nvPr>
        </p:nvSpPr>
        <p:spPr>
          <a:xfrm>
            <a:off x="0" y="0"/>
            <a:ext cx="2887186" cy="498056"/>
          </a:xfrm>
          <a:prstGeom prst="rect">
            <a:avLst/>
          </a:prstGeom>
        </p:spPr>
        <p:txBody>
          <a:bodyPr vert="horz" lIns="91440" tIns="45720" rIns="91440" bIns="45720" rtlCol="0"/>
          <a:lstStyle>
            <a:lvl1pPr algn="l">
              <a:defRPr sz="1200"/>
            </a:lvl1pPr>
          </a:lstStyle>
          <a:p>
            <a:endParaRPr lang="es-ES"/>
          </a:p>
        </p:txBody>
      </p:sp>
      <p:sp>
        <p:nvSpPr>
          <p:cNvPr id="3" name="Dataren leku-marka 2"/>
          <p:cNvSpPr>
            <a:spLocks noGrp="1"/>
          </p:cNvSpPr>
          <p:nvPr>
            <p:ph type="dt" sz="quarter" idx="1"/>
          </p:nvPr>
        </p:nvSpPr>
        <p:spPr>
          <a:xfrm>
            <a:off x="3774010" y="0"/>
            <a:ext cx="2887186" cy="498056"/>
          </a:xfrm>
          <a:prstGeom prst="rect">
            <a:avLst/>
          </a:prstGeom>
        </p:spPr>
        <p:txBody>
          <a:bodyPr vert="horz" lIns="91440" tIns="45720" rIns="91440" bIns="45720" rtlCol="0"/>
          <a:lstStyle>
            <a:lvl1pPr algn="r">
              <a:defRPr sz="1200"/>
            </a:lvl1pPr>
          </a:lstStyle>
          <a:p>
            <a:fld id="{E6AA87A6-201E-4EC4-86B9-2C2B7B64E264}" type="datetimeFigureOut">
              <a:rPr lang="es-ES" smtClean="0"/>
              <a:t>09/05/2022</a:t>
            </a:fld>
            <a:endParaRPr lang="es-ES"/>
          </a:p>
        </p:txBody>
      </p:sp>
      <p:sp>
        <p:nvSpPr>
          <p:cNvPr id="4" name="Orri-oinaren leku-marka 3"/>
          <p:cNvSpPr>
            <a:spLocks noGrp="1"/>
          </p:cNvSpPr>
          <p:nvPr>
            <p:ph type="ftr" sz="quarter" idx="2"/>
          </p:nvPr>
        </p:nvSpPr>
        <p:spPr>
          <a:xfrm>
            <a:off x="0" y="9428584"/>
            <a:ext cx="2887186" cy="498055"/>
          </a:xfrm>
          <a:prstGeom prst="rect">
            <a:avLst/>
          </a:prstGeom>
        </p:spPr>
        <p:txBody>
          <a:bodyPr vert="horz" lIns="91440" tIns="45720" rIns="91440" bIns="45720" rtlCol="0" anchor="b"/>
          <a:lstStyle>
            <a:lvl1pPr algn="l">
              <a:defRPr sz="1200"/>
            </a:lvl1pPr>
          </a:lstStyle>
          <a:p>
            <a:endParaRPr lang="es-ES"/>
          </a:p>
        </p:txBody>
      </p:sp>
      <p:sp>
        <p:nvSpPr>
          <p:cNvPr id="5" name="Diapositibaren zenbakiaren leku-marka 4"/>
          <p:cNvSpPr>
            <a:spLocks noGrp="1"/>
          </p:cNvSpPr>
          <p:nvPr>
            <p:ph type="sldNum" sz="quarter" idx="3"/>
          </p:nvPr>
        </p:nvSpPr>
        <p:spPr>
          <a:xfrm>
            <a:off x="3774010" y="9428584"/>
            <a:ext cx="2887186" cy="498055"/>
          </a:xfrm>
          <a:prstGeom prst="rect">
            <a:avLst/>
          </a:prstGeom>
        </p:spPr>
        <p:txBody>
          <a:bodyPr vert="horz" lIns="91440" tIns="45720" rIns="91440" bIns="45720" rtlCol="0" anchor="b"/>
          <a:lstStyle>
            <a:lvl1pPr algn="r">
              <a:defRPr sz="1200"/>
            </a:lvl1pPr>
          </a:lstStyle>
          <a:p>
            <a:fld id="{9ECEDC1B-0221-4F37-8830-B22554DB2693}" type="slidenum">
              <a:rPr lang="es-ES" smtClean="0"/>
              <a:t>‹Nº›</a:t>
            </a:fld>
            <a:endParaRPr lang="es-ES"/>
          </a:p>
        </p:txBody>
      </p:sp>
    </p:spTree>
    <p:extLst>
      <p:ext uri="{BB962C8B-B14F-4D97-AF65-F5344CB8AC3E}">
        <p14:creationId xmlns:p14="http://schemas.microsoft.com/office/powerpoint/2010/main" val="26336646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ES"/>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ES"/>
          </a:p>
        </p:txBody>
      </p:sp>
      <p:sp>
        <p:nvSpPr>
          <p:cNvPr id="4" name="Marcador de fecha 3"/>
          <p:cNvSpPr>
            <a:spLocks noGrp="1"/>
          </p:cNvSpPr>
          <p:nvPr>
            <p:ph type="dt" sz="half" idx="10"/>
          </p:nvPr>
        </p:nvSpPr>
        <p:spPr/>
        <p:txBody>
          <a:bodyPr/>
          <a:lstStyle/>
          <a:p>
            <a:fld id="{8C18DA3A-A72E-437B-ACDF-BA92A715D246}" type="datetimeFigureOut">
              <a:rPr lang="es-ES" smtClean="0"/>
              <a:t>09/05/2022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34627331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8C18DA3A-A72E-437B-ACDF-BA92A715D246}" type="datetimeFigureOut">
              <a:rPr lang="es-ES" smtClean="0"/>
              <a:t>09/05/2022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941088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ES"/>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8C18DA3A-A72E-437B-ACDF-BA92A715D246}" type="datetimeFigureOut">
              <a:rPr lang="es-ES" smtClean="0"/>
              <a:t>09/05/2022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1953681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10"/>
          </p:nvPr>
        </p:nvSpPr>
        <p:spPr/>
        <p:txBody>
          <a:bodyPr/>
          <a:lstStyle/>
          <a:p>
            <a:fld id="{8C18DA3A-A72E-437B-ACDF-BA92A715D246}" type="datetimeFigureOut">
              <a:rPr lang="es-ES" smtClean="0"/>
              <a:t>09/05/2022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1139620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8C18DA3A-A72E-437B-ACDF-BA92A715D246}" type="datetimeFigureOut">
              <a:rPr lang="es-ES" smtClean="0"/>
              <a:t>09/05/2022</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256660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fecha 4"/>
          <p:cNvSpPr>
            <a:spLocks noGrp="1"/>
          </p:cNvSpPr>
          <p:nvPr>
            <p:ph type="dt" sz="half" idx="10"/>
          </p:nvPr>
        </p:nvSpPr>
        <p:spPr/>
        <p:txBody>
          <a:bodyPr/>
          <a:lstStyle/>
          <a:p>
            <a:fld id="{8C18DA3A-A72E-437B-ACDF-BA92A715D246}" type="datetimeFigureOut">
              <a:rPr lang="es-ES" smtClean="0"/>
              <a:t>09/05/2022</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1389528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Marcador de fecha 6"/>
          <p:cNvSpPr>
            <a:spLocks noGrp="1"/>
          </p:cNvSpPr>
          <p:nvPr>
            <p:ph type="dt" sz="half" idx="10"/>
          </p:nvPr>
        </p:nvSpPr>
        <p:spPr/>
        <p:txBody>
          <a:bodyPr/>
          <a:lstStyle/>
          <a:p>
            <a:fld id="{8C18DA3A-A72E-437B-ACDF-BA92A715D246}" type="datetimeFigureOut">
              <a:rPr lang="es-ES" smtClean="0"/>
              <a:t>09/05/2022</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997686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ES"/>
          </a:p>
        </p:txBody>
      </p:sp>
      <p:sp>
        <p:nvSpPr>
          <p:cNvPr id="3" name="Marcador de fecha 2"/>
          <p:cNvSpPr>
            <a:spLocks noGrp="1"/>
          </p:cNvSpPr>
          <p:nvPr>
            <p:ph type="dt" sz="half" idx="10"/>
          </p:nvPr>
        </p:nvSpPr>
        <p:spPr/>
        <p:txBody>
          <a:bodyPr/>
          <a:lstStyle/>
          <a:p>
            <a:fld id="{8C18DA3A-A72E-437B-ACDF-BA92A715D246}" type="datetimeFigureOut">
              <a:rPr lang="es-ES" smtClean="0"/>
              <a:t>09/05/2022</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20125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8C18DA3A-A72E-437B-ACDF-BA92A715D246}" type="datetimeFigureOut">
              <a:rPr lang="es-ES" smtClean="0"/>
              <a:t>09/05/2022</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4847769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8C18DA3A-A72E-437B-ACDF-BA92A715D246}" type="datetimeFigureOut">
              <a:rPr lang="es-ES" smtClean="0"/>
              <a:t>09/05/2022</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3665006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ES"/>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8C18DA3A-A72E-437B-ACDF-BA92A715D246}" type="datetimeFigureOut">
              <a:rPr lang="es-ES" smtClean="0"/>
              <a:t>09/05/2022</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8C631360-EB4A-46CB-8879-2D5DF2D4390C}" type="slidenum">
              <a:rPr lang="es-ES" smtClean="0"/>
              <a:t>‹Nº›</a:t>
            </a:fld>
            <a:endParaRPr lang="es-ES"/>
          </a:p>
        </p:txBody>
      </p:sp>
    </p:spTree>
    <p:extLst>
      <p:ext uri="{BB962C8B-B14F-4D97-AF65-F5344CB8AC3E}">
        <p14:creationId xmlns:p14="http://schemas.microsoft.com/office/powerpoint/2010/main" val="24916562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C18DA3A-A72E-437B-ACDF-BA92A715D246}" type="datetimeFigureOut">
              <a:rPr lang="es-ES" smtClean="0"/>
              <a:t>09/05/2022</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631360-EB4A-46CB-8879-2D5DF2D4390C}" type="slidenum">
              <a:rPr lang="es-ES" smtClean="0"/>
              <a:t>‹Nº›</a:t>
            </a:fld>
            <a:endParaRPr lang="es-ES"/>
          </a:p>
        </p:txBody>
      </p:sp>
    </p:spTree>
    <p:extLst>
      <p:ext uri="{BB962C8B-B14F-4D97-AF65-F5344CB8AC3E}">
        <p14:creationId xmlns:p14="http://schemas.microsoft.com/office/powerpoint/2010/main" val="11888803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0.xml.rels><?xml version="1.0" encoding="UTF-8" standalone="yes"?>
<Relationships xmlns="http://schemas.openxmlformats.org/package/2006/relationships"><Relationship Id="rId3" Type="http://schemas.openxmlformats.org/officeDocument/2006/relationships/hyperlink" Target="https://www.euskadi.eus/contenidos/informacion/cevime_infac_2022/eu_def/adjuntos/INFAC_Vol_30_3_SARNA_eus.pdf" TargetMode="External"/><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image" Target="../media/image2.png"/><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21635" y="1970117"/>
            <a:ext cx="10752083" cy="2170294"/>
          </a:xfrm>
        </p:spPr>
        <p:txBody>
          <a:bodyPr>
            <a:normAutofit/>
          </a:bodyPr>
          <a:lstStyle/>
          <a:p>
            <a:r>
              <a:rPr lang="es-ES_tradnl" sz="4600" b="1" dirty="0">
                <a:solidFill>
                  <a:srgbClr val="4E9EBA"/>
                </a:solidFill>
                <a:latin typeface="Calibri cuerpo"/>
                <a:ea typeface="+mn-ea"/>
                <a:cs typeface="+mn-cs"/>
              </a:rPr>
              <a:t>SARNAREN TRATAMENDUA</a:t>
            </a:r>
            <a:br>
              <a:rPr lang="es-ES_tradnl" sz="4600" b="1" dirty="0">
                <a:solidFill>
                  <a:srgbClr val="4E9EBA"/>
                </a:solidFill>
                <a:latin typeface="Calibri cuerpo"/>
                <a:ea typeface="+mn-ea"/>
                <a:cs typeface="+mn-cs"/>
              </a:rPr>
            </a:br>
            <a:r>
              <a:rPr lang="es-ES_tradnl" sz="4600" b="1" dirty="0">
                <a:solidFill>
                  <a:srgbClr val="4E9EBA"/>
                </a:solidFill>
                <a:latin typeface="Calibri cuerpo"/>
                <a:ea typeface="+mn-ea"/>
                <a:cs typeface="+mn-cs"/>
              </a:rPr>
              <a:t/>
            </a:r>
            <a:br>
              <a:rPr lang="es-ES_tradnl" sz="4600" b="1" dirty="0">
                <a:solidFill>
                  <a:srgbClr val="4E9EBA"/>
                </a:solidFill>
                <a:latin typeface="Calibri cuerpo"/>
                <a:ea typeface="+mn-ea"/>
                <a:cs typeface="+mn-cs"/>
              </a:rPr>
            </a:br>
            <a:r>
              <a:rPr lang="pl-PL" sz="4600" b="1" dirty="0">
                <a:solidFill>
                  <a:srgbClr val="4E9EBA"/>
                </a:solidFill>
                <a:latin typeface="Calibri cuerpo"/>
                <a:ea typeface="+mn-ea"/>
                <a:cs typeface="+mn-cs"/>
              </a:rPr>
              <a:t>30 Liburukia, </a:t>
            </a:r>
            <a:r>
              <a:rPr lang="es-ES" sz="4600" b="1" dirty="0" smtClean="0">
                <a:solidFill>
                  <a:srgbClr val="4E9EBA"/>
                </a:solidFill>
                <a:latin typeface="Calibri cuerpo"/>
                <a:ea typeface="+mn-ea"/>
                <a:cs typeface="+mn-cs"/>
              </a:rPr>
              <a:t>3.</a:t>
            </a:r>
            <a:r>
              <a:rPr lang="pl-PL" sz="4600" b="1" dirty="0" smtClean="0">
                <a:solidFill>
                  <a:srgbClr val="4E9EBA"/>
                </a:solidFill>
                <a:latin typeface="Calibri cuerpo"/>
                <a:ea typeface="+mn-ea"/>
                <a:cs typeface="+mn-cs"/>
              </a:rPr>
              <a:t> </a:t>
            </a:r>
            <a:r>
              <a:rPr lang="pl-PL" sz="4600" b="1" dirty="0">
                <a:solidFill>
                  <a:srgbClr val="4E9EBA"/>
                </a:solidFill>
                <a:latin typeface="Calibri cuerpo"/>
                <a:ea typeface="+mn-ea"/>
                <a:cs typeface="+mn-cs"/>
              </a:rPr>
              <a:t>Zk - 2022</a:t>
            </a:r>
            <a:endParaRPr lang="es-ES" sz="4600" b="1" dirty="0">
              <a:solidFill>
                <a:srgbClr val="4E9EBA"/>
              </a:solidFill>
              <a:latin typeface="Calibri cuerpo"/>
              <a:ea typeface="+mn-ea"/>
              <a:cs typeface="+mn-cs"/>
            </a:endParaRPr>
          </a:p>
        </p:txBody>
      </p:sp>
      <p:grpSp>
        <p:nvGrpSpPr>
          <p:cNvPr id="4" name="Grupo 3"/>
          <p:cNvGrpSpPr/>
          <p:nvPr/>
        </p:nvGrpSpPr>
        <p:grpSpPr>
          <a:xfrm>
            <a:off x="621635" y="6185998"/>
            <a:ext cx="10856798" cy="580324"/>
            <a:chOff x="621635" y="6185998"/>
            <a:chExt cx="10856798" cy="580324"/>
          </a:xfrm>
        </p:grpSpPr>
        <p:pic>
          <p:nvPicPr>
            <p:cNvPr id="6" name="Imagen 5"/>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7" name="Imagen 6"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8" name="Imagen 7"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spTree>
    <p:extLst>
      <p:ext uri="{BB962C8B-B14F-4D97-AF65-F5344CB8AC3E}">
        <p14:creationId xmlns:p14="http://schemas.microsoft.com/office/powerpoint/2010/main" val="175258527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3802" y="365744"/>
            <a:ext cx="11161486" cy="638348"/>
          </a:xfrm>
        </p:spPr>
        <p:txBody>
          <a:bodyPr>
            <a:noAutofit/>
          </a:bodyPr>
          <a:lstStyle/>
          <a:p>
            <a:pPr algn="ctr"/>
            <a:r>
              <a:rPr lang="es-ES" sz="4000" b="1" dirty="0">
                <a:solidFill>
                  <a:srgbClr val="4E9EBA"/>
                </a:solidFill>
                <a:latin typeface="Calibri cuerpo"/>
                <a:ea typeface="+mn-ea"/>
                <a:cs typeface="+mn-cs"/>
              </a:rPr>
              <a:t>SARNAREN TRATAMENDUA</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99364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33802" y="1534375"/>
            <a:ext cx="11161486" cy="4837222"/>
          </a:xfrm>
          <a:prstGeom prst="rect">
            <a:avLst/>
          </a:prstGeom>
          <a:noFill/>
        </p:spPr>
        <p:txBody>
          <a:bodyPr wrap="square" rtlCol="0">
            <a:spAutoFit/>
          </a:bodyPr>
          <a:lstStyle/>
          <a:p>
            <a:pPr marL="228600" indent="-228600">
              <a:lnSpc>
                <a:spcPts val="3000"/>
              </a:lnSpc>
              <a:spcBef>
                <a:spcPts val="1000"/>
              </a:spcBef>
              <a:buFont typeface="Arial" panose="020B0604020202020204" pitchFamily="34" charset="0"/>
              <a:buChar char="•"/>
            </a:pPr>
            <a:r>
              <a:rPr lang="eu-ES" b="1" dirty="0" smtClean="0"/>
              <a:t>NOIZ ITZULI DAITEZKE IKASTETXERA EDO LANERA?</a:t>
            </a:r>
          </a:p>
          <a:p>
            <a:pPr>
              <a:lnSpc>
                <a:spcPts val="3000"/>
              </a:lnSpc>
              <a:spcBef>
                <a:spcPts val="1000"/>
              </a:spcBef>
            </a:pPr>
            <a:r>
              <a:rPr lang="eu-ES" dirty="0" smtClean="0"/>
              <a:t>Tratamendua lehen aldiz aplikatzen denetik 8-12 ordura edo hurrengo egunean (gauez aplikatzen bada) ikastetxeetara itzuli daitezke haurrak eta lanera helduak</a:t>
            </a:r>
          </a:p>
          <a:p>
            <a:pPr marL="228600" indent="-228600">
              <a:lnSpc>
                <a:spcPts val="3000"/>
              </a:lnSpc>
              <a:spcBef>
                <a:spcPts val="1000"/>
              </a:spcBef>
              <a:buFont typeface="Arial" panose="020B0604020202020204" pitchFamily="34" charset="0"/>
              <a:buChar char="•"/>
            </a:pPr>
            <a:r>
              <a:rPr lang="eu-ES" b="1" dirty="0" smtClean="0"/>
              <a:t>NOIZ JOKO DA INFESTAZIOA KONPONDUTZAT?</a:t>
            </a:r>
          </a:p>
          <a:p>
            <a:pPr>
              <a:lnSpc>
                <a:spcPts val="3000"/>
              </a:lnSpc>
              <a:spcBef>
                <a:spcPts val="1000"/>
              </a:spcBef>
            </a:pPr>
            <a:r>
              <a:rPr lang="eu-ES" dirty="0" smtClean="0"/>
              <a:t>Infestazioa konpondutzat jotzen da (tratamenduaren arrakasta), tratamendua amaitu eta astebetera sarna aktiboaren adierazpenik ez badago</a:t>
            </a:r>
          </a:p>
          <a:p>
            <a:pPr marL="457200" lvl="2" indent="-285750">
              <a:lnSpc>
                <a:spcPts val="3000"/>
              </a:lnSpc>
              <a:spcBef>
                <a:spcPts val="1000"/>
              </a:spcBef>
              <a:buFont typeface="Arial" panose="020B0604020202020204" pitchFamily="34" charset="0"/>
              <a:buChar char="•"/>
            </a:pPr>
            <a:r>
              <a:rPr lang="eu-ES" dirty="0" smtClean="0"/>
              <a:t>Lesio aktiborik ez badago</a:t>
            </a:r>
          </a:p>
          <a:p>
            <a:pPr marL="457200" lvl="2" indent="-285750">
              <a:lnSpc>
                <a:spcPts val="3000"/>
              </a:lnSpc>
              <a:spcBef>
                <a:spcPts val="1000"/>
              </a:spcBef>
              <a:buFont typeface="Arial" panose="020B0604020202020204" pitchFamily="34" charset="0"/>
              <a:buChar char="•"/>
            </a:pPr>
            <a:r>
              <a:rPr lang="eu-ES" dirty="0" smtClean="0"/>
              <a:t>Gaueko pruritorik ez badago</a:t>
            </a:r>
          </a:p>
          <a:p>
            <a:pPr>
              <a:lnSpc>
                <a:spcPts val="3000"/>
              </a:lnSpc>
              <a:spcBef>
                <a:spcPts val="1000"/>
              </a:spcBef>
            </a:pPr>
            <a:r>
              <a:rPr lang="eu-ES" dirty="0" smtClean="0"/>
              <a:t>Tratamendu osteko pruritoak 2-4 astez iraun dezake, </a:t>
            </a:r>
            <a:r>
              <a:rPr lang="eu-ES" dirty="0" err="1" smtClean="0"/>
              <a:t>vaina</a:t>
            </a:r>
            <a:r>
              <a:rPr lang="eu-ES" dirty="0" smtClean="0"/>
              <a:t> horrek ez du esan nahi tratamenduak porrot egin duenik</a:t>
            </a:r>
          </a:p>
          <a:p>
            <a:pPr>
              <a:lnSpc>
                <a:spcPts val="3000"/>
              </a:lnSpc>
              <a:spcBef>
                <a:spcPts val="1000"/>
              </a:spcBef>
            </a:pPr>
            <a:r>
              <a:rPr lang="eu-ES" dirty="0" smtClean="0"/>
              <a:t>Tratamenduaren ondoren 4-6 asterainoko jarraipena egitea gomendatzen da</a:t>
            </a:r>
            <a:endParaRPr lang="eu-ES" dirty="0"/>
          </a:p>
        </p:txBody>
      </p:sp>
    </p:spTree>
    <p:extLst>
      <p:ext uri="{BB962C8B-B14F-4D97-AF65-F5344CB8AC3E}">
        <p14:creationId xmlns:p14="http://schemas.microsoft.com/office/powerpoint/2010/main" val="22726964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3801" y="418483"/>
            <a:ext cx="11161487" cy="888848"/>
          </a:xfrm>
        </p:spPr>
        <p:txBody>
          <a:bodyPr>
            <a:noAutofit/>
          </a:bodyPr>
          <a:lstStyle/>
          <a:p>
            <a:pPr algn="ctr"/>
            <a:r>
              <a:rPr lang="es-ES" sz="3600" b="1" dirty="0">
                <a:solidFill>
                  <a:srgbClr val="4E9EBA"/>
                </a:solidFill>
                <a:latin typeface="Calibri cuerpo"/>
                <a:ea typeface="+mn-ea"/>
                <a:cs typeface="+mn-cs"/>
              </a:rPr>
              <a:t>SARNAREN TRATAMENDUA: NEURRI EZ-FARMAKOLOGIKOAK</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370830"/>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33801" y="1778059"/>
            <a:ext cx="11602689" cy="2785378"/>
          </a:xfrm>
          <a:prstGeom prst="rect">
            <a:avLst/>
          </a:prstGeom>
          <a:noFill/>
        </p:spPr>
        <p:txBody>
          <a:bodyPr wrap="square" rtlCol="0">
            <a:spAutoFit/>
          </a:bodyPr>
          <a:lstStyle/>
          <a:p>
            <a:pPr marL="285750" indent="-285750">
              <a:lnSpc>
                <a:spcPts val="3000"/>
              </a:lnSpc>
              <a:spcBef>
                <a:spcPts val="1000"/>
              </a:spcBef>
              <a:buFont typeface="Arial" panose="020B0604020202020204" pitchFamily="34" charset="0"/>
              <a:buChar char="•"/>
            </a:pPr>
            <a:r>
              <a:rPr lang="eu-ES" dirty="0" smtClean="0"/>
              <a:t>Neurri ez-farmakologikoak tratamendu farmakologikoa hasten den unean ezarri behar dira, </a:t>
            </a:r>
            <a:r>
              <a:rPr lang="eu-ES" dirty="0" err="1" smtClean="0"/>
              <a:t>berrinfestazio-arriskua</a:t>
            </a:r>
            <a:r>
              <a:rPr lang="eu-ES" dirty="0" smtClean="0"/>
              <a:t> minimizatzeko</a:t>
            </a:r>
          </a:p>
          <a:p>
            <a:pPr marL="285750" indent="-285750">
              <a:lnSpc>
                <a:spcPts val="3000"/>
              </a:lnSpc>
              <a:spcBef>
                <a:spcPts val="1000"/>
              </a:spcBef>
              <a:buFont typeface="Arial" panose="020B0604020202020204" pitchFamily="34" charset="0"/>
              <a:buChar char="•"/>
            </a:pPr>
            <a:r>
              <a:rPr lang="eu-ES" dirty="0" smtClean="0"/>
              <a:t>Gomendatzen da pazienteei eta haien kontaktuei idatziz ematea informazioa, bai neurri ez-farmakologikoei buruzkoa, eta bai kasu bakoitzean ezarritako tratamendu farmakologikoei buruzkoa</a:t>
            </a:r>
          </a:p>
          <a:p>
            <a:pPr marL="228600" indent="-228600">
              <a:lnSpc>
                <a:spcPts val="3000"/>
              </a:lnSpc>
              <a:spcBef>
                <a:spcPts val="1000"/>
              </a:spcBef>
              <a:buFont typeface="Arial" panose="020B0604020202020204" pitchFamily="34" charset="0"/>
              <a:buChar char="•"/>
            </a:pPr>
            <a:r>
              <a:rPr lang="eu-ES" b="1" dirty="0" smtClean="0"/>
              <a:t>NEURRI EZ-FARMAKOLOGIKOAK:</a:t>
            </a:r>
          </a:p>
          <a:p>
            <a:pPr algn="just">
              <a:lnSpc>
                <a:spcPts val="3000"/>
              </a:lnSpc>
              <a:spcBef>
                <a:spcPts val="1000"/>
              </a:spcBef>
            </a:pPr>
            <a:endParaRPr lang="es-ES" sz="1600" b="1" dirty="0"/>
          </a:p>
        </p:txBody>
      </p:sp>
      <p:graphicFrame>
        <p:nvGraphicFramePr>
          <p:cNvPr id="3" name="Tabla 2"/>
          <p:cNvGraphicFramePr>
            <a:graphicFrameLocks noGrp="1"/>
          </p:cNvGraphicFramePr>
          <p:nvPr>
            <p:extLst>
              <p:ext uri="{D42A27DB-BD31-4B8C-83A1-F6EECF244321}">
                <p14:modId xmlns:p14="http://schemas.microsoft.com/office/powerpoint/2010/main" val="162356737"/>
              </p:ext>
            </p:extLst>
          </p:nvPr>
        </p:nvGraphicFramePr>
        <p:xfrm>
          <a:off x="2982342" y="3903179"/>
          <a:ext cx="5570676" cy="2282819"/>
        </p:xfrm>
        <a:graphic>
          <a:graphicData uri="http://schemas.openxmlformats.org/drawingml/2006/table">
            <a:tbl>
              <a:tblPr firstRow="1" firstCol="1" bandRow="1">
                <a:tableStyleId>{5C22544A-7EE6-4342-B048-85BDC9FD1C3A}</a:tableStyleId>
              </a:tblPr>
              <a:tblGrid>
                <a:gridCol w="5570676">
                  <a:extLst>
                    <a:ext uri="{9D8B030D-6E8A-4147-A177-3AD203B41FA5}">
                      <a16:colId xmlns:a16="http://schemas.microsoft.com/office/drawing/2014/main" val="1756085000"/>
                    </a:ext>
                  </a:extLst>
                </a:gridCol>
              </a:tblGrid>
              <a:tr h="863006">
                <a:tc>
                  <a:txBody>
                    <a:bodyPr/>
                    <a:lstStyle/>
                    <a:p>
                      <a:pPr marL="342900" lvl="0" indent="-342900" algn="just">
                        <a:lnSpc>
                          <a:spcPct val="107000"/>
                        </a:lnSpc>
                        <a:spcAft>
                          <a:spcPts val="0"/>
                        </a:spcAft>
                        <a:buFont typeface="Calibri" panose="020F0502020204030204" pitchFamily="34" charset="0"/>
                        <a:buChar char="-"/>
                      </a:pPr>
                      <a:r>
                        <a:rPr lang="eu-ES" sz="1200" dirty="0">
                          <a:effectLst/>
                        </a:rPr>
                        <a:t>Garbitu arropa, eskuoihalak, maindireak eta burko-zorroak, bai eta 3 egun lehenago pazientearekin zuzeneko kontaktuan egon den beste edozein material ere, 50 ºC-ko edo gehiagoko tenperaturan, edo lehorrean garbitu, edo itxitako plastikozko poltsa batean gorde gutxienez </a:t>
                      </a:r>
                      <a:r>
                        <a:rPr lang="eu-ES" sz="1200" dirty="0" smtClean="0">
                          <a:effectLst/>
                        </a:rPr>
                        <a:t>4-8 egunez</a:t>
                      </a:r>
                      <a:r>
                        <a:rPr lang="eu-ES" sz="1200" baseline="0" dirty="0" smtClean="0">
                          <a:effectLst/>
                        </a:rPr>
                        <a:t> (hezetasun handia badago, 8 egun beharrezkoak izan daitezke). </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4E9EBA"/>
                    </a:solidFill>
                  </a:tcPr>
                </a:tc>
                <a:extLst>
                  <a:ext uri="{0D108BD9-81ED-4DB2-BD59-A6C34878D82A}">
                    <a16:rowId xmlns:a16="http://schemas.microsoft.com/office/drawing/2014/main" val="1159232521"/>
                  </a:ext>
                </a:extLst>
              </a:tr>
              <a:tr h="348276">
                <a:tc>
                  <a:txBody>
                    <a:bodyPr/>
                    <a:lstStyle/>
                    <a:p>
                      <a:pPr marL="342900" lvl="0" indent="-342900" algn="just">
                        <a:lnSpc>
                          <a:spcPct val="107000"/>
                        </a:lnSpc>
                        <a:spcAft>
                          <a:spcPts val="0"/>
                        </a:spcAft>
                        <a:buFont typeface="Calibri" panose="020F0502020204030204" pitchFamily="34" charset="0"/>
                        <a:buChar char="-"/>
                      </a:pPr>
                      <a:r>
                        <a:rPr lang="eu-ES" sz="1200" dirty="0">
                          <a:effectLst/>
                        </a:rPr>
                        <a:t>Garbitu edo xurgatu gainazalak (sofak eta tapizak), akaroak kentzen direla bermatzeko</a:t>
                      </a:r>
                      <a:r>
                        <a:rPr lang="eu-ES" sz="1200" dirty="0" smtClean="0">
                          <a:effectLst/>
                        </a:rPr>
                        <a:t>. Tapizeria ez eraili 4-8 egunez.</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4E9EBA"/>
                    </a:solidFill>
                  </a:tcPr>
                </a:tc>
                <a:extLst>
                  <a:ext uri="{0D108BD9-81ED-4DB2-BD59-A6C34878D82A}">
                    <a16:rowId xmlns:a16="http://schemas.microsoft.com/office/drawing/2014/main" val="3656138228"/>
                  </a:ext>
                </a:extLst>
              </a:tr>
              <a:tr h="521456">
                <a:tc>
                  <a:txBody>
                    <a:bodyPr/>
                    <a:lstStyle/>
                    <a:p>
                      <a:pPr marL="342900" lvl="0" indent="-342900" algn="just">
                        <a:lnSpc>
                          <a:spcPct val="107000"/>
                        </a:lnSpc>
                        <a:spcAft>
                          <a:spcPts val="0"/>
                        </a:spcAft>
                        <a:buFont typeface="Calibri" panose="020F0502020204030204" pitchFamily="34" charset="0"/>
                        <a:buChar char="-"/>
                      </a:pPr>
                      <a:r>
                        <a:rPr lang="eu-ES" sz="1200" dirty="0">
                          <a:effectLst/>
                        </a:rPr>
                        <a:t>Moztu azazkalak eta ez hazka egin, parasitoak eta arrautzak azazkalen azpian meta baitaitezke eta, gainera, bakterioen </a:t>
                      </a:r>
                      <a:r>
                        <a:rPr lang="eu-ES" sz="1200" dirty="0" err="1">
                          <a:effectLst/>
                        </a:rPr>
                        <a:t>gaininfekzioa</a:t>
                      </a:r>
                      <a:r>
                        <a:rPr lang="eu-ES" sz="1200" dirty="0">
                          <a:effectLst/>
                        </a:rPr>
                        <a:t> saihesten baita horrela.</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4E9EBA"/>
                    </a:solidFill>
                  </a:tcPr>
                </a:tc>
                <a:extLst>
                  <a:ext uri="{0D108BD9-81ED-4DB2-BD59-A6C34878D82A}">
                    <a16:rowId xmlns:a16="http://schemas.microsoft.com/office/drawing/2014/main" val="2047469644"/>
                  </a:ext>
                </a:extLst>
              </a:tr>
              <a:tr h="348276">
                <a:tc>
                  <a:txBody>
                    <a:bodyPr/>
                    <a:lstStyle/>
                    <a:p>
                      <a:pPr marL="342900" lvl="0" indent="-342900" algn="just">
                        <a:lnSpc>
                          <a:spcPct val="107000"/>
                        </a:lnSpc>
                        <a:spcAft>
                          <a:spcPts val="0"/>
                        </a:spcAft>
                        <a:buFont typeface="Calibri" panose="020F0502020204030204" pitchFamily="34" charset="0"/>
                        <a:buChar char="-"/>
                      </a:pPr>
                      <a:r>
                        <a:rPr lang="eu-ES" sz="1200" dirty="0">
                          <a:effectLst/>
                        </a:rPr>
                        <a:t>Tratamenduaren ondoren, larruazala hidratatzeko kremak erabili, larruazala ez narritatzeko.</a:t>
                      </a:r>
                      <a:endParaRPr lang="es-E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4E9EBA"/>
                    </a:solidFill>
                  </a:tcPr>
                </a:tc>
                <a:extLst>
                  <a:ext uri="{0D108BD9-81ED-4DB2-BD59-A6C34878D82A}">
                    <a16:rowId xmlns:a16="http://schemas.microsoft.com/office/drawing/2014/main" val="4039275517"/>
                  </a:ext>
                </a:extLst>
              </a:tr>
            </a:tbl>
          </a:graphicData>
        </a:graphic>
      </p:graphicFrame>
    </p:spTree>
    <p:extLst>
      <p:ext uri="{BB962C8B-B14F-4D97-AF65-F5344CB8AC3E}">
        <p14:creationId xmlns:p14="http://schemas.microsoft.com/office/powerpoint/2010/main" val="341156044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3801" y="572924"/>
            <a:ext cx="11161486" cy="705253"/>
          </a:xfrm>
        </p:spPr>
        <p:txBody>
          <a:bodyPr>
            <a:noAutofit/>
          </a:bodyPr>
          <a:lstStyle/>
          <a:p>
            <a:pPr algn="ctr"/>
            <a:r>
              <a:rPr lang="es-ES" sz="3600" b="1" dirty="0">
                <a:solidFill>
                  <a:srgbClr val="4E9EBA"/>
                </a:solidFill>
                <a:latin typeface="Calibri cuerpo"/>
                <a:ea typeface="+mn-ea"/>
                <a:cs typeface="+mn-cs"/>
              </a:rPr>
              <a:t>SARNAREN TRATAMENDUA: TRATAMENDU FARMAKOLOGIKOA</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1" y="1413972"/>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33802" y="1976199"/>
            <a:ext cx="11161485" cy="2528897"/>
          </a:xfrm>
          <a:prstGeom prst="rect">
            <a:avLst/>
          </a:prstGeom>
          <a:noFill/>
        </p:spPr>
        <p:txBody>
          <a:bodyPr wrap="square" rtlCol="0">
            <a:spAutoFit/>
          </a:bodyPr>
          <a:lstStyle/>
          <a:p>
            <a:pPr>
              <a:lnSpc>
                <a:spcPts val="3000"/>
              </a:lnSpc>
              <a:spcBef>
                <a:spcPts val="1000"/>
              </a:spcBef>
            </a:pPr>
            <a:r>
              <a:rPr lang="eu-ES" b="1" dirty="0" smtClean="0"/>
              <a:t>IDEIA NAGUSIAK:</a:t>
            </a:r>
          </a:p>
          <a:p>
            <a:pPr marL="285750" indent="-285750">
              <a:lnSpc>
                <a:spcPts val="3000"/>
              </a:lnSpc>
              <a:spcBef>
                <a:spcPts val="1000"/>
              </a:spcBef>
              <a:buFont typeface="Arial" panose="020B0604020202020204" pitchFamily="34" charset="0"/>
              <a:buChar char="•"/>
            </a:pPr>
            <a:r>
              <a:rPr lang="eu-ES" dirty="0" smtClean="0"/>
              <a:t>Lehen mailako tratamendutzat hartzen dira </a:t>
            </a:r>
            <a:r>
              <a:rPr lang="eu-ES" dirty="0" err="1" smtClean="0">
                <a:solidFill>
                  <a:srgbClr val="4E9EBA"/>
                </a:solidFill>
              </a:rPr>
              <a:t>permetrina</a:t>
            </a:r>
            <a:r>
              <a:rPr lang="eu-ES" dirty="0" smtClean="0">
                <a:solidFill>
                  <a:srgbClr val="4E9EBA"/>
                </a:solidFill>
              </a:rPr>
              <a:t> topikoa %5 </a:t>
            </a:r>
            <a:r>
              <a:rPr lang="eu-ES" dirty="0" err="1" smtClean="0"/>
              <a:t>ean</a:t>
            </a:r>
            <a:r>
              <a:rPr lang="eu-ES" dirty="0" smtClean="0"/>
              <a:t> edo </a:t>
            </a:r>
            <a:r>
              <a:rPr lang="eu-ES" dirty="0" smtClean="0">
                <a:solidFill>
                  <a:srgbClr val="4E9EBA"/>
                </a:solidFill>
              </a:rPr>
              <a:t>ahotiko </a:t>
            </a:r>
            <a:r>
              <a:rPr lang="eu-ES" dirty="0" err="1" smtClean="0">
                <a:solidFill>
                  <a:srgbClr val="4E9EBA"/>
                </a:solidFill>
              </a:rPr>
              <a:t>ibermektina</a:t>
            </a:r>
            <a:endParaRPr lang="eu-ES" dirty="0" smtClean="0"/>
          </a:p>
          <a:p>
            <a:pPr marL="285750" indent="-285750">
              <a:lnSpc>
                <a:spcPts val="3000"/>
              </a:lnSpc>
              <a:spcBef>
                <a:spcPts val="1000"/>
              </a:spcBef>
              <a:buFont typeface="Arial" panose="020B0604020202020204" pitchFamily="34" charset="0"/>
              <a:buChar char="•"/>
            </a:pPr>
            <a:r>
              <a:rPr lang="eu-ES" dirty="0" smtClean="0"/>
              <a:t>Sarna klasikoa eta sarna zarakardunaren tratamendua ez da berdin-berdina</a:t>
            </a:r>
          </a:p>
          <a:p>
            <a:pPr marL="285750" indent="-285750">
              <a:lnSpc>
                <a:spcPts val="3000"/>
              </a:lnSpc>
              <a:spcBef>
                <a:spcPts val="1000"/>
              </a:spcBef>
              <a:buFont typeface="Arial" panose="020B0604020202020204" pitchFamily="34" charset="0"/>
              <a:buChar char="•"/>
            </a:pPr>
            <a:r>
              <a:rPr lang="eu-ES" dirty="0" smtClean="0"/>
              <a:t>Sarna zarakardunean bi farmakoak konbinatzen dira hasieratik</a:t>
            </a:r>
          </a:p>
          <a:p>
            <a:pPr algn="just">
              <a:lnSpc>
                <a:spcPts val="3000"/>
              </a:lnSpc>
              <a:spcBef>
                <a:spcPts val="1000"/>
              </a:spcBef>
            </a:pPr>
            <a:endParaRPr lang="es-ES" dirty="0" smtClean="0"/>
          </a:p>
        </p:txBody>
      </p:sp>
    </p:spTree>
    <p:extLst>
      <p:ext uri="{BB962C8B-B14F-4D97-AF65-F5344CB8AC3E}">
        <p14:creationId xmlns:p14="http://schemas.microsoft.com/office/powerpoint/2010/main" val="280572195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28032" y="144999"/>
            <a:ext cx="11167256" cy="1124914"/>
          </a:xfrm>
        </p:spPr>
        <p:txBody>
          <a:bodyPr>
            <a:noAutofit/>
          </a:bodyPr>
          <a:lstStyle/>
          <a:p>
            <a:pPr algn="ctr"/>
            <a:r>
              <a:rPr lang="es-ES" sz="3400" b="1" dirty="0">
                <a:solidFill>
                  <a:srgbClr val="4E9EBA"/>
                </a:solidFill>
                <a:latin typeface="Calibri cuerpo"/>
                <a:ea typeface="+mn-ea"/>
                <a:cs typeface="+mn-cs"/>
              </a:rPr>
              <a:t>SARNAREN TRATAMENDUA: TRATAMENDU FARMAKOLOGIKOA. SARNA KLASIKOA</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28032" y="1155881"/>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33802" y="1269913"/>
            <a:ext cx="11161486" cy="5709255"/>
          </a:xfrm>
          <a:prstGeom prst="rect">
            <a:avLst/>
          </a:prstGeom>
          <a:noFill/>
        </p:spPr>
        <p:txBody>
          <a:bodyPr wrap="square" rtlCol="0">
            <a:spAutoFit/>
          </a:bodyPr>
          <a:lstStyle/>
          <a:p>
            <a:pPr>
              <a:lnSpc>
                <a:spcPts val="3000"/>
              </a:lnSpc>
              <a:spcBef>
                <a:spcPts val="1000"/>
              </a:spcBef>
            </a:pPr>
            <a:r>
              <a:rPr lang="eu-ES" b="1" dirty="0" smtClean="0"/>
              <a:t>SARNA KLASIKOA:</a:t>
            </a:r>
          </a:p>
          <a:p>
            <a:pPr marL="285750" indent="-285750">
              <a:lnSpc>
                <a:spcPts val="3000"/>
              </a:lnSpc>
              <a:spcBef>
                <a:spcPts val="1000"/>
              </a:spcBef>
              <a:buFont typeface="Arial" panose="020B0604020202020204" pitchFamily="34" charset="0"/>
              <a:buChar char="•"/>
            </a:pPr>
            <a:r>
              <a:rPr lang="eu-ES" dirty="0" err="1" smtClean="0">
                <a:solidFill>
                  <a:srgbClr val="4E9EBA"/>
                </a:solidFill>
              </a:rPr>
              <a:t>Permetrina</a:t>
            </a:r>
            <a:r>
              <a:rPr lang="eu-ES" dirty="0" smtClean="0">
                <a:solidFill>
                  <a:srgbClr val="4E9EBA"/>
                </a:solidFill>
              </a:rPr>
              <a:t> %5, krema:</a:t>
            </a:r>
          </a:p>
          <a:p>
            <a:pPr>
              <a:lnSpc>
                <a:spcPts val="3000"/>
              </a:lnSpc>
              <a:spcBef>
                <a:spcPts val="1000"/>
              </a:spcBef>
            </a:pPr>
            <a:r>
              <a:rPr lang="eu-ES" dirty="0" smtClean="0"/>
              <a:t>Akaro helduak eta arrautzak hiltzen ditu, eta oso eraginkorra da. (%</a:t>
            </a:r>
            <a:r>
              <a:rPr lang="eu-ES" dirty="0" err="1" smtClean="0"/>
              <a:t>90ko</a:t>
            </a:r>
            <a:r>
              <a:rPr lang="eu-ES" dirty="0" smtClean="0"/>
              <a:t> sendatze-indizeak)</a:t>
            </a:r>
          </a:p>
          <a:p>
            <a:pPr marL="742950" lvl="1" indent="-285750">
              <a:lnSpc>
                <a:spcPts val="3000"/>
              </a:lnSpc>
              <a:spcBef>
                <a:spcPts val="1000"/>
              </a:spcBef>
              <a:buFont typeface="Arial" panose="020B0604020202020204" pitchFamily="34" charset="0"/>
              <a:buChar char="•"/>
            </a:pPr>
            <a:r>
              <a:rPr lang="eu-ES" dirty="0" smtClean="0"/>
              <a:t> </a:t>
            </a:r>
            <a:r>
              <a:rPr lang="eu-ES" b="1" u="sng" dirty="0" smtClean="0"/>
              <a:t>Administrazioa</a:t>
            </a:r>
            <a:r>
              <a:rPr lang="eu-ES" u="sng" dirty="0" smtClean="0"/>
              <a:t>:</a:t>
            </a:r>
            <a:r>
              <a:rPr lang="eu-ES" dirty="0" smtClean="0"/>
              <a:t> Gorputz osoan aplikatu behar da. Normalean 30 gramo nahikoa izaten da heldu batengan behin aplikatzeko. Tratamendua oheratu aurretik aplikatzea gomendatzen da. Bainu edo dutxa baten bidez kendu behar da 8-14 orduren buruan. </a:t>
            </a:r>
          </a:p>
          <a:p>
            <a:pPr lvl="1">
              <a:lnSpc>
                <a:spcPts val="3000"/>
              </a:lnSpc>
              <a:spcBef>
                <a:spcPts val="1000"/>
              </a:spcBef>
            </a:pPr>
            <a:r>
              <a:rPr lang="eu-ES" dirty="0" smtClean="0"/>
              <a:t>	* Tratamendua 1-2 asteren buruan errepikatzea gomendatzen da, aplikazio-akats posibleak 		konpontzeko</a:t>
            </a:r>
          </a:p>
          <a:p>
            <a:pPr marL="742950" lvl="1" indent="-285750">
              <a:lnSpc>
                <a:spcPts val="3000"/>
              </a:lnSpc>
              <a:spcBef>
                <a:spcPts val="1000"/>
              </a:spcBef>
              <a:buFont typeface="Arial" panose="020B0604020202020204" pitchFamily="34" charset="0"/>
              <a:buChar char="•"/>
            </a:pPr>
            <a:r>
              <a:rPr lang="eu-ES" b="1" u="sng" dirty="0" smtClean="0"/>
              <a:t>Albo ondorioak:</a:t>
            </a:r>
            <a:r>
              <a:rPr lang="eu-ES" b="1" dirty="0" smtClean="0"/>
              <a:t> </a:t>
            </a:r>
            <a:r>
              <a:rPr lang="eu-ES" dirty="0" smtClean="0"/>
              <a:t>Normalean tolerantzia ona. Albo ondorio ohikoenak </a:t>
            </a:r>
            <a:r>
              <a:rPr lang="eu-ES" dirty="0" smtClean="0">
                <a:sym typeface="Wingdings" panose="05000000000000000000" pitchFamily="2" charset="2"/>
              </a:rPr>
              <a:t> eritema, pruritoa eta hipersentikortasuna dira</a:t>
            </a:r>
          </a:p>
          <a:p>
            <a:pPr lvl="2">
              <a:lnSpc>
                <a:spcPts val="3000"/>
              </a:lnSpc>
              <a:spcBef>
                <a:spcPts val="1000"/>
              </a:spcBef>
            </a:pPr>
            <a:r>
              <a:rPr lang="eu-ES" dirty="0" smtClean="0">
                <a:sym typeface="Wingdings" panose="05000000000000000000" pitchFamily="2" charset="2"/>
              </a:rPr>
              <a:t>* Ez dira begiak, mukosak eta zauri irekiak ukitu behar</a:t>
            </a:r>
            <a:endParaRPr lang="eu-ES" dirty="0" smtClean="0"/>
          </a:p>
          <a:p>
            <a:endParaRPr lang="es-ES" sz="2000" dirty="0"/>
          </a:p>
          <a:p>
            <a:endParaRPr lang="es-ES" sz="2000" dirty="0"/>
          </a:p>
        </p:txBody>
      </p:sp>
    </p:spTree>
    <p:extLst>
      <p:ext uri="{BB962C8B-B14F-4D97-AF65-F5344CB8AC3E}">
        <p14:creationId xmlns:p14="http://schemas.microsoft.com/office/powerpoint/2010/main" val="12243148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90871" y="379369"/>
            <a:ext cx="11040746" cy="692257"/>
          </a:xfrm>
        </p:spPr>
        <p:txBody>
          <a:bodyPr>
            <a:noAutofit/>
          </a:bodyPr>
          <a:lstStyle/>
          <a:p>
            <a:pPr algn="ctr"/>
            <a:r>
              <a:rPr lang="es-ES" sz="3400" b="1" dirty="0">
                <a:solidFill>
                  <a:srgbClr val="4E9EBA"/>
                </a:solidFill>
                <a:latin typeface="Calibri cuerpo"/>
                <a:ea typeface="+mn-ea"/>
                <a:cs typeface="+mn-cs"/>
              </a:rPr>
              <a:t>SARNAREN TRATAMENDUA: TRATAMENDU FARMAKOLOGIKOA. SARNA KLASIKOA</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7687" y="1170191"/>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37687" y="1290527"/>
            <a:ext cx="11040746" cy="5837495"/>
          </a:xfrm>
          <a:prstGeom prst="rect">
            <a:avLst/>
          </a:prstGeom>
          <a:noFill/>
        </p:spPr>
        <p:txBody>
          <a:bodyPr wrap="square" rtlCol="0">
            <a:spAutoFit/>
          </a:bodyPr>
          <a:lstStyle/>
          <a:p>
            <a:pPr>
              <a:lnSpc>
                <a:spcPts val="3000"/>
              </a:lnSpc>
              <a:spcBef>
                <a:spcPts val="1000"/>
              </a:spcBef>
            </a:pPr>
            <a:r>
              <a:rPr lang="eu-ES" b="1" dirty="0" smtClean="0"/>
              <a:t>SARNA KLASIKOA:</a:t>
            </a:r>
          </a:p>
          <a:p>
            <a:pPr marL="285750" indent="-285750">
              <a:lnSpc>
                <a:spcPts val="3000"/>
              </a:lnSpc>
              <a:spcBef>
                <a:spcPts val="1000"/>
              </a:spcBef>
              <a:buFont typeface="Arial" panose="020B0604020202020204" pitchFamily="34" charset="0"/>
              <a:buChar char="•"/>
            </a:pPr>
            <a:r>
              <a:rPr lang="eu-ES" dirty="0" smtClean="0">
                <a:solidFill>
                  <a:srgbClr val="4E9EBA"/>
                </a:solidFill>
              </a:rPr>
              <a:t>Ahotiko </a:t>
            </a:r>
            <a:r>
              <a:rPr lang="eu-ES" dirty="0" err="1" smtClean="0">
                <a:solidFill>
                  <a:srgbClr val="4E9EBA"/>
                </a:solidFill>
              </a:rPr>
              <a:t>ibermektina</a:t>
            </a:r>
            <a:r>
              <a:rPr lang="eu-ES" dirty="0" smtClean="0">
                <a:solidFill>
                  <a:srgbClr val="4E9EBA"/>
                </a:solidFill>
              </a:rPr>
              <a:t>: </a:t>
            </a:r>
          </a:p>
          <a:p>
            <a:pPr>
              <a:lnSpc>
                <a:spcPts val="3000"/>
              </a:lnSpc>
              <a:spcBef>
                <a:spcPts val="1000"/>
              </a:spcBef>
            </a:pPr>
            <a:r>
              <a:rPr lang="eu-ES" dirty="0" smtClean="0"/>
              <a:t>Espektro zabaleko parasito-kontrakoa da, eta abantaila bat du, ahotik administratzen dela. Bereziki erabilgarria instituzioetan agerraldiak daudenean edo tratamendu topikoa behar bezala betetzeko zailtasunak aurreikusten direnean. </a:t>
            </a:r>
          </a:p>
          <a:p>
            <a:pPr marL="742950" lvl="1" indent="-285750">
              <a:lnSpc>
                <a:spcPts val="3000"/>
              </a:lnSpc>
              <a:spcBef>
                <a:spcPts val="1000"/>
              </a:spcBef>
              <a:buFont typeface="Arial" panose="020B0604020202020204" pitchFamily="34" charset="0"/>
              <a:buChar char="•"/>
            </a:pPr>
            <a:r>
              <a:rPr lang="eu-ES" b="1" u="sng" dirty="0" smtClean="0"/>
              <a:t>Administrazioa: </a:t>
            </a:r>
            <a:r>
              <a:rPr lang="eu-ES" dirty="0" smtClean="0"/>
              <a:t>Dosi gomendatua </a:t>
            </a:r>
            <a:r>
              <a:rPr lang="eu-ES" dirty="0" smtClean="0">
                <a:sym typeface="Wingdings" panose="05000000000000000000" pitchFamily="2" charset="2"/>
              </a:rPr>
              <a:t> 200 µg/kg –</a:t>
            </a:r>
            <a:r>
              <a:rPr lang="eu-ES" dirty="0" err="1" smtClean="0">
                <a:sym typeface="Wingdings" panose="05000000000000000000" pitchFamily="2" charset="2"/>
              </a:rPr>
              <a:t>koa</a:t>
            </a:r>
            <a:r>
              <a:rPr lang="eu-ES" dirty="0" smtClean="0">
                <a:sym typeface="Wingdings" panose="05000000000000000000" pitchFamily="2" charset="2"/>
              </a:rPr>
              <a:t> (pisuaren arabera) eta hartualdi bakarrean. Urdaila hutsik dagoela hartu, baso bat urekin</a:t>
            </a:r>
          </a:p>
          <a:p>
            <a:pPr lvl="1">
              <a:lnSpc>
                <a:spcPts val="3000"/>
              </a:lnSpc>
              <a:spcBef>
                <a:spcPts val="1000"/>
              </a:spcBef>
            </a:pPr>
            <a:endParaRPr lang="eu-ES" dirty="0" smtClean="0">
              <a:sym typeface="Wingdings" panose="05000000000000000000" pitchFamily="2" charset="2"/>
            </a:endParaRPr>
          </a:p>
          <a:p>
            <a:pPr marL="0" lvl="1">
              <a:lnSpc>
                <a:spcPts val="3000"/>
              </a:lnSpc>
              <a:spcBef>
                <a:spcPts val="1000"/>
              </a:spcBef>
            </a:pPr>
            <a:r>
              <a:rPr lang="eu-ES" dirty="0" smtClean="0">
                <a:sym typeface="Wingdings" panose="05000000000000000000" pitchFamily="2" charset="2"/>
              </a:rPr>
              <a:t>	*Tratamendua 1-2 astera errepikatzea komeni da, ez </a:t>
            </a:r>
          </a:p>
          <a:p>
            <a:pPr marL="0" lvl="1">
              <a:lnSpc>
                <a:spcPts val="3000"/>
              </a:lnSpc>
              <a:spcBef>
                <a:spcPts val="1000"/>
              </a:spcBef>
            </a:pPr>
            <a:r>
              <a:rPr lang="eu-ES" dirty="0" smtClean="0">
                <a:sym typeface="Wingdings" panose="05000000000000000000" pitchFamily="2" charset="2"/>
              </a:rPr>
              <a:t>	baititu arrautzak hiltzen eta erdibizitza laburra baitu</a:t>
            </a:r>
          </a:p>
          <a:p>
            <a:pPr lvl="1" algn="just">
              <a:lnSpc>
                <a:spcPts val="3000"/>
              </a:lnSpc>
              <a:spcBef>
                <a:spcPts val="1000"/>
              </a:spcBef>
            </a:pPr>
            <a:r>
              <a:rPr lang="es-ES" dirty="0">
                <a:sym typeface="Wingdings" panose="05000000000000000000" pitchFamily="2" charset="2"/>
              </a:rPr>
              <a:t>	</a:t>
            </a:r>
            <a:endParaRPr lang="es-ES" dirty="0"/>
          </a:p>
          <a:p>
            <a:endParaRPr lang="es-ES" sz="2000" dirty="0"/>
          </a:p>
          <a:p>
            <a:endParaRPr lang="es-ES" sz="2000" dirty="0"/>
          </a:p>
        </p:txBody>
      </p:sp>
      <p:pic>
        <p:nvPicPr>
          <p:cNvPr id="3" name="Imagen 2"/>
          <p:cNvPicPr>
            <a:picLocks noChangeAspect="1"/>
          </p:cNvPicPr>
          <p:nvPr/>
        </p:nvPicPr>
        <p:blipFill>
          <a:blip r:embed="rId5"/>
          <a:stretch>
            <a:fillRect/>
          </a:stretch>
        </p:blipFill>
        <p:spPr>
          <a:xfrm>
            <a:off x="6801070" y="4075253"/>
            <a:ext cx="4121854" cy="2136398"/>
          </a:xfrm>
          <a:prstGeom prst="rect">
            <a:avLst/>
          </a:prstGeom>
        </p:spPr>
      </p:pic>
    </p:spTree>
    <p:extLst>
      <p:ext uri="{BB962C8B-B14F-4D97-AF65-F5344CB8AC3E}">
        <p14:creationId xmlns:p14="http://schemas.microsoft.com/office/powerpoint/2010/main" val="42690689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3802" y="330372"/>
            <a:ext cx="11158185" cy="759409"/>
          </a:xfrm>
        </p:spPr>
        <p:txBody>
          <a:bodyPr>
            <a:noAutofit/>
          </a:bodyPr>
          <a:lstStyle/>
          <a:p>
            <a:pPr algn="ctr"/>
            <a:r>
              <a:rPr lang="es-ES" sz="3400" b="1" dirty="0">
                <a:solidFill>
                  <a:srgbClr val="4E9EBA"/>
                </a:solidFill>
                <a:latin typeface="Calibri cuerpo"/>
                <a:ea typeface="+mn-ea"/>
                <a:cs typeface="+mn-cs"/>
              </a:rPr>
              <a:t>SARNAREN TRATAMENDUA: TRATAMENDU FARMAKOLOGIKOA. SARNA </a:t>
            </a:r>
            <a:r>
              <a:rPr lang="es-ES" sz="3400" b="1" dirty="0" smtClean="0">
                <a:solidFill>
                  <a:srgbClr val="4E9EBA"/>
                </a:solidFill>
                <a:latin typeface="Calibri cuerpo"/>
                <a:ea typeface="+mn-ea"/>
                <a:cs typeface="+mn-cs"/>
              </a:rPr>
              <a:t>KLASIKOA</a:t>
            </a:r>
            <a:endParaRPr lang="es-ES" sz="3400" b="1" dirty="0">
              <a:solidFill>
                <a:srgbClr val="4E9EBA"/>
              </a:solidFill>
              <a:latin typeface="Calibri cuerpo"/>
              <a:ea typeface="+mn-ea"/>
              <a:cs typeface="+mn-cs"/>
            </a:endParaRP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515256" y="115201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3" name="Rectángulo 2"/>
          <p:cNvSpPr/>
          <p:nvPr/>
        </p:nvSpPr>
        <p:spPr>
          <a:xfrm>
            <a:off x="433802" y="1282615"/>
            <a:ext cx="11158185" cy="4580741"/>
          </a:xfrm>
          <a:prstGeom prst="rect">
            <a:avLst/>
          </a:prstGeom>
        </p:spPr>
        <p:txBody>
          <a:bodyPr wrap="square">
            <a:spAutoFit/>
          </a:bodyPr>
          <a:lstStyle/>
          <a:p>
            <a:pPr>
              <a:lnSpc>
                <a:spcPts val="3000"/>
              </a:lnSpc>
              <a:spcBef>
                <a:spcPts val="1000"/>
              </a:spcBef>
            </a:pPr>
            <a:r>
              <a:rPr lang="eu-ES" b="1" dirty="0" smtClean="0"/>
              <a:t>SARNA KLASIKOA:</a:t>
            </a:r>
          </a:p>
          <a:p>
            <a:pPr marL="285750" indent="-285750">
              <a:lnSpc>
                <a:spcPts val="3000"/>
              </a:lnSpc>
              <a:spcBef>
                <a:spcPts val="1000"/>
              </a:spcBef>
              <a:buFont typeface="Arial" panose="020B0604020202020204" pitchFamily="34" charset="0"/>
              <a:buChar char="•"/>
            </a:pPr>
            <a:r>
              <a:rPr lang="eu-ES" dirty="0" smtClean="0">
                <a:solidFill>
                  <a:srgbClr val="4E9EBA"/>
                </a:solidFill>
              </a:rPr>
              <a:t>Ahotiko </a:t>
            </a:r>
            <a:r>
              <a:rPr lang="eu-ES" dirty="0" err="1" smtClean="0">
                <a:solidFill>
                  <a:srgbClr val="4E9EBA"/>
                </a:solidFill>
              </a:rPr>
              <a:t>ibermektina</a:t>
            </a:r>
            <a:r>
              <a:rPr lang="eu-ES" dirty="0" smtClean="0">
                <a:solidFill>
                  <a:srgbClr val="4E9EBA"/>
                </a:solidFill>
              </a:rPr>
              <a:t>: </a:t>
            </a:r>
          </a:p>
          <a:p>
            <a:pPr>
              <a:lnSpc>
                <a:spcPts val="3000"/>
              </a:lnSpc>
              <a:spcBef>
                <a:spcPts val="1000"/>
              </a:spcBef>
            </a:pPr>
            <a:r>
              <a:rPr lang="eu-ES" dirty="0" smtClean="0"/>
              <a:t>Espektro zabaleko parasito-kontrakoa da, eta abantaila bat du, ahotik administratzen dela. Bereziki erabilgarria instituzioetan agerraldiak daudenean edo tratamendu topikoa behar bezala betetzeko zailtasunak aurreikusten direnean. </a:t>
            </a:r>
          </a:p>
          <a:p>
            <a:pPr marL="742950" lvl="1" indent="-285750">
              <a:lnSpc>
                <a:spcPts val="3000"/>
              </a:lnSpc>
              <a:spcBef>
                <a:spcPts val="1000"/>
              </a:spcBef>
              <a:buFont typeface="Arial" panose="020B0604020202020204" pitchFamily="34" charset="0"/>
              <a:buChar char="•"/>
            </a:pPr>
            <a:r>
              <a:rPr lang="eu-ES" b="1" u="sng" dirty="0" smtClean="0"/>
              <a:t>Albo ondorioak: </a:t>
            </a:r>
            <a:r>
              <a:rPr lang="eu-ES" dirty="0" smtClean="0"/>
              <a:t>Sarna tratatzeko erabilitako dosietan ondo toleratzen da. Albo ondorio ohikoenak </a:t>
            </a:r>
            <a:r>
              <a:rPr lang="eu-ES" dirty="0" smtClean="0">
                <a:sym typeface="Wingdings" panose="05000000000000000000" pitchFamily="2" charset="2"/>
              </a:rPr>
              <a:t> larruazaleko erreakzioak eta buruko mina dira. Pruritoa aldi baterako biziagotu daiteke tratamendua hastean </a:t>
            </a:r>
          </a:p>
          <a:p>
            <a:pPr lvl="1">
              <a:lnSpc>
                <a:spcPts val="3000"/>
              </a:lnSpc>
              <a:spcBef>
                <a:spcPts val="1000"/>
              </a:spcBef>
            </a:pPr>
            <a:endParaRPr lang="eu-ES" b="1" u="sng" dirty="0" smtClean="0">
              <a:sym typeface="Wingdings" panose="05000000000000000000" pitchFamily="2" charset="2"/>
            </a:endParaRPr>
          </a:p>
          <a:p>
            <a:pPr>
              <a:lnSpc>
                <a:spcPts val="3000"/>
              </a:lnSpc>
              <a:spcBef>
                <a:spcPts val="1000"/>
              </a:spcBef>
            </a:pPr>
            <a:r>
              <a:rPr lang="eu-ES" dirty="0" smtClean="0">
                <a:sym typeface="Wingdings" panose="05000000000000000000" pitchFamily="2" charset="2"/>
              </a:rPr>
              <a:t>*</a:t>
            </a:r>
            <a:r>
              <a:rPr lang="eu-ES" dirty="0" err="1" smtClean="0">
                <a:sym typeface="Wingdings" panose="05000000000000000000" pitchFamily="2" charset="2"/>
              </a:rPr>
              <a:t>IVERGALEN®</a:t>
            </a:r>
            <a:r>
              <a:rPr lang="eu-ES" dirty="0" smtClean="0">
                <a:sym typeface="Wingdings" panose="05000000000000000000" pitchFamily="2" charset="2"/>
              </a:rPr>
              <a:t> 3 mg 4 konprimatuko kaxa. Tratamendu osoaren prezioa altua izan daiteke, pisuaren araberako dosifikazioa eta tratamenduaren iraupena kontuan hartuta</a:t>
            </a:r>
            <a:endParaRPr lang="eu-ES" dirty="0">
              <a:sym typeface="Wingdings" panose="05000000000000000000" pitchFamily="2" charset="2"/>
            </a:endParaRPr>
          </a:p>
        </p:txBody>
      </p:sp>
    </p:spTree>
    <p:extLst>
      <p:ext uri="{BB962C8B-B14F-4D97-AF65-F5344CB8AC3E}">
        <p14:creationId xmlns:p14="http://schemas.microsoft.com/office/powerpoint/2010/main" val="30314653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0500" y="363615"/>
            <a:ext cx="11158185" cy="692257"/>
          </a:xfrm>
        </p:spPr>
        <p:txBody>
          <a:bodyPr>
            <a:noAutofit/>
          </a:bodyPr>
          <a:lstStyle/>
          <a:p>
            <a:pPr algn="ctr"/>
            <a:r>
              <a:rPr lang="es-ES" sz="3400" b="1" dirty="0">
                <a:solidFill>
                  <a:srgbClr val="4E9EBA"/>
                </a:solidFill>
                <a:latin typeface="Calibri cuerpo"/>
                <a:ea typeface="+mn-ea"/>
                <a:cs typeface="+mn-cs"/>
              </a:rPr>
              <a:t>SARNAREN TRATAMENDUA: TRATAMENDU FARMAKOLOGIKOA. SARNA KLASIKOA</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0501" y="1164871"/>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30501" y="1272285"/>
            <a:ext cx="11158185" cy="5375831"/>
          </a:xfrm>
          <a:prstGeom prst="rect">
            <a:avLst/>
          </a:prstGeom>
          <a:noFill/>
        </p:spPr>
        <p:txBody>
          <a:bodyPr wrap="square" rtlCol="0">
            <a:spAutoFit/>
          </a:bodyPr>
          <a:lstStyle/>
          <a:p>
            <a:pPr>
              <a:lnSpc>
                <a:spcPts val="3000"/>
              </a:lnSpc>
              <a:spcBef>
                <a:spcPts val="1000"/>
              </a:spcBef>
            </a:pPr>
            <a:r>
              <a:rPr lang="eu-ES" b="1" dirty="0" smtClean="0"/>
              <a:t>SARNA KLASIKOA:</a:t>
            </a:r>
          </a:p>
          <a:p>
            <a:pPr marL="285750" indent="-285750">
              <a:lnSpc>
                <a:spcPts val="3000"/>
              </a:lnSpc>
              <a:spcBef>
                <a:spcPts val="1000"/>
              </a:spcBef>
              <a:buFont typeface="Arial" panose="020B0604020202020204" pitchFamily="34" charset="0"/>
              <a:buChar char="•"/>
            </a:pPr>
            <a:r>
              <a:rPr lang="eu-ES" dirty="0" smtClean="0">
                <a:solidFill>
                  <a:srgbClr val="4E9EBA"/>
                </a:solidFill>
              </a:rPr>
              <a:t>Erabilgarri dauden beste tratamendu batzuk:</a:t>
            </a:r>
          </a:p>
          <a:p>
            <a:pPr marL="742950" lvl="1" indent="-285750">
              <a:lnSpc>
                <a:spcPts val="3000"/>
              </a:lnSpc>
              <a:spcBef>
                <a:spcPts val="1000"/>
              </a:spcBef>
              <a:buFont typeface="Arial" panose="020B0604020202020204" pitchFamily="34" charset="0"/>
              <a:buChar char="•"/>
            </a:pPr>
            <a:r>
              <a:rPr lang="eu-ES" b="1" u="sng" dirty="0" smtClean="0"/>
              <a:t>Bentzil bentzoatoa %10-25ean, lozioa </a:t>
            </a:r>
            <a:r>
              <a:rPr lang="eu-ES" b="1" u="sng" dirty="0" err="1" smtClean="0"/>
              <a:t>FM</a:t>
            </a:r>
            <a:r>
              <a:rPr lang="eu-ES" b="1" u="sng" dirty="0" smtClean="0"/>
              <a:t>: </a:t>
            </a:r>
            <a:r>
              <a:rPr lang="eu-ES" dirty="0" err="1" smtClean="0"/>
              <a:t>Eskabizida</a:t>
            </a:r>
            <a:r>
              <a:rPr lang="eu-ES" dirty="0" smtClean="0"/>
              <a:t> eraginkorra eta segurua da. Bigarren aukerako tratamendua helduen, 6 urtetik gorako haurren eta haurdun dauden emakumeetan. </a:t>
            </a:r>
          </a:p>
          <a:p>
            <a:pPr lvl="1">
              <a:lnSpc>
                <a:spcPts val="3000"/>
              </a:lnSpc>
              <a:spcBef>
                <a:spcPts val="1000"/>
              </a:spcBef>
            </a:pPr>
            <a:r>
              <a:rPr lang="eu-ES" dirty="0" smtClean="0"/>
              <a:t>	</a:t>
            </a:r>
            <a:r>
              <a:rPr lang="eu-ES" u="sng" dirty="0" smtClean="0"/>
              <a:t>Aplikazioa:</a:t>
            </a:r>
            <a:r>
              <a:rPr lang="eu-ES" dirty="0" smtClean="0"/>
              <a:t>  </a:t>
            </a:r>
          </a:p>
          <a:p>
            <a:pPr lvl="1">
              <a:lnSpc>
                <a:spcPts val="3000"/>
              </a:lnSpc>
              <a:spcBef>
                <a:spcPts val="1000"/>
              </a:spcBef>
            </a:pPr>
            <a:r>
              <a:rPr lang="eu-ES" dirty="0" smtClean="0"/>
              <a:t>	- Gauean aplika daiteke 1. eta 2. egunetan eta 7 egunen ondoren errepikatu</a:t>
            </a:r>
          </a:p>
          <a:p>
            <a:pPr lvl="1">
              <a:lnSpc>
                <a:spcPts val="3000"/>
              </a:lnSpc>
              <a:spcBef>
                <a:spcPts val="1000"/>
              </a:spcBef>
            </a:pPr>
            <a:r>
              <a:rPr lang="eu-ES" dirty="0" smtClean="0"/>
              <a:t>	- Elkarren segidako 3 egunez aplika daiteke </a:t>
            </a:r>
          </a:p>
          <a:p>
            <a:pPr lvl="1">
              <a:lnSpc>
                <a:spcPts val="3000"/>
              </a:lnSpc>
              <a:spcBef>
                <a:spcPts val="1000"/>
              </a:spcBef>
            </a:pPr>
            <a:r>
              <a:rPr lang="eu-ES" dirty="0" smtClean="0"/>
              <a:t>	</a:t>
            </a:r>
            <a:r>
              <a:rPr lang="eu-ES" u="sng" dirty="0" smtClean="0"/>
              <a:t>Albo ondorioak: </a:t>
            </a:r>
          </a:p>
          <a:p>
            <a:pPr lvl="1">
              <a:lnSpc>
                <a:spcPts val="3000"/>
              </a:lnSpc>
              <a:spcBef>
                <a:spcPts val="1000"/>
              </a:spcBef>
            </a:pPr>
            <a:r>
              <a:rPr lang="eu-ES" dirty="0" smtClean="0"/>
              <a:t>	- Narritadura, larruazaleko xerosia eta ekzema-lesioak</a:t>
            </a:r>
          </a:p>
          <a:p>
            <a:endParaRPr lang="es-ES" sz="2000" dirty="0"/>
          </a:p>
          <a:p>
            <a:pPr marL="342900" indent="-342900">
              <a:buFont typeface="Arial" panose="020B0604020202020204" pitchFamily="34" charset="0"/>
              <a:buChar char="•"/>
            </a:pPr>
            <a:endParaRPr lang="es-ES" sz="2000" dirty="0" smtClean="0">
              <a:solidFill>
                <a:schemeClr val="accent1">
                  <a:lumMod val="75000"/>
                </a:schemeClr>
              </a:solidFill>
            </a:endParaRPr>
          </a:p>
          <a:p>
            <a:pPr marL="342900" indent="-342900">
              <a:buFont typeface="Arial" panose="020B0604020202020204" pitchFamily="34" charset="0"/>
              <a:buChar char="•"/>
            </a:pPr>
            <a:endParaRPr lang="es-ES" sz="2000" dirty="0">
              <a:solidFill>
                <a:schemeClr val="accent1">
                  <a:lumMod val="75000"/>
                </a:schemeClr>
              </a:solidFill>
            </a:endParaRPr>
          </a:p>
        </p:txBody>
      </p:sp>
    </p:spTree>
    <p:extLst>
      <p:ext uri="{BB962C8B-B14F-4D97-AF65-F5344CB8AC3E}">
        <p14:creationId xmlns:p14="http://schemas.microsoft.com/office/powerpoint/2010/main" val="32868885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3802" y="319058"/>
            <a:ext cx="11158185" cy="792012"/>
          </a:xfrm>
        </p:spPr>
        <p:txBody>
          <a:bodyPr>
            <a:noAutofit/>
          </a:bodyPr>
          <a:lstStyle/>
          <a:p>
            <a:pPr algn="ctr"/>
            <a:r>
              <a:rPr lang="es-ES" sz="3400" b="1" dirty="0">
                <a:solidFill>
                  <a:srgbClr val="4E9EBA"/>
                </a:solidFill>
                <a:latin typeface="Calibri cuerpo"/>
                <a:ea typeface="+mn-ea"/>
                <a:cs typeface="+mn-cs"/>
              </a:rPr>
              <a:t>SARNAREN TRATAMENDUA: TRATAMENDU FARMAKOLOGIKOA. SARNA KLASIKOA</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0501" y="117588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30501" y="1278021"/>
            <a:ext cx="11084911" cy="4760278"/>
          </a:xfrm>
          <a:prstGeom prst="rect">
            <a:avLst/>
          </a:prstGeom>
          <a:noFill/>
        </p:spPr>
        <p:txBody>
          <a:bodyPr wrap="square" rtlCol="0">
            <a:spAutoFit/>
          </a:bodyPr>
          <a:lstStyle/>
          <a:p>
            <a:pPr>
              <a:lnSpc>
                <a:spcPts val="3000"/>
              </a:lnSpc>
              <a:spcBef>
                <a:spcPts val="1000"/>
              </a:spcBef>
            </a:pPr>
            <a:r>
              <a:rPr lang="eu-ES" b="1" dirty="0" smtClean="0"/>
              <a:t>SARNA KLASIKOA:</a:t>
            </a:r>
          </a:p>
          <a:p>
            <a:pPr marL="285750" indent="-285750">
              <a:lnSpc>
                <a:spcPts val="3000"/>
              </a:lnSpc>
              <a:spcBef>
                <a:spcPts val="1000"/>
              </a:spcBef>
              <a:buFont typeface="Arial" panose="020B0604020202020204" pitchFamily="34" charset="0"/>
              <a:buChar char="•"/>
            </a:pPr>
            <a:r>
              <a:rPr lang="eu-ES" dirty="0" smtClean="0">
                <a:solidFill>
                  <a:srgbClr val="4E9EBA"/>
                </a:solidFill>
              </a:rPr>
              <a:t>Erabilgarri dauden beste tratamendu batzuk:</a:t>
            </a:r>
          </a:p>
          <a:p>
            <a:pPr marL="742950" lvl="1" indent="-285750">
              <a:lnSpc>
                <a:spcPts val="3000"/>
              </a:lnSpc>
              <a:spcBef>
                <a:spcPts val="1000"/>
              </a:spcBef>
              <a:buFont typeface="Arial" panose="020B0604020202020204" pitchFamily="34" charset="0"/>
              <a:buChar char="•"/>
            </a:pPr>
            <a:r>
              <a:rPr lang="eu-ES" b="1" u="sng" dirty="0" smtClean="0"/>
              <a:t>Baselina sufreztatua %6an </a:t>
            </a:r>
            <a:r>
              <a:rPr lang="eu-ES" b="1" u="sng" dirty="0" err="1" smtClean="0"/>
              <a:t>FM</a:t>
            </a:r>
            <a:r>
              <a:rPr lang="eu-ES" b="1" u="sng" dirty="0" smtClean="0"/>
              <a:t>:  </a:t>
            </a:r>
            <a:r>
              <a:rPr lang="eu-ES" dirty="0" err="1" smtClean="0"/>
              <a:t>Permetrinaren</a:t>
            </a:r>
            <a:r>
              <a:rPr lang="eu-ES" dirty="0" smtClean="0"/>
              <a:t> </a:t>
            </a:r>
            <a:r>
              <a:rPr lang="eu-ES" dirty="0" err="1" smtClean="0"/>
              <a:t>alternatibatzat</a:t>
            </a:r>
            <a:r>
              <a:rPr lang="eu-ES" dirty="0" smtClean="0"/>
              <a:t> jotzen da haurretan, haurdunetan eta edoskitzaroan. Bi hilabete baino gutxiagoko haurretan erabiltzea balora daiteke. </a:t>
            </a:r>
          </a:p>
          <a:p>
            <a:pPr lvl="2">
              <a:lnSpc>
                <a:spcPts val="3000"/>
              </a:lnSpc>
              <a:spcBef>
                <a:spcPts val="1000"/>
              </a:spcBef>
            </a:pPr>
            <a:r>
              <a:rPr lang="eu-ES" u="sng" dirty="0" smtClean="0"/>
              <a:t>Aplikazioa:</a:t>
            </a:r>
          </a:p>
          <a:p>
            <a:pPr marL="1200150" lvl="2" indent="-285750">
              <a:lnSpc>
                <a:spcPts val="3000"/>
              </a:lnSpc>
              <a:spcBef>
                <a:spcPts val="1000"/>
              </a:spcBef>
              <a:buFontTx/>
              <a:buChar char="-"/>
            </a:pPr>
            <a:r>
              <a:rPr lang="eu-ES" dirty="0" smtClean="0"/>
              <a:t>Gauez aplikatzen da 1., 2. eta 3. egunetan </a:t>
            </a:r>
          </a:p>
          <a:p>
            <a:pPr marL="1200150" lvl="2" indent="-285750">
              <a:lnSpc>
                <a:spcPts val="3000"/>
              </a:lnSpc>
              <a:spcBef>
                <a:spcPts val="1000"/>
              </a:spcBef>
              <a:buFontTx/>
              <a:buChar char="-"/>
            </a:pPr>
            <a:r>
              <a:rPr lang="eu-ES" dirty="0" smtClean="0"/>
              <a:t>Aurretiaz garbitzea eta bainatzea gomendatzen da. Usain txarrak muga dezake erabilera</a:t>
            </a:r>
          </a:p>
          <a:p>
            <a:pPr lvl="2">
              <a:lnSpc>
                <a:spcPts val="3000"/>
              </a:lnSpc>
              <a:spcBef>
                <a:spcPts val="1000"/>
              </a:spcBef>
            </a:pPr>
            <a:r>
              <a:rPr lang="eu-ES" u="sng" dirty="0" smtClean="0"/>
              <a:t>Albo ondorioak: </a:t>
            </a:r>
          </a:p>
          <a:p>
            <a:pPr lvl="2">
              <a:lnSpc>
                <a:spcPts val="3000"/>
              </a:lnSpc>
              <a:spcBef>
                <a:spcPts val="1000"/>
              </a:spcBef>
            </a:pPr>
            <a:r>
              <a:rPr lang="eu-ES" dirty="0" smtClean="0"/>
              <a:t>- Narritadura lokala eta azala koloratzea</a:t>
            </a:r>
          </a:p>
          <a:p>
            <a:endParaRPr lang="es-ES" sz="2000" dirty="0" smtClean="0"/>
          </a:p>
        </p:txBody>
      </p:sp>
    </p:spTree>
    <p:extLst>
      <p:ext uri="{BB962C8B-B14F-4D97-AF65-F5344CB8AC3E}">
        <p14:creationId xmlns:p14="http://schemas.microsoft.com/office/powerpoint/2010/main" val="82630547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3799" y="373569"/>
            <a:ext cx="11158185" cy="692257"/>
          </a:xfrm>
        </p:spPr>
        <p:txBody>
          <a:bodyPr>
            <a:noAutofit/>
          </a:bodyPr>
          <a:lstStyle/>
          <a:p>
            <a:pPr algn="ctr"/>
            <a:r>
              <a:rPr lang="es-ES" sz="3400" b="1" dirty="0">
                <a:solidFill>
                  <a:srgbClr val="4E9EBA"/>
                </a:solidFill>
                <a:latin typeface="Calibri cuerpo"/>
                <a:ea typeface="+mn-ea"/>
                <a:cs typeface="+mn-cs"/>
              </a:rPr>
              <a:t>SARNAREN TRATAMENDUA: TRATAMENDU FARMAKOLOGIKOA. SARNA KLASIKOA</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0498" y="1162727"/>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33799" y="1266885"/>
            <a:ext cx="11158185" cy="4042132"/>
          </a:xfrm>
          <a:prstGeom prst="rect">
            <a:avLst/>
          </a:prstGeom>
          <a:noFill/>
        </p:spPr>
        <p:txBody>
          <a:bodyPr wrap="square" rtlCol="0">
            <a:spAutoFit/>
          </a:bodyPr>
          <a:lstStyle/>
          <a:p>
            <a:pPr>
              <a:lnSpc>
                <a:spcPts val="3000"/>
              </a:lnSpc>
              <a:spcBef>
                <a:spcPts val="1000"/>
              </a:spcBef>
            </a:pPr>
            <a:r>
              <a:rPr lang="eu-ES" b="1" dirty="0" smtClean="0"/>
              <a:t>SARNA KLASIKOA:</a:t>
            </a:r>
          </a:p>
          <a:p>
            <a:pPr marL="285750" indent="-285750">
              <a:lnSpc>
                <a:spcPts val="3000"/>
              </a:lnSpc>
              <a:spcBef>
                <a:spcPts val="1000"/>
              </a:spcBef>
              <a:buFont typeface="Arial" panose="020B0604020202020204" pitchFamily="34" charset="0"/>
              <a:buChar char="•"/>
            </a:pPr>
            <a:r>
              <a:rPr lang="eu-ES" dirty="0" smtClean="0">
                <a:solidFill>
                  <a:srgbClr val="4E9EBA"/>
                </a:solidFill>
              </a:rPr>
              <a:t>Erabilgarri dauden beste tratamendu batzuk:</a:t>
            </a:r>
          </a:p>
          <a:p>
            <a:pPr marL="742950" lvl="1" indent="-285750">
              <a:lnSpc>
                <a:spcPts val="3000"/>
              </a:lnSpc>
              <a:spcBef>
                <a:spcPts val="1000"/>
              </a:spcBef>
              <a:buFont typeface="Arial" panose="020B0604020202020204" pitchFamily="34" charset="0"/>
              <a:buChar char="•"/>
            </a:pPr>
            <a:r>
              <a:rPr lang="eu-ES" b="1" u="sng" dirty="0" smtClean="0"/>
              <a:t>Beste tratamendu topiko batzuk: </a:t>
            </a:r>
            <a:r>
              <a:rPr lang="eu-ES" dirty="0" smtClean="0"/>
              <a:t>Ez dira erabiltzen segurtasun-arazoak eta eraginkortasun txikia dutelako, ez daude </a:t>
            </a:r>
            <a:r>
              <a:rPr lang="eu-ES" dirty="0" err="1" smtClean="0"/>
              <a:t>finantziatuak</a:t>
            </a:r>
            <a:endParaRPr lang="eu-ES" dirty="0" smtClean="0"/>
          </a:p>
          <a:p>
            <a:pPr marL="1200150" lvl="2" indent="-285750">
              <a:lnSpc>
                <a:spcPts val="3000"/>
              </a:lnSpc>
              <a:spcBef>
                <a:spcPts val="1000"/>
              </a:spcBef>
              <a:buFont typeface="Arial" panose="020B0604020202020204" pitchFamily="34" charset="0"/>
              <a:buChar char="•"/>
            </a:pPr>
            <a:r>
              <a:rPr lang="eu-ES" dirty="0" smtClean="0"/>
              <a:t>Lindanoa %1</a:t>
            </a:r>
          </a:p>
          <a:p>
            <a:pPr marL="1200150" lvl="2" indent="-285750">
              <a:lnSpc>
                <a:spcPts val="3000"/>
              </a:lnSpc>
              <a:spcBef>
                <a:spcPts val="1000"/>
              </a:spcBef>
              <a:buFont typeface="Arial" panose="020B0604020202020204" pitchFamily="34" charset="0"/>
              <a:buChar char="•"/>
            </a:pPr>
            <a:r>
              <a:rPr lang="eu-ES" dirty="0" err="1" smtClean="0"/>
              <a:t>Krotamitoia</a:t>
            </a:r>
            <a:endParaRPr lang="eu-ES" dirty="0" smtClean="0"/>
          </a:p>
          <a:p>
            <a:pPr marL="1200150" lvl="2" indent="-285750">
              <a:lnSpc>
                <a:spcPts val="3000"/>
              </a:lnSpc>
              <a:spcBef>
                <a:spcPts val="1000"/>
              </a:spcBef>
              <a:buFont typeface="Arial" panose="020B0604020202020204" pitchFamily="34" charset="0"/>
              <a:buChar char="•"/>
            </a:pPr>
            <a:r>
              <a:rPr lang="eu-ES" dirty="0" err="1" smtClean="0"/>
              <a:t>Malatioia</a:t>
            </a:r>
            <a:r>
              <a:rPr lang="eu-ES" dirty="0" smtClean="0"/>
              <a:t> </a:t>
            </a:r>
          </a:p>
          <a:p>
            <a:endParaRPr lang="es-ES" sz="2000" dirty="0"/>
          </a:p>
          <a:p>
            <a:endParaRPr lang="es-ES" sz="2000" dirty="0"/>
          </a:p>
        </p:txBody>
      </p:sp>
    </p:spTree>
    <p:extLst>
      <p:ext uri="{BB962C8B-B14F-4D97-AF65-F5344CB8AC3E}">
        <p14:creationId xmlns:p14="http://schemas.microsoft.com/office/powerpoint/2010/main" val="257851687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5452" y="327351"/>
            <a:ext cx="11158185" cy="816949"/>
          </a:xfrm>
        </p:spPr>
        <p:txBody>
          <a:bodyPr>
            <a:noAutofit/>
          </a:bodyPr>
          <a:lstStyle/>
          <a:p>
            <a:pPr algn="ctr"/>
            <a:r>
              <a:rPr lang="es-ES" sz="3400" b="1" dirty="0">
                <a:solidFill>
                  <a:srgbClr val="4E9EBA"/>
                </a:solidFill>
                <a:latin typeface="Calibri cuerpo"/>
                <a:ea typeface="+mn-ea"/>
                <a:cs typeface="+mn-cs"/>
              </a:rPr>
              <a:t>SARNAREN TRATAMENDUA: TRATAMENDU FARMAKOLOGIKOA. SARNA </a:t>
            </a:r>
            <a:r>
              <a:rPr lang="es-ES" sz="3400" b="1" dirty="0" smtClean="0">
                <a:solidFill>
                  <a:srgbClr val="4E9EBA"/>
                </a:solidFill>
                <a:latin typeface="Calibri cuerpo"/>
                <a:ea typeface="+mn-ea"/>
                <a:cs typeface="+mn-cs"/>
              </a:rPr>
              <a:t>KLASIKOA</a:t>
            </a:r>
            <a:endParaRPr lang="es-ES" sz="2300" dirty="0">
              <a:solidFill>
                <a:srgbClr val="4E9EBA"/>
              </a:solidFill>
              <a:latin typeface="Arial Black" pitchFamily="34" charset="0"/>
              <a:ea typeface="+mn-ea"/>
              <a:cs typeface="+mn-cs"/>
            </a:endParaRP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2151" y="1159185"/>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32151" y="1284383"/>
            <a:ext cx="11158185" cy="2015936"/>
          </a:xfrm>
          <a:prstGeom prst="rect">
            <a:avLst/>
          </a:prstGeom>
          <a:noFill/>
        </p:spPr>
        <p:txBody>
          <a:bodyPr wrap="square" rtlCol="0">
            <a:spAutoFit/>
          </a:bodyPr>
          <a:lstStyle/>
          <a:p>
            <a:pPr algn="just">
              <a:lnSpc>
                <a:spcPts val="3000"/>
              </a:lnSpc>
              <a:spcBef>
                <a:spcPts val="1000"/>
              </a:spcBef>
            </a:pPr>
            <a:r>
              <a:rPr lang="eu-ES" b="1" smtClean="0"/>
              <a:t>SARNA KLASIKOA </a:t>
            </a:r>
            <a:r>
              <a:rPr lang="eu-ES" b="1" smtClean="0">
                <a:sym typeface="Wingdings" panose="05000000000000000000" pitchFamily="2" charset="2"/>
              </a:rPr>
              <a:t> Erabil daitezkeen tratamendu eskabizidak</a:t>
            </a:r>
            <a:r>
              <a:rPr lang="es-ES" b="1" dirty="0" smtClean="0">
                <a:sym typeface="Wingdings" panose="05000000000000000000" pitchFamily="2" charset="2"/>
              </a:rPr>
              <a:t>:</a:t>
            </a:r>
            <a:endParaRPr lang="es-ES" b="1" dirty="0" smtClean="0"/>
          </a:p>
          <a:p>
            <a:pPr algn="just">
              <a:lnSpc>
                <a:spcPts val="3000"/>
              </a:lnSpc>
              <a:spcBef>
                <a:spcPts val="1000"/>
              </a:spcBef>
            </a:pPr>
            <a:endParaRPr lang="es-ES" dirty="0" smtClean="0">
              <a:solidFill>
                <a:srgbClr val="4E9EBA"/>
              </a:solidFill>
            </a:endParaRPr>
          </a:p>
          <a:p>
            <a:pPr algn="just">
              <a:lnSpc>
                <a:spcPts val="3000"/>
              </a:lnSpc>
              <a:spcBef>
                <a:spcPts val="1000"/>
              </a:spcBef>
            </a:pPr>
            <a:r>
              <a:rPr lang="es-ES" dirty="0" smtClean="0">
                <a:solidFill>
                  <a:srgbClr val="4E9EBA"/>
                </a:solidFill>
              </a:rPr>
              <a:t>  </a:t>
            </a:r>
            <a:endParaRPr lang="es-ES" dirty="0">
              <a:solidFill>
                <a:srgbClr val="4E9EBA"/>
              </a:solidFill>
            </a:endParaRPr>
          </a:p>
          <a:p>
            <a:pPr marL="285750" indent="-285750" algn="just">
              <a:lnSpc>
                <a:spcPts val="3000"/>
              </a:lnSpc>
              <a:spcBef>
                <a:spcPts val="1000"/>
              </a:spcBef>
              <a:buFont typeface="Arial" panose="020B0604020202020204" pitchFamily="34" charset="0"/>
              <a:buChar char="•"/>
            </a:pPr>
            <a:endParaRPr lang="es-ES" dirty="0">
              <a:solidFill>
                <a:srgbClr val="4E9EBA"/>
              </a:solidFill>
            </a:endParaRPr>
          </a:p>
        </p:txBody>
      </p:sp>
      <p:graphicFrame>
        <p:nvGraphicFramePr>
          <p:cNvPr id="3" name="Tabla 2"/>
          <p:cNvGraphicFramePr>
            <a:graphicFrameLocks noGrp="1"/>
          </p:cNvGraphicFramePr>
          <p:nvPr>
            <p:extLst>
              <p:ext uri="{D42A27DB-BD31-4B8C-83A1-F6EECF244321}">
                <p14:modId xmlns:p14="http://schemas.microsoft.com/office/powerpoint/2010/main" val="2648330394"/>
              </p:ext>
            </p:extLst>
          </p:nvPr>
        </p:nvGraphicFramePr>
        <p:xfrm>
          <a:off x="502919" y="1869388"/>
          <a:ext cx="11186160" cy="394716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3563756324"/>
                    </a:ext>
                  </a:extLst>
                </a:gridCol>
                <a:gridCol w="4067683">
                  <a:extLst>
                    <a:ext uri="{9D8B030D-6E8A-4147-A177-3AD203B41FA5}">
                      <a16:colId xmlns:a16="http://schemas.microsoft.com/office/drawing/2014/main" val="62093804"/>
                    </a:ext>
                  </a:extLst>
                </a:gridCol>
                <a:gridCol w="3054477">
                  <a:extLst>
                    <a:ext uri="{9D8B030D-6E8A-4147-A177-3AD203B41FA5}">
                      <a16:colId xmlns:a16="http://schemas.microsoft.com/office/drawing/2014/main" val="922549734"/>
                    </a:ext>
                  </a:extLst>
                </a:gridCol>
                <a:gridCol w="2032000">
                  <a:extLst>
                    <a:ext uri="{9D8B030D-6E8A-4147-A177-3AD203B41FA5}">
                      <a16:colId xmlns:a16="http://schemas.microsoft.com/office/drawing/2014/main" val="3187118698"/>
                    </a:ext>
                  </a:extLst>
                </a:gridCol>
              </a:tblGrid>
              <a:tr h="370840">
                <a:tc>
                  <a:txBody>
                    <a:bodyPr/>
                    <a:lstStyle/>
                    <a:p>
                      <a:pPr algn="ctr"/>
                      <a:r>
                        <a:rPr lang="eu-ES" b="0" noProof="0" dirty="0" smtClean="0"/>
                        <a:t>Printzipio aktiboa</a:t>
                      </a:r>
                      <a:endParaRPr lang="eu-ES" b="0" noProof="0" dirty="0"/>
                    </a:p>
                  </a:txBody>
                  <a:tcPr>
                    <a:solidFill>
                      <a:srgbClr val="4E9EBA"/>
                    </a:solidFill>
                  </a:tcPr>
                </a:tc>
                <a:tc>
                  <a:txBody>
                    <a:bodyPr/>
                    <a:lstStyle/>
                    <a:p>
                      <a:pPr algn="ctr"/>
                      <a:r>
                        <a:rPr lang="eu-ES" b="0" noProof="0" dirty="0" smtClean="0"/>
                        <a:t>Presentazioa</a:t>
                      </a:r>
                      <a:endParaRPr lang="eu-ES" b="0" noProof="0" dirty="0"/>
                    </a:p>
                  </a:txBody>
                  <a:tcPr>
                    <a:solidFill>
                      <a:srgbClr val="4E9EBA"/>
                    </a:solidFill>
                  </a:tcPr>
                </a:tc>
                <a:tc>
                  <a:txBody>
                    <a:bodyPr/>
                    <a:lstStyle/>
                    <a:p>
                      <a:pPr algn="ctr"/>
                      <a:r>
                        <a:rPr lang="eu-ES" b="0" noProof="0" dirty="0" smtClean="0"/>
                        <a:t>Eskuragarritasun/ finantzaketa</a:t>
                      </a:r>
                      <a:endParaRPr lang="eu-ES" b="0" noProof="0" dirty="0"/>
                    </a:p>
                  </a:txBody>
                  <a:tcPr>
                    <a:solidFill>
                      <a:srgbClr val="4E9EBA"/>
                    </a:solidFill>
                  </a:tcPr>
                </a:tc>
                <a:tc>
                  <a:txBody>
                    <a:bodyPr/>
                    <a:lstStyle/>
                    <a:p>
                      <a:pPr algn="ctr"/>
                      <a:r>
                        <a:rPr lang="eu-ES" b="0" noProof="0" dirty="0" smtClean="0"/>
                        <a:t>Prezioa ontziko (</a:t>
                      </a:r>
                      <a:r>
                        <a:rPr lang="eu-ES" b="0" noProof="0" dirty="0" err="1" smtClean="0"/>
                        <a:t>PSP</a:t>
                      </a:r>
                      <a:r>
                        <a:rPr lang="eu-ES" b="0" noProof="0" dirty="0" smtClean="0"/>
                        <a:t>/BEZ)</a:t>
                      </a:r>
                      <a:endParaRPr lang="eu-ES" b="0" noProof="0" dirty="0"/>
                    </a:p>
                  </a:txBody>
                  <a:tcPr>
                    <a:solidFill>
                      <a:srgbClr val="4E9EBA"/>
                    </a:solidFill>
                  </a:tcPr>
                </a:tc>
                <a:extLst>
                  <a:ext uri="{0D108BD9-81ED-4DB2-BD59-A6C34878D82A}">
                    <a16:rowId xmlns:a16="http://schemas.microsoft.com/office/drawing/2014/main" val="1592024125"/>
                  </a:ext>
                </a:extLst>
              </a:tr>
              <a:tr h="370840">
                <a:tc gridSpan="4">
                  <a:txBody>
                    <a:bodyPr/>
                    <a:lstStyle/>
                    <a:p>
                      <a:pPr algn="ctr"/>
                      <a:r>
                        <a:rPr lang="eu-ES" b="1" noProof="0" dirty="0" smtClean="0"/>
                        <a:t>AHOTIKO</a:t>
                      </a:r>
                      <a:r>
                        <a:rPr lang="eu-ES" b="1" baseline="0" noProof="0" dirty="0" smtClean="0"/>
                        <a:t> TRATAMENDUA</a:t>
                      </a:r>
                      <a:endParaRPr lang="eu-ES" b="1" noProof="0" dirty="0"/>
                    </a:p>
                  </a:txBody>
                  <a:tcPr/>
                </a:tc>
                <a:tc hMerge="1">
                  <a:txBody>
                    <a:bodyPr/>
                    <a:lstStyle/>
                    <a:p>
                      <a:endParaRPr lang="es-ES" dirty="0"/>
                    </a:p>
                  </a:txBody>
                  <a:tcPr/>
                </a:tc>
                <a:tc hMerge="1">
                  <a:txBody>
                    <a:bodyPr/>
                    <a:lstStyle/>
                    <a:p>
                      <a:endParaRPr lang="es-ES" dirty="0"/>
                    </a:p>
                  </a:txBody>
                  <a:tcPr/>
                </a:tc>
                <a:tc hMerge="1">
                  <a:txBody>
                    <a:bodyPr/>
                    <a:lstStyle/>
                    <a:p>
                      <a:endParaRPr lang="es-ES" dirty="0"/>
                    </a:p>
                  </a:txBody>
                  <a:tcPr/>
                </a:tc>
                <a:extLst>
                  <a:ext uri="{0D108BD9-81ED-4DB2-BD59-A6C34878D82A}">
                    <a16:rowId xmlns:a16="http://schemas.microsoft.com/office/drawing/2014/main" val="2080791391"/>
                  </a:ext>
                </a:extLst>
              </a:tr>
              <a:tr h="370840">
                <a:tc>
                  <a:txBody>
                    <a:bodyPr/>
                    <a:lstStyle/>
                    <a:p>
                      <a:r>
                        <a:rPr lang="eu-ES" noProof="0" dirty="0" err="1" smtClean="0"/>
                        <a:t>Ibermektina</a:t>
                      </a:r>
                      <a:endParaRPr lang="eu-ES" noProof="0" dirty="0"/>
                    </a:p>
                  </a:txBody>
                  <a:tcPr/>
                </a:tc>
                <a:tc>
                  <a:txBody>
                    <a:bodyPr/>
                    <a:lstStyle/>
                    <a:p>
                      <a:r>
                        <a:rPr lang="eu-ES" noProof="0" dirty="0" err="1" smtClean="0"/>
                        <a:t>Ivergalen®</a:t>
                      </a:r>
                      <a:r>
                        <a:rPr lang="eu-ES" noProof="0" dirty="0" smtClean="0"/>
                        <a:t> 3 mg</a:t>
                      </a:r>
                      <a:r>
                        <a:rPr lang="eu-ES" baseline="0" noProof="0" dirty="0" smtClean="0"/>
                        <a:t> 4 konprimatu</a:t>
                      </a:r>
                      <a:endParaRPr lang="eu-ES" noProof="0" dirty="0"/>
                    </a:p>
                  </a:txBody>
                  <a:tcPr/>
                </a:tc>
                <a:tc>
                  <a:txBody>
                    <a:bodyPr/>
                    <a:lstStyle/>
                    <a:p>
                      <a:r>
                        <a:rPr lang="eu-ES" noProof="0" dirty="0" smtClean="0"/>
                        <a:t>Mediku-errezeta. Finantzatua</a:t>
                      </a:r>
                      <a:endParaRPr lang="eu-ES" noProof="0" dirty="0"/>
                    </a:p>
                  </a:txBody>
                  <a:tcPr/>
                </a:tc>
                <a:tc>
                  <a:txBody>
                    <a:bodyPr/>
                    <a:lstStyle/>
                    <a:p>
                      <a:r>
                        <a:rPr lang="eu-ES" noProof="0" dirty="0" smtClean="0"/>
                        <a:t>17,48 €</a:t>
                      </a:r>
                      <a:endParaRPr lang="eu-ES" noProof="0" dirty="0"/>
                    </a:p>
                  </a:txBody>
                  <a:tcPr/>
                </a:tc>
                <a:extLst>
                  <a:ext uri="{0D108BD9-81ED-4DB2-BD59-A6C34878D82A}">
                    <a16:rowId xmlns:a16="http://schemas.microsoft.com/office/drawing/2014/main" val="192535411"/>
                  </a:ext>
                </a:extLst>
              </a:tr>
              <a:tr h="370840">
                <a:tc gridSpan="4">
                  <a:txBody>
                    <a:bodyPr/>
                    <a:lstStyle/>
                    <a:p>
                      <a:pPr algn="ctr"/>
                      <a:r>
                        <a:rPr lang="eu-ES" b="1" noProof="0" dirty="0" smtClean="0"/>
                        <a:t>TRATAMENDU TOPIKOA</a:t>
                      </a:r>
                      <a:endParaRPr lang="eu-ES" b="1" noProof="0" dirty="0"/>
                    </a:p>
                  </a:txBody>
                  <a:tcPr/>
                </a:tc>
                <a:tc hMerge="1">
                  <a:txBody>
                    <a:bodyPr/>
                    <a:lstStyle/>
                    <a:p>
                      <a:endParaRPr lang="es-ES" dirty="0"/>
                    </a:p>
                  </a:txBody>
                  <a:tcPr/>
                </a:tc>
                <a:tc hMerge="1">
                  <a:txBody>
                    <a:bodyPr/>
                    <a:lstStyle/>
                    <a:p>
                      <a:endParaRPr lang="es-ES" dirty="0"/>
                    </a:p>
                  </a:txBody>
                  <a:tcPr/>
                </a:tc>
                <a:tc hMerge="1">
                  <a:txBody>
                    <a:bodyPr/>
                    <a:lstStyle/>
                    <a:p>
                      <a:endParaRPr lang="es-ES" dirty="0"/>
                    </a:p>
                  </a:txBody>
                  <a:tcPr/>
                </a:tc>
                <a:extLst>
                  <a:ext uri="{0D108BD9-81ED-4DB2-BD59-A6C34878D82A}">
                    <a16:rowId xmlns:a16="http://schemas.microsoft.com/office/drawing/2014/main" val="4100749038"/>
                  </a:ext>
                </a:extLst>
              </a:tr>
              <a:tr h="370840">
                <a:tc>
                  <a:txBody>
                    <a:bodyPr/>
                    <a:lstStyle/>
                    <a:p>
                      <a:r>
                        <a:rPr lang="eu-ES" noProof="0" dirty="0" err="1" smtClean="0"/>
                        <a:t>Permetrina</a:t>
                      </a:r>
                      <a:endParaRPr lang="eu-ES" noProof="0" dirty="0"/>
                    </a:p>
                  </a:txBody>
                  <a:tcPr/>
                </a:tc>
                <a:tc>
                  <a:txBody>
                    <a:bodyPr/>
                    <a:lstStyle/>
                    <a:p>
                      <a:r>
                        <a:rPr lang="eu-ES" noProof="0" dirty="0" err="1" smtClean="0"/>
                        <a:t>Sarcop®</a:t>
                      </a:r>
                      <a:r>
                        <a:rPr lang="eu-ES" noProof="0" dirty="0" smtClean="0"/>
                        <a:t> % 5 krema, 40 g eta 70 g</a:t>
                      </a:r>
                    </a:p>
                    <a:p>
                      <a:r>
                        <a:rPr lang="eu-ES" noProof="0" dirty="0" err="1" smtClean="0"/>
                        <a:t>Perme-cure</a:t>
                      </a:r>
                      <a:r>
                        <a:rPr lang="eu-ES" noProof="0" dirty="0" smtClean="0"/>
                        <a:t> % 5</a:t>
                      </a:r>
                      <a:r>
                        <a:rPr lang="eu-ES" baseline="0" noProof="0" dirty="0" smtClean="0"/>
                        <a:t> krema, 40 g eta 70 g</a:t>
                      </a:r>
                      <a:endParaRPr lang="eu-ES" noProof="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u-ES" noProof="0" dirty="0" smtClean="0"/>
                        <a:t>Mediku-errezeta. Finantzatua</a:t>
                      </a:r>
                    </a:p>
                    <a:p>
                      <a:endParaRPr lang="eu-ES" noProof="0" dirty="0"/>
                    </a:p>
                  </a:txBody>
                  <a:tcPr/>
                </a:tc>
                <a:tc>
                  <a:txBody>
                    <a:bodyPr/>
                    <a:lstStyle/>
                    <a:p>
                      <a:r>
                        <a:rPr lang="eu-ES" noProof="0" dirty="0" smtClean="0"/>
                        <a:t>40 g: 9,73 €</a:t>
                      </a:r>
                    </a:p>
                    <a:p>
                      <a:r>
                        <a:rPr lang="eu-ES" noProof="0" dirty="0" smtClean="0"/>
                        <a:t>70 g:</a:t>
                      </a:r>
                      <a:r>
                        <a:rPr lang="eu-ES" baseline="0" noProof="0" dirty="0" smtClean="0"/>
                        <a:t> 17,02 €</a:t>
                      </a:r>
                      <a:endParaRPr lang="eu-ES" noProof="0" dirty="0"/>
                    </a:p>
                  </a:txBody>
                  <a:tcPr/>
                </a:tc>
                <a:extLst>
                  <a:ext uri="{0D108BD9-81ED-4DB2-BD59-A6C34878D82A}">
                    <a16:rowId xmlns:a16="http://schemas.microsoft.com/office/drawing/2014/main" val="2789323352"/>
                  </a:ext>
                </a:extLst>
              </a:tr>
              <a:tr h="370840">
                <a:tc>
                  <a:txBody>
                    <a:bodyPr/>
                    <a:lstStyle/>
                    <a:p>
                      <a:r>
                        <a:rPr lang="eu-ES" noProof="0" dirty="0" smtClean="0"/>
                        <a:t>Sufrea</a:t>
                      </a:r>
                      <a:endParaRPr lang="eu-ES" noProof="0" dirty="0"/>
                    </a:p>
                  </a:txBody>
                  <a:tcPr/>
                </a:tc>
                <a:tc>
                  <a:txBody>
                    <a:bodyPr/>
                    <a:lstStyle/>
                    <a:p>
                      <a:r>
                        <a:rPr lang="eu-ES" noProof="0" dirty="0" smtClean="0"/>
                        <a:t>Baselina sufreztatua</a:t>
                      </a:r>
                      <a:r>
                        <a:rPr lang="eu-ES" baseline="0" noProof="0" dirty="0" smtClean="0"/>
                        <a:t> % 6 , 100 g eta 200 g</a:t>
                      </a:r>
                      <a:endParaRPr lang="eu-ES" noProof="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u-ES" noProof="0" dirty="0" err="1" smtClean="0"/>
                        <a:t>FM</a:t>
                      </a:r>
                      <a:r>
                        <a:rPr lang="eu-ES" noProof="0" dirty="0" smtClean="0"/>
                        <a:t>. Errezeta elektronikoan soilik finantzatua.</a:t>
                      </a:r>
                    </a:p>
                  </a:txBody>
                  <a:tcPr/>
                </a:tc>
                <a:tc>
                  <a:txBody>
                    <a:bodyPr/>
                    <a:lstStyle/>
                    <a:p>
                      <a:r>
                        <a:rPr lang="eu-ES" noProof="0" dirty="0" smtClean="0"/>
                        <a:t>100</a:t>
                      </a:r>
                      <a:r>
                        <a:rPr lang="eu-ES" baseline="0" noProof="0" dirty="0" smtClean="0"/>
                        <a:t> g: 20,68 €</a:t>
                      </a:r>
                    </a:p>
                    <a:p>
                      <a:r>
                        <a:rPr lang="eu-ES" baseline="0" noProof="0" dirty="0" smtClean="0"/>
                        <a:t>200 g: 22,29 €</a:t>
                      </a:r>
                      <a:endParaRPr lang="eu-ES" noProof="0" dirty="0" smtClean="0"/>
                    </a:p>
                  </a:txBody>
                  <a:tcPr/>
                </a:tc>
                <a:extLst>
                  <a:ext uri="{0D108BD9-81ED-4DB2-BD59-A6C34878D82A}">
                    <a16:rowId xmlns:a16="http://schemas.microsoft.com/office/drawing/2014/main" val="3269279"/>
                  </a:ext>
                </a:extLst>
              </a:tr>
              <a:tr h="370840">
                <a:tc>
                  <a:txBody>
                    <a:bodyPr/>
                    <a:lstStyle/>
                    <a:p>
                      <a:endParaRPr lang="eu-ES" noProof="0" dirty="0" smtClean="0"/>
                    </a:p>
                    <a:p>
                      <a:r>
                        <a:rPr lang="eu-ES" noProof="0" dirty="0" smtClean="0"/>
                        <a:t>Bentzil bentzoatoa</a:t>
                      </a:r>
                      <a:endParaRPr lang="eu-ES" noProof="0" dirty="0"/>
                    </a:p>
                  </a:txBody>
                  <a:tcPr/>
                </a:tc>
                <a:tc>
                  <a:txBody>
                    <a:bodyPr/>
                    <a:lstStyle/>
                    <a:p>
                      <a:r>
                        <a:rPr lang="eu-ES" noProof="0" dirty="0" smtClean="0"/>
                        <a:t>O/U</a:t>
                      </a:r>
                      <a:r>
                        <a:rPr lang="eu-ES" baseline="0" noProof="0" dirty="0" smtClean="0"/>
                        <a:t> emultsioa %10, 200 g </a:t>
                      </a:r>
                    </a:p>
                    <a:p>
                      <a:r>
                        <a:rPr lang="eu-ES" baseline="0" noProof="0" dirty="0" smtClean="0"/>
                        <a:t>O/U emultsioa %20, 200 g</a:t>
                      </a:r>
                    </a:p>
                    <a:p>
                      <a:r>
                        <a:rPr lang="eu-ES" baseline="0" noProof="0" dirty="0" smtClean="0"/>
                        <a:t>O/U emultsioa %25, 200 g</a:t>
                      </a:r>
                      <a:endParaRPr lang="eu-ES" noProof="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u-ES" noProof="0" dirty="0" err="1" smtClean="0"/>
                        <a:t>FM</a:t>
                      </a:r>
                      <a:r>
                        <a:rPr lang="eu-ES" noProof="0" dirty="0" smtClean="0"/>
                        <a:t>. Errezeta elektronikoan soilik finantzatua.</a:t>
                      </a:r>
                    </a:p>
                    <a:p>
                      <a:endParaRPr lang="eu-ES" noProof="0" dirty="0"/>
                    </a:p>
                  </a:txBody>
                  <a:tcPr/>
                </a:tc>
                <a:tc>
                  <a:txBody>
                    <a:bodyPr/>
                    <a:lstStyle/>
                    <a:p>
                      <a:r>
                        <a:rPr lang="eu-ES" noProof="0" dirty="0" smtClean="0"/>
                        <a:t>% 10:</a:t>
                      </a:r>
                      <a:r>
                        <a:rPr lang="eu-ES" baseline="0" noProof="0" dirty="0" smtClean="0"/>
                        <a:t> 23,32 €</a:t>
                      </a:r>
                    </a:p>
                    <a:p>
                      <a:r>
                        <a:rPr lang="eu-ES" baseline="0" noProof="0" dirty="0" smtClean="0"/>
                        <a:t>%20: 24,07 €</a:t>
                      </a:r>
                    </a:p>
                    <a:p>
                      <a:r>
                        <a:rPr lang="eu-ES" baseline="0" noProof="0" dirty="0" smtClean="0"/>
                        <a:t>%25: 24,45 €</a:t>
                      </a:r>
                      <a:endParaRPr lang="eu-ES" noProof="0" dirty="0"/>
                    </a:p>
                  </a:txBody>
                  <a:tcPr/>
                </a:tc>
                <a:extLst>
                  <a:ext uri="{0D108BD9-81ED-4DB2-BD59-A6C34878D82A}">
                    <a16:rowId xmlns:a16="http://schemas.microsoft.com/office/drawing/2014/main" val="28430143"/>
                  </a:ext>
                </a:extLst>
              </a:tr>
            </a:tbl>
          </a:graphicData>
        </a:graphic>
      </p:graphicFrame>
    </p:spTree>
    <p:extLst>
      <p:ext uri="{BB962C8B-B14F-4D97-AF65-F5344CB8AC3E}">
        <p14:creationId xmlns:p14="http://schemas.microsoft.com/office/powerpoint/2010/main" val="2711744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3802" y="365124"/>
            <a:ext cx="11161486" cy="669131"/>
          </a:xfrm>
        </p:spPr>
        <p:txBody>
          <a:bodyPr>
            <a:normAutofit fontScale="90000"/>
          </a:bodyPr>
          <a:lstStyle/>
          <a:p>
            <a:pPr algn="ctr"/>
            <a:r>
              <a:rPr lang="es-ES" b="1" dirty="0" err="1">
                <a:solidFill>
                  <a:srgbClr val="4E9EBA"/>
                </a:solidFill>
                <a:latin typeface="Calibri cuerpo"/>
                <a:ea typeface="+mn-ea"/>
                <a:cs typeface="+mn-cs"/>
              </a:rPr>
              <a:t>Aurkibidea</a:t>
            </a:r>
            <a:endParaRPr lang="es-ES" b="1" dirty="0">
              <a:solidFill>
                <a:srgbClr val="4E9EBA"/>
              </a:solidFill>
              <a:latin typeface="Calibri cuerpo"/>
              <a:ea typeface="+mn-ea"/>
              <a:cs typeface="+mn-cs"/>
            </a:endParaRPr>
          </a:p>
        </p:txBody>
      </p:sp>
      <p:sp>
        <p:nvSpPr>
          <p:cNvPr id="4" name="Subtítulo 2"/>
          <p:cNvSpPr txBox="1">
            <a:spLocks/>
          </p:cNvSpPr>
          <p:nvPr/>
        </p:nvSpPr>
        <p:spPr>
          <a:xfrm>
            <a:off x="1213945" y="1551628"/>
            <a:ext cx="9601200" cy="4116998"/>
          </a:xfrm>
          <a:prstGeom prst="rect">
            <a:avLst/>
          </a:prstGeom>
          <a:solidFill>
            <a:srgbClr val="5FACBC"/>
          </a:solidFill>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just">
              <a:lnSpc>
                <a:spcPct val="110000"/>
              </a:lnSpc>
            </a:pPr>
            <a:r>
              <a:rPr lang="eu-ES" sz="2600" dirty="0" smtClean="0">
                <a:solidFill>
                  <a:schemeClr val="bg1"/>
                </a:solidFill>
              </a:rPr>
              <a:t>SARRERA</a:t>
            </a:r>
          </a:p>
          <a:p>
            <a:pPr algn="just">
              <a:lnSpc>
                <a:spcPct val="110000"/>
              </a:lnSpc>
            </a:pPr>
            <a:r>
              <a:rPr lang="eu-ES" sz="2600" dirty="0" smtClean="0">
                <a:solidFill>
                  <a:schemeClr val="bg1"/>
                </a:solidFill>
              </a:rPr>
              <a:t>ETIOPATOGENIA</a:t>
            </a:r>
          </a:p>
          <a:p>
            <a:pPr algn="just">
              <a:lnSpc>
                <a:spcPct val="110000"/>
              </a:lnSpc>
            </a:pPr>
            <a:r>
              <a:rPr lang="eu-ES" sz="2600" dirty="0" smtClean="0">
                <a:solidFill>
                  <a:schemeClr val="bg1"/>
                </a:solidFill>
              </a:rPr>
              <a:t>SARNAREN TRATAMENDUA</a:t>
            </a:r>
          </a:p>
          <a:p>
            <a:pPr marL="800100" lvl="1" indent="-342900" algn="just">
              <a:lnSpc>
                <a:spcPct val="110000"/>
              </a:lnSpc>
            </a:pPr>
            <a:r>
              <a:rPr lang="eu-ES" sz="2000" dirty="0" smtClean="0">
                <a:solidFill>
                  <a:schemeClr val="bg1"/>
                </a:solidFill>
              </a:rPr>
              <a:t>Neurri ez farmakologikoak</a:t>
            </a:r>
          </a:p>
          <a:p>
            <a:pPr marL="800100" lvl="1" indent="-342900" algn="just">
              <a:lnSpc>
                <a:spcPct val="110000"/>
              </a:lnSpc>
            </a:pPr>
            <a:r>
              <a:rPr lang="eu-ES" sz="2000" dirty="0" smtClean="0">
                <a:solidFill>
                  <a:schemeClr val="bg1"/>
                </a:solidFill>
              </a:rPr>
              <a:t>Tratamendu farmakologikoa</a:t>
            </a:r>
          </a:p>
          <a:p>
            <a:pPr marL="1257300" lvl="2" indent="-342900" algn="just">
              <a:lnSpc>
                <a:spcPct val="110000"/>
              </a:lnSpc>
            </a:pPr>
            <a:r>
              <a:rPr lang="eu-ES" sz="1800" dirty="0" smtClean="0">
                <a:solidFill>
                  <a:schemeClr val="bg1"/>
                </a:solidFill>
              </a:rPr>
              <a:t>Sarna klasikoa</a:t>
            </a:r>
          </a:p>
          <a:p>
            <a:pPr marL="1257300" lvl="2" indent="-342900" algn="just">
              <a:lnSpc>
                <a:spcPct val="110000"/>
              </a:lnSpc>
            </a:pPr>
            <a:r>
              <a:rPr lang="eu-ES" sz="1800" dirty="0" smtClean="0">
                <a:solidFill>
                  <a:schemeClr val="bg1"/>
                </a:solidFill>
              </a:rPr>
              <a:t>Sarna zarakarduna</a:t>
            </a:r>
          </a:p>
          <a:p>
            <a:pPr marL="800100" lvl="1" indent="-342900" algn="just">
              <a:lnSpc>
                <a:spcPct val="110000"/>
              </a:lnSpc>
            </a:pPr>
            <a:r>
              <a:rPr lang="eu-ES" sz="2000" dirty="0" smtClean="0">
                <a:solidFill>
                  <a:schemeClr val="bg1"/>
                </a:solidFill>
              </a:rPr>
              <a:t>Tratamendua haurretan</a:t>
            </a:r>
          </a:p>
          <a:p>
            <a:pPr marL="800100" lvl="1" indent="-342900" algn="just">
              <a:lnSpc>
                <a:spcPct val="110000"/>
              </a:lnSpc>
            </a:pPr>
            <a:r>
              <a:rPr lang="eu-ES" sz="2000" dirty="0" smtClean="0">
                <a:solidFill>
                  <a:schemeClr val="bg1"/>
                </a:solidFill>
              </a:rPr>
              <a:t>Tratamendua haurdunaldian eta edoskitzaroan</a:t>
            </a:r>
          </a:p>
          <a:p>
            <a:pPr marL="342900" indent="-342900" algn="just">
              <a:lnSpc>
                <a:spcPct val="110000"/>
              </a:lnSpc>
            </a:pPr>
            <a:r>
              <a:rPr lang="eu-ES" sz="2400" dirty="0" smtClean="0">
                <a:solidFill>
                  <a:schemeClr val="bg1"/>
                </a:solidFill>
              </a:rPr>
              <a:t>PORROT TERAPEUTIKOA</a:t>
            </a:r>
          </a:p>
          <a:p>
            <a:pPr marL="342900" indent="-342900" algn="just">
              <a:lnSpc>
                <a:spcPct val="110000"/>
              </a:lnSpc>
            </a:pPr>
            <a:r>
              <a:rPr lang="eu-ES" sz="2400" dirty="0" smtClean="0">
                <a:solidFill>
                  <a:schemeClr val="bg1"/>
                </a:solidFill>
              </a:rPr>
              <a:t>AZTERGAI DIREN </a:t>
            </a:r>
            <a:r>
              <a:rPr lang="eu-ES" sz="2400" smtClean="0">
                <a:solidFill>
                  <a:schemeClr val="bg1"/>
                </a:solidFill>
              </a:rPr>
              <a:t>TRATAMENDU BERRIAK</a:t>
            </a:r>
            <a:endParaRPr lang="eu-ES" sz="2400" dirty="0" smtClean="0">
              <a:solidFill>
                <a:schemeClr val="bg1"/>
              </a:solidFill>
            </a:endParaRPr>
          </a:p>
          <a:p>
            <a:pPr marL="342900" indent="-342900" algn="just">
              <a:lnSpc>
                <a:spcPct val="110000"/>
              </a:lnSpc>
            </a:pPr>
            <a:r>
              <a:rPr lang="eu-ES" sz="2400" dirty="0" smtClean="0">
                <a:solidFill>
                  <a:schemeClr val="bg1"/>
                </a:solidFill>
              </a:rPr>
              <a:t>SARNAREN KONPLIKAZIOEN TRATAMENDUA</a:t>
            </a:r>
          </a:p>
          <a:p>
            <a:pPr marL="342900" indent="-342900" algn="just">
              <a:lnSpc>
                <a:spcPct val="110000"/>
              </a:lnSpc>
            </a:pPr>
            <a:r>
              <a:rPr lang="eu-ES" sz="2400" dirty="0" smtClean="0">
                <a:solidFill>
                  <a:schemeClr val="bg1"/>
                </a:solidFill>
              </a:rPr>
              <a:t>EGOERA BEREZIETAN JARDUTEKO MODUA. NOIZ JAKINARAZI BEHAR DA?</a:t>
            </a:r>
          </a:p>
          <a:p>
            <a:pPr marL="342900" indent="-342900" algn="just">
              <a:lnSpc>
                <a:spcPct val="110000"/>
              </a:lnSpc>
            </a:pPr>
            <a:endParaRPr lang="es-ES" sz="2400" dirty="0">
              <a:solidFill>
                <a:schemeClr val="bg1"/>
              </a:solidFill>
            </a:endParaRPr>
          </a:p>
          <a:p>
            <a:pPr marL="1257300" lvl="2" indent="-342900" algn="just">
              <a:lnSpc>
                <a:spcPct val="110000"/>
              </a:lnSpc>
            </a:pPr>
            <a:endParaRPr lang="es-ES" sz="1800" dirty="0">
              <a:solidFill>
                <a:schemeClr val="bg1"/>
              </a:solidFill>
            </a:endParaRPr>
          </a:p>
        </p:txBody>
      </p:sp>
      <p:grpSp>
        <p:nvGrpSpPr>
          <p:cNvPr id="6" name="Grupo 5"/>
          <p:cNvGrpSpPr/>
          <p:nvPr/>
        </p:nvGrpSpPr>
        <p:grpSpPr>
          <a:xfrm>
            <a:off x="621635" y="6185998"/>
            <a:ext cx="10856798" cy="580324"/>
            <a:chOff x="621635" y="6185998"/>
            <a:chExt cx="10856798" cy="580324"/>
          </a:xfrm>
        </p:grpSpPr>
        <p:pic>
          <p:nvPicPr>
            <p:cNvPr id="7" name="Imagen 6"/>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8" name="Imagen 7"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9" name="Imagen 8"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4" name="Conector recto 13"/>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371967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0501" y="344603"/>
            <a:ext cx="11158185" cy="773154"/>
          </a:xfrm>
        </p:spPr>
        <p:txBody>
          <a:bodyPr>
            <a:noAutofit/>
          </a:bodyPr>
          <a:lstStyle/>
          <a:p>
            <a:pPr algn="ctr"/>
            <a:r>
              <a:rPr lang="es-ES" sz="3400" b="1" dirty="0">
                <a:solidFill>
                  <a:srgbClr val="4E9EBA"/>
                </a:solidFill>
                <a:latin typeface="Calibri cuerpo"/>
                <a:ea typeface="+mn-ea"/>
                <a:cs typeface="+mn-cs"/>
              </a:rPr>
              <a:t>SARNAREN TRATAMENDUA: TRATAMENDU FARMAKOLOGIKOA. SARNA ZARAKARDUNA</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0501" y="11618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21170" y="1273752"/>
            <a:ext cx="11167516" cy="4452501"/>
          </a:xfrm>
          <a:prstGeom prst="rect">
            <a:avLst/>
          </a:prstGeom>
          <a:noFill/>
        </p:spPr>
        <p:txBody>
          <a:bodyPr wrap="square" rtlCol="0">
            <a:spAutoFit/>
          </a:bodyPr>
          <a:lstStyle/>
          <a:p>
            <a:pPr>
              <a:lnSpc>
                <a:spcPts val="3000"/>
              </a:lnSpc>
              <a:spcBef>
                <a:spcPts val="1000"/>
              </a:spcBef>
            </a:pPr>
            <a:r>
              <a:rPr lang="eu-ES" b="1" dirty="0" smtClean="0"/>
              <a:t>SARNA ZARAKARDUNA:</a:t>
            </a:r>
          </a:p>
          <a:p>
            <a:pPr>
              <a:lnSpc>
                <a:spcPts val="3000"/>
              </a:lnSpc>
              <a:spcBef>
                <a:spcPts val="1000"/>
              </a:spcBef>
            </a:pPr>
            <a:r>
              <a:rPr lang="eu-ES" dirty="0" smtClean="0"/>
              <a:t>Sarna zarakarduna maneiatzeko </a:t>
            </a:r>
            <a:r>
              <a:rPr lang="eu-ES" dirty="0" err="1" smtClean="0"/>
              <a:t>permetrina</a:t>
            </a:r>
            <a:r>
              <a:rPr lang="eu-ES" dirty="0" smtClean="0"/>
              <a:t> topikoa behin eta berriz aplikatu. Baina hala ere porrot-tasa handia da, beraz, </a:t>
            </a:r>
            <a:r>
              <a:rPr lang="eu-ES" b="1" dirty="0" err="1" smtClean="0">
                <a:solidFill>
                  <a:srgbClr val="4E9EBA"/>
                </a:solidFill>
              </a:rPr>
              <a:t>permetrina</a:t>
            </a:r>
            <a:r>
              <a:rPr lang="eu-ES" b="1" dirty="0" smtClean="0">
                <a:solidFill>
                  <a:srgbClr val="4E9EBA"/>
                </a:solidFill>
              </a:rPr>
              <a:t> topikoaren eta ahotiko </a:t>
            </a:r>
            <a:r>
              <a:rPr lang="eu-ES" b="1" dirty="0" err="1" smtClean="0">
                <a:solidFill>
                  <a:srgbClr val="4E9EBA"/>
                </a:solidFill>
              </a:rPr>
              <a:t>ibermetinaren</a:t>
            </a:r>
            <a:r>
              <a:rPr lang="eu-ES" b="1" dirty="0" smtClean="0">
                <a:solidFill>
                  <a:srgbClr val="4E9EBA"/>
                </a:solidFill>
              </a:rPr>
              <a:t> konbinazio bat da aukerako tratamendua</a:t>
            </a:r>
            <a:r>
              <a:rPr lang="eu-ES" dirty="0" smtClean="0"/>
              <a:t>.</a:t>
            </a:r>
          </a:p>
          <a:p>
            <a:pPr marL="285750" indent="-285750">
              <a:lnSpc>
                <a:spcPts val="3000"/>
              </a:lnSpc>
              <a:spcBef>
                <a:spcPts val="1000"/>
              </a:spcBef>
              <a:buFont typeface="Arial" panose="020B0604020202020204" pitchFamily="34" charset="0"/>
              <a:buChar char="•"/>
            </a:pPr>
            <a:r>
              <a:rPr lang="eu-ES" dirty="0" err="1" smtClean="0"/>
              <a:t>Permetrina</a:t>
            </a:r>
            <a:r>
              <a:rPr lang="eu-ES" dirty="0" smtClean="0"/>
              <a:t> %5 krema: Administratu 2-3 egunez behin 1-2 astez, eta </a:t>
            </a:r>
            <a:r>
              <a:rPr lang="eu-ES" b="1" dirty="0" smtClean="0"/>
              <a:t>gehitu</a:t>
            </a:r>
            <a:r>
              <a:rPr lang="eu-ES" dirty="0" smtClean="0"/>
              <a:t> </a:t>
            </a:r>
          </a:p>
          <a:p>
            <a:pPr marL="285750" indent="-285750">
              <a:lnSpc>
                <a:spcPts val="3000"/>
              </a:lnSpc>
              <a:spcBef>
                <a:spcPts val="1000"/>
              </a:spcBef>
              <a:buFont typeface="Arial" panose="020B0604020202020204" pitchFamily="34" charset="0"/>
              <a:buChar char="•"/>
            </a:pPr>
            <a:r>
              <a:rPr lang="eu-ES" dirty="0" err="1" smtClean="0"/>
              <a:t>Ibermektina</a:t>
            </a:r>
            <a:r>
              <a:rPr lang="eu-ES" dirty="0" smtClean="0"/>
              <a:t> 200 µg/Kg ahotik: Dosi batean. Ondoz ondokoak ez diren 3 egunetan </a:t>
            </a:r>
            <a:r>
              <a:rPr lang="eu-ES" dirty="0" smtClean="0">
                <a:sym typeface="Wingdings" panose="05000000000000000000" pitchFamily="2" charset="2"/>
              </a:rPr>
              <a:t> 1., 2. eta 8. egunetan</a:t>
            </a:r>
          </a:p>
          <a:p>
            <a:pPr marL="742950" lvl="1" indent="-285750">
              <a:lnSpc>
                <a:spcPts val="3000"/>
              </a:lnSpc>
              <a:spcBef>
                <a:spcPts val="1000"/>
              </a:spcBef>
              <a:buFont typeface="Arial" panose="020B0604020202020204" pitchFamily="34" charset="0"/>
              <a:buChar char="•"/>
            </a:pPr>
            <a:r>
              <a:rPr lang="eu-ES" dirty="0" smtClean="0">
                <a:sym typeface="Wingdings" panose="05000000000000000000" pitchFamily="2" charset="2"/>
              </a:rPr>
              <a:t>Kasu larrietan, beharrezkoa izan daiteke administrazioa luzatzea: </a:t>
            </a:r>
          </a:p>
          <a:p>
            <a:pPr marL="1200150" lvl="2" indent="-285750">
              <a:lnSpc>
                <a:spcPts val="3000"/>
              </a:lnSpc>
              <a:spcBef>
                <a:spcPts val="1000"/>
              </a:spcBef>
              <a:buFontTx/>
              <a:buChar char="-"/>
            </a:pPr>
            <a:r>
              <a:rPr lang="eu-ES" dirty="0" smtClean="0">
                <a:sym typeface="Wingdings" panose="05000000000000000000" pitchFamily="2" charset="2"/>
              </a:rPr>
              <a:t>Ondoz ondokoak ez diren 5 egunetan  1, 2, 8, 9 eta 15. egunetan</a:t>
            </a:r>
          </a:p>
          <a:p>
            <a:pPr marL="1200150" lvl="2" indent="-285750">
              <a:lnSpc>
                <a:spcPts val="3000"/>
              </a:lnSpc>
              <a:spcBef>
                <a:spcPts val="1000"/>
              </a:spcBef>
              <a:buFontTx/>
              <a:buChar char="-"/>
            </a:pPr>
            <a:r>
              <a:rPr lang="eu-ES" dirty="0" smtClean="0">
                <a:sym typeface="Wingdings" panose="05000000000000000000" pitchFamily="2" charset="2"/>
              </a:rPr>
              <a:t>Ondoz ondokoak ez diren 7 egunetan  1, 2, 8, 9, 15, 22 eta 29. egunetan</a:t>
            </a:r>
            <a:endParaRPr lang="eu-ES" dirty="0" smtClean="0"/>
          </a:p>
          <a:p>
            <a:pPr algn="just">
              <a:lnSpc>
                <a:spcPts val="3000"/>
              </a:lnSpc>
              <a:spcBef>
                <a:spcPts val="1000"/>
              </a:spcBef>
            </a:pPr>
            <a:r>
              <a:rPr lang="es-ES" b="1" dirty="0" smtClean="0"/>
              <a:t> </a:t>
            </a:r>
            <a:endParaRPr lang="es-ES" b="1" dirty="0"/>
          </a:p>
        </p:txBody>
      </p:sp>
    </p:spTree>
    <p:extLst>
      <p:ext uri="{BB962C8B-B14F-4D97-AF65-F5344CB8AC3E}">
        <p14:creationId xmlns:p14="http://schemas.microsoft.com/office/powerpoint/2010/main" val="139832913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430501" y="722893"/>
            <a:ext cx="11161485" cy="55736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s-ES" sz="3400" b="1" dirty="0">
                <a:solidFill>
                  <a:srgbClr val="4E9EBA"/>
                </a:solidFill>
                <a:latin typeface="Calibri cuerpo"/>
                <a:ea typeface="+mn-ea"/>
                <a:cs typeface="+mn-cs"/>
              </a:rPr>
              <a:t>SARNAREN </a:t>
            </a:r>
            <a:r>
              <a:rPr lang="es-ES" sz="3400" b="1" dirty="0" smtClean="0">
                <a:solidFill>
                  <a:srgbClr val="4E9EBA"/>
                </a:solidFill>
                <a:latin typeface="Calibri cuerpo"/>
                <a:ea typeface="+mn-ea"/>
                <a:cs typeface="+mn-cs"/>
              </a:rPr>
              <a:t>TRATAMENDUA</a:t>
            </a:r>
            <a:r>
              <a:rPr lang="es-ES" sz="3400" b="1" dirty="0">
                <a:solidFill>
                  <a:srgbClr val="4E9EBA"/>
                </a:solidFill>
                <a:latin typeface="Calibri cuerpo"/>
                <a:ea typeface="+mn-ea"/>
                <a:cs typeface="+mn-cs"/>
              </a:rPr>
              <a:t>: TRATAMENDUA HAURRETAN</a:t>
            </a:r>
          </a:p>
        </p:txBody>
      </p:sp>
      <p:sp>
        <p:nvSpPr>
          <p:cNvPr id="5" name="Subtítulo 2"/>
          <p:cNvSpPr txBox="1">
            <a:spLocks/>
          </p:cNvSpPr>
          <p:nvPr/>
        </p:nvSpPr>
        <p:spPr>
          <a:xfrm>
            <a:off x="1468649" y="1483133"/>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6" name="Grupo 5"/>
          <p:cNvGrpSpPr/>
          <p:nvPr/>
        </p:nvGrpSpPr>
        <p:grpSpPr>
          <a:xfrm>
            <a:off x="621635" y="6185998"/>
            <a:ext cx="10856798" cy="580324"/>
            <a:chOff x="621635" y="6185998"/>
            <a:chExt cx="10856798" cy="580324"/>
          </a:xfrm>
        </p:grpSpPr>
        <p:pic>
          <p:nvPicPr>
            <p:cNvPr id="7" name="Imagen 6"/>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8" name="Imagen 7"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9" name="Imagen 8"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0" name="Conector recto 9"/>
          <p:cNvCxnSpPr/>
          <p:nvPr/>
        </p:nvCxnSpPr>
        <p:spPr>
          <a:xfrm>
            <a:off x="430501" y="1177545"/>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11" name="CuadroTexto 10"/>
          <p:cNvSpPr txBox="1"/>
          <p:nvPr/>
        </p:nvSpPr>
        <p:spPr>
          <a:xfrm>
            <a:off x="430501" y="1317839"/>
            <a:ext cx="11167516" cy="5606663"/>
          </a:xfrm>
          <a:prstGeom prst="rect">
            <a:avLst/>
          </a:prstGeom>
          <a:noFill/>
        </p:spPr>
        <p:txBody>
          <a:bodyPr wrap="square" rtlCol="0">
            <a:spAutoFit/>
          </a:bodyPr>
          <a:lstStyle/>
          <a:p>
            <a:pPr>
              <a:lnSpc>
                <a:spcPts val="3000"/>
              </a:lnSpc>
              <a:spcBef>
                <a:spcPts val="1000"/>
              </a:spcBef>
            </a:pPr>
            <a:r>
              <a:rPr lang="eu-ES" b="1" dirty="0" smtClean="0"/>
              <a:t>TRATAMENDUA HAURRETAN:</a:t>
            </a:r>
          </a:p>
          <a:p>
            <a:pPr marL="285750" indent="-285750">
              <a:lnSpc>
                <a:spcPts val="3000"/>
              </a:lnSpc>
              <a:spcBef>
                <a:spcPts val="1000"/>
              </a:spcBef>
              <a:buFont typeface="Arial" panose="020B0604020202020204" pitchFamily="34" charset="0"/>
              <a:buChar char="•"/>
            </a:pPr>
            <a:r>
              <a:rPr lang="eu-ES" u="sng" dirty="0" smtClean="0"/>
              <a:t>2 hilabetetik gorako haurretan </a:t>
            </a:r>
            <a:r>
              <a:rPr lang="eu-ES" dirty="0" smtClean="0">
                <a:sym typeface="Wingdings" panose="05000000000000000000" pitchFamily="2" charset="2"/>
              </a:rPr>
              <a:t> </a:t>
            </a:r>
            <a:r>
              <a:rPr lang="eu-ES" dirty="0" err="1" smtClean="0">
                <a:solidFill>
                  <a:srgbClr val="4E9EBA"/>
                </a:solidFill>
                <a:sym typeface="Wingdings" panose="05000000000000000000" pitchFamily="2" charset="2"/>
              </a:rPr>
              <a:t>permetrina</a:t>
            </a:r>
            <a:r>
              <a:rPr lang="eu-ES" dirty="0" smtClean="0">
                <a:solidFill>
                  <a:srgbClr val="4E9EBA"/>
                </a:solidFill>
                <a:sym typeface="Wingdings" panose="05000000000000000000" pitchFamily="2" charset="2"/>
              </a:rPr>
              <a:t> topikoa </a:t>
            </a:r>
            <a:r>
              <a:rPr lang="eu-ES" dirty="0" smtClean="0">
                <a:sym typeface="Wingdings" panose="05000000000000000000" pitchFamily="2" charset="2"/>
              </a:rPr>
              <a:t>da aukerako tratamendua</a:t>
            </a:r>
          </a:p>
          <a:p>
            <a:pPr marL="742950" lvl="2" indent="-285750">
              <a:lnSpc>
                <a:spcPts val="3000"/>
              </a:lnSpc>
              <a:spcBef>
                <a:spcPts val="1000"/>
              </a:spcBef>
              <a:buFont typeface="Arial" panose="020B0604020202020204" pitchFamily="34" charset="0"/>
              <a:buChar char="•"/>
            </a:pPr>
            <a:r>
              <a:rPr lang="eu-ES" dirty="0" smtClean="0">
                <a:sym typeface="Wingdings" panose="05000000000000000000" pitchFamily="2" charset="2"/>
              </a:rPr>
              <a:t>Aurpegian, buruko ile-larruan, esku-ahurretan eta oin-zoletan ere aplikatu</a:t>
            </a:r>
            <a:r>
              <a:rPr lang="eu-ES" dirty="0" smtClean="0"/>
              <a:t> behar da krema</a:t>
            </a:r>
          </a:p>
          <a:p>
            <a:pPr marL="914400" lvl="3">
              <a:lnSpc>
                <a:spcPts val="3000"/>
              </a:lnSpc>
              <a:spcBef>
                <a:spcPts val="1000"/>
              </a:spcBef>
            </a:pPr>
            <a:r>
              <a:rPr lang="eu-ES" dirty="0" smtClean="0"/>
              <a:t>* Begiak eta ahoa saihestuta</a:t>
            </a:r>
          </a:p>
          <a:p>
            <a:pPr marL="285750" lvl="1" indent="-285750">
              <a:lnSpc>
                <a:spcPts val="3000"/>
              </a:lnSpc>
              <a:spcBef>
                <a:spcPts val="1000"/>
              </a:spcBef>
              <a:buFont typeface="Arial" panose="020B0604020202020204" pitchFamily="34" charset="0"/>
              <a:buChar char="•"/>
            </a:pPr>
            <a:r>
              <a:rPr lang="eu-ES" u="sng" dirty="0" smtClean="0"/>
              <a:t>2 hilabetetik beherako haurretan </a:t>
            </a:r>
            <a:r>
              <a:rPr lang="eu-ES" dirty="0" smtClean="0">
                <a:sym typeface="Wingdings" panose="05000000000000000000" pitchFamily="2" charset="2"/>
              </a:rPr>
              <a:t> </a:t>
            </a:r>
            <a:r>
              <a:rPr lang="eu-ES" dirty="0" err="1" smtClean="0">
                <a:solidFill>
                  <a:srgbClr val="4E9EBA"/>
                </a:solidFill>
                <a:sym typeface="Wingdings" panose="05000000000000000000" pitchFamily="2" charset="2"/>
              </a:rPr>
              <a:t>permetrina</a:t>
            </a:r>
            <a:r>
              <a:rPr lang="eu-ES" dirty="0" smtClean="0">
                <a:solidFill>
                  <a:srgbClr val="4E9EBA"/>
                </a:solidFill>
                <a:sym typeface="Wingdings" panose="05000000000000000000" pitchFamily="2" charset="2"/>
              </a:rPr>
              <a:t> topikoa ez </a:t>
            </a:r>
            <a:r>
              <a:rPr lang="eu-ES" dirty="0" smtClean="0">
                <a:sym typeface="Wingdings" panose="05000000000000000000" pitchFamily="2" charset="2"/>
              </a:rPr>
              <a:t>dago baimenduta (neurotoxikotasun-arriskua)</a:t>
            </a:r>
          </a:p>
          <a:p>
            <a:pPr marL="742950" lvl="2" indent="-285750">
              <a:lnSpc>
                <a:spcPts val="3000"/>
              </a:lnSpc>
              <a:spcBef>
                <a:spcPts val="1000"/>
              </a:spcBef>
              <a:buFont typeface="Arial" panose="020B0604020202020204" pitchFamily="34" charset="0"/>
              <a:buChar char="•"/>
            </a:pPr>
            <a:r>
              <a:rPr lang="eu-ES" dirty="0" smtClean="0">
                <a:sym typeface="Wingdings" panose="05000000000000000000" pitchFamily="2" charset="2"/>
              </a:rPr>
              <a:t>Fitxa teknikotik kanpoko erabilera (azterketa </a:t>
            </a:r>
            <a:r>
              <a:rPr lang="eu-ES" i="1" dirty="0" smtClean="0">
                <a:sym typeface="Wingdings" panose="05000000000000000000" pitchFamily="2" charset="2"/>
              </a:rPr>
              <a:t>batzuetan</a:t>
            </a:r>
            <a:r>
              <a:rPr lang="eu-ES" dirty="0" smtClean="0">
                <a:sym typeface="Wingdings" panose="05000000000000000000" pitchFamily="2" charset="2"/>
              </a:rPr>
              <a:t> eraginkorra eta segurua dela ikusi da)</a:t>
            </a:r>
          </a:p>
          <a:p>
            <a:pPr marL="1200150" lvl="3" indent="-285750">
              <a:lnSpc>
                <a:spcPts val="3000"/>
              </a:lnSpc>
              <a:spcBef>
                <a:spcPts val="1000"/>
              </a:spcBef>
              <a:buFont typeface="Arial" panose="020B0604020202020204" pitchFamily="34" charset="0"/>
              <a:buChar char="•"/>
            </a:pPr>
            <a:r>
              <a:rPr lang="eu-ES" dirty="0" smtClean="0">
                <a:sym typeface="Wingdings" panose="05000000000000000000" pitchFamily="2" charset="2"/>
              </a:rPr>
              <a:t>Aplikazio-denbora laburragoekin (2-4 h)</a:t>
            </a:r>
          </a:p>
          <a:p>
            <a:pPr marL="1200150" lvl="3" indent="-285750">
              <a:lnSpc>
                <a:spcPts val="3000"/>
              </a:lnSpc>
              <a:spcBef>
                <a:spcPts val="1000"/>
              </a:spcBef>
              <a:buFont typeface="Arial" panose="020B0604020202020204" pitchFamily="34" charset="0"/>
              <a:buChar char="•"/>
            </a:pPr>
            <a:r>
              <a:rPr lang="eu-ES" dirty="0" smtClean="0">
                <a:sym typeface="Wingdings" panose="05000000000000000000" pitchFamily="2" charset="2"/>
              </a:rPr>
              <a:t>Denbora gehiago utziz 1. eta 2. administrazioen artean (10 egun)</a:t>
            </a:r>
          </a:p>
          <a:p>
            <a:pPr marL="742950" lvl="2" indent="-285750">
              <a:lnSpc>
                <a:spcPts val="3000"/>
              </a:lnSpc>
              <a:spcBef>
                <a:spcPts val="1000"/>
              </a:spcBef>
              <a:buFont typeface="Arial" panose="020B0604020202020204" pitchFamily="34" charset="0"/>
              <a:buChar char="•"/>
            </a:pPr>
            <a:r>
              <a:rPr lang="eu-ES" dirty="0" smtClean="0">
                <a:sym typeface="Wingdings" panose="05000000000000000000" pitchFamily="2" charset="2"/>
              </a:rPr>
              <a:t>Sufre pomada </a:t>
            </a:r>
            <a:r>
              <a:rPr lang="eu-ES" dirty="0" err="1" smtClean="0">
                <a:sym typeface="Wingdings" panose="05000000000000000000" pitchFamily="2" charset="2"/>
              </a:rPr>
              <a:t>alternatiba</a:t>
            </a:r>
            <a:r>
              <a:rPr lang="eu-ES" dirty="0" smtClean="0">
                <a:sym typeface="Wingdings" panose="05000000000000000000" pitchFamily="2" charset="2"/>
              </a:rPr>
              <a:t> bat izan daiteke</a:t>
            </a:r>
          </a:p>
          <a:p>
            <a:pPr marL="742950" lvl="2" indent="-285750">
              <a:lnSpc>
                <a:spcPts val="3000"/>
              </a:lnSpc>
              <a:spcBef>
                <a:spcPts val="1000"/>
              </a:spcBef>
              <a:buFont typeface="Arial" panose="020B0604020202020204" pitchFamily="34" charset="0"/>
              <a:buChar char="•"/>
            </a:pPr>
            <a:endParaRPr lang="es-ES" dirty="0" smtClean="0">
              <a:sym typeface="Wingdings" panose="05000000000000000000" pitchFamily="2" charset="2"/>
            </a:endParaRPr>
          </a:p>
          <a:p>
            <a:pPr marL="742950" lvl="2" indent="-285750">
              <a:lnSpc>
                <a:spcPts val="3000"/>
              </a:lnSpc>
              <a:spcBef>
                <a:spcPts val="1000"/>
              </a:spcBef>
              <a:buFont typeface="Arial" panose="020B0604020202020204" pitchFamily="34" charset="0"/>
              <a:buChar char="•"/>
            </a:pPr>
            <a:endParaRPr lang="es-ES" dirty="0"/>
          </a:p>
        </p:txBody>
      </p:sp>
    </p:spTree>
    <p:extLst>
      <p:ext uri="{BB962C8B-B14F-4D97-AF65-F5344CB8AC3E}">
        <p14:creationId xmlns:p14="http://schemas.microsoft.com/office/powerpoint/2010/main" val="132804428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32127" y="1316319"/>
            <a:ext cx="11161485" cy="4975589"/>
          </a:xfrm>
        </p:spPr>
        <p:txBody>
          <a:bodyPr>
            <a:normAutofit fontScale="32500" lnSpcReduction="20000"/>
          </a:bodyPr>
          <a:lstStyle/>
          <a:p>
            <a:pPr marL="0" indent="0">
              <a:lnSpc>
                <a:spcPts val="3000"/>
              </a:lnSpc>
              <a:buNone/>
            </a:pPr>
            <a:r>
              <a:rPr lang="eu-ES" sz="5500" b="1" dirty="0" smtClean="0"/>
              <a:t>TRATAMENDUA HAURRETAN: </a:t>
            </a:r>
          </a:p>
          <a:p>
            <a:pPr marL="0" indent="-285750">
              <a:lnSpc>
                <a:spcPts val="3000"/>
              </a:lnSpc>
            </a:pPr>
            <a:r>
              <a:rPr lang="eu-ES" sz="5500" dirty="0" smtClean="0">
                <a:solidFill>
                  <a:srgbClr val="4E9EBA"/>
                </a:solidFill>
              </a:rPr>
              <a:t>Ahotiko </a:t>
            </a:r>
            <a:r>
              <a:rPr lang="eu-ES" sz="5500" dirty="0" err="1" smtClean="0">
                <a:solidFill>
                  <a:srgbClr val="4E9EBA"/>
                </a:solidFill>
              </a:rPr>
              <a:t>ibermektina</a:t>
            </a:r>
            <a:r>
              <a:rPr lang="eu-ES" sz="5500" dirty="0" smtClean="0">
                <a:solidFill>
                  <a:srgbClr val="4E9EBA"/>
                </a:solidFill>
              </a:rPr>
              <a:t>: </a:t>
            </a:r>
          </a:p>
          <a:p>
            <a:pPr marL="0" indent="0">
              <a:lnSpc>
                <a:spcPts val="3000"/>
              </a:lnSpc>
              <a:buNone/>
            </a:pPr>
            <a:r>
              <a:rPr lang="eu-ES" sz="5500" dirty="0" smtClean="0"/>
              <a:t>Neurotoxikotasun- eta </a:t>
            </a:r>
            <a:r>
              <a:rPr lang="eu-ES" sz="5500" dirty="0" err="1" smtClean="0"/>
              <a:t>entzefalopatia-arriskua</a:t>
            </a:r>
            <a:r>
              <a:rPr lang="eu-ES" sz="5500" dirty="0" smtClean="0"/>
              <a:t> dela-eta </a:t>
            </a:r>
            <a:r>
              <a:rPr lang="eu-ES" sz="5500" b="1" dirty="0" smtClean="0"/>
              <a:t>15 kg-tik gorako haurrentzat bakarrik </a:t>
            </a:r>
            <a:r>
              <a:rPr lang="eu-ES" sz="5500" dirty="0" smtClean="0"/>
              <a:t>dago baimenduta</a:t>
            </a:r>
          </a:p>
          <a:p>
            <a:pPr marL="742950" lvl="2" indent="-285750">
              <a:lnSpc>
                <a:spcPts val="3000"/>
              </a:lnSpc>
              <a:spcBef>
                <a:spcPts val="1000"/>
              </a:spcBef>
            </a:pPr>
            <a:r>
              <a:rPr lang="eu-ES" sz="5500" dirty="0" smtClean="0"/>
              <a:t>&lt;12 hilabeteko haurretan eta/edo &lt;15 kg-ko pisua dutenetan erabiltzeko aukera </a:t>
            </a:r>
            <a:r>
              <a:rPr lang="eu-ES" sz="5500" i="1" dirty="0" smtClean="0"/>
              <a:t>aztertzen ari dira </a:t>
            </a:r>
            <a:r>
              <a:rPr lang="eu-ES" sz="5500" dirty="0" smtClean="0">
                <a:sym typeface="Wingdings" panose="05000000000000000000" pitchFamily="2" charset="2"/>
              </a:rPr>
              <a:t> eraginkortasun eta segurtasun ona oro har</a:t>
            </a:r>
          </a:p>
          <a:p>
            <a:pPr marL="914400" lvl="3" indent="0">
              <a:lnSpc>
                <a:spcPts val="3000"/>
              </a:lnSpc>
              <a:spcBef>
                <a:spcPts val="1000"/>
              </a:spcBef>
              <a:buNone/>
            </a:pPr>
            <a:r>
              <a:rPr lang="eu-ES" sz="5500" dirty="0" smtClean="0">
                <a:sym typeface="Wingdings" panose="05000000000000000000" pitchFamily="2" charset="2"/>
              </a:rPr>
              <a:t>* </a:t>
            </a:r>
            <a:r>
              <a:rPr lang="eu-ES" sz="5500" i="1" dirty="0" smtClean="0">
                <a:sym typeface="Wingdings" panose="05000000000000000000" pitchFamily="2" charset="2"/>
              </a:rPr>
              <a:t>Azterketa batzuetan </a:t>
            </a:r>
            <a:r>
              <a:rPr lang="eu-ES" sz="5500" dirty="0" smtClean="0">
                <a:sym typeface="Wingdings" panose="05000000000000000000" pitchFamily="2" charset="2"/>
              </a:rPr>
              <a:t>tolerantzia hobea 2. dosia 10-14 egunetan administratu denean</a:t>
            </a:r>
          </a:p>
          <a:p>
            <a:pPr marL="0" lvl="1" indent="0">
              <a:lnSpc>
                <a:spcPts val="3000"/>
              </a:lnSpc>
              <a:spcBef>
                <a:spcPts val="1000"/>
              </a:spcBef>
              <a:buNone/>
            </a:pPr>
            <a:r>
              <a:rPr lang="eu-ES" sz="5500" dirty="0" smtClean="0">
                <a:sym typeface="Wingdings" panose="05000000000000000000" pitchFamily="2" charset="2"/>
              </a:rPr>
              <a:t>Sarna klasikoan, </a:t>
            </a:r>
            <a:r>
              <a:rPr lang="eu-ES" sz="5500" dirty="0" err="1" smtClean="0">
                <a:sym typeface="Wingdings" panose="05000000000000000000" pitchFamily="2" charset="2"/>
              </a:rPr>
              <a:t>permetrina</a:t>
            </a:r>
            <a:r>
              <a:rPr lang="eu-ES" sz="5500" dirty="0" smtClean="0">
                <a:sym typeface="Wingdings" panose="05000000000000000000" pitchFamily="2" charset="2"/>
              </a:rPr>
              <a:t> topikoaren </a:t>
            </a:r>
            <a:r>
              <a:rPr lang="eu-ES" sz="5500" dirty="0" err="1" smtClean="0">
                <a:sym typeface="Wingdings" panose="05000000000000000000" pitchFamily="2" charset="2"/>
              </a:rPr>
              <a:t>alternatiba</a:t>
            </a:r>
            <a:r>
              <a:rPr lang="eu-ES" sz="5500" dirty="0" smtClean="0">
                <a:sym typeface="Wingdings" panose="05000000000000000000" pitchFamily="2" charset="2"/>
              </a:rPr>
              <a:t> bat izan daiteke edo bigarren lerroko tratamendua. Noiz?</a:t>
            </a:r>
          </a:p>
          <a:p>
            <a:pPr marL="742950" lvl="2" indent="-285750">
              <a:lnSpc>
                <a:spcPts val="3000"/>
              </a:lnSpc>
              <a:spcBef>
                <a:spcPts val="1000"/>
              </a:spcBef>
            </a:pPr>
            <a:r>
              <a:rPr lang="eu-ES" sz="5500" dirty="0" smtClean="0">
                <a:sym typeface="Wingdings" panose="05000000000000000000" pitchFamily="2" charset="2"/>
              </a:rPr>
              <a:t>Baimendutako tratamendu topikoek huts egin ondoren</a:t>
            </a:r>
          </a:p>
          <a:p>
            <a:pPr marL="742950" lvl="2" indent="-285750">
              <a:lnSpc>
                <a:spcPts val="3000"/>
              </a:lnSpc>
              <a:spcBef>
                <a:spcPts val="1000"/>
              </a:spcBef>
            </a:pPr>
            <a:r>
              <a:rPr lang="eu-ES" sz="5500" dirty="0" smtClean="0">
                <a:sym typeface="Wingdings" panose="05000000000000000000" pitchFamily="2" charset="2"/>
              </a:rPr>
              <a:t>Agente topikoak aplikatzea arazo izan daitekeenean</a:t>
            </a:r>
          </a:p>
          <a:p>
            <a:pPr marL="742950" lvl="2" indent="-285750">
              <a:lnSpc>
                <a:spcPts val="3000"/>
              </a:lnSpc>
              <a:spcBef>
                <a:spcPts val="1000"/>
              </a:spcBef>
            </a:pPr>
            <a:r>
              <a:rPr lang="eu-ES" sz="5500" dirty="0" smtClean="0">
                <a:sym typeface="Wingdings" panose="05000000000000000000" pitchFamily="2" charset="2"/>
              </a:rPr>
              <a:t>Azalean </a:t>
            </a:r>
            <a:r>
              <a:rPr lang="eu-ES" sz="5500" dirty="0" err="1" smtClean="0">
                <a:sym typeface="Wingdings" panose="05000000000000000000" pitchFamily="2" charset="2"/>
              </a:rPr>
              <a:t>inflamazio</a:t>
            </a:r>
            <a:r>
              <a:rPr lang="eu-ES" sz="5500" dirty="0" smtClean="0">
                <a:sym typeface="Wingdings" panose="05000000000000000000" pitchFamily="2" charset="2"/>
              </a:rPr>
              <a:t> handia dagoenean (tratamendu topikoek albo ondorio larriak eragin baititzakete)</a:t>
            </a:r>
          </a:p>
          <a:p>
            <a:pPr marL="457200" lvl="2" indent="0">
              <a:lnSpc>
                <a:spcPts val="3000"/>
              </a:lnSpc>
              <a:spcBef>
                <a:spcPts val="1000"/>
              </a:spcBef>
              <a:buNone/>
            </a:pPr>
            <a:endParaRPr lang="es-ES" sz="5500" dirty="0" smtClean="0">
              <a:sym typeface="Wingdings" panose="05000000000000000000" pitchFamily="2" charset="2"/>
            </a:endParaRPr>
          </a:p>
          <a:p>
            <a:pPr marL="457200" lvl="2" indent="0">
              <a:lnSpc>
                <a:spcPts val="3000"/>
              </a:lnSpc>
              <a:spcBef>
                <a:spcPts val="1000"/>
              </a:spcBef>
              <a:buNone/>
            </a:pPr>
            <a:endParaRPr lang="es-ES" sz="5500" dirty="0">
              <a:sym typeface="Wingdings" panose="05000000000000000000" pitchFamily="2" charset="2"/>
            </a:endParaRPr>
          </a:p>
          <a:p>
            <a:pPr marL="742950" lvl="2" indent="-285750">
              <a:lnSpc>
                <a:spcPts val="3000"/>
              </a:lnSpc>
              <a:spcBef>
                <a:spcPts val="1000"/>
              </a:spcBef>
            </a:pPr>
            <a:endParaRPr lang="es-ES" sz="1400" dirty="0" smtClean="0">
              <a:sym typeface="Wingdings" panose="05000000000000000000" pitchFamily="2" charset="2"/>
            </a:endParaRPr>
          </a:p>
          <a:p>
            <a:pPr marL="742950" lvl="2" indent="-285750">
              <a:lnSpc>
                <a:spcPts val="3000"/>
              </a:lnSpc>
              <a:spcBef>
                <a:spcPts val="1000"/>
              </a:spcBef>
            </a:pPr>
            <a:endParaRPr lang="es-ES" sz="1400" dirty="0">
              <a:sym typeface="Wingdings" panose="05000000000000000000" pitchFamily="2" charset="2"/>
            </a:endParaRPr>
          </a:p>
          <a:p>
            <a:pPr marL="0" lvl="1" indent="0">
              <a:lnSpc>
                <a:spcPts val="3000"/>
              </a:lnSpc>
              <a:spcBef>
                <a:spcPts val="1000"/>
              </a:spcBef>
              <a:buNone/>
            </a:pPr>
            <a:endParaRPr lang="es-ES" dirty="0"/>
          </a:p>
          <a:p>
            <a:pPr marL="0" indent="0">
              <a:lnSpc>
                <a:spcPts val="3000"/>
              </a:lnSpc>
              <a:buNone/>
            </a:pPr>
            <a:endParaRPr lang="es-ES" sz="1800" dirty="0"/>
          </a:p>
          <a:p>
            <a:pPr marL="0" indent="0">
              <a:buNone/>
            </a:pPr>
            <a:endParaRPr lang="es-ES" dirty="0"/>
          </a:p>
        </p:txBody>
      </p:sp>
      <p:sp>
        <p:nvSpPr>
          <p:cNvPr id="4" name="Título 1"/>
          <p:cNvSpPr txBox="1">
            <a:spLocks/>
          </p:cNvSpPr>
          <p:nvPr/>
        </p:nvSpPr>
        <p:spPr>
          <a:xfrm>
            <a:off x="849278" y="395906"/>
            <a:ext cx="10515600" cy="732155"/>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endParaRPr lang="es-ES" sz="4000" dirty="0">
              <a:solidFill>
                <a:srgbClr val="4E9EBA"/>
              </a:solidFill>
              <a:latin typeface="Arial Black" pitchFamily="34" charset="0"/>
              <a:ea typeface="+mn-ea"/>
              <a:cs typeface="+mn-cs"/>
            </a:endParaRPr>
          </a:p>
        </p:txBody>
      </p:sp>
      <p:sp>
        <p:nvSpPr>
          <p:cNvPr id="5" name="Subtítulo 2"/>
          <p:cNvSpPr txBox="1">
            <a:spLocks/>
          </p:cNvSpPr>
          <p:nvPr/>
        </p:nvSpPr>
        <p:spPr>
          <a:xfrm>
            <a:off x="1468649" y="1483133"/>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6" name="Grupo 5"/>
          <p:cNvGrpSpPr/>
          <p:nvPr/>
        </p:nvGrpSpPr>
        <p:grpSpPr>
          <a:xfrm>
            <a:off x="621635" y="6185998"/>
            <a:ext cx="10856798" cy="580324"/>
            <a:chOff x="621635" y="6185998"/>
            <a:chExt cx="10856798" cy="580324"/>
          </a:xfrm>
        </p:grpSpPr>
        <p:pic>
          <p:nvPicPr>
            <p:cNvPr id="7" name="Imagen 6"/>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8" name="Imagen 7"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9" name="Imagen 8"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0" name="Conector recto 9"/>
          <p:cNvCxnSpPr/>
          <p:nvPr/>
        </p:nvCxnSpPr>
        <p:spPr>
          <a:xfrm>
            <a:off x="432128" y="1173917"/>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2" name="Rectángulo 1"/>
          <p:cNvSpPr/>
          <p:nvPr/>
        </p:nvSpPr>
        <p:spPr>
          <a:xfrm>
            <a:off x="432127" y="190927"/>
            <a:ext cx="11161486" cy="1082507"/>
          </a:xfrm>
          <a:prstGeom prst="rect">
            <a:avLst/>
          </a:prstGeom>
        </p:spPr>
        <p:txBody>
          <a:bodyPr wrap="square">
            <a:spAutoFit/>
          </a:bodyPr>
          <a:lstStyle/>
          <a:p>
            <a:pPr algn="ctr">
              <a:lnSpc>
                <a:spcPct val="90000"/>
              </a:lnSpc>
              <a:spcBef>
                <a:spcPct val="0"/>
              </a:spcBef>
            </a:pPr>
            <a:r>
              <a:rPr lang="es-ES" sz="3600" b="1" dirty="0">
                <a:solidFill>
                  <a:srgbClr val="4E9EBA"/>
                </a:solidFill>
                <a:latin typeface="Calibri cuerpo"/>
              </a:rPr>
              <a:t>SARNAREN TRATMENDUA: TRATAMENDUA HAURRETAN</a:t>
            </a:r>
          </a:p>
        </p:txBody>
      </p:sp>
    </p:spTree>
    <p:extLst>
      <p:ext uri="{BB962C8B-B14F-4D97-AF65-F5344CB8AC3E}">
        <p14:creationId xmlns:p14="http://schemas.microsoft.com/office/powerpoint/2010/main" val="49923634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3802" y="370847"/>
            <a:ext cx="11158185" cy="773154"/>
          </a:xfrm>
        </p:spPr>
        <p:txBody>
          <a:bodyPr>
            <a:noAutofit/>
          </a:bodyPr>
          <a:lstStyle/>
          <a:p>
            <a:pPr algn="ctr"/>
            <a:r>
              <a:rPr lang="es-ES" sz="3400" b="1" dirty="0">
                <a:solidFill>
                  <a:srgbClr val="4E9EBA"/>
                </a:solidFill>
                <a:latin typeface="Calibri cuerpo"/>
                <a:ea typeface="+mn-ea"/>
                <a:cs typeface="+mn-cs"/>
              </a:rPr>
              <a:t>SARNAREN TRATAMENDUA: TRATAMENDUA HAURDUNALDIAN ETA EDOSKITZAROAN</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0501" y="1201952"/>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30501" y="1343803"/>
            <a:ext cx="11093223" cy="4324261"/>
          </a:xfrm>
          <a:prstGeom prst="rect">
            <a:avLst/>
          </a:prstGeom>
          <a:noFill/>
        </p:spPr>
        <p:txBody>
          <a:bodyPr wrap="square" rtlCol="0">
            <a:spAutoFit/>
          </a:bodyPr>
          <a:lstStyle/>
          <a:p>
            <a:pPr>
              <a:lnSpc>
                <a:spcPts val="3000"/>
              </a:lnSpc>
              <a:spcBef>
                <a:spcPts val="1000"/>
              </a:spcBef>
            </a:pPr>
            <a:r>
              <a:rPr lang="eu-ES" b="1" dirty="0" smtClean="0"/>
              <a:t>TRATAMENDUA HAURDUNALDIAN eta EDOSKITZAROAN:</a:t>
            </a:r>
          </a:p>
          <a:p>
            <a:pPr marL="285750" indent="-285750">
              <a:lnSpc>
                <a:spcPts val="3000"/>
              </a:lnSpc>
              <a:spcBef>
                <a:spcPts val="1000"/>
              </a:spcBef>
              <a:buFont typeface="Arial" panose="020B0604020202020204" pitchFamily="34" charset="0"/>
              <a:buChar char="•"/>
            </a:pPr>
            <a:r>
              <a:rPr lang="eu-ES" dirty="0" err="1" smtClean="0">
                <a:solidFill>
                  <a:srgbClr val="4E9EBA"/>
                </a:solidFill>
              </a:rPr>
              <a:t>Permetrina</a:t>
            </a:r>
            <a:r>
              <a:rPr lang="eu-ES" dirty="0" smtClean="0">
                <a:solidFill>
                  <a:srgbClr val="4E9EBA"/>
                </a:solidFill>
              </a:rPr>
              <a:t> topikoa </a:t>
            </a:r>
            <a:r>
              <a:rPr lang="eu-ES" dirty="0" smtClean="0">
                <a:sym typeface="Wingdings" panose="05000000000000000000" pitchFamily="2" charset="2"/>
              </a:rPr>
              <a:t></a:t>
            </a:r>
            <a:r>
              <a:rPr lang="eu-ES" dirty="0" smtClean="0"/>
              <a:t> aukerako tratamendua</a:t>
            </a:r>
            <a:endParaRPr lang="eu-ES" b="1" dirty="0" smtClean="0"/>
          </a:p>
          <a:p>
            <a:pPr marL="742950" lvl="1" indent="-285750">
              <a:lnSpc>
                <a:spcPts val="3000"/>
              </a:lnSpc>
              <a:spcBef>
                <a:spcPts val="1000"/>
              </a:spcBef>
              <a:buFont typeface="Arial" panose="020B0604020202020204" pitchFamily="34" charset="0"/>
              <a:buChar char="•"/>
            </a:pPr>
            <a:r>
              <a:rPr lang="eu-ES" dirty="0" smtClean="0"/>
              <a:t>Xurgapen sistemiko txikia duelako, metabolito inaktiboetara azkar metabolizatzen delako eta haurren larruazalean modu seguruan erabili daitekeelako</a:t>
            </a:r>
          </a:p>
          <a:p>
            <a:pPr marL="285750" indent="-285750">
              <a:lnSpc>
                <a:spcPts val="3000"/>
              </a:lnSpc>
              <a:spcBef>
                <a:spcPts val="1000"/>
              </a:spcBef>
              <a:buFont typeface="Arial" panose="020B0604020202020204" pitchFamily="34" charset="0"/>
              <a:buChar char="•"/>
            </a:pPr>
            <a:r>
              <a:rPr lang="eu-ES" dirty="0" smtClean="0">
                <a:solidFill>
                  <a:srgbClr val="4E9EBA"/>
                </a:solidFill>
              </a:rPr>
              <a:t>Sufre-pomada %6 </a:t>
            </a:r>
            <a:r>
              <a:rPr lang="eu-ES" dirty="0" smtClean="0"/>
              <a:t>eta</a:t>
            </a:r>
            <a:r>
              <a:rPr lang="eu-ES" dirty="0" smtClean="0">
                <a:solidFill>
                  <a:srgbClr val="4E9EBA"/>
                </a:solidFill>
              </a:rPr>
              <a:t> bentzil bentzoatozko lozioa %25 </a:t>
            </a:r>
            <a:r>
              <a:rPr lang="eu-ES" dirty="0" smtClean="0">
                <a:sym typeface="Wingdings" panose="05000000000000000000" pitchFamily="2" charset="2"/>
              </a:rPr>
              <a:t> Bigarren lerroko tratamendutzat hartzen dira</a:t>
            </a:r>
          </a:p>
          <a:p>
            <a:pPr lvl="1">
              <a:lnSpc>
                <a:spcPts val="3000"/>
              </a:lnSpc>
              <a:spcBef>
                <a:spcPts val="1000"/>
              </a:spcBef>
            </a:pPr>
            <a:r>
              <a:rPr lang="eu-ES" dirty="0" smtClean="0">
                <a:sym typeface="Wingdings" panose="05000000000000000000" pitchFamily="2" charset="2"/>
              </a:rPr>
              <a:t>* Haurdunaldian erabiltzeari buruzko informazioa mugatuagoa da sufre-pomadaren kasuan</a:t>
            </a:r>
          </a:p>
          <a:p>
            <a:pPr marL="285750" indent="-285750">
              <a:lnSpc>
                <a:spcPts val="3000"/>
              </a:lnSpc>
              <a:spcBef>
                <a:spcPts val="1000"/>
              </a:spcBef>
              <a:buFont typeface="Arial" panose="020B0604020202020204" pitchFamily="34" charset="0"/>
              <a:buChar char="•"/>
            </a:pPr>
            <a:r>
              <a:rPr lang="eu-ES" dirty="0" smtClean="0">
                <a:solidFill>
                  <a:srgbClr val="4E9EBA"/>
                </a:solidFill>
                <a:sym typeface="Wingdings" panose="05000000000000000000" pitchFamily="2" charset="2"/>
              </a:rPr>
              <a:t>Ahoko </a:t>
            </a:r>
            <a:r>
              <a:rPr lang="eu-ES" dirty="0" err="1" smtClean="0">
                <a:solidFill>
                  <a:srgbClr val="4E9EBA"/>
                </a:solidFill>
                <a:sym typeface="Wingdings" panose="05000000000000000000" pitchFamily="2" charset="2"/>
              </a:rPr>
              <a:t>ibermektina</a:t>
            </a:r>
            <a:r>
              <a:rPr lang="eu-ES" dirty="0" smtClean="0">
                <a:solidFill>
                  <a:srgbClr val="4E9EBA"/>
                </a:solidFill>
                <a:sym typeface="Wingdings" panose="05000000000000000000" pitchFamily="2" charset="2"/>
              </a:rPr>
              <a:t>:</a:t>
            </a:r>
          </a:p>
          <a:p>
            <a:pPr marL="742950" lvl="1" indent="-285750">
              <a:lnSpc>
                <a:spcPts val="3000"/>
              </a:lnSpc>
              <a:spcBef>
                <a:spcPts val="1000"/>
              </a:spcBef>
              <a:buFont typeface="Arial" panose="020B0604020202020204" pitchFamily="34" charset="0"/>
              <a:buChar char="•"/>
            </a:pPr>
            <a:r>
              <a:rPr lang="eu-ES" dirty="0" smtClean="0">
                <a:sym typeface="Wingdings" panose="05000000000000000000" pitchFamily="2" charset="2"/>
              </a:rPr>
              <a:t>Eskura dagoen ebidentzia mugatua da  oro har, ez da gomendatzen (Frantzian bakarrik, </a:t>
            </a:r>
            <a:r>
              <a:rPr lang="eu-ES" dirty="0" err="1" smtClean="0">
                <a:sym typeface="Wingdings" panose="05000000000000000000" pitchFamily="2" charset="2"/>
              </a:rPr>
              <a:t>permetrina</a:t>
            </a:r>
            <a:r>
              <a:rPr lang="eu-ES" dirty="0" smtClean="0">
                <a:sym typeface="Wingdings" panose="05000000000000000000" pitchFamily="2" charset="2"/>
              </a:rPr>
              <a:t> topikoaren </a:t>
            </a:r>
            <a:r>
              <a:rPr lang="eu-ES" dirty="0" err="1" smtClean="0">
                <a:sym typeface="Wingdings" panose="05000000000000000000" pitchFamily="2" charset="2"/>
              </a:rPr>
              <a:t>alternatibatzat</a:t>
            </a:r>
            <a:r>
              <a:rPr lang="eu-ES" dirty="0" smtClean="0">
                <a:sym typeface="Wingdings" panose="05000000000000000000" pitchFamily="2" charset="2"/>
              </a:rPr>
              <a:t> edo behar izanez gero, lehen lerroan </a:t>
            </a:r>
            <a:r>
              <a:rPr lang="eu-ES" dirty="0" err="1" smtClean="0">
                <a:sym typeface="Wingdings" panose="05000000000000000000" pitchFamily="2" charset="2"/>
              </a:rPr>
              <a:t>permetrinarekin</a:t>
            </a:r>
            <a:r>
              <a:rPr lang="eu-ES" dirty="0" smtClean="0">
                <a:sym typeface="Wingdings" panose="05000000000000000000" pitchFamily="2" charset="2"/>
              </a:rPr>
              <a:t> konbinatuta)</a:t>
            </a:r>
            <a:endParaRPr lang="eu-ES" dirty="0">
              <a:sym typeface="Wingdings" panose="05000000000000000000" pitchFamily="2" charset="2"/>
            </a:endParaRPr>
          </a:p>
        </p:txBody>
      </p:sp>
    </p:spTree>
    <p:extLst>
      <p:ext uri="{BB962C8B-B14F-4D97-AF65-F5344CB8AC3E}">
        <p14:creationId xmlns:p14="http://schemas.microsoft.com/office/powerpoint/2010/main" val="387640609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0501" y="524339"/>
            <a:ext cx="11161486" cy="624431"/>
          </a:xfrm>
        </p:spPr>
        <p:txBody>
          <a:bodyPr>
            <a:noAutofit/>
          </a:bodyPr>
          <a:lstStyle/>
          <a:p>
            <a:pPr algn="ctr"/>
            <a:r>
              <a:rPr lang="es-ES" sz="4000" b="1" dirty="0">
                <a:solidFill>
                  <a:srgbClr val="4E9EBA"/>
                </a:solidFill>
                <a:latin typeface="Calibri cuerpo"/>
                <a:ea typeface="+mn-ea"/>
                <a:cs typeface="+mn-cs"/>
              </a:rPr>
              <a:t>PORROT TERAPEUTIKOA</a:t>
            </a:r>
          </a:p>
        </p:txBody>
      </p:sp>
      <p:sp>
        <p:nvSpPr>
          <p:cNvPr id="6" name="Subtítulo 2"/>
          <p:cNvSpPr txBox="1">
            <a:spLocks/>
          </p:cNvSpPr>
          <p:nvPr/>
        </p:nvSpPr>
        <p:spPr>
          <a:xfrm>
            <a:off x="430501" y="1353789"/>
            <a:ext cx="11161486" cy="520751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000"/>
              </a:lnSpc>
              <a:buNone/>
            </a:pPr>
            <a:r>
              <a:rPr lang="eu-ES" sz="1800" b="1" dirty="0" smtClean="0"/>
              <a:t>PORROT TERAPEUTIKOA AGERTZEKO ARRAZOI POSIBLEAK:</a:t>
            </a:r>
          </a:p>
          <a:p>
            <a:pPr>
              <a:lnSpc>
                <a:spcPts val="3000"/>
              </a:lnSpc>
            </a:pPr>
            <a:r>
              <a:rPr lang="eu-ES" sz="1800" dirty="0" smtClean="0"/>
              <a:t>Kontaktu guztiak ez identifikatzea eta ez tratatzea. Etengabeko harremana izatea tratatu gabeko pertsona infestatuekin</a:t>
            </a:r>
          </a:p>
          <a:p>
            <a:pPr>
              <a:lnSpc>
                <a:spcPts val="3000"/>
              </a:lnSpc>
            </a:pPr>
            <a:r>
              <a:rPr lang="eu-ES" sz="1800" dirty="0" smtClean="0"/>
              <a:t>Farmakoa oker hautatzea</a:t>
            </a:r>
          </a:p>
          <a:p>
            <a:pPr>
              <a:lnSpc>
                <a:spcPts val="3000"/>
              </a:lnSpc>
            </a:pPr>
            <a:r>
              <a:rPr lang="eu-ES" sz="1800" dirty="0" smtClean="0"/>
              <a:t>Dosia edo iraupena desegokia izatea </a:t>
            </a:r>
          </a:p>
          <a:p>
            <a:pPr lvl="1">
              <a:lnSpc>
                <a:spcPts val="3000"/>
              </a:lnSpc>
            </a:pPr>
            <a:r>
              <a:rPr lang="eu-ES" sz="1800" dirty="0" err="1" smtClean="0"/>
              <a:t>Permetrina</a:t>
            </a:r>
            <a:r>
              <a:rPr lang="eu-ES" sz="1800" dirty="0" smtClean="0"/>
              <a:t> topikoaren kasuan, tratamendua aplikatu eta 8 ordu igaro baino lehen eskuak garbitzeagatik gerta daiteke, edo hatzak miazkatzeagatik haurtxoen eta haurren kasuan</a:t>
            </a:r>
          </a:p>
          <a:p>
            <a:pPr>
              <a:lnSpc>
                <a:spcPts val="3000"/>
              </a:lnSpc>
            </a:pPr>
            <a:r>
              <a:rPr lang="eu-ES" sz="1800" dirty="0" smtClean="0"/>
              <a:t>Kortikoide topikoak erabiltzea tratamenduarekin batera</a:t>
            </a:r>
          </a:p>
          <a:p>
            <a:pPr>
              <a:lnSpc>
                <a:spcPts val="3000"/>
              </a:lnSpc>
            </a:pPr>
            <a:r>
              <a:rPr lang="eu-ES" sz="1800" dirty="0" smtClean="0"/>
              <a:t>Ingurunea ez egotea egokiro garbituta (sofa, kuxin, koltxoi eta autorako eserlekuak)</a:t>
            </a:r>
          </a:p>
          <a:p>
            <a:pPr>
              <a:lnSpc>
                <a:spcPts val="3000"/>
              </a:lnSpc>
            </a:pPr>
            <a:r>
              <a:rPr lang="eu-ES" sz="1800" dirty="0" smtClean="0"/>
              <a:t>Farmako </a:t>
            </a:r>
            <a:r>
              <a:rPr lang="eu-ES" sz="1800" dirty="0" err="1" smtClean="0"/>
              <a:t>eskabizidekiko</a:t>
            </a:r>
            <a:r>
              <a:rPr lang="eu-ES" sz="1800" dirty="0" smtClean="0"/>
              <a:t> erresistentzia izatea</a:t>
            </a:r>
            <a:endParaRPr lang="eu-ES" sz="1800" dirty="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0501" y="1189839"/>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7747099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3802" y="574748"/>
            <a:ext cx="11161486" cy="560953"/>
          </a:xfrm>
        </p:spPr>
        <p:txBody>
          <a:bodyPr>
            <a:noAutofit/>
          </a:bodyPr>
          <a:lstStyle/>
          <a:p>
            <a:pPr algn="ctr"/>
            <a:r>
              <a:rPr lang="es-ES" sz="4000" b="1" dirty="0">
                <a:solidFill>
                  <a:srgbClr val="4E9EBA"/>
                </a:solidFill>
                <a:latin typeface="Calibri cuerpo"/>
                <a:ea typeface="+mn-ea"/>
                <a:cs typeface="+mn-cs"/>
              </a:rPr>
              <a:t>PORROT TERAPEUTIKOA</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179649"/>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33802" y="1337825"/>
            <a:ext cx="11158185" cy="4760278"/>
          </a:xfrm>
          <a:prstGeom prst="rect">
            <a:avLst/>
          </a:prstGeom>
          <a:noFill/>
        </p:spPr>
        <p:txBody>
          <a:bodyPr wrap="square" rtlCol="0">
            <a:spAutoFit/>
          </a:bodyPr>
          <a:lstStyle/>
          <a:p>
            <a:pPr>
              <a:lnSpc>
                <a:spcPts val="3000"/>
              </a:lnSpc>
              <a:spcBef>
                <a:spcPts val="1000"/>
              </a:spcBef>
            </a:pPr>
            <a:r>
              <a:rPr lang="eu-ES" b="1" dirty="0" smtClean="0"/>
              <a:t>ZER EGIN INFESTAZIOAK JARRAITZEN BADU?</a:t>
            </a:r>
          </a:p>
          <a:p>
            <a:pPr>
              <a:lnSpc>
                <a:spcPts val="3000"/>
              </a:lnSpc>
              <a:spcBef>
                <a:spcPts val="1000"/>
              </a:spcBef>
            </a:pPr>
            <a:r>
              <a:rPr lang="eu-ES" dirty="0" smtClean="0"/>
              <a:t>Aurkikuntzek erakutsiz gero infestazioak jarraitzen duela, berriz beharko da tratamendua</a:t>
            </a:r>
          </a:p>
          <a:p>
            <a:pPr marL="742950" lvl="1" indent="-285750">
              <a:lnSpc>
                <a:spcPts val="3000"/>
              </a:lnSpc>
              <a:spcBef>
                <a:spcPts val="1000"/>
              </a:spcBef>
              <a:buFont typeface="Arial" panose="020B0604020202020204" pitchFamily="34" charset="0"/>
              <a:buChar char="•"/>
            </a:pPr>
            <a:r>
              <a:rPr lang="eu-ES" dirty="0" smtClean="0"/>
              <a:t>Ez da ezarri zein den estrategiarik onena kasu horietan</a:t>
            </a:r>
          </a:p>
          <a:p>
            <a:pPr>
              <a:lnSpc>
                <a:spcPts val="3000"/>
              </a:lnSpc>
              <a:spcBef>
                <a:spcPts val="1000"/>
              </a:spcBef>
            </a:pPr>
            <a:r>
              <a:rPr lang="eu-ES" b="1" dirty="0" smtClean="0"/>
              <a:t>TERAPIAREN BATEK HUTS EGITEN BADU?</a:t>
            </a:r>
          </a:p>
          <a:p>
            <a:pPr>
              <a:lnSpc>
                <a:spcPts val="3000"/>
              </a:lnSpc>
              <a:spcBef>
                <a:spcPts val="1000"/>
              </a:spcBef>
            </a:pPr>
            <a:r>
              <a:rPr lang="eu-ES" dirty="0" err="1" smtClean="0"/>
              <a:t>Permetrinaren</a:t>
            </a:r>
            <a:r>
              <a:rPr lang="eu-ES" dirty="0" smtClean="0"/>
              <a:t> terapiak edo ahotiko </a:t>
            </a:r>
            <a:r>
              <a:rPr lang="eu-ES" dirty="0" err="1" smtClean="0"/>
              <a:t>ibermektinaren</a:t>
            </a:r>
            <a:r>
              <a:rPr lang="eu-ES" dirty="0" smtClean="0"/>
              <a:t> terapiak huts egiten duenean eta porrotaren arrazoia argi ez dagoenean:</a:t>
            </a:r>
          </a:p>
          <a:p>
            <a:pPr marL="285750" indent="-285750">
              <a:lnSpc>
                <a:spcPts val="3000"/>
              </a:lnSpc>
              <a:spcBef>
                <a:spcPts val="1000"/>
              </a:spcBef>
              <a:buFont typeface="Arial" panose="020B0604020202020204" pitchFamily="34" charset="0"/>
              <a:buChar char="•"/>
            </a:pPr>
            <a:r>
              <a:rPr lang="eu-ES" b="1" dirty="0" smtClean="0"/>
              <a:t>Beste terapiara aldatu</a:t>
            </a:r>
            <a:r>
              <a:rPr lang="eu-ES" dirty="0" smtClean="0"/>
              <a:t>. Adib: </a:t>
            </a:r>
            <a:r>
              <a:rPr lang="eu-ES" dirty="0" err="1" smtClean="0"/>
              <a:t>permetrinatik</a:t>
            </a:r>
            <a:r>
              <a:rPr lang="eu-ES" dirty="0" smtClean="0"/>
              <a:t> ahotiko </a:t>
            </a:r>
            <a:r>
              <a:rPr lang="eu-ES" dirty="0" err="1" smtClean="0"/>
              <a:t>ibermektinara</a:t>
            </a:r>
            <a:endParaRPr lang="eu-ES" dirty="0" smtClean="0"/>
          </a:p>
          <a:p>
            <a:pPr marL="285750" indent="-285750">
              <a:lnSpc>
                <a:spcPts val="3000"/>
              </a:lnSpc>
              <a:spcBef>
                <a:spcPts val="1000"/>
              </a:spcBef>
              <a:buFont typeface="Arial" panose="020B0604020202020204" pitchFamily="34" charset="0"/>
              <a:buChar char="•"/>
            </a:pPr>
            <a:r>
              <a:rPr lang="eu-ES" b="1" dirty="0" smtClean="0"/>
              <a:t>Biak aldi berean </a:t>
            </a:r>
            <a:r>
              <a:rPr lang="eu-ES" dirty="0" smtClean="0"/>
              <a:t>hartuz tratatzea</a:t>
            </a:r>
          </a:p>
          <a:p>
            <a:pPr>
              <a:lnSpc>
                <a:spcPts val="3000"/>
              </a:lnSpc>
              <a:spcBef>
                <a:spcPts val="1000"/>
              </a:spcBef>
            </a:pPr>
            <a:r>
              <a:rPr lang="eu-ES" dirty="0" smtClean="0"/>
              <a:t>Esku-hartze horrek huts egiten badu eta sarnak hor dirauela berresten bada </a:t>
            </a:r>
            <a:r>
              <a:rPr lang="eu-ES" dirty="0" smtClean="0">
                <a:sym typeface="Wingdings" panose="05000000000000000000" pitchFamily="2" charset="2"/>
              </a:rPr>
              <a:t> </a:t>
            </a:r>
            <a:r>
              <a:rPr lang="eu-ES" b="1" dirty="0" smtClean="0">
                <a:sym typeface="Wingdings" panose="05000000000000000000" pitchFamily="2" charset="2"/>
              </a:rPr>
              <a:t>tratamendu </a:t>
            </a:r>
            <a:r>
              <a:rPr lang="eu-ES" b="1" dirty="0" err="1" smtClean="0">
                <a:sym typeface="Wingdings" panose="05000000000000000000" pitchFamily="2" charset="2"/>
              </a:rPr>
              <a:t>alternatibo</a:t>
            </a:r>
            <a:r>
              <a:rPr lang="eu-ES" b="1" dirty="0" smtClean="0">
                <a:sym typeface="Wingdings" panose="05000000000000000000" pitchFamily="2" charset="2"/>
              </a:rPr>
              <a:t> </a:t>
            </a:r>
            <a:r>
              <a:rPr lang="eu-ES" dirty="0" smtClean="0">
                <a:sym typeface="Wingdings" panose="05000000000000000000" pitchFamily="2" charset="2"/>
              </a:rPr>
              <a:t>bat erabili</a:t>
            </a:r>
            <a:endParaRPr lang="eu-ES" dirty="0" smtClean="0"/>
          </a:p>
          <a:p>
            <a:endParaRPr lang="eu-ES" sz="2000" dirty="0"/>
          </a:p>
        </p:txBody>
      </p:sp>
    </p:spTree>
    <p:extLst>
      <p:ext uri="{BB962C8B-B14F-4D97-AF65-F5344CB8AC3E}">
        <p14:creationId xmlns:p14="http://schemas.microsoft.com/office/powerpoint/2010/main" val="26890034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15256" y="632551"/>
            <a:ext cx="11161486" cy="646468"/>
          </a:xfrm>
        </p:spPr>
        <p:txBody>
          <a:bodyPr>
            <a:noAutofit/>
          </a:bodyPr>
          <a:lstStyle/>
          <a:p>
            <a:pPr algn="ctr"/>
            <a:r>
              <a:rPr lang="es-ES" sz="3800" b="1" dirty="0">
                <a:solidFill>
                  <a:srgbClr val="4E9EBA"/>
                </a:solidFill>
                <a:latin typeface="Calibri cuerpo"/>
                <a:ea typeface="+mn-ea"/>
                <a:cs typeface="+mn-cs"/>
              </a:rPr>
              <a:t>AZTERGAI DIREN TRATAMENDU BERRIAK</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515256" y="1256455"/>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515256" y="1354417"/>
            <a:ext cx="11161486" cy="5093702"/>
          </a:xfrm>
          <a:prstGeom prst="rect">
            <a:avLst/>
          </a:prstGeom>
          <a:noFill/>
        </p:spPr>
        <p:txBody>
          <a:bodyPr wrap="square" rtlCol="0">
            <a:spAutoFit/>
          </a:bodyPr>
          <a:lstStyle/>
          <a:p>
            <a:pPr indent="-285750">
              <a:lnSpc>
                <a:spcPts val="3000"/>
              </a:lnSpc>
              <a:spcBef>
                <a:spcPts val="1000"/>
              </a:spcBef>
              <a:buFont typeface="Arial" panose="020B0604020202020204" pitchFamily="34" charset="0"/>
              <a:buChar char="•"/>
            </a:pPr>
            <a:r>
              <a:rPr lang="eu-ES" dirty="0" err="1" smtClean="0">
                <a:solidFill>
                  <a:srgbClr val="4E9EBA"/>
                </a:solidFill>
              </a:rPr>
              <a:t>Moxidektina</a:t>
            </a:r>
            <a:r>
              <a:rPr lang="eu-ES" dirty="0" smtClean="0">
                <a:solidFill>
                  <a:srgbClr val="4E9EBA"/>
                </a:solidFill>
              </a:rPr>
              <a:t>:</a:t>
            </a:r>
          </a:p>
          <a:p>
            <a:pPr>
              <a:lnSpc>
                <a:spcPts val="3000"/>
              </a:lnSpc>
              <a:spcBef>
                <a:spcPts val="1000"/>
              </a:spcBef>
            </a:pPr>
            <a:r>
              <a:rPr lang="eu-ES" b="1" dirty="0" smtClean="0"/>
              <a:t>Ezaugarriak:</a:t>
            </a:r>
          </a:p>
          <a:p>
            <a:pPr marL="742950" lvl="1" indent="-285750">
              <a:lnSpc>
                <a:spcPts val="3000"/>
              </a:lnSpc>
              <a:spcBef>
                <a:spcPts val="1000"/>
              </a:spcBef>
              <a:buFont typeface="Arial" panose="020B0604020202020204" pitchFamily="34" charset="0"/>
              <a:buChar char="•"/>
            </a:pPr>
            <a:r>
              <a:rPr lang="eu-ES" dirty="0" err="1" smtClean="0"/>
              <a:t>Ibermektinatik</a:t>
            </a:r>
            <a:r>
              <a:rPr lang="eu-ES" dirty="0" smtClean="0"/>
              <a:t> eratorritako parasito-kontrakoa, ahotik </a:t>
            </a:r>
            <a:r>
              <a:rPr lang="eu-ES" dirty="0" err="1" smtClean="0"/>
              <a:t>adminstratzen</a:t>
            </a:r>
            <a:r>
              <a:rPr lang="eu-ES" dirty="0" smtClean="0"/>
              <a:t> dena </a:t>
            </a:r>
          </a:p>
          <a:p>
            <a:pPr marL="742950" lvl="1" indent="-285750">
              <a:lnSpc>
                <a:spcPts val="3000"/>
              </a:lnSpc>
              <a:spcBef>
                <a:spcPts val="1000"/>
              </a:spcBef>
              <a:buFont typeface="Arial" panose="020B0604020202020204" pitchFamily="34" charset="0"/>
              <a:buChar char="•"/>
            </a:pPr>
            <a:r>
              <a:rPr lang="eu-ES" dirty="0" err="1" smtClean="0"/>
              <a:t>Ibermektinak</a:t>
            </a:r>
            <a:r>
              <a:rPr lang="eu-ES" dirty="0" smtClean="0"/>
              <a:t> baino erdibizitza luzeagoa du plasman eta azalean</a:t>
            </a:r>
          </a:p>
          <a:p>
            <a:pPr>
              <a:lnSpc>
                <a:spcPts val="3000"/>
              </a:lnSpc>
              <a:spcBef>
                <a:spcPts val="1000"/>
              </a:spcBef>
            </a:pPr>
            <a:r>
              <a:rPr lang="eu-ES" b="1" dirty="0" smtClean="0"/>
              <a:t>Egoera:</a:t>
            </a:r>
          </a:p>
          <a:p>
            <a:pPr marL="742950" lvl="1" indent="-285750">
              <a:lnSpc>
                <a:spcPts val="3000"/>
              </a:lnSpc>
              <a:spcBef>
                <a:spcPts val="1000"/>
              </a:spcBef>
              <a:buFont typeface="Arial" panose="020B0604020202020204" pitchFamily="34" charset="0"/>
              <a:buChar char="•"/>
            </a:pPr>
            <a:r>
              <a:rPr lang="eu-ES" dirty="0" smtClean="0"/>
              <a:t>Nagusiki albaitaritzan erabiltzen da</a:t>
            </a:r>
          </a:p>
          <a:p>
            <a:pPr marL="742950" lvl="1" indent="-285750">
              <a:lnSpc>
                <a:spcPts val="3000"/>
              </a:lnSpc>
              <a:spcBef>
                <a:spcPts val="1000"/>
              </a:spcBef>
              <a:buFont typeface="Arial" panose="020B0604020202020204" pitchFamily="34" charset="0"/>
              <a:buChar char="•"/>
            </a:pPr>
            <a:r>
              <a:rPr lang="eu-ES" dirty="0" smtClean="0"/>
              <a:t>Berriki giza </a:t>
            </a:r>
            <a:r>
              <a:rPr lang="eu-ES" dirty="0" err="1" smtClean="0"/>
              <a:t>onkozerkosiaren</a:t>
            </a:r>
            <a:r>
              <a:rPr lang="eu-ES" dirty="0" smtClean="0"/>
              <a:t> tratamendurako erabiltzea onartu da </a:t>
            </a:r>
          </a:p>
          <a:p>
            <a:pPr marL="742950" lvl="1" indent="-285750">
              <a:lnSpc>
                <a:spcPts val="3000"/>
              </a:lnSpc>
              <a:spcBef>
                <a:spcPts val="1000"/>
              </a:spcBef>
              <a:buFont typeface="Arial" panose="020B0604020202020204" pitchFamily="34" charset="0"/>
              <a:buChar char="•"/>
            </a:pPr>
            <a:r>
              <a:rPr lang="eu-ES" dirty="0" smtClean="0"/>
              <a:t>Gaur egun, sarnaren tratamendurako </a:t>
            </a:r>
            <a:r>
              <a:rPr lang="eu-ES" dirty="0" smtClean="0">
                <a:sym typeface="Wingdings" panose="05000000000000000000" pitchFamily="2" charset="2"/>
              </a:rPr>
              <a:t> II. Faseko entsegu kliniko bat egiten ari da gizakietan</a:t>
            </a:r>
          </a:p>
          <a:p>
            <a:pPr indent="-285750">
              <a:lnSpc>
                <a:spcPts val="3000"/>
              </a:lnSpc>
              <a:spcBef>
                <a:spcPts val="1000"/>
              </a:spcBef>
              <a:buFont typeface="Arial" panose="020B0604020202020204" pitchFamily="34" charset="0"/>
              <a:buChar char="•"/>
            </a:pPr>
            <a:r>
              <a:rPr lang="eu-ES" dirty="0" err="1" smtClean="0">
                <a:solidFill>
                  <a:srgbClr val="4E9EBA"/>
                </a:solidFill>
                <a:sym typeface="Wingdings" panose="05000000000000000000" pitchFamily="2" charset="2"/>
              </a:rPr>
              <a:t>Beauverizina</a:t>
            </a:r>
            <a:r>
              <a:rPr lang="eu-ES" dirty="0" smtClean="0">
                <a:solidFill>
                  <a:srgbClr val="4E9EBA"/>
                </a:solidFill>
                <a:sym typeface="Wingdings" panose="05000000000000000000" pitchFamily="2" charset="2"/>
              </a:rPr>
              <a:t>: </a:t>
            </a:r>
          </a:p>
          <a:p>
            <a:pPr marL="742950" lvl="1" indent="-285750">
              <a:lnSpc>
                <a:spcPts val="3000"/>
              </a:lnSpc>
              <a:spcBef>
                <a:spcPts val="1000"/>
              </a:spcBef>
              <a:buFont typeface="Arial" panose="020B0604020202020204" pitchFamily="34" charset="0"/>
              <a:buChar char="•"/>
            </a:pPr>
            <a:r>
              <a:rPr lang="eu-ES" dirty="0" smtClean="0">
                <a:sym typeface="Wingdings" panose="05000000000000000000" pitchFamily="2" charset="2"/>
              </a:rPr>
              <a:t>Onddo </a:t>
            </a:r>
            <a:r>
              <a:rPr lang="eu-ES" dirty="0" err="1" smtClean="0">
                <a:sym typeface="Wingdings" panose="05000000000000000000" pitchFamily="2" charset="2"/>
              </a:rPr>
              <a:t>entomopatogeno</a:t>
            </a:r>
            <a:r>
              <a:rPr lang="eu-ES" dirty="0" smtClean="0">
                <a:sym typeface="Wingdings" panose="05000000000000000000" pitchFamily="2" charset="2"/>
              </a:rPr>
              <a:t> baten </a:t>
            </a:r>
            <a:r>
              <a:rPr lang="eu-ES" dirty="0" err="1" smtClean="0">
                <a:sym typeface="Wingdings" panose="05000000000000000000" pitchFamily="2" charset="2"/>
              </a:rPr>
              <a:t>mikotoxina</a:t>
            </a:r>
            <a:r>
              <a:rPr lang="eu-ES" dirty="0" smtClean="0">
                <a:sym typeface="Wingdings" panose="05000000000000000000" pitchFamily="2" charset="2"/>
              </a:rPr>
              <a:t>, </a:t>
            </a:r>
            <a:r>
              <a:rPr lang="eu-ES" i="1" dirty="0" smtClean="0">
                <a:sym typeface="Wingdings" panose="05000000000000000000" pitchFamily="2" charset="2"/>
              </a:rPr>
              <a:t>in vitro </a:t>
            </a:r>
            <a:r>
              <a:rPr lang="eu-ES" dirty="0" smtClean="0">
                <a:sym typeface="Wingdings" panose="05000000000000000000" pitchFamily="2" charset="2"/>
              </a:rPr>
              <a:t>jarduera akarizida erakutsi duena</a:t>
            </a:r>
            <a:endParaRPr lang="eu-ES" dirty="0">
              <a:sym typeface="Wingdings" panose="05000000000000000000" pitchFamily="2" charset="2"/>
            </a:endParaRPr>
          </a:p>
        </p:txBody>
      </p:sp>
    </p:spTree>
    <p:extLst>
      <p:ext uri="{BB962C8B-B14F-4D97-AF65-F5344CB8AC3E}">
        <p14:creationId xmlns:p14="http://schemas.microsoft.com/office/powerpoint/2010/main" val="370073258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515256" y="634103"/>
            <a:ext cx="11161486" cy="668429"/>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s-ES" sz="3600" b="1" dirty="0">
                <a:solidFill>
                  <a:srgbClr val="4E9EBA"/>
                </a:solidFill>
                <a:latin typeface="Calibri cuerpo"/>
                <a:ea typeface="+mn-ea"/>
                <a:cs typeface="+mn-cs"/>
              </a:rPr>
              <a:t>SARNAREN KONPLIKAZIOEN TRATAMENDUA</a:t>
            </a:r>
          </a:p>
        </p:txBody>
      </p:sp>
      <p:sp>
        <p:nvSpPr>
          <p:cNvPr id="5"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6" name="Grupo 5"/>
          <p:cNvGrpSpPr/>
          <p:nvPr/>
        </p:nvGrpSpPr>
        <p:grpSpPr>
          <a:xfrm>
            <a:off x="621635" y="6185998"/>
            <a:ext cx="10856798" cy="580324"/>
            <a:chOff x="621635" y="6185998"/>
            <a:chExt cx="10856798" cy="580324"/>
          </a:xfrm>
        </p:grpSpPr>
        <p:pic>
          <p:nvPicPr>
            <p:cNvPr id="7" name="Imagen 6"/>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8" name="Imagen 7"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9" name="Imagen 8"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0" name="Conector recto 9"/>
          <p:cNvCxnSpPr/>
          <p:nvPr/>
        </p:nvCxnSpPr>
        <p:spPr>
          <a:xfrm>
            <a:off x="515256" y="1239567"/>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12" name="CuadroTexto 11"/>
          <p:cNvSpPr txBox="1"/>
          <p:nvPr/>
        </p:nvSpPr>
        <p:spPr>
          <a:xfrm>
            <a:off x="515256" y="1407673"/>
            <a:ext cx="11161486" cy="4067780"/>
          </a:xfrm>
          <a:prstGeom prst="rect">
            <a:avLst/>
          </a:prstGeom>
          <a:noFill/>
        </p:spPr>
        <p:txBody>
          <a:bodyPr wrap="square" rtlCol="0">
            <a:spAutoFit/>
          </a:bodyPr>
          <a:lstStyle/>
          <a:p>
            <a:pPr>
              <a:lnSpc>
                <a:spcPts val="3000"/>
              </a:lnSpc>
              <a:spcBef>
                <a:spcPts val="1000"/>
              </a:spcBef>
            </a:pPr>
            <a:r>
              <a:rPr lang="eu-ES" b="1" dirty="0" smtClean="0"/>
              <a:t>Pruritoa:</a:t>
            </a:r>
          </a:p>
          <a:p>
            <a:pPr marL="285750" indent="-285750">
              <a:lnSpc>
                <a:spcPts val="3000"/>
              </a:lnSpc>
              <a:spcBef>
                <a:spcPts val="1000"/>
              </a:spcBef>
              <a:buFont typeface="Arial" panose="020B0604020202020204" pitchFamily="34" charset="0"/>
              <a:buChar char="•"/>
            </a:pPr>
            <a:r>
              <a:rPr lang="eu-ES" dirty="0" smtClean="0">
                <a:sym typeface="Wingdings" panose="05000000000000000000" pitchFamily="2" charset="2"/>
              </a:rPr>
              <a:t>Tratamenduaren ondoren larruazala hidratatzeko kremak edo krema bigungarriak erabiltzea gomendatzen da</a:t>
            </a:r>
          </a:p>
          <a:p>
            <a:pPr marL="285750" indent="-285750">
              <a:lnSpc>
                <a:spcPts val="3000"/>
              </a:lnSpc>
              <a:spcBef>
                <a:spcPts val="1000"/>
              </a:spcBef>
              <a:buFont typeface="Arial" panose="020B0604020202020204" pitchFamily="34" charset="0"/>
              <a:buChar char="•"/>
            </a:pPr>
            <a:r>
              <a:rPr lang="eu-ES" dirty="0" smtClean="0">
                <a:solidFill>
                  <a:srgbClr val="4E9EBA"/>
                </a:solidFill>
                <a:sym typeface="Wingdings" panose="05000000000000000000" pitchFamily="2" charset="2"/>
              </a:rPr>
              <a:t>Antihistaminikoek</a:t>
            </a:r>
            <a:r>
              <a:rPr lang="eu-ES" dirty="0" smtClean="0">
                <a:sym typeface="Wingdings" panose="05000000000000000000" pitchFamily="2" charset="2"/>
              </a:rPr>
              <a:t> azkura gutxitu dezakete</a:t>
            </a:r>
          </a:p>
          <a:p>
            <a:pPr marL="742950" lvl="1" indent="-285750">
              <a:lnSpc>
                <a:spcPts val="3000"/>
              </a:lnSpc>
              <a:spcBef>
                <a:spcPts val="1000"/>
              </a:spcBef>
              <a:buFont typeface="Arial" panose="020B0604020202020204" pitchFamily="34" charset="0"/>
              <a:buChar char="•"/>
            </a:pPr>
            <a:r>
              <a:rPr lang="eu-ES" dirty="0" smtClean="0">
                <a:sym typeface="Wingdings" panose="05000000000000000000" pitchFamily="2" charset="2"/>
              </a:rPr>
              <a:t>4 aste iraun baitezake azkurak tratamendu </a:t>
            </a:r>
            <a:r>
              <a:rPr lang="eu-ES" dirty="0" err="1" smtClean="0">
                <a:sym typeface="Wingdings" panose="05000000000000000000" pitchFamily="2" charset="2"/>
              </a:rPr>
              <a:t>eskabizida</a:t>
            </a:r>
            <a:r>
              <a:rPr lang="eu-ES" dirty="0" smtClean="0">
                <a:sym typeface="Wingdings" panose="05000000000000000000" pitchFamily="2" charset="2"/>
              </a:rPr>
              <a:t> eraginkorra izan arren</a:t>
            </a:r>
          </a:p>
          <a:p>
            <a:pPr marL="742950" lvl="1" indent="-285750">
              <a:lnSpc>
                <a:spcPts val="3000"/>
              </a:lnSpc>
              <a:spcBef>
                <a:spcPts val="1000"/>
              </a:spcBef>
              <a:buFont typeface="Arial" panose="020B0604020202020204" pitchFamily="34" charset="0"/>
              <a:buChar char="•"/>
            </a:pPr>
            <a:r>
              <a:rPr lang="eu-ES" b="1" dirty="0" smtClean="0">
                <a:sym typeface="Wingdings" panose="05000000000000000000" pitchFamily="2" charset="2"/>
              </a:rPr>
              <a:t>Egunez</a:t>
            </a:r>
            <a:r>
              <a:rPr lang="eu-ES" dirty="0" smtClean="0">
                <a:sym typeface="Wingdings" panose="05000000000000000000" pitchFamily="2" charset="2"/>
              </a:rPr>
              <a:t> antihistaminiko </a:t>
            </a:r>
            <a:r>
              <a:rPr lang="eu-ES" b="1" dirty="0" smtClean="0">
                <a:sym typeface="Wingdings" panose="05000000000000000000" pitchFamily="2" charset="2"/>
              </a:rPr>
              <a:t>ez-lasaigarriak</a:t>
            </a:r>
            <a:r>
              <a:rPr lang="eu-ES" dirty="0" smtClean="0">
                <a:sym typeface="Wingdings" panose="05000000000000000000" pitchFamily="2" charset="2"/>
              </a:rPr>
              <a:t> eta </a:t>
            </a:r>
            <a:r>
              <a:rPr lang="eu-ES" b="1" dirty="0" smtClean="0">
                <a:sym typeface="Wingdings" panose="05000000000000000000" pitchFamily="2" charset="2"/>
              </a:rPr>
              <a:t>gauez</a:t>
            </a:r>
            <a:r>
              <a:rPr lang="eu-ES" dirty="0" smtClean="0">
                <a:sym typeface="Wingdings" panose="05000000000000000000" pitchFamily="2" charset="2"/>
              </a:rPr>
              <a:t> antihistaminiko </a:t>
            </a:r>
            <a:r>
              <a:rPr lang="eu-ES" b="1" dirty="0" smtClean="0">
                <a:sym typeface="Wingdings" panose="05000000000000000000" pitchFamily="2" charset="2"/>
              </a:rPr>
              <a:t>lasaigarriak</a:t>
            </a:r>
            <a:r>
              <a:rPr lang="eu-ES" dirty="0" smtClean="0">
                <a:sym typeface="Wingdings" panose="05000000000000000000" pitchFamily="2" charset="2"/>
              </a:rPr>
              <a:t> erabiltzea gomendatzen da</a:t>
            </a:r>
          </a:p>
          <a:p>
            <a:pPr marL="285750" indent="-285750">
              <a:lnSpc>
                <a:spcPts val="3000"/>
              </a:lnSpc>
              <a:spcBef>
                <a:spcPts val="1000"/>
              </a:spcBef>
              <a:buFont typeface="Arial" panose="020B0604020202020204" pitchFamily="34" charset="0"/>
              <a:buChar char="•"/>
            </a:pPr>
            <a:r>
              <a:rPr lang="eu-ES" dirty="0" smtClean="0">
                <a:sym typeface="Wingdings" panose="05000000000000000000" pitchFamily="2" charset="2"/>
              </a:rPr>
              <a:t>Infekzioa </a:t>
            </a:r>
            <a:r>
              <a:rPr lang="eu-ES" dirty="0" err="1" smtClean="0">
                <a:sym typeface="Wingdings" panose="05000000000000000000" pitchFamily="2" charset="2"/>
              </a:rPr>
              <a:t>desagarrarazten</a:t>
            </a:r>
            <a:r>
              <a:rPr lang="eu-ES" dirty="0" smtClean="0">
                <a:sym typeface="Wingdings" panose="05000000000000000000" pitchFamily="2" charset="2"/>
              </a:rPr>
              <a:t> denean  </a:t>
            </a:r>
            <a:r>
              <a:rPr lang="eu-ES" dirty="0" smtClean="0">
                <a:solidFill>
                  <a:srgbClr val="4E9EBA"/>
                </a:solidFill>
                <a:sym typeface="Wingdings" panose="05000000000000000000" pitchFamily="2" charset="2"/>
              </a:rPr>
              <a:t>potentzia </a:t>
            </a:r>
            <a:r>
              <a:rPr lang="eu-ES" dirty="0" err="1" smtClean="0">
                <a:solidFill>
                  <a:srgbClr val="4E9EBA"/>
                </a:solidFill>
                <a:sym typeface="Wingdings" panose="05000000000000000000" pitchFamily="2" charset="2"/>
              </a:rPr>
              <a:t>ertain-altuko</a:t>
            </a:r>
            <a:r>
              <a:rPr lang="eu-ES" dirty="0" smtClean="0">
                <a:solidFill>
                  <a:srgbClr val="4E9EBA"/>
                </a:solidFill>
                <a:sym typeface="Wingdings" panose="05000000000000000000" pitchFamily="2" charset="2"/>
              </a:rPr>
              <a:t> kortikoide topikoak </a:t>
            </a:r>
            <a:r>
              <a:rPr lang="eu-ES" dirty="0" smtClean="0">
                <a:sym typeface="Wingdings" panose="05000000000000000000" pitchFamily="2" charset="2"/>
              </a:rPr>
              <a:t>erabil daitezke</a:t>
            </a:r>
          </a:p>
          <a:p>
            <a:pPr lvl="1">
              <a:lnSpc>
                <a:spcPts val="3000"/>
              </a:lnSpc>
              <a:spcBef>
                <a:spcPts val="1000"/>
              </a:spcBef>
            </a:pPr>
            <a:r>
              <a:rPr lang="eu-ES" dirty="0" smtClean="0">
                <a:sym typeface="Wingdings" panose="05000000000000000000" pitchFamily="2" charset="2"/>
              </a:rPr>
              <a:t>* Kasu larrienetan ahotiko kortikoideak erabil daitezke</a:t>
            </a:r>
          </a:p>
          <a:p>
            <a:pPr marL="285750" indent="-285750">
              <a:lnSpc>
                <a:spcPts val="3000"/>
              </a:lnSpc>
              <a:spcBef>
                <a:spcPts val="1000"/>
              </a:spcBef>
              <a:buFont typeface="Arial" panose="020B0604020202020204" pitchFamily="34" charset="0"/>
              <a:buChar char="•"/>
            </a:pPr>
            <a:r>
              <a:rPr lang="eu-ES" dirty="0" smtClean="0">
                <a:sym typeface="Wingdings" panose="05000000000000000000" pitchFamily="2" charset="2"/>
              </a:rPr>
              <a:t>Bakterioen </a:t>
            </a:r>
            <a:r>
              <a:rPr lang="eu-ES" dirty="0" err="1" smtClean="0">
                <a:sym typeface="Wingdings" panose="05000000000000000000" pitchFamily="2" charset="2"/>
              </a:rPr>
              <a:t>gaininfekzioa</a:t>
            </a:r>
            <a:r>
              <a:rPr lang="eu-ES" dirty="0" smtClean="0">
                <a:sym typeface="Wingdings" panose="05000000000000000000" pitchFamily="2" charset="2"/>
              </a:rPr>
              <a:t>  baliteke </a:t>
            </a:r>
            <a:r>
              <a:rPr lang="eu-ES" dirty="0" smtClean="0">
                <a:solidFill>
                  <a:srgbClr val="4E9EBA"/>
                </a:solidFill>
                <a:sym typeface="Wingdings" panose="05000000000000000000" pitchFamily="2" charset="2"/>
              </a:rPr>
              <a:t>tratamendu antibiotikoa </a:t>
            </a:r>
            <a:r>
              <a:rPr lang="eu-ES" dirty="0" smtClean="0">
                <a:sym typeface="Wingdings" panose="05000000000000000000" pitchFamily="2" charset="2"/>
              </a:rPr>
              <a:t>behar izatea</a:t>
            </a:r>
          </a:p>
        </p:txBody>
      </p:sp>
    </p:spTree>
    <p:extLst>
      <p:ext uri="{BB962C8B-B14F-4D97-AF65-F5344CB8AC3E}">
        <p14:creationId xmlns:p14="http://schemas.microsoft.com/office/powerpoint/2010/main" val="292526405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ítulo 2"/>
          <p:cNvSpPr txBox="1">
            <a:spLocks/>
          </p:cNvSpPr>
          <p:nvPr/>
        </p:nvSpPr>
        <p:spPr>
          <a:xfrm>
            <a:off x="515256" y="1354975"/>
            <a:ext cx="11161486" cy="4393676"/>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6" name="Grupo 5"/>
          <p:cNvGrpSpPr/>
          <p:nvPr/>
        </p:nvGrpSpPr>
        <p:grpSpPr>
          <a:xfrm>
            <a:off x="621635" y="6185998"/>
            <a:ext cx="10856798" cy="580324"/>
            <a:chOff x="621635" y="6185998"/>
            <a:chExt cx="10856798" cy="580324"/>
          </a:xfrm>
        </p:grpSpPr>
        <p:pic>
          <p:nvPicPr>
            <p:cNvPr id="7" name="Imagen 6"/>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8" name="Imagen 7"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9" name="Imagen 8"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0" name="Conector recto 9"/>
          <p:cNvCxnSpPr/>
          <p:nvPr/>
        </p:nvCxnSpPr>
        <p:spPr>
          <a:xfrm>
            <a:off x="448754" y="1104751"/>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12" name="Rectángulo 11"/>
          <p:cNvSpPr/>
          <p:nvPr/>
        </p:nvSpPr>
        <p:spPr>
          <a:xfrm>
            <a:off x="272165" y="212972"/>
            <a:ext cx="11338075" cy="923330"/>
          </a:xfrm>
          <a:prstGeom prst="rect">
            <a:avLst/>
          </a:prstGeom>
        </p:spPr>
        <p:txBody>
          <a:bodyPr wrap="square">
            <a:spAutoFit/>
          </a:bodyPr>
          <a:lstStyle/>
          <a:p>
            <a:pPr algn="ctr">
              <a:lnSpc>
                <a:spcPct val="90000"/>
              </a:lnSpc>
              <a:spcBef>
                <a:spcPct val="0"/>
              </a:spcBef>
            </a:pPr>
            <a:r>
              <a:rPr lang="es-ES" sz="3000" b="1" dirty="0">
                <a:solidFill>
                  <a:srgbClr val="4E9EBA"/>
                </a:solidFill>
                <a:latin typeface="Calibri cuerpo"/>
              </a:rPr>
              <a:t>EGOERA BEREZIETAN JARDUTEKO MODUA. NOIZ JAKINARAZI BEHAR DA?</a:t>
            </a:r>
          </a:p>
        </p:txBody>
      </p:sp>
      <p:sp>
        <p:nvSpPr>
          <p:cNvPr id="13" name="CuadroTexto 12"/>
          <p:cNvSpPr txBox="1"/>
          <p:nvPr/>
        </p:nvSpPr>
        <p:spPr>
          <a:xfrm>
            <a:off x="448754" y="1051209"/>
            <a:ext cx="11161486" cy="5350183"/>
          </a:xfrm>
          <a:prstGeom prst="rect">
            <a:avLst/>
          </a:prstGeom>
          <a:noFill/>
        </p:spPr>
        <p:txBody>
          <a:bodyPr wrap="square" rtlCol="0">
            <a:spAutoFit/>
          </a:bodyPr>
          <a:lstStyle/>
          <a:p>
            <a:pPr>
              <a:lnSpc>
                <a:spcPts val="3000"/>
              </a:lnSpc>
              <a:spcBef>
                <a:spcPts val="1000"/>
              </a:spcBef>
            </a:pPr>
            <a:r>
              <a:rPr lang="eu-ES" dirty="0" smtClean="0">
                <a:sym typeface="Wingdings" panose="05000000000000000000" pitchFamily="2" charset="2"/>
              </a:rPr>
              <a:t>Sarna kasua isolatua  azkar hasi behar da tratamendua hartzen</a:t>
            </a:r>
          </a:p>
          <a:p>
            <a:pPr>
              <a:lnSpc>
                <a:spcPts val="3000"/>
              </a:lnSpc>
              <a:spcBef>
                <a:spcPts val="1000"/>
              </a:spcBef>
            </a:pPr>
            <a:r>
              <a:rPr lang="eu-ES" dirty="0" smtClean="0">
                <a:sym typeface="Wingdings" panose="05000000000000000000" pitchFamily="2" charset="2"/>
              </a:rPr>
              <a:t>Kasuarekin zuzeneko harremana duten langileak eta </a:t>
            </a:r>
            <a:r>
              <a:rPr lang="eu-ES" dirty="0" err="1" smtClean="0">
                <a:sym typeface="Wingdings" panose="05000000000000000000" pitchFamily="2" charset="2"/>
              </a:rPr>
              <a:t>egoilarrak</a:t>
            </a:r>
            <a:r>
              <a:rPr lang="eu-ES" dirty="0" smtClean="0">
                <a:sym typeface="Wingdings" panose="05000000000000000000" pitchFamily="2" charset="2"/>
              </a:rPr>
              <a:t> arrisku handikotzat hartzen dira  sintomen agerpenari behatu eta tratamendu egokia egin </a:t>
            </a:r>
          </a:p>
          <a:p>
            <a:pPr marL="285750" indent="-285750">
              <a:lnSpc>
                <a:spcPts val="3000"/>
              </a:lnSpc>
              <a:spcBef>
                <a:spcPts val="1000"/>
              </a:spcBef>
              <a:buFont typeface="Arial" panose="020B0604020202020204" pitchFamily="34" charset="0"/>
              <a:buChar char="•"/>
            </a:pPr>
            <a:r>
              <a:rPr lang="eu-ES" dirty="0" err="1" smtClean="0">
                <a:sym typeface="Wingdings" panose="05000000000000000000" pitchFamily="2" charset="2"/>
              </a:rPr>
              <a:t>Eskabetiziden</a:t>
            </a:r>
            <a:r>
              <a:rPr lang="eu-ES" dirty="0" smtClean="0">
                <a:sym typeface="Wingdings" panose="05000000000000000000" pitchFamily="2" charset="2"/>
              </a:rPr>
              <a:t> hornidura koordinatzea gomendatzen da</a:t>
            </a:r>
          </a:p>
          <a:p>
            <a:pPr marL="742950" lvl="1" indent="-285750">
              <a:lnSpc>
                <a:spcPts val="3000"/>
              </a:lnSpc>
              <a:spcBef>
                <a:spcPts val="1000"/>
              </a:spcBef>
              <a:buFont typeface="Arial" panose="020B0604020202020204" pitchFamily="34" charset="0"/>
              <a:buChar char="•"/>
            </a:pPr>
            <a:r>
              <a:rPr lang="eu-ES" dirty="0" smtClean="0">
                <a:sym typeface="Wingdings" panose="05000000000000000000" pitchFamily="2" charset="2"/>
              </a:rPr>
              <a:t>Kasuak eta kontaktuak aldi berean tratatu ahal izateko eta tratamendu-jarraibide bera erabiltzea</a:t>
            </a:r>
          </a:p>
          <a:p>
            <a:pPr>
              <a:lnSpc>
                <a:spcPts val="3000"/>
              </a:lnSpc>
              <a:spcBef>
                <a:spcPts val="1000"/>
              </a:spcBef>
            </a:pPr>
            <a:r>
              <a:rPr lang="eu-ES" b="1" dirty="0" smtClean="0">
                <a:sym typeface="Wingdings" panose="05000000000000000000" pitchFamily="2" charset="2"/>
              </a:rPr>
              <a:t>AGERRALDIA: </a:t>
            </a:r>
          </a:p>
          <a:p>
            <a:pPr>
              <a:lnSpc>
                <a:spcPts val="3000"/>
              </a:lnSpc>
              <a:spcBef>
                <a:spcPts val="1000"/>
              </a:spcBef>
            </a:pPr>
            <a:r>
              <a:rPr lang="eu-ES" dirty="0" smtClean="0">
                <a:sym typeface="Wingdings" panose="05000000000000000000" pitchFamily="2" charset="2"/>
              </a:rPr>
              <a:t>Zentro bereko bi pertsonari edo gehiagori bi hilabeteko epean sarna diagnostikatzen zaienean</a:t>
            </a:r>
          </a:p>
          <a:p>
            <a:pPr marL="742950" lvl="1" indent="-285750">
              <a:lnSpc>
                <a:spcPts val="3000"/>
              </a:lnSpc>
              <a:spcBef>
                <a:spcPts val="1000"/>
              </a:spcBef>
              <a:buFont typeface="Arial" panose="020B0604020202020204" pitchFamily="34" charset="0"/>
              <a:buChar char="•"/>
            </a:pPr>
            <a:r>
              <a:rPr lang="eu-ES" dirty="0" smtClean="0">
                <a:sym typeface="Wingdings" panose="05000000000000000000" pitchFamily="2" charset="2"/>
              </a:rPr>
              <a:t>Jakinarazi behar zaio dagokion lurraldeko Zaintza Epidemiologikoko Unitateari  koordinatuz beharrezkoak diren jarduketak egin</a:t>
            </a:r>
          </a:p>
          <a:p>
            <a:pPr marL="742950" lvl="1" indent="-285750">
              <a:lnSpc>
                <a:spcPts val="3000"/>
              </a:lnSpc>
              <a:spcBef>
                <a:spcPts val="1000"/>
              </a:spcBef>
              <a:buFont typeface="Arial" panose="020B0604020202020204" pitchFamily="34" charset="0"/>
              <a:buChar char="•"/>
            </a:pPr>
            <a:r>
              <a:rPr lang="eu-ES" dirty="0" smtClean="0">
                <a:sym typeface="Wingdings" panose="05000000000000000000" pitchFamily="2" charset="2"/>
              </a:rPr>
              <a:t>Banakako ebaluazioa egingo da, kontuan hartuta:</a:t>
            </a:r>
          </a:p>
          <a:p>
            <a:pPr marL="1200150" lvl="2" indent="-285750">
              <a:lnSpc>
                <a:spcPts val="3000"/>
              </a:lnSpc>
              <a:spcBef>
                <a:spcPts val="1000"/>
              </a:spcBef>
              <a:buFont typeface="Arial" panose="020B0604020202020204" pitchFamily="34" charset="0"/>
              <a:buChar char="•"/>
            </a:pPr>
            <a:r>
              <a:rPr lang="eu-ES" dirty="0" smtClean="0">
                <a:sym typeface="Wingdings" panose="05000000000000000000" pitchFamily="2" charset="2"/>
              </a:rPr>
              <a:t>Hedadura, denbora-iraupena eta banaketa espaziala</a:t>
            </a:r>
          </a:p>
        </p:txBody>
      </p:sp>
    </p:spTree>
    <p:extLst>
      <p:ext uri="{BB962C8B-B14F-4D97-AF65-F5344CB8AC3E}">
        <p14:creationId xmlns:p14="http://schemas.microsoft.com/office/powerpoint/2010/main" val="274287849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ítulo 2"/>
          <p:cNvSpPr txBox="1">
            <a:spLocks/>
          </p:cNvSpPr>
          <p:nvPr/>
        </p:nvSpPr>
        <p:spPr>
          <a:xfrm>
            <a:off x="515256" y="1354975"/>
            <a:ext cx="11161486" cy="4393676"/>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5" name="Grupo 4"/>
          <p:cNvGrpSpPr/>
          <p:nvPr/>
        </p:nvGrpSpPr>
        <p:grpSpPr>
          <a:xfrm>
            <a:off x="621635" y="6185998"/>
            <a:ext cx="10856798" cy="580324"/>
            <a:chOff x="621635" y="6185998"/>
            <a:chExt cx="10856798" cy="580324"/>
          </a:xfrm>
        </p:grpSpPr>
        <p:pic>
          <p:nvPicPr>
            <p:cNvPr id="6" name="Imagen 5"/>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7" name="Imagen 6"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8" name="Imagen 7"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9" name="Conector recto 8"/>
          <p:cNvCxnSpPr/>
          <p:nvPr/>
        </p:nvCxnSpPr>
        <p:spPr>
          <a:xfrm>
            <a:off x="515256" y="1089721"/>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11" name="Rectángulo 10"/>
          <p:cNvSpPr/>
          <p:nvPr/>
        </p:nvSpPr>
        <p:spPr>
          <a:xfrm>
            <a:off x="448754" y="523627"/>
            <a:ext cx="11161486" cy="646331"/>
          </a:xfrm>
          <a:prstGeom prst="rect">
            <a:avLst/>
          </a:prstGeom>
        </p:spPr>
        <p:txBody>
          <a:bodyPr wrap="square">
            <a:spAutoFit/>
          </a:bodyPr>
          <a:lstStyle/>
          <a:p>
            <a:pPr algn="ctr">
              <a:lnSpc>
                <a:spcPct val="90000"/>
              </a:lnSpc>
              <a:spcBef>
                <a:spcPct val="0"/>
              </a:spcBef>
            </a:pPr>
            <a:r>
              <a:rPr lang="es-ES" sz="4000" b="1" dirty="0" smtClean="0">
                <a:solidFill>
                  <a:srgbClr val="4E9EBA"/>
                </a:solidFill>
                <a:latin typeface="Calibri cuerpo"/>
              </a:rPr>
              <a:t>FUNTSEZKO IDEIAK</a:t>
            </a:r>
            <a:endParaRPr lang="es-ES" sz="4000" b="1" dirty="0">
              <a:solidFill>
                <a:srgbClr val="4E9EBA"/>
              </a:solidFill>
              <a:latin typeface="Calibri cuerpo"/>
            </a:endParaRPr>
          </a:p>
        </p:txBody>
      </p:sp>
      <p:sp>
        <p:nvSpPr>
          <p:cNvPr id="12" name="CuadroTexto 11"/>
          <p:cNvSpPr txBox="1"/>
          <p:nvPr/>
        </p:nvSpPr>
        <p:spPr>
          <a:xfrm>
            <a:off x="515256" y="1281995"/>
            <a:ext cx="11161486" cy="4067780"/>
          </a:xfrm>
          <a:prstGeom prst="rect">
            <a:avLst/>
          </a:prstGeom>
          <a:noFill/>
        </p:spPr>
        <p:txBody>
          <a:bodyPr wrap="square" rtlCol="0">
            <a:spAutoFit/>
          </a:bodyPr>
          <a:lstStyle/>
          <a:p>
            <a:pPr marL="285750" indent="-285750">
              <a:lnSpc>
                <a:spcPts val="3000"/>
              </a:lnSpc>
              <a:spcBef>
                <a:spcPts val="1000"/>
              </a:spcBef>
              <a:buFont typeface="Arial" panose="020B0604020202020204" pitchFamily="34" charset="0"/>
              <a:buChar char="•"/>
            </a:pPr>
            <a:r>
              <a:rPr lang="eu-ES" dirty="0" smtClean="0">
                <a:sym typeface="Wingdings" panose="05000000000000000000" pitchFamily="2" charset="2"/>
              </a:rPr>
              <a:t>Sarna kasuen </a:t>
            </a:r>
            <a:r>
              <a:rPr lang="eu-ES" b="1" dirty="0" smtClean="0">
                <a:sym typeface="Wingdings" panose="05000000000000000000" pitchFamily="2" charset="2"/>
              </a:rPr>
              <a:t>goranzko joera </a:t>
            </a:r>
            <a:r>
              <a:rPr lang="eu-ES" dirty="0" smtClean="0">
                <a:sym typeface="Wingdings" panose="05000000000000000000" pitchFamily="2" charset="2"/>
              </a:rPr>
              <a:t>dago</a:t>
            </a:r>
          </a:p>
          <a:p>
            <a:pPr marL="285750" indent="-285750">
              <a:lnSpc>
                <a:spcPts val="3000"/>
              </a:lnSpc>
              <a:spcBef>
                <a:spcPts val="1000"/>
              </a:spcBef>
              <a:buFont typeface="Arial" panose="020B0604020202020204" pitchFamily="34" charset="0"/>
              <a:buChar char="•"/>
            </a:pPr>
            <a:r>
              <a:rPr lang="eu-ES" dirty="0" smtClean="0">
                <a:sym typeface="Wingdings" panose="05000000000000000000" pitchFamily="2" charset="2"/>
              </a:rPr>
              <a:t>Arrisku faktorerik garrantzitsuena </a:t>
            </a:r>
            <a:r>
              <a:rPr lang="eu-ES" b="1" dirty="0" smtClean="0">
                <a:sym typeface="Wingdings" panose="05000000000000000000" pitchFamily="2" charset="2"/>
              </a:rPr>
              <a:t>pilaketa</a:t>
            </a:r>
            <a:r>
              <a:rPr lang="eu-ES" dirty="0" smtClean="0">
                <a:sym typeface="Wingdings" panose="05000000000000000000" pitchFamily="2" charset="2"/>
              </a:rPr>
              <a:t> da</a:t>
            </a:r>
          </a:p>
          <a:p>
            <a:pPr marL="285750" indent="-285750">
              <a:lnSpc>
                <a:spcPts val="3000"/>
              </a:lnSpc>
              <a:spcBef>
                <a:spcPts val="1000"/>
              </a:spcBef>
              <a:buFont typeface="Arial" panose="020B0604020202020204" pitchFamily="34" charset="0"/>
              <a:buChar char="•"/>
            </a:pPr>
            <a:r>
              <a:rPr lang="eu-ES" b="1" dirty="0" smtClean="0">
                <a:sym typeface="Wingdings" panose="05000000000000000000" pitchFamily="2" charset="2"/>
              </a:rPr>
              <a:t>Neurri ez-farmakologikoak</a:t>
            </a:r>
            <a:r>
              <a:rPr lang="eu-ES" dirty="0" smtClean="0">
                <a:sym typeface="Wingdings" panose="05000000000000000000" pitchFamily="2" charset="2"/>
              </a:rPr>
              <a:t> eta </a:t>
            </a:r>
            <a:r>
              <a:rPr lang="eu-ES" b="1" dirty="0" smtClean="0">
                <a:sym typeface="Wingdings" panose="05000000000000000000" pitchFamily="2" charset="2"/>
              </a:rPr>
              <a:t>osasun-hezkuntza</a:t>
            </a:r>
            <a:r>
              <a:rPr lang="eu-ES" dirty="0" smtClean="0">
                <a:sym typeface="Wingdings" panose="05000000000000000000" pitchFamily="2" charset="2"/>
              </a:rPr>
              <a:t> funtsezkoak dira</a:t>
            </a:r>
          </a:p>
          <a:p>
            <a:pPr marL="742950" lvl="1" indent="-285750">
              <a:lnSpc>
                <a:spcPts val="3000"/>
              </a:lnSpc>
              <a:spcBef>
                <a:spcPts val="1000"/>
              </a:spcBef>
              <a:buFont typeface="Arial" panose="020B0604020202020204" pitchFamily="34" charset="0"/>
              <a:buChar char="•"/>
            </a:pPr>
            <a:r>
              <a:rPr lang="eu-ES" dirty="0" smtClean="0">
                <a:sym typeface="Wingdings" panose="05000000000000000000" pitchFamily="2" charset="2"/>
              </a:rPr>
              <a:t>Informazioa </a:t>
            </a:r>
            <a:r>
              <a:rPr lang="eu-ES" u="sng" dirty="0" smtClean="0">
                <a:sym typeface="Wingdings" panose="05000000000000000000" pitchFamily="2" charset="2"/>
              </a:rPr>
              <a:t>idatziz</a:t>
            </a:r>
            <a:r>
              <a:rPr lang="eu-ES" dirty="0" smtClean="0">
                <a:sym typeface="Wingdings" panose="05000000000000000000" pitchFamily="2" charset="2"/>
              </a:rPr>
              <a:t> ematea gomendatzen da</a:t>
            </a:r>
          </a:p>
          <a:p>
            <a:pPr marL="285750" indent="-285750">
              <a:lnSpc>
                <a:spcPts val="3000"/>
              </a:lnSpc>
              <a:spcBef>
                <a:spcPts val="1000"/>
              </a:spcBef>
              <a:buFont typeface="Arial" panose="020B0604020202020204" pitchFamily="34" charset="0"/>
              <a:buChar char="•"/>
            </a:pPr>
            <a:r>
              <a:rPr lang="eu-ES" dirty="0" smtClean="0">
                <a:sym typeface="Wingdings" panose="05000000000000000000" pitchFamily="2" charset="2"/>
              </a:rPr>
              <a:t>Ziurtatu behar da neurri ez-farmakologikoak behar bezala betetzen direla, </a:t>
            </a:r>
            <a:r>
              <a:rPr lang="eu-ES" b="1" dirty="0" smtClean="0">
                <a:sym typeface="Wingdings" panose="05000000000000000000" pitchFamily="2" charset="2"/>
              </a:rPr>
              <a:t>porrot terapeutikoa saihesteko</a:t>
            </a:r>
          </a:p>
          <a:p>
            <a:pPr marL="285750" indent="-285750">
              <a:lnSpc>
                <a:spcPts val="3000"/>
              </a:lnSpc>
              <a:spcBef>
                <a:spcPts val="1000"/>
              </a:spcBef>
              <a:buFont typeface="Arial" panose="020B0604020202020204" pitchFamily="34" charset="0"/>
              <a:buChar char="•"/>
            </a:pPr>
            <a:r>
              <a:rPr lang="eu-ES" dirty="0" smtClean="0">
                <a:sym typeface="Wingdings" panose="05000000000000000000" pitchFamily="2" charset="2"/>
              </a:rPr>
              <a:t>Garrantzitsua da </a:t>
            </a:r>
            <a:r>
              <a:rPr lang="eu-ES" b="1" dirty="0" smtClean="0">
                <a:sym typeface="Wingdings" panose="05000000000000000000" pitchFamily="2" charset="2"/>
              </a:rPr>
              <a:t>kontaktuak identifikatzea eta tratatzea</a:t>
            </a:r>
          </a:p>
          <a:p>
            <a:pPr marL="285750" indent="-285750">
              <a:lnSpc>
                <a:spcPts val="3000"/>
              </a:lnSpc>
              <a:spcBef>
                <a:spcPts val="1000"/>
              </a:spcBef>
              <a:buFont typeface="Arial" panose="020B0604020202020204" pitchFamily="34" charset="0"/>
              <a:buChar char="•"/>
            </a:pPr>
            <a:r>
              <a:rPr lang="eu-ES" b="1" dirty="0" err="1" smtClean="0">
                <a:sym typeface="Wingdings" panose="05000000000000000000" pitchFamily="2" charset="2"/>
              </a:rPr>
              <a:t>Permetrina</a:t>
            </a:r>
            <a:r>
              <a:rPr lang="eu-ES" b="1" dirty="0" smtClean="0">
                <a:sym typeface="Wingdings" panose="05000000000000000000" pitchFamily="2" charset="2"/>
              </a:rPr>
              <a:t> topikoa eta ahotiko </a:t>
            </a:r>
            <a:r>
              <a:rPr lang="eu-ES" b="1" dirty="0" err="1" smtClean="0">
                <a:sym typeface="Wingdings" panose="05000000000000000000" pitchFamily="2" charset="2"/>
              </a:rPr>
              <a:t>ibermektina</a:t>
            </a:r>
            <a:r>
              <a:rPr lang="eu-ES" b="1" dirty="0" smtClean="0">
                <a:sym typeface="Wingdings" panose="05000000000000000000" pitchFamily="2" charset="2"/>
              </a:rPr>
              <a:t> dira aukerako tratamenduak helduetan</a:t>
            </a:r>
          </a:p>
          <a:p>
            <a:pPr marL="285750" indent="-285750">
              <a:lnSpc>
                <a:spcPts val="3000"/>
              </a:lnSpc>
              <a:spcBef>
                <a:spcPts val="1000"/>
              </a:spcBef>
              <a:buFont typeface="Arial" panose="020B0604020202020204" pitchFamily="34" charset="0"/>
              <a:buChar char="•"/>
            </a:pPr>
            <a:r>
              <a:rPr lang="eu-ES" dirty="0" smtClean="0">
                <a:sym typeface="Wingdings" panose="05000000000000000000" pitchFamily="2" charset="2"/>
              </a:rPr>
              <a:t>Dagokion Zaintza Epidemiologikoko Unitateari </a:t>
            </a:r>
            <a:r>
              <a:rPr lang="eu-ES" b="1" dirty="0" smtClean="0">
                <a:sym typeface="Wingdings" panose="05000000000000000000" pitchFamily="2" charset="2"/>
              </a:rPr>
              <a:t>jakinarazi</a:t>
            </a:r>
            <a:r>
              <a:rPr lang="eu-ES" dirty="0" smtClean="0">
                <a:sym typeface="Wingdings" panose="05000000000000000000" pitchFamily="2" charset="2"/>
              </a:rPr>
              <a:t> behar zaizkio </a:t>
            </a:r>
            <a:r>
              <a:rPr lang="eu-ES" b="1" dirty="0" smtClean="0">
                <a:sym typeface="Wingdings" panose="05000000000000000000" pitchFamily="2" charset="2"/>
              </a:rPr>
              <a:t>agerraldiak</a:t>
            </a:r>
          </a:p>
        </p:txBody>
      </p:sp>
    </p:spTree>
    <p:extLst>
      <p:ext uri="{BB962C8B-B14F-4D97-AF65-F5344CB8AC3E}">
        <p14:creationId xmlns:p14="http://schemas.microsoft.com/office/powerpoint/2010/main" val="19877565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3801" y="365126"/>
            <a:ext cx="11161487" cy="732154"/>
          </a:xfrm>
        </p:spPr>
        <p:txBody>
          <a:bodyPr>
            <a:normAutofit/>
          </a:bodyPr>
          <a:lstStyle/>
          <a:p>
            <a:pPr algn="ctr"/>
            <a:r>
              <a:rPr lang="es-ES" sz="4000" b="1" dirty="0">
                <a:solidFill>
                  <a:srgbClr val="4E9EBA"/>
                </a:solidFill>
                <a:latin typeface="Calibri cuerpo"/>
                <a:ea typeface="+mn-ea"/>
                <a:cs typeface="+mn-cs"/>
              </a:rPr>
              <a:t>SARRERA</a:t>
            </a:r>
          </a:p>
        </p:txBody>
      </p:sp>
      <p:sp>
        <p:nvSpPr>
          <p:cNvPr id="6" name="Subtítulo 2"/>
          <p:cNvSpPr txBox="1">
            <a:spLocks/>
          </p:cNvSpPr>
          <p:nvPr/>
        </p:nvSpPr>
        <p:spPr>
          <a:xfrm>
            <a:off x="433802" y="1263286"/>
            <a:ext cx="11161486" cy="4985737"/>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3000"/>
              </a:lnSpc>
            </a:pPr>
            <a:r>
              <a:rPr lang="eu-ES" sz="1800" b="1" dirty="0" smtClean="0"/>
              <a:t>ZER DA?</a:t>
            </a:r>
          </a:p>
          <a:p>
            <a:pPr marL="0" indent="0">
              <a:lnSpc>
                <a:spcPts val="3000"/>
              </a:lnSpc>
              <a:buNone/>
            </a:pPr>
            <a:r>
              <a:rPr lang="eu-ES" sz="1800" dirty="0" smtClean="0"/>
              <a:t>Sarna edo hazteria (</a:t>
            </a:r>
            <a:r>
              <a:rPr lang="eu-ES" sz="1800" dirty="0" err="1" smtClean="0"/>
              <a:t>eskabiosia</a:t>
            </a:r>
            <a:r>
              <a:rPr lang="eu-ES" sz="1800" dirty="0" smtClean="0"/>
              <a:t>) </a:t>
            </a:r>
            <a:r>
              <a:rPr lang="eu-ES" sz="1800" u="sng" dirty="0" smtClean="0"/>
              <a:t>azalaren parasitosi kutsakor </a:t>
            </a:r>
            <a:r>
              <a:rPr lang="eu-ES" sz="1800" dirty="0" smtClean="0"/>
              <a:t>bat da, sarritan </a:t>
            </a:r>
            <a:r>
              <a:rPr lang="eu-ES" sz="1800" u="sng" dirty="0" smtClean="0"/>
              <a:t>prurito orokor handiarekin </a:t>
            </a:r>
            <a:r>
              <a:rPr lang="eu-ES" sz="1800" dirty="0" smtClean="0"/>
              <a:t>azaltzen dena (batez ere gauekoa). Adin eta maila </a:t>
            </a:r>
            <a:r>
              <a:rPr lang="eu-ES" sz="1800" dirty="0" err="1" smtClean="0"/>
              <a:t>soziekonomiko</a:t>
            </a:r>
            <a:r>
              <a:rPr lang="eu-ES" sz="1800" dirty="0" smtClean="0"/>
              <a:t> guztietako pertsonei eragiten die. Herrialde garatuetan, agerraldiak instituzioetan hautematen dira, hala nola ospitaleetan, egoitzetan, espetxeetan, etxerik gabekoen aterpetxeetan, ikastetxeetan etab. </a:t>
            </a:r>
          </a:p>
          <a:p>
            <a:pPr marL="0" indent="0">
              <a:lnSpc>
                <a:spcPts val="3000"/>
              </a:lnSpc>
              <a:buNone/>
            </a:pPr>
            <a:r>
              <a:rPr lang="eu-ES" sz="1800" dirty="0" smtClean="0"/>
              <a:t>Garrantzi kliniko handieneko parasitosietako bat da gure ingurunean (kasuek eta agerraldiek azken urteotan gora egin). Nahitaez aitortu beharreko gaixotasuna ez den arren, dagokion lurraldeko Zaintza Epidemiologikoko Unitateari jakinarazi behar zaizkio agerraldiak. Eusko Jaurlaritzako Osasun Sailaren datuen arabera, azken urteotan gora egin du erasandako pertsonen kopuruak. </a:t>
            </a:r>
          </a:p>
          <a:p>
            <a:pPr lvl="1">
              <a:lnSpc>
                <a:spcPts val="3000"/>
              </a:lnSpc>
            </a:pPr>
            <a:r>
              <a:rPr lang="eu-ES" sz="1800" dirty="0" smtClean="0"/>
              <a:t>2018 </a:t>
            </a:r>
            <a:r>
              <a:rPr lang="eu-ES" sz="1800" dirty="0" smtClean="0">
                <a:sym typeface="Wingdings" panose="05000000000000000000" pitchFamily="2" charset="2"/>
              </a:rPr>
              <a:t> 630 kasu</a:t>
            </a:r>
          </a:p>
          <a:p>
            <a:pPr lvl="1">
              <a:lnSpc>
                <a:spcPts val="3000"/>
              </a:lnSpc>
            </a:pPr>
            <a:r>
              <a:rPr lang="eu-ES" sz="1800" dirty="0" smtClean="0">
                <a:sym typeface="Wingdings" panose="05000000000000000000" pitchFamily="2" charset="2"/>
              </a:rPr>
              <a:t>2019  1078 kasu</a:t>
            </a:r>
          </a:p>
          <a:p>
            <a:pPr lvl="1">
              <a:lnSpc>
                <a:spcPts val="3000"/>
              </a:lnSpc>
            </a:pPr>
            <a:r>
              <a:rPr lang="eu-ES" sz="1800" dirty="0" smtClean="0">
                <a:sym typeface="Wingdings" panose="05000000000000000000" pitchFamily="2" charset="2"/>
              </a:rPr>
              <a:t>2020  1544 kasu</a:t>
            </a:r>
            <a:endParaRPr lang="eu-ES" sz="1800" dirty="0" smtClean="0"/>
          </a:p>
          <a:p>
            <a:pPr marL="0" indent="0">
              <a:lnSpc>
                <a:spcPts val="3000"/>
              </a:lnSpc>
              <a:buNone/>
            </a:pPr>
            <a:endParaRPr lang="es-ES" sz="2000" dirty="0" smtClean="0"/>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9002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8501172"/>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71698" y="1105592"/>
            <a:ext cx="9236826" cy="606829"/>
          </a:xfrm>
        </p:spPr>
        <p:txBody>
          <a:bodyPr>
            <a:normAutofit fontScale="90000"/>
          </a:bodyPr>
          <a:lstStyle/>
          <a:p>
            <a:pPr algn="ctr"/>
            <a:r>
              <a:rPr lang="eu-ES" sz="4000" b="1" dirty="0" smtClean="0">
                <a:solidFill>
                  <a:srgbClr val="4BACC6"/>
                </a:solidFill>
                <a:latin typeface="Arial Black" pitchFamily="34" charset="0"/>
              </a:rPr>
              <a:t>Informazio gehiago eta bibliografia…</a:t>
            </a:r>
            <a:br>
              <a:rPr lang="eu-ES" sz="4000" b="1" dirty="0" smtClean="0">
                <a:solidFill>
                  <a:srgbClr val="4BACC6"/>
                </a:solidFill>
                <a:latin typeface="Arial Black" pitchFamily="34" charset="0"/>
              </a:rPr>
            </a:br>
            <a:endParaRPr lang="eu-ES" sz="4000" dirty="0">
              <a:solidFill>
                <a:srgbClr val="4E9EBA"/>
              </a:solidFill>
              <a:latin typeface="Arial Black" pitchFamily="34" charset="0"/>
              <a:ea typeface="+mn-ea"/>
              <a:cs typeface="+mn-cs"/>
            </a:endParaRPr>
          </a:p>
        </p:txBody>
      </p:sp>
      <p:pic>
        <p:nvPicPr>
          <p:cNvPr id="4" name="Imagen 3"/>
          <p:cNvPicPr>
            <a:picLocks noChangeAspect="1"/>
          </p:cNvPicPr>
          <p:nvPr/>
        </p:nvPicPr>
        <p:blipFill>
          <a:blip r:embed="rId2"/>
          <a:stretch>
            <a:fillRect/>
          </a:stretch>
        </p:blipFill>
        <p:spPr>
          <a:xfrm>
            <a:off x="8447809" y="2095759"/>
            <a:ext cx="3276600" cy="3381375"/>
          </a:xfrm>
          <a:prstGeom prst="rect">
            <a:avLst/>
          </a:prstGeom>
        </p:spPr>
      </p:pic>
      <p:sp>
        <p:nvSpPr>
          <p:cNvPr id="3" name="Marcador de contenido 2"/>
          <p:cNvSpPr>
            <a:spLocks noGrp="1"/>
          </p:cNvSpPr>
          <p:nvPr>
            <p:ph idx="1"/>
          </p:nvPr>
        </p:nvSpPr>
        <p:spPr>
          <a:xfrm>
            <a:off x="2818015" y="3176442"/>
            <a:ext cx="4435187" cy="610004"/>
          </a:xfrm>
        </p:spPr>
        <p:txBody>
          <a:bodyPr>
            <a:normAutofit/>
          </a:bodyPr>
          <a:lstStyle/>
          <a:p>
            <a:pPr marL="0" indent="0">
              <a:buNone/>
            </a:pPr>
            <a:r>
              <a:rPr lang="es-ES" sz="2400" dirty="0" smtClean="0">
                <a:latin typeface="Arial Black" panose="020B0A04020102020204" pitchFamily="34" charset="0"/>
                <a:hlinkClick r:id="rId3"/>
              </a:rPr>
              <a:t>INFAC 30 </a:t>
            </a:r>
            <a:r>
              <a:rPr lang="es-ES" sz="2400" dirty="0" err="1" smtClean="0">
                <a:latin typeface="Arial Black" panose="020B0A04020102020204" pitchFamily="34" charset="0"/>
                <a:hlinkClick r:id="rId3"/>
              </a:rPr>
              <a:t>liburukia</a:t>
            </a:r>
            <a:r>
              <a:rPr lang="es-ES" sz="2400" dirty="0" smtClean="0">
                <a:latin typeface="Arial Black" panose="020B0A04020102020204" pitchFamily="34" charset="0"/>
                <a:hlinkClick r:id="rId3"/>
              </a:rPr>
              <a:t> 3. </a:t>
            </a:r>
            <a:r>
              <a:rPr lang="es-ES" sz="2400" dirty="0" err="1">
                <a:latin typeface="Arial Black" panose="020B0A04020102020204" pitchFamily="34" charset="0"/>
                <a:hlinkClick r:id="rId3"/>
              </a:rPr>
              <a:t>Z</a:t>
            </a:r>
            <a:r>
              <a:rPr lang="es-ES" sz="2400" dirty="0" err="1" smtClean="0">
                <a:latin typeface="Arial Black" panose="020B0A04020102020204" pitchFamily="34" charset="0"/>
                <a:hlinkClick r:id="rId3"/>
              </a:rPr>
              <a:t>k</a:t>
            </a:r>
            <a:endParaRPr lang="es-ES" sz="2400" dirty="0">
              <a:latin typeface="Arial Black" panose="020B0A04020102020204" pitchFamily="34" charset="0"/>
            </a:endParaRPr>
          </a:p>
        </p:txBody>
      </p:sp>
      <p:grpSp>
        <p:nvGrpSpPr>
          <p:cNvPr id="6" name="Grupo 5"/>
          <p:cNvGrpSpPr/>
          <p:nvPr/>
        </p:nvGrpSpPr>
        <p:grpSpPr>
          <a:xfrm>
            <a:off x="621635" y="6185998"/>
            <a:ext cx="10856798" cy="580324"/>
            <a:chOff x="621635" y="6185998"/>
            <a:chExt cx="10856798" cy="580324"/>
          </a:xfrm>
        </p:grpSpPr>
        <p:pic>
          <p:nvPicPr>
            <p:cNvPr id="7" name="Imagen 6"/>
            <p:cNvPicPr/>
            <p:nvPr/>
          </p:nvPicPr>
          <p:blipFill rotWithShape="1">
            <a:blip r:embed="rId4"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8" name="Imagen 7" descr="Archivo:Osakidetza.svg - Wikipedia, la enciclopedia libre"/>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9" name="Imagen 8" descr="salud_lateral_colo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spTree>
    <p:extLst>
      <p:ext uri="{BB962C8B-B14F-4D97-AF65-F5344CB8AC3E}">
        <p14:creationId xmlns:p14="http://schemas.microsoft.com/office/powerpoint/2010/main" val="9823775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15256" y="378027"/>
            <a:ext cx="11161486" cy="629184"/>
          </a:xfrm>
        </p:spPr>
        <p:txBody>
          <a:bodyPr>
            <a:noAutofit/>
          </a:bodyPr>
          <a:lstStyle/>
          <a:p>
            <a:pPr algn="ctr"/>
            <a:r>
              <a:rPr lang="es-ES" sz="4000" b="1" dirty="0">
                <a:solidFill>
                  <a:srgbClr val="4E9EBA"/>
                </a:solidFill>
                <a:latin typeface="Calibri cuerpo"/>
                <a:ea typeface="+mn-ea"/>
                <a:cs typeface="+mn-cs"/>
              </a:rPr>
              <a:t>SARRERA</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2129" y="1048200"/>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11" name="Subtítulo 2"/>
          <p:cNvSpPr txBox="1">
            <a:spLocks/>
          </p:cNvSpPr>
          <p:nvPr/>
        </p:nvSpPr>
        <p:spPr>
          <a:xfrm>
            <a:off x="515256" y="1557024"/>
            <a:ext cx="11161486" cy="4524810"/>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000"/>
              </a:lnSpc>
              <a:buNone/>
            </a:pPr>
            <a:r>
              <a:rPr lang="eu-ES" sz="1800" dirty="0" smtClean="0"/>
              <a:t>Kasuak gehitzearekin batera, azken urteotan tratamendu </a:t>
            </a:r>
            <a:r>
              <a:rPr lang="eu-ES" sz="1800" dirty="0" err="1" smtClean="0"/>
              <a:t>eskabizidekiko</a:t>
            </a:r>
            <a:r>
              <a:rPr lang="eu-ES" sz="1800" dirty="0" smtClean="0"/>
              <a:t> erresistentzien gorakada deskribatu da. Kontuan izanik, gainera, tratamenduen eskuragarritasuna herrialdeen arabera aldatzen dela eta egoera jakin batzuetan tratamendu topikoak egitea zaila izan daitekeela, ikuspegi </a:t>
            </a:r>
            <a:r>
              <a:rPr lang="eu-ES" sz="1800" dirty="0" err="1" smtClean="0"/>
              <a:t>bio-psiko-soziala</a:t>
            </a:r>
            <a:r>
              <a:rPr lang="eu-ES" sz="1800" dirty="0" smtClean="0"/>
              <a:t> behar da sarna egokiro maneiatzeko. </a:t>
            </a:r>
          </a:p>
          <a:p>
            <a:pPr marL="0" indent="0">
              <a:lnSpc>
                <a:spcPts val="3000"/>
              </a:lnSpc>
              <a:buNone/>
            </a:pPr>
            <a:endParaRPr lang="eu-ES" sz="1600" dirty="0" smtClean="0"/>
          </a:p>
          <a:p>
            <a:pPr>
              <a:lnSpc>
                <a:spcPts val="3000"/>
              </a:lnSpc>
            </a:pPr>
            <a:r>
              <a:rPr lang="eu-ES" sz="1800" b="1" dirty="0" smtClean="0"/>
              <a:t>BULETINAREN HELBURUA:</a:t>
            </a:r>
          </a:p>
          <a:p>
            <a:pPr marL="0" indent="0">
              <a:lnSpc>
                <a:spcPts val="3000"/>
              </a:lnSpc>
              <a:buNone/>
            </a:pPr>
            <a:r>
              <a:rPr lang="eu-ES" sz="1800" dirty="0" smtClean="0"/>
              <a:t>Sarnaren maneiua berrikustea, barne hartuta populazio helduaren eta pediatrikoaren tratamendua, baita haurdunena eta edoskitzarokoa ere. </a:t>
            </a:r>
          </a:p>
          <a:p>
            <a:pPr marL="0" indent="0">
              <a:lnSpc>
                <a:spcPts val="3000"/>
              </a:lnSpc>
              <a:buNone/>
            </a:pPr>
            <a:endParaRPr lang="es-ES" sz="1600" b="1" dirty="0" smtClean="0"/>
          </a:p>
          <a:p>
            <a:pPr marL="0" indent="0">
              <a:lnSpc>
                <a:spcPts val="3000"/>
              </a:lnSpc>
              <a:buNone/>
            </a:pPr>
            <a:endParaRPr lang="es-ES" sz="2000" dirty="0" smtClean="0"/>
          </a:p>
        </p:txBody>
      </p:sp>
    </p:spTree>
    <p:extLst>
      <p:ext uri="{BB962C8B-B14F-4D97-AF65-F5344CB8AC3E}">
        <p14:creationId xmlns:p14="http://schemas.microsoft.com/office/powerpoint/2010/main" val="25796495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72425" y="563484"/>
            <a:ext cx="10515600" cy="732155"/>
          </a:xfrm>
        </p:spPr>
        <p:txBody>
          <a:bodyPr>
            <a:noAutofit/>
          </a:bodyPr>
          <a:lstStyle/>
          <a:p>
            <a:pPr algn="ctr"/>
            <a:r>
              <a:rPr lang="es-ES" sz="4000" b="1" dirty="0">
                <a:solidFill>
                  <a:srgbClr val="4E9EBA"/>
                </a:solidFill>
                <a:latin typeface="Calibri cuerpo"/>
                <a:ea typeface="+mn-ea"/>
                <a:cs typeface="+mn-cs"/>
              </a:rPr>
              <a:t>ETIOPATOGENIA</a:t>
            </a:r>
            <a:r>
              <a:rPr lang="es-ES" sz="3400" b="1" dirty="0">
                <a:solidFill>
                  <a:srgbClr val="4E9EBA"/>
                </a:solidFill>
                <a:latin typeface="Calibri cuerpo"/>
                <a:ea typeface="+mn-ea"/>
                <a:cs typeface="+mn-cs"/>
              </a:rPr>
              <a:t/>
            </a:r>
            <a:br>
              <a:rPr lang="es-ES" sz="3400" b="1" dirty="0">
                <a:solidFill>
                  <a:srgbClr val="4E9EBA"/>
                </a:solidFill>
                <a:latin typeface="Calibri cuerpo"/>
                <a:ea typeface="+mn-ea"/>
                <a:cs typeface="+mn-cs"/>
              </a:rPr>
            </a:br>
            <a:endParaRPr lang="es-ES" sz="3400" b="1" dirty="0">
              <a:solidFill>
                <a:srgbClr val="4E9EBA"/>
              </a:solidFill>
              <a:latin typeface="Calibri cuerpo"/>
              <a:ea typeface="+mn-ea"/>
              <a:cs typeface="+mn-cs"/>
            </a:endParaRP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3" y="1036113"/>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33803" y="1557026"/>
            <a:ext cx="11161486" cy="4750018"/>
          </a:xfrm>
          <a:prstGeom prst="rect">
            <a:avLst/>
          </a:prstGeom>
          <a:noFill/>
        </p:spPr>
        <p:txBody>
          <a:bodyPr wrap="square" rtlCol="0">
            <a:spAutoFit/>
          </a:bodyPr>
          <a:lstStyle/>
          <a:p>
            <a:pPr>
              <a:lnSpc>
                <a:spcPts val="3000"/>
              </a:lnSpc>
              <a:spcBef>
                <a:spcPts val="1000"/>
              </a:spcBef>
            </a:pPr>
            <a:r>
              <a:rPr lang="eu-ES" i="1" dirty="0" smtClean="0"/>
              <a:t>Sarcoptes </a:t>
            </a:r>
            <a:r>
              <a:rPr lang="eu-ES" i="1" dirty="0" err="1" smtClean="0"/>
              <a:t>scabiei</a:t>
            </a:r>
            <a:r>
              <a:rPr lang="eu-ES" i="1" dirty="0" smtClean="0"/>
              <a:t> </a:t>
            </a:r>
            <a:r>
              <a:rPr lang="eu-ES" dirty="0" smtClean="0"/>
              <a:t>var. </a:t>
            </a:r>
            <a:r>
              <a:rPr lang="eu-ES" dirty="0" err="1" smtClean="0"/>
              <a:t>hominis</a:t>
            </a:r>
            <a:r>
              <a:rPr lang="eu-ES" dirty="0" smtClean="0"/>
              <a:t> akaroak sortzen du sarna. </a:t>
            </a:r>
            <a:r>
              <a:rPr lang="eu-ES" u="sng" dirty="0" smtClean="0"/>
              <a:t>Pertsonaz pertsona </a:t>
            </a:r>
            <a:r>
              <a:rPr lang="eu-ES" dirty="0" smtClean="0"/>
              <a:t>kontaktu zuzen eta luze bidez transmititzen da (azala azalaren kontra), sexu-kontaktua barne, edo, maiztasun txikiagoarekin, infestatutako fomiteen bidez (ohe-jantziak edo eskuoihalak). Arrisku-faktore garrantzitsuena </a:t>
            </a:r>
            <a:r>
              <a:rPr lang="eu-ES" u="sng" dirty="0" smtClean="0"/>
              <a:t>pilaketa </a:t>
            </a:r>
            <a:r>
              <a:rPr lang="eu-ES" dirty="0" smtClean="0"/>
              <a:t>da; horregatik bizikideen artean edo kontaktu sexualen artean transmititu ohi da. </a:t>
            </a:r>
          </a:p>
          <a:p>
            <a:pPr>
              <a:lnSpc>
                <a:spcPts val="3000"/>
              </a:lnSpc>
              <a:spcBef>
                <a:spcPts val="1000"/>
              </a:spcBef>
            </a:pPr>
            <a:r>
              <a:rPr lang="eu-ES" dirty="0" smtClean="0"/>
              <a:t>Parasitoaren bizi-zikloa 4-6 astekoa da. Akaroek eta beren produktuek (gorozkiek, arrautzek edo parasito hilek) hipersentikortasun-erreakzioa sortzen dute, berehala edo atzerapenarekin, papula eritematoso ezkatadun oso pruriginosoez bereizten dena, eta horrek inpaktu handia izan dezake bizi-kalitatean. </a:t>
            </a:r>
          </a:p>
          <a:p>
            <a:pPr>
              <a:lnSpc>
                <a:spcPts val="3000"/>
              </a:lnSpc>
              <a:spcBef>
                <a:spcPts val="1000"/>
              </a:spcBef>
            </a:pPr>
            <a:r>
              <a:rPr lang="eu-ES" dirty="0" smtClean="0"/>
              <a:t>Klinikoki bi sarna bereiz daitezke: </a:t>
            </a:r>
          </a:p>
          <a:p>
            <a:pPr marL="285750" indent="-285750">
              <a:lnSpc>
                <a:spcPts val="3000"/>
              </a:lnSpc>
              <a:buFont typeface="Arial" panose="020B0604020202020204" pitchFamily="34" charset="0"/>
              <a:buChar char="•"/>
            </a:pPr>
            <a:r>
              <a:rPr lang="eu-ES" b="1" dirty="0" smtClean="0"/>
              <a:t>Sarna klasikoa</a:t>
            </a:r>
          </a:p>
          <a:p>
            <a:pPr marL="285750" indent="-285750">
              <a:lnSpc>
                <a:spcPts val="3000"/>
              </a:lnSpc>
              <a:buFont typeface="Arial" panose="020B0604020202020204" pitchFamily="34" charset="0"/>
              <a:buChar char="•"/>
            </a:pPr>
            <a:r>
              <a:rPr lang="eu-ES" b="1" dirty="0" smtClean="0"/>
              <a:t>Sarna zarakarduna</a:t>
            </a:r>
          </a:p>
          <a:p>
            <a:endParaRPr lang="es-ES" dirty="0"/>
          </a:p>
          <a:p>
            <a:endParaRPr lang="es-ES" dirty="0"/>
          </a:p>
        </p:txBody>
      </p:sp>
    </p:spTree>
    <p:extLst>
      <p:ext uri="{BB962C8B-B14F-4D97-AF65-F5344CB8AC3E}">
        <p14:creationId xmlns:p14="http://schemas.microsoft.com/office/powerpoint/2010/main" val="157609533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12781" y="371473"/>
            <a:ext cx="11161486" cy="817530"/>
          </a:xfrm>
        </p:spPr>
        <p:txBody>
          <a:bodyPr>
            <a:noAutofit/>
          </a:bodyPr>
          <a:lstStyle/>
          <a:p>
            <a:pPr algn="ctr"/>
            <a:r>
              <a:rPr lang="es-ES" sz="4000" b="1" dirty="0">
                <a:solidFill>
                  <a:srgbClr val="4E9EBA"/>
                </a:solidFill>
                <a:latin typeface="Calibri cuerpo"/>
                <a:ea typeface="+mn-ea"/>
                <a:cs typeface="+mn-cs"/>
              </a:rPr>
              <a:t>ETIOPATOGENIA: SARNA KLASIKOA</a:t>
            </a: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12781" y="1086320"/>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61120" y="1683355"/>
            <a:ext cx="11113147" cy="4078039"/>
          </a:xfrm>
          <a:prstGeom prst="rect">
            <a:avLst/>
          </a:prstGeom>
          <a:noFill/>
        </p:spPr>
        <p:txBody>
          <a:bodyPr wrap="square" rtlCol="0">
            <a:spAutoFit/>
          </a:bodyPr>
          <a:lstStyle/>
          <a:p>
            <a:pPr marL="228600" indent="-228600" algn="just">
              <a:lnSpc>
                <a:spcPts val="3000"/>
              </a:lnSpc>
              <a:spcBef>
                <a:spcPts val="1000"/>
              </a:spcBef>
              <a:buFont typeface="Arial" panose="020B0604020202020204" pitchFamily="34" charset="0"/>
              <a:buChar char="•"/>
            </a:pPr>
            <a:r>
              <a:rPr lang="eu-ES" b="1" dirty="0" smtClean="0"/>
              <a:t>SARNA KLASIKOA: </a:t>
            </a:r>
          </a:p>
          <a:p>
            <a:pPr algn="just"/>
            <a:endParaRPr lang="eu-ES" dirty="0" smtClean="0"/>
          </a:p>
          <a:p>
            <a:r>
              <a:rPr lang="eu-ES" dirty="0" smtClean="0"/>
              <a:t>Erantzun </a:t>
            </a:r>
            <a:r>
              <a:rPr lang="eu-ES" dirty="0" err="1" smtClean="0"/>
              <a:t>inflamatorio</a:t>
            </a:r>
            <a:r>
              <a:rPr lang="eu-ES" dirty="0" smtClean="0"/>
              <a:t> handia </a:t>
            </a:r>
            <a:r>
              <a:rPr lang="eu-ES" smtClean="0"/>
              <a:t>eta gauean </a:t>
            </a:r>
            <a:r>
              <a:rPr lang="eu-ES" dirty="0" smtClean="0"/>
              <a:t>okerrera egiten duen prurito bizia ditu ezaugarri</a:t>
            </a:r>
          </a:p>
          <a:p>
            <a:endParaRPr lang="eu-ES" dirty="0" smtClean="0"/>
          </a:p>
          <a:p>
            <a:r>
              <a:rPr lang="eu-ES" dirty="0" smtClean="0"/>
              <a:t>Helduengan gehien kaltetutako gorputz-eremuak hauek izaten dira: </a:t>
            </a:r>
          </a:p>
          <a:p>
            <a:endParaRPr lang="eu-ES" dirty="0" smtClean="0"/>
          </a:p>
          <a:p>
            <a:pPr marL="742950" lvl="1" indent="-285750">
              <a:buFont typeface="Arial" panose="020B0604020202020204" pitchFamily="34" charset="0"/>
              <a:buChar char="•"/>
            </a:pPr>
            <a:r>
              <a:rPr lang="eu-ES" dirty="0" smtClean="0"/>
              <a:t>Eskuetako hatz arteko espazioak</a:t>
            </a:r>
          </a:p>
          <a:p>
            <a:pPr marL="742950" lvl="1" indent="-285750">
              <a:buFont typeface="Arial" panose="020B0604020202020204" pitchFamily="34" charset="0"/>
              <a:buChar char="•"/>
            </a:pPr>
            <a:r>
              <a:rPr lang="eu-ES" dirty="0" smtClean="0"/>
              <a:t>Giltzaduren barruko aldeak</a:t>
            </a:r>
          </a:p>
          <a:p>
            <a:pPr marL="742950" lvl="1" indent="-285750">
              <a:buFont typeface="Arial" panose="020B0604020202020204" pitchFamily="34" charset="0"/>
              <a:buChar char="•"/>
            </a:pPr>
            <a:r>
              <a:rPr lang="eu-ES" dirty="0" smtClean="0"/>
              <a:t>Bularpeko tolesturak</a:t>
            </a:r>
          </a:p>
          <a:p>
            <a:pPr marL="742950" lvl="1" indent="-285750">
              <a:buFont typeface="Arial" panose="020B0604020202020204" pitchFamily="34" charset="0"/>
              <a:buChar char="•"/>
            </a:pPr>
            <a:r>
              <a:rPr lang="eu-ES" dirty="0" smtClean="0"/>
              <a:t>Genitalak</a:t>
            </a:r>
          </a:p>
          <a:p>
            <a:endParaRPr lang="eu-ES" dirty="0" smtClean="0"/>
          </a:p>
          <a:p>
            <a:r>
              <a:rPr lang="eu-ES" dirty="0" smtClean="0"/>
              <a:t>Lehen infestaziotik 2-6 astera agertzen dira sintomak, eta </a:t>
            </a:r>
            <a:r>
              <a:rPr lang="eu-ES" dirty="0" err="1" smtClean="0"/>
              <a:t>berrinfestazioaren</a:t>
            </a:r>
            <a:r>
              <a:rPr lang="eu-ES" dirty="0" smtClean="0"/>
              <a:t> ondorengo 1-4 egunera. Akaro gutxi egoteak (10-12) transmisioa mugatzen du</a:t>
            </a:r>
          </a:p>
          <a:p>
            <a:endParaRPr lang="es-ES" dirty="0"/>
          </a:p>
        </p:txBody>
      </p:sp>
    </p:spTree>
    <p:extLst>
      <p:ext uri="{BB962C8B-B14F-4D97-AF65-F5344CB8AC3E}">
        <p14:creationId xmlns:p14="http://schemas.microsoft.com/office/powerpoint/2010/main" val="11031810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33802" y="364710"/>
            <a:ext cx="11161486" cy="709523"/>
          </a:xfrm>
        </p:spPr>
        <p:txBody>
          <a:bodyPr>
            <a:noAutofit/>
          </a:bodyPr>
          <a:lstStyle/>
          <a:p>
            <a:pPr algn="ctr"/>
            <a:r>
              <a:rPr lang="es-ES" sz="3800" b="1" dirty="0" smtClean="0">
                <a:solidFill>
                  <a:srgbClr val="4E9EBA"/>
                </a:solidFill>
                <a:latin typeface="Calibri cuerpo"/>
                <a:ea typeface="+mn-ea"/>
                <a:cs typeface="+mn-cs"/>
              </a:rPr>
              <a:t>ETIOPATOGENIA: SARNA ZARAKARDUNA</a:t>
            </a:r>
            <a:endParaRPr lang="es-ES" sz="3800" b="1" dirty="0">
              <a:solidFill>
                <a:srgbClr val="4E9EBA"/>
              </a:solidFill>
              <a:latin typeface="Calibri cuerpo"/>
              <a:ea typeface="+mn-ea"/>
              <a:cs typeface="+mn-cs"/>
            </a:endParaRP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66976"/>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33802" y="1660076"/>
            <a:ext cx="11161486" cy="4355038"/>
          </a:xfrm>
          <a:prstGeom prst="rect">
            <a:avLst/>
          </a:prstGeom>
          <a:noFill/>
        </p:spPr>
        <p:txBody>
          <a:bodyPr wrap="square" rtlCol="0">
            <a:spAutoFit/>
          </a:bodyPr>
          <a:lstStyle/>
          <a:p>
            <a:pPr marL="228600" indent="-228600">
              <a:lnSpc>
                <a:spcPts val="3000"/>
              </a:lnSpc>
              <a:spcBef>
                <a:spcPts val="1000"/>
              </a:spcBef>
              <a:buFont typeface="Arial" panose="020B0604020202020204" pitchFamily="34" charset="0"/>
              <a:buChar char="•"/>
            </a:pPr>
            <a:r>
              <a:rPr lang="eu-ES" b="1" dirty="0" smtClean="0"/>
              <a:t>SARNA ZARAKARDUNA: </a:t>
            </a:r>
          </a:p>
          <a:p>
            <a:endParaRPr lang="eu-ES" dirty="0" smtClean="0"/>
          </a:p>
          <a:p>
            <a:r>
              <a:rPr lang="eu-ES" dirty="0" smtClean="0"/>
              <a:t>Immunitate-sistemaren alterazioak dituzten pertsonetan agertzen da nagusiki:</a:t>
            </a:r>
          </a:p>
          <a:p>
            <a:endParaRPr lang="eu-ES" dirty="0" smtClean="0"/>
          </a:p>
          <a:p>
            <a:pPr marL="742950" lvl="1" indent="-285750">
              <a:buFont typeface="Arial" panose="020B0604020202020204" pitchFamily="34" charset="0"/>
              <a:buChar char="•"/>
            </a:pPr>
            <a:r>
              <a:rPr lang="eu-ES" dirty="0" smtClean="0"/>
              <a:t>Patologiei lotuta (</a:t>
            </a:r>
            <a:r>
              <a:rPr lang="eu-ES" dirty="0" err="1" smtClean="0"/>
              <a:t>GIB</a:t>
            </a:r>
            <a:r>
              <a:rPr lang="eu-ES" dirty="0" smtClean="0"/>
              <a:t>/HIES, neoplasia…)</a:t>
            </a:r>
          </a:p>
          <a:p>
            <a:pPr marL="742950" lvl="1" indent="-285750">
              <a:buFont typeface="Arial" panose="020B0604020202020204" pitchFamily="34" charset="0"/>
              <a:buChar char="•"/>
            </a:pPr>
            <a:r>
              <a:rPr lang="eu-ES" dirty="0" smtClean="0"/>
              <a:t>Tratamendu </a:t>
            </a:r>
            <a:r>
              <a:rPr lang="eu-ES" dirty="0" err="1" smtClean="0"/>
              <a:t>immunoezabatzaileei</a:t>
            </a:r>
            <a:r>
              <a:rPr lang="eu-ES" dirty="0" smtClean="0"/>
              <a:t> lotuta</a:t>
            </a:r>
          </a:p>
          <a:p>
            <a:pPr marL="742950" lvl="1" indent="-285750">
              <a:buFont typeface="Arial" panose="020B0604020202020204" pitchFamily="34" charset="0"/>
              <a:buChar char="•"/>
            </a:pPr>
            <a:endParaRPr lang="eu-ES" dirty="0" smtClean="0"/>
          </a:p>
          <a:p>
            <a:r>
              <a:rPr lang="eu-ES" dirty="0" smtClean="0"/>
              <a:t>Arazo neurologikoen ondorioz pruritoa igartzeko zailtasunak dituzten pazienteetan ere agertuko da</a:t>
            </a:r>
          </a:p>
          <a:p>
            <a:endParaRPr lang="eu-ES" dirty="0" smtClean="0"/>
          </a:p>
          <a:p>
            <a:r>
              <a:rPr lang="eu-ES" dirty="0" smtClean="0"/>
              <a:t>Lesio zarakardunak eragiten ditu eta azkurarik ez. Baina, dermatitis erasokorra eragiten du, zarakarrak eta </a:t>
            </a:r>
            <a:r>
              <a:rPr lang="eu-ES" dirty="0" err="1" smtClean="0"/>
              <a:t>eskoriazioak</a:t>
            </a:r>
            <a:r>
              <a:rPr lang="eu-ES" dirty="0" smtClean="0"/>
              <a:t> dituzten </a:t>
            </a:r>
            <a:r>
              <a:rPr lang="eu-ES" dirty="0" err="1" smtClean="0"/>
              <a:t>hiperketarosi-lesioekin</a:t>
            </a:r>
            <a:endParaRPr lang="eu-ES" dirty="0" smtClean="0"/>
          </a:p>
          <a:p>
            <a:endParaRPr lang="eu-ES" dirty="0" smtClean="0"/>
          </a:p>
          <a:p>
            <a:r>
              <a:rPr lang="eu-ES" dirty="0" smtClean="0"/>
              <a:t>Sarnaren aldaera hau oso kutsakorra da, milakoa akaro metatu baitaitezke, eta ospitaletako zaharren egoitzetako, espetxetako eta halako instituzioetako agerraldien eragile nagusia da</a:t>
            </a:r>
          </a:p>
          <a:p>
            <a:pPr algn="just"/>
            <a:endParaRPr lang="es-ES" dirty="0"/>
          </a:p>
        </p:txBody>
      </p:sp>
    </p:spTree>
    <p:extLst>
      <p:ext uri="{BB962C8B-B14F-4D97-AF65-F5344CB8AC3E}">
        <p14:creationId xmlns:p14="http://schemas.microsoft.com/office/powerpoint/2010/main" val="20457037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75613" y="250342"/>
            <a:ext cx="11161486" cy="860861"/>
          </a:xfrm>
        </p:spPr>
        <p:txBody>
          <a:bodyPr>
            <a:noAutofit/>
          </a:bodyPr>
          <a:lstStyle/>
          <a:p>
            <a:pPr algn="ctr"/>
            <a:r>
              <a:rPr lang="es-ES" sz="4000" b="1" dirty="0" smtClean="0">
                <a:solidFill>
                  <a:srgbClr val="4E9EBA"/>
                </a:solidFill>
                <a:latin typeface="Calibri cuerpo"/>
                <a:ea typeface="+mn-ea"/>
                <a:cs typeface="+mn-cs"/>
              </a:rPr>
              <a:t>ETIOPATOGENIA</a:t>
            </a:r>
            <a:endParaRPr lang="es-ES" sz="4000" b="1" dirty="0">
              <a:solidFill>
                <a:srgbClr val="4E9EBA"/>
              </a:solidFill>
              <a:latin typeface="Calibri cuerpo"/>
              <a:ea typeface="+mn-ea"/>
              <a:cs typeface="+mn-cs"/>
            </a:endParaRP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375613" y="1013847"/>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16223" y="1624857"/>
            <a:ext cx="11161486" cy="4878259"/>
          </a:xfrm>
          <a:prstGeom prst="rect">
            <a:avLst/>
          </a:prstGeom>
          <a:noFill/>
        </p:spPr>
        <p:txBody>
          <a:bodyPr wrap="square" rtlCol="0">
            <a:spAutoFit/>
          </a:bodyPr>
          <a:lstStyle/>
          <a:p>
            <a:pPr marL="228600" indent="-228600">
              <a:lnSpc>
                <a:spcPts val="3000"/>
              </a:lnSpc>
              <a:spcBef>
                <a:spcPts val="1000"/>
              </a:spcBef>
              <a:buFont typeface="Arial" panose="020B0604020202020204" pitchFamily="34" charset="0"/>
              <a:buChar char="•"/>
            </a:pPr>
            <a:r>
              <a:rPr lang="eu-ES" b="1" dirty="0" smtClean="0"/>
              <a:t>ZERGATIK AGERTZEN DIRA SINTOMAK?</a:t>
            </a:r>
          </a:p>
          <a:p>
            <a:pPr>
              <a:lnSpc>
                <a:spcPts val="3000"/>
              </a:lnSpc>
              <a:spcBef>
                <a:spcPts val="1000"/>
              </a:spcBef>
            </a:pPr>
            <a:r>
              <a:rPr lang="eu-ES" dirty="0" smtClean="0"/>
              <a:t>Bi sarna motetan, akaroek edo horien iraizpenek eragindako erreakzio alergikoaren ondorio izaten dira sintomak. Horrenbestez, tratamenduarekin ez dira beti sintomak desagerrarazten, harik eta zenbait aste igaro arte</a:t>
            </a:r>
          </a:p>
          <a:p>
            <a:pPr marL="228600" indent="-228600">
              <a:lnSpc>
                <a:spcPts val="3000"/>
              </a:lnSpc>
              <a:spcBef>
                <a:spcPts val="1000"/>
              </a:spcBef>
              <a:buFont typeface="Arial" panose="020B0604020202020204" pitchFamily="34" charset="0"/>
              <a:buChar char="•"/>
            </a:pPr>
            <a:r>
              <a:rPr lang="eu-ES" b="1" dirty="0" smtClean="0"/>
              <a:t>SARNAREN KONPLIKAZIO OHIKOENAK:</a:t>
            </a:r>
          </a:p>
          <a:p>
            <a:pPr>
              <a:lnSpc>
                <a:spcPts val="3000"/>
              </a:lnSpc>
              <a:spcBef>
                <a:spcPts val="1000"/>
              </a:spcBef>
            </a:pPr>
            <a:r>
              <a:rPr lang="eu-ES" dirty="0" smtClean="0"/>
              <a:t>Sarnaren konplikazio ohikoenak urtikaria orokortua eta Streptococcus </a:t>
            </a:r>
            <a:r>
              <a:rPr lang="eu-ES" dirty="0" err="1" smtClean="0"/>
              <a:t>pyogenesek</a:t>
            </a:r>
            <a:r>
              <a:rPr lang="eu-ES" dirty="0" smtClean="0"/>
              <a:t> edo Staphylococcus </a:t>
            </a:r>
            <a:r>
              <a:rPr lang="eu-ES" dirty="0" err="1" smtClean="0"/>
              <a:t>aureusek</a:t>
            </a:r>
            <a:r>
              <a:rPr lang="eu-ES" dirty="0" smtClean="0"/>
              <a:t> eragindako </a:t>
            </a:r>
            <a:r>
              <a:rPr lang="eu-ES" dirty="0" err="1" smtClean="0"/>
              <a:t>gaininfekzioak</a:t>
            </a:r>
            <a:r>
              <a:rPr lang="eu-ES" dirty="0" smtClean="0"/>
              <a:t> izaten dira: </a:t>
            </a:r>
          </a:p>
          <a:p>
            <a:pPr marL="457200" lvl="2" indent="-285750">
              <a:lnSpc>
                <a:spcPts val="3000"/>
              </a:lnSpc>
              <a:spcBef>
                <a:spcPts val="1000"/>
              </a:spcBef>
              <a:buFont typeface="Arial" panose="020B0604020202020204" pitchFamily="34" charset="0"/>
              <a:buChar char="•"/>
            </a:pPr>
            <a:r>
              <a:rPr lang="eu-ES" dirty="0" smtClean="0"/>
              <a:t>Inpetigoa</a:t>
            </a:r>
          </a:p>
          <a:p>
            <a:pPr marL="457200" lvl="2" indent="-285750">
              <a:lnSpc>
                <a:spcPts val="3000"/>
              </a:lnSpc>
              <a:spcBef>
                <a:spcPts val="1000"/>
              </a:spcBef>
              <a:buFont typeface="Arial" panose="020B0604020202020204" pitchFamily="34" charset="0"/>
              <a:buChar char="•"/>
            </a:pPr>
            <a:r>
              <a:rPr lang="eu-ES" dirty="0" smtClean="0"/>
              <a:t>Zelulitisa</a:t>
            </a:r>
          </a:p>
          <a:p>
            <a:pPr marL="457200" lvl="2" indent="-285750">
              <a:lnSpc>
                <a:spcPts val="3000"/>
              </a:lnSpc>
              <a:spcBef>
                <a:spcPts val="1000"/>
              </a:spcBef>
              <a:buFont typeface="Arial" panose="020B0604020202020204" pitchFamily="34" charset="0"/>
              <a:buChar char="•"/>
            </a:pPr>
            <a:r>
              <a:rPr lang="eu-ES" dirty="0" smtClean="0"/>
              <a:t>Lesioetan hazka egin ondorengo abzesuak</a:t>
            </a:r>
          </a:p>
          <a:p>
            <a:pPr algn="just"/>
            <a:endParaRPr lang="es-ES" dirty="0"/>
          </a:p>
          <a:p>
            <a:pPr algn="just"/>
            <a:endParaRPr lang="es-ES" dirty="0"/>
          </a:p>
        </p:txBody>
      </p:sp>
    </p:spTree>
    <p:extLst>
      <p:ext uri="{BB962C8B-B14F-4D97-AF65-F5344CB8AC3E}">
        <p14:creationId xmlns:p14="http://schemas.microsoft.com/office/powerpoint/2010/main" val="15708635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46336" y="253229"/>
            <a:ext cx="11136418" cy="888848"/>
          </a:xfrm>
        </p:spPr>
        <p:txBody>
          <a:bodyPr>
            <a:noAutofit/>
          </a:bodyPr>
          <a:lstStyle/>
          <a:p>
            <a:pPr algn="ctr"/>
            <a:r>
              <a:rPr lang="es-ES" sz="4000" b="1" dirty="0" smtClean="0">
                <a:solidFill>
                  <a:srgbClr val="4E9EBA"/>
                </a:solidFill>
                <a:latin typeface="Calibri cuerpo"/>
                <a:ea typeface="+mn-ea"/>
                <a:cs typeface="+mn-cs"/>
              </a:rPr>
              <a:t>SARNAREN TRATAMENDUA</a:t>
            </a:r>
            <a:endParaRPr lang="es-ES" sz="4000" b="1" dirty="0">
              <a:solidFill>
                <a:srgbClr val="4E9EBA"/>
              </a:solidFill>
              <a:latin typeface="Calibri cuerpo"/>
              <a:ea typeface="+mn-ea"/>
              <a:cs typeface="+mn-cs"/>
            </a:endParaRPr>
          </a:p>
        </p:txBody>
      </p:sp>
      <p:sp>
        <p:nvSpPr>
          <p:cNvPr id="6" name="Subtítulo 2"/>
          <p:cNvSpPr txBox="1">
            <a:spLocks/>
          </p:cNvSpPr>
          <p:nvPr/>
        </p:nvSpPr>
        <p:spPr>
          <a:xfrm>
            <a:off x="1551777" y="1557024"/>
            <a:ext cx="9088445" cy="4169229"/>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2400"/>
              </a:lnSpc>
            </a:pPr>
            <a:endParaRPr lang="es-ES" sz="2000" b="1" dirty="0" smtClean="0">
              <a:solidFill>
                <a:srgbClr val="4E9EBA"/>
              </a:solidFill>
            </a:endParaRPr>
          </a:p>
        </p:txBody>
      </p:sp>
      <p:grpSp>
        <p:nvGrpSpPr>
          <p:cNvPr id="7" name="Grupo 6"/>
          <p:cNvGrpSpPr/>
          <p:nvPr/>
        </p:nvGrpSpPr>
        <p:grpSpPr>
          <a:xfrm>
            <a:off x="621635" y="6185998"/>
            <a:ext cx="10856798" cy="580324"/>
            <a:chOff x="621635" y="6185998"/>
            <a:chExt cx="10856798" cy="580324"/>
          </a:xfrm>
        </p:grpSpPr>
        <p:pic>
          <p:nvPicPr>
            <p:cNvPr id="8" name="Imagen 7"/>
            <p:cNvPicPr/>
            <p:nvPr/>
          </p:nvPicPr>
          <p:blipFill rotWithShape="1">
            <a:blip r:embed="rId2" cstate="print">
              <a:extLst>
                <a:ext uri="{28A0092B-C50C-407E-A947-70E740481C1C}">
                  <a14:useLocalDpi xmlns:a14="http://schemas.microsoft.com/office/drawing/2010/main" val="0"/>
                </a:ext>
              </a:extLst>
            </a:blip>
            <a:srcRect l="705" t="11283" r="58196" b="10438"/>
            <a:stretch/>
          </p:blipFill>
          <p:spPr bwMode="auto">
            <a:xfrm>
              <a:off x="5323957" y="6185998"/>
              <a:ext cx="1012536" cy="535626"/>
            </a:xfrm>
            <a:prstGeom prst="rect">
              <a:avLst/>
            </a:prstGeom>
            <a:ln>
              <a:noFill/>
            </a:ln>
            <a:extLst>
              <a:ext uri="{53640926-AAD7-44D8-BBD7-CCE9431645EC}">
                <a14:shadowObscured xmlns:a14="http://schemas.microsoft.com/office/drawing/2010/main"/>
              </a:ext>
            </a:extLst>
          </p:spPr>
        </p:pic>
        <p:pic>
          <p:nvPicPr>
            <p:cNvPr id="9" name="Imagen 8" descr="Archivo:Osakidetza.svg - Wikipedia, la enciclopedia libr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1635" y="6249023"/>
              <a:ext cx="1156335" cy="409575"/>
            </a:xfrm>
            <a:prstGeom prst="rect">
              <a:avLst/>
            </a:prstGeom>
            <a:noFill/>
            <a:ln>
              <a:noFill/>
            </a:ln>
          </p:spPr>
        </p:pic>
        <p:pic>
          <p:nvPicPr>
            <p:cNvPr id="10" name="Imagen 9" descr="salud_lateral_colo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273203" y="6239907"/>
              <a:ext cx="1205230" cy="526415"/>
            </a:xfrm>
            <a:prstGeom prst="rect">
              <a:avLst/>
            </a:prstGeom>
            <a:noFill/>
            <a:ln>
              <a:noFill/>
            </a:ln>
          </p:spPr>
        </p:pic>
      </p:grpSp>
      <p:cxnSp>
        <p:nvCxnSpPr>
          <p:cNvPr id="12" name="Conector recto 11"/>
          <p:cNvCxnSpPr/>
          <p:nvPr/>
        </p:nvCxnSpPr>
        <p:spPr>
          <a:xfrm>
            <a:off x="433802" y="1026997"/>
            <a:ext cx="11161486" cy="7257"/>
          </a:xfrm>
          <a:prstGeom prst="line">
            <a:avLst/>
          </a:prstGeom>
          <a:ln w="25400">
            <a:solidFill>
              <a:srgbClr val="4E9EBA"/>
            </a:solidFill>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58870" y="1633337"/>
            <a:ext cx="11136418" cy="3467616"/>
          </a:xfrm>
          <a:prstGeom prst="rect">
            <a:avLst/>
          </a:prstGeom>
          <a:noFill/>
        </p:spPr>
        <p:txBody>
          <a:bodyPr wrap="square" rtlCol="0">
            <a:spAutoFit/>
          </a:bodyPr>
          <a:lstStyle/>
          <a:p>
            <a:pPr marL="228600" indent="-228600">
              <a:lnSpc>
                <a:spcPts val="3000"/>
              </a:lnSpc>
              <a:spcBef>
                <a:spcPts val="1000"/>
              </a:spcBef>
              <a:buFont typeface="Arial" panose="020B0604020202020204" pitchFamily="34" charset="0"/>
              <a:buChar char="•"/>
            </a:pPr>
            <a:r>
              <a:rPr lang="eu-ES" b="1" dirty="0" smtClean="0"/>
              <a:t>TRATAMENDUAREN HELBURUA:</a:t>
            </a:r>
          </a:p>
          <a:p>
            <a:pPr>
              <a:lnSpc>
                <a:spcPts val="3000"/>
              </a:lnSpc>
              <a:spcBef>
                <a:spcPts val="1000"/>
              </a:spcBef>
            </a:pPr>
            <a:r>
              <a:rPr lang="eu-ES" dirty="0" smtClean="0"/>
              <a:t>Tratamenduaren helburua da sarna errotik kentzea eta haren transmisioa prebenitzea; horregatik, komeni da lehenbailehen hastea eta kontaktuak ere aldi berean tratatzea, nahiz eta asintomatikoak izan. Zeintzuk tratatu behar?</a:t>
            </a:r>
          </a:p>
          <a:p>
            <a:pPr marL="457200" lvl="2" indent="-285750">
              <a:lnSpc>
                <a:spcPts val="3000"/>
              </a:lnSpc>
              <a:spcBef>
                <a:spcPts val="1000"/>
              </a:spcBef>
              <a:buFont typeface="Arial" panose="020B0604020202020204" pitchFamily="34" charset="0"/>
              <a:buChar char="•"/>
            </a:pPr>
            <a:r>
              <a:rPr lang="eu-ES" dirty="0" smtClean="0"/>
              <a:t>Bizikideak</a:t>
            </a:r>
          </a:p>
          <a:p>
            <a:pPr marL="457200" lvl="2" indent="-285750">
              <a:lnSpc>
                <a:spcPts val="3000"/>
              </a:lnSpc>
              <a:spcBef>
                <a:spcPts val="1000"/>
              </a:spcBef>
              <a:buFont typeface="Arial" panose="020B0604020202020204" pitchFamily="34" charset="0"/>
              <a:buChar char="•"/>
            </a:pPr>
            <a:r>
              <a:rPr lang="eu-ES" dirty="0" smtClean="0"/>
              <a:t>Sintomak hasi aurreko 4-6 asteetan kontaktu fisikoa izan dutenak</a:t>
            </a:r>
          </a:p>
          <a:p>
            <a:pPr>
              <a:lnSpc>
                <a:spcPts val="3000"/>
              </a:lnSpc>
              <a:spcBef>
                <a:spcPts val="1000"/>
              </a:spcBef>
            </a:pPr>
            <a:r>
              <a:rPr lang="eu-ES" dirty="0" smtClean="0"/>
              <a:t>Neurri ez-farmakologikoak eta osasun-hezkuntza ere funtsezkoak dira</a:t>
            </a:r>
          </a:p>
          <a:p>
            <a:pPr algn="just"/>
            <a:endParaRPr lang="es-ES" dirty="0"/>
          </a:p>
          <a:p>
            <a:endParaRPr lang="es-ES" dirty="0"/>
          </a:p>
        </p:txBody>
      </p:sp>
    </p:spTree>
    <p:extLst>
      <p:ext uri="{BB962C8B-B14F-4D97-AF65-F5344CB8AC3E}">
        <p14:creationId xmlns:p14="http://schemas.microsoft.com/office/powerpoint/2010/main" val="77583124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gai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91CD9D10FA1F543857F910471C88E3F" ma:contentTypeVersion="13" ma:contentTypeDescription="Create a new document." ma:contentTypeScope="" ma:versionID="a684cdddda9a1f6f5720da6f12386672">
  <xsd:schema xmlns:xsd="http://www.w3.org/2001/XMLSchema" xmlns:xs="http://www.w3.org/2001/XMLSchema" xmlns:p="http://schemas.microsoft.com/office/2006/metadata/properties" xmlns:ns2="1fdafc60-6e87-4fef-9209-278af2a3ac6d" xmlns:ns3="f301a845-6ce7-4628-b9f3-e90712a662a6" targetNamespace="http://schemas.microsoft.com/office/2006/metadata/properties" ma:root="true" ma:fieldsID="b6d168d2b3f1738a0127c4921878d9e1" ns2:_="" ns3:_="">
    <xsd:import namespace="1fdafc60-6e87-4fef-9209-278af2a3ac6d"/>
    <xsd:import namespace="f301a845-6ce7-4628-b9f3-e90712a662a6"/>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AutoKeyPoints" minOccurs="0"/>
                <xsd:element ref="ns2:MediaServiceKeyPoints" minOccurs="0"/>
                <xsd:element ref="ns2:MediaServiceOCR" minOccurs="0"/>
                <xsd:element ref="ns3:SharedWithUsers" minOccurs="0"/>
                <xsd:element ref="ns3:SharedWithDetail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fdafc60-6e87-4fef-9209-278af2a3ac6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301a845-6ce7-4628-b9f3-e90712a662a6"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08563A1-8155-4C13-A25F-B9C081C0799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fdafc60-6e87-4fef-9209-278af2a3ac6d"/>
    <ds:schemaRef ds:uri="f301a845-6ce7-4628-b9f3-e90712a662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1737D3B-2628-4CB1-A252-A7A3FD4F8197}">
  <ds:schemaRefs>
    <ds:schemaRef ds:uri="http://schemas.microsoft.com/sharepoint/v3/contenttype/forms"/>
  </ds:schemaRefs>
</ds:datastoreItem>
</file>

<file path=customXml/itemProps3.xml><?xml version="1.0" encoding="utf-8"?>
<ds:datastoreItem xmlns:ds="http://schemas.openxmlformats.org/officeDocument/2006/customXml" ds:itemID="{0C9C0450-BEA5-4695-94A4-D41D36B74154}">
  <ds:schemaRefs>
    <ds:schemaRef ds:uri="http://purl.org/dc/dcmitype/"/>
    <ds:schemaRef ds:uri="http://schemas.microsoft.com/office/infopath/2007/PartnerControls"/>
    <ds:schemaRef ds:uri="http://purl.org/dc/elements/1.1/"/>
    <ds:schemaRef ds:uri="http://schemas.microsoft.com/office/2006/metadata/properties"/>
    <ds:schemaRef ds:uri="f301a845-6ce7-4628-b9f3-e90712a662a6"/>
    <ds:schemaRef ds:uri="http://purl.org/dc/terms/"/>
    <ds:schemaRef ds:uri="http://schemas.microsoft.com/office/2006/documentManagement/types"/>
    <ds:schemaRef ds:uri="http://schemas.openxmlformats.org/package/2006/metadata/core-properties"/>
    <ds:schemaRef ds:uri="1fdafc60-6e87-4fef-9209-278af2a3ac6d"/>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9192</TotalTime>
  <Words>2399</Words>
  <Application>Microsoft Office PowerPoint</Application>
  <PresentationFormat>Panorámica</PresentationFormat>
  <Paragraphs>280</Paragraphs>
  <Slides>30</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30</vt:i4>
      </vt:variant>
    </vt:vector>
  </HeadingPairs>
  <TitlesOfParts>
    <vt:vector size="38" baseType="lpstr">
      <vt:lpstr>Arial</vt:lpstr>
      <vt:lpstr>Arial Black</vt:lpstr>
      <vt:lpstr>Calibri</vt:lpstr>
      <vt:lpstr>Calibri cuerpo</vt:lpstr>
      <vt:lpstr>Calibri Light</vt:lpstr>
      <vt:lpstr>Times New Roman</vt:lpstr>
      <vt:lpstr>Wingdings</vt:lpstr>
      <vt:lpstr>Tema de Office</vt:lpstr>
      <vt:lpstr>SARNAREN TRATAMENDUA  30 Liburukia, 3. Zk - 2022</vt:lpstr>
      <vt:lpstr>Aurkibidea</vt:lpstr>
      <vt:lpstr>SARRERA</vt:lpstr>
      <vt:lpstr>SARRERA</vt:lpstr>
      <vt:lpstr>ETIOPATOGENIA </vt:lpstr>
      <vt:lpstr>ETIOPATOGENIA: SARNA KLASIKOA</vt:lpstr>
      <vt:lpstr>ETIOPATOGENIA: SARNA ZARAKARDUNA</vt:lpstr>
      <vt:lpstr>ETIOPATOGENIA</vt:lpstr>
      <vt:lpstr>SARNAREN TRATAMENDUA</vt:lpstr>
      <vt:lpstr>SARNAREN TRATAMENDUA</vt:lpstr>
      <vt:lpstr>SARNAREN TRATAMENDUA: NEURRI EZ-FARMAKOLOGIKOAK</vt:lpstr>
      <vt:lpstr>SARNAREN TRATAMENDUA: TRATAMENDU FARMAKOLOGIKOA</vt:lpstr>
      <vt:lpstr>SARNAREN TRATAMENDUA: TRATAMENDU FARMAKOLOGIKOA. SARNA KLASIKOA</vt:lpstr>
      <vt:lpstr>SARNAREN TRATAMENDUA: TRATAMENDU FARMAKOLOGIKOA. SARNA KLASIKOA</vt:lpstr>
      <vt:lpstr>SARNAREN TRATAMENDUA: TRATAMENDU FARMAKOLOGIKOA. SARNA KLASIKOA</vt:lpstr>
      <vt:lpstr>SARNAREN TRATAMENDUA: TRATAMENDU FARMAKOLOGIKOA. SARNA KLASIKOA</vt:lpstr>
      <vt:lpstr>SARNAREN TRATAMENDUA: TRATAMENDU FARMAKOLOGIKOA. SARNA KLASIKOA</vt:lpstr>
      <vt:lpstr>SARNAREN TRATAMENDUA: TRATAMENDU FARMAKOLOGIKOA. SARNA KLASIKOA</vt:lpstr>
      <vt:lpstr>SARNAREN TRATAMENDUA: TRATAMENDU FARMAKOLOGIKOA. SARNA KLASIKOA</vt:lpstr>
      <vt:lpstr>SARNAREN TRATAMENDUA: TRATAMENDU FARMAKOLOGIKOA. SARNA ZARAKARDUNA</vt:lpstr>
      <vt:lpstr>Presentación de PowerPoint</vt:lpstr>
      <vt:lpstr>Presentación de PowerPoint</vt:lpstr>
      <vt:lpstr>SARNAREN TRATAMENDUA: TRATAMENDUA HAURDUNALDIAN ETA EDOSKITZAROAN</vt:lpstr>
      <vt:lpstr>PORROT TERAPEUTIKOA</vt:lpstr>
      <vt:lpstr>PORROT TERAPEUTIKOA</vt:lpstr>
      <vt:lpstr>AZTERGAI DIREN TRATAMENDU BERRIAK</vt:lpstr>
      <vt:lpstr>Presentación de PowerPoint</vt:lpstr>
      <vt:lpstr>Presentación de PowerPoint</vt:lpstr>
      <vt:lpstr>Presentación de PowerPoint</vt:lpstr>
      <vt:lpstr>Informazio gehiago eta bibliografia… </vt:lpstr>
    </vt:vector>
  </TitlesOfParts>
  <Company>Eusko Jaurlaritza Gobierno Vasco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Titulo INFAC  Vol xx, nºx año</dc:title>
  <dc:creator>López Varona, Mª José</dc:creator>
  <cp:lastModifiedBy>Ander Rosado Ortiz De Zarate</cp:lastModifiedBy>
  <cp:revision>360</cp:revision>
  <cp:lastPrinted>2022-02-23T13:38:32Z</cp:lastPrinted>
  <dcterms:created xsi:type="dcterms:W3CDTF">2022-01-18T07:46:55Z</dcterms:created>
  <dcterms:modified xsi:type="dcterms:W3CDTF">2022-05-09T12:21:43Z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0x010100491CD9D10FA1F543857F910471C88E3F</vt:lpwstr>
  </property>
</Properties>
</file>