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31"/>
  </p:handoutMasterIdLst>
  <p:sldIdLst>
    <p:sldId id="256" r:id="rId5"/>
    <p:sldId id="259" r:id="rId6"/>
    <p:sldId id="262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261" r:id="rId30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28/03/2022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2/eu_def/adjuntos/INFAC_Vol_30_2_SENAILEAK-ETA-ALERTAK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099"/>
            <a:ext cx="10752083" cy="3133759"/>
          </a:xfrm>
        </p:spPr>
        <p:txBody>
          <a:bodyPr>
            <a:normAutofit/>
          </a:bodyPr>
          <a:lstStyle/>
          <a:p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MEDIKAMENTUEN SEGURTASUNA: </a:t>
            </a:r>
            <a:r>
              <a:rPr lang="es-ES_tradnl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2019-2021EAN SORTUTAKO SEINALEAK ETA ALERTAK</a:t>
            </a:r>
            <a:br>
              <a:rPr lang="es-ES_tradnl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pl-P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30 Liburukia, </a:t>
            </a:r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2</a:t>
            </a:r>
            <a:r>
              <a:rPr lang="pl-P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pl-P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 - 2022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278" y="3959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AHOZKO ANTIKOAGULATZAILE ZUZENAK: EZ DA GOMENDATZEN SINDROME ATIFOSFOLIPIDOA ETA TRONBOSI-AURREKARIAK DITUZTEN PAZIENTEENTZAT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641715"/>
            <a:ext cx="107427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Ez da </a:t>
            </a:r>
            <a:r>
              <a:rPr lang="es-ES" sz="2000" dirty="0" err="1" smtClean="0"/>
              <a:t>gomendatzen</a:t>
            </a:r>
            <a:r>
              <a:rPr lang="es-ES" sz="2000" dirty="0" smtClean="0"/>
              <a:t> </a:t>
            </a:r>
            <a:r>
              <a:rPr lang="es-ES" sz="2000" dirty="0" err="1" smtClean="0"/>
              <a:t>Sindrome</a:t>
            </a:r>
            <a:r>
              <a:rPr lang="es-ES" sz="2000" dirty="0" smtClean="0"/>
              <a:t> </a:t>
            </a:r>
            <a:r>
              <a:rPr lang="es-ES" sz="2000" dirty="0" err="1" smtClean="0"/>
              <a:t>Antifosfolipidikoa</a:t>
            </a:r>
            <a:r>
              <a:rPr lang="es-ES" sz="2000" dirty="0" smtClean="0"/>
              <a:t> (SAF)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pazienteek</a:t>
            </a:r>
            <a:r>
              <a:rPr lang="es-ES" sz="2000" dirty="0" smtClean="0"/>
              <a:t> </a:t>
            </a:r>
            <a:r>
              <a:rPr lang="es-ES" sz="2000" dirty="0" err="1" smtClean="0"/>
              <a:t>ahozko</a:t>
            </a:r>
            <a:r>
              <a:rPr lang="es-ES" sz="2000" dirty="0" smtClean="0"/>
              <a:t> </a:t>
            </a:r>
            <a:r>
              <a:rPr lang="es-ES" sz="2000" dirty="0" err="1" smtClean="0"/>
              <a:t>antikoagulatzaile</a:t>
            </a:r>
            <a:r>
              <a:rPr lang="es-ES" sz="2000" dirty="0" smtClean="0"/>
              <a:t> </a:t>
            </a:r>
            <a:r>
              <a:rPr lang="es-ES" sz="2000" dirty="0" err="1" smtClean="0"/>
              <a:t>zuzenak</a:t>
            </a:r>
            <a:r>
              <a:rPr lang="es-ES" sz="2000" dirty="0" smtClean="0"/>
              <a:t> (AAKZ) </a:t>
            </a:r>
            <a:r>
              <a:rPr lang="es-ES" sz="2000" dirty="0" err="1" smtClean="0"/>
              <a:t>erabiltzea</a:t>
            </a:r>
            <a:r>
              <a:rPr lang="es-ES" sz="2000" dirty="0" smtClean="0"/>
              <a:t> </a:t>
            </a:r>
            <a:r>
              <a:rPr lang="es-ES" sz="2000" dirty="0" err="1" smtClean="0"/>
              <a:t>tronbosi</a:t>
            </a:r>
            <a:r>
              <a:rPr lang="es-ES" sz="2000" dirty="0" smtClean="0"/>
              <a:t> </a:t>
            </a:r>
            <a:r>
              <a:rPr lang="es-ES" sz="2000" dirty="0" err="1" smtClean="0"/>
              <a:t>aurrekariak</a:t>
            </a:r>
            <a:r>
              <a:rPr lang="es-ES" sz="2000" dirty="0" smtClean="0"/>
              <a:t> </a:t>
            </a:r>
            <a:r>
              <a:rPr lang="es-ES" sz="2000" dirty="0" err="1" smtClean="0"/>
              <a:t>badituzte</a:t>
            </a:r>
            <a:r>
              <a:rPr lang="es-ES" sz="2000" dirty="0" smtClean="0"/>
              <a:t>, eta, </a:t>
            </a:r>
            <a:r>
              <a:rPr lang="es-ES" sz="2000" dirty="0" err="1" smtClean="0"/>
              <a:t>bereziki</a:t>
            </a:r>
            <a:r>
              <a:rPr lang="es-ES" sz="2000" dirty="0" smtClean="0"/>
              <a:t>, </a:t>
            </a:r>
            <a:r>
              <a:rPr lang="es-ES" sz="2000" dirty="0" err="1" smtClean="0"/>
              <a:t>positiboak</a:t>
            </a:r>
            <a:r>
              <a:rPr lang="es-ES" sz="2000" dirty="0" smtClean="0"/>
              <a:t> </a:t>
            </a:r>
            <a:r>
              <a:rPr lang="es-ES" sz="2000" dirty="0" err="1" smtClean="0"/>
              <a:t>badira</a:t>
            </a:r>
            <a:r>
              <a:rPr lang="es-ES" sz="2000" dirty="0" smtClean="0"/>
              <a:t> </a:t>
            </a:r>
            <a:r>
              <a:rPr lang="es-ES" sz="2000" dirty="0" err="1" smtClean="0"/>
              <a:t>hiru</a:t>
            </a:r>
            <a:r>
              <a:rPr lang="es-ES" sz="2000" dirty="0" smtClean="0"/>
              <a:t> </a:t>
            </a:r>
            <a:r>
              <a:rPr lang="es-ES" sz="2000" dirty="0" err="1" smtClean="0"/>
              <a:t>gorputz</a:t>
            </a:r>
            <a:r>
              <a:rPr lang="es-ES" sz="2000" dirty="0" smtClean="0"/>
              <a:t> </a:t>
            </a:r>
            <a:r>
              <a:rPr lang="es-ES" sz="2000" dirty="0" err="1" smtClean="0"/>
              <a:t>antifosfolipidoetan</a:t>
            </a:r>
            <a:r>
              <a:rPr lang="es-ES" sz="2000" dirty="0" smtClean="0"/>
              <a:t> (</a:t>
            </a:r>
            <a:r>
              <a:rPr lang="es-ES" sz="2000" dirty="0" err="1" smtClean="0"/>
              <a:t>antikoagulatzaike</a:t>
            </a:r>
            <a:r>
              <a:rPr lang="es-ES" sz="2000" dirty="0" smtClean="0"/>
              <a:t> </a:t>
            </a:r>
            <a:r>
              <a:rPr lang="es-ES" sz="2000" dirty="0" err="1" smtClean="0"/>
              <a:t>lupikoa</a:t>
            </a:r>
            <a:r>
              <a:rPr lang="es-ES" sz="2000" dirty="0" smtClean="0"/>
              <a:t>, </a:t>
            </a:r>
            <a:r>
              <a:rPr lang="es-ES" sz="2000" dirty="0" err="1" smtClean="0"/>
              <a:t>antikardiolipina</a:t>
            </a:r>
            <a:r>
              <a:rPr lang="es-ES" sz="2000" dirty="0" smtClean="0"/>
              <a:t> </a:t>
            </a:r>
            <a:r>
              <a:rPr lang="es-ES" sz="2000" dirty="0" err="1" smtClean="0"/>
              <a:t>antigorputzak</a:t>
            </a:r>
            <a:r>
              <a:rPr lang="es-ES" sz="2000" dirty="0" smtClean="0"/>
              <a:t> eta anti-beta2 </a:t>
            </a:r>
            <a:r>
              <a:rPr lang="es-ES" sz="2000" dirty="0" err="1" smtClean="0"/>
              <a:t>glikoproetina</a:t>
            </a:r>
            <a:r>
              <a:rPr lang="es-ES" sz="2000" dirty="0" smtClean="0"/>
              <a:t> </a:t>
            </a:r>
            <a:r>
              <a:rPr lang="es-ES" sz="2000" dirty="0" err="1" smtClean="0"/>
              <a:t>antigorputzak</a:t>
            </a:r>
            <a:r>
              <a:rPr lang="es-ES" sz="2000" dirty="0" smtClean="0"/>
              <a:t>), </a:t>
            </a:r>
            <a:r>
              <a:rPr lang="es-ES" sz="2000" dirty="0" err="1" smtClean="0"/>
              <a:t>tronbosi-gertaerak</a:t>
            </a:r>
            <a:r>
              <a:rPr lang="es-ES" sz="2000" dirty="0" smtClean="0"/>
              <a:t> </a:t>
            </a:r>
            <a:r>
              <a:rPr lang="es-ES" sz="2000" dirty="0" err="1" smtClean="0"/>
              <a:t>izateko</a:t>
            </a:r>
            <a:r>
              <a:rPr lang="es-ES" sz="2000" dirty="0" smtClean="0"/>
              <a:t> </a:t>
            </a:r>
            <a:r>
              <a:rPr lang="es-ES" sz="2000" dirty="0" err="1" smtClean="0"/>
              <a:t>arriskua</a:t>
            </a:r>
            <a:r>
              <a:rPr lang="es-ES" sz="2000" dirty="0" smtClean="0"/>
              <a:t> </a:t>
            </a:r>
            <a:r>
              <a:rPr lang="es-ES" sz="2000" dirty="0" err="1" smtClean="0"/>
              <a:t>handitu</a:t>
            </a:r>
            <a:r>
              <a:rPr lang="es-ES" sz="2000" dirty="0" smtClean="0"/>
              <a:t> </a:t>
            </a:r>
            <a:r>
              <a:rPr lang="es-ES" sz="2000" dirty="0" err="1" smtClean="0"/>
              <a:t>baitezakete</a:t>
            </a:r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SAF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pazienteen</a:t>
            </a:r>
            <a:r>
              <a:rPr lang="es-ES" sz="2000" dirty="0" smtClean="0"/>
              <a:t> </a:t>
            </a:r>
            <a:r>
              <a:rPr lang="es-ES" sz="2000" dirty="0" err="1" smtClean="0"/>
              <a:t>kasuan</a:t>
            </a:r>
            <a:r>
              <a:rPr lang="es-ES" sz="2000" dirty="0" smtClean="0"/>
              <a:t> (</a:t>
            </a:r>
            <a:r>
              <a:rPr lang="es-ES" sz="2000" dirty="0" err="1" smtClean="0"/>
              <a:t>bereziki</a:t>
            </a:r>
            <a:r>
              <a:rPr lang="es-ES" sz="2000" dirty="0" smtClean="0"/>
              <a:t> </a:t>
            </a:r>
            <a:r>
              <a:rPr lang="es-ES" sz="2000" dirty="0" err="1" smtClean="0"/>
              <a:t>positiboak</a:t>
            </a:r>
            <a:r>
              <a:rPr lang="es-ES" sz="2000" dirty="0" smtClean="0"/>
              <a:t> </a:t>
            </a:r>
            <a:r>
              <a:rPr lang="es-ES" sz="2000" dirty="0" err="1" smtClean="0"/>
              <a:t>badira</a:t>
            </a:r>
            <a:r>
              <a:rPr lang="es-ES" sz="2000" dirty="0" smtClean="0"/>
              <a:t> </a:t>
            </a:r>
            <a:r>
              <a:rPr lang="es-ES" sz="2000" dirty="0" err="1" smtClean="0"/>
              <a:t>aipatutako</a:t>
            </a:r>
            <a:r>
              <a:rPr lang="es-ES" sz="2000" dirty="0" smtClean="0"/>
              <a:t> </a:t>
            </a:r>
            <a:r>
              <a:rPr lang="es-ES" sz="2000" dirty="0" err="1" smtClean="0"/>
              <a:t>hiru</a:t>
            </a:r>
            <a:r>
              <a:rPr lang="es-ES" sz="2000" dirty="0" smtClean="0"/>
              <a:t> </a:t>
            </a:r>
            <a:r>
              <a:rPr lang="es-ES" sz="2000" dirty="0" err="1" smtClean="0"/>
              <a:t>antigorputzetan</a:t>
            </a:r>
            <a:r>
              <a:rPr lang="es-ES" sz="2000" dirty="0" smtClean="0"/>
              <a:t>), AAKZ </a:t>
            </a:r>
            <a:r>
              <a:rPr lang="es-ES" sz="2000" dirty="0" err="1" smtClean="0"/>
              <a:t>bat</a:t>
            </a:r>
            <a:r>
              <a:rPr lang="es-ES" sz="2000" dirty="0" smtClean="0"/>
              <a:t> </a:t>
            </a:r>
            <a:r>
              <a:rPr lang="es-ES" sz="2000" dirty="0" err="1" smtClean="0"/>
              <a:t>hartzen</a:t>
            </a:r>
            <a:r>
              <a:rPr lang="es-ES" sz="2000" dirty="0" smtClean="0"/>
              <a:t> </a:t>
            </a:r>
            <a:r>
              <a:rPr lang="es-ES" sz="2000" dirty="0" err="1" smtClean="0"/>
              <a:t>ari</a:t>
            </a:r>
            <a:r>
              <a:rPr lang="es-ES" sz="2000" dirty="0" smtClean="0"/>
              <a:t> </a:t>
            </a:r>
            <a:r>
              <a:rPr lang="es-ES" sz="2000" dirty="0" err="1" smtClean="0"/>
              <a:t>badira</a:t>
            </a:r>
            <a:r>
              <a:rPr lang="es-ES" sz="2000" dirty="0" smtClean="0"/>
              <a:t> </a:t>
            </a:r>
            <a:r>
              <a:rPr lang="es-ES" sz="2000" dirty="0" err="1" smtClean="0"/>
              <a:t>gertakari</a:t>
            </a:r>
            <a:r>
              <a:rPr lang="es-ES" sz="2000" dirty="0" smtClean="0"/>
              <a:t> </a:t>
            </a:r>
            <a:r>
              <a:rPr lang="es-ES" sz="2000" dirty="0" err="1" smtClean="0"/>
              <a:t>tronboenbolikoak</a:t>
            </a:r>
            <a:r>
              <a:rPr lang="es-ES" sz="2000" dirty="0" smtClean="0"/>
              <a:t> </a:t>
            </a:r>
            <a:r>
              <a:rPr lang="es-ES" sz="2000" dirty="0" err="1" smtClean="0"/>
              <a:t>prebenitzeko</a:t>
            </a:r>
            <a:r>
              <a:rPr lang="es-ES" sz="2000" dirty="0" smtClean="0"/>
              <a:t>, </a:t>
            </a:r>
            <a:r>
              <a:rPr lang="es-ES" sz="2000" dirty="0" err="1" smtClean="0"/>
              <a:t>ebaluatu</a:t>
            </a:r>
            <a:r>
              <a:rPr lang="es-ES" sz="2000" dirty="0" smtClean="0"/>
              <a:t> </a:t>
            </a:r>
            <a:r>
              <a:rPr lang="es-ES" sz="2000" dirty="0" err="1" smtClean="0"/>
              <a:t>beharko</a:t>
            </a:r>
            <a:r>
              <a:rPr lang="es-ES" sz="2000" dirty="0" smtClean="0"/>
              <a:t> da </a:t>
            </a:r>
            <a:r>
              <a:rPr lang="es-ES" sz="2000" dirty="0" err="1" smtClean="0"/>
              <a:t>ea</a:t>
            </a:r>
            <a:r>
              <a:rPr lang="es-ES" sz="2000" dirty="0" smtClean="0"/>
              <a:t> </a:t>
            </a:r>
            <a:r>
              <a:rPr lang="es-ES" sz="2000" dirty="0" err="1" smtClean="0"/>
              <a:t>egokia</a:t>
            </a:r>
            <a:r>
              <a:rPr lang="es-ES" sz="2000" dirty="0" smtClean="0"/>
              <a:t> den </a:t>
            </a:r>
            <a:r>
              <a:rPr lang="es-ES" sz="2000" dirty="0" err="1" smtClean="0"/>
              <a:t>tratamendua</a:t>
            </a:r>
            <a:r>
              <a:rPr lang="es-ES" sz="2000" dirty="0" smtClean="0"/>
              <a:t> </a:t>
            </a:r>
            <a:r>
              <a:rPr lang="es-ES" sz="2000" dirty="0" err="1" smtClean="0"/>
              <a:t>hartzen</a:t>
            </a:r>
            <a:r>
              <a:rPr lang="es-ES" sz="2000" dirty="0" smtClean="0"/>
              <a:t> </a:t>
            </a:r>
            <a:r>
              <a:rPr lang="es-ES" sz="2000" dirty="0" err="1" smtClean="0"/>
              <a:t>jarraitzea</a:t>
            </a:r>
            <a:r>
              <a:rPr lang="es-ES" sz="2000" dirty="0" smtClean="0"/>
              <a:t>, eta horren </a:t>
            </a:r>
            <a:r>
              <a:rPr lang="es-ES" sz="2000" dirty="0" err="1" smtClean="0"/>
              <a:t>ordez</a:t>
            </a:r>
            <a:r>
              <a:rPr lang="es-ES" sz="2000" dirty="0" smtClean="0"/>
              <a:t> K </a:t>
            </a:r>
            <a:r>
              <a:rPr lang="es-ES" sz="2000" dirty="0" err="1" smtClean="0"/>
              <a:t>bitaminaren</a:t>
            </a:r>
            <a:r>
              <a:rPr lang="es-ES" sz="2000" dirty="0" smtClean="0"/>
              <a:t> antagonista </a:t>
            </a:r>
            <a:r>
              <a:rPr lang="es-ES" sz="2000" dirty="0" err="1" smtClean="0"/>
              <a:t>bat</a:t>
            </a:r>
            <a:r>
              <a:rPr lang="es-ES" sz="2000" dirty="0" smtClean="0"/>
              <a:t> </a:t>
            </a:r>
            <a:r>
              <a:rPr lang="es-ES" sz="2000" dirty="0" err="1" smtClean="0"/>
              <a:t>erabiltzeko</a:t>
            </a:r>
            <a:r>
              <a:rPr lang="es-ES" sz="2000" dirty="0" smtClean="0"/>
              <a:t> </a:t>
            </a:r>
            <a:r>
              <a:rPr lang="es-ES" sz="2000" dirty="0" err="1" smtClean="0"/>
              <a:t>aukera</a:t>
            </a:r>
            <a:r>
              <a:rPr lang="es-ES" sz="2000" dirty="0" smtClean="0"/>
              <a:t> </a:t>
            </a:r>
            <a:r>
              <a:rPr lang="es-ES" sz="2000" dirty="0" err="1" smtClean="0"/>
              <a:t>aztertu</a:t>
            </a:r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7269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278" y="3959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ERABILERA SISTEMIKOKO EDO INHALAZIO BIDEZKO FLUOROKINOLONAK: GUTXIEGITASUN BALBULARRA ETA BIHOTZ-ERREGURGITAZIOA IZATEKO ARRISKUA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641715"/>
            <a:ext cx="107427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/>
              <a:t>Fluorkinolonen</a:t>
            </a:r>
            <a:r>
              <a:rPr lang="es-ES" sz="2000" dirty="0" smtClean="0"/>
              <a:t> </a:t>
            </a:r>
            <a:r>
              <a:rPr lang="es-ES" sz="2000" dirty="0" err="1" smtClean="0"/>
              <a:t>segurtasuna</a:t>
            </a:r>
            <a:r>
              <a:rPr lang="es-ES" sz="2000" dirty="0" smtClean="0"/>
              <a:t> </a:t>
            </a:r>
            <a:r>
              <a:rPr lang="es-ES" sz="2000" dirty="0" err="1" smtClean="0"/>
              <a:t>behin</a:t>
            </a:r>
            <a:r>
              <a:rPr lang="es-ES" sz="2000" dirty="0" smtClean="0"/>
              <a:t> </a:t>
            </a:r>
            <a:r>
              <a:rPr lang="es-ES" sz="2000" dirty="0" err="1" smtClean="0"/>
              <a:t>baino</a:t>
            </a:r>
            <a:r>
              <a:rPr lang="es-ES" sz="2000" dirty="0" smtClean="0"/>
              <a:t> </a:t>
            </a:r>
            <a:r>
              <a:rPr lang="es-ES" sz="2000" dirty="0" err="1" smtClean="0"/>
              <a:t>gehiagotan</a:t>
            </a:r>
            <a:r>
              <a:rPr lang="es-ES" sz="2000" dirty="0" smtClean="0"/>
              <a:t> </a:t>
            </a:r>
            <a:r>
              <a:rPr lang="es-ES" sz="2000" dirty="0" err="1" smtClean="0"/>
              <a:t>ebaluatu</a:t>
            </a:r>
            <a:r>
              <a:rPr lang="es-ES" sz="2000" dirty="0" smtClean="0"/>
              <a:t> da </a:t>
            </a:r>
            <a:r>
              <a:rPr lang="es-ES" sz="2000" dirty="0" err="1" smtClean="0"/>
              <a:t>azken</a:t>
            </a:r>
            <a:r>
              <a:rPr lang="es-ES" sz="2000" dirty="0" smtClean="0"/>
              <a:t> </a:t>
            </a:r>
            <a:r>
              <a:rPr lang="es-ES" sz="2000" dirty="0" err="1" smtClean="0"/>
              <a:t>urteotan</a:t>
            </a:r>
            <a:r>
              <a:rPr lang="es-ES" sz="2000" dirty="0" smtClean="0"/>
              <a:t>, eta </a:t>
            </a:r>
            <a:r>
              <a:rPr lang="es-ES" sz="2000" dirty="0" err="1" smtClean="0"/>
              <a:t>ondorioz</a:t>
            </a:r>
            <a:r>
              <a:rPr lang="es-ES" sz="2000" dirty="0" smtClean="0"/>
              <a:t>, </a:t>
            </a:r>
            <a:r>
              <a:rPr lang="es-ES" sz="2000" dirty="0" err="1" smtClean="0"/>
              <a:t>haien</a:t>
            </a:r>
            <a:r>
              <a:rPr lang="es-ES" sz="2000" dirty="0" smtClean="0"/>
              <a:t> </a:t>
            </a:r>
            <a:r>
              <a:rPr lang="es-ES" sz="2000" dirty="0" err="1" smtClean="0"/>
              <a:t>indikazio</a:t>
            </a:r>
            <a:r>
              <a:rPr lang="es-ES" sz="2000" dirty="0" smtClean="0"/>
              <a:t> </a:t>
            </a:r>
            <a:r>
              <a:rPr lang="es-ES" sz="2000" dirty="0" err="1" smtClean="0"/>
              <a:t>terapeutikoak</a:t>
            </a:r>
            <a:r>
              <a:rPr lang="es-ES" sz="2000" dirty="0" smtClean="0"/>
              <a:t> </a:t>
            </a:r>
            <a:r>
              <a:rPr lang="es-ES" sz="2000" dirty="0" err="1" smtClean="0"/>
              <a:t>murriztu</a:t>
            </a:r>
            <a:r>
              <a:rPr lang="es-ES" sz="2000" dirty="0" smtClean="0"/>
              <a:t> </a:t>
            </a:r>
            <a:r>
              <a:rPr lang="es-ES" sz="2000" dirty="0" err="1" smtClean="0"/>
              <a:t>egin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, eta </a:t>
            </a:r>
            <a:r>
              <a:rPr lang="es-ES" sz="2000" dirty="0" err="1" smtClean="0"/>
              <a:t>aortaren</a:t>
            </a:r>
            <a:r>
              <a:rPr lang="es-ES" sz="2000" dirty="0" smtClean="0"/>
              <a:t> </a:t>
            </a:r>
            <a:r>
              <a:rPr lang="es-ES" sz="2000" dirty="0" err="1" smtClean="0"/>
              <a:t>diseksioa</a:t>
            </a:r>
            <a:r>
              <a:rPr lang="es-ES" sz="2000" dirty="0" smtClean="0"/>
              <a:t> eta aneurisma </a:t>
            </a:r>
            <a:r>
              <a:rPr lang="es-ES" sz="2000" dirty="0" err="1" smtClean="0"/>
              <a:t>izateko</a:t>
            </a:r>
            <a:r>
              <a:rPr lang="es-ES" sz="2000" dirty="0" smtClean="0"/>
              <a:t> </a:t>
            </a:r>
            <a:r>
              <a:rPr lang="es-ES" sz="2000" dirty="0" err="1" smtClean="0"/>
              <a:t>arristua</a:t>
            </a:r>
            <a:r>
              <a:rPr lang="es-ES" sz="2000" dirty="0" smtClean="0"/>
              <a:t> </a:t>
            </a:r>
            <a:r>
              <a:rPr lang="es-ES" sz="2000" dirty="0" err="1" smtClean="0"/>
              <a:t>sartu</a:t>
            </a:r>
            <a:r>
              <a:rPr lang="es-ES" sz="2000" dirty="0" smtClean="0"/>
              <a:t> da </a:t>
            </a:r>
            <a:r>
              <a:rPr lang="es-ES" sz="2000" dirty="0" err="1" smtClean="0"/>
              <a:t>fitxa</a:t>
            </a:r>
            <a:r>
              <a:rPr lang="es-ES" sz="2000" dirty="0" smtClean="0"/>
              <a:t> </a:t>
            </a:r>
            <a:r>
              <a:rPr lang="es-ES" sz="2000" dirty="0" err="1" smtClean="0"/>
              <a:t>teknikoan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 err="1" smtClean="0"/>
              <a:t>Berriki</a:t>
            </a:r>
            <a:r>
              <a:rPr lang="es-ES" sz="2000" dirty="0" smtClean="0"/>
              <a:t> </a:t>
            </a:r>
            <a:r>
              <a:rPr lang="es-ES" sz="2000" dirty="0" err="1" smtClean="0"/>
              <a:t>gutxiegitasun</a:t>
            </a:r>
            <a:r>
              <a:rPr lang="es-ES" sz="2000" dirty="0" smtClean="0"/>
              <a:t> </a:t>
            </a:r>
            <a:r>
              <a:rPr lang="es-ES" sz="2000" dirty="0" err="1" smtClean="0"/>
              <a:t>balbularra</a:t>
            </a:r>
            <a:r>
              <a:rPr lang="es-ES" sz="2000" dirty="0" smtClean="0"/>
              <a:t> </a:t>
            </a:r>
            <a:r>
              <a:rPr lang="es-ES" sz="2000" dirty="0" err="1" smtClean="0"/>
              <a:t>agertzeko</a:t>
            </a:r>
            <a:r>
              <a:rPr lang="es-ES" sz="2000" dirty="0" smtClean="0"/>
              <a:t> </a:t>
            </a:r>
            <a:r>
              <a:rPr lang="es-ES" sz="2000" dirty="0" err="1" smtClean="0"/>
              <a:t>arriskua</a:t>
            </a:r>
            <a:r>
              <a:rPr lang="es-ES" sz="2000" dirty="0" smtClean="0"/>
              <a:t> ere </a:t>
            </a:r>
            <a:r>
              <a:rPr lang="es-ES" sz="2000" dirty="0" err="1" smtClean="0"/>
              <a:t>badagoela</a:t>
            </a:r>
            <a:r>
              <a:rPr lang="es-ES" sz="2000" dirty="0" smtClean="0"/>
              <a:t> </a:t>
            </a:r>
            <a:r>
              <a:rPr lang="es-ES" sz="2000" dirty="0" err="1" smtClean="0"/>
              <a:t>ikusi</a:t>
            </a:r>
            <a:r>
              <a:rPr lang="es-ES" sz="2000" dirty="0" smtClean="0"/>
              <a:t> da</a:t>
            </a:r>
          </a:p>
          <a:p>
            <a:endParaRPr lang="es-ES" sz="2000" dirty="0"/>
          </a:p>
          <a:p>
            <a:r>
              <a:rPr lang="es-ES" sz="2000" dirty="0" err="1" smtClean="0"/>
              <a:t>Hau</a:t>
            </a:r>
            <a:r>
              <a:rPr lang="es-ES" sz="2000" dirty="0" smtClean="0"/>
              <a:t> dela eta </a:t>
            </a:r>
            <a:r>
              <a:rPr lang="es-ES" sz="2000" dirty="0" err="1" smtClean="0"/>
              <a:t>AEMPSek</a:t>
            </a:r>
            <a:r>
              <a:rPr lang="es-ES" sz="2000" dirty="0" smtClean="0"/>
              <a:t> </a:t>
            </a:r>
            <a:r>
              <a:rPr lang="es-ES" sz="2000" dirty="0" err="1" smtClean="0"/>
              <a:t>hau</a:t>
            </a:r>
            <a:r>
              <a:rPr lang="es-ES" sz="2000" dirty="0" smtClean="0"/>
              <a:t> </a:t>
            </a:r>
            <a:r>
              <a:rPr lang="es-ES" sz="2000" dirty="0" err="1" smtClean="0"/>
              <a:t>gomendatzen</a:t>
            </a:r>
            <a:r>
              <a:rPr lang="es-ES" sz="2000" dirty="0" smtClean="0"/>
              <a:t> die profesional </a:t>
            </a:r>
            <a:r>
              <a:rPr lang="es-ES" sz="2000" dirty="0" err="1" smtClean="0"/>
              <a:t>sanitarioei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Gutxiegitasun</a:t>
            </a:r>
            <a:r>
              <a:rPr lang="es-ES" sz="2000" dirty="0" smtClean="0"/>
              <a:t> </a:t>
            </a:r>
            <a:r>
              <a:rPr lang="es-ES" sz="2000" dirty="0" err="1" smtClean="0"/>
              <a:t>balbularra</a:t>
            </a:r>
            <a:r>
              <a:rPr lang="es-ES" sz="2000" dirty="0" smtClean="0"/>
              <a:t> </a:t>
            </a:r>
            <a:r>
              <a:rPr lang="es-ES" sz="2000" dirty="0" err="1" smtClean="0"/>
              <a:t>izateko</a:t>
            </a:r>
            <a:r>
              <a:rPr lang="es-ES" sz="2000" dirty="0" smtClean="0"/>
              <a:t> </a:t>
            </a:r>
            <a:r>
              <a:rPr lang="es-ES" sz="2000" dirty="0" err="1" smtClean="0"/>
              <a:t>arriskua</a:t>
            </a:r>
            <a:r>
              <a:rPr lang="es-ES" sz="2000" dirty="0" smtClean="0"/>
              <a:t>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pazienteei</a:t>
            </a:r>
            <a:r>
              <a:rPr lang="es-ES" sz="2000" dirty="0" smtClean="0"/>
              <a:t>, </a:t>
            </a:r>
            <a:r>
              <a:rPr lang="es-ES" sz="2000" dirty="0" err="1" smtClean="0"/>
              <a:t>fluorkinolonak</a:t>
            </a:r>
            <a:r>
              <a:rPr lang="es-ES" sz="2000" dirty="0" smtClean="0"/>
              <a:t> espero </a:t>
            </a:r>
            <a:r>
              <a:rPr lang="es-ES" sz="2000" dirty="0" err="1" smtClean="0"/>
              <a:t>diren</a:t>
            </a:r>
            <a:r>
              <a:rPr lang="es-ES" sz="2000" dirty="0" smtClean="0"/>
              <a:t> </a:t>
            </a:r>
            <a:r>
              <a:rPr lang="es-ES" sz="2000" dirty="0" err="1" smtClean="0"/>
              <a:t>onurak</a:t>
            </a:r>
            <a:r>
              <a:rPr lang="es-ES" sz="2000" dirty="0" smtClean="0"/>
              <a:t> eta </a:t>
            </a:r>
            <a:r>
              <a:rPr lang="es-ES" sz="2000" dirty="0" err="1" smtClean="0"/>
              <a:t>gerta</a:t>
            </a:r>
            <a:r>
              <a:rPr lang="es-ES" sz="2000" dirty="0" smtClean="0"/>
              <a:t> </a:t>
            </a:r>
            <a:r>
              <a:rPr lang="es-ES" sz="2000" dirty="0" err="1" smtClean="0"/>
              <a:t>daitezkeen</a:t>
            </a:r>
            <a:r>
              <a:rPr lang="es-ES" sz="2000" dirty="0" smtClean="0"/>
              <a:t> </a:t>
            </a:r>
            <a:r>
              <a:rPr lang="es-ES" sz="2000" dirty="0" err="1" smtClean="0"/>
              <a:t>arriskuak</a:t>
            </a:r>
            <a:r>
              <a:rPr lang="es-ES" sz="2000" dirty="0" smtClean="0"/>
              <a:t> </a:t>
            </a:r>
            <a:r>
              <a:rPr lang="es-ES" sz="2000" dirty="0" err="1" smtClean="0"/>
              <a:t>alderatu</a:t>
            </a:r>
            <a:r>
              <a:rPr lang="es-ES" sz="2000" dirty="0" smtClean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 eta </a:t>
            </a:r>
            <a:r>
              <a:rPr lang="es-ES" sz="2000" dirty="0" err="1" smtClean="0"/>
              <a:t>beste</a:t>
            </a:r>
            <a:r>
              <a:rPr lang="es-ES" sz="2000" dirty="0" smtClean="0"/>
              <a:t> </a:t>
            </a:r>
            <a:r>
              <a:rPr lang="es-ES" sz="2000" dirty="0" err="1" smtClean="0"/>
              <a:t>aukera</a:t>
            </a:r>
            <a:r>
              <a:rPr lang="es-ES" sz="2000" dirty="0" smtClean="0"/>
              <a:t> </a:t>
            </a:r>
            <a:r>
              <a:rPr lang="es-ES" sz="2000" dirty="0" err="1" smtClean="0"/>
              <a:t>terapeutikoak</a:t>
            </a:r>
            <a:r>
              <a:rPr lang="es-ES" sz="2000" dirty="0" smtClean="0"/>
              <a:t> </a:t>
            </a:r>
            <a:r>
              <a:rPr lang="es-ES" sz="2000" dirty="0" err="1" smtClean="0"/>
              <a:t>baztertu</a:t>
            </a:r>
            <a:r>
              <a:rPr lang="es-ES" sz="2000" dirty="0" smtClean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 </a:t>
            </a:r>
            <a:r>
              <a:rPr lang="es-ES" sz="2000" dirty="0" err="1" smtClean="0"/>
              <a:t>bakarrik</a:t>
            </a:r>
            <a:r>
              <a:rPr lang="es-ES" sz="2000" dirty="0" smtClean="0"/>
              <a:t> </a:t>
            </a:r>
            <a:r>
              <a:rPr lang="es-ES" sz="2000" dirty="0" err="1" smtClean="0"/>
              <a:t>emango</a:t>
            </a:r>
            <a:r>
              <a:rPr lang="es-ES" sz="2000" dirty="0" smtClean="0"/>
              <a:t> </a:t>
            </a:r>
            <a:r>
              <a:rPr lang="es-ES" sz="2000" dirty="0" err="1" smtClean="0"/>
              <a:t>zaizkie</a:t>
            </a:r>
            <a:endParaRPr lang="es-E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Bihotzeko</a:t>
            </a:r>
            <a:r>
              <a:rPr lang="es-ES" sz="2000" dirty="0" smtClean="0"/>
              <a:t> </a:t>
            </a:r>
            <a:r>
              <a:rPr lang="es-ES" sz="2000" dirty="0" err="1" smtClean="0"/>
              <a:t>gutxiegitasun</a:t>
            </a:r>
            <a:r>
              <a:rPr lang="es-ES" sz="2000" dirty="0" smtClean="0"/>
              <a:t> </a:t>
            </a:r>
            <a:r>
              <a:rPr lang="es-ES" sz="2000" dirty="0" err="1" smtClean="0"/>
              <a:t>balbularraren</a:t>
            </a:r>
            <a:r>
              <a:rPr lang="es-ES" sz="2000" dirty="0" smtClean="0"/>
              <a:t> </a:t>
            </a:r>
            <a:r>
              <a:rPr lang="es-ES" sz="2000" dirty="0" err="1" smtClean="0"/>
              <a:t>sintomen</a:t>
            </a:r>
            <a:r>
              <a:rPr lang="es-ES" sz="2000" dirty="0" smtClean="0"/>
              <a:t> </a:t>
            </a:r>
            <a:r>
              <a:rPr lang="es-ES" sz="2000" dirty="0" err="1" smtClean="0"/>
              <a:t>berri</a:t>
            </a:r>
            <a:r>
              <a:rPr lang="es-ES" sz="2000" dirty="0" smtClean="0"/>
              <a:t> </a:t>
            </a:r>
            <a:r>
              <a:rPr lang="es-ES" sz="2000" dirty="0" err="1" smtClean="0"/>
              <a:t>eman</a:t>
            </a:r>
            <a:r>
              <a:rPr lang="es-ES" sz="2000" dirty="0" smtClean="0"/>
              <a:t> </a:t>
            </a:r>
            <a:r>
              <a:rPr lang="es-ES" sz="2000" dirty="0" err="1" smtClean="0"/>
              <a:t>behar</a:t>
            </a:r>
            <a:r>
              <a:rPr lang="es-ES" sz="2000" dirty="0" smtClean="0"/>
              <a:t> </a:t>
            </a:r>
            <a:r>
              <a:rPr lang="es-ES" sz="2000" dirty="0" err="1" smtClean="0"/>
              <a:t>zaie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pazienteei</a:t>
            </a:r>
            <a:r>
              <a:rPr lang="es-ES" sz="2000" dirty="0" smtClean="0"/>
              <a:t>, </a:t>
            </a:r>
            <a:r>
              <a:rPr lang="es-ES" sz="2000" dirty="0" err="1" smtClean="0"/>
              <a:t>horrelako</a:t>
            </a:r>
            <a:r>
              <a:rPr lang="es-ES" sz="2000" dirty="0" smtClean="0"/>
              <a:t> </a:t>
            </a:r>
            <a:r>
              <a:rPr lang="es-ES" sz="2000" dirty="0" err="1" smtClean="0"/>
              <a:t>sintomak</a:t>
            </a:r>
            <a:r>
              <a:rPr lang="es-ES" sz="2000" dirty="0" smtClean="0"/>
              <a:t> </a:t>
            </a:r>
            <a:r>
              <a:rPr lang="es-ES" sz="2000" dirty="0" err="1" smtClean="0"/>
              <a:t>izanez</a:t>
            </a:r>
            <a:r>
              <a:rPr lang="es-ES" sz="2000" dirty="0" smtClean="0"/>
              <a:t> </a:t>
            </a:r>
            <a:r>
              <a:rPr lang="es-ES" sz="2000" dirty="0" err="1" smtClean="0"/>
              <a:t>gero</a:t>
            </a:r>
            <a:r>
              <a:rPr lang="es-ES" sz="2000" dirty="0" smtClean="0"/>
              <a:t> </a:t>
            </a:r>
            <a:r>
              <a:rPr lang="es-ES" sz="2000" dirty="0" err="1" smtClean="0"/>
              <a:t>berehalako</a:t>
            </a:r>
            <a:r>
              <a:rPr lang="es-ES" sz="2000" dirty="0" smtClean="0"/>
              <a:t> </a:t>
            </a:r>
            <a:r>
              <a:rPr lang="es-ES" sz="2000" dirty="0" err="1" smtClean="0"/>
              <a:t>arreta</a:t>
            </a:r>
            <a:r>
              <a:rPr lang="es-ES" sz="2000" dirty="0" smtClean="0"/>
              <a:t> </a:t>
            </a:r>
            <a:r>
              <a:rPr lang="es-ES" sz="2000" dirty="0" err="1" smtClean="0"/>
              <a:t>medikoa</a:t>
            </a:r>
            <a:r>
              <a:rPr lang="es-ES" sz="2000" dirty="0" smtClean="0"/>
              <a:t> </a:t>
            </a:r>
            <a:r>
              <a:rPr lang="es-ES" sz="2000" dirty="0" err="1" smtClean="0"/>
              <a:t>eska</a:t>
            </a:r>
            <a:r>
              <a:rPr lang="es-ES" sz="2000" dirty="0" smtClean="0"/>
              <a:t> </a:t>
            </a:r>
            <a:r>
              <a:rPr lang="es-ES" sz="2000" dirty="0" err="1" smtClean="0"/>
              <a:t>dezaten</a:t>
            </a:r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4115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278" y="3959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FEBUXOSTATA: EZ DAGO GOMENDATUTA, HEZUERIA ETA GAIXOTASUN KARDIOBASKULARRAREN AURREKARIAK DITUZTEN PAZIENTEETAN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2247022"/>
            <a:ext cx="107427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/>
              <a:t>Azterlan</a:t>
            </a:r>
            <a:r>
              <a:rPr lang="es-ES" sz="2000" dirty="0" smtClean="0"/>
              <a:t> </a:t>
            </a:r>
            <a:r>
              <a:rPr lang="es-ES" sz="2000" dirty="0" err="1" smtClean="0"/>
              <a:t>berri</a:t>
            </a:r>
            <a:r>
              <a:rPr lang="es-ES" sz="2000" dirty="0" smtClean="0"/>
              <a:t> baten </a:t>
            </a:r>
            <a:r>
              <a:rPr lang="es-ES" sz="2000" dirty="0" err="1" smtClean="0"/>
              <a:t>emaitzen</a:t>
            </a:r>
            <a:r>
              <a:rPr lang="es-ES" sz="2000" dirty="0" smtClean="0"/>
              <a:t> </a:t>
            </a:r>
            <a:r>
              <a:rPr lang="es-ES" sz="2000" dirty="0" err="1" smtClean="0"/>
              <a:t>erakutsi</a:t>
            </a:r>
            <a:r>
              <a:rPr lang="es-ES" sz="2000" dirty="0" smtClean="0"/>
              <a:t> </a:t>
            </a:r>
            <a:r>
              <a:rPr lang="es-ES" sz="2000" dirty="0" err="1" smtClean="0"/>
              <a:t>zuten</a:t>
            </a:r>
            <a:r>
              <a:rPr lang="es-ES" sz="2000" dirty="0" smtClean="0"/>
              <a:t> </a:t>
            </a:r>
            <a:r>
              <a:rPr lang="es-ES" sz="2000" dirty="0" err="1" smtClean="0"/>
              <a:t>hezueria</a:t>
            </a:r>
            <a:r>
              <a:rPr lang="es-ES" sz="2000" dirty="0" smtClean="0"/>
              <a:t> </a:t>
            </a:r>
            <a:r>
              <a:rPr lang="es-ES" sz="2000" dirty="0" err="1" smtClean="0"/>
              <a:t>zuten</a:t>
            </a:r>
            <a:r>
              <a:rPr lang="es-ES" sz="2000" dirty="0" smtClean="0"/>
              <a:t> eta </a:t>
            </a:r>
            <a:r>
              <a:rPr lang="es-ES" sz="2000" dirty="0" err="1" smtClean="0"/>
              <a:t>gaixotasun</a:t>
            </a:r>
            <a:r>
              <a:rPr lang="es-ES" sz="2000" dirty="0" smtClean="0"/>
              <a:t> </a:t>
            </a:r>
            <a:r>
              <a:rPr lang="es-ES" sz="2000" dirty="0" err="1" smtClean="0"/>
              <a:t>kardiobaskularraren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zerebrobaskularraren</a:t>
            </a:r>
            <a:r>
              <a:rPr lang="es-ES" sz="2000" dirty="0" smtClean="0"/>
              <a:t> </a:t>
            </a:r>
            <a:r>
              <a:rPr lang="es-ES" sz="2000" dirty="0" err="1" smtClean="0"/>
              <a:t>aurrekariak</a:t>
            </a:r>
            <a:r>
              <a:rPr lang="es-ES" sz="2000" dirty="0" smtClean="0"/>
              <a:t> </a:t>
            </a:r>
            <a:r>
              <a:rPr lang="es-ES" sz="2000" dirty="0" err="1" smtClean="0"/>
              <a:t>zituzten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pazienteetan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hilkortasun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arriskua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dirty="0" err="1" smtClean="0"/>
              <a:t>nabarmen</a:t>
            </a:r>
            <a:r>
              <a:rPr lang="es-ES" sz="2000" dirty="0" smtClean="0"/>
              <a:t> </a:t>
            </a:r>
            <a:r>
              <a:rPr lang="es-ES" sz="2000" dirty="0" err="1" smtClean="0"/>
              <a:t>handitu</a:t>
            </a:r>
            <a:r>
              <a:rPr lang="es-ES" sz="2000" dirty="0" smtClean="0"/>
              <a:t> zen </a:t>
            </a:r>
            <a:r>
              <a:rPr lang="es-ES" sz="2000" dirty="0" err="1" smtClean="0"/>
              <a:t>feboxostatarekin</a:t>
            </a:r>
            <a:r>
              <a:rPr lang="es-ES" sz="2000" dirty="0" smtClean="0"/>
              <a:t> </a:t>
            </a:r>
            <a:r>
              <a:rPr lang="es-ES" sz="2000" dirty="0" err="1" smtClean="0"/>
              <a:t>tratatutako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pazienteen</a:t>
            </a:r>
            <a:r>
              <a:rPr lang="es-ES" sz="2000" dirty="0" smtClean="0"/>
              <a:t> </a:t>
            </a:r>
            <a:r>
              <a:rPr lang="es-ES" sz="2000" dirty="0" err="1" smtClean="0"/>
              <a:t>artean</a:t>
            </a:r>
            <a:r>
              <a:rPr lang="es-ES" sz="2000" dirty="0" smtClean="0"/>
              <a:t>, </a:t>
            </a:r>
            <a:r>
              <a:rPr lang="es-ES" sz="2000" dirty="0" err="1" smtClean="0"/>
              <a:t>alopurinolarekin</a:t>
            </a:r>
            <a:r>
              <a:rPr lang="es-ES" sz="2000" dirty="0" smtClean="0"/>
              <a:t> </a:t>
            </a:r>
            <a:r>
              <a:rPr lang="es-ES" sz="2000" dirty="0" err="1" smtClean="0"/>
              <a:t>tratatutako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pazienteekin</a:t>
            </a:r>
            <a:r>
              <a:rPr lang="es-ES" sz="2000" dirty="0" smtClean="0"/>
              <a:t> </a:t>
            </a:r>
            <a:r>
              <a:rPr lang="es-ES" sz="2000" dirty="0" err="1" smtClean="0"/>
              <a:t>alderatuta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2000" dirty="0" err="1" smtClean="0"/>
              <a:t>Patologia</a:t>
            </a:r>
            <a:r>
              <a:rPr lang="es-ES" sz="2000" dirty="0" smtClean="0"/>
              <a:t> </a:t>
            </a:r>
            <a:r>
              <a:rPr lang="es-ES" sz="2000" dirty="0" err="1" smtClean="0"/>
              <a:t>kardiobaskular</a:t>
            </a:r>
            <a:r>
              <a:rPr lang="es-ES" sz="2000" dirty="0" smtClean="0"/>
              <a:t> </a:t>
            </a:r>
            <a:r>
              <a:rPr lang="es-ES" sz="2000" dirty="0" err="1" smtClean="0"/>
              <a:t>larriko</a:t>
            </a:r>
            <a:r>
              <a:rPr lang="es-ES" sz="2000" dirty="0" smtClean="0"/>
              <a:t> </a:t>
            </a:r>
            <a:r>
              <a:rPr lang="es-ES" sz="2000" dirty="0" err="1" smtClean="0"/>
              <a:t>aurrekariak</a:t>
            </a:r>
            <a:r>
              <a:rPr lang="es-ES" sz="2000" dirty="0" smtClean="0"/>
              <a:t> </a:t>
            </a:r>
            <a:r>
              <a:rPr lang="es-ES" sz="2000" dirty="0" err="1" smtClean="0"/>
              <a:t>dituzten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pazienteen</a:t>
            </a:r>
            <a:r>
              <a:rPr lang="es-ES" sz="2000" dirty="0" smtClean="0"/>
              <a:t> </a:t>
            </a:r>
            <a:r>
              <a:rPr lang="es-ES" sz="2000" dirty="0" err="1" smtClean="0"/>
              <a:t>kasuan</a:t>
            </a:r>
            <a:r>
              <a:rPr lang="es-ES" sz="2000" dirty="0" smtClean="0"/>
              <a:t> (</a:t>
            </a:r>
            <a:r>
              <a:rPr lang="es-ES" sz="2000" dirty="0" err="1" smtClean="0"/>
              <a:t>adibidez</a:t>
            </a:r>
            <a:r>
              <a:rPr lang="es-ES" sz="2000" dirty="0" smtClean="0"/>
              <a:t>, </a:t>
            </a:r>
            <a:r>
              <a:rPr lang="es-ES" sz="2000" dirty="0" err="1" smtClean="0"/>
              <a:t>miokardio</a:t>
            </a:r>
            <a:r>
              <a:rPr lang="es-ES" sz="2000" dirty="0" smtClean="0"/>
              <a:t> </a:t>
            </a:r>
            <a:r>
              <a:rPr lang="es-ES" sz="2000" dirty="0" err="1" smtClean="0"/>
              <a:t>infartua</a:t>
            </a:r>
            <a:r>
              <a:rPr lang="es-ES" sz="2000" dirty="0" smtClean="0"/>
              <a:t>, </a:t>
            </a:r>
            <a:r>
              <a:rPr lang="es-ES" sz="2000" dirty="0" err="1" smtClean="0"/>
              <a:t>iktusa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bularreko</a:t>
            </a:r>
            <a:r>
              <a:rPr lang="es-ES" sz="2000" dirty="0" smtClean="0"/>
              <a:t> angina </a:t>
            </a:r>
            <a:r>
              <a:rPr lang="es-ES" sz="2000" dirty="0" err="1" smtClean="0"/>
              <a:t>ezegonkorra</a:t>
            </a:r>
            <a:r>
              <a:rPr lang="es-ES" sz="2000" dirty="0" smtClean="0"/>
              <a:t>) </a:t>
            </a:r>
            <a:r>
              <a:rPr lang="es-ES" sz="2000" dirty="0" err="1" smtClean="0"/>
              <a:t>febuxostata</a:t>
            </a:r>
            <a:r>
              <a:rPr lang="es-ES" sz="2000" dirty="0" smtClean="0"/>
              <a:t>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 smtClean="0"/>
              <a:t>erabiltzea</a:t>
            </a:r>
            <a:r>
              <a:rPr lang="es-ES" sz="2000" dirty="0" smtClean="0"/>
              <a:t> </a:t>
            </a:r>
            <a:r>
              <a:rPr lang="es-ES" sz="2000" dirty="0" err="1" smtClean="0"/>
              <a:t>gomendatzen</a:t>
            </a:r>
            <a:r>
              <a:rPr lang="es-ES" sz="2000" dirty="0" smtClean="0"/>
              <a:t> da, terapia </a:t>
            </a:r>
            <a:r>
              <a:rPr lang="es-ES" sz="2000" dirty="0" err="1" smtClean="0"/>
              <a:t>alternatiborik</a:t>
            </a:r>
            <a:r>
              <a:rPr lang="es-ES" sz="2000" dirty="0" smtClean="0"/>
              <a:t> </a:t>
            </a:r>
            <a:r>
              <a:rPr lang="es-ES" sz="2000" dirty="0" err="1" smtClean="0"/>
              <a:t>erabili</a:t>
            </a:r>
            <a:r>
              <a:rPr lang="es-ES" sz="2000" dirty="0" smtClean="0"/>
              <a:t> </a:t>
            </a:r>
            <a:r>
              <a:rPr lang="es-ES" sz="2000" dirty="0" err="1" smtClean="0"/>
              <a:t>ezin</a:t>
            </a:r>
            <a:r>
              <a:rPr lang="es-ES" sz="2000" dirty="0" smtClean="0"/>
              <a:t> </a:t>
            </a:r>
            <a:r>
              <a:rPr lang="es-ES" sz="2000" dirty="0" err="1" smtClean="0"/>
              <a:t>denean</a:t>
            </a:r>
            <a:r>
              <a:rPr lang="es-ES" sz="2000" dirty="0" smtClean="0"/>
              <a:t> </a:t>
            </a:r>
            <a:r>
              <a:rPr lang="es-ES" sz="2000" dirty="0" err="1" smtClean="0"/>
              <a:t>ezik</a:t>
            </a:r>
            <a:r>
              <a:rPr lang="es-ES" sz="2000" dirty="0" smtClean="0"/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80572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ZIPROTERONA-AZETATOA (ANDROCUR®) DOSI ALTUETAN ETA MENINGIOMA-ARRISKUA: ERABILERA MURRIZKETA BERRIAK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/>
              <a:t>PRACek</a:t>
            </a:r>
            <a:r>
              <a:rPr lang="es-ES" sz="2000" dirty="0" smtClean="0"/>
              <a:t> </a:t>
            </a:r>
            <a:r>
              <a:rPr lang="es-ES" sz="2000" dirty="0" err="1" smtClean="0"/>
              <a:t>egindako</a:t>
            </a:r>
            <a:r>
              <a:rPr lang="es-ES" sz="2000" dirty="0" smtClean="0"/>
              <a:t> </a:t>
            </a:r>
            <a:r>
              <a:rPr lang="es-ES" sz="2000" dirty="0" err="1" smtClean="0"/>
              <a:t>berrikusketa</a:t>
            </a:r>
            <a:r>
              <a:rPr lang="es-ES" sz="2000" dirty="0" smtClean="0"/>
              <a:t> baten </a:t>
            </a:r>
            <a:r>
              <a:rPr lang="es-ES" sz="2000" dirty="0" err="1" smtClean="0"/>
              <a:t>arabera</a:t>
            </a:r>
            <a:r>
              <a:rPr lang="es-ES" sz="2000" dirty="0" smtClean="0"/>
              <a:t> </a:t>
            </a:r>
            <a:r>
              <a:rPr lang="es-ES" sz="2000" dirty="0" err="1" smtClean="0"/>
              <a:t>meningioma</a:t>
            </a:r>
            <a:r>
              <a:rPr lang="es-ES" sz="2000" dirty="0" smtClean="0"/>
              <a:t> </a:t>
            </a:r>
            <a:r>
              <a:rPr lang="es-ES" sz="2000" dirty="0" err="1" smtClean="0"/>
              <a:t>izateko</a:t>
            </a:r>
            <a:r>
              <a:rPr lang="es-ES" sz="2000" dirty="0" smtClean="0"/>
              <a:t> </a:t>
            </a:r>
            <a:r>
              <a:rPr lang="es-ES" sz="2000" dirty="0" err="1" smtClean="0"/>
              <a:t>arriskua</a:t>
            </a:r>
            <a:r>
              <a:rPr lang="es-ES" sz="2000" dirty="0" smtClean="0"/>
              <a:t> </a:t>
            </a:r>
            <a:r>
              <a:rPr lang="es-ES" sz="2000" dirty="0" err="1" smtClean="0"/>
              <a:t>handitu</a:t>
            </a:r>
            <a:r>
              <a:rPr lang="es-ES" sz="2000" dirty="0" smtClean="0"/>
              <a:t> </a:t>
            </a:r>
            <a:r>
              <a:rPr lang="es-ES" sz="2000" dirty="0" err="1" smtClean="0"/>
              <a:t>egiten</a:t>
            </a:r>
            <a:r>
              <a:rPr lang="es-ES" sz="2000" dirty="0" smtClean="0"/>
              <a:t> da </a:t>
            </a:r>
            <a:r>
              <a:rPr lang="es-ES" sz="2000" dirty="0" err="1" smtClean="0"/>
              <a:t>ziproterona-azetatoa</a:t>
            </a:r>
            <a:r>
              <a:rPr lang="es-ES" sz="2000" dirty="0" smtClean="0"/>
              <a:t> </a:t>
            </a:r>
            <a:r>
              <a:rPr lang="es-ES" sz="2000" dirty="0" err="1" smtClean="0"/>
              <a:t>dosi</a:t>
            </a:r>
            <a:r>
              <a:rPr lang="es-ES" sz="2000" dirty="0" smtClean="0"/>
              <a:t> </a:t>
            </a:r>
            <a:r>
              <a:rPr lang="es-ES" sz="2000" dirty="0" err="1" smtClean="0"/>
              <a:t>altuetan</a:t>
            </a:r>
            <a:r>
              <a:rPr lang="es-ES" sz="2000" dirty="0" smtClean="0"/>
              <a:t> </a:t>
            </a:r>
            <a:r>
              <a:rPr lang="es-ES" sz="2000" dirty="0" err="1" smtClean="0"/>
              <a:t>erabilita</a:t>
            </a:r>
            <a:r>
              <a:rPr lang="es-ES" sz="2000" dirty="0" smtClean="0"/>
              <a:t> (25 mg/</a:t>
            </a:r>
            <a:r>
              <a:rPr lang="es-ES" sz="2000" dirty="0" err="1" smtClean="0"/>
              <a:t>egunean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</a:t>
            </a:r>
            <a:r>
              <a:rPr lang="es-ES" sz="2000" dirty="0" err="1" smtClean="0"/>
              <a:t>gehiago</a:t>
            </a:r>
            <a:r>
              <a:rPr lang="es-ES" sz="2000" dirty="0" smtClean="0"/>
              <a:t>), </a:t>
            </a:r>
            <a:r>
              <a:rPr lang="es-ES" sz="2000" dirty="0" err="1" smtClean="0"/>
              <a:t>baina</a:t>
            </a:r>
            <a:r>
              <a:rPr lang="es-ES" sz="2000" dirty="0" smtClean="0"/>
              <a:t>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 smtClean="0"/>
              <a:t>dosi</a:t>
            </a:r>
            <a:r>
              <a:rPr lang="es-ES" sz="2000" dirty="0" smtClean="0"/>
              <a:t> </a:t>
            </a:r>
            <a:r>
              <a:rPr lang="es-ES" sz="2000" dirty="0" err="1" smtClean="0"/>
              <a:t>baxueta</a:t>
            </a:r>
            <a:r>
              <a:rPr lang="es-ES" sz="2000" dirty="0" smtClean="0"/>
              <a:t> (1-2 </a:t>
            </a:r>
            <a:r>
              <a:rPr lang="es-ES" sz="2000" dirty="0" err="1" smtClean="0"/>
              <a:t>mgko</a:t>
            </a:r>
            <a:r>
              <a:rPr lang="es-ES" sz="2000" dirty="0" smtClean="0"/>
              <a:t> </a:t>
            </a:r>
            <a:r>
              <a:rPr lang="es-ES" sz="2000" dirty="0" err="1" smtClean="0"/>
              <a:t>dosietan</a:t>
            </a:r>
            <a:r>
              <a:rPr lang="es-ES" sz="2000" dirty="0" smtClean="0"/>
              <a:t> </a:t>
            </a:r>
            <a:r>
              <a:rPr lang="es-ES" sz="2000" dirty="0" err="1" smtClean="0"/>
              <a:t>etinilestradiolarekin</a:t>
            </a:r>
            <a:r>
              <a:rPr lang="es-ES" sz="2000" dirty="0" smtClean="0"/>
              <a:t> </a:t>
            </a:r>
            <a:r>
              <a:rPr lang="es-ES" sz="2000" dirty="0" err="1" smtClean="0"/>
              <a:t>edo</a:t>
            </a:r>
            <a:r>
              <a:rPr lang="es-ES" sz="2000" dirty="0" smtClean="0"/>
              <a:t> estradiol </a:t>
            </a:r>
            <a:r>
              <a:rPr lang="es-ES" sz="2000" dirty="0" err="1" smtClean="0"/>
              <a:t>valeratoarekin</a:t>
            </a:r>
            <a:r>
              <a:rPr lang="es-ES" sz="2000" dirty="0" smtClean="0"/>
              <a:t> </a:t>
            </a:r>
            <a:r>
              <a:rPr lang="es-ES" sz="2000" dirty="0" err="1" smtClean="0"/>
              <a:t>konbinatuta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Hau</a:t>
            </a:r>
            <a:r>
              <a:rPr lang="es-ES" sz="2000" dirty="0" smtClean="0"/>
              <a:t> </a:t>
            </a:r>
            <a:r>
              <a:rPr lang="es-ES" sz="2000" dirty="0" err="1" smtClean="0"/>
              <a:t>gomendatzen</a:t>
            </a:r>
            <a:r>
              <a:rPr lang="es-ES" sz="2000" dirty="0" smtClean="0"/>
              <a:t> </a:t>
            </a:r>
            <a:r>
              <a:rPr lang="es-ES" sz="2000" dirty="0" err="1" smtClean="0"/>
              <a:t>zaie</a:t>
            </a:r>
            <a:r>
              <a:rPr lang="es-ES" sz="2000" dirty="0" smtClean="0"/>
              <a:t> profesional </a:t>
            </a:r>
            <a:r>
              <a:rPr lang="es-ES" sz="2000" dirty="0" err="1" smtClean="0"/>
              <a:t>sanitarioei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Beharrezkoa</a:t>
            </a:r>
            <a:r>
              <a:rPr lang="es-ES" sz="2000" dirty="0" smtClean="0"/>
              <a:t> </a:t>
            </a:r>
            <a:r>
              <a:rPr lang="es-ES" sz="2000" dirty="0" err="1" smtClean="0"/>
              <a:t>izanez</a:t>
            </a:r>
            <a:r>
              <a:rPr lang="es-ES" sz="2000" dirty="0" smtClean="0"/>
              <a:t> </a:t>
            </a:r>
            <a:r>
              <a:rPr lang="es-ES" sz="2000" dirty="0" err="1" smtClean="0"/>
              <a:t>gero</a:t>
            </a:r>
            <a:r>
              <a:rPr lang="es-ES" sz="2000" dirty="0" smtClean="0"/>
              <a:t>, </a:t>
            </a:r>
            <a:r>
              <a:rPr lang="es-ES" sz="2000" dirty="0" err="1" smtClean="0"/>
              <a:t>erabili</a:t>
            </a:r>
            <a:r>
              <a:rPr lang="es-ES" sz="2000" dirty="0" smtClean="0"/>
              <a:t> </a:t>
            </a:r>
            <a:r>
              <a:rPr lang="es-ES" sz="2000" dirty="0" err="1" smtClean="0"/>
              <a:t>ziproterona</a:t>
            </a:r>
            <a:r>
              <a:rPr lang="es-ES" sz="2000" dirty="0" smtClean="0"/>
              <a:t> </a:t>
            </a:r>
            <a:r>
              <a:rPr lang="es-ES" sz="2000" dirty="0" err="1" smtClean="0"/>
              <a:t>monofarmakoa</a:t>
            </a:r>
            <a:r>
              <a:rPr lang="es-ES" sz="2000" dirty="0" smtClean="0"/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ahalik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eta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dosi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eraginkor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baxuenetan</a:t>
            </a:r>
            <a:r>
              <a:rPr lang="es-ES" sz="2000" dirty="0" smtClean="0"/>
              <a:t> eta </a:t>
            </a:r>
            <a:r>
              <a:rPr lang="es-ES" sz="2000" dirty="0" err="1" smtClean="0"/>
              <a:t>soilik</a:t>
            </a:r>
            <a:r>
              <a:rPr lang="es-ES" sz="2000" dirty="0" smtClean="0"/>
              <a:t> </a:t>
            </a:r>
            <a:r>
              <a:rPr lang="es-ES" sz="2000" dirty="0" err="1" smtClean="0"/>
              <a:t>beste</a:t>
            </a:r>
            <a:r>
              <a:rPr lang="es-ES" sz="2000" dirty="0" smtClean="0"/>
              <a:t> </a:t>
            </a:r>
            <a:r>
              <a:rPr lang="es-ES" sz="2000" dirty="0" err="1" smtClean="0"/>
              <a:t>aukerarik</a:t>
            </a:r>
            <a:r>
              <a:rPr lang="es-ES" sz="2000" dirty="0" smtClean="0"/>
              <a:t> </a:t>
            </a:r>
            <a:r>
              <a:rPr lang="es-ES" sz="2000" dirty="0" err="1" smtClean="0"/>
              <a:t>ez</a:t>
            </a:r>
            <a:r>
              <a:rPr lang="es-ES" sz="2000" dirty="0" smtClean="0"/>
              <a:t> </a:t>
            </a:r>
            <a:r>
              <a:rPr lang="es-ES" sz="2000" dirty="0" err="1" smtClean="0"/>
              <a:t>dagoenean</a:t>
            </a:r>
            <a:r>
              <a:rPr lang="es-ES" sz="2000" dirty="0" smtClean="0"/>
              <a:t>.</a:t>
            </a:r>
            <a:r>
              <a:rPr lang="es-ES" sz="2000" dirty="0"/>
              <a:t> 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murrizketa</a:t>
            </a:r>
            <a:r>
              <a:rPr lang="es-ES" sz="2000" dirty="0"/>
              <a:t> </a:t>
            </a:r>
            <a:r>
              <a:rPr lang="es-ES" sz="2000" dirty="0" err="1"/>
              <a:t>berririk</a:t>
            </a:r>
            <a:r>
              <a:rPr lang="es-ES" sz="2000" dirty="0"/>
              <a:t> </a:t>
            </a:r>
            <a:r>
              <a:rPr lang="es-ES" sz="2000" dirty="0" err="1"/>
              <a:t>prostatako</a:t>
            </a:r>
            <a:r>
              <a:rPr lang="es-ES" sz="2000" dirty="0"/>
              <a:t> </a:t>
            </a:r>
            <a:r>
              <a:rPr lang="es-ES" sz="2000" dirty="0" err="1"/>
              <a:t>minbiziari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erabilerarako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Tratamenduan</a:t>
            </a:r>
            <a:r>
              <a:rPr lang="es-ES" sz="2000" dirty="0" smtClean="0"/>
              <a:t> </a:t>
            </a:r>
            <a:r>
              <a:rPr lang="es-ES" sz="2000" dirty="0" err="1" smtClean="0"/>
              <a:t>dauden</a:t>
            </a:r>
            <a:r>
              <a:rPr lang="es-ES" sz="2000" dirty="0" smtClean="0"/>
              <a:t> </a:t>
            </a:r>
            <a:r>
              <a:rPr lang="es-ES" sz="2000" dirty="0" err="1" smtClean="0"/>
              <a:t>pazienteetan</a:t>
            </a:r>
            <a:r>
              <a:rPr lang="es-ES" sz="2000" dirty="0" smtClean="0"/>
              <a:t>, </a:t>
            </a:r>
            <a:r>
              <a:rPr lang="es-ES" sz="2000" dirty="0" err="1" smtClean="0"/>
              <a:t>berariaz</a:t>
            </a:r>
            <a:r>
              <a:rPr lang="es-ES" sz="2000" dirty="0" smtClean="0"/>
              <a:t> </a:t>
            </a:r>
            <a:r>
              <a:rPr lang="es-ES" sz="2000" dirty="0" err="1" smtClean="0"/>
              <a:t>zaindu</a:t>
            </a:r>
            <a:r>
              <a:rPr lang="es-ES" sz="2000" dirty="0" smtClean="0"/>
              <a:t> </a:t>
            </a:r>
            <a:r>
              <a:rPr lang="es-ES" sz="2000" dirty="0" err="1" smtClean="0"/>
              <a:t>ea</a:t>
            </a:r>
            <a:r>
              <a:rPr lang="es-ES" sz="2000" dirty="0" smtClean="0"/>
              <a:t> </a:t>
            </a:r>
            <a:r>
              <a:rPr lang="es-ES" sz="2000" dirty="0" err="1" smtClean="0"/>
              <a:t>meningioma</a:t>
            </a:r>
            <a:r>
              <a:rPr lang="es-ES" sz="2000" dirty="0" smtClean="0"/>
              <a:t> </a:t>
            </a:r>
            <a:r>
              <a:rPr lang="es-ES" sz="2000" dirty="0" err="1" smtClean="0"/>
              <a:t>adierazten</a:t>
            </a:r>
            <a:r>
              <a:rPr lang="es-ES" sz="2000" dirty="0" smtClean="0"/>
              <a:t> </a:t>
            </a:r>
            <a:r>
              <a:rPr lang="es-ES" sz="2000" dirty="0" err="1" smtClean="0"/>
              <a:t>duten</a:t>
            </a:r>
            <a:r>
              <a:rPr lang="es-ES" sz="2000" dirty="0" smtClean="0"/>
              <a:t> </a:t>
            </a:r>
            <a:r>
              <a:rPr lang="es-ES" sz="2000" dirty="0" err="1" smtClean="0"/>
              <a:t>sintomak</a:t>
            </a:r>
            <a:r>
              <a:rPr lang="es-ES" sz="2000" dirty="0" smtClean="0"/>
              <a:t> </a:t>
            </a:r>
            <a:r>
              <a:rPr lang="es-ES" sz="2000" dirty="0" err="1" smtClean="0"/>
              <a:t>ageri</a:t>
            </a:r>
            <a:r>
              <a:rPr lang="es-ES" sz="2000" dirty="0" smtClean="0"/>
              <a:t> </a:t>
            </a:r>
            <a:r>
              <a:rPr lang="es-ES" sz="2000" dirty="0" err="1" smtClean="0"/>
              <a:t>diren</a:t>
            </a:r>
            <a:endParaRPr lang="es-E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Meningioma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ageriz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gero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behin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betiko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eten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behar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da </a:t>
            </a:r>
            <a:r>
              <a:rPr lang="es-ES" sz="2000" dirty="0" err="1" smtClean="0"/>
              <a:t>ziproterona</a:t>
            </a:r>
            <a:r>
              <a:rPr lang="es-ES" sz="2000" dirty="0" smtClean="0"/>
              <a:t> </a:t>
            </a:r>
            <a:r>
              <a:rPr lang="es-ES" sz="2000" dirty="0" err="1" smtClean="0"/>
              <a:t>bidezko</a:t>
            </a:r>
            <a:r>
              <a:rPr lang="es-ES" sz="2000" dirty="0" smtClean="0"/>
              <a:t> </a:t>
            </a:r>
            <a:r>
              <a:rPr lang="es-ES" sz="2000" dirty="0" err="1" smtClean="0"/>
              <a:t>tratamendua</a:t>
            </a:r>
            <a:endParaRPr lang="es-ES" sz="2000" dirty="0" smtClean="0"/>
          </a:p>
          <a:p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22431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ESMYA®: MERKATURTZE-ETENALDIA KENTZEA, INDIKAZIOAK MURRIZTUTA, GIBELEKO KALTE LARRIA ERAGITEKO ARRISKUAREN ONDORIOZ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2021eko </a:t>
            </a:r>
            <a:r>
              <a:rPr lang="es-ES" sz="2000" dirty="0" err="1"/>
              <a:t>urtarrilean</a:t>
            </a:r>
            <a:r>
              <a:rPr lang="es-ES" sz="2000" dirty="0"/>
              <a:t>, </a:t>
            </a:r>
            <a:r>
              <a:rPr lang="es-ES" sz="2000" dirty="0" err="1"/>
              <a:t>bertan</a:t>
            </a:r>
            <a:r>
              <a:rPr lang="es-ES" sz="2000" dirty="0"/>
              <a:t> </a:t>
            </a:r>
            <a:r>
              <a:rPr lang="es-ES" sz="2000" dirty="0" err="1"/>
              <a:t>behera</a:t>
            </a:r>
            <a:r>
              <a:rPr lang="es-ES" sz="2000" dirty="0"/>
              <a:t> </a:t>
            </a:r>
            <a:r>
              <a:rPr lang="es-ES" sz="2000" dirty="0" err="1"/>
              <a:t>utzi</a:t>
            </a:r>
            <a:r>
              <a:rPr lang="es-ES" sz="2000" dirty="0"/>
              <a:t> zen </a:t>
            </a:r>
            <a:r>
              <a:rPr lang="es-ES" sz="2000" dirty="0" err="1" smtClean="0"/>
              <a:t>Esmya®ren</a:t>
            </a:r>
            <a:r>
              <a:rPr lang="es-ES" sz="2000" dirty="0" smtClean="0"/>
              <a:t> </a:t>
            </a:r>
            <a:r>
              <a:rPr lang="es-ES" sz="2000" dirty="0" err="1" smtClean="0"/>
              <a:t>merkaturatze-etenaldia</a:t>
            </a:r>
            <a:r>
              <a:rPr lang="es-ES" sz="2000" dirty="0"/>
              <a:t>, eta </a:t>
            </a:r>
            <a:r>
              <a:rPr lang="es-ES" sz="2000" dirty="0" err="1"/>
              <a:t>murrizketa</a:t>
            </a:r>
            <a:r>
              <a:rPr lang="es-ES" sz="2000" dirty="0"/>
              <a:t> </a:t>
            </a:r>
            <a:r>
              <a:rPr lang="es-ES" sz="2000" dirty="0" err="1"/>
              <a:t>berriak</a:t>
            </a:r>
            <a:r>
              <a:rPr lang="es-ES" sz="2000" dirty="0"/>
              <a:t> </a:t>
            </a:r>
            <a:r>
              <a:rPr lang="es-ES" sz="2000" dirty="0" err="1"/>
              <a:t>ezarri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 </a:t>
            </a:r>
            <a:r>
              <a:rPr lang="es-ES" sz="2000" dirty="0" err="1"/>
              <a:t>indikazioetan</a:t>
            </a:r>
            <a:r>
              <a:rPr lang="es-ES" sz="2000" dirty="0"/>
              <a:t>. </a:t>
            </a:r>
            <a:r>
              <a:rPr lang="es-ES" sz="2000" dirty="0" err="1"/>
              <a:t>Zera</a:t>
            </a:r>
            <a:r>
              <a:rPr lang="es-ES" sz="2000" dirty="0"/>
              <a:t> </a:t>
            </a:r>
            <a:r>
              <a:rPr lang="es-ES" sz="2000" dirty="0" err="1"/>
              <a:t>ezartzen</a:t>
            </a:r>
            <a:r>
              <a:rPr lang="es-ES" sz="2000" dirty="0"/>
              <a:t> du </a:t>
            </a:r>
            <a:r>
              <a:rPr lang="es-ES" sz="2000" dirty="0" err="1"/>
              <a:t>AEMPSen</a:t>
            </a:r>
            <a:r>
              <a:rPr lang="es-ES" sz="2000" dirty="0"/>
              <a:t>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segurtasun-oharrak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r>
              <a:rPr lang="es-ES" sz="2000" dirty="0"/>
              <a:t>• 5 mg-</a:t>
            </a:r>
            <a:r>
              <a:rPr lang="es-ES" sz="2000" dirty="0" err="1"/>
              <a:t>ko</a:t>
            </a:r>
            <a:r>
              <a:rPr lang="es-ES" sz="2000" dirty="0"/>
              <a:t> </a:t>
            </a:r>
            <a:r>
              <a:rPr lang="es-ES" sz="2000" dirty="0" err="1"/>
              <a:t>ulipristal</a:t>
            </a:r>
            <a:r>
              <a:rPr lang="es-ES" sz="2000" dirty="0"/>
              <a:t> </a:t>
            </a:r>
            <a:r>
              <a:rPr lang="es-ES" sz="2000" dirty="0" err="1"/>
              <a:t>azetatoa</a:t>
            </a:r>
            <a:r>
              <a:rPr lang="es-ES" sz="2000" dirty="0"/>
              <a:t> (</a:t>
            </a:r>
            <a:r>
              <a:rPr lang="es-ES" sz="2000" dirty="0" err="1"/>
              <a:t>Esmya</a:t>
            </a:r>
            <a:r>
              <a:rPr lang="es-ES" sz="2000" dirty="0"/>
              <a:t>®) </a:t>
            </a:r>
            <a:r>
              <a:rPr lang="es-ES" sz="2000" dirty="0" err="1"/>
              <a:t>egoera</a:t>
            </a:r>
            <a:r>
              <a:rPr lang="es-ES" sz="2000" dirty="0"/>
              <a:t> </a:t>
            </a:r>
            <a:r>
              <a:rPr lang="es-ES" sz="2000" dirty="0" err="1"/>
              <a:t>honetan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da: </a:t>
            </a:r>
            <a:r>
              <a:rPr lang="es-ES" sz="2000" dirty="0" err="1"/>
              <a:t>menopausiara</a:t>
            </a:r>
            <a:r>
              <a:rPr lang="es-ES" sz="2000" dirty="0"/>
              <a:t> </a:t>
            </a:r>
            <a:r>
              <a:rPr lang="es-ES" sz="2000" dirty="0" err="1"/>
              <a:t>iritsi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emakumeetan</a:t>
            </a:r>
            <a:r>
              <a:rPr lang="es-ES" sz="2000" dirty="0"/>
              <a:t> </a:t>
            </a:r>
            <a:r>
              <a:rPr lang="es-ES" sz="2000" dirty="0" err="1"/>
              <a:t>umetokiko</a:t>
            </a:r>
            <a:r>
              <a:rPr lang="es-ES" sz="2000" dirty="0"/>
              <a:t> </a:t>
            </a:r>
            <a:r>
              <a:rPr lang="es-ES" sz="2000" dirty="0" err="1"/>
              <a:t>miomen</a:t>
            </a:r>
            <a:r>
              <a:rPr lang="es-ES" sz="2000" dirty="0"/>
              <a:t> </a:t>
            </a:r>
            <a:r>
              <a:rPr lang="es-ES" sz="2000" dirty="0" err="1"/>
              <a:t>sintomak</a:t>
            </a:r>
            <a:r>
              <a:rPr lang="es-ES" sz="2000" dirty="0"/>
              <a:t> —</a:t>
            </a:r>
            <a:r>
              <a:rPr lang="es-ES" sz="2000" dirty="0" err="1"/>
              <a:t>arinak</a:t>
            </a:r>
            <a:r>
              <a:rPr lang="es-ES" sz="2000" dirty="0"/>
              <a:t> </a:t>
            </a:r>
            <a:r>
              <a:rPr lang="es-ES" sz="2000" dirty="0" err="1"/>
              <a:t>zein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— </a:t>
            </a:r>
            <a:r>
              <a:rPr lang="es-ES" sz="2000" dirty="0" err="1"/>
              <a:t>aldizka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, </a:t>
            </a:r>
            <a:r>
              <a:rPr lang="es-ES" sz="2000" dirty="0" err="1"/>
              <a:t>baldin</a:t>
            </a:r>
            <a:r>
              <a:rPr lang="es-ES" sz="2000" dirty="0"/>
              <a:t> eta mioma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enbolizazioa</a:t>
            </a:r>
            <a:r>
              <a:rPr lang="es-ES" sz="2000" dirty="0"/>
              <a:t>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kirurgikoaren</a:t>
            </a:r>
            <a:r>
              <a:rPr lang="es-ES" sz="2000" dirty="0"/>
              <a:t> </a:t>
            </a:r>
            <a:r>
              <a:rPr lang="es-ES" sz="2000" dirty="0" err="1"/>
              <a:t>aukerak</a:t>
            </a:r>
            <a:r>
              <a:rPr lang="es-ES" sz="2000" dirty="0"/>
              <a:t> </a:t>
            </a:r>
            <a:r>
              <a:rPr lang="es-ES" sz="2000" dirty="0" err="1"/>
              <a:t>egokiak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funtzionatu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badute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/>
              <a:t>• </a:t>
            </a:r>
            <a:r>
              <a:rPr lang="es-ES" sz="2000" dirty="0" err="1"/>
              <a:t>Pazienteen</a:t>
            </a:r>
            <a:r>
              <a:rPr lang="es-ES" sz="2000" dirty="0"/>
              <a:t> </a:t>
            </a:r>
            <a:r>
              <a:rPr lang="es-ES" sz="2000" dirty="0" err="1"/>
              <a:t>funtzio</a:t>
            </a:r>
            <a:r>
              <a:rPr lang="es-ES" sz="2000" dirty="0"/>
              <a:t> </a:t>
            </a:r>
            <a:r>
              <a:rPr lang="es-ES" sz="2000" dirty="0" err="1"/>
              <a:t>hepatikoa</a:t>
            </a:r>
            <a:r>
              <a:rPr lang="es-ES" sz="2000" dirty="0"/>
              <a:t> </a:t>
            </a:r>
            <a:r>
              <a:rPr lang="es-ES" sz="2000" dirty="0" err="1"/>
              <a:t>monitorizatu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, </a:t>
            </a:r>
            <a:r>
              <a:rPr lang="es-ES" sz="2000" dirty="0" err="1"/>
              <a:t>tratamenduan</a:t>
            </a:r>
            <a:r>
              <a:rPr lang="es-ES" sz="2000" dirty="0"/>
              <a:t> </a:t>
            </a:r>
            <a:r>
              <a:rPr lang="es-ES" sz="2000" dirty="0" err="1"/>
              <a:t>zehar</a:t>
            </a:r>
            <a:r>
              <a:rPr lang="es-ES" sz="2000" dirty="0"/>
              <a:t> eta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amaitu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. Ez da </a:t>
            </a:r>
            <a:r>
              <a:rPr lang="es-ES" sz="2000" dirty="0" err="1"/>
              <a:t>tratamendurik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transaminasa-</a:t>
            </a:r>
            <a:r>
              <a:rPr lang="es-ES" sz="2000" dirty="0" err="1"/>
              <a:t>mailak</a:t>
            </a:r>
            <a:r>
              <a:rPr lang="es-ES" sz="2000" dirty="0"/>
              <a:t> </a:t>
            </a:r>
            <a:r>
              <a:rPr lang="es-ES" sz="2000" dirty="0" err="1"/>
              <a:t>normaltasunaren</a:t>
            </a:r>
            <a:r>
              <a:rPr lang="es-ES" sz="2000" dirty="0"/>
              <a:t> </a:t>
            </a:r>
            <a:r>
              <a:rPr lang="es-ES" sz="2000" dirty="0" err="1"/>
              <a:t>goiko</a:t>
            </a:r>
            <a:r>
              <a:rPr lang="es-ES" sz="2000" dirty="0"/>
              <a:t> muga (NGM)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aldiz</a:t>
            </a:r>
            <a:r>
              <a:rPr lang="es-ES" sz="2000" dirty="0"/>
              <a:t> </a:t>
            </a:r>
            <a:r>
              <a:rPr lang="es-ES" sz="2000" dirty="0" err="1"/>
              <a:t>handiagoak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, eta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egingo</a:t>
            </a:r>
            <a:r>
              <a:rPr lang="es-ES" sz="2000" dirty="0"/>
              <a:t> da transaminasa-</a:t>
            </a:r>
            <a:r>
              <a:rPr lang="es-ES" sz="2000" dirty="0" err="1"/>
              <a:t>mailak</a:t>
            </a:r>
            <a:r>
              <a:rPr lang="es-ES" sz="2000" dirty="0"/>
              <a:t> NGM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hiru</a:t>
            </a:r>
            <a:r>
              <a:rPr lang="es-ES" sz="2000" dirty="0"/>
              <a:t> </a:t>
            </a:r>
            <a:r>
              <a:rPr lang="es-ES" sz="2000" dirty="0" err="1"/>
              <a:t>aldiz</a:t>
            </a:r>
            <a:r>
              <a:rPr lang="es-ES" sz="2000" dirty="0"/>
              <a:t> </a:t>
            </a:r>
            <a:r>
              <a:rPr lang="es-ES" sz="2000" dirty="0" err="1"/>
              <a:t>handiagoak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/>
              <a:t>• </a:t>
            </a:r>
            <a:r>
              <a:rPr lang="es-ES" sz="2000" dirty="0" err="1"/>
              <a:t>Gibeleko</a:t>
            </a:r>
            <a:r>
              <a:rPr lang="es-ES" sz="2000" dirty="0"/>
              <a:t> </a:t>
            </a:r>
            <a:r>
              <a:rPr lang="es-ES" sz="2000" dirty="0" err="1"/>
              <a:t>kaltearen</a:t>
            </a:r>
            <a:r>
              <a:rPr lang="es-ES" sz="2000" dirty="0"/>
              <a:t> </a:t>
            </a:r>
            <a:r>
              <a:rPr lang="es-ES" sz="2000" dirty="0" err="1"/>
              <a:t>arriskuaren</a:t>
            </a:r>
            <a:r>
              <a:rPr lang="es-ES" sz="2000" dirty="0"/>
              <a:t> </a:t>
            </a:r>
            <a:r>
              <a:rPr lang="es-ES" sz="2000" dirty="0" err="1"/>
              <a:t>berri</a:t>
            </a:r>
            <a:r>
              <a:rPr lang="es-ES" sz="2000" dirty="0"/>
              <a:t> </a:t>
            </a:r>
            <a:r>
              <a:rPr lang="es-ES" sz="2000" dirty="0" err="1"/>
              <a:t>emango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pazienteei</a:t>
            </a:r>
            <a:r>
              <a:rPr lang="es-ES" sz="2000" dirty="0"/>
              <a:t>, eta, horren </a:t>
            </a:r>
            <a:r>
              <a:rPr lang="es-ES" sz="2000" dirty="0" err="1"/>
              <a:t>sintomarik</a:t>
            </a:r>
            <a:r>
              <a:rPr lang="es-ES" sz="2000" dirty="0"/>
              <a:t>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zantzurik</a:t>
            </a:r>
            <a:r>
              <a:rPr lang="es-ES" sz="2000" dirty="0"/>
              <a:t> </a:t>
            </a:r>
            <a:r>
              <a:rPr lang="es-ES" sz="2000" dirty="0" err="1"/>
              <a:t>agertuz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eteteko</a:t>
            </a:r>
            <a:r>
              <a:rPr lang="es-ES" sz="2000" dirty="0"/>
              <a:t> eta </a:t>
            </a:r>
            <a:r>
              <a:rPr lang="es-ES" sz="2000" dirty="0" err="1"/>
              <a:t>medikuarenera</a:t>
            </a:r>
            <a:r>
              <a:rPr lang="es-ES" sz="2000" dirty="0"/>
              <a:t> </a:t>
            </a:r>
            <a:r>
              <a:rPr lang="es-ES" sz="2000" dirty="0" err="1"/>
              <a:t>joateko</a:t>
            </a:r>
            <a:r>
              <a:rPr lang="es-ES" sz="2000" dirty="0"/>
              <a:t> </a:t>
            </a:r>
            <a:r>
              <a:rPr lang="es-ES" sz="2000" dirty="0" err="1"/>
              <a:t>eskatuko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.</a:t>
            </a:r>
            <a:endParaRPr lang="es-ES" sz="2000" dirty="0" smtClean="0"/>
          </a:p>
          <a:p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26906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LEUPRORELINA: ASKAPEN LUZEKO LEUPRORELINA DUTEN MEDIKAMENTUAK BERRERATZEKO ETA EMATEKO PROZESUETAN IZANDAKO AKATSAK (I)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Hormona-</a:t>
            </a:r>
            <a:r>
              <a:rPr lang="es-ES" sz="2000" dirty="0" err="1"/>
              <a:t>mendeko</a:t>
            </a:r>
            <a:r>
              <a:rPr lang="es-ES" sz="2000" dirty="0"/>
              <a:t> </a:t>
            </a:r>
            <a:r>
              <a:rPr lang="es-ES" sz="2000" dirty="0" err="1"/>
              <a:t>prostatako</a:t>
            </a:r>
            <a:r>
              <a:rPr lang="es-ES" sz="2000" dirty="0"/>
              <a:t> </a:t>
            </a:r>
            <a:r>
              <a:rPr lang="es-ES" sz="2000" dirty="0" err="1"/>
              <a:t>minbizi</a:t>
            </a:r>
            <a:r>
              <a:rPr lang="es-ES" sz="2000" dirty="0"/>
              <a:t> </a:t>
            </a:r>
            <a:r>
              <a:rPr lang="es-ES" sz="2000" dirty="0" err="1"/>
              <a:t>aurreratuaren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aringarritzat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da </a:t>
            </a:r>
            <a:r>
              <a:rPr lang="es-ES" sz="2000" dirty="0" err="1"/>
              <a:t>leuprorelina</a:t>
            </a:r>
            <a:r>
              <a:rPr lang="es-ES" sz="2000" dirty="0"/>
              <a:t>, eta hilero, </a:t>
            </a:r>
            <a:r>
              <a:rPr lang="es-ES" sz="2000" dirty="0" err="1"/>
              <a:t>hiru</a:t>
            </a:r>
            <a:r>
              <a:rPr lang="es-ES" sz="2000" dirty="0"/>
              <a:t> </a:t>
            </a:r>
            <a:r>
              <a:rPr lang="es-ES" sz="2000" dirty="0" err="1"/>
              <a:t>hilean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sei</a:t>
            </a:r>
            <a:r>
              <a:rPr lang="es-ES" sz="2000" dirty="0"/>
              <a:t> </a:t>
            </a:r>
            <a:r>
              <a:rPr lang="es-ES" sz="2000" dirty="0" err="1"/>
              <a:t>hilean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hartzeko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forma </a:t>
            </a:r>
            <a:r>
              <a:rPr lang="es-ES" sz="2000" dirty="0" err="1"/>
              <a:t>farmazeutikoetan</a:t>
            </a:r>
            <a:r>
              <a:rPr lang="es-ES" sz="2000" dirty="0"/>
              <a:t> </a:t>
            </a:r>
            <a:r>
              <a:rPr lang="es-ES" sz="2000" dirty="0" err="1"/>
              <a:t>merkaturatzen</a:t>
            </a:r>
            <a:r>
              <a:rPr lang="es-ES" sz="2000" dirty="0"/>
              <a:t> da. </a:t>
            </a:r>
            <a:r>
              <a:rPr lang="es-ES" sz="2000" dirty="0" err="1" smtClean="0"/>
              <a:t>PRACek</a:t>
            </a:r>
            <a:r>
              <a:rPr lang="es-ES" sz="2000" dirty="0" smtClean="0"/>
              <a:t> </a:t>
            </a:r>
            <a:r>
              <a:rPr lang="es-ES" sz="2000" dirty="0" err="1" smtClean="0"/>
              <a:t>berrikusketa</a:t>
            </a:r>
            <a:r>
              <a:rPr lang="es-ES" sz="2000" dirty="0" smtClean="0"/>
              <a:t> </a:t>
            </a:r>
            <a:r>
              <a:rPr lang="es-ES" sz="2000" dirty="0" err="1" smtClean="0"/>
              <a:t>egin</a:t>
            </a:r>
            <a:r>
              <a:rPr lang="es-ES" sz="2000" dirty="0" smtClean="0"/>
              <a:t> </a:t>
            </a:r>
            <a:r>
              <a:rPr lang="es-ES" sz="2000" dirty="0" err="1"/>
              <a:t>zuen</a:t>
            </a:r>
            <a:r>
              <a:rPr lang="es-ES" sz="2000" dirty="0"/>
              <a:t> (</a:t>
            </a:r>
            <a:r>
              <a:rPr lang="es-ES" sz="2000" dirty="0" err="1"/>
              <a:t>Eligard</a:t>
            </a:r>
            <a:r>
              <a:rPr lang="es-ES" sz="2000" dirty="0"/>
              <a:t>®, </a:t>
            </a:r>
            <a:r>
              <a:rPr lang="es-ES" sz="2000" dirty="0" err="1"/>
              <a:t>Lutrate</a:t>
            </a:r>
            <a:r>
              <a:rPr lang="es-ES" sz="2000" dirty="0"/>
              <a:t>® eta </a:t>
            </a:r>
            <a:r>
              <a:rPr lang="es-ES" sz="2000" dirty="0" err="1"/>
              <a:t>Procrin</a:t>
            </a:r>
            <a:r>
              <a:rPr lang="es-ES" sz="2000" dirty="0"/>
              <a:t>®), </a:t>
            </a:r>
            <a:r>
              <a:rPr lang="es-ES" sz="2000" dirty="0" err="1"/>
              <a:t>medikamentuok</a:t>
            </a:r>
            <a:r>
              <a:rPr lang="es-ES" sz="2000" dirty="0"/>
              <a:t> </a:t>
            </a:r>
            <a:r>
              <a:rPr lang="es-ES" sz="2000" dirty="0" err="1"/>
              <a:t>berreratzeko</a:t>
            </a:r>
            <a:r>
              <a:rPr lang="es-ES" sz="2000" dirty="0"/>
              <a:t> eta </a:t>
            </a:r>
            <a:r>
              <a:rPr lang="es-ES" sz="2000" dirty="0" err="1"/>
              <a:t>administratzeko</a:t>
            </a:r>
            <a:r>
              <a:rPr lang="es-ES" sz="2000" dirty="0"/>
              <a:t> </a:t>
            </a:r>
            <a:r>
              <a:rPr lang="es-ES" sz="2000" dirty="0" err="1"/>
              <a:t>prozesuetan</a:t>
            </a:r>
            <a:r>
              <a:rPr lang="es-ES" sz="2000" dirty="0"/>
              <a:t> </a:t>
            </a:r>
            <a:r>
              <a:rPr lang="es-ES" sz="2000" dirty="0" err="1"/>
              <a:t>akatsak</a:t>
            </a:r>
            <a:r>
              <a:rPr lang="es-ES" sz="2000" dirty="0"/>
              <a:t> izan </a:t>
            </a:r>
            <a:r>
              <a:rPr lang="es-ES" sz="2000" dirty="0" err="1"/>
              <a:t>zirela</a:t>
            </a:r>
            <a:r>
              <a:rPr lang="es-ES" sz="2000" dirty="0"/>
              <a:t>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.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horietako</a:t>
            </a:r>
            <a:r>
              <a:rPr lang="es-ES" sz="2000" dirty="0"/>
              <a:t> </a:t>
            </a:r>
            <a:r>
              <a:rPr lang="es-ES" sz="2000" dirty="0" err="1"/>
              <a:t>askotan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pautatutako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dosiak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baino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dosi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txikiagoak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dirty="0" err="1"/>
              <a:t>administratu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, eta, </a:t>
            </a:r>
            <a:r>
              <a:rPr lang="es-ES" sz="2000" dirty="0" err="1"/>
              <a:t>batzuetan</a:t>
            </a:r>
            <a:r>
              <a:rPr lang="es-ES" sz="2000" dirty="0"/>
              <a:t>,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zen </a:t>
            </a:r>
            <a:r>
              <a:rPr lang="es-ES" sz="2000" dirty="0" err="1"/>
              <a:t>eraginkorra</a:t>
            </a:r>
            <a:r>
              <a:rPr lang="es-ES" sz="2000" dirty="0"/>
              <a:t> izan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Berrikusketa</a:t>
            </a:r>
            <a:r>
              <a:rPr lang="es-ES" sz="2000" dirty="0" smtClean="0"/>
              <a:t> horren </a:t>
            </a:r>
            <a:r>
              <a:rPr lang="es-ES" sz="2000" dirty="0" err="1" smtClean="0"/>
              <a:t>ondorio</a:t>
            </a:r>
            <a:r>
              <a:rPr lang="es-ES" sz="2000" dirty="0" smtClean="0"/>
              <a:t> </a:t>
            </a:r>
            <a:r>
              <a:rPr lang="es-ES" sz="2000" dirty="0" err="1" smtClean="0"/>
              <a:t>azpimarragarrienak</a:t>
            </a:r>
            <a:r>
              <a:rPr lang="es-ES" sz="2000" dirty="0" smtClean="0"/>
              <a:t>:</a:t>
            </a:r>
          </a:p>
          <a:p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Akats</a:t>
            </a:r>
            <a:r>
              <a:rPr lang="es-ES" sz="2000" dirty="0" smtClean="0"/>
              <a:t> </a:t>
            </a:r>
            <a:r>
              <a:rPr lang="es-ES" sz="2000" dirty="0" err="1" smtClean="0"/>
              <a:t>horiek</a:t>
            </a:r>
            <a:r>
              <a:rPr lang="es-ES" sz="2000" dirty="0" smtClean="0"/>
              <a:t> </a:t>
            </a:r>
            <a:r>
              <a:rPr lang="es-ES" sz="2000" dirty="0" err="1" smtClean="0"/>
              <a:t>gertatzeko</a:t>
            </a:r>
            <a:r>
              <a:rPr lang="es-ES" sz="2000" dirty="0" smtClean="0"/>
              <a:t> </a:t>
            </a:r>
            <a:r>
              <a:rPr lang="es-ES" sz="2000" dirty="0" err="1" smtClean="0"/>
              <a:t>probabilitatea</a:t>
            </a:r>
            <a:r>
              <a:rPr lang="es-ES" sz="2000" dirty="0" smtClean="0"/>
              <a:t> </a:t>
            </a:r>
            <a:r>
              <a:rPr lang="es-ES" sz="2000" dirty="0" err="1" smtClean="0"/>
              <a:t>handitzen</a:t>
            </a:r>
            <a:r>
              <a:rPr lang="es-ES" sz="2000" dirty="0" smtClean="0"/>
              <a:t> da </a:t>
            </a:r>
            <a:r>
              <a:rPr lang="es-ES" sz="2000" dirty="0" err="1" smtClean="0"/>
              <a:t>medikamentua</a:t>
            </a:r>
            <a:r>
              <a:rPr lang="es-ES" sz="2000" dirty="0" smtClean="0"/>
              <a:t> </a:t>
            </a:r>
            <a:r>
              <a:rPr lang="es-ES" sz="2000" dirty="0" err="1" smtClean="0"/>
              <a:t>berreratzeko</a:t>
            </a:r>
            <a:r>
              <a:rPr lang="es-ES" sz="2000" dirty="0" smtClean="0"/>
              <a:t> eta </a:t>
            </a:r>
            <a:r>
              <a:rPr lang="es-ES" sz="2000" dirty="0" err="1" smtClean="0"/>
              <a:t>emateko</a:t>
            </a:r>
            <a:r>
              <a:rPr lang="es-ES" sz="2000" dirty="0" smtClean="0"/>
              <a:t> </a:t>
            </a:r>
            <a:r>
              <a:rPr lang="es-ES" sz="2000" dirty="0" err="1" smtClean="0"/>
              <a:t>prozesuen</a:t>
            </a:r>
            <a:r>
              <a:rPr lang="es-ES" sz="2000" dirty="0" smtClean="0"/>
              <a:t> </a:t>
            </a:r>
            <a:r>
              <a:rPr lang="es-ES" sz="2000" dirty="0" err="1" smtClean="0"/>
              <a:t>konplexutasuna</a:t>
            </a:r>
            <a:r>
              <a:rPr lang="es-ES" sz="2000" dirty="0" smtClean="0"/>
              <a:t> </a:t>
            </a:r>
            <a:r>
              <a:rPr lang="es-ES" sz="2000" dirty="0" err="1" smtClean="0"/>
              <a:t>handitu</a:t>
            </a:r>
            <a:r>
              <a:rPr lang="es-ES" sz="2000" dirty="0" smtClean="0"/>
              <a:t> </a:t>
            </a:r>
            <a:r>
              <a:rPr lang="es-ES" sz="2000" dirty="0" err="1" smtClean="0"/>
              <a:t>ahala</a:t>
            </a:r>
            <a:r>
              <a:rPr lang="es-ES" sz="2000" dirty="0" smtClean="0"/>
              <a:t>, eta </a:t>
            </a:r>
            <a:r>
              <a:rPr lang="es-ES" sz="2000" dirty="0" err="1" smtClean="0"/>
              <a:t>ohikoagoak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</a:t>
            </a:r>
            <a:r>
              <a:rPr lang="es-ES" sz="2000" dirty="0" err="1" smtClean="0"/>
              <a:t>Eligard</a:t>
            </a:r>
            <a:r>
              <a:rPr lang="es-ES" sz="2000" dirty="0" smtClean="0"/>
              <a:t>® </a:t>
            </a:r>
            <a:r>
              <a:rPr lang="es-ES" sz="2000" dirty="0" err="1" smtClean="0"/>
              <a:t>medikamentuaren</a:t>
            </a:r>
            <a:r>
              <a:rPr lang="es-ES" sz="2000" dirty="0" smtClean="0"/>
              <a:t> </a:t>
            </a:r>
            <a:r>
              <a:rPr lang="es-ES" sz="2000" dirty="0" err="1" smtClean="0"/>
              <a:t>kasuan</a:t>
            </a:r>
            <a:r>
              <a:rPr lang="es-ES" sz="2000" dirty="0"/>
              <a:t>. </a:t>
            </a:r>
            <a:r>
              <a:rPr lang="es-ES" sz="2000" dirty="0" err="1"/>
              <a:t>Eligard</a:t>
            </a:r>
            <a:r>
              <a:rPr lang="es-ES" sz="2000" dirty="0"/>
              <a:t>® </a:t>
            </a:r>
            <a:r>
              <a:rPr lang="es-ES" sz="2000" dirty="0" err="1"/>
              <a:t>medikamentuaren</a:t>
            </a:r>
            <a:r>
              <a:rPr lang="es-ES" sz="2000" dirty="0"/>
              <a:t> </a:t>
            </a:r>
            <a:r>
              <a:rPr lang="es-ES" sz="2000" dirty="0" err="1"/>
              <a:t>laborategi</a:t>
            </a:r>
            <a:r>
              <a:rPr lang="es-ES" sz="2000" dirty="0"/>
              <a:t> </a:t>
            </a:r>
            <a:r>
              <a:rPr lang="es-ES" sz="2000" dirty="0" err="1"/>
              <a:t>titularrari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zaio</a:t>
            </a:r>
            <a:r>
              <a:rPr lang="es-ES" sz="2000" dirty="0"/>
              <a:t> </a:t>
            </a:r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medikamentua</a:t>
            </a:r>
            <a:r>
              <a:rPr lang="es-ES" sz="2000" dirty="0"/>
              <a:t> </a:t>
            </a:r>
            <a:r>
              <a:rPr lang="es-ES" sz="2000" dirty="0" err="1"/>
              <a:t>emateko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gailuaren</a:t>
            </a:r>
            <a:r>
              <a:rPr lang="es-ES" sz="2000" dirty="0"/>
              <a:t> </a:t>
            </a:r>
            <a:r>
              <a:rPr lang="es-ES" sz="2000" dirty="0" err="1"/>
              <a:t>ordez</a:t>
            </a:r>
            <a:r>
              <a:rPr lang="es-ES" sz="2000" dirty="0"/>
              <a:t> </a:t>
            </a:r>
            <a:r>
              <a:rPr lang="es-ES" sz="2000" dirty="0" err="1"/>
              <a:t>gailu</a:t>
            </a:r>
            <a:r>
              <a:rPr lang="es-ES" sz="2000" dirty="0"/>
              <a:t> </a:t>
            </a:r>
            <a:r>
              <a:rPr lang="es-ES" sz="2000" dirty="0" err="1"/>
              <a:t>sinpleago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jartzeko</a:t>
            </a:r>
            <a:r>
              <a:rPr lang="es-ES" sz="2000" dirty="0"/>
              <a:t>, eta, </a:t>
            </a:r>
            <a:r>
              <a:rPr lang="es-ES" sz="2000" dirty="0" err="1"/>
              <a:t>gailu</a:t>
            </a:r>
            <a:r>
              <a:rPr lang="es-ES" sz="2000" dirty="0"/>
              <a:t> </a:t>
            </a:r>
            <a:r>
              <a:rPr lang="es-ES" sz="2000" dirty="0" err="1"/>
              <a:t>berria</a:t>
            </a:r>
            <a:r>
              <a:rPr lang="es-ES" sz="2000" dirty="0"/>
              <a:t> </a:t>
            </a:r>
            <a:r>
              <a:rPr lang="es-ES" sz="2000" dirty="0" err="1"/>
              <a:t>erabilgarri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arte,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Eligard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®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prestatzeari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eta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emateari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buruzko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informazioa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indartu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da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03146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LEUPRORELINA: ASKAPEN LUZEKO LEUPRORELINA DUTEN MEDIKAMENTUAK BERRERATZEKO ETA EMATEKO PROZESUETAN IZANDAKO AKATSAK (II)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/>
              <a:t>Gomendatzen</a:t>
            </a:r>
            <a:r>
              <a:rPr lang="es-ES" sz="2000" dirty="0"/>
              <a:t> da </a:t>
            </a:r>
            <a:r>
              <a:rPr lang="es-ES" sz="2000" dirty="0" err="1"/>
              <a:t>produktu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esperientzia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duten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profesional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sanitarioek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soilik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dirty="0" err="1"/>
              <a:t>bete</a:t>
            </a:r>
            <a:r>
              <a:rPr lang="es-ES" sz="2000" dirty="0"/>
              <a:t> </a:t>
            </a:r>
            <a:r>
              <a:rPr lang="es-ES" sz="2000" dirty="0" err="1"/>
              <a:t>ditzatela</a:t>
            </a:r>
            <a:r>
              <a:rPr lang="es-ES" sz="2000" dirty="0"/>
              <a:t> </a:t>
            </a:r>
            <a:r>
              <a:rPr lang="es-ES" sz="2000" dirty="0" err="1"/>
              <a:t>medikamentuok</a:t>
            </a:r>
            <a:r>
              <a:rPr lang="es-ES" sz="2000" dirty="0"/>
              <a:t> </a:t>
            </a:r>
            <a:r>
              <a:rPr lang="es-ES" sz="2000" dirty="0" err="1"/>
              <a:t>berreratzeko</a:t>
            </a:r>
            <a:r>
              <a:rPr lang="es-ES" sz="2000" dirty="0"/>
              <a:t> eta </a:t>
            </a:r>
            <a:r>
              <a:rPr lang="es-ES" sz="2000" dirty="0" err="1"/>
              <a:t>emateko</a:t>
            </a:r>
            <a:r>
              <a:rPr lang="es-ES" sz="2000" dirty="0"/>
              <a:t> </a:t>
            </a:r>
            <a:r>
              <a:rPr lang="es-ES" sz="2000" dirty="0" err="1"/>
              <a:t>prozesuak</a:t>
            </a:r>
            <a:r>
              <a:rPr lang="es-ES" sz="2000" dirty="0"/>
              <a:t>, eta </a:t>
            </a:r>
            <a:r>
              <a:rPr lang="es-ES" sz="2000" dirty="0" err="1"/>
              <a:t>zorrotz</a:t>
            </a:r>
            <a:r>
              <a:rPr lang="es-ES" sz="2000" dirty="0"/>
              <a:t> </a:t>
            </a:r>
            <a:r>
              <a:rPr lang="es-ES" sz="2000" dirty="0" err="1"/>
              <a:t>bete</a:t>
            </a:r>
            <a:r>
              <a:rPr lang="es-ES" sz="2000" dirty="0"/>
              <a:t> </a:t>
            </a:r>
            <a:r>
              <a:rPr lang="es-ES" sz="2000" dirty="0" err="1"/>
              <a:t>ditzatela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prestatzeko</a:t>
            </a:r>
            <a:r>
              <a:rPr lang="es-ES" sz="2000" dirty="0"/>
              <a:t> </a:t>
            </a:r>
            <a:r>
              <a:rPr lang="es-ES" sz="2000" dirty="0" err="1"/>
              <a:t>jarraibideak</a:t>
            </a:r>
            <a:r>
              <a:rPr lang="es-E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err="1" smtClean="0"/>
              <a:t>Medikamentua</a:t>
            </a:r>
            <a:r>
              <a:rPr lang="es-ES" sz="2000" dirty="0" smtClean="0"/>
              <a:t> </a:t>
            </a:r>
            <a:r>
              <a:rPr lang="es-ES" sz="2000" dirty="0" err="1"/>
              <a:t>prestatzean</a:t>
            </a:r>
            <a:r>
              <a:rPr lang="es-ES" sz="2000" dirty="0"/>
              <a:t> </a:t>
            </a:r>
            <a:r>
              <a:rPr lang="es-ES" sz="2000" dirty="0" err="1"/>
              <a:t>akatsen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baieztatzen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susmatzen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  <a:r>
              <a:rPr lang="es-ES" sz="2000" dirty="0" err="1"/>
              <a:t>pazientearen</a:t>
            </a:r>
            <a:r>
              <a:rPr lang="es-ES" sz="2000" dirty="0"/>
              <a:t> </a:t>
            </a:r>
            <a:r>
              <a:rPr lang="es-ES" sz="2000" dirty="0" err="1"/>
              <a:t>jarraipena</a:t>
            </a:r>
            <a:r>
              <a:rPr lang="es-ES" sz="2000" dirty="0"/>
              <a:t> </a:t>
            </a:r>
            <a:r>
              <a:rPr lang="es-ES" sz="2000" dirty="0" err="1"/>
              <a:t>egingo</a:t>
            </a:r>
            <a:r>
              <a:rPr lang="es-ES" sz="2000" dirty="0"/>
              <a:t> da, </a:t>
            </a:r>
            <a:r>
              <a:rPr lang="es-ES" sz="2000" dirty="0" err="1"/>
              <a:t>ziurtatzeko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eraginkorra</a:t>
            </a:r>
            <a:r>
              <a:rPr lang="es-ES" sz="2000" dirty="0"/>
              <a:t> dela</a:t>
            </a:r>
            <a:r>
              <a:rPr lang="es-E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219200" y="3752193"/>
            <a:ext cx="10037379" cy="143991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chemeClr val="tx1"/>
                </a:solidFill>
              </a:rPr>
              <a:t>2020ko </a:t>
            </a:r>
            <a:r>
              <a:rPr lang="es-ES" dirty="0" err="1">
                <a:solidFill>
                  <a:schemeClr val="tx1"/>
                </a:solidFill>
              </a:rPr>
              <a:t>ekainetik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aurrera</a:t>
            </a:r>
            <a:r>
              <a:rPr lang="es-ES" dirty="0">
                <a:solidFill>
                  <a:schemeClr val="tx1"/>
                </a:solidFill>
              </a:rPr>
              <a:t>, </a:t>
            </a:r>
            <a:r>
              <a:rPr lang="es-ES" dirty="0" err="1">
                <a:solidFill>
                  <a:schemeClr val="tx1"/>
                </a:solidFill>
              </a:rPr>
              <a:t>eskuragarri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dago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leuprorelina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hiru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hilean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behin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administratzeko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larruazalpeko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prestakina</a:t>
            </a:r>
            <a:r>
              <a:rPr lang="es-ES" dirty="0">
                <a:solidFill>
                  <a:schemeClr val="tx1"/>
                </a:solidFill>
              </a:rPr>
              <a:t> (</a:t>
            </a:r>
            <a:r>
              <a:rPr lang="es-ES" dirty="0" err="1">
                <a:solidFill>
                  <a:schemeClr val="tx1"/>
                </a:solidFill>
              </a:rPr>
              <a:t>Leptoprol</a:t>
            </a:r>
            <a:r>
              <a:rPr lang="es-ES" dirty="0">
                <a:solidFill>
                  <a:schemeClr val="tx1"/>
                </a:solidFill>
              </a:rPr>
              <a:t>®). </a:t>
            </a:r>
            <a:r>
              <a:rPr lang="es-ES" dirty="0" err="1">
                <a:solidFill>
                  <a:schemeClr val="tx1"/>
                </a:solidFill>
              </a:rPr>
              <a:t>Depot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erako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formatuan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ez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bezala</a:t>
            </a:r>
            <a:r>
              <a:rPr lang="es-ES" dirty="0">
                <a:solidFill>
                  <a:schemeClr val="tx1"/>
                </a:solidFill>
              </a:rPr>
              <a:t>, </a:t>
            </a:r>
            <a:r>
              <a:rPr lang="es-ES" dirty="0" err="1">
                <a:solidFill>
                  <a:schemeClr val="tx1"/>
                </a:solidFill>
              </a:rPr>
              <a:t>ez</a:t>
            </a:r>
            <a:r>
              <a:rPr lang="es-ES" dirty="0">
                <a:solidFill>
                  <a:schemeClr val="tx1"/>
                </a:solidFill>
              </a:rPr>
              <a:t> da </a:t>
            </a:r>
            <a:r>
              <a:rPr lang="es-ES" dirty="0" err="1">
                <a:solidFill>
                  <a:schemeClr val="tx1"/>
                </a:solidFill>
              </a:rPr>
              <a:t>aldez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aurretik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berreratu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behar</a:t>
            </a:r>
            <a:r>
              <a:rPr lang="es-ES" dirty="0">
                <a:solidFill>
                  <a:schemeClr val="tx1"/>
                </a:solidFill>
              </a:rPr>
              <a:t>; </a:t>
            </a:r>
            <a:r>
              <a:rPr lang="es-ES" dirty="0" err="1">
                <a:solidFill>
                  <a:schemeClr val="tx1"/>
                </a:solidFill>
              </a:rPr>
              <a:t>beraz</a:t>
            </a:r>
            <a:r>
              <a:rPr lang="es-ES" dirty="0">
                <a:solidFill>
                  <a:schemeClr val="tx1"/>
                </a:solidFill>
              </a:rPr>
              <a:t>, </a:t>
            </a:r>
            <a:r>
              <a:rPr lang="es-ES" dirty="0" err="1">
                <a:solidFill>
                  <a:schemeClr val="tx1"/>
                </a:solidFill>
              </a:rPr>
              <a:t>prestakuntzari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lotutako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dosifikazio-akatsak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saihesten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dira</a:t>
            </a:r>
            <a:r>
              <a:rPr lang="es-E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688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PICATO® (INGENOL MEBUTATOA): MERATURATZE ETENA, ARRETA NEURRI GISA, EBALUAZIOA BUKATU ARTEAN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dirty="0" smtClean="0"/>
          </a:p>
          <a:p>
            <a:r>
              <a:rPr lang="es-ES" sz="2000" dirty="0" err="1" smtClean="0"/>
              <a:t>Ingenol</a:t>
            </a:r>
            <a:r>
              <a:rPr lang="es-ES" sz="2000" dirty="0" smtClean="0"/>
              <a:t> </a:t>
            </a:r>
            <a:r>
              <a:rPr lang="es-ES" sz="2000" dirty="0" err="1"/>
              <a:t>mebutatoa</a:t>
            </a:r>
            <a:r>
              <a:rPr lang="es-ES" sz="2000" dirty="0"/>
              <a:t> </a:t>
            </a:r>
            <a:r>
              <a:rPr lang="es-ES" sz="2000" dirty="0" err="1"/>
              <a:t>helduen</a:t>
            </a:r>
            <a:r>
              <a:rPr lang="es-ES" sz="2000" dirty="0"/>
              <a:t> </a:t>
            </a:r>
            <a:r>
              <a:rPr lang="es-ES" sz="2000" dirty="0" err="1"/>
              <a:t>keratosi</a:t>
            </a:r>
            <a:r>
              <a:rPr lang="es-ES" sz="2000" dirty="0"/>
              <a:t> </a:t>
            </a:r>
            <a:r>
              <a:rPr lang="es-ES" sz="2000" dirty="0" err="1"/>
              <a:t>aktinikoa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topikoa</a:t>
            </a:r>
            <a:r>
              <a:rPr lang="es-ES" sz="2000" dirty="0"/>
              <a:t> </a:t>
            </a:r>
            <a:r>
              <a:rPr lang="es-ES" sz="2000" dirty="0" smtClean="0"/>
              <a:t>da.</a:t>
            </a:r>
          </a:p>
          <a:p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2012an </a:t>
            </a:r>
            <a:r>
              <a:rPr lang="es-ES" sz="2000" dirty="0" err="1"/>
              <a:t>merkaturatu</a:t>
            </a:r>
            <a:r>
              <a:rPr lang="es-ES" sz="2000" dirty="0"/>
              <a:t> </a:t>
            </a:r>
            <a:r>
              <a:rPr lang="es-ES" sz="2000" dirty="0" err="1"/>
              <a:t>zenetik</a:t>
            </a:r>
            <a:r>
              <a:rPr lang="es-ES" sz="2000" dirty="0"/>
              <a:t>,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 </a:t>
            </a:r>
            <a:r>
              <a:rPr lang="es-ES" sz="2000" dirty="0" err="1"/>
              <a:t>hartzeari</a:t>
            </a:r>
            <a:r>
              <a:rPr lang="es-ES" sz="2000" dirty="0"/>
              <a:t> </a:t>
            </a:r>
            <a:r>
              <a:rPr lang="es-ES" sz="2000" dirty="0" err="1"/>
              <a:t>lotuta</a:t>
            </a:r>
            <a:r>
              <a:rPr lang="es-ES" sz="2000" dirty="0"/>
              <a:t> </a:t>
            </a:r>
            <a:r>
              <a:rPr lang="es-ES" sz="2000" dirty="0" err="1"/>
              <a:t>larruazaleko</a:t>
            </a:r>
            <a:r>
              <a:rPr lang="es-ES" sz="2000" dirty="0"/>
              <a:t> </a:t>
            </a:r>
            <a:r>
              <a:rPr lang="es-ES" sz="2000" dirty="0" err="1"/>
              <a:t>minbizia</a:t>
            </a:r>
            <a:r>
              <a:rPr lang="es-ES" sz="2000" dirty="0"/>
              <a:t> </a:t>
            </a:r>
            <a:r>
              <a:rPr lang="es-ES" sz="2000" dirty="0" err="1"/>
              <a:t>garatzeko</a:t>
            </a:r>
            <a:r>
              <a:rPr lang="es-ES" sz="2000" dirty="0"/>
              <a:t> </a:t>
            </a:r>
            <a:r>
              <a:rPr lang="es-ES" sz="2000" dirty="0" err="1"/>
              <a:t>arriskuaren</a:t>
            </a:r>
            <a:r>
              <a:rPr lang="es-ES" sz="2000" dirty="0"/>
              <a:t> </a:t>
            </a:r>
            <a:r>
              <a:rPr lang="es-ES" sz="2000" dirty="0" err="1"/>
              <a:t>jarraipena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du </a:t>
            </a:r>
            <a:r>
              <a:rPr lang="es-ES" sz="2000" dirty="0" err="1"/>
              <a:t>PRACek</a:t>
            </a:r>
            <a:r>
              <a:rPr lang="es-ES" sz="2000" dirty="0"/>
              <a:t>, eta, </a:t>
            </a:r>
            <a:r>
              <a:rPr lang="es-ES" sz="2000" dirty="0" err="1"/>
              <a:t>bildutako</a:t>
            </a:r>
            <a:r>
              <a:rPr lang="es-ES" sz="2000" dirty="0"/>
              <a:t> </a:t>
            </a:r>
            <a:r>
              <a:rPr lang="es-ES" sz="2000" dirty="0" err="1"/>
              <a:t>datuetan</a:t>
            </a:r>
            <a:r>
              <a:rPr lang="es-ES" sz="2000" dirty="0"/>
              <a:t> </a:t>
            </a:r>
            <a:r>
              <a:rPr lang="es-ES" sz="2000" dirty="0" err="1"/>
              <a:t>oinarrituta</a:t>
            </a:r>
            <a:r>
              <a:rPr lang="es-ES" sz="2000" dirty="0"/>
              <a:t>, </a:t>
            </a:r>
            <a:r>
              <a:rPr lang="es-ES" sz="2000" dirty="0" err="1"/>
              <a:t>ondorioztatu</a:t>
            </a:r>
            <a:r>
              <a:rPr lang="es-ES" sz="2000" dirty="0"/>
              <a:t> </a:t>
            </a:r>
            <a:r>
              <a:rPr lang="es-ES" sz="2000" dirty="0" err="1"/>
              <a:t>zuen</a:t>
            </a:r>
            <a:r>
              <a:rPr lang="es-ES" sz="2000" dirty="0"/>
              <a:t> </a:t>
            </a:r>
            <a:r>
              <a:rPr lang="es-ES" sz="2000" dirty="0" err="1"/>
              <a:t>arrisku-onura</a:t>
            </a:r>
            <a:r>
              <a:rPr lang="es-ES" sz="2000" dirty="0"/>
              <a:t> </a:t>
            </a:r>
            <a:r>
              <a:rPr lang="es-ES" sz="2000" dirty="0" err="1"/>
              <a:t>erlazioa</a:t>
            </a:r>
            <a:r>
              <a:rPr lang="es-ES" sz="2000" dirty="0"/>
              <a:t> </a:t>
            </a:r>
            <a:r>
              <a:rPr lang="es-ES" sz="2000" dirty="0" err="1"/>
              <a:t>kalterako</a:t>
            </a:r>
            <a:r>
              <a:rPr lang="es-ES" sz="2000" dirty="0"/>
              <a:t> dela; hala, </a:t>
            </a:r>
            <a:r>
              <a:rPr lang="es-ES" sz="2000" dirty="0" err="1"/>
              <a:t>beharrezkotzat</a:t>
            </a:r>
            <a:r>
              <a:rPr lang="es-ES" sz="2000" dirty="0"/>
              <a:t> </a:t>
            </a:r>
            <a:r>
              <a:rPr lang="es-ES" sz="2000" dirty="0" err="1"/>
              <a:t>jo</a:t>
            </a:r>
            <a:r>
              <a:rPr lang="es-ES" sz="2000" dirty="0"/>
              <a:t> </a:t>
            </a:r>
            <a:r>
              <a:rPr lang="es-ES" sz="2000" dirty="0" err="1"/>
              <a:t>zuen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oraingoz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merkaturatzeko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baimena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etetea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630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NITROSAMINAK. SORTA BATZUK MERKATUTIK KENTZEKO ERABAKIAREN ERAGINPEKO MEDIKAMENTU GEHIAGO: RANITIDINA ETA BARENIKLINA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2018ko </a:t>
            </a:r>
            <a:r>
              <a:rPr lang="es-ES" sz="2000" dirty="0" err="1"/>
              <a:t>uztailean</a:t>
            </a:r>
            <a:r>
              <a:rPr lang="es-ES" sz="2000" dirty="0"/>
              <a:t>, </a:t>
            </a:r>
            <a:r>
              <a:rPr lang="es-ES" sz="2000" dirty="0" err="1"/>
              <a:t>balsartaneko</a:t>
            </a:r>
            <a:r>
              <a:rPr lang="es-ES" sz="2000" dirty="0"/>
              <a:t> </a:t>
            </a:r>
            <a:r>
              <a:rPr lang="es-ES" sz="2000" dirty="0" err="1"/>
              <a:t>sorta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kentzeko</a:t>
            </a:r>
            <a:r>
              <a:rPr lang="es-ES" sz="2000" dirty="0"/>
              <a:t> </a:t>
            </a:r>
            <a:r>
              <a:rPr lang="es-ES" sz="2000" dirty="0" err="1"/>
              <a:t>agindua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zuen</a:t>
            </a:r>
            <a:r>
              <a:rPr lang="es-ES" sz="2000" dirty="0"/>
              <a:t> </a:t>
            </a:r>
            <a:r>
              <a:rPr lang="es-ES" sz="2000" dirty="0" err="1"/>
              <a:t>AEMPSek</a:t>
            </a:r>
            <a:r>
              <a:rPr lang="es-ES" sz="2000" dirty="0"/>
              <a:t>, N-</a:t>
            </a:r>
            <a:r>
              <a:rPr lang="es-ES" sz="2000" dirty="0" err="1"/>
              <a:t>nitrosaminak</a:t>
            </a:r>
            <a:r>
              <a:rPr lang="es-ES" sz="2000" dirty="0"/>
              <a:t> </a:t>
            </a:r>
            <a:r>
              <a:rPr lang="es-ES" sz="2000" dirty="0" err="1"/>
              <a:t>detektatu</a:t>
            </a:r>
            <a:r>
              <a:rPr lang="es-ES" sz="2000" dirty="0"/>
              <a:t> </a:t>
            </a:r>
            <a:r>
              <a:rPr lang="es-ES" sz="2000" dirty="0" err="1"/>
              <a:t>zirela</a:t>
            </a:r>
            <a:r>
              <a:rPr lang="es-ES" sz="2000" dirty="0"/>
              <a:t> eta. </a:t>
            </a:r>
            <a:r>
              <a:rPr lang="es-ES" sz="2000" dirty="0" err="1" smtClean="0"/>
              <a:t>Nitrosaminak</a:t>
            </a:r>
            <a:r>
              <a:rPr lang="es-ES" sz="2000" dirty="0" smtClean="0"/>
              <a:t> </a:t>
            </a:r>
            <a:r>
              <a:rPr lang="es-ES" sz="2000" dirty="0" err="1"/>
              <a:t>kartzinogenoak</a:t>
            </a:r>
            <a:r>
              <a:rPr lang="es-ES" sz="2000" dirty="0"/>
              <a:t> izan </a:t>
            </a:r>
            <a:r>
              <a:rPr lang="es-ES" sz="2000" dirty="0" err="1"/>
              <a:t>daitezke</a:t>
            </a:r>
            <a:r>
              <a:rPr lang="es-ES" sz="2000" dirty="0"/>
              <a:t> </a:t>
            </a:r>
            <a:r>
              <a:rPr lang="es-ES" sz="2000" dirty="0" err="1"/>
              <a:t>gizakientzat</a:t>
            </a:r>
            <a:r>
              <a:rPr lang="es-ES" sz="2000" dirty="0"/>
              <a:t>, </a:t>
            </a:r>
            <a:r>
              <a:rPr lang="es-ES" sz="2000" dirty="0" err="1"/>
              <a:t>animaliekin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azterlanen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. </a:t>
            </a:r>
            <a:r>
              <a:rPr lang="es-ES" sz="2000" dirty="0" err="1"/>
              <a:t>N</a:t>
            </a:r>
            <a:r>
              <a:rPr lang="es-ES" sz="2000" dirty="0" err="1" smtClean="0"/>
              <a:t>olanahi</a:t>
            </a:r>
            <a:r>
              <a:rPr lang="es-ES" sz="2000" dirty="0" smtClean="0"/>
              <a:t> </a:t>
            </a:r>
            <a:r>
              <a:rPr lang="es-ES" sz="2000" dirty="0"/>
              <a:t>ere,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dirudi</a:t>
            </a:r>
            <a:r>
              <a:rPr lang="es-ES" sz="2000" dirty="0"/>
              <a:t> </a:t>
            </a:r>
            <a:r>
              <a:rPr lang="es-ES" sz="2000" dirty="0" err="1" smtClean="0"/>
              <a:t>kalterik</a:t>
            </a:r>
            <a:r>
              <a:rPr lang="es-ES" sz="2000" dirty="0" smtClean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dutenik</a:t>
            </a:r>
            <a:r>
              <a:rPr lang="es-ES" sz="2000" dirty="0"/>
              <a:t> oso </a:t>
            </a:r>
            <a:r>
              <a:rPr lang="es-ES" sz="2000" dirty="0" err="1"/>
              <a:t>kantitate</a:t>
            </a:r>
            <a:r>
              <a:rPr lang="es-ES" sz="2000" dirty="0"/>
              <a:t> </a:t>
            </a:r>
            <a:r>
              <a:rPr lang="es-ES" sz="2000" dirty="0" err="1"/>
              <a:t>txikietan</a:t>
            </a:r>
            <a:r>
              <a:rPr lang="es-ES" sz="2000" dirty="0"/>
              <a:t> </a:t>
            </a:r>
            <a:r>
              <a:rPr lang="es-ES" sz="2000" dirty="0" err="1"/>
              <a:t>irensten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. 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 err="1" smtClean="0"/>
              <a:t>Orduz</a:t>
            </a:r>
            <a:r>
              <a:rPr lang="es-ES" sz="2000" dirty="0" smtClean="0"/>
              <a:t> </a:t>
            </a:r>
            <a:r>
              <a:rPr lang="es-ES" sz="2000" dirty="0" err="1"/>
              <a:t>geroztik</a:t>
            </a:r>
            <a:r>
              <a:rPr lang="es-ES" sz="2000" dirty="0"/>
              <a:t>,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irbesartan</a:t>
            </a:r>
            <a:r>
              <a:rPr lang="es-ES" sz="2000" dirty="0"/>
              <a:t> </a:t>
            </a:r>
            <a:r>
              <a:rPr lang="es-ES" sz="2000" dirty="0" err="1"/>
              <a:t>sorta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ahozko</a:t>
            </a: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ranitidina</a:t>
            </a:r>
            <a:r>
              <a:rPr lang="es-ES" sz="2000" dirty="0" err="1"/>
              <a:t>renak</a:t>
            </a:r>
            <a:r>
              <a:rPr lang="es-ES" sz="2000" dirty="0"/>
              <a:t> (</a:t>
            </a:r>
            <a:r>
              <a:rPr lang="es-ES" sz="2000" dirty="0" err="1"/>
              <a:t>merkatuan</a:t>
            </a:r>
            <a:r>
              <a:rPr lang="es-ES" sz="2000" dirty="0"/>
              <a:t> jada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eskuragarri</a:t>
            </a:r>
            <a:r>
              <a:rPr lang="es-ES" sz="2000" dirty="0"/>
              <a:t>) eta, duela </a:t>
            </a:r>
            <a:r>
              <a:rPr lang="es-ES" sz="2000" dirty="0" err="1"/>
              <a:t>gutxi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chemeClr val="accent1">
                    <a:lumMod val="75000"/>
                  </a:schemeClr>
                </a:solidFill>
              </a:rPr>
              <a:t>bareniklina</a:t>
            </a:r>
            <a:r>
              <a:rPr lang="es-ES" sz="2000" dirty="0" err="1"/>
              <a:t>renak</a:t>
            </a:r>
            <a:r>
              <a:rPr lang="es-ES" sz="2000" dirty="0"/>
              <a:t> (</a:t>
            </a:r>
            <a:r>
              <a:rPr lang="es-ES" sz="2000" dirty="0" err="1"/>
              <a:t>Champix</a:t>
            </a:r>
            <a:r>
              <a:rPr lang="es-ES" sz="2000" dirty="0" smtClean="0"/>
              <a:t>®).</a:t>
            </a:r>
          </a:p>
          <a:p>
            <a:endParaRPr lang="es-ES" sz="2000" dirty="0"/>
          </a:p>
          <a:p>
            <a:r>
              <a:rPr lang="es-ES" sz="2000" dirty="0" err="1"/>
              <a:t>Champix</a:t>
            </a:r>
            <a:r>
              <a:rPr lang="es-ES" sz="2000" dirty="0"/>
              <a:t>® </a:t>
            </a:r>
            <a:r>
              <a:rPr lang="es-ES" sz="2000" dirty="0" err="1"/>
              <a:t>sortei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, </a:t>
            </a:r>
            <a:r>
              <a:rPr lang="es-ES" sz="2000" dirty="0" err="1"/>
              <a:t>Espainian</a:t>
            </a:r>
            <a:r>
              <a:rPr lang="es-ES" sz="2000" dirty="0"/>
              <a:t> </a:t>
            </a:r>
            <a:r>
              <a:rPr lang="es-ES" sz="2000" dirty="0" err="1"/>
              <a:t>eskuragarri</a:t>
            </a:r>
            <a:r>
              <a:rPr lang="es-ES" sz="2000" dirty="0"/>
              <a:t> </a:t>
            </a:r>
            <a:r>
              <a:rPr lang="es-ES" sz="2000" dirty="0" err="1"/>
              <a:t>zeuden</a:t>
            </a:r>
            <a:r>
              <a:rPr lang="es-ES" sz="2000" dirty="0"/>
              <a:t> </a:t>
            </a:r>
            <a:r>
              <a:rPr lang="es-ES" sz="2000" dirty="0" err="1"/>
              <a:t>sorta</a:t>
            </a:r>
            <a:r>
              <a:rPr lang="es-ES" sz="2000" dirty="0"/>
              <a:t> </a:t>
            </a:r>
            <a:r>
              <a:rPr lang="es-ES" sz="2000" dirty="0" err="1"/>
              <a:t>guztiak</a:t>
            </a:r>
            <a:r>
              <a:rPr lang="es-ES" sz="2000" dirty="0"/>
              <a:t> </a:t>
            </a:r>
            <a:r>
              <a:rPr lang="es-ES" sz="2000" dirty="0" err="1"/>
              <a:t>kendu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eta,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medikamentua</a:t>
            </a:r>
            <a:r>
              <a:rPr lang="es-ES" sz="2000" dirty="0"/>
              <a:t>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merkaturatzen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den </a:t>
            </a:r>
            <a:r>
              <a:rPr lang="es-ES" sz="2000" dirty="0" err="1"/>
              <a:t>bitartean</a:t>
            </a:r>
            <a:r>
              <a:rPr lang="es-ES" sz="2000" dirty="0"/>
              <a:t>, </a:t>
            </a:r>
            <a:r>
              <a:rPr lang="es-ES" sz="2000" dirty="0" err="1"/>
              <a:t>erretzeari</a:t>
            </a:r>
            <a:r>
              <a:rPr lang="es-ES" sz="2000" dirty="0"/>
              <a:t> </a:t>
            </a:r>
            <a:r>
              <a:rPr lang="es-ES" sz="2000" dirty="0" err="1"/>
              <a:t>uzten</a:t>
            </a:r>
            <a:r>
              <a:rPr lang="es-ES" sz="2000" dirty="0"/>
              <a:t> </a:t>
            </a:r>
            <a:r>
              <a:rPr lang="es-ES" sz="2000" dirty="0" err="1"/>
              <a:t>laguntzeko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baliatzea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du </a:t>
            </a:r>
            <a:r>
              <a:rPr lang="es-ES" sz="2000" dirty="0" err="1"/>
              <a:t>AEMPSek</a:t>
            </a:r>
            <a:r>
              <a:rPr lang="es-ES" sz="2000" dirty="0"/>
              <a:t>,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bupropiona</a:t>
            </a:r>
            <a:r>
              <a:rPr lang="es-ES" sz="2000" dirty="0"/>
              <a:t> eta </a:t>
            </a:r>
            <a:r>
              <a:rPr lang="es-ES" sz="2000" dirty="0" err="1"/>
              <a:t>nikotinarekin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ordezko</a:t>
            </a:r>
            <a:r>
              <a:rPr lang="es-ES" sz="2000" dirty="0"/>
              <a:t> terapia.</a:t>
            </a:r>
          </a:p>
        </p:txBody>
      </p:sp>
    </p:spTree>
    <p:extLst>
      <p:ext uri="{BB962C8B-B14F-4D97-AF65-F5344CB8AC3E}">
        <p14:creationId xmlns:p14="http://schemas.microsoft.com/office/powerpoint/2010/main" val="257851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COVID-19ARI AURRE EGITEKO TXERTOEN SEGURTASUNA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2020ko </a:t>
            </a:r>
            <a:r>
              <a:rPr lang="es-ES" sz="2000" dirty="0" err="1"/>
              <a:t>abenduan</a:t>
            </a:r>
            <a:r>
              <a:rPr lang="es-ES" sz="2000" dirty="0"/>
              <a:t>, COVID-19ari </a:t>
            </a:r>
            <a:r>
              <a:rPr lang="es-ES" sz="2000" dirty="0" err="1"/>
              <a:t>aurre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txertoa</a:t>
            </a:r>
            <a:r>
              <a:rPr lang="es-ES" sz="2000" dirty="0"/>
              <a:t> </a:t>
            </a:r>
            <a:r>
              <a:rPr lang="es-ES" sz="2000" dirty="0" err="1"/>
              <a:t>onartu</a:t>
            </a:r>
            <a:r>
              <a:rPr lang="es-ES" sz="2000" dirty="0"/>
              <a:t> zen </a:t>
            </a:r>
            <a:r>
              <a:rPr lang="es-ES" sz="2000" dirty="0" err="1"/>
              <a:t>Europan</a:t>
            </a:r>
            <a:r>
              <a:rPr lang="es-ES" sz="2000" dirty="0"/>
              <a:t>, eta, </a:t>
            </a:r>
            <a:r>
              <a:rPr lang="es-ES" sz="2000" dirty="0" err="1"/>
              <a:t>ordutik</a:t>
            </a:r>
            <a:r>
              <a:rPr lang="es-ES" sz="2000" dirty="0"/>
              <a:t>, </a:t>
            </a:r>
            <a:r>
              <a:rPr lang="es-ES" sz="2000" dirty="0" err="1"/>
              <a:t>txerto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segurtasuna</a:t>
            </a:r>
            <a:r>
              <a:rPr lang="es-ES" sz="2000" dirty="0"/>
              <a:t> izan da </a:t>
            </a:r>
            <a:r>
              <a:rPr lang="es-ES" sz="2000" dirty="0" err="1"/>
              <a:t>kezka</a:t>
            </a:r>
            <a:r>
              <a:rPr lang="es-ES" sz="2000" dirty="0"/>
              <a:t> </a:t>
            </a:r>
            <a:r>
              <a:rPr lang="es-ES" sz="2000" dirty="0" err="1"/>
              <a:t>nagusietako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, </a:t>
            </a:r>
            <a:r>
              <a:rPr lang="es-ES" sz="2000" dirty="0" err="1"/>
              <a:t>biztanleriaren</a:t>
            </a:r>
            <a:r>
              <a:rPr lang="es-ES" sz="2000" dirty="0"/>
              <a:t> </a:t>
            </a:r>
            <a:r>
              <a:rPr lang="es-ES" sz="2000" dirty="0" err="1"/>
              <a:t>ehuneko</a:t>
            </a:r>
            <a:r>
              <a:rPr lang="es-ES" sz="2000" dirty="0"/>
              <a:t> </a:t>
            </a:r>
            <a:r>
              <a:rPr lang="es-ES" sz="2000" dirty="0" err="1"/>
              <a:t>handi</a:t>
            </a:r>
            <a:r>
              <a:rPr lang="es-ES" sz="2000" dirty="0"/>
              <a:t> </a:t>
            </a:r>
            <a:r>
              <a:rPr lang="es-ES" sz="2000" dirty="0" err="1"/>
              <a:t>bati</a:t>
            </a:r>
            <a:r>
              <a:rPr lang="es-ES" sz="2000" dirty="0"/>
              <a:t> </a:t>
            </a:r>
            <a:r>
              <a:rPr lang="es-ES" sz="2000" dirty="0" err="1"/>
              <a:t>jarriko</a:t>
            </a:r>
            <a:r>
              <a:rPr lang="es-ES" sz="2000" dirty="0"/>
              <a:t> </a:t>
            </a:r>
            <a:r>
              <a:rPr lang="es-ES" sz="2000" dirty="0" err="1"/>
              <a:t>zitzaizkiolako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labur</a:t>
            </a:r>
            <a:r>
              <a:rPr lang="es-ES" sz="2000" dirty="0"/>
              <a:t> batean. </a:t>
            </a:r>
            <a:r>
              <a:rPr lang="es-ES" sz="2000" dirty="0" err="1"/>
              <a:t>Zaintza</a:t>
            </a:r>
            <a:r>
              <a:rPr lang="es-ES" sz="2000" dirty="0"/>
              <a:t> </a:t>
            </a:r>
            <a:r>
              <a:rPr lang="es-ES" sz="2000" dirty="0" err="1"/>
              <a:t>estuko</a:t>
            </a:r>
            <a:r>
              <a:rPr lang="es-ES" sz="2000" dirty="0"/>
              <a:t> </a:t>
            </a:r>
            <a:r>
              <a:rPr lang="es-ES" sz="2000" dirty="0" err="1"/>
              <a:t>mekanismoak</a:t>
            </a:r>
            <a:r>
              <a:rPr lang="es-ES" sz="2000" dirty="0"/>
              <a:t> </a:t>
            </a:r>
            <a:r>
              <a:rPr lang="es-ES" sz="2000" dirty="0" err="1"/>
              <a:t>ezarri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, </a:t>
            </a:r>
            <a:r>
              <a:rPr lang="es-ES" sz="2000" dirty="0" err="1"/>
              <a:t>ezohikoak</a:t>
            </a:r>
            <a:r>
              <a:rPr lang="es-ES" sz="2000" dirty="0"/>
              <a:t> </a:t>
            </a:r>
            <a:r>
              <a:rPr lang="es-ES" sz="2000" dirty="0" err="1"/>
              <a:t>izateagatik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klinikoetan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</a:t>
            </a:r>
            <a:r>
              <a:rPr lang="es-ES" sz="2000" dirty="0" err="1"/>
              <a:t>ezin</a:t>
            </a:r>
            <a:r>
              <a:rPr lang="es-ES" sz="2000" dirty="0"/>
              <a:t> izan </a:t>
            </a:r>
            <a:r>
              <a:rPr lang="es-ES" sz="2000" dirty="0" err="1"/>
              <a:t>ziren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</a:t>
            </a:r>
            <a:r>
              <a:rPr lang="es-ES" sz="2000" dirty="0"/>
              <a:t> </a:t>
            </a:r>
            <a:r>
              <a:rPr lang="es-ES" sz="2000" dirty="0" err="1"/>
              <a:t>berriak</a:t>
            </a:r>
            <a:r>
              <a:rPr lang="es-ES" sz="2000" dirty="0"/>
              <a:t> </a:t>
            </a:r>
            <a:r>
              <a:rPr lang="es-ES" sz="2000" dirty="0" err="1"/>
              <a:t>edota</a:t>
            </a:r>
            <a:r>
              <a:rPr lang="es-ES" sz="2000" dirty="0"/>
              <a:t> </a:t>
            </a:r>
            <a:r>
              <a:rPr lang="es-ES" sz="2000" dirty="0" err="1"/>
              <a:t>salbuespenez</a:t>
            </a:r>
            <a:r>
              <a:rPr lang="es-ES" sz="2000" dirty="0"/>
              <a:t> </a:t>
            </a:r>
            <a:r>
              <a:rPr lang="es-ES" sz="2000" dirty="0" err="1"/>
              <a:t>berandu</a:t>
            </a:r>
            <a:r>
              <a:rPr lang="es-ES" sz="2000" dirty="0"/>
              <a:t> </a:t>
            </a:r>
            <a:r>
              <a:rPr lang="es-ES" sz="2000" dirty="0" err="1"/>
              <a:t>ager</a:t>
            </a:r>
            <a:r>
              <a:rPr lang="es-ES" sz="2000" dirty="0"/>
              <a:t> </a:t>
            </a:r>
            <a:r>
              <a:rPr lang="es-ES" sz="2000" dirty="0" err="1"/>
              <a:t>zitezkeenak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</a:t>
            </a:r>
            <a:r>
              <a:rPr lang="es-ES" sz="2000" dirty="0" err="1"/>
              <a:t>ahal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endParaRPr lang="es-ES" sz="2000" dirty="0"/>
          </a:p>
          <a:p>
            <a:r>
              <a:rPr lang="es-ES" sz="2000" dirty="0" err="1"/>
              <a:t>AEMPSek</a:t>
            </a:r>
            <a:r>
              <a:rPr lang="es-ES" sz="2000" dirty="0"/>
              <a:t> COVID-19aren </a:t>
            </a:r>
            <a:r>
              <a:rPr lang="es-ES" sz="2000" dirty="0" err="1"/>
              <a:t>aurkako</a:t>
            </a:r>
            <a:r>
              <a:rPr lang="es-ES" sz="2000" dirty="0"/>
              <a:t> </a:t>
            </a:r>
            <a:r>
              <a:rPr lang="es-ES" sz="2000" dirty="0" err="1"/>
              <a:t>txertoen</a:t>
            </a:r>
            <a:r>
              <a:rPr lang="es-ES" sz="2000" dirty="0"/>
              <a:t> </a:t>
            </a:r>
            <a:r>
              <a:rPr lang="es-ES" sz="2000" dirty="0" err="1"/>
              <a:t>segurtasuna</a:t>
            </a:r>
            <a:r>
              <a:rPr lang="es-ES" sz="2000" dirty="0"/>
              <a:t> </a:t>
            </a:r>
            <a:r>
              <a:rPr lang="es-ES" sz="2000" dirty="0" err="1"/>
              <a:t>zaintzeko</a:t>
            </a:r>
            <a:r>
              <a:rPr lang="es-ES" sz="2000" dirty="0"/>
              <a:t> plan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du, </a:t>
            </a:r>
            <a:r>
              <a:rPr lang="es-ES" sz="2000" dirty="0" err="1"/>
              <a:t>farmakozaintzaren</a:t>
            </a:r>
            <a:r>
              <a:rPr lang="es-ES" sz="2000" dirty="0"/>
              <a:t> </a:t>
            </a:r>
            <a:r>
              <a:rPr lang="es-ES" sz="2000" dirty="0" err="1"/>
              <a:t>jarduerak</a:t>
            </a:r>
            <a:r>
              <a:rPr lang="es-ES" sz="2000" dirty="0"/>
              <a:t> </a:t>
            </a:r>
            <a:r>
              <a:rPr lang="es-ES" sz="2000" dirty="0" err="1" smtClean="0"/>
              <a:t>areagotzeko</a:t>
            </a:r>
            <a:r>
              <a:rPr lang="es-ES" sz="2000" dirty="0" smtClean="0"/>
              <a:t>. </a:t>
            </a:r>
            <a:r>
              <a:rPr lang="es-ES" sz="2000" dirty="0" err="1" smtClean="0"/>
              <a:t>Tarteka</a:t>
            </a:r>
            <a:r>
              <a:rPr lang="es-ES" sz="2000" dirty="0" smtClean="0"/>
              <a:t>, </a:t>
            </a:r>
            <a:r>
              <a:rPr lang="es-ES" sz="2000" dirty="0" err="1"/>
              <a:t>farmakozaintzari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 smtClean="0"/>
              <a:t>txostenak</a:t>
            </a:r>
            <a:r>
              <a:rPr lang="es-ES" sz="2000" dirty="0" smtClean="0"/>
              <a:t> </a:t>
            </a:r>
            <a:r>
              <a:rPr lang="es-ES" sz="2000" dirty="0" err="1"/>
              <a:t>argitaratzen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non </a:t>
            </a:r>
            <a:r>
              <a:rPr lang="es-ES" sz="2000" dirty="0" err="1"/>
              <a:t>kontsulta-gai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detektatu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kaltegarriak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17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13945" y="1353732"/>
            <a:ext cx="9601200" cy="3962401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endParaRPr lang="es-ES" sz="2600" dirty="0" smtClean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SARRERA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err="1" smtClean="0">
                <a:solidFill>
                  <a:schemeClr val="bg1"/>
                </a:solidFill>
              </a:rPr>
              <a:t>AEMPSen</a:t>
            </a:r>
            <a:r>
              <a:rPr lang="es-ES" sz="2600" dirty="0" smtClean="0">
                <a:solidFill>
                  <a:schemeClr val="bg1"/>
                </a:solidFill>
              </a:rPr>
              <a:t> SEGURTASUN INFORMAZIOA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COVID-19ari AURRE EGITEKO TXERTOEN SEGURTASUNA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2600" dirty="0" smtClean="0">
                <a:solidFill>
                  <a:schemeClr val="bg1"/>
                </a:solidFill>
              </a:rPr>
              <a:t>BESTE SEGURTASUN-KOMUNIKAZIO BATZUK</a:t>
            </a:r>
            <a:endParaRPr lang="es-ES" sz="26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BIRUS-BEKTOREA DUTEN TXERTOAK: VAXZEVRIA® ETA JANSSENEN TXERTOA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>TRONBOSI-SINDROMEA TRONBOZITOPENIAREKIN (TST)</a:t>
            </a:r>
          </a:p>
          <a:p>
            <a:endParaRPr lang="es-ES" sz="2000" dirty="0" smtClean="0"/>
          </a:p>
          <a:p>
            <a:r>
              <a:rPr lang="es-ES" sz="2000" dirty="0" smtClean="0"/>
              <a:t>Bi </a:t>
            </a:r>
            <a:r>
              <a:rPr lang="es-ES" sz="2000" dirty="0" err="1" smtClean="0"/>
              <a:t>txerto</a:t>
            </a:r>
            <a:r>
              <a:rPr lang="es-ES" sz="2000" dirty="0" smtClean="0"/>
              <a:t> </a:t>
            </a:r>
            <a:r>
              <a:rPr lang="es-ES" sz="2000" dirty="0" err="1" smtClean="0"/>
              <a:t>hauek</a:t>
            </a:r>
            <a:r>
              <a:rPr lang="es-ES" sz="2000" dirty="0" smtClean="0"/>
              <a:t> </a:t>
            </a:r>
            <a:r>
              <a:rPr lang="es-ES" sz="2000" dirty="0" err="1" smtClean="0"/>
              <a:t>jarri</a:t>
            </a:r>
            <a:r>
              <a:rPr lang="es-ES" sz="2000" dirty="0" smtClean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 </a:t>
            </a:r>
            <a:r>
              <a:rPr lang="es-ES" sz="2000" dirty="0" err="1" smtClean="0"/>
              <a:t>gerta</a:t>
            </a:r>
            <a:r>
              <a:rPr lang="es-ES" sz="2000" dirty="0" smtClean="0"/>
              <a:t> </a:t>
            </a:r>
            <a:r>
              <a:rPr lang="es-ES" sz="2000" dirty="0" err="1" smtClean="0"/>
              <a:t>liteke</a:t>
            </a:r>
            <a:r>
              <a:rPr lang="es-ES" sz="2000" dirty="0" smtClean="0"/>
              <a:t> </a:t>
            </a:r>
            <a:r>
              <a:rPr lang="es-ES" sz="2000" dirty="0" err="1" smtClean="0"/>
              <a:t>tronbosiak</a:t>
            </a:r>
            <a:r>
              <a:rPr lang="es-ES" sz="2000" dirty="0" smtClean="0"/>
              <a:t> </a:t>
            </a:r>
            <a:r>
              <a:rPr lang="es-ES" sz="2000" dirty="0" err="1" smtClean="0"/>
              <a:t>agertzea</a:t>
            </a:r>
            <a:r>
              <a:rPr lang="es-ES" sz="2000" dirty="0" smtClean="0"/>
              <a:t> </a:t>
            </a:r>
            <a:r>
              <a:rPr lang="es-ES" sz="2000" dirty="0" err="1" smtClean="0"/>
              <a:t>tronbopeniarekin</a:t>
            </a:r>
            <a:r>
              <a:rPr lang="es-ES" sz="2000" dirty="0" smtClean="0"/>
              <a:t> batera, hala </a:t>
            </a:r>
            <a:r>
              <a:rPr lang="es-ES" sz="2000" dirty="0" err="1" smtClean="0"/>
              <a:t>nola</a:t>
            </a:r>
            <a:r>
              <a:rPr lang="es-ES" sz="2000" dirty="0" smtClean="0"/>
              <a:t> </a:t>
            </a:r>
            <a:r>
              <a:rPr lang="es-ES" sz="2000" dirty="0" err="1" smtClean="0"/>
              <a:t>garuneko</a:t>
            </a:r>
            <a:r>
              <a:rPr lang="es-ES" sz="2000" dirty="0" smtClean="0"/>
              <a:t> </a:t>
            </a:r>
            <a:r>
              <a:rPr lang="es-ES" sz="2000" dirty="0" err="1" smtClean="0"/>
              <a:t>sinu</a:t>
            </a:r>
            <a:r>
              <a:rPr lang="es-ES" sz="2000" dirty="0" smtClean="0"/>
              <a:t> </a:t>
            </a:r>
            <a:r>
              <a:rPr lang="es-ES" sz="2000" dirty="0" err="1" smtClean="0"/>
              <a:t>benosoen</a:t>
            </a:r>
            <a:r>
              <a:rPr lang="es-ES" sz="2000" dirty="0" smtClean="0"/>
              <a:t> </a:t>
            </a:r>
            <a:r>
              <a:rPr lang="es-ES" sz="2000" dirty="0" err="1" smtClean="0"/>
              <a:t>tronbosia</a:t>
            </a:r>
            <a:r>
              <a:rPr lang="es-ES" sz="2000" dirty="0" smtClean="0"/>
              <a:t>, </a:t>
            </a:r>
            <a:r>
              <a:rPr lang="es-ES" sz="2000" dirty="0" err="1" smtClean="0"/>
              <a:t>zain</a:t>
            </a:r>
            <a:r>
              <a:rPr lang="es-ES" sz="2000" dirty="0" smtClean="0"/>
              <a:t> </a:t>
            </a:r>
            <a:r>
              <a:rPr lang="es-ES" sz="2000" dirty="0" err="1" smtClean="0"/>
              <a:t>esplenikoen</a:t>
            </a:r>
            <a:r>
              <a:rPr lang="es-ES" sz="2000" dirty="0" smtClean="0"/>
              <a:t> </a:t>
            </a:r>
            <a:r>
              <a:rPr lang="es-ES" sz="2000" dirty="0" err="1" smtClean="0"/>
              <a:t>tronbosia</a:t>
            </a:r>
            <a:r>
              <a:rPr lang="es-ES" sz="2000" dirty="0" smtClean="0"/>
              <a:t> eta </a:t>
            </a:r>
            <a:r>
              <a:rPr lang="es-ES" sz="2000" dirty="0" err="1" smtClean="0"/>
              <a:t>tronbosi</a:t>
            </a:r>
            <a:r>
              <a:rPr lang="es-ES" sz="2000" dirty="0" smtClean="0"/>
              <a:t> </a:t>
            </a:r>
            <a:r>
              <a:rPr lang="es-ES" sz="2000" dirty="0" err="1" smtClean="0"/>
              <a:t>arteriala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Identifikatutako</a:t>
            </a:r>
            <a:r>
              <a:rPr lang="es-ES" sz="2000" dirty="0" smtClean="0"/>
              <a:t> </a:t>
            </a:r>
            <a:r>
              <a:rPr lang="es-ES" sz="2000" dirty="0" err="1" smtClean="0"/>
              <a:t>kasu</a:t>
            </a:r>
            <a:r>
              <a:rPr lang="es-ES" sz="2000" dirty="0" smtClean="0"/>
              <a:t> </a:t>
            </a:r>
            <a:r>
              <a:rPr lang="es-ES" sz="2000" dirty="0" err="1" smtClean="0"/>
              <a:t>gehienak</a:t>
            </a:r>
            <a:r>
              <a:rPr lang="es-ES" sz="2000" dirty="0" smtClean="0"/>
              <a:t> 60 </a:t>
            </a:r>
            <a:r>
              <a:rPr lang="es-ES" sz="2000" dirty="0" err="1" smtClean="0"/>
              <a:t>urtetik</a:t>
            </a:r>
            <a:r>
              <a:rPr lang="es-ES" sz="2000" dirty="0" smtClean="0"/>
              <a:t> </a:t>
            </a:r>
            <a:r>
              <a:rPr lang="es-ES" sz="2000" dirty="0" err="1" smtClean="0"/>
              <a:t>beherako</a:t>
            </a:r>
            <a:r>
              <a:rPr lang="es-ES" sz="2000" dirty="0" smtClean="0"/>
              <a:t> </a:t>
            </a:r>
            <a:r>
              <a:rPr lang="es-ES" sz="2000" dirty="0" err="1" smtClean="0"/>
              <a:t>emakumeenak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, </a:t>
            </a:r>
            <a:r>
              <a:rPr lang="es-ES" sz="2000" dirty="0" err="1" smtClean="0"/>
              <a:t>txertoa</a:t>
            </a:r>
            <a:r>
              <a:rPr lang="es-ES" sz="2000" dirty="0" smtClean="0"/>
              <a:t> </a:t>
            </a:r>
            <a:r>
              <a:rPr lang="es-ES" sz="2000" dirty="0" err="1" smtClean="0"/>
              <a:t>jarri</a:t>
            </a:r>
            <a:r>
              <a:rPr lang="es-ES" sz="2000" dirty="0" smtClean="0"/>
              <a:t> eta </a:t>
            </a:r>
            <a:r>
              <a:rPr lang="es-ES" sz="2000" dirty="0" err="1" smtClean="0"/>
              <a:t>hurrengo</a:t>
            </a:r>
            <a:r>
              <a:rPr lang="es-ES" sz="2000" dirty="0" smtClean="0"/>
              <a:t> </a:t>
            </a:r>
            <a:r>
              <a:rPr lang="es-ES" sz="2000" dirty="0" err="1" smtClean="0"/>
              <a:t>bi</a:t>
            </a:r>
            <a:r>
              <a:rPr lang="es-ES" sz="2000" dirty="0" smtClean="0"/>
              <a:t> </a:t>
            </a:r>
            <a:r>
              <a:rPr lang="es-ES" sz="2000" dirty="0" err="1" smtClean="0"/>
              <a:t>asteetan</a:t>
            </a:r>
            <a:r>
              <a:rPr lang="es-ES" sz="2000" dirty="0" smtClean="0"/>
              <a:t> </a:t>
            </a:r>
            <a:r>
              <a:rPr lang="es-ES" sz="2000" dirty="0" err="1" smtClean="0"/>
              <a:t>gertatutakoak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b="1" dirty="0" smtClean="0">
                <a:solidFill>
                  <a:srgbClr val="0070C0"/>
                </a:solidFill>
              </a:rPr>
              <a:t>Ez da </a:t>
            </a:r>
            <a:r>
              <a:rPr lang="es-ES" sz="2000" b="1" dirty="0" err="1" smtClean="0">
                <a:solidFill>
                  <a:srgbClr val="0070C0"/>
                </a:solidFill>
              </a:rPr>
              <a:t>aurkitu</a:t>
            </a:r>
            <a:r>
              <a:rPr lang="es-ES" sz="2000" b="1" dirty="0" smtClean="0">
                <a:solidFill>
                  <a:srgbClr val="0070C0"/>
                </a:solidFill>
              </a:rPr>
              <a:t> </a:t>
            </a:r>
            <a:r>
              <a:rPr lang="es-ES" sz="2000" b="1" dirty="0" err="1" smtClean="0">
                <a:solidFill>
                  <a:srgbClr val="0070C0"/>
                </a:solidFill>
              </a:rPr>
              <a:t>gertaera</a:t>
            </a:r>
            <a:r>
              <a:rPr lang="es-ES" sz="2000" b="1" dirty="0" smtClean="0">
                <a:solidFill>
                  <a:srgbClr val="0070C0"/>
                </a:solidFill>
              </a:rPr>
              <a:t> </a:t>
            </a:r>
            <a:r>
              <a:rPr lang="es-ES" sz="2000" b="1" dirty="0" err="1" smtClean="0">
                <a:solidFill>
                  <a:srgbClr val="0070C0"/>
                </a:solidFill>
              </a:rPr>
              <a:t>hortarako</a:t>
            </a:r>
            <a:r>
              <a:rPr lang="es-ES" sz="2000" b="1" dirty="0" smtClean="0">
                <a:solidFill>
                  <a:srgbClr val="0070C0"/>
                </a:solidFill>
              </a:rPr>
              <a:t> </a:t>
            </a:r>
            <a:r>
              <a:rPr lang="es-ES" sz="2000" b="1" dirty="0" err="1" smtClean="0">
                <a:solidFill>
                  <a:srgbClr val="0070C0"/>
                </a:solidFill>
              </a:rPr>
              <a:t>berariazko</a:t>
            </a:r>
            <a:r>
              <a:rPr lang="es-ES" sz="2000" b="1" dirty="0" smtClean="0">
                <a:solidFill>
                  <a:srgbClr val="0070C0"/>
                </a:solidFill>
              </a:rPr>
              <a:t> </a:t>
            </a:r>
            <a:r>
              <a:rPr lang="es-ES" sz="2000" b="1" dirty="0" err="1" smtClean="0">
                <a:solidFill>
                  <a:srgbClr val="0070C0"/>
                </a:solidFill>
              </a:rPr>
              <a:t>arrisku-faktorerik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Tronbosi</a:t>
            </a:r>
            <a:r>
              <a:rPr lang="es-ES" sz="2000" dirty="0" smtClean="0"/>
              <a:t> mota </a:t>
            </a:r>
            <a:r>
              <a:rPr lang="es-ES" sz="2000" dirty="0" err="1" smtClean="0"/>
              <a:t>honen</a:t>
            </a:r>
            <a:r>
              <a:rPr lang="es-ES" sz="2000" dirty="0" smtClean="0"/>
              <a:t> </a:t>
            </a:r>
            <a:r>
              <a:rPr lang="es-ES" sz="2000" dirty="0" err="1" smtClean="0"/>
              <a:t>sintomak</a:t>
            </a:r>
            <a:r>
              <a:rPr lang="es-ES" sz="2000" dirty="0" smtClean="0"/>
              <a:t> eta </a:t>
            </a:r>
            <a:r>
              <a:rPr lang="es-ES" sz="2000" dirty="0" err="1" smtClean="0"/>
              <a:t>zantzuak</a:t>
            </a:r>
            <a:r>
              <a:rPr lang="es-ES" sz="2000" dirty="0" smtClean="0"/>
              <a:t> </a:t>
            </a:r>
            <a:r>
              <a:rPr lang="es-ES" sz="2000" dirty="0" err="1" smtClean="0"/>
              <a:t>zaindu</a:t>
            </a:r>
            <a:r>
              <a:rPr lang="es-ES" sz="2000" dirty="0" smtClean="0"/>
              <a:t> </a:t>
            </a:r>
            <a:r>
              <a:rPr lang="es-ES" sz="2000" dirty="0" err="1" smtClean="0"/>
              <a:t>ditzatela</a:t>
            </a:r>
            <a:r>
              <a:rPr lang="es-ES" sz="2000" dirty="0" smtClean="0"/>
              <a:t> </a:t>
            </a:r>
            <a:r>
              <a:rPr lang="es-ES" sz="2000" dirty="0" err="1" smtClean="0"/>
              <a:t>gomendatzen</a:t>
            </a:r>
            <a:r>
              <a:rPr lang="es-ES" sz="2000" dirty="0" smtClean="0"/>
              <a:t> </a:t>
            </a:r>
            <a:r>
              <a:rPr lang="es-ES" sz="2000" dirty="0" err="1" smtClean="0"/>
              <a:t>zaie</a:t>
            </a:r>
            <a:r>
              <a:rPr lang="es-ES" sz="2000" dirty="0" smtClean="0"/>
              <a:t> </a:t>
            </a:r>
            <a:r>
              <a:rPr lang="es-ES" sz="2000" dirty="0" err="1" smtClean="0"/>
              <a:t>bai</a:t>
            </a:r>
            <a:r>
              <a:rPr lang="es-ES" sz="2000" dirty="0" smtClean="0"/>
              <a:t> profesional </a:t>
            </a:r>
            <a:r>
              <a:rPr lang="es-ES" sz="2000" dirty="0" err="1" smtClean="0"/>
              <a:t>sanitarioei</a:t>
            </a:r>
            <a:r>
              <a:rPr lang="es-ES" sz="2000" dirty="0" smtClean="0"/>
              <a:t> eta </a:t>
            </a:r>
            <a:r>
              <a:rPr lang="es-ES" sz="2000" dirty="0" err="1" smtClean="0"/>
              <a:t>herritarrei</a:t>
            </a:r>
            <a:r>
              <a:rPr lang="es-ES" sz="2000" dirty="0" smtClean="0"/>
              <a:t> </a:t>
            </a:r>
            <a:r>
              <a:rPr lang="es-ES" sz="2000" dirty="0" err="1" smtClean="0"/>
              <a:t>lehenbailehen</a:t>
            </a:r>
            <a:r>
              <a:rPr lang="es-ES" sz="2000" dirty="0" smtClean="0"/>
              <a:t> </a:t>
            </a:r>
            <a:r>
              <a:rPr lang="es-ES" sz="2000" dirty="0" err="1" smtClean="0"/>
              <a:t>diagnostikatu</a:t>
            </a:r>
            <a:r>
              <a:rPr lang="es-ES" sz="2000" dirty="0" smtClean="0"/>
              <a:t> eta </a:t>
            </a:r>
            <a:r>
              <a:rPr lang="es-ES" sz="2000" dirty="0" err="1" smtClean="0"/>
              <a:t>tratatu</a:t>
            </a:r>
            <a:r>
              <a:rPr lang="es-ES" sz="2000" dirty="0" smtClean="0"/>
              <a:t> </a:t>
            </a:r>
            <a:r>
              <a:rPr lang="es-ES" sz="2000" dirty="0" err="1" smtClean="0"/>
              <a:t>ahal</a:t>
            </a:r>
            <a:r>
              <a:rPr lang="es-ES" sz="2000" dirty="0" smtClean="0"/>
              <a:t> </a:t>
            </a:r>
            <a:r>
              <a:rPr lang="es-ES" sz="2000" dirty="0" err="1" smtClean="0"/>
              <a:t>izateko</a:t>
            </a:r>
            <a:endParaRPr lang="es-ES" sz="2000" dirty="0"/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9832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BIRUS-BEKTOREA DUTEN TXERTOAK: VAXZEVRIA® ETA JANSSENEN TXERTOA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TRONBOZITOPENIA IMMUNEA (TPI) ETA TRONBOENBOLISMO BENOSOA (TEB)</a:t>
            </a:r>
            <a:endParaRPr lang="es-ES" dirty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" sz="2000" dirty="0" smtClean="0"/>
          </a:p>
          <a:p>
            <a:r>
              <a:rPr lang="es-ES" sz="2000" dirty="0" smtClean="0"/>
              <a:t>TPI </a:t>
            </a:r>
            <a:r>
              <a:rPr lang="es-ES" sz="2000" dirty="0"/>
              <a:t>eta </a:t>
            </a:r>
            <a:r>
              <a:rPr lang="es-ES" sz="2000" dirty="0" smtClean="0"/>
              <a:t>TEB, </a:t>
            </a:r>
            <a:r>
              <a:rPr lang="es-ES" sz="2000" dirty="0" err="1" smtClean="0"/>
              <a:t>tronbozitopenia</a:t>
            </a:r>
            <a:r>
              <a:rPr lang="es-ES" sz="2000" dirty="0" smtClean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tronbosi-sindromea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bezalako</a:t>
            </a:r>
            <a:r>
              <a:rPr lang="es-ES" sz="2000" dirty="0"/>
              <a:t> </a:t>
            </a:r>
            <a:r>
              <a:rPr lang="es-ES" sz="2000" dirty="0" err="1"/>
              <a:t>entitate</a:t>
            </a:r>
            <a:r>
              <a:rPr lang="es-ES" sz="2000" dirty="0"/>
              <a:t> </a:t>
            </a:r>
            <a:r>
              <a:rPr lang="es-ES" sz="2000" dirty="0" err="1" smtClean="0"/>
              <a:t>klinikoak</a:t>
            </a:r>
            <a:r>
              <a:rPr lang="es-ES" sz="2000" dirty="0" smtClean="0"/>
              <a:t> </a:t>
            </a:r>
            <a:r>
              <a:rPr lang="es-ES" sz="2000" dirty="0" err="1" smtClean="0"/>
              <a:t>dira</a:t>
            </a:r>
            <a:r>
              <a:rPr lang="es-ES" sz="2000" dirty="0" smtClean="0"/>
              <a:t> eta </a:t>
            </a:r>
            <a:r>
              <a:rPr lang="es-ES" sz="2000" dirty="0"/>
              <a:t>COVID-19aren </a:t>
            </a:r>
            <a:r>
              <a:rPr lang="es-ES" sz="2000" dirty="0" err="1"/>
              <a:t>aurkako</a:t>
            </a:r>
            <a:r>
              <a:rPr lang="es-ES" sz="2000" dirty="0"/>
              <a:t> </a:t>
            </a:r>
            <a:r>
              <a:rPr lang="es-ES" sz="2000" dirty="0" err="1"/>
              <a:t>Janssenen</a:t>
            </a:r>
            <a:r>
              <a:rPr lang="es-ES" sz="2000" dirty="0"/>
              <a:t> </a:t>
            </a:r>
            <a:r>
              <a:rPr lang="es-ES" sz="2000" dirty="0" err="1"/>
              <a:t>txertoarekin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</a:t>
            </a:r>
            <a:r>
              <a:rPr lang="es-ES" sz="2000" dirty="0"/>
              <a:t> </a:t>
            </a:r>
            <a:r>
              <a:rPr lang="es-ES" sz="2000" dirty="0" err="1"/>
              <a:t>posibletzat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Oso </a:t>
            </a:r>
            <a:r>
              <a:rPr lang="es-ES" sz="2000" dirty="0" err="1"/>
              <a:t>maiztasun</a:t>
            </a:r>
            <a:r>
              <a:rPr lang="es-ES" sz="2000" dirty="0"/>
              <a:t> </a:t>
            </a:r>
            <a:r>
              <a:rPr lang="es-ES" sz="2000" dirty="0" err="1"/>
              <a:t>txikiarekin</a:t>
            </a:r>
            <a:r>
              <a:rPr lang="es-ES" sz="2000" dirty="0"/>
              <a:t> eta </a:t>
            </a:r>
            <a:r>
              <a:rPr lang="es-ES" sz="2000" dirty="0" err="1"/>
              <a:t>elkarrengandik</a:t>
            </a:r>
            <a:r>
              <a:rPr lang="es-ES" sz="2000" dirty="0"/>
              <a:t> </a:t>
            </a:r>
            <a:r>
              <a:rPr lang="es-ES" sz="2000" dirty="0" err="1"/>
              <a:t>bereiz</a:t>
            </a:r>
            <a:r>
              <a:rPr lang="es-ES" sz="2000" dirty="0"/>
              <a:t> </a:t>
            </a:r>
            <a:r>
              <a:rPr lang="es-ES" sz="2000" dirty="0" err="1"/>
              <a:t>ager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 bata </a:t>
            </a:r>
            <a:r>
              <a:rPr lang="es-ES" sz="2000" dirty="0" err="1"/>
              <a:t>zein</a:t>
            </a:r>
            <a:r>
              <a:rPr lang="es-ES" sz="2000" dirty="0"/>
              <a:t> </a:t>
            </a:r>
            <a:r>
              <a:rPr lang="es-ES" sz="2000" dirty="0" err="1"/>
              <a:t>bestea</a:t>
            </a:r>
            <a:r>
              <a:rPr lang="es-ES" sz="2000" dirty="0"/>
              <a:t>. </a:t>
            </a:r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TPI </a:t>
            </a:r>
            <a:r>
              <a:rPr lang="es-ES" sz="2000" dirty="0"/>
              <a:t>ere </a:t>
            </a:r>
            <a:r>
              <a:rPr lang="es-ES" sz="2000" dirty="0" err="1"/>
              <a:t>Vaxzevria</a:t>
            </a:r>
            <a:r>
              <a:rPr lang="es-ES" sz="2000" dirty="0"/>
              <a:t>® </a:t>
            </a:r>
            <a:r>
              <a:rPr lang="es-ES" sz="2000" dirty="0" err="1"/>
              <a:t>txertoaren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kaltegarritzat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da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endParaRPr lang="es-ES" sz="2000" dirty="0"/>
          </a:p>
          <a:p>
            <a:r>
              <a:rPr lang="es-ES" sz="2000" dirty="0"/>
              <a:t>Profesional </a:t>
            </a:r>
            <a:r>
              <a:rPr lang="es-ES" sz="2000" dirty="0" err="1"/>
              <a:t>sanitarioei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jar</a:t>
            </a:r>
            <a:r>
              <a:rPr lang="es-ES" sz="2000" dirty="0"/>
              <a:t> </a:t>
            </a:r>
            <a:r>
              <a:rPr lang="es-ES" sz="2000" dirty="0" err="1"/>
              <a:t>diezaietela</a:t>
            </a:r>
            <a:r>
              <a:rPr lang="es-ES" sz="2000" dirty="0"/>
              <a:t> TPI eta </a:t>
            </a:r>
            <a:r>
              <a:rPr lang="es-ES" sz="2000" dirty="0" err="1"/>
              <a:t>TEBren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zantzuei</a:t>
            </a:r>
            <a:r>
              <a:rPr lang="es-ES" sz="2000" dirty="0"/>
              <a:t>, eta </a:t>
            </a:r>
            <a:r>
              <a:rPr lang="es-ES" sz="2000" dirty="0" err="1"/>
              <a:t>txertatutako</a:t>
            </a:r>
            <a:r>
              <a:rPr lang="es-ES" sz="2000" dirty="0"/>
              <a:t> </a:t>
            </a:r>
            <a:r>
              <a:rPr lang="es-ES" sz="2000" dirty="0" err="1"/>
              <a:t>pertsonei</a:t>
            </a:r>
            <a:r>
              <a:rPr lang="es-ES" sz="2000" dirty="0"/>
              <a:t> </a:t>
            </a:r>
            <a:r>
              <a:rPr lang="es-ES" sz="2000" dirty="0" err="1"/>
              <a:t>azaltzea</a:t>
            </a:r>
            <a:r>
              <a:rPr lang="es-ES" sz="2000" dirty="0"/>
              <a:t> </a:t>
            </a:r>
            <a:r>
              <a:rPr lang="es-ES" sz="2000" dirty="0" err="1"/>
              <a:t>berehalako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medikoa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agertuz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. TPI </a:t>
            </a:r>
            <a:r>
              <a:rPr lang="es-ES" sz="2000" dirty="0" err="1"/>
              <a:t>edo</a:t>
            </a:r>
            <a:r>
              <a:rPr lang="es-ES" sz="2000" dirty="0"/>
              <a:t> TEB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pertsonak</a:t>
            </a:r>
            <a:r>
              <a:rPr lang="es-ES" sz="2000" dirty="0"/>
              <a:t> </a:t>
            </a:r>
            <a:r>
              <a:rPr lang="es-ES" sz="2000" dirty="0" err="1"/>
              <a:t>xehe-xehe</a:t>
            </a:r>
            <a:r>
              <a:rPr lang="es-ES" sz="2000" dirty="0"/>
              <a:t> </a:t>
            </a:r>
            <a:r>
              <a:rPr lang="es-ES" sz="2000" dirty="0" err="1"/>
              <a:t>ebaluatu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TSTren</a:t>
            </a:r>
            <a:r>
              <a:rPr lang="es-ES" sz="2000" dirty="0"/>
              <a:t> </a:t>
            </a:r>
            <a:r>
              <a:rPr lang="es-ES" sz="2000" dirty="0" err="1"/>
              <a:t>diagnostikoa</a:t>
            </a:r>
            <a:r>
              <a:rPr lang="es-ES" sz="2000" dirty="0"/>
              <a:t> </a:t>
            </a:r>
            <a:r>
              <a:rPr lang="es-ES" sz="2000" dirty="0" err="1"/>
              <a:t>baztertzeko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64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BIRUS-BEKTOREA DUTEN TXERTOAK: VAXZEVRIA® ETA JANSSENEN TXERTOA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KAPILAR-IHES SISTEMIKOAREN SINDROMEA</a:t>
            </a:r>
            <a:endParaRPr lang="es-ES" dirty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" sz="2000" dirty="0" smtClean="0"/>
          </a:p>
          <a:p>
            <a:r>
              <a:rPr lang="es-ES" sz="2000" dirty="0" err="1"/>
              <a:t>Kapilar-ihes</a:t>
            </a:r>
            <a:r>
              <a:rPr lang="es-ES" sz="2000" dirty="0"/>
              <a:t> </a:t>
            </a:r>
            <a:r>
              <a:rPr lang="es-ES" sz="2000" dirty="0" err="1"/>
              <a:t>sistemikoaren</a:t>
            </a:r>
            <a:r>
              <a:rPr lang="es-ES" sz="2000" dirty="0"/>
              <a:t> </a:t>
            </a:r>
            <a:r>
              <a:rPr lang="es-ES" sz="2000" dirty="0" err="1"/>
              <a:t>sindromea</a:t>
            </a:r>
            <a:r>
              <a:rPr lang="es-ES" sz="2000" dirty="0"/>
              <a:t> </a:t>
            </a:r>
            <a:r>
              <a:rPr lang="es-ES" sz="2000" dirty="0" err="1"/>
              <a:t>nahasmendu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 da, eta </a:t>
            </a:r>
            <a:r>
              <a:rPr lang="es-ES" sz="2000" dirty="0" err="1"/>
              <a:t>ez</a:t>
            </a:r>
            <a:r>
              <a:rPr lang="es-ES" sz="2000" dirty="0"/>
              <a:t> oso </a:t>
            </a:r>
            <a:r>
              <a:rPr lang="es-ES" sz="2000" dirty="0" err="1"/>
              <a:t>ohikoa</a:t>
            </a:r>
            <a:r>
              <a:rPr lang="es-ES" sz="2000" dirty="0" smtClean="0"/>
              <a:t>; </a:t>
            </a:r>
            <a:r>
              <a:rPr lang="es-ES" sz="2000" dirty="0" err="1"/>
              <a:t>fluidoek</a:t>
            </a:r>
            <a:r>
              <a:rPr lang="es-ES" sz="2000" dirty="0"/>
              <a:t> eta </a:t>
            </a:r>
            <a:r>
              <a:rPr lang="es-ES" sz="2000" dirty="0" err="1"/>
              <a:t>proteinek</a:t>
            </a:r>
            <a:r>
              <a:rPr lang="es-ES" sz="2000" dirty="0"/>
              <a:t> </a:t>
            </a:r>
            <a:r>
              <a:rPr lang="es-ES" sz="2000" dirty="0" err="1"/>
              <a:t>zirkulazio-sistematik</a:t>
            </a:r>
            <a:r>
              <a:rPr lang="es-ES" sz="2000" dirty="0"/>
              <a:t> </a:t>
            </a:r>
            <a:r>
              <a:rPr lang="es-ES" sz="2000" dirty="0" err="1"/>
              <a:t>espazio</a:t>
            </a:r>
            <a:r>
              <a:rPr lang="es-ES" sz="2000" dirty="0"/>
              <a:t> </a:t>
            </a:r>
            <a:r>
              <a:rPr lang="es-ES" sz="2000" dirty="0" err="1"/>
              <a:t>interstizialera</a:t>
            </a:r>
            <a:r>
              <a:rPr lang="es-ES" sz="2000" dirty="0"/>
              <a:t> </a:t>
            </a:r>
            <a:r>
              <a:rPr lang="es-ES" sz="2000" dirty="0" err="1"/>
              <a:t>ihes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dezakete</a:t>
            </a:r>
            <a:r>
              <a:rPr lang="es-ES" sz="2000" dirty="0"/>
              <a:t>, </a:t>
            </a:r>
            <a:r>
              <a:rPr lang="es-ES" sz="2000" dirty="0" err="1"/>
              <a:t>shocka</a:t>
            </a:r>
            <a:r>
              <a:rPr lang="es-ES" sz="2000" dirty="0"/>
              <a:t> eta edema </a:t>
            </a:r>
            <a:r>
              <a:rPr lang="es-ES" sz="2000" dirty="0" err="1"/>
              <a:t>masiboa</a:t>
            </a:r>
            <a:r>
              <a:rPr lang="es-ES" sz="2000" dirty="0"/>
              <a:t> </a:t>
            </a:r>
            <a:r>
              <a:rPr lang="es-ES" sz="2000" dirty="0" err="1"/>
              <a:t>eraginez</a:t>
            </a:r>
            <a:r>
              <a:rPr lang="es-ES" sz="2000" dirty="0"/>
              <a:t>. </a:t>
            </a:r>
            <a:r>
              <a:rPr lang="es-ES" sz="2000" dirty="0" err="1"/>
              <a:t>Jakinarazi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 smtClean="0"/>
              <a:t>kasuak</a:t>
            </a:r>
            <a:r>
              <a:rPr lang="es-ES" sz="2000" dirty="0" smtClean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txerto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pazienteenak</a:t>
            </a:r>
            <a:r>
              <a:rPr lang="es-ES" sz="2000" dirty="0"/>
              <a:t> izan </a:t>
            </a:r>
            <a:r>
              <a:rPr lang="es-ES" sz="2000" dirty="0" err="1"/>
              <a:t>dira</a:t>
            </a:r>
            <a:r>
              <a:rPr lang="es-ES" sz="2000" dirty="0"/>
              <a:t>;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kontraindikatua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sindrome</a:t>
            </a:r>
            <a:r>
              <a:rPr lang="es-ES" sz="2000" dirty="0"/>
              <a:t> horren </a:t>
            </a:r>
            <a:r>
              <a:rPr lang="es-ES" sz="2000" dirty="0" err="1"/>
              <a:t>aurrekariak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pertsonentzat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endParaRPr lang="es-ES" sz="2000" dirty="0"/>
          </a:p>
          <a:p>
            <a:r>
              <a:rPr lang="es-ES" sz="2000" dirty="0"/>
              <a:t>Profesional </a:t>
            </a:r>
            <a:r>
              <a:rPr lang="es-ES" sz="2000" dirty="0" err="1"/>
              <a:t>sanitarioei</a:t>
            </a:r>
            <a:r>
              <a:rPr lang="es-ES" sz="2000" dirty="0"/>
              <a:t> </a:t>
            </a:r>
            <a:r>
              <a:rPr lang="es-ES" sz="2000" dirty="0" err="1"/>
              <a:t>ohartarazten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erne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txerto</a:t>
            </a:r>
            <a:r>
              <a:rPr lang="es-ES" sz="2000" dirty="0"/>
              <a:t> </a:t>
            </a:r>
            <a:r>
              <a:rPr lang="es-ES" sz="2000" dirty="0" err="1"/>
              <a:t>horietako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 </a:t>
            </a:r>
            <a:r>
              <a:rPr lang="es-ES" sz="2000" dirty="0" err="1"/>
              <a:t>kapilar-ihesaren</a:t>
            </a:r>
            <a:r>
              <a:rPr lang="es-ES" sz="2000" dirty="0"/>
              <a:t> </a:t>
            </a:r>
            <a:r>
              <a:rPr lang="es-ES" sz="2000" dirty="0" err="1"/>
              <a:t>sindrome</a:t>
            </a:r>
            <a:r>
              <a:rPr lang="es-ES" sz="2000" dirty="0"/>
              <a:t> </a:t>
            </a:r>
            <a:r>
              <a:rPr lang="es-ES" sz="2000" dirty="0" err="1"/>
              <a:t>sistemikoaren</a:t>
            </a:r>
            <a:r>
              <a:rPr lang="es-ES" sz="2000" dirty="0"/>
              <a:t> </a:t>
            </a:r>
            <a:r>
              <a:rPr lang="es-ES" sz="2000" dirty="0" err="1"/>
              <a:t>sintomak</a:t>
            </a:r>
            <a:r>
              <a:rPr lang="es-ES" sz="2000" dirty="0"/>
              <a:t> </a:t>
            </a:r>
            <a:r>
              <a:rPr lang="es-ES" sz="2000" dirty="0" err="1"/>
              <a:t>baditu</a:t>
            </a:r>
            <a:r>
              <a:rPr lang="es-ES" sz="2000" dirty="0"/>
              <a:t> (hala </a:t>
            </a:r>
            <a:r>
              <a:rPr lang="es-ES" sz="2000" dirty="0" err="1"/>
              <a:t>nola</a:t>
            </a:r>
            <a:r>
              <a:rPr lang="es-ES" sz="2000" dirty="0"/>
              <a:t> edema </a:t>
            </a:r>
            <a:r>
              <a:rPr lang="es-ES" sz="2000" dirty="0" err="1"/>
              <a:t>periferikoa</a:t>
            </a:r>
            <a:r>
              <a:rPr lang="es-ES" sz="2000" dirty="0"/>
              <a:t>, </a:t>
            </a:r>
            <a:r>
              <a:rPr lang="es-ES" sz="2000" dirty="0" err="1"/>
              <a:t>pisua</a:t>
            </a:r>
            <a:r>
              <a:rPr lang="es-ES" sz="2000" dirty="0"/>
              <a:t> oso </a:t>
            </a:r>
            <a:r>
              <a:rPr lang="es-ES" sz="2000" dirty="0" err="1"/>
              <a:t>azkar</a:t>
            </a:r>
            <a:r>
              <a:rPr lang="es-ES" sz="2000" dirty="0"/>
              <a:t> </a:t>
            </a:r>
            <a:r>
              <a:rPr lang="es-ES" sz="2000" dirty="0" err="1"/>
              <a:t>handitzea</a:t>
            </a:r>
            <a:r>
              <a:rPr lang="es-ES" sz="2000" dirty="0"/>
              <a:t>, </a:t>
            </a:r>
            <a:r>
              <a:rPr lang="es-ES" sz="2000" dirty="0" err="1"/>
              <a:t>hipotentsio</a:t>
            </a:r>
            <a:r>
              <a:rPr lang="es-ES" sz="2000" dirty="0"/>
              <a:t> </a:t>
            </a:r>
            <a:r>
              <a:rPr lang="es-ES" sz="2000" dirty="0" err="1"/>
              <a:t>larria</a:t>
            </a:r>
            <a:r>
              <a:rPr lang="es-ES" sz="2000" dirty="0"/>
              <a:t>, hipoalbuminemia eta </a:t>
            </a:r>
            <a:r>
              <a:rPr lang="es-ES" sz="2000" dirty="0" err="1"/>
              <a:t>hemokontzentrazioa</a:t>
            </a:r>
            <a:r>
              <a:rPr lang="es-ES" sz="2000" dirty="0"/>
              <a:t>). Era </a:t>
            </a:r>
            <a:r>
              <a:rPr lang="es-ES" sz="2000" dirty="0" err="1"/>
              <a:t>berean</a:t>
            </a:r>
            <a:r>
              <a:rPr lang="es-ES" sz="2000" dirty="0"/>
              <a:t>, </a:t>
            </a:r>
            <a:r>
              <a:rPr lang="es-ES" sz="2000" dirty="0" err="1"/>
              <a:t>txertoa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pertsonei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berehalako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medikoa</a:t>
            </a:r>
            <a:r>
              <a:rPr lang="es-ES" sz="2000" dirty="0"/>
              <a:t> </a:t>
            </a:r>
            <a:r>
              <a:rPr lang="es-ES" sz="2000" dirty="0" err="1"/>
              <a:t>eska</a:t>
            </a:r>
            <a:r>
              <a:rPr lang="es-ES" sz="2000" dirty="0"/>
              <a:t> </a:t>
            </a:r>
            <a:r>
              <a:rPr lang="es-ES" sz="2000" dirty="0" err="1"/>
              <a:t>dezatela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agertuz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747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BIRUS-BEKTOREA DUTEN TXERTOAK: VAXZEVRIA® ETA JANSSENEN TXERTOA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GUILLAIN-BARRÉREN SINDROMEA (GBS)</a:t>
            </a:r>
            <a:endParaRPr lang="es-ES" dirty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" sz="2000" dirty="0" smtClean="0"/>
          </a:p>
          <a:p>
            <a:r>
              <a:rPr lang="es-ES" sz="2000" dirty="0" smtClean="0"/>
              <a:t>GBS </a:t>
            </a:r>
            <a:r>
              <a:rPr lang="es-ES" sz="2000" dirty="0" err="1"/>
              <a:t>immunitate-sistemaren</a:t>
            </a:r>
            <a:r>
              <a:rPr lang="es-ES" sz="2000" dirty="0"/>
              <a:t> </a:t>
            </a:r>
            <a:r>
              <a:rPr lang="es-ES" sz="2000" dirty="0" err="1"/>
              <a:t>nahasmendua</a:t>
            </a:r>
            <a:r>
              <a:rPr lang="es-ES" sz="2000" dirty="0"/>
              <a:t> da, oso </a:t>
            </a:r>
            <a:r>
              <a:rPr lang="es-ES" sz="2000" dirty="0" err="1"/>
              <a:t>ezohikoa</a:t>
            </a:r>
            <a:r>
              <a:rPr lang="es-ES" sz="2000" dirty="0"/>
              <a:t>. </a:t>
            </a:r>
            <a:r>
              <a:rPr lang="es-ES" sz="2000" dirty="0" err="1"/>
              <a:t>Nerbio</a:t>
            </a:r>
            <a:r>
              <a:rPr lang="es-ES" sz="2000" dirty="0"/>
              <a:t> </a:t>
            </a:r>
            <a:r>
              <a:rPr lang="es-ES" sz="2000" dirty="0" err="1"/>
              <a:t>periferikoen</a:t>
            </a:r>
            <a:r>
              <a:rPr lang="es-ES" sz="2000" dirty="0"/>
              <a:t> </a:t>
            </a:r>
            <a:r>
              <a:rPr lang="es-ES" sz="2000" dirty="0" err="1"/>
              <a:t>hantura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smtClean="0"/>
              <a:t>du </a:t>
            </a:r>
            <a:r>
              <a:rPr lang="es-ES" sz="2000" dirty="0" err="1"/>
              <a:t>honelako</a:t>
            </a:r>
            <a:r>
              <a:rPr lang="es-ES" sz="2000" dirty="0"/>
              <a:t> </a:t>
            </a:r>
            <a:r>
              <a:rPr lang="es-ES" sz="2000" dirty="0" err="1"/>
              <a:t>sintomak</a:t>
            </a:r>
            <a:r>
              <a:rPr lang="es-ES" sz="2000" dirty="0"/>
              <a:t> </a:t>
            </a:r>
            <a:r>
              <a:rPr lang="es-ES" sz="2000" dirty="0" err="1" smtClean="0"/>
              <a:t>sortuz</a:t>
            </a:r>
            <a:r>
              <a:rPr lang="es-ES" sz="2000" dirty="0" smtClean="0"/>
              <a:t>: </a:t>
            </a:r>
            <a:r>
              <a:rPr lang="es-ES" sz="2000" dirty="0"/>
              <a:t>mina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 smtClean="0"/>
              <a:t>inurridura</a:t>
            </a:r>
            <a:r>
              <a:rPr lang="es-ES" sz="2000" dirty="0" smtClean="0"/>
              <a:t>, </a:t>
            </a:r>
            <a:r>
              <a:rPr lang="es-ES" sz="2000" dirty="0" err="1" smtClean="0"/>
              <a:t>muskuluen</a:t>
            </a:r>
            <a:r>
              <a:rPr lang="es-ES" sz="2000" dirty="0" smtClean="0"/>
              <a:t> </a:t>
            </a:r>
            <a:r>
              <a:rPr lang="es-ES" sz="2000" dirty="0" err="1"/>
              <a:t>ahulezia</a:t>
            </a:r>
            <a:r>
              <a:rPr lang="es-ES" sz="2000" dirty="0"/>
              <a:t> eta </a:t>
            </a:r>
            <a:r>
              <a:rPr lang="es-ES" sz="2000" dirty="0" err="1"/>
              <a:t>ibiltzeko</a:t>
            </a:r>
            <a:r>
              <a:rPr lang="es-ES" sz="2000" dirty="0"/>
              <a:t> </a:t>
            </a:r>
            <a:r>
              <a:rPr lang="es-ES" sz="2000" dirty="0" err="1"/>
              <a:t>zailtasuna</a:t>
            </a:r>
            <a:r>
              <a:rPr lang="es-ES" sz="2000" dirty="0"/>
              <a:t>. </a:t>
            </a:r>
            <a:r>
              <a:rPr lang="es-ES" sz="2000" dirty="0" err="1"/>
              <a:t>Kasu</a:t>
            </a:r>
            <a:r>
              <a:rPr lang="es-ES" sz="2000" dirty="0"/>
              <a:t> oso </a:t>
            </a:r>
            <a:r>
              <a:rPr lang="es-ES" sz="2000" dirty="0" err="1"/>
              <a:t>larrietan</a:t>
            </a:r>
            <a:r>
              <a:rPr lang="es-ES" sz="2000" dirty="0"/>
              <a:t>, </a:t>
            </a:r>
            <a:r>
              <a:rPr lang="es-ES" sz="2000" dirty="0" err="1"/>
              <a:t>paralisia</a:t>
            </a:r>
            <a:r>
              <a:rPr lang="es-ES" sz="2000" dirty="0"/>
              <a:t> ere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 smtClean="0"/>
              <a:t>dezake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Paziente</a:t>
            </a:r>
            <a:r>
              <a:rPr lang="es-ES" sz="2000" dirty="0" smtClean="0"/>
              <a:t> </a:t>
            </a:r>
            <a:r>
              <a:rPr lang="es-ES" sz="2000" dirty="0" err="1"/>
              <a:t>gehienen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gainditu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Bi </a:t>
            </a:r>
            <a:r>
              <a:rPr lang="es-ES" sz="2000" dirty="0" err="1"/>
              <a:t>txerto</a:t>
            </a:r>
            <a:r>
              <a:rPr lang="es-ES" sz="2000" dirty="0"/>
              <a:t> </a:t>
            </a:r>
            <a:r>
              <a:rPr lang="es-ES" sz="2000" dirty="0" err="1"/>
              <a:t>horiekin</a:t>
            </a:r>
            <a:r>
              <a:rPr lang="es-ES" sz="2000" dirty="0"/>
              <a:t> </a:t>
            </a:r>
            <a:r>
              <a:rPr lang="es-ES" sz="2000" dirty="0" err="1"/>
              <a:t>lotutako</a:t>
            </a:r>
            <a:r>
              <a:rPr lang="es-ES" sz="2000" dirty="0"/>
              <a:t> </a:t>
            </a:r>
            <a:r>
              <a:rPr lang="es-ES" sz="2000" dirty="0" err="1"/>
              <a:t>erreakzio</a:t>
            </a:r>
            <a:r>
              <a:rPr lang="es-ES" sz="2000" dirty="0"/>
              <a:t> </a:t>
            </a:r>
            <a:r>
              <a:rPr lang="es-ES" sz="2000" dirty="0" err="1"/>
              <a:t>kaltegarri</a:t>
            </a:r>
            <a:r>
              <a:rPr lang="es-ES" sz="2000" dirty="0"/>
              <a:t> oso </a:t>
            </a:r>
            <a:r>
              <a:rPr lang="es-ES" sz="2000" dirty="0" err="1"/>
              <a:t>arraro</a:t>
            </a:r>
            <a:r>
              <a:rPr lang="es-ES" sz="2000" dirty="0"/>
              <a:t> </a:t>
            </a:r>
            <a:r>
              <a:rPr lang="es-ES" sz="2000" dirty="0" err="1"/>
              <a:t>batekin</a:t>
            </a:r>
            <a:r>
              <a:rPr lang="es-ES" sz="2000" dirty="0"/>
              <a:t> </a:t>
            </a:r>
            <a:r>
              <a:rPr lang="es-ES" sz="2000" dirty="0" err="1"/>
              <a:t>identifikatu</a:t>
            </a:r>
            <a:r>
              <a:rPr lang="es-ES" sz="2000" dirty="0"/>
              <a:t> da </a:t>
            </a:r>
            <a:r>
              <a:rPr lang="es-ES" sz="2000" dirty="0" err="1"/>
              <a:t>sindrome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r>
              <a:rPr lang="es-ES" sz="2000" dirty="0" smtClean="0"/>
              <a:t>Profesional </a:t>
            </a:r>
            <a:r>
              <a:rPr lang="es-ES" sz="2000" dirty="0" err="1"/>
              <a:t>sanitarioei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jar</a:t>
            </a:r>
            <a:r>
              <a:rPr lang="es-ES" sz="2000" dirty="0"/>
              <a:t> </a:t>
            </a:r>
            <a:r>
              <a:rPr lang="es-ES" sz="2000" dirty="0" err="1"/>
              <a:t>dezatela</a:t>
            </a:r>
            <a:r>
              <a:rPr lang="es-ES" sz="2000" dirty="0"/>
              <a:t> </a:t>
            </a:r>
            <a:r>
              <a:rPr lang="es-ES" sz="2000" dirty="0" err="1"/>
              <a:t>GBSren</a:t>
            </a:r>
            <a:r>
              <a:rPr lang="es-ES" sz="2000" dirty="0"/>
              <a:t> </a:t>
            </a:r>
            <a:r>
              <a:rPr lang="es-ES" sz="2000" dirty="0" err="1"/>
              <a:t>sintomak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zantzuak</a:t>
            </a:r>
            <a:r>
              <a:rPr lang="es-ES" sz="2000" dirty="0"/>
              <a:t> </a:t>
            </a:r>
            <a:r>
              <a:rPr lang="es-ES" sz="2000" dirty="0" err="1"/>
              <a:t>agertuz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lehenbailehen</a:t>
            </a:r>
            <a:r>
              <a:rPr lang="es-ES" sz="2000" dirty="0"/>
              <a:t> </a:t>
            </a:r>
            <a:r>
              <a:rPr lang="es-ES" sz="2000" dirty="0" err="1"/>
              <a:t>diagnostikatu</a:t>
            </a:r>
            <a:r>
              <a:rPr lang="es-ES" sz="2000" dirty="0"/>
              <a:t> eta </a:t>
            </a:r>
            <a:r>
              <a:rPr lang="es-ES" sz="2000" dirty="0" err="1"/>
              <a:t>tratatu</a:t>
            </a:r>
            <a:r>
              <a:rPr lang="es-ES" sz="2000" dirty="0"/>
              <a:t> </a:t>
            </a:r>
            <a:r>
              <a:rPr lang="es-ES" sz="2000" dirty="0" err="1"/>
              <a:t>ahal</a:t>
            </a:r>
            <a:r>
              <a:rPr lang="es-ES" sz="2000" dirty="0"/>
              <a:t> </a:t>
            </a:r>
            <a:r>
              <a:rPr lang="es-ES" sz="2000" dirty="0" err="1" smtClean="0"/>
              <a:t>izateko</a:t>
            </a:r>
            <a:r>
              <a:rPr lang="es-ES" sz="2000" dirty="0" smtClean="0"/>
              <a:t> eta </a:t>
            </a:r>
            <a:r>
              <a:rPr lang="es-ES" sz="2000" dirty="0" err="1" smtClean="0"/>
              <a:t>txertoa</a:t>
            </a:r>
            <a:r>
              <a:rPr lang="es-ES" sz="2000" dirty="0" smtClean="0"/>
              <a:t> jaso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pertsonei</a:t>
            </a:r>
            <a:r>
              <a:rPr lang="es-ES" sz="2000" dirty="0"/>
              <a:t> </a:t>
            </a:r>
            <a:r>
              <a:rPr lang="es-ES" sz="2000" dirty="0" err="1"/>
              <a:t>azal</a:t>
            </a:r>
            <a:r>
              <a:rPr lang="es-ES" sz="2000" dirty="0"/>
              <a:t> </a:t>
            </a:r>
            <a:r>
              <a:rPr lang="es-ES" sz="2000" dirty="0" err="1"/>
              <a:t>diezaietela</a:t>
            </a:r>
            <a:r>
              <a:rPr lang="es-ES" sz="2000" dirty="0"/>
              <a:t> </a:t>
            </a:r>
            <a:r>
              <a:rPr lang="es-ES" sz="2000" dirty="0" err="1"/>
              <a:t>berehalako</a:t>
            </a:r>
            <a:r>
              <a:rPr lang="es-ES" sz="2000" dirty="0"/>
              <a:t> </a:t>
            </a:r>
            <a:r>
              <a:rPr lang="es-ES" sz="2000" dirty="0" err="1"/>
              <a:t>arreta</a:t>
            </a:r>
            <a:r>
              <a:rPr lang="es-ES" sz="2000" dirty="0"/>
              <a:t> </a:t>
            </a:r>
            <a:r>
              <a:rPr lang="es-ES" sz="2000" dirty="0" err="1"/>
              <a:t>medikoa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 smtClean="0"/>
              <a:t>sintomaren</a:t>
            </a:r>
            <a:r>
              <a:rPr lang="es-ES" sz="2000" dirty="0" smtClean="0"/>
              <a:t> </a:t>
            </a:r>
            <a:r>
              <a:rPr lang="es-ES" sz="2000" dirty="0" err="1" smtClean="0"/>
              <a:t>bat</a:t>
            </a:r>
            <a:r>
              <a:rPr lang="es-ES" sz="2000" dirty="0" smtClean="0"/>
              <a:t> </a:t>
            </a:r>
            <a:r>
              <a:rPr lang="es-ES" sz="2000" dirty="0" err="1" smtClean="0"/>
              <a:t>agertuz</a:t>
            </a:r>
            <a:r>
              <a:rPr lang="es-ES" sz="2000" dirty="0" smtClean="0"/>
              <a:t> </a:t>
            </a:r>
            <a:r>
              <a:rPr lang="es-ES" sz="2000" dirty="0" err="1" smtClean="0"/>
              <a:t>gero</a:t>
            </a:r>
            <a:r>
              <a:rPr lang="es-ES" sz="2000" dirty="0" smtClean="0"/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6890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4050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3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RNA MEZULARI TXERTOAK: COMIRNATY® (PFIZER) ETA SPIKEVAX® (MODERNA)</a:t>
            </a:r>
            <a:endParaRPr lang="es-ES" sz="23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849278" y="1557024"/>
            <a:ext cx="107427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MIOKARDITISA/PERIKARDITISA</a:t>
            </a:r>
            <a:endParaRPr lang="es-ES" dirty="0">
              <a:solidFill>
                <a:srgbClr val="4E9EBA"/>
              </a:solidFill>
              <a:latin typeface="Arial Black" pitchFamily="34" charset="0"/>
            </a:endParaRPr>
          </a:p>
          <a:p>
            <a:endParaRPr lang="es-ES" sz="2000" dirty="0" smtClean="0"/>
          </a:p>
          <a:p>
            <a:r>
              <a:rPr lang="es-ES" sz="2000" dirty="0"/>
              <a:t>RNA </a:t>
            </a:r>
            <a:r>
              <a:rPr lang="es-ES" sz="2000" dirty="0" err="1"/>
              <a:t>mezulari</a:t>
            </a:r>
            <a:r>
              <a:rPr lang="es-ES" sz="2000" dirty="0"/>
              <a:t> </a:t>
            </a:r>
            <a:r>
              <a:rPr lang="es-ES" sz="2000" dirty="0" err="1"/>
              <a:t>txertoak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 </a:t>
            </a:r>
            <a:r>
              <a:rPr lang="es-ES" sz="2000" dirty="0" err="1" smtClean="0"/>
              <a:t>ondoren</a:t>
            </a:r>
            <a:r>
              <a:rPr lang="es-ES" sz="2000" dirty="0" smtClean="0"/>
              <a:t>, </a:t>
            </a:r>
            <a:r>
              <a:rPr lang="es-ES" sz="2000" dirty="0" err="1"/>
              <a:t>miokarditisa</a:t>
            </a:r>
            <a:r>
              <a:rPr lang="es-ES" sz="2000" dirty="0"/>
              <a:t> eta/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perikarditisa</a:t>
            </a:r>
            <a:r>
              <a:rPr lang="es-ES" sz="2000" dirty="0"/>
              <a:t> </a:t>
            </a:r>
            <a:r>
              <a:rPr lang="es-ES" sz="2000" dirty="0" err="1"/>
              <a:t>ager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 oso </a:t>
            </a:r>
            <a:r>
              <a:rPr lang="es-ES" sz="2000" dirty="0" err="1"/>
              <a:t>maiztasun</a:t>
            </a:r>
            <a:r>
              <a:rPr lang="es-ES" sz="2000" dirty="0"/>
              <a:t> </a:t>
            </a:r>
            <a:r>
              <a:rPr lang="es-ES" sz="2000" dirty="0" err="1" smtClean="0"/>
              <a:t>txikian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Gizon</a:t>
            </a:r>
            <a:r>
              <a:rPr lang="es-ES" sz="2000" dirty="0" smtClean="0"/>
              <a:t> </a:t>
            </a:r>
            <a:r>
              <a:rPr lang="es-ES" sz="2000" dirty="0" err="1"/>
              <a:t>gazteen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</a:t>
            </a:r>
            <a:r>
              <a:rPr lang="es-ES" sz="2000" dirty="0" err="1"/>
              <a:t>gertatu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nagusiki</a:t>
            </a:r>
            <a:r>
              <a:rPr lang="es-ES" sz="2000" dirty="0"/>
              <a:t>,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 eta </a:t>
            </a:r>
            <a:r>
              <a:rPr lang="es-ES" sz="2000" dirty="0" err="1"/>
              <a:t>txertoa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 eta </a:t>
            </a:r>
            <a:r>
              <a:rPr lang="es-ES" sz="2000" dirty="0" err="1"/>
              <a:t>hurrengo</a:t>
            </a:r>
            <a:r>
              <a:rPr lang="es-ES" sz="2000" dirty="0"/>
              <a:t> 14 </a:t>
            </a:r>
            <a:r>
              <a:rPr lang="es-ES" sz="2000" dirty="0" err="1" smtClean="0"/>
              <a:t>egunetan</a:t>
            </a:r>
            <a:r>
              <a:rPr lang="es-ES" sz="2000" dirty="0" smtClean="0"/>
              <a:t>.</a:t>
            </a:r>
          </a:p>
          <a:p>
            <a:endParaRPr lang="es-ES" sz="2000" dirty="0"/>
          </a:p>
          <a:p>
            <a:r>
              <a:rPr lang="es-ES" sz="2000" dirty="0" err="1" smtClean="0"/>
              <a:t>Beste</a:t>
            </a:r>
            <a:r>
              <a:rPr lang="es-ES" sz="2000" dirty="0" smtClean="0"/>
              <a:t> </a:t>
            </a:r>
            <a:r>
              <a:rPr lang="es-ES" sz="2000" dirty="0" err="1"/>
              <a:t>arrazoi</a:t>
            </a:r>
            <a:r>
              <a:rPr lang="es-ES" sz="2000" dirty="0"/>
              <a:t> </a:t>
            </a:r>
            <a:r>
              <a:rPr lang="es-ES" sz="2000" dirty="0" err="1"/>
              <a:t>batzuengatik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miokarditis</a:t>
            </a:r>
            <a:r>
              <a:rPr lang="es-ES" sz="2000" dirty="0"/>
              <a:t>- eta </a:t>
            </a:r>
            <a:r>
              <a:rPr lang="es-ES" sz="2000" dirty="0" err="1"/>
              <a:t>perikarditis-koadroen</a:t>
            </a:r>
            <a:r>
              <a:rPr lang="es-ES" sz="2000" dirty="0"/>
              <a:t> </a:t>
            </a:r>
            <a:r>
              <a:rPr lang="es-ES" sz="2000" dirty="0" err="1"/>
              <a:t>antzekoa</a:t>
            </a:r>
            <a:r>
              <a:rPr lang="es-ES" sz="2000" dirty="0"/>
              <a:t> da </a:t>
            </a:r>
            <a:r>
              <a:rPr lang="es-ES" sz="2000" dirty="0" err="1"/>
              <a:t>eboluzioa</a:t>
            </a:r>
            <a:r>
              <a:rPr lang="es-ES" sz="2000" dirty="0"/>
              <a:t>; </a:t>
            </a:r>
            <a:r>
              <a:rPr lang="es-ES" sz="2000" dirty="0" err="1"/>
              <a:t>normalean</a:t>
            </a:r>
            <a:r>
              <a:rPr lang="es-ES" sz="2000" dirty="0"/>
              <a:t>, </a:t>
            </a:r>
            <a:r>
              <a:rPr lang="es-ES" sz="2000" dirty="0" err="1"/>
              <a:t>ona</a:t>
            </a:r>
            <a:r>
              <a:rPr lang="es-E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073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789" y="481503"/>
            <a:ext cx="7649095" cy="939973"/>
          </a:xfrm>
        </p:spPr>
        <p:txBody>
          <a:bodyPr/>
          <a:lstStyle/>
          <a:p>
            <a:r>
              <a:rPr lang="es-ES" sz="23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BESTE SEGURTASUN-KOMUNIKAZIO </a:t>
            </a:r>
            <a:r>
              <a:rPr lang="es-ES" sz="230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BATZUK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54825" y="1709247"/>
            <a:ext cx="10515600" cy="17338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s-ES" sz="2000"/>
              <a:t>Kasu askotan, </a:t>
            </a:r>
            <a:r>
              <a:rPr lang="es-ES" sz="2000" smtClean="0"/>
              <a:t>fitxa </a:t>
            </a:r>
            <a:r>
              <a:rPr lang="es-ES" sz="2000"/>
              <a:t>teknikoetan edo erabilera-orrietan </a:t>
            </a:r>
            <a:r>
              <a:rPr lang="es-ES" sz="2000" smtClean="0"/>
              <a:t>ondorio kaltegarri berriak sartzen dira, baina </a:t>
            </a:r>
            <a:r>
              <a:rPr lang="es-ES" sz="2000"/>
              <a:t> ez da horien inguruko segurtasun-oharrik </a:t>
            </a:r>
            <a:r>
              <a:rPr lang="es-ES" sz="2000" smtClean="0"/>
              <a:t>argitaratzen, maiztasun </a:t>
            </a:r>
            <a:r>
              <a:rPr lang="es-ES" sz="2000"/>
              <a:t>txikia </a:t>
            </a:r>
            <a:r>
              <a:rPr lang="es-ES" sz="2000" smtClean="0"/>
              <a:t>duten </a:t>
            </a:r>
            <a:r>
              <a:rPr lang="es-ES" sz="2000"/>
              <a:t>edota egoera edo paziente oso zehatzetan agertu </a:t>
            </a:r>
            <a:r>
              <a:rPr lang="es-ES" sz="2000" smtClean="0"/>
              <a:t>direlako</a:t>
            </a:r>
          </a:p>
          <a:p>
            <a:pPr marL="0" indent="0">
              <a:buNone/>
            </a:pPr>
            <a:endParaRPr lang="es-ES" sz="2000" smtClean="0"/>
          </a:p>
          <a:p>
            <a:pPr marL="0" indent="0">
              <a:buNone/>
            </a:pPr>
            <a:r>
              <a:rPr lang="es-ES" sz="2000" smtClean="0"/>
              <a:t>Hauetako batzuk, taula moduan aipatuta aurkitu daitezke hemen:</a:t>
            </a:r>
            <a:endParaRPr lang="es-ES" sz="200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336522" y="4065903"/>
            <a:ext cx="3858491" cy="61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mtClean="0">
                <a:latin typeface="Arial Black" panose="020B0A04020102020204" pitchFamily="34" charset="0"/>
              </a:rPr>
              <a:t>INFAC VOL 30 Nº 2</a:t>
            </a:r>
            <a:endParaRPr lang="es-ES">
              <a:latin typeface="Arial Black" panose="020B0A040201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8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>
                <a:solidFill>
                  <a:srgbClr val="4BACC6"/>
                </a:solidFill>
                <a:latin typeface="Arial Black" pitchFamily="34" charset="0"/>
              </a:rPr>
              <a:t>Informazio gehiago </a:t>
            </a:r>
            <a:r>
              <a:rPr lang="es-ES" sz="4000" b="1" smtClean="0">
                <a:solidFill>
                  <a:srgbClr val="4BACC6"/>
                </a:solidFill>
                <a:latin typeface="Arial Black" pitchFamily="34" charset="0"/>
              </a:rPr>
              <a:t>eta bibliografia…</a:t>
            </a:r>
            <a:br>
              <a:rPr lang="es-ES" sz="4000" b="1" smtClean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94711" y="3176442"/>
            <a:ext cx="3858491" cy="610004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latin typeface="Arial Black" panose="020B0A04020102020204" pitchFamily="34" charset="0"/>
                <a:hlinkClick r:id="rId3"/>
              </a:rPr>
              <a:t>INFAC VOL </a:t>
            </a:r>
            <a:r>
              <a:rPr lang="es-ES" dirty="0" smtClean="0">
                <a:latin typeface="Arial Black" panose="020B0A04020102020204" pitchFamily="34" charset="0"/>
                <a:hlinkClick r:id="rId3"/>
              </a:rPr>
              <a:t>30 </a:t>
            </a:r>
            <a:r>
              <a:rPr lang="es-ES" dirty="0">
                <a:latin typeface="Arial Black" panose="020B0A04020102020204" pitchFamily="34" charset="0"/>
                <a:hlinkClick r:id="rId3"/>
              </a:rPr>
              <a:t>Nº </a:t>
            </a:r>
            <a:r>
              <a:rPr lang="es-ES" dirty="0" smtClean="0">
                <a:latin typeface="Arial Black" panose="020B0A04020102020204" pitchFamily="34" charset="0"/>
                <a:hlinkClick r:id="rId3"/>
              </a:rPr>
              <a:t>2</a:t>
            </a:r>
            <a:endParaRPr lang="es-ES" dirty="0">
              <a:latin typeface="Arial Black" panose="020B0A040201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000"/>
              </a:lnSpc>
            </a:pP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berriak</a:t>
            </a:r>
            <a:r>
              <a:rPr lang="es-ES" sz="2000" dirty="0"/>
              <a:t> </a:t>
            </a:r>
            <a:r>
              <a:rPr lang="es-ES" sz="2000" dirty="0" err="1"/>
              <a:t>merkaturatzen</a:t>
            </a:r>
            <a:r>
              <a:rPr lang="es-ES" sz="2000" dirty="0"/>
              <a:t> </a:t>
            </a:r>
            <a:r>
              <a:rPr lang="es-ES" sz="2000" dirty="0" err="1"/>
              <a:t>direnean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segurtasun-profila</a:t>
            </a:r>
            <a:r>
              <a:rPr lang="es-ES" sz="2000" dirty="0"/>
              <a:t> </a:t>
            </a:r>
            <a:r>
              <a:rPr lang="es-ES" sz="2000" dirty="0" err="1"/>
              <a:t>guztiz</a:t>
            </a:r>
            <a:r>
              <a:rPr lang="es-ES" sz="2000" dirty="0"/>
              <a:t> </a:t>
            </a:r>
            <a:r>
              <a:rPr lang="es-ES" sz="2000" dirty="0" err="1"/>
              <a:t>ezagutzen</a:t>
            </a:r>
            <a:r>
              <a:rPr lang="es-ES" sz="2000" dirty="0"/>
              <a:t>, eta </a:t>
            </a:r>
            <a:r>
              <a:rPr lang="es-ES" sz="2000" dirty="0" err="1"/>
              <a:t>horregatik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hain</a:t>
            </a:r>
            <a:r>
              <a:rPr lang="es-ES" sz="2000" dirty="0"/>
              <a:t> </a:t>
            </a:r>
            <a:r>
              <a:rPr lang="es-ES" sz="2000" dirty="0" err="1"/>
              <a:t>beharrezkoak</a:t>
            </a:r>
            <a:r>
              <a:rPr lang="es-ES" sz="2000" dirty="0"/>
              <a:t>, </a:t>
            </a:r>
            <a:r>
              <a:rPr lang="es-ES" sz="2000" dirty="0" err="1"/>
              <a:t>osasun</a:t>
            </a:r>
            <a:r>
              <a:rPr lang="es-ES" sz="2000" dirty="0"/>
              <a:t>-sistema </a:t>
            </a:r>
            <a:r>
              <a:rPr lang="es-ES" sz="2000" dirty="0" err="1"/>
              <a:t>guztietan</a:t>
            </a:r>
            <a:r>
              <a:rPr lang="es-ES" sz="2000" dirty="0"/>
              <a:t>, </a:t>
            </a:r>
            <a:r>
              <a:rPr lang="es-ES" sz="2000" dirty="0" err="1"/>
              <a:t>merkaturatu</a:t>
            </a:r>
            <a:r>
              <a:rPr lang="es-ES" sz="2000" dirty="0"/>
              <a:t> </a:t>
            </a:r>
            <a:r>
              <a:rPr lang="es-ES" sz="2000" dirty="0" err="1"/>
              <a:t>osteko</a:t>
            </a:r>
            <a:r>
              <a:rPr lang="es-ES" sz="2000" dirty="0"/>
              <a:t> eta </a:t>
            </a:r>
            <a:r>
              <a:rPr lang="es-ES" sz="2000" dirty="0" err="1"/>
              <a:t>farmakozaintza-sistemako</a:t>
            </a:r>
            <a:r>
              <a:rPr lang="es-ES" sz="2000" dirty="0"/>
              <a:t> </a:t>
            </a:r>
            <a:r>
              <a:rPr lang="es-ES" sz="2000" dirty="0" err="1"/>
              <a:t>azterlanak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medikamentuek</a:t>
            </a:r>
            <a:r>
              <a:rPr lang="es-ES" sz="2000" dirty="0"/>
              <a:t> izan </a:t>
            </a:r>
            <a:r>
              <a:rPr lang="es-ES" sz="2000" dirty="0" err="1"/>
              <a:t>ditzaketen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kaltegarriak</a:t>
            </a:r>
            <a:r>
              <a:rPr lang="es-ES" sz="2000" dirty="0"/>
              <a:t> </a:t>
            </a:r>
            <a:r>
              <a:rPr lang="es-ES" sz="2000" dirty="0" err="1"/>
              <a:t>hobeto</a:t>
            </a:r>
            <a:r>
              <a:rPr lang="es-ES" sz="2000" dirty="0"/>
              <a:t> </a:t>
            </a:r>
            <a:r>
              <a:rPr lang="es-ES" sz="2000" dirty="0" err="1"/>
              <a:t>ezagutzeko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herritarrak</a:t>
            </a:r>
            <a:r>
              <a:rPr lang="es-ES" sz="2000" dirty="0"/>
              <a:t>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arriskuetatik</a:t>
            </a:r>
            <a:r>
              <a:rPr lang="es-ES" sz="2000" dirty="0"/>
              <a:t> </a:t>
            </a:r>
            <a:r>
              <a:rPr lang="es-ES" sz="2000" dirty="0" err="1"/>
              <a:t>babesteko</a:t>
            </a:r>
            <a:r>
              <a:rPr lang="es-ES" sz="2000" dirty="0"/>
              <a:t>.</a:t>
            </a:r>
          </a:p>
          <a:p>
            <a:pPr>
              <a:lnSpc>
                <a:spcPts val="3000"/>
              </a:lnSpc>
            </a:pPr>
            <a:endParaRPr lang="es-ES" sz="2000" dirty="0" smtClean="0"/>
          </a:p>
          <a:p>
            <a:pPr>
              <a:lnSpc>
                <a:spcPts val="3000"/>
              </a:lnSpc>
            </a:pPr>
            <a:r>
              <a:rPr lang="es-ES" sz="2000" dirty="0" err="1" smtClean="0"/>
              <a:t>Farmakozaintzako</a:t>
            </a:r>
            <a:r>
              <a:rPr lang="es-ES" sz="2000" dirty="0" smtClean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jakinarazpen</a:t>
            </a:r>
            <a:r>
              <a:rPr lang="es-ES" sz="2000" b="1" dirty="0">
                <a:solidFill>
                  <a:srgbClr val="4E9EBA"/>
                </a:solidFill>
              </a:rPr>
              <a:t>-sistema </a:t>
            </a:r>
            <a:r>
              <a:rPr lang="es-ES" sz="2000" b="1" dirty="0" err="1">
                <a:solidFill>
                  <a:srgbClr val="4E9EBA"/>
                </a:solidFill>
              </a:rPr>
              <a:t>espontaneoa</a:t>
            </a:r>
            <a:r>
              <a:rPr lang="es-ES" sz="2000" dirty="0" err="1"/>
              <a:t>ren</a:t>
            </a:r>
            <a:r>
              <a:rPr lang="es-ES" sz="2000" dirty="0"/>
              <a:t> </a:t>
            </a:r>
            <a:r>
              <a:rPr lang="es-ES" sz="2000" dirty="0" err="1" smtClean="0"/>
              <a:t>bidez</a:t>
            </a:r>
            <a:r>
              <a:rPr lang="es-ES" sz="2000" dirty="0" smtClean="0"/>
              <a:t> </a:t>
            </a:r>
            <a:r>
              <a:rPr lang="es-ES" sz="2000" dirty="0" err="1" smtClean="0"/>
              <a:t>medikamentu</a:t>
            </a:r>
            <a:r>
              <a:rPr lang="es-ES" sz="2000" dirty="0" smtClean="0"/>
              <a:t> baten </a:t>
            </a:r>
            <a:r>
              <a:rPr lang="es-ES" sz="2000" dirty="0" err="1" smtClean="0"/>
              <a:t>kontrako</a:t>
            </a:r>
            <a:r>
              <a:rPr lang="es-ES" sz="2000" dirty="0" smtClean="0"/>
              <a:t> </a:t>
            </a:r>
            <a:r>
              <a:rPr lang="es-ES" sz="2000" dirty="0" err="1" smtClean="0"/>
              <a:t>erreakzio</a:t>
            </a:r>
            <a:r>
              <a:rPr lang="es-ES" sz="2000" dirty="0" smtClean="0"/>
              <a:t> </a:t>
            </a:r>
            <a:r>
              <a:rPr lang="es-ES" sz="2000" dirty="0" err="1" smtClean="0"/>
              <a:t>bat</a:t>
            </a:r>
            <a:r>
              <a:rPr lang="es-ES" sz="2000" dirty="0" smtClean="0"/>
              <a:t> </a:t>
            </a:r>
            <a:r>
              <a:rPr lang="es-ES" sz="2000" dirty="0" err="1"/>
              <a:t>jakinarazten</a:t>
            </a:r>
            <a:r>
              <a:rPr lang="es-ES" sz="2000" dirty="0"/>
              <a:t> </a:t>
            </a:r>
            <a:r>
              <a:rPr lang="es-ES" sz="2000" dirty="0" err="1" smtClean="0"/>
              <a:t>denean</a:t>
            </a:r>
            <a:r>
              <a:rPr lang="es-ES" sz="2000" dirty="0" smtClean="0"/>
              <a:t> </a:t>
            </a:r>
            <a:r>
              <a:rPr lang="es-ES" sz="2000" dirty="0" err="1" smtClean="0"/>
              <a:t>datu</a:t>
            </a:r>
            <a:r>
              <a:rPr lang="es-ES" sz="2000" dirty="0" smtClean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FEDRA </a:t>
            </a:r>
            <a:r>
              <a:rPr lang="es-ES" sz="2000" dirty="0" err="1"/>
              <a:t>izeneko</a:t>
            </a:r>
            <a:r>
              <a:rPr lang="es-ES" sz="2000" dirty="0"/>
              <a:t> </a:t>
            </a:r>
            <a:r>
              <a:rPr lang="es-ES" sz="2000" dirty="0" err="1"/>
              <a:t>datu-basean</a:t>
            </a:r>
            <a:r>
              <a:rPr lang="es-ES" sz="2000" dirty="0"/>
              <a:t> </a:t>
            </a:r>
            <a:r>
              <a:rPr lang="es-ES" sz="2000" dirty="0" err="1"/>
              <a:t>erregistratzen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eta </a:t>
            </a:r>
            <a:r>
              <a:rPr lang="es-ES" sz="2000" dirty="0" err="1"/>
              <a:t>Europako</a:t>
            </a:r>
            <a:r>
              <a:rPr lang="es-ES" sz="2000" dirty="0"/>
              <a:t> eta </a:t>
            </a:r>
            <a:r>
              <a:rPr lang="es-ES" sz="2000" dirty="0" err="1"/>
              <a:t>nazioarteko</a:t>
            </a:r>
            <a:r>
              <a:rPr lang="es-ES" sz="2000" dirty="0"/>
              <a:t> </a:t>
            </a:r>
            <a:r>
              <a:rPr lang="es-ES" sz="2000" dirty="0" err="1"/>
              <a:t>datu-baseetan</a:t>
            </a:r>
            <a:r>
              <a:rPr lang="es-ES" sz="2000" dirty="0"/>
              <a:t> </a:t>
            </a:r>
            <a:r>
              <a:rPr lang="es-ES" sz="2000" dirty="0" err="1"/>
              <a:t>sartzen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  <a:endParaRPr lang="es-ES" sz="2000" dirty="0" smtClean="0"/>
          </a:p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66817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 BITAMINA: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GAINDOSIFIKAZIOAGATIKO HIPERKALTZEMIA-KASU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LARRIAK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/>
            </a:r>
            <a:br>
              <a:rPr lang="es-ES" dirty="0">
                <a:solidFill>
                  <a:srgbClr val="4E9EBA"/>
                </a:solidFill>
                <a:latin typeface="Arial Black" pitchFamily="34" charset="0"/>
              </a:rPr>
            </a:b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15256" y="128170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557024"/>
            <a:ext cx="10742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Gertaera</a:t>
            </a:r>
            <a:r>
              <a:rPr lang="es-ES" dirty="0" smtClean="0"/>
              <a:t> </a:t>
            </a:r>
            <a:r>
              <a:rPr lang="es-ES" dirty="0" err="1" smtClean="0"/>
              <a:t>ezaguna</a:t>
            </a:r>
            <a:r>
              <a:rPr lang="es-ES" dirty="0" smtClean="0"/>
              <a:t> izan </a:t>
            </a:r>
            <a:r>
              <a:rPr lang="es-ES" dirty="0" err="1" smtClean="0"/>
              <a:t>arren</a:t>
            </a:r>
            <a:r>
              <a:rPr lang="es-ES" dirty="0" smtClean="0"/>
              <a:t>, </a:t>
            </a:r>
            <a:r>
              <a:rPr lang="es-ES" dirty="0" err="1" smtClean="0"/>
              <a:t>hiperkaltzemia-kasu</a:t>
            </a:r>
            <a:r>
              <a:rPr lang="es-ES" dirty="0" smtClean="0"/>
              <a:t> </a:t>
            </a:r>
            <a:r>
              <a:rPr lang="es-ES" dirty="0" err="1" smtClean="0"/>
              <a:t>larriak</a:t>
            </a:r>
            <a:r>
              <a:rPr lang="es-ES" dirty="0" smtClean="0"/>
              <a:t> </a:t>
            </a:r>
            <a:r>
              <a:rPr lang="es-ES" dirty="0" err="1" smtClean="0"/>
              <a:t>jakinarazten</a:t>
            </a:r>
            <a:r>
              <a:rPr lang="es-ES" dirty="0" smtClean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 err="1" smtClean="0"/>
              <a:t>oraindik</a:t>
            </a:r>
            <a:r>
              <a:rPr lang="es-ES" dirty="0" smtClean="0"/>
              <a:t> ere, </a:t>
            </a:r>
            <a:r>
              <a:rPr lang="es-ES" dirty="0" err="1" smtClean="0"/>
              <a:t>medikamentuen</a:t>
            </a:r>
            <a:r>
              <a:rPr lang="es-ES" dirty="0" smtClean="0"/>
              <a:t> </a:t>
            </a:r>
            <a:r>
              <a:rPr lang="es-ES" dirty="0" err="1" smtClean="0"/>
              <a:t>gaindosifikazioaren</a:t>
            </a:r>
            <a:r>
              <a:rPr lang="es-ES" dirty="0" smtClean="0"/>
              <a:t> </a:t>
            </a:r>
            <a:r>
              <a:rPr lang="es-ES" dirty="0" err="1" smtClean="0"/>
              <a:t>ondorioz</a:t>
            </a:r>
            <a:endParaRPr lang="es-ES" dirty="0" smtClean="0"/>
          </a:p>
          <a:p>
            <a:endParaRPr lang="es-ES" dirty="0"/>
          </a:p>
          <a:p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Pediatrian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Gomendatutako</a:t>
            </a:r>
            <a:r>
              <a:rPr lang="es-ES" dirty="0" smtClean="0"/>
              <a:t> </a:t>
            </a:r>
            <a:r>
              <a:rPr lang="es-ES" dirty="0" err="1" smtClean="0"/>
              <a:t>eguneko</a:t>
            </a:r>
            <a:r>
              <a:rPr lang="es-ES" dirty="0" smtClean="0"/>
              <a:t> </a:t>
            </a:r>
            <a:r>
              <a:rPr lang="es-ES" dirty="0" err="1" smtClean="0"/>
              <a:t>dosi</a:t>
            </a:r>
            <a:r>
              <a:rPr lang="es-ES" dirty="0" smtClean="0"/>
              <a:t> </a:t>
            </a:r>
            <a:r>
              <a:rPr lang="es-ES" dirty="0" err="1" smtClean="0"/>
              <a:t>handiagoak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helduen</a:t>
            </a:r>
            <a:r>
              <a:rPr lang="es-ES" dirty="0" smtClean="0"/>
              <a:t> </a:t>
            </a:r>
            <a:r>
              <a:rPr lang="es-ES" dirty="0" err="1" smtClean="0"/>
              <a:t>agerpen</a:t>
            </a:r>
            <a:r>
              <a:rPr lang="es-ES" dirty="0" smtClean="0"/>
              <a:t> </a:t>
            </a:r>
            <a:r>
              <a:rPr lang="es-ES" dirty="0" err="1" smtClean="0"/>
              <a:t>farmazeutikoak</a:t>
            </a:r>
            <a:r>
              <a:rPr lang="es-ES" dirty="0" smtClean="0"/>
              <a:t> </a:t>
            </a:r>
            <a:r>
              <a:rPr lang="es-ES" dirty="0" err="1" smtClean="0"/>
              <a:t>emateagatik</a:t>
            </a:r>
            <a:endParaRPr lang="es-ES" dirty="0" smtClean="0"/>
          </a:p>
          <a:p>
            <a:endParaRPr lang="es-ES" dirty="0" smtClean="0"/>
          </a:p>
          <a:p>
            <a:r>
              <a:rPr lang="es-ES" b="1" dirty="0" err="1">
                <a:solidFill>
                  <a:schemeClr val="accent1">
                    <a:lumMod val="75000"/>
                  </a:schemeClr>
                </a:solidFill>
              </a:rPr>
              <a:t>Helduetan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Akats</a:t>
            </a:r>
            <a:r>
              <a:rPr lang="es-ES" dirty="0" smtClean="0"/>
              <a:t> </a:t>
            </a:r>
            <a:r>
              <a:rPr lang="es-ES" dirty="0" err="1" smtClean="0"/>
              <a:t>ohikoenak</a:t>
            </a:r>
            <a:r>
              <a:rPr lang="es-ES" dirty="0" smtClean="0"/>
              <a:t> </a:t>
            </a:r>
            <a:r>
              <a:rPr lang="es-ES" dirty="0" err="1" smtClean="0"/>
              <a:t>hilean</a:t>
            </a:r>
            <a:r>
              <a:rPr lang="es-ES" dirty="0" smtClean="0"/>
              <a:t> </a:t>
            </a:r>
            <a:r>
              <a:rPr lang="es-ES" dirty="0" err="1" smtClean="0"/>
              <a:t>behin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behar</a:t>
            </a:r>
            <a:r>
              <a:rPr lang="es-ES" dirty="0" smtClean="0"/>
              <a:t> </a:t>
            </a:r>
            <a:r>
              <a:rPr lang="es-ES" dirty="0" err="1" smtClean="0"/>
              <a:t>diren</a:t>
            </a:r>
            <a:r>
              <a:rPr lang="es-ES" dirty="0" smtClean="0"/>
              <a:t> </a:t>
            </a:r>
            <a:r>
              <a:rPr lang="es-ES" dirty="0" err="1" smtClean="0"/>
              <a:t>medikamentuak</a:t>
            </a:r>
            <a:r>
              <a:rPr lang="es-ES" dirty="0" smtClean="0"/>
              <a:t> </a:t>
            </a:r>
            <a:r>
              <a:rPr lang="es-ES" dirty="0" err="1" smtClean="0"/>
              <a:t>egunero</a:t>
            </a:r>
            <a:r>
              <a:rPr lang="es-ES" dirty="0" smtClean="0"/>
              <a:t> </a:t>
            </a:r>
            <a:r>
              <a:rPr lang="es-ES" dirty="0" err="1" smtClean="0"/>
              <a:t>hartzeagatik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dirty="0" err="1" smtClean="0"/>
              <a:t>Oharrak</a:t>
            </a:r>
            <a:r>
              <a:rPr lang="es-ES" dirty="0" smtClean="0"/>
              <a:t> </a:t>
            </a:r>
            <a:r>
              <a:rPr lang="es-ES" dirty="0" err="1" smtClean="0"/>
              <a:t>mediku</a:t>
            </a:r>
            <a:r>
              <a:rPr lang="es-ES" dirty="0" smtClean="0"/>
              <a:t> eta </a:t>
            </a:r>
            <a:r>
              <a:rPr lang="es-ES" dirty="0" err="1" smtClean="0"/>
              <a:t>farmazilariei</a:t>
            </a:r>
            <a:r>
              <a:rPr lang="es-ES" dirty="0" smtClean="0"/>
              <a:t> </a:t>
            </a:r>
            <a:r>
              <a:rPr lang="es-ES" dirty="0" err="1" smtClean="0"/>
              <a:t>gogorarazten</a:t>
            </a:r>
            <a:r>
              <a:rPr lang="es-ES" dirty="0" smtClean="0"/>
              <a:t> die </a:t>
            </a:r>
            <a:r>
              <a:rPr lang="es-ES" dirty="0" err="1" smtClean="0"/>
              <a:t>pazientearen</a:t>
            </a:r>
            <a:r>
              <a:rPr lang="es-ES" dirty="0" smtClean="0"/>
              <a:t> </a:t>
            </a:r>
            <a:r>
              <a:rPr lang="es-ES" dirty="0" err="1" smtClean="0"/>
              <a:t>arabera</a:t>
            </a:r>
            <a:r>
              <a:rPr lang="es-ES" dirty="0" smtClean="0"/>
              <a:t> </a:t>
            </a:r>
            <a:r>
              <a:rPr lang="es-ES" dirty="0" err="1" smtClean="0"/>
              <a:t>eskuragarri</a:t>
            </a:r>
            <a:r>
              <a:rPr lang="es-ES" dirty="0" smtClean="0"/>
              <a:t> </a:t>
            </a:r>
            <a:r>
              <a:rPr lang="es-ES" dirty="0" err="1" smtClean="0"/>
              <a:t>dauden</a:t>
            </a:r>
            <a:r>
              <a:rPr lang="es-ES" dirty="0" smtClean="0"/>
              <a:t> </a:t>
            </a:r>
            <a:r>
              <a:rPr lang="es-ES" dirty="0" err="1" smtClean="0"/>
              <a:t>agerpen</a:t>
            </a:r>
            <a:r>
              <a:rPr lang="es-ES" dirty="0" smtClean="0"/>
              <a:t> </a:t>
            </a:r>
            <a:r>
              <a:rPr lang="es-ES" dirty="0" err="1" smtClean="0"/>
              <a:t>farmazeutiko</a:t>
            </a:r>
            <a:r>
              <a:rPr lang="es-ES" dirty="0" smtClean="0"/>
              <a:t> eta </a:t>
            </a:r>
            <a:r>
              <a:rPr lang="es-ES" dirty="0" err="1" smtClean="0"/>
              <a:t>pautak</a:t>
            </a:r>
            <a:r>
              <a:rPr lang="es-ES" dirty="0" smtClean="0"/>
              <a:t> </a:t>
            </a:r>
            <a:r>
              <a:rPr lang="es-ES" dirty="0" err="1" smtClean="0"/>
              <a:t>egokitzea</a:t>
            </a:r>
            <a:r>
              <a:rPr lang="es-ES" dirty="0" smtClean="0"/>
              <a:t> eta </a:t>
            </a:r>
            <a:r>
              <a:rPr lang="es-ES" dirty="0" err="1" smtClean="0"/>
              <a:t>paziente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gurasoei</a:t>
            </a:r>
            <a:r>
              <a:rPr lang="es-ES" dirty="0" smtClean="0"/>
              <a:t> </a:t>
            </a:r>
            <a:r>
              <a:rPr lang="es-ES" dirty="0" err="1" smtClean="0"/>
              <a:t>pautak</a:t>
            </a:r>
            <a:r>
              <a:rPr lang="es-ES" dirty="0" smtClean="0"/>
              <a:t> </a:t>
            </a:r>
            <a:r>
              <a:rPr lang="es-ES" dirty="0" err="1" smtClean="0"/>
              <a:t>azaltzea</a:t>
            </a:r>
            <a:r>
              <a:rPr lang="es-ES" dirty="0" smtClean="0"/>
              <a:t> eta </a:t>
            </a:r>
            <a:r>
              <a:rPr lang="es-ES" dirty="0" err="1" smtClean="0"/>
              <a:t>gaindosiak</a:t>
            </a:r>
            <a:r>
              <a:rPr lang="es-ES" dirty="0" smtClean="0"/>
              <a:t> </a:t>
            </a:r>
            <a:r>
              <a:rPr lang="es-ES" dirty="0" err="1" smtClean="0"/>
              <a:t>eragin</a:t>
            </a:r>
            <a:r>
              <a:rPr lang="es-ES" dirty="0" smtClean="0"/>
              <a:t> </a:t>
            </a:r>
            <a:r>
              <a:rPr lang="es-ES" dirty="0" err="1" smtClean="0"/>
              <a:t>ditzaken</a:t>
            </a:r>
            <a:r>
              <a:rPr lang="es-ES" dirty="0" smtClean="0"/>
              <a:t> </a:t>
            </a:r>
            <a:r>
              <a:rPr lang="es-ES" dirty="0" err="1" smtClean="0"/>
              <a:t>sintomak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964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691607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PROLIA® (DENOSUMAB) ORNO-HAUSTURA IZATEKO ARRISKUA, TRATAMENDUA ETEN OSTEAN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/>
            </a:r>
            <a:br>
              <a:rPr lang="es-ES" dirty="0">
                <a:solidFill>
                  <a:srgbClr val="4E9EBA"/>
                </a:solidFill>
                <a:latin typeface="Arial Black" pitchFamily="34" charset="0"/>
              </a:rPr>
            </a:b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557024"/>
            <a:ext cx="1074270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Denosumab</a:t>
            </a:r>
            <a:r>
              <a:rPr lang="es-ES" dirty="0" smtClean="0"/>
              <a:t> </a:t>
            </a:r>
            <a:r>
              <a:rPr lang="es-ES" dirty="0" err="1" smtClean="0"/>
              <a:t>bidezko</a:t>
            </a:r>
            <a:r>
              <a:rPr lang="es-ES" dirty="0" smtClean="0"/>
              <a:t> </a:t>
            </a:r>
            <a:r>
              <a:rPr lang="es-ES" dirty="0" err="1" smtClean="0"/>
              <a:t>tratamendua</a:t>
            </a:r>
            <a:r>
              <a:rPr lang="es-ES" dirty="0" smtClean="0"/>
              <a:t> </a:t>
            </a:r>
            <a:r>
              <a:rPr lang="es-ES" dirty="0" err="1" smtClean="0"/>
              <a:t>eten</a:t>
            </a:r>
            <a:r>
              <a:rPr lang="es-ES" dirty="0" smtClean="0"/>
              <a:t> </a:t>
            </a:r>
            <a:r>
              <a:rPr lang="es-ES" dirty="0" err="1" smtClean="0"/>
              <a:t>ondoren</a:t>
            </a:r>
            <a:r>
              <a:rPr lang="es-ES" dirty="0" smtClean="0"/>
              <a:t> </a:t>
            </a:r>
            <a:r>
              <a:rPr lang="es-ES" dirty="0" err="1" smtClean="0"/>
              <a:t>gertatutako</a:t>
            </a:r>
            <a:r>
              <a:rPr lang="es-ES" dirty="0" smtClean="0"/>
              <a:t> </a:t>
            </a:r>
            <a:r>
              <a:rPr lang="es-ES" dirty="0" err="1" smtClean="0"/>
              <a:t>orno-hausturen</a:t>
            </a:r>
            <a:r>
              <a:rPr lang="es-ES" dirty="0" smtClean="0"/>
              <a:t> (</a:t>
            </a:r>
            <a:r>
              <a:rPr lang="es-ES" dirty="0" err="1" smtClean="0"/>
              <a:t>gehienetan</a:t>
            </a:r>
            <a:r>
              <a:rPr lang="es-ES" dirty="0" smtClean="0"/>
              <a:t> </a:t>
            </a:r>
            <a:r>
              <a:rPr lang="es-ES" dirty="0" err="1" smtClean="0"/>
              <a:t>anizkoitzak</a:t>
            </a:r>
            <a:r>
              <a:rPr lang="es-ES" dirty="0" smtClean="0"/>
              <a:t>) </a:t>
            </a:r>
            <a:r>
              <a:rPr lang="es-ES" dirty="0" err="1" smtClean="0"/>
              <a:t>jakinarazpenak</a:t>
            </a:r>
            <a:r>
              <a:rPr lang="es-ES" dirty="0" smtClean="0"/>
              <a:t> jaso </a:t>
            </a:r>
            <a:r>
              <a:rPr lang="es-ES" dirty="0" err="1" smtClean="0"/>
              <a:t>ditu</a:t>
            </a:r>
            <a:r>
              <a:rPr lang="es-ES" dirty="0"/>
              <a:t> </a:t>
            </a:r>
            <a:r>
              <a:rPr lang="es-ES" dirty="0" err="1" smtClean="0"/>
              <a:t>Farmakozaintzako</a:t>
            </a:r>
            <a:r>
              <a:rPr lang="es-ES" dirty="0" smtClean="0"/>
              <a:t> </a:t>
            </a:r>
            <a:r>
              <a:rPr lang="es-ES" dirty="0" err="1" smtClean="0"/>
              <a:t>Espainiako</a:t>
            </a:r>
            <a:r>
              <a:rPr lang="es-ES" dirty="0" smtClean="0"/>
              <a:t> </a:t>
            </a:r>
            <a:r>
              <a:rPr lang="es-ES" dirty="0" err="1" smtClean="0"/>
              <a:t>Zerbitzuak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gomendio</a:t>
            </a:r>
            <a:r>
              <a:rPr lang="es-ES" dirty="0" smtClean="0"/>
              <a:t> </a:t>
            </a:r>
            <a:r>
              <a:rPr lang="es-ES" dirty="0" err="1" smtClean="0"/>
              <a:t>hauek</a:t>
            </a:r>
            <a:r>
              <a:rPr lang="es-ES" dirty="0" smtClean="0"/>
              <a:t> </a:t>
            </a:r>
            <a:r>
              <a:rPr lang="es-ES" dirty="0" err="1" smtClean="0"/>
              <a:t>egin</a:t>
            </a:r>
            <a:r>
              <a:rPr lang="es-ES" dirty="0" smtClean="0"/>
              <a:t> </a:t>
            </a:r>
            <a:r>
              <a:rPr lang="es-ES" dirty="0" err="1" smtClean="0"/>
              <a:t>ditu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Erabili</a:t>
            </a:r>
            <a:r>
              <a:rPr lang="es-ES" dirty="0" smtClean="0"/>
              <a:t> </a:t>
            </a:r>
            <a:r>
              <a:rPr lang="es-ES" dirty="0" err="1" smtClean="0"/>
              <a:t>denosumab</a:t>
            </a:r>
            <a:r>
              <a:rPr lang="es-ES" dirty="0" smtClean="0"/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hausturak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izateko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arrisku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handia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duten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pazienteetan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bakarrik</a:t>
            </a:r>
            <a:r>
              <a:rPr lang="es-ES" dirty="0" smtClean="0"/>
              <a:t>, eta </a:t>
            </a:r>
            <a:r>
              <a:rPr lang="es-ES" dirty="0" err="1" smtClean="0"/>
              <a:t>baimendutako</a:t>
            </a:r>
            <a:r>
              <a:rPr lang="es-ES" dirty="0" smtClean="0"/>
              <a:t> </a:t>
            </a:r>
            <a:r>
              <a:rPr lang="es-ES" dirty="0" err="1" smtClean="0"/>
              <a:t>indikazioen</a:t>
            </a:r>
            <a:r>
              <a:rPr lang="es-ES" dirty="0" smtClean="0"/>
              <a:t> </a:t>
            </a:r>
            <a:r>
              <a:rPr lang="es-ES" dirty="0" err="1" smtClean="0"/>
              <a:t>testuinguruan</a:t>
            </a:r>
            <a:r>
              <a:rPr lang="es-ES" dirty="0" smtClean="0"/>
              <a:t> </a:t>
            </a:r>
            <a:r>
              <a:rPr lang="es-ES" dirty="0" err="1" smtClean="0"/>
              <a:t>betiere</a:t>
            </a:r>
            <a:r>
              <a:rPr lang="es-ES" dirty="0" smtClean="0"/>
              <a:t>. </a:t>
            </a:r>
            <a:r>
              <a:rPr lang="es-ES" dirty="0" err="1" smtClean="0"/>
              <a:t>Tratamendua</a:t>
            </a:r>
            <a:r>
              <a:rPr lang="es-ES" dirty="0" smtClean="0"/>
              <a:t> </a:t>
            </a:r>
            <a:r>
              <a:rPr lang="es-ES" dirty="0" err="1" smtClean="0"/>
              <a:t>hasi</a:t>
            </a:r>
            <a:r>
              <a:rPr lang="es-ES" dirty="0" smtClean="0"/>
              <a:t> </a:t>
            </a:r>
            <a:r>
              <a:rPr lang="es-ES" dirty="0" err="1" smtClean="0"/>
              <a:t>aurretik</a:t>
            </a:r>
            <a:r>
              <a:rPr lang="es-ES" dirty="0" smtClean="0"/>
              <a:t>, </a:t>
            </a:r>
            <a:r>
              <a:rPr lang="es-ES" dirty="0" err="1" smtClean="0"/>
              <a:t>kontuan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eten</a:t>
            </a:r>
            <a:r>
              <a:rPr lang="es-ES" dirty="0" smtClean="0"/>
              <a:t> </a:t>
            </a:r>
            <a:r>
              <a:rPr lang="es-ES" dirty="0" err="1" smtClean="0"/>
              <a:t>ondoren</a:t>
            </a:r>
            <a:r>
              <a:rPr lang="es-ES" dirty="0" smtClean="0"/>
              <a:t> </a:t>
            </a:r>
            <a:r>
              <a:rPr lang="es-ES" dirty="0" err="1" smtClean="0"/>
              <a:t>orno-haustura</a:t>
            </a:r>
            <a:r>
              <a:rPr lang="es-ES" dirty="0" smtClean="0"/>
              <a:t> </a:t>
            </a:r>
            <a:r>
              <a:rPr lang="es-ES" dirty="0" err="1" smtClean="0"/>
              <a:t>anizkoitza</a:t>
            </a:r>
            <a:r>
              <a:rPr lang="es-ES" dirty="0" smtClean="0"/>
              <a:t> </a:t>
            </a:r>
            <a:r>
              <a:rPr lang="es-ES" dirty="0" err="1" smtClean="0"/>
              <a:t>izateko</a:t>
            </a:r>
            <a:r>
              <a:rPr lang="es-ES" dirty="0" smtClean="0"/>
              <a:t> </a:t>
            </a:r>
            <a:r>
              <a:rPr lang="es-ES" dirty="0" err="1" smtClean="0"/>
              <a:t>arriskua</a:t>
            </a:r>
            <a:r>
              <a:rPr lang="es-ES" dirty="0" smtClean="0"/>
              <a:t> </a:t>
            </a:r>
            <a:r>
              <a:rPr lang="es-ES" dirty="0" err="1" smtClean="0"/>
              <a:t>dagoela</a:t>
            </a:r>
            <a:r>
              <a:rPr lang="es-E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Pazienteei</a:t>
            </a:r>
            <a:r>
              <a:rPr lang="es-ES" dirty="0" smtClean="0"/>
              <a:t> </a:t>
            </a:r>
            <a:r>
              <a:rPr lang="es-ES" dirty="0" err="1" smtClean="0"/>
              <a:t>arrisku</a:t>
            </a:r>
            <a:r>
              <a:rPr lang="es-ES" dirty="0" smtClean="0"/>
              <a:t> horren </a:t>
            </a:r>
            <a:r>
              <a:rPr lang="es-ES" dirty="0" err="1" smtClean="0"/>
              <a:t>berri</a:t>
            </a:r>
            <a:r>
              <a:rPr lang="es-ES" dirty="0" smtClean="0"/>
              <a:t> </a:t>
            </a:r>
            <a:r>
              <a:rPr lang="es-ES" dirty="0" err="1" smtClean="0"/>
              <a:t>eman</a:t>
            </a:r>
            <a:r>
              <a:rPr lang="es-ES" dirty="0" smtClean="0"/>
              <a:t> </a:t>
            </a:r>
            <a:r>
              <a:rPr lang="es-ES" dirty="0" err="1" smtClean="0"/>
              <a:t>tratamendua</a:t>
            </a:r>
            <a:r>
              <a:rPr lang="es-ES" dirty="0" smtClean="0"/>
              <a:t> </a:t>
            </a:r>
            <a:r>
              <a:rPr lang="es-ES" dirty="0" err="1" smtClean="0"/>
              <a:t>hasi</a:t>
            </a:r>
            <a:r>
              <a:rPr lang="es-ES" dirty="0" smtClean="0"/>
              <a:t> </a:t>
            </a:r>
            <a:r>
              <a:rPr lang="es-ES" dirty="0" err="1" smtClean="0"/>
              <a:t>aurretik</a:t>
            </a:r>
            <a:r>
              <a:rPr lang="es-ES" dirty="0" smtClean="0"/>
              <a:t>, eta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tratamendua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eten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aurretik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medikuari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galde</a:t>
            </a:r>
            <a:r>
              <a:rPr lang="es-ES" dirty="0" smtClean="0"/>
              <a:t> </a:t>
            </a:r>
            <a:r>
              <a:rPr lang="es-ES" dirty="0" err="1" smtClean="0"/>
              <a:t>diezaioten</a:t>
            </a:r>
            <a:r>
              <a:rPr lang="es-ES" dirty="0" smtClean="0"/>
              <a:t> </a:t>
            </a:r>
            <a:r>
              <a:rPr lang="es-ES" dirty="0" err="1" smtClean="0"/>
              <a:t>aholkatzea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609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789728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METOTREXATOA: MEDIKAMENTUA EMATEKO PROZEDURA-AKATSEN ONDORIO KALTEGARRIAK ERAGOZTEKO NEURRI BERRIAK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/>
            </a:r>
            <a:br>
              <a:rPr lang="es-ES" dirty="0">
                <a:solidFill>
                  <a:srgbClr val="4E9EBA"/>
                </a:solidFill>
                <a:latin typeface="Arial Black" pitchFamily="34" charset="0"/>
              </a:rPr>
            </a:b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12781" y="151462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557024"/>
            <a:ext cx="1074270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Orain</a:t>
            </a:r>
            <a:r>
              <a:rPr lang="es-ES" dirty="0" smtClean="0"/>
              <a:t> arte </a:t>
            </a:r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egindako</a:t>
            </a:r>
            <a:r>
              <a:rPr lang="es-ES" dirty="0" smtClean="0"/>
              <a:t> </a:t>
            </a:r>
            <a:r>
              <a:rPr lang="es-ES" dirty="0" err="1" smtClean="0"/>
              <a:t>gomendioak</a:t>
            </a:r>
            <a:r>
              <a:rPr lang="es-ES" dirty="0" smtClean="0"/>
              <a:t> </a:t>
            </a:r>
            <a:r>
              <a:rPr lang="es-ES" dirty="0" err="1" smtClean="0"/>
              <a:t>gorabehera</a:t>
            </a:r>
            <a:r>
              <a:rPr lang="es-ES" dirty="0" smtClean="0"/>
              <a:t>, </a:t>
            </a:r>
            <a:r>
              <a:rPr lang="es-ES" dirty="0" err="1" smtClean="0"/>
              <a:t>oraindik</a:t>
            </a:r>
            <a:r>
              <a:rPr lang="es-ES" dirty="0" smtClean="0"/>
              <a:t> ere </a:t>
            </a:r>
            <a:r>
              <a:rPr lang="es-ES" dirty="0" err="1" smtClean="0"/>
              <a:t>medikamentua</a:t>
            </a:r>
            <a:r>
              <a:rPr lang="es-ES" dirty="0" smtClean="0"/>
              <a:t> astean </a:t>
            </a:r>
            <a:r>
              <a:rPr lang="es-ES" dirty="0" err="1" smtClean="0"/>
              <a:t>behin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beharrean</a:t>
            </a:r>
            <a:r>
              <a:rPr lang="es-ES" dirty="0" smtClean="0"/>
              <a:t> </a:t>
            </a:r>
            <a:r>
              <a:rPr lang="es-ES" dirty="0" err="1" smtClean="0"/>
              <a:t>egunero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duten</a:t>
            </a:r>
            <a:r>
              <a:rPr lang="es-ES" dirty="0" smtClean="0"/>
              <a:t> </a:t>
            </a:r>
            <a:r>
              <a:rPr lang="es-ES" dirty="0" err="1" smtClean="0"/>
              <a:t>pazienteen</a:t>
            </a:r>
            <a:r>
              <a:rPr lang="es-ES" dirty="0" smtClean="0"/>
              <a:t> </a:t>
            </a:r>
            <a:r>
              <a:rPr lang="es-ES" dirty="0" err="1" smtClean="0"/>
              <a:t>kasuak</a:t>
            </a:r>
            <a:r>
              <a:rPr lang="es-ES" dirty="0" smtClean="0"/>
              <a:t> </a:t>
            </a:r>
            <a:r>
              <a:rPr lang="es-ES" dirty="0" err="1" smtClean="0"/>
              <a:t>jakinarazten</a:t>
            </a:r>
            <a:r>
              <a:rPr lang="es-ES" dirty="0" smtClean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, eta </a:t>
            </a:r>
            <a:r>
              <a:rPr lang="es-ES" dirty="0" err="1" smtClean="0"/>
              <a:t>horietako</a:t>
            </a:r>
            <a:r>
              <a:rPr lang="es-ES" dirty="0" smtClean="0"/>
              <a:t> </a:t>
            </a:r>
            <a:r>
              <a:rPr lang="es-ES" dirty="0" err="1" smtClean="0"/>
              <a:t>batzuei</a:t>
            </a:r>
            <a:r>
              <a:rPr lang="es-ES" dirty="0" smtClean="0"/>
              <a:t> </a:t>
            </a:r>
            <a:r>
              <a:rPr lang="es-ES" dirty="0" err="1" smtClean="0"/>
              <a:t>heriotza</a:t>
            </a:r>
            <a:r>
              <a:rPr lang="es-ES" dirty="0" smtClean="0"/>
              <a:t> </a:t>
            </a:r>
            <a:r>
              <a:rPr lang="es-ES" dirty="0" err="1" smtClean="0"/>
              <a:t>eragin</a:t>
            </a:r>
            <a:r>
              <a:rPr lang="es-ES" dirty="0" smtClean="0"/>
              <a:t> die.</a:t>
            </a:r>
          </a:p>
          <a:p>
            <a:r>
              <a:rPr lang="es-ES" dirty="0" err="1" smtClean="0"/>
              <a:t>Europan</a:t>
            </a:r>
            <a:r>
              <a:rPr lang="es-ES" dirty="0" smtClean="0"/>
              <a:t> </a:t>
            </a:r>
            <a:r>
              <a:rPr lang="es-ES" dirty="0" err="1" smtClean="0"/>
              <a:t>xehe-xehe</a:t>
            </a:r>
            <a:r>
              <a:rPr lang="es-ES" dirty="0" smtClean="0"/>
              <a:t> </a:t>
            </a:r>
            <a:r>
              <a:rPr lang="es-ES" dirty="0" err="1" smtClean="0"/>
              <a:t>berrikusi</a:t>
            </a:r>
            <a:r>
              <a:rPr lang="es-ES" dirty="0" smtClean="0"/>
              <a:t> </a:t>
            </a:r>
            <a:r>
              <a:rPr lang="es-ES" dirty="0" err="1" smtClean="0"/>
              <a:t>ondoren</a:t>
            </a:r>
            <a:r>
              <a:rPr lang="es-ES" dirty="0" smtClean="0"/>
              <a:t>, </a:t>
            </a:r>
            <a:r>
              <a:rPr lang="es-ES" dirty="0" err="1" smtClean="0"/>
              <a:t>ondorio</a:t>
            </a:r>
            <a:r>
              <a:rPr lang="es-ES" dirty="0" smtClean="0"/>
              <a:t> </a:t>
            </a:r>
            <a:r>
              <a:rPr lang="es-ES" dirty="0" err="1" smtClean="0"/>
              <a:t>hauek</a:t>
            </a:r>
            <a:r>
              <a:rPr lang="es-ES" dirty="0" smtClean="0"/>
              <a:t> </a:t>
            </a:r>
            <a:r>
              <a:rPr lang="es-ES" dirty="0" err="1" smtClean="0"/>
              <a:t>atera</a:t>
            </a:r>
            <a:r>
              <a:rPr lang="es-ES" dirty="0" smtClean="0"/>
              <a:t> </a:t>
            </a:r>
            <a:r>
              <a:rPr lang="es-ES" dirty="0" err="1" smtClean="0"/>
              <a:t>dira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Akats</a:t>
            </a:r>
            <a:r>
              <a:rPr lang="es-ES" dirty="0" smtClean="0"/>
              <a:t> </a:t>
            </a:r>
            <a:r>
              <a:rPr lang="es-ES" dirty="0" err="1" smtClean="0"/>
              <a:t>gehienak</a:t>
            </a:r>
            <a:r>
              <a:rPr lang="es-ES" dirty="0" smtClean="0"/>
              <a:t> </a:t>
            </a:r>
            <a:r>
              <a:rPr lang="es-ES" dirty="0" err="1" smtClean="0"/>
              <a:t>aho-bidetik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dutenekin</a:t>
            </a:r>
            <a:r>
              <a:rPr lang="es-ES" dirty="0" smtClean="0"/>
              <a:t> </a:t>
            </a:r>
            <a:r>
              <a:rPr lang="es-ES" dirty="0" err="1" smtClean="0"/>
              <a:t>gertatu</a:t>
            </a:r>
            <a:r>
              <a:rPr lang="es-ES" dirty="0" smtClean="0"/>
              <a:t> </a:t>
            </a:r>
            <a:r>
              <a:rPr lang="es-ES" dirty="0" err="1" smtClean="0"/>
              <a:t>badira</a:t>
            </a:r>
            <a:r>
              <a:rPr lang="es-ES" dirty="0" smtClean="0"/>
              <a:t> ere, izan </a:t>
            </a:r>
            <a:r>
              <a:rPr lang="es-ES" dirty="0" err="1" smtClean="0"/>
              <a:t>dira</a:t>
            </a:r>
            <a:r>
              <a:rPr lang="es-ES" dirty="0" smtClean="0"/>
              <a:t> </a:t>
            </a:r>
            <a:r>
              <a:rPr lang="es-ES" dirty="0" err="1" smtClean="0"/>
              <a:t>bide-parenteraleko</a:t>
            </a:r>
            <a:r>
              <a:rPr lang="es-ES" dirty="0" smtClean="0"/>
              <a:t> </a:t>
            </a:r>
            <a:r>
              <a:rPr lang="es-ES" dirty="0" err="1" smtClean="0"/>
              <a:t>kasuak</a:t>
            </a:r>
            <a:r>
              <a:rPr lang="es-ES" dirty="0" smtClean="0"/>
              <a:t> 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Akatsen</a:t>
            </a:r>
            <a:r>
              <a:rPr lang="es-ES" dirty="0" smtClean="0"/>
              <a:t> </a:t>
            </a:r>
            <a:r>
              <a:rPr lang="es-ES" dirty="0" err="1" smtClean="0"/>
              <a:t>arrazoiak</a:t>
            </a:r>
            <a:r>
              <a:rPr lang="es-ES" dirty="0" smtClean="0"/>
              <a:t> </a:t>
            </a:r>
            <a:r>
              <a:rPr lang="es-ES" dirty="0" err="1" smtClean="0"/>
              <a:t>askotarikoak</a:t>
            </a:r>
            <a:r>
              <a:rPr lang="es-ES" dirty="0" smtClean="0"/>
              <a:t>  izan </a:t>
            </a:r>
            <a:r>
              <a:rPr lang="es-ES" dirty="0" err="1" smtClean="0"/>
              <a:t>daitezke</a:t>
            </a:r>
            <a:r>
              <a:rPr lang="es-ES" dirty="0" smtClean="0"/>
              <a:t>, eta </a:t>
            </a:r>
            <a:r>
              <a:rPr lang="es-ES" dirty="0" err="1" smtClean="0"/>
              <a:t>medikamentua</a:t>
            </a:r>
            <a:r>
              <a:rPr lang="es-ES" dirty="0" smtClean="0"/>
              <a:t> </a:t>
            </a:r>
            <a:r>
              <a:rPr lang="es-ES" dirty="0" err="1" smtClean="0"/>
              <a:t>errezetatu</a:t>
            </a:r>
            <a:r>
              <a:rPr lang="es-ES" dirty="0" smtClean="0"/>
              <a:t>, </a:t>
            </a:r>
            <a:r>
              <a:rPr lang="es-ES" dirty="0" err="1" smtClean="0"/>
              <a:t>dispentsatu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hartzeko</a:t>
            </a:r>
            <a:r>
              <a:rPr lang="es-ES" dirty="0" smtClean="0"/>
              <a:t> </a:t>
            </a:r>
            <a:r>
              <a:rPr lang="es-ES" dirty="0" err="1" smtClean="0"/>
              <a:t>momentuan</a:t>
            </a:r>
            <a:r>
              <a:rPr lang="es-ES" dirty="0" smtClean="0"/>
              <a:t> </a:t>
            </a:r>
            <a:r>
              <a:rPr lang="es-ES" dirty="0" err="1" smtClean="0"/>
              <a:t>gerta</a:t>
            </a:r>
            <a:r>
              <a:rPr lang="es-ES" dirty="0" smtClean="0"/>
              <a:t> </a:t>
            </a:r>
            <a:r>
              <a:rPr lang="es-ES" dirty="0" err="1" smtClean="0"/>
              <a:t>daitezke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beste</a:t>
            </a:r>
            <a:r>
              <a:rPr lang="es-ES" dirty="0" smtClean="0"/>
              <a:t> </a:t>
            </a:r>
            <a:r>
              <a:rPr lang="es-ES" dirty="0" err="1" smtClean="0"/>
              <a:t>neurri</a:t>
            </a:r>
            <a:r>
              <a:rPr lang="es-ES" dirty="0" smtClean="0"/>
              <a:t> </a:t>
            </a:r>
            <a:r>
              <a:rPr lang="es-ES" dirty="0" err="1" smtClean="0"/>
              <a:t>hauek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ditu</a:t>
            </a:r>
            <a:r>
              <a:rPr lang="es-ES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“Astean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behin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hartzeko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” </a:t>
            </a:r>
            <a:r>
              <a:rPr lang="es-ES" dirty="0" smtClean="0"/>
              <a:t>dela </a:t>
            </a:r>
            <a:r>
              <a:rPr lang="es-ES" dirty="0" err="1" smtClean="0"/>
              <a:t>berariaz</a:t>
            </a:r>
            <a:r>
              <a:rPr lang="es-ES" dirty="0" smtClean="0"/>
              <a:t> </a:t>
            </a:r>
            <a:r>
              <a:rPr lang="es-ES" dirty="0" err="1" smtClean="0"/>
              <a:t>adierazi</a:t>
            </a:r>
            <a:r>
              <a:rPr lang="es-ES" dirty="0" smtClean="0"/>
              <a:t> </a:t>
            </a:r>
            <a:r>
              <a:rPr lang="es-ES" dirty="0" err="1" smtClean="0"/>
              <a:t>metotrexatoa</a:t>
            </a:r>
            <a:r>
              <a:rPr lang="es-ES" dirty="0" smtClean="0"/>
              <a:t> duren </a:t>
            </a:r>
            <a:r>
              <a:rPr lang="es-ES" dirty="0" err="1" smtClean="0"/>
              <a:t>medikamentuen</a:t>
            </a:r>
            <a:r>
              <a:rPr lang="es-ES" dirty="0" smtClean="0"/>
              <a:t> </a:t>
            </a:r>
            <a:r>
              <a:rPr lang="es-ES" dirty="0" err="1" smtClean="0"/>
              <a:t>izenen</a:t>
            </a:r>
            <a:r>
              <a:rPr lang="es-ES" dirty="0" smtClean="0"/>
              <a:t> </a:t>
            </a:r>
            <a:r>
              <a:rPr lang="es-ES" dirty="0" err="1" smtClean="0"/>
              <a:t>ondoan</a:t>
            </a:r>
            <a:r>
              <a:rPr lang="es-ES" dirty="0" smtClean="0"/>
              <a:t>, </a:t>
            </a:r>
            <a:r>
              <a:rPr lang="es-ES" dirty="0" err="1" smtClean="0"/>
              <a:t>baldin</a:t>
            </a:r>
            <a:r>
              <a:rPr lang="es-ES" dirty="0" smtClean="0"/>
              <a:t> eta pauta </a:t>
            </a:r>
            <a:r>
              <a:rPr lang="es-ES" dirty="0" err="1" smtClean="0"/>
              <a:t>hori</a:t>
            </a:r>
            <a:r>
              <a:rPr lang="es-ES" dirty="0" smtClean="0"/>
              <a:t> </a:t>
            </a:r>
            <a:r>
              <a:rPr lang="es-ES" dirty="0" err="1" smtClean="0"/>
              <a:t>baino</a:t>
            </a:r>
            <a:r>
              <a:rPr lang="es-ES" dirty="0" smtClean="0"/>
              <a:t> </a:t>
            </a:r>
            <a:r>
              <a:rPr lang="es-ES" dirty="0" err="1" smtClean="0"/>
              <a:t>ez</a:t>
            </a:r>
            <a:r>
              <a:rPr lang="es-ES" dirty="0" smtClean="0"/>
              <a:t> </a:t>
            </a:r>
            <a:r>
              <a:rPr lang="es-ES" dirty="0" err="1" smtClean="0"/>
              <a:t>badute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Osasun</a:t>
            </a:r>
            <a:r>
              <a:rPr lang="es-ES" dirty="0" smtClean="0"/>
              <a:t> </a:t>
            </a:r>
            <a:r>
              <a:rPr lang="es-ES" dirty="0" err="1" smtClean="0"/>
              <a:t>profesionalentzako</a:t>
            </a:r>
            <a:r>
              <a:rPr lang="es-ES" dirty="0" smtClean="0"/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gida</a:t>
            </a:r>
            <a:r>
              <a:rPr lang="es-ES" dirty="0" smtClean="0"/>
              <a:t> </a:t>
            </a:r>
            <a:r>
              <a:rPr lang="es-ES" dirty="0" err="1" smtClean="0"/>
              <a:t>bat</a:t>
            </a:r>
            <a:r>
              <a:rPr lang="es-ES" dirty="0" smtClean="0"/>
              <a:t> </a:t>
            </a:r>
            <a:r>
              <a:rPr lang="es-ES" dirty="0" err="1" smtClean="0"/>
              <a:t>prestatu</a:t>
            </a:r>
            <a:r>
              <a:rPr lang="es-ES" dirty="0" smtClean="0"/>
              <a:t> du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318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691607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ONDANSETRONA: AHO ETA AURPEGIKO ITXITURA-AKATSAK IZATEKO ARRISKUA HAURDUNALDIAREN LEHEN HIRUHILEKOAN ERABILI ONDOREN</a:t>
            </a:r>
            <a:r>
              <a:rPr lang="es-ES" dirty="0">
                <a:solidFill>
                  <a:srgbClr val="4E9EBA"/>
                </a:solidFill>
                <a:latin typeface="Arial Black" pitchFamily="34" charset="0"/>
              </a:rPr>
              <a:t/>
            </a:r>
            <a:br>
              <a:rPr lang="es-ES" dirty="0">
                <a:solidFill>
                  <a:srgbClr val="4E9EBA"/>
                </a:solidFill>
                <a:latin typeface="Arial Black" pitchFamily="34" charset="0"/>
              </a:rPr>
            </a:b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557024"/>
            <a:ext cx="10742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Ondansetrona</a:t>
            </a:r>
            <a:r>
              <a:rPr lang="es-ES" dirty="0" smtClean="0"/>
              <a:t>, </a:t>
            </a:r>
            <a:r>
              <a:rPr lang="es-ES" dirty="0" err="1" smtClean="0"/>
              <a:t>baimendutako</a:t>
            </a:r>
            <a:r>
              <a:rPr lang="es-ES" dirty="0" smtClean="0"/>
              <a:t> </a:t>
            </a:r>
            <a:r>
              <a:rPr lang="es-ES" dirty="0" err="1" smtClean="0"/>
              <a:t>indikaziotik</a:t>
            </a:r>
            <a:r>
              <a:rPr lang="es-ES" dirty="0" smtClean="0"/>
              <a:t> </a:t>
            </a:r>
            <a:r>
              <a:rPr lang="es-ES" dirty="0" err="1" smtClean="0"/>
              <a:t>kanpo</a:t>
            </a:r>
            <a:r>
              <a:rPr lang="es-ES" dirty="0" smtClean="0"/>
              <a:t>, </a:t>
            </a:r>
            <a:r>
              <a:rPr lang="es-ES" dirty="0" err="1" smtClean="0"/>
              <a:t>haurdunaldiko</a:t>
            </a:r>
            <a:r>
              <a:rPr lang="es-ES" dirty="0" smtClean="0"/>
              <a:t> </a:t>
            </a:r>
            <a:r>
              <a:rPr lang="es-ES" dirty="0" err="1" smtClean="0"/>
              <a:t>hipermesia</a:t>
            </a:r>
            <a:r>
              <a:rPr lang="es-ES" dirty="0" smtClean="0"/>
              <a:t> eta </a:t>
            </a:r>
            <a:r>
              <a:rPr lang="es-ES" dirty="0" err="1" smtClean="0"/>
              <a:t>haurdunaldiarekin</a:t>
            </a:r>
            <a:r>
              <a:rPr lang="es-ES" dirty="0" smtClean="0"/>
              <a:t> </a:t>
            </a:r>
            <a:r>
              <a:rPr lang="es-ES" dirty="0" err="1" smtClean="0"/>
              <a:t>lotutako</a:t>
            </a:r>
            <a:r>
              <a:rPr lang="es-ES" dirty="0" smtClean="0"/>
              <a:t> </a:t>
            </a:r>
            <a:r>
              <a:rPr lang="es-ES" dirty="0" err="1" smtClean="0"/>
              <a:t>goragale</a:t>
            </a:r>
            <a:r>
              <a:rPr lang="es-ES" dirty="0" smtClean="0"/>
              <a:t> eta </a:t>
            </a:r>
            <a:r>
              <a:rPr lang="es-ES" dirty="0" err="1" smtClean="0"/>
              <a:t>gorako</a:t>
            </a:r>
            <a:r>
              <a:rPr lang="es-ES" dirty="0" smtClean="0"/>
              <a:t> </a:t>
            </a:r>
            <a:r>
              <a:rPr lang="es-ES" dirty="0" err="1" smtClean="0"/>
              <a:t>arinagoak</a:t>
            </a:r>
            <a:r>
              <a:rPr lang="es-ES" dirty="0" smtClean="0"/>
              <a:t> </a:t>
            </a:r>
            <a:r>
              <a:rPr lang="es-ES" dirty="0" err="1" smtClean="0"/>
              <a:t>tratatzeko</a:t>
            </a:r>
            <a:r>
              <a:rPr lang="es-ES" dirty="0" smtClean="0"/>
              <a:t> </a:t>
            </a:r>
            <a:r>
              <a:rPr lang="es-ES" dirty="0" err="1" smtClean="0"/>
              <a:t>erabiltzen</a:t>
            </a:r>
            <a:r>
              <a:rPr lang="es-ES" dirty="0" smtClean="0"/>
              <a:t> dela </a:t>
            </a:r>
            <a:r>
              <a:rPr lang="es-ES" dirty="0" err="1" smtClean="0"/>
              <a:t>ikusi</a:t>
            </a:r>
            <a:r>
              <a:rPr lang="es-ES" dirty="0" smtClean="0"/>
              <a:t> da</a:t>
            </a:r>
          </a:p>
          <a:p>
            <a:endParaRPr lang="es-ES" dirty="0" smtClean="0"/>
          </a:p>
          <a:p>
            <a:r>
              <a:rPr lang="es-ES" dirty="0" err="1" smtClean="0"/>
              <a:t>PRACek</a:t>
            </a:r>
            <a:r>
              <a:rPr lang="es-ES" dirty="0" smtClean="0"/>
              <a:t> </a:t>
            </a:r>
            <a:r>
              <a:rPr lang="es-ES" dirty="0" err="1" smtClean="0"/>
              <a:t>ondorioztatu</a:t>
            </a:r>
            <a:r>
              <a:rPr lang="es-ES" dirty="0" smtClean="0"/>
              <a:t> du </a:t>
            </a:r>
            <a:r>
              <a:rPr lang="es-ES" dirty="0" err="1" smtClean="0"/>
              <a:t>apur</a:t>
            </a:r>
            <a:r>
              <a:rPr lang="es-ES" dirty="0" smtClean="0"/>
              <a:t> </a:t>
            </a:r>
            <a:r>
              <a:rPr lang="es-ES" dirty="0" err="1" smtClean="0"/>
              <a:t>bat</a:t>
            </a:r>
            <a:r>
              <a:rPr lang="es-ES" dirty="0" smtClean="0"/>
              <a:t> </a:t>
            </a:r>
            <a:r>
              <a:rPr lang="es-ES" dirty="0" err="1" smtClean="0"/>
              <a:t>handiagoa</a:t>
            </a:r>
            <a:r>
              <a:rPr lang="es-ES" dirty="0" smtClean="0"/>
              <a:t> dela </a:t>
            </a:r>
            <a:r>
              <a:rPr lang="es-ES" dirty="0" err="1" smtClean="0"/>
              <a:t>haurdunaldiko</a:t>
            </a:r>
            <a:r>
              <a:rPr lang="es-ES" dirty="0" smtClean="0"/>
              <a:t> </a:t>
            </a:r>
            <a:r>
              <a:rPr lang="es-ES" dirty="0" err="1" smtClean="0"/>
              <a:t>lehen</a:t>
            </a:r>
            <a:r>
              <a:rPr lang="es-ES" dirty="0" smtClean="0"/>
              <a:t> </a:t>
            </a:r>
            <a:r>
              <a:rPr lang="es-ES" dirty="0" err="1" smtClean="0"/>
              <a:t>hiruhilekoan</a:t>
            </a:r>
            <a:r>
              <a:rPr lang="es-ES" dirty="0" smtClean="0"/>
              <a:t> </a:t>
            </a:r>
            <a:r>
              <a:rPr lang="es-ES" dirty="0" err="1" smtClean="0"/>
              <a:t>ondansetrona</a:t>
            </a:r>
            <a:r>
              <a:rPr lang="es-ES" dirty="0" smtClean="0"/>
              <a:t> </a:t>
            </a:r>
            <a:r>
              <a:rPr lang="es-ES" dirty="0" err="1" smtClean="0"/>
              <a:t>hartu</a:t>
            </a:r>
            <a:r>
              <a:rPr lang="es-ES" dirty="0" smtClean="0"/>
              <a:t> </a:t>
            </a:r>
            <a:r>
              <a:rPr lang="es-ES" dirty="0" err="1" smtClean="0"/>
              <a:t>zuten</a:t>
            </a:r>
            <a:r>
              <a:rPr lang="es-ES" dirty="0" smtClean="0"/>
              <a:t> amen seme-</a:t>
            </a:r>
            <a:r>
              <a:rPr lang="es-ES" dirty="0" err="1" smtClean="0"/>
              <a:t>alabek</a:t>
            </a:r>
            <a:r>
              <a:rPr lang="es-ES" dirty="0" smtClean="0"/>
              <a:t> </a:t>
            </a:r>
            <a:r>
              <a:rPr lang="es-ES" dirty="0" err="1" smtClean="0"/>
              <a:t>aho</a:t>
            </a:r>
            <a:r>
              <a:rPr lang="es-ES" dirty="0" smtClean="0"/>
              <a:t> eta </a:t>
            </a:r>
            <a:r>
              <a:rPr lang="es-ES" dirty="0" err="1" smtClean="0"/>
              <a:t>aurpegiko</a:t>
            </a:r>
            <a:r>
              <a:rPr lang="es-ES" dirty="0" smtClean="0"/>
              <a:t> </a:t>
            </a:r>
            <a:r>
              <a:rPr lang="es-ES" dirty="0" err="1" smtClean="0"/>
              <a:t>itxitura-akatsak</a:t>
            </a:r>
            <a:r>
              <a:rPr lang="es-ES" dirty="0" smtClean="0"/>
              <a:t> </a:t>
            </a:r>
            <a:r>
              <a:rPr lang="es-ES" dirty="0" err="1" smtClean="0"/>
              <a:t>izateko</a:t>
            </a:r>
            <a:r>
              <a:rPr lang="es-ES" dirty="0" smtClean="0"/>
              <a:t> </a:t>
            </a:r>
            <a:r>
              <a:rPr lang="es-ES" dirty="0" err="1" smtClean="0"/>
              <a:t>arriskua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zera</a:t>
            </a:r>
            <a:r>
              <a:rPr lang="es-ES" dirty="0" smtClean="0"/>
              <a:t> </a:t>
            </a:r>
            <a:r>
              <a:rPr lang="es-ES" dirty="0" err="1" smtClean="0"/>
              <a:t>gogoratzen</a:t>
            </a:r>
            <a:r>
              <a:rPr lang="es-ES" dirty="0" smtClean="0"/>
              <a:t> die profesional </a:t>
            </a:r>
            <a:r>
              <a:rPr lang="es-ES" dirty="0" err="1" smtClean="0"/>
              <a:t>sanitarioei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Ondansetrona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ez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dago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indikatuta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haurdun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dauden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emakumeak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tratatzeko</a:t>
            </a:r>
            <a:r>
              <a:rPr lang="es-ES" dirty="0" smtClean="0"/>
              <a:t>, eta </a:t>
            </a:r>
            <a:r>
              <a:rPr lang="es-ES" dirty="0" err="1" smtClean="0"/>
              <a:t>bereziki</a:t>
            </a:r>
            <a:r>
              <a:rPr lang="es-ES" dirty="0" smtClean="0"/>
              <a:t>, </a:t>
            </a:r>
            <a:r>
              <a:rPr lang="es-ES" dirty="0" err="1" smtClean="0"/>
              <a:t>ez</a:t>
            </a:r>
            <a:r>
              <a:rPr lang="es-ES" dirty="0" smtClean="0"/>
              <a:t> da </a:t>
            </a:r>
            <a:r>
              <a:rPr lang="es-ES" dirty="0" err="1" smtClean="0"/>
              <a:t>erabili</a:t>
            </a:r>
            <a:r>
              <a:rPr lang="es-ES" dirty="0" smtClean="0"/>
              <a:t> </a:t>
            </a:r>
            <a:r>
              <a:rPr lang="es-ES" dirty="0" err="1" smtClean="0"/>
              <a:t>behar</a:t>
            </a:r>
            <a:r>
              <a:rPr lang="es-ES" dirty="0" smtClean="0"/>
              <a:t> </a:t>
            </a:r>
            <a:r>
              <a:rPr lang="es-ES" dirty="0" err="1" smtClean="0"/>
              <a:t>haurdunaldiaren</a:t>
            </a:r>
            <a:r>
              <a:rPr lang="es-ES" dirty="0" smtClean="0"/>
              <a:t> </a:t>
            </a:r>
            <a:r>
              <a:rPr lang="es-ES" dirty="0" err="1" smtClean="0"/>
              <a:t>lehen</a:t>
            </a:r>
            <a:r>
              <a:rPr lang="es-ES" dirty="0" smtClean="0"/>
              <a:t> </a:t>
            </a:r>
            <a:r>
              <a:rPr lang="es-ES" dirty="0" err="1" smtClean="0"/>
              <a:t>hiruhilekoan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Ugaltzeko</a:t>
            </a:r>
            <a:r>
              <a:rPr lang="es-ES" dirty="0" smtClean="0"/>
              <a:t> </a:t>
            </a:r>
            <a:r>
              <a:rPr lang="es-ES" dirty="0" err="1" smtClean="0"/>
              <a:t>adinean</a:t>
            </a:r>
            <a:r>
              <a:rPr lang="es-ES" dirty="0" smtClean="0"/>
              <a:t> </a:t>
            </a:r>
            <a:r>
              <a:rPr lang="es-ES" dirty="0" err="1" smtClean="0"/>
              <a:t>dauden</a:t>
            </a:r>
            <a:r>
              <a:rPr lang="es-ES" dirty="0" smtClean="0"/>
              <a:t> eta </a:t>
            </a:r>
            <a:r>
              <a:rPr lang="es-ES" dirty="0" err="1" smtClean="0"/>
              <a:t>ondansetron</a:t>
            </a:r>
            <a:r>
              <a:rPr lang="es-ES" dirty="0" smtClean="0"/>
              <a:t> </a:t>
            </a:r>
            <a:r>
              <a:rPr lang="es-ES" dirty="0" err="1" smtClean="0"/>
              <a:t>bidezko</a:t>
            </a:r>
            <a:r>
              <a:rPr lang="es-ES" dirty="0" smtClean="0"/>
              <a:t> </a:t>
            </a:r>
            <a:r>
              <a:rPr lang="es-ES" dirty="0" err="1" smtClean="0"/>
              <a:t>tratamendua</a:t>
            </a:r>
            <a:r>
              <a:rPr lang="es-ES" dirty="0" smtClean="0"/>
              <a:t> </a:t>
            </a:r>
            <a:r>
              <a:rPr lang="es-ES" dirty="0" err="1" smtClean="0"/>
              <a:t>duten</a:t>
            </a:r>
            <a:r>
              <a:rPr lang="es-ES" dirty="0" smtClean="0"/>
              <a:t> </a:t>
            </a:r>
            <a:r>
              <a:rPr lang="es-ES" dirty="0" err="1" smtClean="0"/>
              <a:t>paziente</a:t>
            </a:r>
            <a:r>
              <a:rPr lang="es-ES" dirty="0" smtClean="0"/>
              <a:t> </a:t>
            </a:r>
            <a:r>
              <a:rPr lang="es-ES" dirty="0" err="1" smtClean="0"/>
              <a:t>guztiei</a:t>
            </a:r>
            <a:r>
              <a:rPr lang="es-ES" dirty="0" smtClean="0"/>
              <a:t> </a:t>
            </a:r>
            <a:r>
              <a:rPr lang="es-ES" dirty="0" err="1" smtClean="0"/>
              <a:t>horrelako</a:t>
            </a:r>
            <a:r>
              <a:rPr lang="es-ES" dirty="0" smtClean="0"/>
              <a:t> </a:t>
            </a:r>
            <a:r>
              <a:rPr lang="es-ES" dirty="0" err="1" smtClean="0"/>
              <a:t>akatsen</a:t>
            </a:r>
            <a:r>
              <a:rPr lang="es-ES" dirty="0" smtClean="0"/>
              <a:t> </a:t>
            </a:r>
            <a:r>
              <a:rPr lang="es-ES" dirty="0" err="1" smtClean="0"/>
              <a:t>arriskuari</a:t>
            </a:r>
            <a:r>
              <a:rPr lang="es-ES" dirty="0" smtClean="0"/>
              <a:t> </a:t>
            </a:r>
            <a:r>
              <a:rPr lang="es-ES" dirty="0" err="1" smtClean="0"/>
              <a:t>buruzko</a:t>
            </a:r>
            <a:r>
              <a:rPr lang="es-ES" dirty="0" smtClean="0"/>
              <a:t> </a:t>
            </a:r>
            <a:r>
              <a:rPr lang="es-ES" dirty="0" err="1" smtClean="0"/>
              <a:t>informazioa</a:t>
            </a:r>
            <a:r>
              <a:rPr lang="es-ES" dirty="0" smtClean="0"/>
              <a:t> </a:t>
            </a:r>
            <a:r>
              <a:rPr lang="es-ES" dirty="0" err="1" smtClean="0"/>
              <a:t>eman</a:t>
            </a:r>
            <a:r>
              <a:rPr lang="es-ES" dirty="0" smtClean="0"/>
              <a:t> </a:t>
            </a:r>
            <a:r>
              <a:rPr lang="es-ES" dirty="0" err="1" smtClean="0"/>
              <a:t>behar</a:t>
            </a:r>
            <a:r>
              <a:rPr lang="es-ES" dirty="0" smtClean="0"/>
              <a:t> </a:t>
            </a:r>
            <a:r>
              <a:rPr lang="es-ES" dirty="0" err="1" smtClean="0"/>
              <a:t>zaie</a:t>
            </a:r>
            <a:r>
              <a:rPr lang="es-ES" dirty="0" smtClean="0"/>
              <a:t>, eta </a:t>
            </a:r>
            <a:r>
              <a:rPr lang="es-ES" dirty="0" err="1" smtClean="0"/>
              <a:t>neurri</a:t>
            </a:r>
            <a:r>
              <a:rPr lang="es-ES" dirty="0" smtClean="0"/>
              <a:t> </a:t>
            </a:r>
            <a:r>
              <a:rPr lang="es-ES" dirty="0" err="1" smtClean="0"/>
              <a:t>antisorgailu</a:t>
            </a:r>
            <a:r>
              <a:rPr lang="es-ES" dirty="0" smtClean="0"/>
              <a:t> </a:t>
            </a:r>
            <a:r>
              <a:rPr lang="es-ES" dirty="0" err="1" smtClean="0"/>
              <a:t>eraginkorrak</a:t>
            </a:r>
            <a:r>
              <a:rPr lang="es-ES" dirty="0" smtClean="0"/>
              <a:t> </a:t>
            </a:r>
            <a:r>
              <a:rPr lang="es-ES" dirty="0" err="1" smtClean="0"/>
              <a:t>erabiltzea</a:t>
            </a:r>
            <a:r>
              <a:rPr lang="es-ES" dirty="0" smtClean="0"/>
              <a:t> </a:t>
            </a:r>
            <a:r>
              <a:rPr lang="es-ES" dirty="0" err="1" smtClean="0"/>
              <a:t>gomendatu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570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278" y="3959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DOMPERIDONA: PAZIENTE PEDIATRIKOENTZAKO INDIKAZIOA KENTZEA ETA HELDUEN ETA NERABEEN KONTRAINDIKAZIOAK GOGORARAZTEA</a:t>
            </a: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814781"/>
            <a:ext cx="107427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Domperidona</a:t>
            </a:r>
            <a:r>
              <a:rPr lang="es-ES" dirty="0" smtClean="0"/>
              <a:t> </a:t>
            </a:r>
            <a:r>
              <a:rPr lang="es-ES" dirty="0" err="1" smtClean="0"/>
              <a:t>hartzearekin</a:t>
            </a:r>
            <a:r>
              <a:rPr lang="es-ES" dirty="0" smtClean="0"/>
              <a:t> </a:t>
            </a:r>
            <a:r>
              <a:rPr lang="es-ES" dirty="0" err="1" smtClean="0"/>
              <a:t>lotuta</a:t>
            </a:r>
            <a:r>
              <a:rPr lang="es-ES" dirty="0" smtClean="0"/>
              <a:t> </a:t>
            </a:r>
            <a:r>
              <a:rPr lang="es-ES" dirty="0" err="1" smtClean="0"/>
              <a:t>jakinarazitako</a:t>
            </a:r>
            <a:r>
              <a:rPr lang="es-ES" dirty="0" smtClean="0"/>
              <a:t> arritmia-</a:t>
            </a:r>
            <a:r>
              <a:rPr lang="es-ES" dirty="0" err="1" smtClean="0"/>
              <a:t>kasuak</a:t>
            </a:r>
            <a:r>
              <a:rPr lang="es-ES" dirty="0" smtClean="0"/>
              <a:t> izan </a:t>
            </a:r>
            <a:r>
              <a:rPr lang="es-ES" dirty="0" err="1" smtClean="0"/>
              <a:t>ziren</a:t>
            </a:r>
            <a:r>
              <a:rPr lang="es-ES" dirty="0" smtClean="0"/>
              <a:t> eta </a:t>
            </a:r>
            <a:r>
              <a:rPr lang="es-ES" dirty="0" err="1" smtClean="0"/>
              <a:t>indikazioa</a:t>
            </a:r>
            <a:r>
              <a:rPr lang="es-ES" dirty="0" smtClean="0"/>
              <a:t> </a:t>
            </a:r>
            <a:r>
              <a:rPr lang="es-ES" dirty="0" err="1" smtClean="0"/>
              <a:t>goragaleak</a:t>
            </a:r>
            <a:r>
              <a:rPr lang="es-ES" dirty="0" smtClean="0"/>
              <a:t> eta </a:t>
            </a:r>
            <a:r>
              <a:rPr lang="es-ES" dirty="0" err="1" smtClean="0"/>
              <a:t>okadak</a:t>
            </a:r>
            <a:r>
              <a:rPr lang="es-ES" dirty="0" smtClean="0"/>
              <a:t> </a:t>
            </a:r>
            <a:r>
              <a:rPr lang="es-ES" dirty="0" err="1" smtClean="0"/>
              <a:t>arintzeko</a:t>
            </a:r>
            <a:r>
              <a:rPr lang="es-ES" dirty="0" smtClean="0"/>
              <a:t> </a:t>
            </a:r>
            <a:r>
              <a:rPr lang="es-ES" dirty="0" err="1" smtClean="0"/>
              <a:t>bakarrik</a:t>
            </a:r>
            <a:r>
              <a:rPr lang="es-ES" dirty="0" smtClean="0"/>
              <a:t> </a:t>
            </a:r>
            <a:r>
              <a:rPr lang="es-ES" dirty="0" err="1" smtClean="0"/>
              <a:t>eman</a:t>
            </a:r>
            <a:r>
              <a:rPr lang="es-ES" dirty="0" smtClean="0"/>
              <a:t> </a:t>
            </a:r>
            <a:r>
              <a:rPr lang="es-ES" dirty="0" err="1" smtClean="0"/>
              <a:t>zitzaion</a:t>
            </a:r>
            <a:r>
              <a:rPr lang="es-ES" dirty="0" smtClean="0"/>
              <a:t> </a:t>
            </a:r>
          </a:p>
          <a:p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Haurrengan</a:t>
            </a:r>
            <a:r>
              <a:rPr lang="es-ES" dirty="0" smtClean="0"/>
              <a:t> </a:t>
            </a:r>
            <a:r>
              <a:rPr lang="es-ES" dirty="0" err="1" smtClean="0"/>
              <a:t>duen</a:t>
            </a:r>
            <a:r>
              <a:rPr lang="es-ES" dirty="0" smtClean="0"/>
              <a:t> </a:t>
            </a:r>
            <a:r>
              <a:rPr lang="es-ES" dirty="0" err="1" smtClean="0"/>
              <a:t>eraginkortasunari</a:t>
            </a:r>
            <a:r>
              <a:rPr lang="es-ES" dirty="0" smtClean="0"/>
              <a:t> </a:t>
            </a:r>
            <a:r>
              <a:rPr lang="es-ES" dirty="0" err="1" smtClean="0"/>
              <a:t>buruzko</a:t>
            </a:r>
            <a:r>
              <a:rPr lang="es-ES" dirty="0" smtClean="0"/>
              <a:t> </a:t>
            </a:r>
            <a:r>
              <a:rPr lang="es-ES" dirty="0" err="1" smtClean="0"/>
              <a:t>ebidentzia</a:t>
            </a:r>
            <a:r>
              <a:rPr lang="es-ES" dirty="0" smtClean="0"/>
              <a:t> </a:t>
            </a:r>
            <a:r>
              <a:rPr lang="es-ES" dirty="0" err="1" smtClean="0"/>
              <a:t>mugatua</a:t>
            </a:r>
            <a:r>
              <a:rPr lang="es-ES" dirty="0" smtClean="0"/>
              <a:t> dela eta, </a:t>
            </a:r>
            <a:r>
              <a:rPr lang="es-ES" dirty="0" err="1" smtClean="0"/>
              <a:t>paziente</a:t>
            </a:r>
            <a:r>
              <a:rPr lang="es-ES" dirty="0" smtClean="0"/>
              <a:t> </a:t>
            </a:r>
            <a:r>
              <a:rPr lang="es-ES" dirty="0" err="1" smtClean="0"/>
              <a:t>pediatrikoetan</a:t>
            </a:r>
            <a:r>
              <a:rPr lang="es-ES" dirty="0" smtClean="0"/>
              <a:t> </a:t>
            </a:r>
            <a:r>
              <a:rPr lang="es-ES" dirty="0" err="1" smtClean="0"/>
              <a:t>saiakuntza</a:t>
            </a:r>
            <a:r>
              <a:rPr lang="es-ES" dirty="0" smtClean="0"/>
              <a:t> </a:t>
            </a:r>
            <a:r>
              <a:rPr lang="es-ES" dirty="0" err="1" smtClean="0"/>
              <a:t>kliniko</a:t>
            </a:r>
            <a:r>
              <a:rPr lang="es-ES" dirty="0" smtClean="0"/>
              <a:t> </a:t>
            </a:r>
            <a:r>
              <a:rPr lang="es-ES" dirty="0" err="1" smtClean="0"/>
              <a:t>bat</a:t>
            </a:r>
            <a:r>
              <a:rPr lang="es-ES" dirty="0" smtClean="0"/>
              <a:t> </a:t>
            </a:r>
            <a:r>
              <a:rPr lang="es-ES" dirty="0" err="1" smtClean="0"/>
              <a:t>egitea</a:t>
            </a:r>
            <a:r>
              <a:rPr lang="es-ES" dirty="0" smtClean="0"/>
              <a:t> </a:t>
            </a:r>
            <a:r>
              <a:rPr lang="es-ES" dirty="0" err="1" smtClean="0"/>
              <a:t>eskatu</a:t>
            </a:r>
            <a:r>
              <a:rPr lang="es-ES" dirty="0" smtClean="0"/>
              <a:t> zen, eta </a:t>
            </a:r>
            <a:r>
              <a:rPr lang="es-ES" dirty="0" err="1" smtClean="0"/>
              <a:t>emaitza</a:t>
            </a:r>
            <a:r>
              <a:rPr lang="es-ES" dirty="0" smtClean="0"/>
              <a:t> </a:t>
            </a:r>
            <a:r>
              <a:rPr lang="es-ES" dirty="0" err="1" smtClean="0"/>
              <a:t>horien</a:t>
            </a:r>
            <a:r>
              <a:rPr lang="es-ES" dirty="0" smtClean="0"/>
              <a:t> </a:t>
            </a:r>
            <a:r>
              <a:rPr lang="es-ES" dirty="0" err="1" smtClean="0"/>
              <a:t>ondorioz</a:t>
            </a:r>
            <a:r>
              <a:rPr lang="es-ES" dirty="0" smtClean="0"/>
              <a:t> </a:t>
            </a:r>
            <a:r>
              <a:rPr lang="es-ES" dirty="0" err="1" smtClean="0"/>
              <a:t>Europan</a:t>
            </a:r>
            <a:r>
              <a:rPr lang="es-ES" dirty="0" smtClean="0"/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domperidona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ez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dago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haurrentzat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indikatua</a:t>
            </a:r>
            <a:endParaRPr lang="es-E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profesionalei</a:t>
            </a:r>
            <a:r>
              <a:rPr lang="es-ES" dirty="0" smtClean="0"/>
              <a:t> </a:t>
            </a:r>
            <a:r>
              <a:rPr lang="es-ES" dirty="0" err="1" smtClean="0"/>
              <a:t>gogorarazten</a:t>
            </a:r>
            <a:r>
              <a:rPr lang="es-ES" dirty="0" smtClean="0"/>
              <a:t> die </a:t>
            </a:r>
            <a:r>
              <a:rPr lang="es-ES" dirty="0" err="1" smtClean="0"/>
              <a:t>errespetatu</a:t>
            </a:r>
            <a:r>
              <a:rPr lang="es-ES" dirty="0" smtClean="0"/>
              <a:t> </a:t>
            </a:r>
            <a:r>
              <a:rPr lang="es-ES" dirty="0" err="1" smtClean="0"/>
              <a:t>egin</a:t>
            </a:r>
            <a:r>
              <a:rPr lang="es-ES" dirty="0" smtClean="0"/>
              <a:t> </a:t>
            </a:r>
            <a:r>
              <a:rPr lang="es-ES" dirty="0" err="1" smtClean="0"/>
              <a:t>behar</a:t>
            </a:r>
            <a:r>
              <a:rPr lang="es-ES" dirty="0" smtClean="0"/>
              <a:t> </a:t>
            </a:r>
            <a:r>
              <a:rPr lang="es-ES" dirty="0" err="1" smtClean="0"/>
              <a:t>dituztela</a:t>
            </a:r>
            <a:r>
              <a:rPr lang="es-ES" dirty="0" smtClean="0"/>
              <a:t> </a:t>
            </a:r>
            <a:r>
              <a:rPr lang="es-ES" dirty="0" err="1" smtClean="0"/>
              <a:t>bai</a:t>
            </a:r>
            <a:r>
              <a:rPr lang="es-ES" dirty="0" smtClean="0"/>
              <a:t> </a:t>
            </a:r>
            <a:r>
              <a:rPr lang="es-ES" dirty="0" err="1" smtClean="0"/>
              <a:t>erabilera-kontaindikazioak</a:t>
            </a:r>
            <a:r>
              <a:rPr lang="es-ES" dirty="0" smtClean="0"/>
              <a:t>, </a:t>
            </a:r>
            <a:r>
              <a:rPr lang="es-ES" dirty="0" err="1" smtClean="0"/>
              <a:t>bain</a:t>
            </a:r>
            <a:r>
              <a:rPr lang="es-ES" dirty="0" smtClean="0"/>
              <a:t> </a:t>
            </a:r>
            <a:r>
              <a:rPr lang="es-ES" dirty="0" err="1" smtClean="0"/>
              <a:t>arritmiekin</a:t>
            </a:r>
            <a:r>
              <a:rPr lang="es-ES" dirty="0" smtClean="0"/>
              <a:t> </a:t>
            </a:r>
            <a:r>
              <a:rPr lang="es-ES" dirty="0" err="1" smtClean="0"/>
              <a:t>lotutako</a:t>
            </a:r>
            <a:r>
              <a:rPr lang="es-ES" dirty="0" smtClean="0"/>
              <a:t> </a:t>
            </a:r>
            <a:r>
              <a:rPr lang="es-ES" dirty="0" err="1" smtClean="0"/>
              <a:t>arreta-neurriak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086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278" y="3959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 ANTITIROIDEOAK: KARBIMAZOLA, TIAMAZOLA ETA PROPILTIOURAZILOA: SEGURTASUN-INFORMAZIO BERRIA</a:t>
            </a:r>
            <a:endParaRPr lang="es-ES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51777" y="1557024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endParaRPr lang="es-ES" sz="2000" b="1" dirty="0" smtClean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28475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735724" y="1641715"/>
            <a:ext cx="1074270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Karbimazola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tiamazolarekin</a:t>
            </a:r>
            <a:r>
              <a:rPr lang="es-ES" dirty="0" smtClean="0"/>
              <a:t> </a:t>
            </a:r>
            <a:r>
              <a:rPr lang="es-ES" dirty="0" err="1" smtClean="0"/>
              <a:t>tratamenduan</a:t>
            </a:r>
            <a:r>
              <a:rPr lang="es-ES" dirty="0" smtClean="0"/>
              <a:t> </a:t>
            </a:r>
            <a:r>
              <a:rPr lang="es-ES" dirty="0" err="1" smtClean="0"/>
              <a:t>dauden</a:t>
            </a:r>
            <a:r>
              <a:rPr lang="es-ES" dirty="0" smtClean="0"/>
              <a:t> </a:t>
            </a:r>
            <a:r>
              <a:rPr lang="es-ES" dirty="0" err="1" smtClean="0"/>
              <a:t>bitartean</a:t>
            </a:r>
            <a:r>
              <a:rPr lang="es-ES" dirty="0" smtClean="0"/>
              <a:t> </a:t>
            </a:r>
            <a:r>
              <a:rPr lang="es-ES" b="1" dirty="0" err="1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ankreatitis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akutua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err="1" smtClean="0"/>
              <a:t>garatzen</a:t>
            </a:r>
            <a:r>
              <a:rPr lang="es-ES" dirty="0" smtClean="0"/>
              <a:t> </a:t>
            </a:r>
            <a:r>
              <a:rPr lang="es-ES" dirty="0" err="1" smtClean="0"/>
              <a:t>duen</a:t>
            </a:r>
            <a:r>
              <a:rPr lang="es-ES" dirty="0" smtClean="0"/>
              <a:t> </a:t>
            </a:r>
            <a:r>
              <a:rPr lang="es-ES" dirty="0" err="1" smtClean="0"/>
              <a:t>pazienteei</a:t>
            </a:r>
            <a:r>
              <a:rPr lang="es-ES" dirty="0" smtClean="0"/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tratamendua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berehala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etetea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err="1" smtClean="0"/>
              <a:t>gomendatzen</a:t>
            </a:r>
            <a:r>
              <a:rPr lang="es-ES" dirty="0" smtClean="0"/>
              <a:t> du </a:t>
            </a:r>
            <a:r>
              <a:rPr lang="es-ES" dirty="0" err="1" smtClean="0"/>
              <a:t>AEMPSek</a:t>
            </a:r>
            <a:r>
              <a:rPr lang="es-ES" dirty="0" smtClean="0"/>
              <a:t>, eta </a:t>
            </a:r>
            <a:r>
              <a:rPr lang="es-ES" dirty="0" err="1" smtClean="0"/>
              <a:t>paziente</a:t>
            </a:r>
            <a:r>
              <a:rPr lang="es-ES" dirty="0" smtClean="0"/>
              <a:t> </a:t>
            </a:r>
            <a:r>
              <a:rPr lang="es-ES" dirty="0" err="1" smtClean="0"/>
              <a:t>hori</a:t>
            </a:r>
            <a:r>
              <a:rPr lang="es-ES" dirty="0" smtClean="0"/>
              <a:t> </a:t>
            </a:r>
            <a:r>
              <a:rPr lang="es-ES" dirty="0" err="1" smtClean="0"/>
              <a:t>medikamentu</a:t>
            </a:r>
            <a:r>
              <a:rPr lang="es-ES" dirty="0" smtClean="0"/>
              <a:t> </a:t>
            </a:r>
            <a:r>
              <a:rPr lang="es-ES" dirty="0" err="1" smtClean="0"/>
              <a:t>horiekin</a:t>
            </a:r>
            <a:r>
              <a:rPr lang="es-ES" dirty="0" smtClean="0"/>
              <a:t> </a:t>
            </a:r>
            <a:r>
              <a:rPr lang="es-ES" dirty="0" err="1" smtClean="0"/>
              <a:t>berriro</a:t>
            </a:r>
            <a:r>
              <a:rPr lang="es-ES" dirty="0" smtClean="0"/>
              <a:t> </a:t>
            </a:r>
            <a:r>
              <a:rPr lang="es-ES" dirty="0" err="1" smtClean="0"/>
              <a:t>ez</a:t>
            </a:r>
            <a:r>
              <a:rPr lang="es-ES" dirty="0" smtClean="0"/>
              <a:t> </a:t>
            </a:r>
            <a:r>
              <a:rPr lang="es-ES" dirty="0" err="1" smtClean="0"/>
              <a:t>tratatzea</a:t>
            </a:r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Azken</a:t>
            </a:r>
            <a:r>
              <a:rPr lang="es-ES" dirty="0" smtClean="0"/>
              <a:t> </a:t>
            </a:r>
            <a:r>
              <a:rPr lang="es-ES" dirty="0" err="1" smtClean="0"/>
              <a:t>azterlanen</a:t>
            </a:r>
            <a:r>
              <a:rPr lang="es-ES" dirty="0" smtClean="0"/>
              <a:t> </a:t>
            </a:r>
            <a:r>
              <a:rPr lang="es-ES" dirty="0" err="1" smtClean="0"/>
              <a:t>emaitzek</a:t>
            </a:r>
            <a:r>
              <a:rPr lang="es-ES" dirty="0" smtClean="0"/>
              <a:t> </a:t>
            </a:r>
            <a:r>
              <a:rPr lang="es-ES" dirty="0" err="1" smtClean="0"/>
              <a:t>diotenez</a:t>
            </a:r>
            <a:r>
              <a:rPr lang="es-ES" dirty="0" smtClean="0"/>
              <a:t> </a:t>
            </a:r>
            <a:r>
              <a:rPr lang="es-ES" dirty="0" err="1" smtClean="0"/>
              <a:t>karbimazola</a:t>
            </a:r>
            <a:r>
              <a:rPr lang="es-ES" dirty="0" smtClean="0"/>
              <a:t>/</a:t>
            </a:r>
            <a:r>
              <a:rPr lang="es-ES" dirty="0" err="1" smtClean="0"/>
              <a:t>tiamazola</a:t>
            </a:r>
            <a:r>
              <a:rPr lang="es-ES" dirty="0" smtClean="0"/>
              <a:t> </a:t>
            </a:r>
            <a:r>
              <a:rPr lang="es-ES" dirty="0" err="1" smtClean="0"/>
              <a:t>erabilita</a:t>
            </a:r>
            <a:r>
              <a:rPr lang="es-ES" dirty="0" smtClean="0"/>
              <a:t> </a:t>
            </a:r>
            <a:r>
              <a:rPr lang="es-ES" dirty="0" err="1" smtClean="0"/>
              <a:t>haunditu</a:t>
            </a:r>
            <a:r>
              <a:rPr lang="es-ES" dirty="0" smtClean="0"/>
              <a:t> </a:t>
            </a:r>
            <a:r>
              <a:rPr lang="es-ES" dirty="0" err="1" smtClean="0"/>
              <a:t>egin</a:t>
            </a:r>
            <a:r>
              <a:rPr lang="es-ES" dirty="0" smtClean="0"/>
              <a:t> da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sortzetiko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75000"/>
                  </a:schemeClr>
                </a:solidFill>
              </a:rPr>
              <a:t>malformazioak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err="1" smtClean="0"/>
              <a:t>izateko</a:t>
            </a:r>
            <a:r>
              <a:rPr lang="es-ES" dirty="0" smtClean="0"/>
              <a:t> </a:t>
            </a:r>
            <a:r>
              <a:rPr lang="es-ES" dirty="0" err="1" smtClean="0"/>
              <a:t>arriskua</a:t>
            </a:r>
            <a:r>
              <a:rPr lang="es-ES" dirty="0" smtClean="0"/>
              <a:t> (</a:t>
            </a:r>
            <a:r>
              <a:rPr lang="es-ES" dirty="0" err="1" smtClean="0"/>
              <a:t>sortzetiko</a:t>
            </a:r>
            <a:r>
              <a:rPr lang="es-ES" dirty="0" smtClean="0"/>
              <a:t> </a:t>
            </a:r>
            <a:r>
              <a:rPr lang="es-ES" dirty="0" err="1" smtClean="0"/>
              <a:t>larruazaleko</a:t>
            </a:r>
            <a:r>
              <a:rPr lang="es-ES" dirty="0" smtClean="0"/>
              <a:t> aplasia, </a:t>
            </a:r>
            <a:r>
              <a:rPr lang="es-ES" dirty="0" err="1" smtClean="0"/>
              <a:t>garezurreko</a:t>
            </a:r>
            <a:r>
              <a:rPr lang="es-ES" dirty="0" smtClean="0"/>
              <a:t> eta </a:t>
            </a:r>
            <a:r>
              <a:rPr lang="es-ES" dirty="0" err="1" smtClean="0"/>
              <a:t>aurpegiko</a:t>
            </a:r>
            <a:r>
              <a:rPr lang="es-ES" dirty="0" smtClean="0"/>
              <a:t> </a:t>
            </a:r>
            <a:r>
              <a:rPr lang="es-ES" dirty="0" err="1" smtClean="0"/>
              <a:t>malformazioak</a:t>
            </a:r>
            <a:r>
              <a:rPr lang="es-ES" dirty="0" smtClean="0"/>
              <a:t>, </a:t>
            </a:r>
            <a:r>
              <a:rPr lang="es-ES" dirty="0" err="1" smtClean="0"/>
              <a:t>onfalozelea</a:t>
            </a:r>
            <a:r>
              <a:rPr lang="es-ES" dirty="0" smtClean="0"/>
              <a:t>, atresia </a:t>
            </a:r>
            <a:r>
              <a:rPr lang="es-ES" dirty="0" err="1" smtClean="0"/>
              <a:t>esofagikoa</a:t>
            </a:r>
            <a:r>
              <a:rPr lang="es-ES" dirty="0" smtClean="0"/>
              <a:t>, </a:t>
            </a:r>
            <a:r>
              <a:rPr lang="es-ES" dirty="0" err="1" smtClean="0"/>
              <a:t>hodi</a:t>
            </a:r>
            <a:r>
              <a:rPr lang="es-ES" dirty="0" smtClean="0"/>
              <a:t> </a:t>
            </a:r>
            <a:r>
              <a:rPr lang="es-ES" dirty="0" err="1" smtClean="0"/>
              <a:t>onfalomesenterikoaren</a:t>
            </a:r>
            <a:r>
              <a:rPr lang="es-ES" dirty="0" smtClean="0"/>
              <a:t> anomalía eta </a:t>
            </a:r>
            <a:r>
              <a:rPr lang="es-ES" dirty="0" err="1" smtClean="0"/>
              <a:t>bentrikukuko</a:t>
            </a:r>
            <a:r>
              <a:rPr lang="es-ES" dirty="0" smtClean="0"/>
              <a:t> </a:t>
            </a:r>
            <a:r>
              <a:rPr lang="es-ES" dirty="0" err="1" smtClean="0"/>
              <a:t>akats</a:t>
            </a:r>
            <a:r>
              <a:rPr lang="es-ES" dirty="0" smtClean="0"/>
              <a:t> </a:t>
            </a:r>
            <a:r>
              <a:rPr lang="es-ES" dirty="0" err="1" smtClean="0"/>
              <a:t>septala</a:t>
            </a:r>
            <a:r>
              <a:rPr lang="es-ES" dirty="0" smtClean="0"/>
              <a:t>)</a:t>
            </a:r>
          </a:p>
          <a:p>
            <a:endParaRPr lang="es-ES" dirty="0" smtClean="0"/>
          </a:p>
          <a:p>
            <a:r>
              <a:rPr lang="es-ES" dirty="0" err="1" smtClean="0"/>
              <a:t>Ohiko</a:t>
            </a:r>
            <a:r>
              <a:rPr lang="es-ES" dirty="0" smtClean="0"/>
              <a:t> </a:t>
            </a:r>
            <a:r>
              <a:rPr lang="es-ES" dirty="0" err="1" smtClean="0"/>
              <a:t>tratamenduaren</a:t>
            </a:r>
            <a:r>
              <a:rPr lang="es-ES" dirty="0" smtClean="0"/>
              <a:t> </a:t>
            </a:r>
            <a:r>
              <a:rPr lang="es-ES" dirty="0" err="1" smtClean="0"/>
              <a:t>alternatiba</a:t>
            </a:r>
            <a:r>
              <a:rPr lang="es-ES" dirty="0" smtClean="0"/>
              <a:t> </a:t>
            </a:r>
            <a:r>
              <a:rPr lang="es-ES" dirty="0" err="1" smtClean="0"/>
              <a:t>izaten</a:t>
            </a:r>
            <a:r>
              <a:rPr lang="es-ES" dirty="0" smtClean="0"/>
              <a:t> den </a:t>
            </a:r>
            <a:r>
              <a:rPr lang="es-ES" dirty="0" err="1" smtClean="0"/>
              <a:t>propiltiouraziloari</a:t>
            </a:r>
            <a:r>
              <a:rPr lang="es-ES" dirty="0" smtClean="0"/>
              <a:t> </a:t>
            </a:r>
            <a:r>
              <a:rPr lang="es-ES" dirty="0" err="1" smtClean="0"/>
              <a:t>dagokionez</a:t>
            </a:r>
            <a:r>
              <a:rPr lang="es-ES" dirty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atzerriko</a:t>
            </a:r>
            <a:r>
              <a:rPr lang="es-ES" dirty="0" smtClean="0"/>
              <a:t> </a:t>
            </a:r>
            <a:r>
              <a:rPr lang="es-ES" dirty="0" err="1" smtClean="0"/>
              <a:t>medikamentu</a:t>
            </a:r>
            <a:r>
              <a:rPr lang="es-ES" dirty="0" smtClean="0"/>
              <a:t> </a:t>
            </a:r>
            <a:r>
              <a:rPr lang="es-ES" dirty="0" err="1" smtClean="0"/>
              <a:t>gisa</a:t>
            </a:r>
            <a:r>
              <a:rPr lang="es-ES" dirty="0" smtClean="0"/>
              <a:t> </a:t>
            </a:r>
            <a:r>
              <a:rPr lang="es-ES" dirty="0" err="1" smtClean="0"/>
              <a:t>ekartzen</a:t>
            </a:r>
            <a:r>
              <a:rPr lang="es-ES" dirty="0" smtClean="0"/>
              <a:t> </a:t>
            </a:r>
            <a:r>
              <a:rPr lang="es-ES" dirty="0" err="1" smtClean="0"/>
              <a:t>dena</a:t>
            </a:r>
            <a:r>
              <a:rPr lang="es-ES" dirty="0" smtClean="0"/>
              <a:t>), </a:t>
            </a:r>
            <a:r>
              <a:rPr lang="es-ES" dirty="0" err="1" smtClean="0"/>
              <a:t>ez</a:t>
            </a:r>
            <a:r>
              <a:rPr lang="es-ES" dirty="0" smtClean="0"/>
              <a:t> </a:t>
            </a:r>
            <a:r>
              <a:rPr lang="es-ES" dirty="0" err="1" smtClean="0"/>
              <a:t>dago</a:t>
            </a:r>
            <a:r>
              <a:rPr lang="es-ES" dirty="0" smtClean="0"/>
              <a:t> </a:t>
            </a:r>
            <a:r>
              <a:rPr lang="es-ES" dirty="0" err="1" smtClean="0"/>
              <a:t>nahikoa</a:t>
            </a:r>
            <a:r>
              <a:rPr lang="es-ES" dirty="0" smtClean="0"/>
              <a:t> </a:t>
            </a:r>
            <a:r>
              <a:rPr lang="es-ES" dirty="0" err="1" smtClean="0"/>
              <a:t>informazio</a:t>
            </a:r>
            <a:r>
              <a:rPr lang="es-ES" dirty="0" smtClean="0"/>
              <a:t> </a:t>
            </a:r>
            <a:r>
              <a:rPr lang="es-ES" dirty="0" err="1" smtClean="0"/>
              <a:t>ugalketa-toxikotasuna</a:t>
            </a:r>
            <a:r>
              <a:rPr lang="es-ES" dirty="0" smtClean="0"/>
              <a:t> </a:t>
            </a:r>
            <a:r>
              <a:rPr lang="es-ES" dirty="0" err="1" smtClean="0"/>
              <a:t>edo</a:t>
            </a:r>
            <a:r>
              <a:rPr lang="es-ES" dirty="0" smtClean="0"/>
              <a:t> </a:t>
            </a:r>
            <a:r>
              <a:rPr lang="es-ES" dirty="0" err="1" smtClean="0"/>
              <a:t>sortzetiko</a:t>
            </a:r>
            <a:r>
              <a:rPr lang="es-ES" dirty="0" smtClean="0"/>
              <a:t> </a:t>
            </a:r>
            <a:r>
              <a:rPr lang="es-ES" dirty="0" err="1" smtClean="0"/>
              <a:t>malformazioei</a:t>
            </a:r>
            <a:r>
              <a:rPr lang="es-ES" dirty="0" smtClean="0"/>
              <a:t> </a:t>
            </a:r>
            <a:r>
              <a:rPr lang="es-ES" dirty="0" err="1" smtClean="0"/>
              <a:t>buruz</a:t>
            </a:r>
            <a:r>
              <a:rPr lang="es-ES" dirty="0" smtClean="0"/>
              <a:t> </a:t>
            </a:r>
            <a:r>
              <a:rPr lang="es-ES" dirty="0" err="1" smtClean="0"/>
              <a:t>erabili</a:t>
            </a:r>
            <a:r>
              <a:rPr lang="es-ES" dirty="0" smtClean="0"/>
              <a:t> </a:t>
            </a:r>
            <a:r>
              <a:rPr lang="es-ES" dirty="0" err="1" smtClean="0"/>
              <a:t>ahal</a:t>
            </a:r>
            <a:r>
              <a:rPr lang="es-ES" dirty="0" smtClean="0"/>
              <a:t> </a:t>
            </a:r>
            <a:r>
              <a:rPr lang="es-ES" dirty="0" err="1" smtClean="0"/>
              <a:t>izateko</a:t>
            </a:r>
            <a:endParaRPr lang="es-ES" dirty="0" smtClean="0"/>
          </a:p>
          <a:p>
            <a:endParaRPr lang="es-ES" dirty="0"/>
          </a:p>
          <a:p>
            <a:r>
              <a:rPr lang="es-ES" dirty="0" err="1" smtClean="0"/>
              <a:t>AEMPSek</a:t>
            </a:r>
            <a:r>
              <a:rPr lang="es-ES" dirty="0" smtClean="0"/>
              <a:t> </a:t>
            </a:r>
            <a:r>
              <a:rPr lang="es-ES" dirty="0" err="1" smtClean="0"/>
              <a:t>hurrengoa</a:t>
            </a:r>
            <a:r>
              <a:rPr lang="es-ES" dirty="0" smtClean="0"/>
              <a:t> dio: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 smtClean="0"/>
              <a:t>Ahal</a:t>
            </a:r>
            <a:r>
              <a:rPr lang="es-ES" dirty="0" smtClean="0"/>
              <a:t> den </a:t>
            </a:r>
            <a:r>
              <a:rPr lang="es-ES" dirty="0" err="1" smtClean="0"/>
              <a:t>neurrian</a:t>
            </a:r>
            <a:r>
              <a:rPr lang="es-ES" dirty="0" smtClean="0"/>
              <a:t> </a:t>
            </a:r>
            <a:r>
              <a:rPr lang="es-ES" dirty="0" err="1" smtClean="0"/>
              <a:t>antitiroideoak</a:t>
            </a:r>
            <a:r>
              <a:rPr lang="es-ES" dirty="0" smtClean="0"/>
              <a:t> </a:t>
            </a:r>
            <a:r>
              <a:rPr lang="es-ES" dirty="0" err="1" smtClean="0"/>
              <a:t>ez</a:t>
            </a:r>
            <a:r>
              <a:rPr lang="es-ES" dirty="0" smtClean="0"/>
              <a:t> </a:t>
            </a:r>
            <a:r>
              <a:rPr lang="es-ES" dirty="0" err="1" smtClean="0"/>
              <a:t>erabiltzea</a:t>
            </a:r>
            <a:r>
              <a:rPr lang="es-ES" dirty="0" smtClean="0"/>
              <a:t> </a:t>
            </a:r>
            <a:r>
              <a:rPr lang="es-ES" dirty="0" err="1" smtClean="0"/>
              <a:t>haurdunaldian</a:t>
            </a:r>
            <a:r>
              <a:rPr lang="es-ES" dirty="0" smtClean="0"/>
              <a:t>, eta </a:t>
            </a:r>
            <a:r>
              <a:rPr lang="es-ES" dirty="0" err="1" smtClean="0"/>
              <a:t>ezinbestekoa</a:t>
            </a:r>
            <a:r>
              <a:rPr lang="es-ES" dirty="0" smtClean="0"/>
              <a:t> </a:t>
            </a:r>
            <a:r>
              <a:rPr lang="es-ES" dirty="0" err="1" smtClean="0"/>
              <a:t>bada</a:t>
            </a:r>
            <a:r>
              <a:rPr lang="es-ES" dirty="0" smtClean="0"/>
              <a:t>, </a:t>
            </a:r>
            <a:r>
              <a:rPr lang="es-ES" dirty="0" err="1" smtClean="0"/>
              <a:t>gutxieneko</a:t>
            </a:r>
            <a:r>
              <a:rPr lang="es-ES" dirty="0" smtClean="0"/>
              <a:t> </a:t>
            </a:r>
            <a:r>
              <a:rPr lang="es-ES" dirty="0" err="1" smtClean="0"/>
              <a:t>dosi</a:t>
            </a:r>
            <a:r>
              <a:rPr lang="es-ES" dirty="0" smtClean="0"/>
              <a:t> </a:t>
            </a:r>
            <a:r>
              <a:rPr lang="es-ES" dirty="0" err="1" smtClean="0"/>
              <a:t>eraginkorra</a:t>
            </a:r>
            <a:r>
              <a:rPr lang="es-ES" dirty="0" smtClean="0"/>
              <a:t> </a:t>
            </a:r>
            <a:r>
              <a:rPr lang="es-ES" dirty="0" err="1" smtClean="0"/>
              <a:t>erabiltzea</a:t>
            </a:r>
            <a:r>
              <a:rPr lang="es-ES" dirty="0" smtClean="0"/>
              <a:t>, eta </a:t>
            </a:r>
            <a:r>
              <a:rPr lang="es-ES" dirty="0" err="1" smtClean="0"/>
              <a:t>hurbiletik</a:t>
            </a:r>
            <a:r>
              <a:rPr lang="es-ES" dirty="0" smtClean="0"/>
              <a:t> </a:t>
            </a:r>
            <a:r>
              <a:rPr lang="es-ES" dirty="0" err="1" smtClean="0"/>
              <a:t>zaintzea</a:t>
            </a:r>
            <a:r>
              <a:rPr lang="es-ES" dirty="0"/>
              <a:t> </a:t>
            </a:r>
            <a:r>
              <a:rPr lang="es-ES" dirty="0" smtClean="0"/>
              <a:t>amaren, </a:t>
            </a:r>
            <a:r>
              <a:rPr lang="es-ES" dirty="0" err="1" smtClean="0"/>
              <a:t>fetuaren</a:t>
            </a:r>
            <a:r>
              <a:rPr lang="es-ES" dirty="0" smtClean="0"/>
              <a:t> eta </a:t>
            </a:r>
            <a:r>
              <a:rPr lang="es-ES" dirty="0" err="1" smtClean="0"/>
              <a:t>jaioberriaren</a:t>
            </a:r>
            <a:r>
              <a:rPr lang="es-ES" dirty="0" smtClean="0"/>
              <a:t> </a:t>
            </a:r>
            <a:r>
              <a:rPr lang="es-ES" dirty="0" err="1" smtClean="0"/>
              <a:t>egoera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583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3" ma:contentTypeDescription="Create a new document." ma:contentTypeScope="" ma:versionID="a684cdddda9a1f6f5720da6f12386672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6d168d2b3f1738a0127c4921878d9e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9C0450-BEA5-4695-94A4-D41D36B74154}">
  <ds:schemaRefs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1fdafc60-6e87-4fef-9209-278af2a3ac6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26978C-20E1-4E9B-8265-4BCA35B0A594}"/>
</file>

<file path=docProps/app.xml><?xml version="1.0" encoding="utf-8"?>
<Properties xmlns="http://schemas.openxmlformats.org/officeDocument/2006/extended-properties" xmlns:vt="http://schemas.openxmlformats.org/officeDocument/2006/docPropsVTypes">
  <TotalTime>8340</TotalTime>
  <Words>2325</Words>
  <Application>Microsoft Office PowerPoint</Application>
  <PresentationFormat>Panorámica</PresentationFormat>
  <Paragraphs>191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Tema de Office</vt:lpstr>
      <vt:lpstr>MEDIKAMENTUEN SEGURTASUNA: 2019-2021EAN SORTUTAKO SEINALEAK ETA ALERTAK  30 Liburukia, 2 Zk - 2022</vt:lpstr>
      <vt:lpstr>Aurkibidea</vt:lpstr>
      <vt:lpstr>SARRERA</vt:lpstr>
      <vt:lpstr>D BITAMINA: GAINDOSIFIKAZIOAGATIKO HIPERKALTZEMIA-KASU LARRIAK </vt:lpstr>
      <vt:lpstr>PROLIA® (DENOSUMAB) ORNO-HAUSTURA IZATEKO ARRISKUA, TRATAMENDUA ETEN OSTEAN </vt:lpstr>
      <vt:lpstr>METOTREXATOA: MEDIKAMENTUA EMATEKO PROZEDURA-AKATSEN ONDORIO KALTEGARRIAK ERAGOZTEKO NEURRI BERRIAK </vt:lpstr>
      <vt:lpstr>ONDANSETRONA: AHO ETA AURPEGIKO ITXITURA-AKATSAK IZATEKO ARRISKUA HAURDUNALDIAREN LEHEN HIRUHILEKOAN ERABILI ONDOREN </vt:lpstr>
      <vt:lpstr>DOMPERIDONA: PAZIENTE PEDIATRIKOENTZAKO INDIKAZIOA KENTZEA ETA HELDUEN ETA NERABEEN KONTRAINDIKAZIOAK GOGORARAZTEA</vt:lpstr>
      <vt:lpstr>FARMAKO ANTITIROIDEOAK: KARBIMAZOLA, TIAMAZOLA ETA PROPILTIOURAZILOA: SEGURTASUN-INFORMAZIO BERRIA</vt:lpstr>
      <vt:lpstr>AHOZKO ANTIKOAGULATZAILE ZUZENAK: EZ DA GOMENDATZEN SINDROME ATIFOSFOLIPIDOA ETA TRONBOSI-AURREKARIAK DITUZTEN PAZIENTEENTZAT</vt:lpstr>
      <vt:lpstr>ERABILERA SISTEMIKOKO EDO INHALAZIO BIDEZKO FLUOROKINOLONAK: GUTXIEGITASUN BALBULARRA ETA BIHOTZ-ERREGURGITAZIOA IZATEKO ARRISKUA</vt:lpstr>
      <vt:lpstr>FEBUXOSTATA: EZ DAGO GOMENDATUTA, HEZUERIA ETA GAIXOTASUN KARDIOBASKULARRAREN AURREKARIAK DITUZTEN PAZIENTEETAN</vt:lpstr>
      <vt:lpstr>ZIPROTERONA-AZETATOA (ANDROCUR®) DOSI ALTUETAN ETA MENINGIOMA-ARRISKUA: ERABILERA MURRIZKETA BERRIAK</vt:lpstr>
      <vt:lpstr>ESMYA®: MERKATURTZE-ETENALDIA KENTZEA, INDIKAZIOAK MURRIZTUTA, GIBELEKO KALTE LARRIA ERAGITEKO ARRISKUAREN ONDORIOZ</vt:lpstr>
      <vt:lpstr>LEUPRORELINA: ASKAPEN LUZEKO LEUPRORELINA DUTEN MEDIKAMENTUAK BERRERATZEKO ETA EMATEKO PROZESUETAN IZANDAKO AKATSAK (I)</vt:lpstr>
      <vt:lpstr>LEUPRORELINA: ASKAPEN LUZEKO LEUPRORELINA DUTEN MEDIKAMENTUAK BERRERATZEKO ETA EMATEKO PROZESUETAN IZANDAKO AKATSAK (II)</vt:lpstr>
      <vt:lpstr>PICATO® (INGENOL MEBUTATOA): MERATURATZE ETENA, ARRETA NEURRI GISA, EBALUAZIOA BUKATU ARTEAN</vt:lpstr>
      <vt:lpstr>NITROSAMINAK. SORTA BATZUK MERKATUTIK KENTZEKO ERABAKIAREN ERAGINPEKO MEDIKAMENTU GEHIAGO: RANITIDINA ETA BARENIKLINA</vt:lpstr>
      <vt:lpstr>COVID-19ARI AURRE EGITEKO TXERTOEN SEGURTASUNA</vt:lpstr>
      <vt:lpstr>BIRUS-BEKTOREA DUTEN TXERTOAK: VAXZEVRIA® ETA JANSSENEN TXERTOA</vt:lpstr>
      <vt:lpstr>BIRUS-BEKTOREA DUTEN TXERTOAK: VAXZEVRIA® ETA JANSSENEN TXERTOA</vt:lpstr>
      <vt:lpstr>BIRUS-BEKTOREA DUTEN TXERTOAK: VAXZEVRIA® ETA JANSSENEN TXERTOA</vt:lpstr>
      <vt:lpstr>BIRUS-BEKTOREA DUTEN TXERTOAK: VAXZEVRIA® ETA JANSSENEN TXERTOA</vt:lpstr>
      <vt:lpstr>RNA MEZULARI TXERTOAK: COMIRNATY® (PFIZER) ETA SPIKEVAX® (MODERNA)</vt:lpstr>
      <vt:lpstr>BESTE SEGURTASUN-KOMUNIKAZIO BATZUK</vt:lpstr>
      <vt:lpstr>Informazio gehiago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Ander Rosado Ortiz De Zarate</cp:lastModifiedBy>
  <cp:revision>177</cp:revision>
  <cp:lastPrinted>2022-02-23T13:38:32Z</cp:lastPrinted>
  <dcterms:created xsi:type="dcterms:W3CDTF">2022-01-18T07:46:55Z</dcterms:created>
  <dcterms:modified xsi:type="dcterms:W3CDTF">2022-03-28T10:50:31Z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