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1"/>
  </p:handoutMasterIdLst>
  <p:sldIdLst>
    <p:sldId id="256" r:id="rId5"/>
    <p:sldId id="259" r:id="rId6"/>
    <p:sldId id="262" r:id="rId7"/>
    <p:sldId id="302" r:id="rId8"/>
    <p:sldId id="303" r:id="rId9"/>
    <p:sldId id="305" r:id="rId10"/>
    <p:sldId id="310" r:id="rId11"/>
    <p:sldId id="311" r:id="rId12"/>
    <p:sldId id="312" r:id="rId13"/>
    <p:sldId id="304" r:id="rId14"/>
    <p:sldId id="306" r:id="rId15"/>
    <p:sldId id="307" r:id="rId16"/>
    <p:sldId id="308" r:id="rId17"/>
    <p:sldId id="309" r:id="rId18"/>
    <p:sldId id="313" r:id="rId19"/>
    <p:sldId id="292" r:id="rId20"/>
  </p:sldIdLst>
  <p:sldSz cx="12192000" cy="6858000"/>
  <p:notesSz cx="6797675" cy="9929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67" autoAdjust="0"/>
    <p:restoredTop sz="94660"/>
  </p:normalViewPr>
  <p:slideViewPr>
    <p:cSldViewPr snapToGrid="0">
      <p:cViewPr varScale="1">
        <p:scale>
          <a:sx n="115" d="100"/>
          <a:sy n="115" d="100"/>
        </p:scale>
        <p:origin x="132"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945659" cy="498215"/>
          </a:xfrm>
          <a:prstGeom prst="rect">
            <a:avLst/>
          </a:prstGeom>
        </p:spPr>
        <p:txBody>
          <a:bodyPr vert="horz" lIns="92199" tIns="46099" rIns="92199" bIns="46099" rtlCol="0"/>
          <a:lstStyle>
            <a:lvl1pPr algn="l">
              <a:defRPr sz="1200"/>
            </a:lvl1pPr>
          </a:lstStyle>
          <a:p>
            <a:endParaRPr lang="es-ES" dirty="0"/>
          </a:p>
        </p:txBody>
      </p:sp>
      <p:sp>
        <p:nvSpPr>
          <p:cNvPr id="3" name="Dataren leku-marka 2"/>
          <p:cNvSpPr>
            <a:spLocks noGrp="1"/>
          </p:cNvSpPr>
          <p:nvPr>
            <p:ph type="dt" sz="quarter" idx="1"/>
          </p:nvPr>
        </p:nvSpPr>
        <p:spPr>
          <a:xfrm>
            <a:off x="3850443" y="0"/>
            <a:ext cx="2945659" cy="498215"/>
          </a:xfrm>
          <a:prstGeom prst="rect">
            <a:avLst/>
          </a:prstGeom>
        </p:spPr>
        <p:txBody>
          <a:bodyPr vert="horz" lIns="92199" tIns="46099" rIns="92199" bIns="46099" rtlCol="0"/>
          <a:lstStyle>
            <a:lvl1pPr algn="r">
              <a:defRPr sz="1200"/>
            </a:lvl1pPr>
          </a:lstStyle>
          <a:p>
            <a:fld id="{E6AA87A6-201E-4EC4-86B9-2C2B7B64E264}" type="datetimeFigureOut">
              <a:rPr lang="es-ES" smtClean="0"/>
              <a:t>20/10/2022</a:t>
            </a:fld>
            <a:endParaRPr lang="es-ES" dirty="0"/>
          </a:p>
        </p:txBody>
      </p:sp>
      <p:sp>
        <p:nvSpPr>
          <p:cNvPr id="4" name="Orri-oinaren leku-marka 3"/>
          <p:cNvSpPr>
            <a:spLocks noGrp="1"/>
          </p:cNvSpPr>
          <p:nvPr>
            <p:ph type="ftr" sz="quarter" idx="2"/>
          </p:nvPr>
        </p:nvSpPr>
        <p:spPr>
          <a:xfrm>
            <a:off x="0" y="9431600"/>
            <a:ext cx="2945659" cy="498214"/>
          </a:xfrm>
          <a:prstGeom prst="rect">
            <a:avLst/>
          </a:prstGeom>
        </p:spPr>
        <p:txBody>
          <a:bodyPr vert="horz" lIns="92199" tIns="46099" rIns="92199" bIns="46099" rtlCol="0" anchor="b"/>
          <a:lstStyle>
            <a:lvl1pPr algn="l">
              <a:defRPr sz="1200"/>
            </a:lvl1pPr>
          </a:lstStyle>
          <a:p>
            <a:endParaRPr lang="es-ES" dirty="0"/>
          </a:p>
        </p:txBody>
      </p:sp>
      <p:sp>
        <p:nvSpPr>
          <p:cNvPr id="5" name="Diapositibaren zenbakiaren leku-marka 4"/>
          <p:cNvSpPr>
            <a:spLocks noGrp="1"/>
          </p:cNvSpPr>
          <p:nvPr>
            <p:ph type="sldNum" sz="quarter" idx="3"/>
          </p:nvPr>
        </p:nvSpPr>
        <p:spPr>
          <a:xfrm>
            <a:off x="3850443" y="9431600"/>
            <a:ext cx="2945659" cy="498214"/>
          </a:xfrm>
          <a:prstGeom prst="rect">
            <a:avLst/>
          </a:prstGeom>
        </p:spPr>
        <p:txBody>
          <a:bodyPr vert="horz" lIns="92199" tIns="46099" rIns="92199" bIns="46099" rtlCol="0" anchor="b"/>
          <a:lstStyle>
            <a:lvl1pPr algn="r">
              <a:defRPr sz="1200"/>
            </a:lvl1pPr>
          </a:lstStyle>
          <a:p>
            <a:fld id="{9ECEDC1B-0221-4F37-8830-B22554DB2693}" type="slidenum">
              <a:rPr lang="es-ES" smtClean="0"/>
              <a:t>‹Nº›</a:t>
            </a:fld>
            <a:endParaRPr lang="es-ES" dirty="0"/>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1953681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B6E1A3F-71CF-0349-ACBD-CC8A84EE63AF}"/>
              </a:ext>
            </a:extLst>
          </p:cNvPr>
          <p:cNvPicPr>
            <a:picLocks noChangeAspect="1"/>
          </p:cNvPicPr>
          <p:nvPr userDrawn="1"/>
        </p:nvPicPr>
        <p:blipFill>
          <a:blip r:embed="rId2"/>
          <a:stretch>
            <a:fillRect/>
          </a:stretch>
        </p:blipFill>
        <p:spPr>
          <a:xfrm>
            <a:off x="384314" y="2387601"/>
            <a:ext cx="11807687" cy="2997200"/>
          </a:xfrm>
          <a:prstGeom prst="rect">
            <a:avLst/>
          </a:prstGeom>
        </p:spPr>
      </p:pic>
    </p:spTree>
    <p:extLst>
      <p:ext uri="{BB962C8B-B14F-4D97-AF65-F5344CB8AC3E}">
        <p14:creationId xmlns:p14="http://schemas.microsoft.com/office/powerpoint/2010/main" val="267088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8" name="Marcador de pie de página 7"/>
          <p:cNvSpPr>
            <a:spLocks noGrp="1"/>
          </p:cNvSpPr>
          <p:nvPr>
            <p:ph type="ftr" sz="quarter" idx="11"/>
          </p:nvPr>
        </p:nvSpPr>
        <p:spPr/>
        <p:txBody>
          <a:bodyPr/>
          <a:lstStyle/>
          <a:p>
            <a:endParaRPr lang="es-ES" dirty="0"/>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4" name="Marcador de pie de página 3"/>
          <p:cNvSpPr>
            <a:spLocks noGrp="1"/>
          </p:cNvSpPr>
          <p:nvPr>
            <p:ph type="ftr" sz="quarter" idx="11"/>
          </p:nvPr>
        </p:nvSpPr>
        <p:spPr/>
        <p:txBody>
          <a:bodyPr/>
          <a:lstStyle/>
          <a:p>
            <a:endParaRPr lang="es-ES" dirty="0"/>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3" name="Marcador de pie de página 2"/>
          <p:cNvSpPr>
            <a:spLocks noGrp="1"/>
          </p:cNvSpPr>
          <p:nvPr>
            <p:ph type="ftr" sz="quarter" idx="11"/>
          </p:nvPr>
        </p:nvSpPr>
        <p:spPr/>
        <p:txBody>
          <a:bodyPr/>
          <a:lstStyle/>
          <a:p>
            <a:endParaRPr lang="es-ES" dirty="0"/>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20/10/2022</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dirty="0"/>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20/10/2022</a:t>
            </a:fld>
            <a:endParaRPr lang="es-E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dirty="0"/>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euskadi.eus/contenidos/informacion/cevime_infac_2022/eu_def/adjuntos/INFAC_Vol_30_5_HTA_eus.pdf" TargetMode="Externa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www.euskadi.eus/hipertentsioa-aurkezpena/web01-a3hta/eu/" TargetMode="Externa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6350" y="1575412"/>
            <a:ext cx="10752083" cy="2808677"/>
          </a:xfrm>
        </p:spPr>
        <p:txBody>
          <a:bodyPr>
            <a:noAutofit/>
          </a:bodyPr>
          <a:lstStyle/>
          <a:p>
            <a:r>
              <a:rPr lang="es-ES_tradnl" sz="4000" b="1" dirty="0">
                <a:solidFill>
                  <a:srgbClr val="4E9EBA"/>
                </a:solidFill>
                <a:latin typeface="Calibri" panose="020F0502020204030204" pitchFamily="34" charset="0"/>
                <a:ea typeface="+mn-ea"/>
                <a:cs typeface="Calibri" panose="020F0502020204030204" pitchFamily="34" charset="0"/>
              </a:rPr>
              <a:t>  </a:t>
            </a:r>
            <a:r>
              <a:rPr lang="es-ES_tradnl" sz="4000" b="1" dirty="0" smtClean="0">
                <a:solidFill>
                  <a:srgbClr val="4E9EBA"/>
                </a:solidFill>
                <a:latin typeface="Calibri" panose="020F0502020204030204" pitchFamily="34" charset="0"/>
                <a:ea typeface="+mn-ea"/>
                <a:cs typeface="Calibri" panose="020F0502020204030204" pitchFamily="34" charset="0"/>
              </a:rPr>
              <a:t>HIPERTENTSIO </a:t>
            </a:r>
            <a:r>
              <a:rPr lang="es-ES_tradnl" sz="4000" b="1" dirty="0">
                <a:solidFill>
                  <a:srgbClr val="4E9EBA"/>
                </a:solidFill>
                <a:latin typeface="Calibri" panose="020F0502020204030204" pitchFamily="34" charset="0"/>
                <a:ea typeface="+mn-ea"/>
                <a:cs typeface="Calibri" panose="020F0502020204030204" pitchFamily="34" charset="0"/>
              </a:rPr>
              <a:t>ARTERIALAREN TRATAMENDU FARMAKOLOGIKOA </a:t>
            </a:r>
            <a:r>
              <a:rPr lang="es-ES_tradnl" sz="4000" b="1" dirty="0" smtClean="0">
                <a:solidFill>
                  <a:srgbClr val="4E9EBA"/>
                </a:solidFill>
                <a:latin typeface="Calibri" panose="020F0502020204030204" pitchFamily="34" charset="0"/>
                <a:ea typeface="+mn-ea"/>
                <a:cs typeface="Calibri" panose="020F0502020204030204" pitchFamily="34" charset="0"/>
              </a:rPr>
              <a:t>EGUNERATZEA</a:t>
            </a:r>
            <a:br>
              <a:rPr lang="es-ES_tradnl" sz="4000" b="1" dirty="0" smtClean="0">
                <a:solidFill>
                  <a:srgbClr val="4E9EBA"/>
                </a:solidFill>
                <a:latin typeface="Calibri" panose="020F0502020204030204" pitchFamily="34" charset="0"/>
                <a:ea typeface="+mn-ea"/>
                <a:cs typeface="Calibri" panose="020F0502020204030204" pitchFamily="34" charset="0"/>
              </a:rPr>
            </a:br>
            <a:r>
              <a:rPr lang="es-ES_tradnl" sz="4000" b="1" dirty="0" smtClean="0">
                <a:solidFill>
                  <a:srgbClr val="4E9EBA"/>
                </a:solidFill>
                <a:latin typeface="Calibri" panose="020F0502020204030204" pitchFamily="34" charset="0"/>
                <a:ea typeface="+mn-ea"/>
                <a:cs typeface="Calibri" panose="020F0502020204030204" pitchFamily="34" charset="0"/>
              </a:rPr>
              <a:t/>
            </a:r>
            <a:br>
              <a:rPr lang="es-ES_tradnl" sz="4000" b="1" dirty="0" smtClean="0">
                <a:solidFill>
                  <a:srgbClr val="4E9EBA"/>
                </a:solidFill>
                <a:latin typeface="Calibri" panose="020F0502020204030204" pitchFamily="34" charset="0"/>
                <a:ea typeface="+mn-ea"/>
                <a:cs typeface="Calibri" panose="020F0502020204030204" pitchFamily="34" charset="0"/>
              </a:rPr>
            </a:br>
            <a:r>
              <a:rPr lang="es-ES_tradnl" sz="4000" b="1" dirty="0">
                <a:solidFill>
                  <a:srgbClr val="4E9EBA"/>
                </a:solidFill>
                <a:latin typeface="Calibri" panose="020F0502020204030204" pitchFamily="34" charset="0"/>
                <a:ea typeface="+mn-ea"/>
                <a:cs typeface="Calibri" panose="020F0502020204030204" pitchFamily="34" charset="0"/>
              </a:rPr>
              <a:t>30 Liburukia, 5 </a:t>
            </a:r>
            <a:r>
              <a:rPr lang="es-ES_tradnl" sz="4000" b="1" dirty="0" smtClean="0">
                <a:solidFill>
                  <a:srgbClr val="4E9EBA"/>
                </a:solidFill>
                <a:latin typeface="Calibri" panose="020F0502020204030204" pitchFamily="34" charset="0"/>
                <a:ea typeface="+mn-ea"/>
                <a:cs typeface="Calibri" panose="020F0502020204030204" pitchFamily="34" charset="0"/>
              </a:rPr>
              <a:t>Zk. </a:t>
            </a:r>
            <a:r>
              <a:rPr lang="es-ES_tradnl" sz="4000" b="1" dirty="0">
                <a:solidFill>
                  <a:srgbClr val="4E9EBA"/>
                </a:solidFill>
                <a:latin typeface="Calibri" panose="020F0502020204030204" pitchFamily="34" charset="0"/>
                <a:ea typeface="+mn-ea"/>
                <a:cs typeface="Calibri" panose="020F0502020204030204" pitchFamily="34" charset="0"/>
              </a:rPr>
              <a:t>– 2022 </a:t>
            </a:r>
            <a:endParaRPr lang="es-ES" sz="4000" b="1" dirty="0">
              <a:solidFill>
                <a:srgbClr val="4E9EBA"/>
              </a:solidFill>
              <a:latin typeface="Calibri" panose="020F0502020204030204" pitchFamily="34" charset="0"/>
              <a:ea typeface="+mn-ea"/>
              <a:cs typeface="Calibri" panose="020F0502020204030204" pitchFamily="34" charset="0"/>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1" y="365125"/>
            <a:ext cx="11161487" cy="732155"/>
          </a:xfrm>
        </p:spPr>
        <p:txBody>
          <a:bodyPr>
            <a:normAutofit fontScale="90000"/>
          </a:bodyPr>
          <a:lstStyle/>
          <a:p>
            <a:pPr algn="ctr"/>
            <a:r>
              <a:rPr lang="es-ES" sz="3400" b="1" dirty="0" smtClean="0">
                <a:solidFill>
                  <a:srgbClr val="4E9EBA"/>
                </a:solidFill>
                <a:latin typeface="+mn-lt"/>
                <a:ea typeface="+mn-ea"/>
                <a:cs typeface="+mn-cs"/>
              </a:rPr>
              <a:t> </a:t>
            </a:r>
            <a:r>
              <a:rPr lang="es-ES" sz="3400" b="1" dirty="0">
                <a:solidFill>
                  <a:srgbClr val="4E9EBA"/>
                </a:solidFill>
                <a:latin typeface="+mn-lt"/>
                <a:ea typeface="+mn-ea"/>
                <a:cs typeface="+mn-cs"/>
              </a:rPr>
              <a:t>XEDE-ZIFRAK: SPRINT AZTERLANAK ALDATU AL DITU PKGETAKO</a:t>
            </a:r>
            <a:br>
              <a:rPr lang="es-ES" sz="3400" b="1" dirty="0">
                <a:solidFill>
                  <a:srgbClr val="4E9EBA"/>
                </a:solidFill>
                <a:latin typeface="+mn-lt"/>
                <a:ea typeface="+mn-ea"/>
                <a:cs typeface="+mn-cs"/>
              </a:rPr>
            </a:br>
            <a:r>
              <a:rPr lang="es-ES" sz="3400" b="1" dirty="0">
                <a:solidFill>
                  <a:srgbClr val="4E9EBA"/>
                </a:solidFill>
                <a:latin typeface="+mn-lt"/>
                <a:ea typeface="+mn-ea"/>
                <a:cs typeface="+mn-cs"/>
              </a:rPr>
              <a:t>XEDE-ZIFRAK?</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410159"/>
            <a:ext cx="11161487" cy="2683812"/>
          </a:xfrm>
          <a:prstGeom prst="rect">
            <a:avLst/>
          </a:prstGeom>
          <a:no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s-ES" dirty="0" smtClean="0"/>
              <a:t>SPRINT azterlanak lehen </a:t>
            </a:r>
            <a:r>
              <a:rPr lang="es-ES" dirty="0"/>
              <a:t>aldiz frogatu zen ezen, AKB handiko paziente-talde batean, PAren tratamendu intentsibo batek (helburua, PAS &lt;120 mmHg; lortutako batezbestekoa, 121,5 mmHg) onura dakarrela morbimortalitateari dagokionez, tratamendu konbentzionalaren aldean (helburua, PAS &lt;140 mmHg; lortutako batezbestekoa 134,6 mmHg).</a:t>
            </a:r>
          </a:p>
          <a:p>
            <a:pPr marL="285750" indent="-285750" algn="just">
              <a:lnSpc>
                <a:spcPct val="110000"/>
              </a:lnSpc>
              <a:spcBef>
                <a:spcPts val="1200"/>
              </a:spcBef>
              <a:buFont typeface="Arial" panose="020B0604020202020204" pitchFamily="34" charset="0"/>
              <a:buChar char="•"/>
            </a:pPr>
            <a:r>
              <a:rPr lang="es-ES" dirty="0"/>
              <a:t>PKG batzuek nahiago dute SPRINT azterlana kontuan ez hartu gomendioak </a:t>
            </a:r>
            <a:r>
              <a:rPr lang="es-ES" dirty="0" smtClean="0"/>
              <a:t>egitean haren diseinuaren mugagatik, garaia </a:t>
            </a:r>
            <a:r>
              <a:rPr lang="es-ES" dirty="0"/>
              <a:t>baino lehen bertan behera </a:t>
            </a:r>
            <a:r>
              <a:rPr lang="es-ES" dirty="0" smtClean="0"/>
              <a:t>uzteagatik eta saiakuntza </a:t>
            </a:r>
            <a:r>
              <a:rPr lang="es-ES" dirty="0"/>
              <a:t>klinikoak arazoak ditu ohiko praktika klinikoan </a:t>
            </a:r>
            <a:r>
              <a:rPr lang="es-ES" dirty="0" smtClean="0"/>
              <a:t>aplikatzeko zailtasunagatik (PA </a:t>
            </a:r>
            <a:r>
              <a:rPr lang="es-ES" dirty="0"/>
              <a:t>neurtzeko erabiltzen den </a:t>
            </a:r>
            <a:r>
              <a:rPr lang="es-ES" dirty="0" smtClean="0"/>
              <a:t>moduagatik, </a:t>
            </a:r>
            <a:r>
              <a:rPr lang="es-ES" dirty="0"/>
              <a:t>PA balio txikiagoak sortzen </a:t>
            </a:r>
            <a:r>
              <a:rPr lang="es-ES" dirty="0" smtClean="0"/>
              <a:t>egin </a:t>
            </a:r>
            <a:r>
              <a:rPr lang="es-ES" dirty="0"/>
              <a:t>ohi den neurketarekin </a:t>
            </a:r>
            <a:r>
              <a:rPr lang="es-ES" dirty="0" smtClean="0"/>
              <a:t>alderatuta).</a:t>
            </a:r>
            <a:endParaRPr lang="en-US" dirty="0"/>
          </a:p>
        </p:txBody>
      </p:sp>
      <p:pic>
        <p:nvPicPr>
          <p:cNvPr id="14" name="Imagen 13"/>
          <p:cNvPicPr>
            <a:picLocks noChangeAspect="1"/>
          </p:cNvPicPr>
          <p:nvPr/>
        </p:nvPicPr>
        <p:blipFill>
          <a:blip r:embed="rId5"/>
          <a:stretch>
            <a:fillRect/>
          </a:stretch>
        </p:blipFill>
        <p:spPr>
          <a:xfrm>
            <a:off x="752475" y="4321650"/>
            <a:ext cx="10687050" cy="1762125"/>
          </a:xfrm>
          <a:prstGeom prst="rect">
            <a:avLst/>
          </a:prstGeom>
        </p:spPr>
      </p:pic>
    </p:spTree>
    <p:extLst>
      <p:ext uri="{BB962C8B-B14F-4D97-AF65-F5344CB8AC3E}">
        <p14:creationId xmlns:p14="http://schemas.microsoft.com/office/powerpoint/2010/main" val="3613506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400" b="1" dirty="0">
                <a:solidFill>
                  <a:srgbClr val="4E9EBA"/>
                </a:solidFill>
                <a:latin typeface="+mn-lt"/>
                <a:ea typeface="+mn-ea"/>
                <a:cs typeface="+mn-cs"/>
              </a:rPr>
              <a:t>TRATAMENDU FARMAKOLOGIKOA AUKERATZEA</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410159"/>
            <a:ext cx="11161487" cy="2837700"/>
          </a:xfrm>
          <a:prstGeom prst="rect">
            <a:avLst/>
          </a:prstGeom>
          <a:no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s-ES" dirty="0" smtClean="0"/>
              <a:t>Oro </a:t>
            </a:r>
            <a:r>
              <a:rPr lang="es-ES" dirty="0"/>
              <a:t>har, komorbilitaterik gabeko HTA kasuetarako lehen mailako tratamendu gisa, gomendio honi eusten zaio: hautatu tiazida motako diuretiko bat (ahal dela, klortalidona edo indapamida) dosi txikitan, edo kaltzioantagonista bat (dihidropiridina), edo AEBI edo ARAII bat (bereziki AEBI toleratzen ez bada), betiere kontuan hartuta ondorio kaltegarrien profila, kostuak eta pazientearen lehentasunak.</a:t>
            </a:r>
            <a:endParaRPr lang="es-ES" dirty="0" smtClean="0"/>
          </a:p>
          <a:p>
            <a:pPr marL="285750" indent="-285750" algn="just">
              <a:lnSpc>
                <a:spcPct val="110000"/>
              </a:lnSpc>
              <a:spcBef>
                <a:spcPts val="1200"/>
              </a:spcBef>
              <a:buFont typeface="Arial" panose="020B0604020202020204" pitchFamily="34" charset="0"/>
              <a:buChar char="•"/>
            </a:pPr>
            <a:endParaRPr lang="es-ES" dirty="0"/>
          </a:p>
          <a:p>
            <a:pPr marL="285750" indent="-285750" algn="just">
              <a:lnSpc>
                <a:spcPct val="110000"/>
              </a:lnSpc>
              <a:spcBef>
                <a:spcPts val="1200"/>
              </a:spcBef>
              <a:buFont typeface="Arial" panose="020B0604020202020204" pitchFamily="34" charset="0"/>
              <a:buChar char="•"/>
            </a:pPr>
            <a:r>
              <a:rPr lang="en-US" dirty="0" smtClean="0"/>
              <a:t>Komorbilitateak </a:t>
            </a:r>
            <a:r>
              <a:rPr lang="en-US" dirty="0"/>
              <a:t>dituzten pazienteetan, beharrezkoa izan daiteke agente espezifikoak kontuan hartzea (adibidez, AEBI eta beta-blokeatzaileak eiekzio-frakzio murriztua duten bihotz-gutxiegitasunean, AEBI edo ARA II nefropatia diabetikoan, beta-blokeatzaileak MIA baten ondoren, etab</a:t>
            </a:r>
            <a:r>
              <a:rPr lang="en-US" dirty="0" smtClean="0"/>
              <a:t>.) </a:t>
            </a:r>
            <a:endParaRPr lang="en-US" dirty="0"/>
          </a:p>
        </p:txBody>
      </p:sp>
    </p:spTree>
    <p:extLst>
      <p:ext uri="{BB962C8B-B14F-4D97-AF65-F5344CB8AC3E}">
        <p14:creationId xmlns:p14="http://schemas.microsoft.com/office/powerpoint/2010/main" val="29792401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99023"/>
            <a:ext cx="10515600" cy="732155"/>
          </a:xfrm>
        </p:spPr>
        <p:txBody>
          <a:bodyPr>
            <a:normAutofit/>
          </a:bodyPr>
          <a:lstStyle/>
          <a:p>
            <a:pPr algn="ctr"/>
            <a:r>
              <a:rPr lang="es-ES" sz="3400" b="1" dirty="0">
                <a:solidFill>
                  <a:srgbClr val="4E9EBA"/>
                </a:solidFill>
                <a:latin typeface="+mn-lt"/>
                <a:ea typeface="+mn-ea"/>
                <a:cs typeface="+mn-cs"/>
              </a:rPr>
              <a:t>TRATAMENDU KONBINATUAREKIN HASI?</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297455" y="1231503"/>
            <a:ext cx="11501610" cy="4062651"/>
          </a:xfrm>
          <a:prstGeom prst="rect">
            <a:avLst/>
          </a:prstGeom>
          <a:noFill/>
        </p:spPr>
        <p:txBody>
          <a:bodyPr wrap="square" rtlCol="0">
            <a:spAutoFit/>
          </a:bodyPr>
          <a:lstStyle/>
          <a:p>
            <a:pPr marL="285750" indent="-285750" algn="just">
              <a:buFont typeface="Arial" panose="020B0604020202020204" pitchFamily="34" charset="0"/>
              <a:buChar char="•"/>
            </a:pPr>
            <a:r>
              <a:rPr lang="es-ES" dirty="0" smtClean="0"/>
              <a:t>Paziente </a:t>
            </a:r>
            <a:r>
              <a:rPr lang="es-ES" dirty="0"/>
              <a:t>hipertentsoen erdiak, gutxi gorabehera, bi farmako edo gehiago behar </a:t>
            </a:r>
            <a:r>
              <a:rPr lang="es-ES" dirty="0" smtClean="0"/>
              <a:t>ditu </a:t>
            </a:r>
            <a:r>
              <a:rPr lang="es-ES" dirty="0"/>
              <a:t>PA behar bezala </a:t>
            </a:r>
            <a:r>
              <a:rPr lang="es-ES" dirty="0" smtClean="0"/>
              <a:t>kontrolatzeko.</a:t>
            </a:r>
          </a:p>
          <a:p>
            <a:pPr algn="just"/>
            <a:endParaRPr lang="es-ES" sz="800" dirty="0" smtClean="0"/>
          </a:p>
          <a:p>
            <a:pPr marL="285750" indent="-285750" algn="just">
              <a:buFont typeface="Arial" panose="020B0604020202020204" pitchFamily="34" charset="0"/>
              <a:buChar char="•"/>
            </a:pPr>
            <a:r>
              <a:rPr lang="es-ES" dirty="0" smtClean="0"/>
              <a:t>Ez </a:t>
            </a:r>
            <a:r>
              <a:rPr lang="es-ES" dirty="0"/>
              <a:t>dago SKArik </a:t>
            </a:r>
            <a:r>
              <a:rPr lang="es-ES" dirty="0" smtClean="0"/>
              <a:t>gertaera </a:t>
            </a:r>
            <a:r>
              <a:rPr lang="es-ES" dirty="0"/>
              <a:t>kardiobaskularren emaitzetan bi estrategiak alderatu </a:t>
            </a:r>
            <a:r>
              <a:rPr lang="es-ES" dirty="0" smtClean="0"/>
              <a:t>dituena; </a:t>
            </a:r>
            <a:r>
              <a:rPr lang="es-ES" dirty="0"/>
              <a:t>beraz, nagusiki, adituen gomendioak dira. Duela gutxi eguneratutako Cochrane BS batek ondorioztatzen du ez dagoela ebidentzia nahikorik gai horri </a:t>
            </a:r>
            <a:r>
              <a:rPr lang="es-ES" dirty="0" smtClean="0"/>
              <a:t>erantzuteko</a:t>
            </a:r>
            <a:r>
              <a:rPr lang="es-ES" dirty="0"/>
              <a:t>.</a:t>
            </a:r>
            <a:endParaRPr lang="es-ES" dirty="0" smtClean="0"/>
          </a:p>
          <a:p>
            <a:pPr algn="just"/>
            <a:endParaRPr lang="es-ES" sz="800" dirty="0" smtClean="0"/>
          </a:p>
          <a:p>
            <a:pPr marL="285750" indent="-285750" algn="just">
              <a:buFont typeface="Arial" panose="020B0604020202020204" pitchFamily="34" charset="0"/>
              <a:buChar char="•"/>
            </a:pPr>
            <a:r>
              <a:rPr lang="es-ES" dirty="0"/>
              <a:t>PKGen gomendioetan </a:t>
            </a:r>
            <a:r>
              <a:rPr lang="es-ES" dirty="0" smtClean="0"/>
              <a:t>aldeak:</a:t>
            </a:r>
          </a:p>
          <a:p>
            <a:pPr marL="742950" lvl="1" indent="-285750" algn="just">
              <a:buFont typeface="Arial" panose="020B0604020202020204" pitchFamily="34" charset="0"/>
              <a:buChar char="•"/>
            </a:pPr>
            <a:r>
              <a:rPr lang="es-ES" dirty="0"/>
              <a:t>ESC/ESH: terapia bikoitzarekin </a:t>
            </a:r>
            <a:r>
              <a:rPr lang="es-ES" dirty="0" smtClean="0"/>
              <a:t>hastea </a:t>
            </a:r>
            <a:r>
              <a:rPr lang="es-ES" dirty="0"/>
              <a:t>paziente </a:t>
            </a:r>
            <a:r>
              <a:rPr lang="es-ES" dirty="0" smtClean="0"/>
              <a:t>gehienetan, </a:t>
            </a:r>
            <a:r>
              <a:rPr lang="es-ES" dirty="0"/>
              <a:t>, mota farmakologiko desberdinetako farmakoak dosi finkoan elkartuz,</a:t>
            </a:r>
            <a:r>
              <a:rPr lang="es-ES" dirty="0" smtClean="0"/>
              <a:t> SPC </a:t>
            </a:r>
            <a:r>
              <a:rPr lang="es-ES" dirty="0"/>
              <a:t>(single pill combination) </a:t>
            </a:r>
            <a:r>
              <a:rPr lang="es-ES" dirty="0" smtClean="0"/>
              <a:t>deiturikoak</a:t>
            </a:r>
          </a:p>
          <a:p>
            <a:pPr marL="742950" lvl="1" indent="-285750" algn="just">
              <a:buFont typeface="Arial" panose="020B0604020202020204" pitchFamily="34" charset="0"/>
              <a:buChar char="•"/>
            </a:pPr>
            <a:r>
              <a:rPr lang="es-ES" dirty="0" smtClean="0"/>
              <a:t>OMS</a:t>
            </a:r>
            <a:r>
              <a:rPr lang="es-ES" dirty="0"/>
              <a:t>: </a:t>
            </a:r>
            <a:r>
              <a:rPr lang="es-ES" dirty="0" smtClean="0"/>
              <a:t>tratamendua </a:t>
            </a:r>
            <a:r>
              <a:rPr lang="es-ES" dirty="0"/>
              <a:t>terapia konbinatuarekin hastea, batez ere PA basala &gt;20/10 mmHg xede-zifretatik gora badago</a:t>
            </a:r>
            <a:endParaRPr lang="es-ES" dirty="0" smtClean="0"/>
          </a:p>
          <a:p>
            <a:pPr marL="742950" lvl="1" indent="-285750" algn="just">
              <a:buFont typeface="Arial" panose="020B0604020202020204" pitchFamily="34" charset="0"/>
              <a:buChar char="•"/>
            </a:pPr>
            <a:r>
              <a:rPr lang="es-ES" dirty="0" smtClean="0"/>
              <a:t>KANADA: tratamendu </a:t>
            </a:r>
            <a:r>
              <a:rPr lang="es-ES" dirty="0"/>
              <a:t>farmakologikoa hasteko farmakoak hautatzeko beste aukera bat bezala eskaintzen du SPCa</a:t>
            </a:r>
            <a:endParaRPr lang="es-ES" dirty="0" smtClean="0"/>
          </a:p>
          <a:p>
            <a:pPr marL="742950" lvl="1" indent="-285750" algn="just">
              <a:buFont typeface="Arial" panose="020B0604020202020204" pitchFamily="34" charset="0"/>
              <a:buChar char="•"/>
            </a:pPr>
            <a:r>
              <a:rPr lang="es-ES" dirty="0" smtClean="0"/>
              <a:t>NICE: tratamendu mailakatua</a:t>
            </a:r>
            <a:r>
              <a:rPr lang="es-ES" dirty="0"/>
              <a:t> </a:t>
            </a:r>
            <a:r>
              <a:rPr lang="es-ES" dirty="0" smtClean="0"/>
              <a:t>(monoterapiarekin hastea) proposatzen </a:t>
            </a:r>
            <a:r>
              <a:rPr lang="es-ES" dirty="0"/>
              <a:t>du oraindik </a:t>
            </a:r>
            <a:r>
              <a:rPr lang="es-ES" dirty="0" smtClean="0"/>
              <a:t>ere</a:t>
            </a:r>
          </a:p>
          <a:p>
            <a:pPr marL="742950" lvl="1" indent="-285750" algn="just">
              <a:buFont typeface="Arial" panose="020B0604020202020204" pitchFamily="34" charset="0"/>
              <a:buChar char="•"/>
            </a:pPr>
            <a:endParaRPr lang="es-ES" sz="800" dirty="0" smtClean="0"/>
          </a:p>
          <a:p>
            <a:pPr marL="285750" indent="-285750" algn="just">
              <a:buFont typeface="Arial" panose="020B0604020202020204" pitchFamily="34" charset="0"/>
              <a:buChar char="•"/>
            </a:pPr>
            <a:r>
              <a:rPr lang="es-ES" dirty="0" smtClean="0"/>
              <a:t>Egokitzat </a:t>
            </a:r>
            <a:r>
              <a:rPr lang="es-ES" dirty="0"/>
              <a:t>jotzen da dosi finkoko konbinazioak erabiltzea, bakoitzaren printzipio aktiboen efektibitatea eta tolerantzia bereiz aztertu </a:t>
            </a:r>
            <a:r>
              <a:rPr lang="es-ES" dirty="0" smtClean="0"/>
              <a:t>ondoren.</a:t>
            </a:r>
          </a:p>
        </p:txBody>
      </p:sp>
      <p:pic>
        <p:nvPicPr>
          <p:cNvPr id="11" name="Imagen 10"/>
          <p:cNvPicPr>
            <a:picLocks noChangeAspect="1"/>
          </p:cNvPicPr>
          <p:nvPr/>
        </p:nvPicPr>
        <p:blipFill>
          <a:blip r:embed="rId5"/>
          <a:stretch>
            <a:fillRect/>
          </a:stretch>
        </p:blipFill>
        <p:spPr>
          <a:xfrm>
            <a:off x="423862" y="5398558"/>
            <a:ext cx="11344275" cy="1304925"/>
          </a:xfrm>
          <a:prstGeom prst="rect">
            <a:avLst/>
          </a:prstGeom>
        </p:spPr>
      </p:pic>
    </p:spTree>
    <p:extLst>
      <p:ext uri="{BB962C8B-B14F-4D97-AF65-F5344CB8AC3E}">
        <p14:creationId xmlns:p14="http://schemas.microsoft.com/office/powerpoint/2010/main" val="3993518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smtClean="0">
                <a:solidFill>
                  <a:srgbClr val="4E9EBA"/>
                </a:solidFill>
                <a:latin typeface="+mn-lt"/>
                <a:ea typeface="+mn-ea"/>
                <a:cs typeface="+mn-cs"/>
              </a:rPr>
              <a:t>KRONOTERAPIA:</a:t>
            </a:r>
            <a:br>
              <a:rPr lang="es-ES" sz="3400" b="1" dirty="0" smtClean="0">
                <a:solidFill>
                  <a:srgbClr val="4E9EBA"/>
                </a:solidFill>
                <a:latin typeface="+mn-lt"/>
                <a:ea typeface="+mn-ea"/>
                <a:cs typeface="+mn-cs"/>
              </a:rPr>
            </a:br>
            <a:r>
              <a:rPr lang="es-ES" sz="3400" b="1" dirty="0">
                <a:solidFill>
                  <a:srgbClr val="4E9EBA"/>
                </a:solidFill>
                <a:latin typeface="+mn-lt"/>
                <a:ea typeface="+mn-ea"/>
                <a:cs typeface="+mn-cs"/>
              </a:rPr>
              <a:t>MORBIMORTALITATEAREN EMAITZAK HOBETZEN </a:t>
            </a:r>
            <a:r>
              <a:rPr lang="es-ES" sz="3400" b="1" dirty="0" smtClean="0">
                <a:solidFill>
                  <a:srgbClr val="4E9EBA"/>
                </a:solidFill>
                <a:latin typeface="+mn-lt"/>
                <a:ea typeface="+mn-ea"/>
                <a:cs typeface="+mn-cs"/>
              </a:rPr>
              <a:t>DITU?</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167281"/>
            <a:ext cx="11161487" cy="5139869"/>
          </a:xfrm>
          <a:prstGeom prst="rect">
            <a:avLst/>
          </a:prstGeom>
          <a:noFill/>
        </p:spPr>
        <p:txBody>
          <a:bodyPr wrap="square" rtlCol="0">
            <a:spAutoFit/>
          </a:bodyPr>
          <a:lstStyle/>
          <a:p>
            <a:pPr marL="285750" indent="-285750" algn="just">
              <a:spcBef>
                <a:spcPts val="600"/>
              </a:spcBef>
              <a:buFont typeface="Arial" panose="020B0604020202020204" pitchFamily="34" charset="0"/>
              <a:buChar char="•"/>
            </a:pPr>
            <a:r>
              <a:rPr lang="es-ES" dirty="0" smtClean="0">
                <a:solidFill>
                  <a:srgbClr val="4E9EBA"/>
                </a:solidFill>
              </a:rPr>
              <a:t>Kronoterapia</a:t>
            </a:r>
            <a:r>
              <a:rPr lang="es-ES" dirty="0" smtClean="0"/>
              <a:t>: </a:t>
            </a:r>
            <a:r>
              <a:rPr lang="es-ES" dirty="0"/>
              <a:t>«sendagaiak administratzea jarduera optimizatzeko edo toxikotasuna gutxiagotzeko egokientzat jotzen diren ordu jakin batzuetan</a:t>
            </a:r>
            <a:r>
              <a:rPr lang="es-ES" dirty="0" smtClean="0"/>
              <a:t>».</a:t>
            </a:r>
          </a:p>
          <a:p>
            <a:pPr marL="285750" indent="-285750" algn="just">
              <a:spcBef>
                <a:spcPts val="600"/>
              </a:spcBef>
              <a:buFont typeface="Arial" panose="020B0604020202020204" pitchFamily="34" charset="0"/>
              <a:buChar char="•"/>
            </a:pPr>
            <a:r>
              <a:rPr lang="es-ES" dirty="0" smtClean="0"/>
              <a:t>Osakidetzaren </a:t>
            </a:r>
            <a:r>
              <a:rPr lang="es-ES" dirty="0"/>
              <a:t>PKGan </a:t>
            </a:r>
            <a:r>
              <a:rPr lang="es-ES" dirty="0" smtClean="0"/>
              <a:t>(2014), Kalitate </a:t>
            </a:r>
            <a:r>
              <a:rPr lang="es-ES" dirty="0"/>
              <a:t>baxuko </a:t>
            </a:r>
            <a:r>
              <a:rPr lang="es-ES" dirty="0" smtClean="0"/>
              <a:t>ebidentziarekin: monoterapiako </a:t>
            </a:r>
            <a:r>
              <a:rPr lang="es-ES" dirty="0"/>
              <a:t>tratamendua egunez zein gauez egin zitekeela, pazientearen lehentasunen arabera, eta antihipertentsibo bat baino gehiagorekin tratamenduan dauden pazienteen kasuan, horietako bat edo gehiago gauez administratzea azter zitekeela.</a:t>
            </a:r>
          </a:p>
          <a:p>
            <a:pPr marL="285750" indent="-285750" algn="just">
              <a:spcBef>
                <a:spcPts val="600"/>
              </a:spcBef>
              <a:buFont typeface="Arial" panose="020B0604020202020204" pitchFamily="34" charset="0"/>
              <a:buChar char="•"/>
            </a:pPr>
            <a:r>
              <a:rPr lang="es-ES" dirty="0" smtClean="0"/>
              <a:t>Kontuan </a:t>
            </a:r>
            <a:r>
              <a:rPr lang="es-ES" dirty="0"/>
              <a:t>hartutako PKG bakar batek ere ez du gomendiorik egiten antihipertentsiboak egunez edo gauez hartzeari </a:t>
            </a:r>
            <a:r>
              <a:rPr lang="es-ES" dirty="0" smtClean="0"/>
              <a:t>buruz.</a:t>
            </a:r>
          </a:p>
          <a:p>
            <a:pPr marL="285750" indent="-285750" algn="just">
              <a:spcBef>
                <a:spcPts val="600"/>
              </a:spcBef>
              <a:buFont typeface="Arial" panose="020B0604020202020204" pitchFamily="34" charset="0"/>
              <a:buChar char="•"/>
            </a:pPr>
            <a:r>
              <a:rPr lang="es-ES" dirty="0" smtClean="0">
                <a:solidFill>
                  <a:srgbClr val="4E9EBA"/>
                </a:solidFill>
              </a:rPr>
              <a:t>HYGIA SKA </a:t>
            </a:r>
            <a:r>
              <a:rPr lang="es-ES" dirty="0">
                <a:solidFill>
                  <a:srgbClr val="4E9EBA"/>
                </a:solidFill>
              </a:rPr>
              <a:t>(</a:t>
            </a:r>
            <a:r>
              <a:rPr lang="es-ES" dirty="0" smtClean="0">
                <a:solidFill>
                  <a:srgbClr val="4E9EBA"/>
                </a:solidFill>
              </a:rPr>
              <a:t>2020): </a:t>
            </a:r>
            <a:r>
              <a:rPr lang="es-ES" dirty="0"/>
              <a:t>goizeko hartualdiko botika antihipertentsibo bat edo gehiago gaueko hartualdira aldatzea gertakari kardiobaskularrak murrizteko onura handiekin lotu zen</a:t>
            </a:r>
            <a:r>
              <a:rPr lang="es-ES" dirty="0" smtClean="0"/>
              <a:t>.</a:t>
            </a:r>
          </a:p>
          <a:p>
            <a:pPr marL="285750" indent="-285750" algn="just">
              <a:spcBef>
                <a:spcPts val="600"/>
              </a:spcBef>
              <a:buFont typeface="Arial" panose="020B0604020202020204" pitchFamily="34" charset="0"/>
              <a:buChar char="•"/>
            </a:pPr>
            <a:r>
              <a:rPr lang="es-ES" dirty="0" smtClean="0"/>
              <a:t>Emaitza </a:t>
            </a:r>
            <a:r>
              <a:rPr lang="es-ES" dirty="0"/>
              <a:t>horiekikiko b</a:t>
            </a:r>
            <a:r>
              <a:rPr lang="es-ES" dirty="0" smtClean="0"/>
              <a:t>este </a:t>
            </a:r>
            <a:r>
              <a:rPr lang="es-ES" dirty="0"/>
              <a:t>egile </a:t>
            </a:r>
            <a:r>
              <a:rPr lang="es-ES" dirty="0" smtClean="0"/>
              <a:t>batzuen </a:t>
            </a:r>
            <a:r>
              <a:rPr lang="es-ES" dirty="0" smtClean="0">
                <a:solidFill>
                  <a:srgbClr val="4E9EBA"/>
                </a:solidFill>
              </a:rPr>
              <a:t>desadostasunak</a:t>
            </a:r>
            <a:r>
              <a:rPr lang="es-ES" dirty="0" smtClean="0"/>
              <a:t>:</a:t>
            </a:r>
          </a:p>
          <a:p>
            <a:pPr marL="742950" lvl="1" indent="-285750" algn="just">
              <a:spcBef>
                <a:spcPts val="600"/>
              </a:spcBef>
              <a:buFont typeface="Arial" panose="020B0604020202020204" pitchFamily="34" charset="0"/>
              <a:buChar char="•"/>
            </a:pPr>
            <a:r>
              <a:rPr lang="es-ES" dirty="0" smtClean="0"/>
              <a:t>gauez </a:t>
            </a:r>
            <a:r>
              <a:rPr lang="es-ES" dirty="0"/>
              <a:t>PA gehiegi murriztea arriskutsua izan </a:t>
            </a:r>
            <a:r>
              <a:rPr lang="es-ES" dirty="0" smtClean="0"/>
              <a:t>daiteke: gaixotasun </a:t>
            </a:r>
            <a:r>
              <a:rPr lang="es-ES" dirty="0"/>
              <a:t>koronarioa duten pazienteek iskemia izateko arriskua eta garuneko gertaerak izateko arriskua </a:t>
            </a:r>
            <a:r>
              <a:rPr lang="es-ES" dirty="0" smtClean="0"/>
              <a:t>handitzea.</a:t>
            </a:r>
          </a:p>
          <a:p>
            <a:pPr marL="742950" lvl="1" indent="-285750" algn="just">
              <a:spcBef>
                <a:spcPts val="600"/>
              </a:spcBef>
              <a:buFont typeface="Arial" panose="020B0604020202020204" pitchFamily="34" charset="0"/>
              <a:buChar char="•"/>
            </a:pPr>
            <a:r>
              <a:rPr lang="es-ES" dirty="0"/>
              <a:t>HYGIAren hutsune metodologikoak</a:t>
            </a:r>
            <a:r>
              <a:rPr lang="es-ES" dirty="0" smtClean="0"/>
              <a:t>. </a:t>
            </a:r>
          </a:p>
          <a:p>
            <a:pPr marL="285750" indent="-285750" algn="just">
              <a:spcBef>
                <a:spcPts val="600"/>
              </a:spcBef>
              <a:buFont typeface="Arial" panose="020B0604020202020204" pitchFamily="34" charset="0"/>
              <a:buChar char="•"/>
            </a:pPr>
            <a:r>
              <a:rPr lang="es-ES" dirty="0" smtClean="0">
                <a:solidFill>
                  <a:srgbClr val="4E9EBA"/>
                </a:solidFill>
              </a:rPr>
              <a:t>Gaur </a:t>
            </a:r>
            <a:r>
              <a:rPr lang="es-ES" dirty="0">
                <a:solidFill>
                  <a:srgbClr val="4E9EBA"/>
                </a:solidFill>
              </a:rPr>
              <a:t>egun, </a:t>
            </a:r>
            <a:r>
              <a:rPr lang="es-ES" dirty="0" smtClean="0">
                <a:solidFill>
                  <a:srgbClr val="4E9EBA"/>
                </a:solidFill>
              </a:rPr>
              <a:t>HYGIA saiakuntzari beste </a:t>
            </a:r>
            <a:r>
              <a:rPr lang="es-ES" dirty="0">
                <a:solidFill>
                  <a:srgbClr val="4E9EBA"/>
                </a:solidFill>
              </a:rPr>
              <a:t>berrikusketa-prozesu bat egiten ari </a:t>
            </a:r>
            <a:r>
              <a:rPr lang="es-ES" dirty="0" smtClean="0">
                <a:solidFill>
                  <a:srgbClr val="4E9EBA"/>
                </a:solidFill>
              </a:rPr>
              <a:t>zaio</a:t>
            </a:r>
            <a:r>
              <a:rPr lang="es-ES" dirty="0" smtClean="0"/>
              <a:t> (kontuz </a:t>
            </a:r>
            <a:r>
              <a:rPr lang="es-ES" dirty="0"/>
              <a:t>interpretatu behar dira ikerketaren </a:t>
            </a:r>
            <a:r>
              <a:rPr lang="es-ES" dirty="0" smtClean="0"/>
              <a:t>ondorioak).</a:t>
            </a:r>
          </a:p>
          <a:p>
            <a:pPr marL="285750" indent="-285750" algn="just">
              <a:spcBef>
                <a:spcPts val="600"/>
              </a:spcBef>
              <a:buFont typeface="Arial" panose="020B0604020202020204" pitchFamily="34" charset="0"/>
              <a:buChar char="•"/>
            </a:pPr>
            <a:r>
              <a:rPr lang="es-ES" dirty="0" smtClean="0"/>
              <a:t> Abian dauden zenbait SKA-k agian </a:t>
            </a:r>
            <a:r>
              <a:rPr lang="es-ES" dirty="0"/>
              <a:t>gai hori argitu ahal izango dute. </a:t>
            </a:r>
          </a:p>
        </p:txBody>
      </p:sp>
    </p:spTree>
    <p:extLst>
      <p:ext uri="{BB962C8B-B14F-4D97-AF65-F5344CB8AC3E}">
        <p14:creationId xmlns:p14="http://schemas.microsoft.com/office/powerpoint/2010/main" val="3789222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a:solidFill>
                  <a:srgbClr val="4E9EBA"/>
                </a:solidFill>
                <a:latin typeface="+mn-lt"/>
                <a:ea typeface="+mn-ea"/>
                <a:cs typeface="+mn-cs"/>
              </a:rPr>
              <a:t>DEPRESKRIPZIOA: </a:t>
            </a:r>
            <a:r>
              <a:rPr lang="es-ES" sz="3400" b="1" dirty="0" smtClean="0">
                <a:solidFill>
                  <a:srgbClr val="4E9EBA"/>
                </a:solidFill>
                <a:latin typeface="+mn-lt"/>
                <a:ea typeface="+mn-ea"/>
                <a:cs typeface="+mn-cs"/>
              </a:rPr>
              <a:t/>
            </a:r>
            <a:br>
              <a:rPr lang="es-ES" sz="3400" b="1" dirty="0" smtClean="0">
                <a:solidFill>
                  <a:srgbClr val="4E9EBA"/>
                </a:solidFill>
                <a:latin typeface="+mn-lt"/>
                <a:ea typeface="+mn-ea"/>
                <a:cs typeface="+mn-cs"/>
              </a:rPr>
            </a:br>
            <a:r>
              <a:rPr lang="es-ES" sz="3400" b="1" dirty="0" smtClean="0">
                <a:solidFill>
                  <a:srgbClr val="4E9EBA"/>
                </a:solidFill>
                <a:latin typeface="+mn-lt"/>
                <a:ea typeface="+mn-ea"/>
                <a:cs typeface="+mn-cs"/>
              </a:rPr>
              <a:t>POSIBLE </a:t>
            </a:r>
            <a:r>
              <a:rPr lang="es-ES" sz="3400" b="1" dirty="0">
                <a:solidFill>
                  <a:srgbClr val="4E9EBA"/>
                </a:solidFill>
                <a:latin typeface="+mn-lt"/>
                <a:ea typeface="+mn-ea"/>
                <a:cs typeface="+mn-cs"/>
              </a:rPr>
              <a:t>DA ETA ONURAK DAKARTZA? </a:t>
            </a:r>
            <a:r>
              <a:rPr lang="es-ES" sz="3400" b="1" dirty="0" smtClean="0">
                <a:solidFill>
                  <a:srgbClr val="4E9EBA"/>
                </a:solidFill>
                <a:latin typeface="+mn-lt"/>
                <a:ea typeface="+mn-ea"/>
                <a:cs typeface="+mn-cs"/>
              </a:rPr>
              <a:t>(I)</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13368" y="1250033"/>
            <a:ext cx="11365264" cy="5573834"/>
          </a:xfrm>
          <a:prstGeom prst="rect">
            <a:avLst/>
          </a:prstGeom>
          <a:solidFill>
            <a:schemeClr val="bg1"/>
          </a:solid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s-ES" dirty="0"/>
              <a:t>ESC/ESHren PKGak bakarrik aipatzen du antihipertentsiboen </a:t>
            </a:r>
            <a:r>
              <a:rPr lang="es-ES" dirty="0" smtClean="0"/>
              <a:t>depreskripzioa, </a:t>
            </a:r>
            <a:r>
              <a:rPr lang="es-ES" dirty="0"/>
              <a:t>tratamenduarekin batera PAren kontrol eraginkorra egiten denean denbora luzez</a:t>
            </a:r>
            <a:r>
              <a:rPr lang="es-ES" dirty="0" smtClean="0"/>
              <a:t>.</a:t>
            </a:r>
          </a:p>
          <a:p>
            <a:pPr marL="285750" indent="-285750" algn="just">
              <a:lnSpc>
                <a:spcPct val="110000"/>
              </a:lnSpc>
              <a:spcBef>
                <a:spcPts val="1200"/>
              </a:spcBef>
              <a:buFont typeface="Arial" panose="020B0604020202020204" pitchFamily="34" charset="0"/>
              <a:buChar char="•"/>
            </a:pPr>
            <a:r>
              <a:rPr lang="es-ES" dirty="0"/>
              <a:t>Medikazioa </a:t>
            </a:r>
            <a:r>
              <a:rPr lang="es-ES" dirty="0">
                <a:solidFill>
                  <a:srgbClr val="4E9EBA"/>
                </a:solidFill>
              </a:rPr>
              <a:t>pixkanaka murriztu </a:t>
            </a:r>
            <a:r>
              <a:rPr lang="es-ES" dirty="0"/>
              <a:t>behar da, eta </a:t>
            </a:r>
            <a:r>
              <a:rPr lang="es-ES" dirty="0">
                <a:solidFill>
                  <a:srgbClr val="4E9EBA"/>
                </a:solidFill>
              </a:rPr>
              <a:t>pazientea monitorizatu </a:t>
            </a:r>
            <a:r>
              <a:rPr lang="es-ES" dirty="0"/>
              <a:t>behar da.</a:t>
            </a:r>
            <a:endParaRPr lang="es-ES" dirty="0" smtClean="0"/>
          </a:p>
          <a:p>
            <a:pPr marL="285750" indent="-285750" algn="just">
              <a:lnSpc>
                <a:spcPct val="110000"/>
              </a:lnSpc>
              <a:spcBef>
                <a:spcPts val="1200"/>
              </a:spcBef>
              <a:buFont typeface="Arial" panose="020B0604020202020204" pitchFamily="34" charset="0"/>
              <a:buChar char="•"/>
            </a:pPr>
            <a:r>
              <a:rPr lang="es-ES" dirty="0"/>
              <a:t>Ez zaie tratamendua kendu behar jada kalte organikoa edo HTA azeleratua izan duten pazienteei. </a:t>
            </a:r>
            <a:endParaRPr lang="es-ES" dirty="0" smtClean="0"/>
          </a:p>
          <a:p>
            <a:pPr marL="285750" indent="-285750" algn="just">
              <a:lnSpc>
                <a:spcPct val="110000"/>
              </a:lnSpc>
              <a:spcBef>
                <a:spcPts val="1200"/>
              </a:spcBef>
              <a:buFont typeface="Arial" panose="020B0604020202020204" pitchFamily="34" charset="0"/>
              <a:buChar char="•"/>
            </a:pPr>
            <a:r>
              <a:rPr lang="es-ES" dirty="0"/>
              <a:t>ESC/ESHk ez du gomendatzen tratamendua kentzea adinagatik bakarrik </a:t>
            </a:r>
            <a:r>
              <a:rPr lang="es-ES" dirty="0" smtClean="0"/>
              <a:t>.</a:t>
            </a:r>
          </a:p>
          <a:p>
            <a:pPr marL="285750" indent="-285750" algn="just">
              <a:lnSpc>
                <a:spcPct val="110000"/>
              </a:lnSpc>
              <a:spcBef>
                <a:spcPts val="1200"/>
              </a:spcBef>
              <a:buFont typeface="Arial" panose="020B0604020202020204" pitchFamily="34" charset="0"/>
              <a:buChar char="•"/>
            </a:pPr>
            <a:r>
              <a:rPr lang="es-ES" b="1" dirty="0">
                <a:solidFill>
                  <a:srgbClr val="4E9EBA"/>
                </a:solidFill>
              </a:rPr>
              <a:t>Adineko pazienteen depreskripzioari dagokionez</a:t>
            </a:r>
            <a:r>
              <a:rPr lang="es-ES" dirty="0"/>
              <a:t>, 2020an </a:t>
            </a:r>
            <a:r>
              <a:rPr lang="es-ES" dirty="0">
                <a:solidFill>
                  <a:srgbClr val="4E9EBA"/>
                </a:solidFill>
              </a:rPr>
              <a:t>OPTIMISE azterlana  </a:t>
            </a:r>
            <a:r>
              <a:rPr lang="es-ES" dirty="0"/>
              <a:t>argitaratu </a:t>
            </a:r>
            <a:r>
              <a:rPr lang="es-ES" dirty="0" smtClean="0"/>
              <a:t>zen:</a:t>
            </a:r>
          </a:p>
          <a:p>
            <a:pPr marL="742950" lvl="1" indent="-285750" algn="just">
              <a:buFont typeface="Arial" panose="020B0604020202020204" pitchFamily="34" charset="0"/>
              <a:buChar char="•"/>
            </a:pPr>
            <a:r>
              <a:rPr lang="es-ES" sz="1600" dirty="0"/>
              <a:t>irekia, 569 pazienteak, 80 urtetik gorakoak eta PAS &lt;150 mmHg, gutxienez urtebetez jaso zituzten bi antihipertentsibo edo gehiago, eta ausaz banatu ziren esku-hartze taldean (hipertentsioaren kontrako botiketako bat kendu zitzaien) edo kontrol-taldean (ohiko praktika)</a:t>
            </a:r>
          </a:p>
          <a:p>
            <a:pPr marL="742950" lvl="1" indent="-285750" algn="just">
              <a:buFont typeface="Arial" panose="020B0604020202020204" pitchFamily="34" charset="0"/>
              <a:buChar char="•"/>
            </a:pPr>
            <a:r>
              <a:rPr lang="es-ES" sz="1600" dirty="0"/>
              <a:t>Efikazia-aldagai nagusia: 12 astera PAS 150 mmHg-tik behera mantentzea, esku-hartze taldeko % 86,4k lortu zuten eta kontrol-taldeko % 87,7k, eta, beraz, bete egin zen aurrez zehaztutako gutxiagotasun ezaren irizpidea </a:t>
            </a:r>
          </a:p>
          <a:p>
            <a:pPr marL="742950" lvl="1" indent="-285750" algn="just">
              <a:buFont typeface="Arial" panose="020B0604020202020204" pitchFamily="34" charset="0"/>
              <a:buChar char="•"/>
            </a:pPr>
            <a:r>
              <a:rPr lang="es-ES" sz="1600" dirty="0"/>
              <a:t>Muga ugariak: diseinu irekia epe luzeko depreskripzioaren ondorioak ebaluatzeko jarraipen-aldi laburregia edo pazienteen hautaketa altua…, eta horrek arriskuan jartzen du emaitzen </a:t>
            </a:r>
            <a:r>
              <a:rPr lang="es-ES" sz="1600" dirty="0" smtClean="0"/>
              <a:t>kanpo-baliozkotasuna</a:t>
            </a:r>
            <a:endParaRPr lang="es-ES" sz="1600" dirty="0"/>
          </a:p>
          <a:p>
            <a:pPr lvl="1" algn="just"/>
            <a:endParaRPr lang="es-ES" sz="1600" dirty="0"/>
          </a:p>
          <a:p>
            <a:pPr lvl="1" algn="just">
              <a:lnSpc>
                <a:spcPct val="110000"/>
              </a:lnSpc>
              <a:spcBef>
                <a:spcPts val="1200"/>
              </a:spcBef>
            </a:pPr>
            <a:r>
              <a:rPr lang="es-ES" dirty="0"/>
              <a:t>E</a:t>
            </a:r>
            <a:r>
              <a:rPr lang="es-ES" dirty="0" smtClean="0"/>
              <a:t>zin </a:t>
            </a:r>
            <a:r>
              <a:rPr lang="es-ES" dirty="0"/>
              <a:t>da gomendio zehatzik atera adineko </a:t>
            </a:r>
            <a:r>
              <a:rPr lang="es-ES" dirty="0" smtClean="0"/>
              <a:t>pazienteetan </a:t>
            </a:r>
            <a:r>
              <a:rPr lang="es-ES" dirty="0"/>
              <a:t>depreskripzioari buruz, eta </a:t>
            </a:r>
            <a:r>
              <a:rPr lang="es-ES" b="1" dirty="0">
                <a:solidFill>
                  <a:srgbClr val="4E9EBA"/>
                </a:solidFill>
              </a:rPr>
              <a:t>gomendagarriena da indibidualizatzea, pazientearen egoera aldizka baloratzea eta agente </a:t>
            </a:r>
            <a:r>
              <a:rPr lang="es-ES" b="1" dirty="0" smtClean="0">
                <a:solidFill>
                  <a:srgbClr val="4E9EBA"/>
                </a:solidFill>
              </a:rPr>
              <a:t>antihipertentsibo bakoitzaren onura-arrisku balantzea.</a:t>
            </a:r>
            <a:endParaRPr lang="es-ES" dirty="0" smtClean="0"/>
          </a:p>
        </p:txBody>
      </p:sp>
    </p:spTree>
    <p:extLst>
      <p:ext uri="{BB962C8B-B14F-4D97-AF65-F5344CB8AC3E}">
        <p14:creationId xmlns:p14="http://schemas.microsoft.com/office/powerpoint/2010/main" val="4031005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a:solidFill>
                  <a:srgbClr val="4E9EBA"/>
                </a:solidFill>
                <a:latin typeface="+mn-lt"/>
                <a:ea typeface="+mn-ea"/>
                <a:cs typeface="+mn-cs"/>
              </a:rPr>
              <a:t>DEPRESKRIPZIOA: </a:t>
            </a:r>
            <a:r>
              <a:rPr lang="es-ES" sz="3400" b="1" dirty="0" smtClean="0">
                <a:solidFill>
                  <a:srgbClr val="4E9EBA"/>
                </a:solidFill>
                <a:latin typeface="+mn-lt"/>
                <a:ea typeface="+mn-ea"/>
                <a:cs typeface="+mn-cs"/>
              </a:rPr>
              <a:t/>
            </a:r>
            <a:br>
              <a:rPr lang="es-ES" sz="3400" b="1" dirty="0" smtClean="0">
                <a:solidFill>
                  <a:srgbClr val="4E9EBA"/>
                </a:solidFill>
                <a:latin typeface="+mn-lt"/>
                <a:ea typeface="+mn-ea"/>
                <a:cs typeface="+mn-cs"/>
              </a:rPr>
            </a:br>
            <a:r>
              <a:rPr lang="es-ES" sz="3400" b="1" dirty="0" smtClean="0">
                <a:solidFill>
                  <a:srgbClr val="4E9EBA"/>
                </a:solidFill>
                <a:latin typeface="+mn-lt"/>
                <a:ea typeface="+mn-ea"/>
                <a:cs typeface="+mn-cs"/>
              </a:rPr>
              <a:t>POSIBLE </a:t>
            </a:r>
            <a:r>
              <a:rPr lang="es-ES" sz="3400" b="1" dirty="0">
                <a:solidFill>
                  <a:srgbClr val="4E9EBA"/>
                </a:solidFill>
                <a:latin typeface="+mn-lt"/>
                <a:ea typeface="+mn-ea"/>
                <a:cs typeface="+mn-cs"/>
              </a:rPr>
              <a:t>DA ETA ONURAK DAKARTZA?(</a:t>
            </a:r>
            <a:r>
              <a:rPr lang="es-ES" sz="3400" b="1" dirty="0" smtClean="0">
                <a:solidFill>
                  <a:srgbClr val="4E9EBA"/>
                </a:solidFill>
                <a:latin typeface="+mn-lt"/>
                <a:ea typeface="+mn-ea"/>
                <a:cs typeface="+mn-cs"/>
              </a:rPr>
              <a:t>II)</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13368" y="1167787"/>
            <a:ext cx="11365264" cy="5130635"/>
          </a:xfrm>
          <a:prstGeom prst="rect">
            <a:avLst/>
          </a:prstGeom>
          <a:noFill/>
        </p:spPr>
        <p:txBody>
          <a:bodyPr wrap="square" rtlCol="0">
            <a:spAutoFit/>
          </a:bodyPr>
          <a:lstStyle/>
          <a:p>
            <a:pPr marL="285750" indent="-285750" algn="just">
              <a:lnSpc>
                <a:spcPct val="110000"/>
              </a:lnSpc>
              <a:buFont typeface="Arial" panose="020B0604020202020204" pitchFamily="34" charset="0"/>
              <a:buChar char="•"/>
            </a:pPr>
            <a:r>
              <a:rPr lang="es-ES" dirty="0">
                <a:solidFill>
                  <a:srgbClr val="4E9EBA"/>
                </a:solidFill>
              </a:rPr>
              <a:t>Pazientearen </a:t>
            </a:r>
            <a:r>
              <a:rPr lang="es-ES" b="1" dirty="0">
                <a:solidFill>
                  <a:srgbClr val="4E9EBA"/>
                </a:solidFill>
              </a:rPr>
              <a:t>egoerak</a:t>
            </a:r>
            <a:r>
              <a:rPr lang="es-ES" dirty="0">
                <a:solidFill>
                  <a:srgbClr val="4E9EBA"/>
                </a:solidFill>
              </a:rPr>
              <a:t> </a:t>
            </a:r>
            <a:r>
              <a:rPr lang="es-ES" b="1" dirty="0">
                <a:solidFill>
                  <a:srgbClr val="4E9EBA"/>
                </a:solidFill>
              </a:rPr>
              <a:t>depreskripzioa kontuan hartzera </a:t>
            </a:r>
            <a:r>
              <a:rPr lang="es-ES" dirty="0">
                <a:solidFill>
                  <a:srgbClr val="4E9EBA"/>
                </a:solidFill>
              </a:rPr>
              <a:t>bultzatuko luketenak</a:t>
            </a:r>
            <a:r>
              <a:rPr lang="es-ES" dirty="0" smtClean="0">
                <a:solidFill>
                  <a:srgbClr val="4E9EBA"/>
                </a:solidFill>
              </a:rPr>
              <a:t>:</a:t>
            </a:r>
          </a:p>
          <a:p>
            <a:pPr marL="285750" indent="-285750" algn="just">
              <a:lnSpc>
                <a:spcPct val="110000"/>
              </a:lnSpc>
              <a:buFont typeface="Arial" panose="020B0604020202020204" pitchFamily="34" charset="0"/>
              <a:buChar char="•"/>
            </a:pPr>
            <a:endParaRPr lang="es-ES" sz="800" dirty="0"/>
          </a:p>
          <a:p>
            <a:pPr marL="742950" lvl="1" indent="-285750">
              <a:buFont typeface="Arial" panose="020B0604020202020204" pitchFamily="34" charset="0"/>
              <a:buChar char="•"/>
            </a:pPr>
            <a:r>
              <a:rPr lang="es-ES" sz="1600" dirty="0" smtClean="0"/>
              <a:t>AKB </a:t>
            </a:r>
            <a:r>
              <a:rPr lang="es-ES" sz="1600" dirty="0"/>
              <a:t>baxuagoa (beste AKBF batzuk ez </a:t>
            </a:r>
            <a:r>
              <a:rPr lang="es-ES" sz="1600" dirty="0" smtClean="0"/>
              <a:t>daudelako)</a:t>
            </a:r>
          </a:p>
          <a:p>
            <a:pPr marL="742950" lvl="1" indent="-285750">
              <a:buFont typeface="Arial" panose="020B0604020202020204" pitchFamily="34" charset="0"/>
              <a:buChar char="•"/>
            </a:pPr>
            <a:r>
              <a:rPr lang="es-ES" sz="1600" dirty="0" smtClean="0"/>
              <a:t>bizi-itxaropen </a:t>
            </a:r>
            <a:r>
              <a:rPr lang="es-ES" sz="1600" dirty="0"/>
              <a:t>mugatua (antihipertentsiboen onura potentzialak murriztuko </a:t>
            </a:r>
            <a:r>
              <a:rPr lang="es-ES" sz="1600" dirty="0" smtClean="0"/>
              <a:t>lirateke)</a:t>
            </a:r>
          </a:p>
          <a:p>
            <a:pPr marL="742950" lvl="1" indent="-285750">
              <a:buFont typeface="Arial" panose="020B0604020202020204" pitchFamily="34" charset="0"/>
              <a:buChar char="•"/>
            </a:pPr>
            <a:r>
              <a:rPr lang="es-ES" sz="1600" dirty="0"/>
              <a:t>z</a:t>
            </a:r>
            <a:r>
              <a:rPr lang="es-ES" sz="1600" dirty="0" smtClean="0"/>
              <a:t>aurgarritasuna</a:t>
            </a:r>
            <a:endParaRPr lang="es-ES" sz="1600" dirty="0"/>
          </a:p>
          <a:p>
            <a:pPr marL="742950" lvl="1" indent="-285750">
              <a:buFont typeface="Arial" panose="020B0604020202020204" pitchFamily="34" charset="0"/>
              <a:buChar char="•"/>
            </a:pPr>
            <a:r>
              <a:rPr lang="es-ES" sz="1600" dirty="0" smtClean="0"/>
              <a:t>hipotentsio posturala</a:t>
            </a:r>
            <a:endParaRPr lang="es-ES" sz="1600" dirty="0"/>
          </a:p>
          <a:p>
            <a:pPr marL="742950" lvl="1" indent="-285750">
              <a:buFont typeface="Arial" panose="020B0604020202020204" pitchFamily="34" charset="0"/>
              <a:buChar char="•"/>
            </a:pPr>
            <a:r>
              <a:rPr lang="es-ES" sz="1600" dirty="0" smtClean="0"/>
              <a:t>erortzeko </a:t>
            </a:r>
            <a:r>
              <a:rPr lang="es-ES" sz="1600" dirty="0"/>
              <a:t>arrisku </a:t>
            </a:r>
            <a:r>
              <a:rPr lang="es-ES" sz="1600" dirty="0" smtClean="0"/>
              <a:t>handia</a:t>
            </a:r>
            <a:endParaRPr lang="es-ES" sz="1600" dirty="0"/>
          </a:p>
          <a:p>
            <a:pPr marL="742950" lvl="1" indent="-285750">
              <a:buFont typeface="Arial" panose="020B0604020202020204" pitchFamily="34" charset="0"/>
              <a:buChar char="•"/>
            </a:pPr>
            <a:r>
              <a:rPr lang="es-ES" sz="1600" dirty="0" smtClean="0"/>
              <a:t>kontraindikazioak egotea</a:t>
            </a:r>
            <a:endParaRPr lang="es-ES" sz="1600" dirty="0"/>
          </a:p>
          <a:p>
            <a:pPr marL="742950" lvl="1" indent="-285750">
              <a:buFont typeface="Arial" panose="020B0604020202020204" pitchFamily="34" charset="0"/>
              <a:buChar char="•"/>
            </a:pPr>
            <a:r>
              <a:rPr lang="fr-FR" sz="1600" dirty="0" smtClean="0"/>
              <a:t>PAS </a:t>
            </a:r>
            <a:r>
              <a:rPr lang="fr-FR" sz="1600" dirty="0"/>
              <a:t>&lt;130 mmHg /PAD &lt;60-70 </a:t>
            </a:r>
            <a:r>
              <a:rPr lang="fr-FR" sz="1600" dirty="0" smtClean="0"/>
              <a:t>mmHg</a:t>
            </a:r>
            <a:r>
              <a:rPr lang="es-ES" sz="1600" dirty="0"/>
              <a:t> **</a:t>
            </a:r>
            <a:endParaRPr lang="fr-FR" sz="1600" dirty="0"/>
          </a:p>
          <a:p>
            <a:pPr lvl="1" algn="just">
              <a:lnSpc>
                <a:spcPct val="110000"/>
              </a:lnSpc>
              <a:spcBef>
                <a:spcPts val="1200"/>
              </a:spcBef>
            </a:pPr>
            <a:r>
              <a:rPr lang="es-ES" sz="1600" dirty="0" smtClean="0"/>
              <a:t>**Adineko </a:t>
            </a:r>
            <a:r>
              <a:rPr lang="es-ES" sz="1600" dirty="0"/>
              <a:t>pazienteetan helburua ez litzateke izan behar PAS &lt;130 mmHg lortzea, eta ez litzateke utzi behar PDA 60-70 mmHg-tik behera jaisten, nahiz eta horrek esan nahi duen PASa ez dela xede-zifrara jaitsiko, arrisku kardiobaskularra eta heriotza-tasa </a:t>
            </a:r>
            <a:r>
              <a:rPr lang="es-ES" sz="1600" dirty="0" smtClean="0"/>
              <a:t>handitzen direlako.</a:t>
            </a:r>
            <a:endParaRPr lang="es-ES" sz="800" dirty="0" smtClean="0"/>
          </a:p>
          <a:p>
            <a:pPr algn="just"/>
            <a:endParaRPr lang="es-ES" sz="800" dirty="0"/>
          </a:p>
          <a:p>
            <a:pPr marL="285750" indent="-285750" algn="just">
              <a:buFont typeface="Arial" panose="020B0604020202020204" pitchFamily="34" charset="0"/>
              <a:buChar char="•"/>
            </a:pPr>
            <a:r>
              <a:rPr lang="es-ES" dirty="0" smtClean="0"/>
              <a:t>Depreskribatzerakoan, </a:t>
            </a:r>
            <a:r>
              <a:rPr lang="es-ES" b="1" dirty="0" smtClean="0">
                <a:solidFill>
                  <a:srgbClr val="4E9EBA"/>
                </a:solidFill>
              </a:rPr>
              <a:t>antihipertentsiboaren arabera, eten-efektuak gerta daitezke </a:t>
            </a:r>
            <a:r>
              <a:rPr lang="es-ES" dirty="0" smtClean="0"/>
              <a:t>(edema periferikoa, takikardia, errebote-hipertentsioa edo bihotz-gutxiegitasunaren edo kardiopatia iskemikoaren okerragotzeak).</a:t>
            </a:r>
          </a:p>
          <a:p>
            <a:pPr marL="285750" indent="-285750" algn="just">
              <a:buFont typeface="Arial" panose="020B0604020202020204" pitchFamily="34" charset="0"/>
              <a:buChar char="•"/>
            </a:pPr>
            <a:endParaRPr lang="es-ES" sz="800" dirty="0" smtClean="0"/>
          </a:p>
          <a:p>
            <a:pPr marL="285750" indent="-285750" algn="just">
              <a:buFont typeface="Arial" panose="020B0604020202020204" pitchFamily="34" charset="0"/>
              <a:buChar char="•"/>
            </a:pPr>
            <a:r>
              <a:rPr lang="es-ES" b="1" dirty="0" smtClean="0">
                <a:solidFill>
                  <a:srgbClr val="4E9EBA"/>
                </a:solidFill>
              </a:rPr>
              <a:t>Murrizketa </a:t>
            </a:r>
            <a:r>
              <a:rPr lang="es-ES" b="1" dirty="0">
                <a:solidFill>
                  <a:srgbClr val="4E9EBA"/>
                </a:solidFill>
              </a:rPr>
              <a:t>g</a:t>
            </a:r>
            <a:r>
              <a:rPr lang="es-ES" b="1" dirty="0" smtClean="0">
                <a:solidFill>
                  <a:srgbClr val="4E9EBA"/>
                </a:solidFill>
              </a:rPr>
              <a:t>raduala</a:t>
            </a:r>
            <a:r>
              <a:rPr lang="es-ES" dirty="0"/>
              <a:t>: e</a:t>
            </a:r>
            <a:r>
              <a:rPr lang="es-ES" dirty="0" smtClean="0"/>
              <a:t>z </a:t>
            </a:r>
            <a:r>
              <a:rPr lang="es-ES" dirty="0"/>
              <a:t>dago jarraibide </a:t>
            </a:r>
            <a:r>
              <a:rPr lang="es-ES" dirty="0" smtClean="0"/>
              <a:t>uniformerik. Egile </a:t>
            </a:r>
            <a:r>
              <a:rPr lang="es-ES" dirty="0"/>
              <a:t>batzuek proposatzen dute dosia % 25 inguru murriztea hilero, 3-4 </a:t>
            </a:r>
            <a:r>
              <a:rPr lang="es-ES" dirty="0" smtClean="0"/>
              <a:t>hilabetez. </a:t>
            </a:r>
            <a:r>
              <a:rPr lang="es-ES" dirty="0"/>
              <a:t>Beste egile batzuek, </a:t>
            </a:r>
            <a:r>
              <a:rPr lang="es-ES" dirty="0" smtClean="0"/>
              <a:t>proposatzen </a:t>
            </a:r>
            <a:r>
              <a:rPr lang="es-ES" dirty="0"/>
              <a:t>dute </a:t>
            </a:r>
            <a:r>
              <a:rPr lang="es-ES" dirty="0" smtClean="0"/>
              <a:t>dosia </a:t>
            </a:r>
            <a:r>
              <a:rPr lang="es-ES" dirty="0"/>
              <a:t>erdira murriztea edo egun txandakatuetan administratzea (bizitza </a:t>
            </a:r>
            <a:r>
              <a:rPr lang="es-ES" dirty="0" smtClean="0"/>
              <a:t>ertain-luzeakoak eta </a:t>
            </a:r>
            <a:r>
              <a:rPr lang="es-ES" dirty="0"/>
              <a:t>betearazpenari eragiten ez badio) eta etetea, baldin eta 1-3 hilabete igaro ondoren PA ondo kontrolatzen </a:t>
            </a:r>
            <a:r>
              <a:rPr lang="es-ES" dirty="0" smtClean="0"/>
              <a:t>bada.</a:t>
            </a:r>
            <a:endParaRPr lang="en-US" dirty="0"/>
          </a:p>
        </p:txBody>
      </p:sp>
    </p:spTree>
    <p:extLst>
      <p:ext uri="{BB962C8B-B14F-4D97-AF65-F5344CB8AC3E}">
        <p14:creationId xmlns:p14="http://schemas.microsoft.com/office/powerpoint/2010/main" val="3289838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277958" y="3257527"/>
            <a:ext cx="6037242" cy="584775"/>
          </a:xfrm>
          <a:prstGeom prst="rect">
            <a:avLst/>
          </a:prstGeom>
        </p:spPr>
        <p:txBody>
          <a:bodyPr wrap="square">
            <a:spAutoFit/>
          </a:bodyPr>
          <a:lstStyle/>
          <a:p>
            <a:r>
              <a:rPr lang="es-ES_tradnl" sz="3200" dirty="0" smtClean="0">
                <a:solidFill>
                  <a:srgbClr val="4E9EBA"/>
                </a:solidFill>
                <a:latin typeface="Arial Black" pitchFamily="34" charset="0"/>
                <a:hlinkClick r:id="rId2"/>
              </a:rPr>
              <a:t>30 Liburukia, 5 Zk. - 2022</a:t>
            </a:r>
            <a:endParaRPr lang="es-ES" sz="3200" b="1" dirty="0"/>
          </a:p>
        </p:txBody>
      </p:sp>
      <p:sp>
        <p:nvSpPr>
          <p:cNvPr id="5" name="Rectángulo 4"/>
          <p:cNvSpPr/>
          <p:nvPr/>
        </p:nvSpPr>
        <p:spPr>
          <a:xfrm>
            <a:off x="2430087" y="861400"/>
            <a:ext cx="7281949" cy="1200329"/>
          </a:xfrm>
          <a:prstGeom prst="rect">
            <a:avLst/>
          </a:prstGeom>
        </p:spPr>
        <p:txBody>
          <a:bodyPr wrap="square">
            <a:spAutoFit/>
          </a:bodyPr>
          <a:lstStyle/>
          <a:p>
            <a:pPr algn="ctr">
              <a:lnSpc>
                <a:spcPct val="90000"/>
              </a:lnSpc>
              <a:spcBef>
                <a:spcPct val="0"/>
              </a:spcBef>
            </a:pPr>
            <a:r>
              <a:rPr lang="es-ES" sz="4000" dirty="0">
                <a:solidFill>
                  <a:srgbClr val="4E9EBA"/>
                </a:solidFill>
                <a:latin typeface="Arial Black" pitchFamily="34" charset="0"/>
              </a:rPr>
              <a:t>Informazio gehiagorako eta bibliografia…</a:t>
            </a:r>
            <a:endParaRPr lang="es-ES" sz="4000" b="1" dirty="0">
              <a:solidFill>
                <a:srgbClr val="4BACC6"/>
              </a:solidFill>
              <a:latin typeface="Arial Black" pitchFamily="34" charset="0"/>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571040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7868"/>
            <a:ext cx="10515600" cy="732155"/>
          </a:xfrm>
        </p:spPr>
        <p:txBody>
          <a:bodyPr>
            <a:normAutofit/>
          </a:bodyPr>
          <a:lstStyle/>
          <a:p>
            <a:pPr algn="ctr"/>
            <a:r>
              <a:rPr lang="es-ES" sz="3400" b="1" dirty="0" smtClean="0">
                <a:solidFill>
                  <a:srgbClr val="4E9EBA"/>
                </a:solidFill>
                <a:latin typeface="Calibri" panose="020F0502020204030204" pitchFamily="34" charset="0"/>
                <a:ea typeface="+mn-ea"/>
                <a:cs typeface="Calibri" panose="020F0502020204030204" pitchFamily="34" charset="0"/>
              </a:rPr>
              <a:t>AURKIBIDEA</a:t>
            </a:r>
            <a:endParaRPr lang="es-ES" sz="3400" b="1" dirty="0">
              <a:solidFill>
                <a:srgbClr val="4E9EBA"/>
              </a:solidFill>
              <a:latin typeface="Calibri" panose="020F0502020204030204" pitchFamily="34" charset="0"/>
              <a:ea typeface="+mn-ea"/>
              <a:cs typeface="Calibri" panose="020F0502020204030204" pitchFamily="34" charset="0"/>
            </a:endParaRPr>
          </a:p>
        </p:txBody>
      </p:sp>
      <p:sp>
        <p:nvSpPr>
          <p:cNvPr id="4" name="Subtítulo 2"/>
          <p:cNvSpPr txBox="1">
            <a:spLocks/>
          </p:cNvSpPr>
          <p:nvPr/>
        </p:nvSpPr>
        <p:spPr>
          <a:xfrm>
            <a:off x="1213944" y="1353731"/>
            <a:ext cx="10089361" cy="4823231"/>
          </a:xfrm>
          <a:prstGeom prst="rect">
            <a:avLst/>
          </a:prstGeom>
          <a:solidFill>
            <a:srgbClr val="5FACBC"/>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endParaRPr lang="es-ES" sz="1800" dirty="0" smtClean="0">
              <a:solidFill>
                <a:schemeClr val="bg1"/>
              </a:solidFill>
            </a:endParaRPr>
          </a:p>
          <a:p>
            <a:pPr marL="342900" indent="-342900" algn="just"/>
            <a:r>
              <a:rPr lang="es-ES" sz="2600" dirty="0">
                <a:solidFill>
                  <a:schemeClr val="bg1"/>
                </a:solidFill>
              </a:rPr>
              <a:t>SARRERA</a:t>
            </a:r>
          </a:p>
          <a:p>
            <a:pPr marL="342900" indent="-342900" algn="just"/>
            <a:r>
              <a:rPr lang="es-ES" sz="2600" dirty="0">
                <a:solidFill>
                  <a:schemeClr val="bg1"/>
                </a:solidFill>
              </a:rPr>
              <a:t>KONTUAN HARTUTAKO GIDAK</a:t>
            </a:r>
          </a:p>
          <a:p>
            <a:pPr marL="342900" indent="-342900" algn="just"/>
            <a:r>
              <a:rPr lang="es-ES" sz="2600" dirty="0">
                <a:solidFill>
                  <a:schemeClr val="bg1"/>
                </a:solidFill>
              </a:rPr>
              <a:t>HTAREN DEFINIZIOA ETA SAILKAPENA</a:t>
            </a:r>
          </a:p>
          <a:p>
            <a:pPr marL="342900" indent="-342900" algn="just"/>
            <a:r>
              <a:rPr lang="es-ES" sz="2600" dirty="0" smtClean="0">
                <a:solidFill>
                  <a:schemeClr val="bg1"/>
                </a:solidFill>
              </a:rPr>
              <a:t>TRATAMENDUAREN </a:t>
            </a:r>
            <a:r>
              <a:rPr lang="es-ES" sz="2600" dirty="0">
                <a:solidFill>
                  <a:schemeClr val="bg1"/>
                </a:solidFill>
              </a:rPr>
              <a:t>HASIERA: ZER ZIFRATATIK AURRERA ETA ZEIN PAZIENTETAN?</a:t>
            </a:r>
          </a:p>
          <a:p>
            <a:pPr lvl="1" algn="just"/>
            <a:r>
              <a:rPr lang="es-ES" sz="2600" dirty="0">
                <a:solidFill>
                  <a:schemeClr val="bg1"/>
                </a:solidFill>
              </a:rPr>
              <a:t>Adineko pazienteak</a:t>
            </a:r>
          </a:p>
          <a:p>
            <a:pPr marL="342900" indent="-342900" algn="just"/>
            <a:r>
              <a:rPr lang="es-ES" sz="2600" dirty="0" smtClean="0">
                <a:solidFill>
                  <a:schemeClr val="bg1"/>
                </a:solidFill>
              </a:rPr>
              <a:t>XEDE-ZIFRAK</a:t>
            </a:r>
            <a:r>
              <a:rPr lang="es-ES" sz="2600" dirty="0">
                <a:solidFill>
                  <a:schemeClr val="bg1"/>
                </a:solidFill>
              </a:rPr>
              <a:t>: SPRINT AZTERLANAK ALDATU AL DITU PKGETAKO XEDE-ZIFRAK?</a:t>
            </a:r>
          </a:p>
          <a:p>
            <a:pPr marL="342900" indent="-342900" algn="just"/>
            <a:r>
              <a:rPr lang="es-ES" sz="2600" dirty="0">
                <a:solidFill>
                  <a:schemeClr val="bg1"/>
                </a:solidFill>
              </a:rPr>
              <a:t>TRATAMENDU FARMAKOLOGIKOA AUKERATZEA</a:t>
            </a:r>
          </a:p>
          <a:p>
            <a:pPr marL="342900" indent="-342900" algn="just"/>
            <a:r>
              <a:rPr lang="es-ES" sz="2600" dirty="0">
                <a:solidFill>
                  <a:schemeClr val="bg1"/>
                </a:solidFill>
              </a:rPr>
              <a:t>TRATAMENDU KONBINATUAREKIN HASI?</a:t>
            </a:r>
          </a:p>
          <a:p>
            <a:pPr marL="342900" indent="-342900" algn="just"/>
            <a:r>
              <a:rPr lang="es-ES" sz="2600" dirty="0" smtClean="0">
                <a:solidFill>
                  <a:schemeClr val="bg1"/>
                </a:solidFill>
              </a:rPr>
              <a:t>KRONOTERAPIA</a:t>
            </a:r>
            <a:r>
              <a:rPr lang="es-ES" sz="2600" dirty="0">
                <a:solidFill>
                  <a:schemeClr val="bg1"/>
                </a:solidFill>
              </a:rPr>
              <a:t>: MORBIMORTALITATEAREN EMAITZAK HOBETZEN DITU?</a:t>
            </a:r>
          </a:p>
          <a:p>
            <a:pPr marL="342900" indent="-342900" algn="just"/>
            <a:r>
              <a:rPr lang="es-ES" sz="2600" dirty="0" smtClean="0">
                <a:solidFill>
                  <a:schemeClr val="bg1"/>
                </a:solidFill>
              </a:rPr>
              <a:t>DEPRESKRIPZIOA</a:t>
            </a:r>
            <a:r>
              <a:rPr lang="es-ES" sz="2600" dirty="0">
                <a:solidFill>
                  <a:schemeClr val="bg1"/>
                </a:solidFill>
              </a:rPr>
              <a:t>: POSIBLE DA ETA ONURAK </a:t>
            </a:r>
            <a:r>
              <a:rPr lang="es-ES" sz="2600" dirty="0" smtClean="0">
                <a:solidFill>
                  <a:schemeClr val="bg1"/>
                </a:solidFill>
              </a:rPr>
              <a:t>DAKARTZA?INTRODUCCIÓN</a:t>
            </a:r>
            <a:endParaRPr lang="es-ES" sz="2600"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400" b="1" dirty="0" smtClean="0">
                <a:solidFill>
                  <a:srgbClr val="4E9EBA"/>
                </a:solidFill>
                <a:latin typeface="+mn-lt"/>
                <a:ea typeface="+mn-ea"/>
                <a:cs typeface="+mn-cs"/>
              </a:rPr>
              <a:t>SARRERA</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410159"/>
            <a:ext cx="11161487" cy="4247317"/>
          </a:xfrm>
          <a:prstGeom prst="rect">
            <a:avLst/>
          </a:prstGeom>
          <a:no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s-ES" sz="2000" dirty="0"/>
              <a:t>Hipertentsio arteriala (HTA) da heriotza goiztiarraren eta desgaitasunaren lehen kausa aldagarria</a:t>
            </a:r>
          </a:p>
          <a:p>
            <a:pPr marL="285750" indent="-285750" algn="just">
              <a:lnSpc>
                <a:spcPct val="110000"/>
              </a:lnSpc>
              <a:spcBef>
                <a:spcPts val="1200"/>
              </a:spcBef>
              <a:buFont typeface="Arial" panose="020B0604020202020204" pitchFamily="34" charset="0"/>
              <a:buChar char="•"/>
            </a:pPr>
            <a:r>
              <a:rPr lang="es-ES" sz="2000" dirty="0" smtClean="0"/>
              <a:t>Espainian prebalentzia (helduak):  </a:t>
            </a:r>
            <a:r>
              <a:rPr lang="es-ES" sz="2000" dirty="0"/>
              <a:t>% 21-37 </a:t>
            </a:r>
            <a:r>
              <a:rPr lang="es-ES" sz="2000" dirty="0" smtClean="0"/>
              <a:t>emakumeen </a:t>
            </a:r>
            <a:r>
              <a:rPr lang="es-ES" sz="2000" dirty="0"/>
              <a:t>kasuan, eta % 34-50 </a:t>
            </a:r>
            <a:r>
              <a:rPr lang="es-ES" sz="2000" dirty="0" smtClean="0"/>
              <a:t>gizonen kasuan</a:t>
            </a:r>
            <a:endParaRPr lang="es-ES" sz="2000" dirty="0"/>
          </a:p>
          <a:p>
            <a:pPr marL="285750" indent="-285750" algn="just">
              <a:lnSpc>
                <a:spcPct val="110000"/>
              </a:lnSpc>
              <a:spcBef>
                <a:spcPts val="1200"/>
              </a:spcBef>
              <a:buFont typeface="Arial" panose="020B0604020202020204" pitchFamily="34" charset="0"/>
              <a:buChar char="•"/>
            </a:pPr>
            <a:r>
              <a:rPr lang="sv-SE" sz="2000" dirty="0" smtClean="0"/>
              <a:t>Kontrol-maila: % </a:t>
            </a:r>
            <a:r>
              <a:rPr lang="sv-SE" sz="2000" dirty="0"/>
              <a:t>28-35ekoa </a:t>
            </a:r>
            <a:r>
              <a:rPr lang="sv-SE" sz="2000" dirty="0" smtClean="0"/>
              <a:t>emakumeen artean </a:t>
            </a:r>
            <a:r>
              <a:rPr lang="sv-SE" sz="2000" dirty="0"/>
              <a:t>eta % 19-30 gizonen </a:t>
            </a:r>
            <a:r>
              <a:rPr lang="sv-SE" sz="2000" dirty="0" smtClean="0"/>
              <a:t>artean. </a:t>
            </a:r>
            <a:r>
              <a:rPr lang="es-ES" sz="2000" dirty="0" smtClean="0"/>
              <a:t>Estrategia </a:t>
            </a:r>
            <a:r>
              <a:rPr lang="es-ES" sz="2000" dirty="0"/>
              <a:t>hobeak ezarri beharra </a:t>
            </a:r>
            <a:r>
              <a:rPr lang="es-ES" sz="2000" dirty="0" smtClean="0"/>
              <a:t>dago HTAren </a:t>
            </a:r>
            <a:r>
              <a:rPr lang="es-ES" sz="2000" dirty="0"/>
              <a:t>prebalentzia </a:t>
            </a:r>
            <a:r>
              <a:rPr lang="es-ES" sz="2000" dirty="0" smtClean="0"/>
              <a:t>murrizteko </a:t>
            </a:r>
            <a:r>
              <a:rPr lang="es-ES" sz="2000" dirty="0"/>
              <a:t>prebentzioaren bidez</a:t>
            </a:r>
            <a:r>
              <a:rPr lang="es-ES" sz="2000" dirty="0" smtClean="0"/>
              <a:t> eta haren </a:t>
            </a:r>
            <a:r>
              <a:rPr lang="es-ES" sz="2000" dirty="0"/>
              <a:t>eragina </a:t>
            </a:r>
            <a:r>
              <a:rPr lang="es-ES" sz="2000" dirty="0" smtClean="0"/>
              <a:t>murrizteko </a:t>
            </a:r>
            <a:r>
              <a:rPr lang="es-ES" sz="2000" dirty="0"/>
              <a:t>detekzioa, tratamendua eta kontrola areagotuz</a:t>
            </a:r>
          </a:p>
          <a:p>
            <a:pPr marL="285750" indent="-285750" algn="just">
              <a:lnSpc>
                <a:spcPct val="110000"/>
              </a:lnSpc>
              <a:spcBef>
                <a:spcPts val="1200"/>
              </a:spcBef>
              <a:buFont typeface="Arial" panose="020B0604020202020204" pitchFamily="34" charset="0"/>
              <a:buChar char="•"/>
            </a:pPr>
            <a:r>
              <a:rPr lang="es-ES" sz="2000" dirty="0" smtClean="0">
                <a:hlinkClick r:id="rId5"/>
              </a:rPr>
              <a:t>Osakidetzaren </a:t>
            </a:r>
            <a:r>
              <a:rPr lang="es-ES" sz="2000" dirty="0">
                <a:hlinkClick r:id="rId5"/>
              </a:rPr>
              <a:t>Hipertentsio Arterialari buruzko Praktika Klinikoaren </a:t>
            </a:r>
            <a:r>
              <a:rPr lang="es-ES" sz="2000" dirty="0" smtClean="0">
                <a:hlinkClick r:id="rId5"/>
              </a:rPr>
              <a:t>Gidaren </a:t>
            </a:r>
            <a:r>
              <a:rPr lang="es-ES" sz="2000" dirty="0">
                <a:hlinkClick r:id="rId5"/>
              </a:rPr>
              <a:t>(PKG</a:t>
            </a:r>
            <a:r>
              <a:rPr lang="es-ES" sz="2000" dirty="0"/>
              <a:t>)</a:t>
            </a:r>
            <a:r>
              <a:rPr lang="es-ES" sz="2000" dirty="0" smtClean="0"/>
              <a:t> </a:t>
            </a:r>
            <a:r>
              <a:rPr lang="es-ES" sz="2000" dirty="0"/>
              <a:t>3. eguneratutako 2014an  argitaratzetik, eguneratu egin dira HTAri buruzko erreferentziako PKG nagusiak </a:t>
            </a:r>
          </a:p>
          <a:p>
            <a:pPr marL="285750" indent="-285750" algn="just">
              <a:lnSpc>
                <a:spcPct val="110000"/>
              </a:lnSpc>
              <a:spcBef>
                <a:spcPts val="1200"/>
              </a:spcBef>
              <a:buFont typeface="Arial" panose="020B0604020202020204" pitchFamily="34" charset="0"/>
              <a:buChar char="•"/>
            </a:pPr>
            <a:r>
              <a:rPr lang="es-ES" sz="2000" dirty="0" smtClean="0"/>
              <a:t>INFAC honetan gida horiek berrikusten dira</a:t>
            </a:r>
            <a:r>
              <a:rPr lang="es-ES" sz="2000" dirty="0"/>
              <a:t> 2014an emandako gomendioak aldatzen ote dituzten </a:t>
            </a:r>
            <a:r>
              <a:rPr lang="es-ES" sz="2000" dirty="0" smtClean="0"/>
              <a:t>eta depreskripzioari </a:t>
            </a:r>
            <a:r>
              <a:rPr lang="es-ES" sz="2000" dirty="0"/>
              <a:t>buruzko </a:t>
            </a:r>
            <a:r>
              <a:rPr lang="es-ES" sz="2000" dirty="0" smtClean="0"/>
              <a:t>ebidentzia ebaluatzeko</a:t>
            </a:r>
          </a:p>
          <a:p>
            <a:pPr marL="285750" indent="-285750" algn="just">
              <a:lnSpc>
                <a:spcPct val="110000"/>
              </a:lnSpc>
              <a:spcBef>
                <a:spcPts val="1200"/>
              </a:spcBef>
              <a:buFont typeface="Arial" panose="020B0604020202020204" pitchFamily="34" charset="0"/>
              <a:buChar char="•"/>
            </a:pPr>
            <a:r>
              <a:rPr lang="es-ES" sz="2000" dirty="0" smtClean="0"/>
              <a:t>Ez </a:t>
            </a:r>
            <a:r>
              <a:rPr lang="es-ES" sz="2000" dirty="0"/>
              <a:t>da espezifikoki aztertzen HTAren tratamendu </a:t>
            </a:r>
            <a:r>
              <a:rPr lang="es-ES" sz="2000" dirty="0" smtClean="0"/>
              <a:t>ez-farmakologikoa</a:t>
            </a:r>
            <a:endParaRPr lang="es-ES" sz="2000" dirty="0"/>
          </a:p>
        </p:txBody>
      </p:sp>
    </p:spTree>
    <p:extLst>
      <p:ext uri="{BB962C8B-B14F-4D97-AF65-F5344CB8AC3E}">
        <p14:creationId xmlns:p14="http://schemas.microsoft.com/office/powerpoint/2010/main" val="628501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400" b="1" dirty="0">
                <a:solidFill>
                  <a:srgbClr val="4E9EBA"/>
                </a:solidFill>
                <a:latin typeface="+mn-lt"/>
                <a:ea typeface="+mn-ea"/>
                <a:cs typeface="+mn-cs"/>
              </a:rPr>
              <a:t>KONTUAN HARTUTAKO GIDAK</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410159"/>
            <a:ext cx="11161487" cy="4062651"/>
          </a:xfrm>
          <a:prstGeom prst="rect">
            <a:avLst/>
          </a:prstGeom>
          <a:no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n-US" dirty="0" smtClean="0"/>
              <a:t>Osakidetzaren </a:t>
            </a:r>
            <a:r>
              <a:rPr lang="en-US" dirty="0"/>
              <a:t>Hipertentsio Arterialari buruzko Praktika Klinikoaren </a:t>
            </a:r>
            <a:r>
              <a:rPr lang="en-US" dirty="0" smtClean="0"/>
              <a:t>Gida. </a:t>
            </a:r>
            <a:r>
              <a:rPr lang="es-ES" dirty="0" smtClean="0"/>
              <a:t>2013/2014</a:t>
            </a:r>
            <a:endParaRPr lang="en-US" dirty="0" smtClean="0"/>
          </a:p>
          <a:p>
            <a:pPr marL="285750" indent="-285750" algn="just">
              <a:lnSpc>
                <a:spcPct val="110000"/>
              </a:lnSpc>
              <a:spcBef>
                <a:spcPts val="1200"/>
              </a:spcBef>
              <a:buFont typeface="Arial" panose="020B0604020202020204" pitchFamily="34" charset="0"/>
              <a:buChar char="•"/>
            </a:pPr>
            <a:r>
              <a:rPr lang="en-US" dirty="0" smtClean="0"/>
              <a:t>NICE: Hypertension </a:t>
            </a:r>
            <a:r>
              <a:rPr lang="en-US" dirty="0"/>
              <a:t>in adults: diagnosis and management. NICE </a:t>
            </a:r>
            <a:r>
              <a:rPr lang="en-US" dirty="0" smtClean="0"/>
              <a:t>guideline </a:t>
            </a:r>
            <a:r>
              <a:rPr lang="es-ES" dirty="0" smtClean="0"/>
              <a:t>2019.</a:t>
            </a:r>
            <a:r>
              <a:rPr lang="en-US" dirty="0" smtClean="0"/>
              <a:t>Last </a:t>
            </a:r>
            <a:r>
              <a:rPr lang="en-US" dirty="0"/>
              <a:t>UpDate 18 march </a:t>
            </a:r>
            <a:r>
              <a:rPr lang="en-US" dirty="0" smtClean="0"/>
              <a:t>2022</a:t>
            </a:r>
          </a:p>
          <a:p>
            <a:pPr marL="285750" indent="-285750" algn="just">
              <a:lnSpc>
                <a:spcPct val="110000"/>
              </a:lnSpc>
              <a:spcBef>
                <a:spcPts val="1200"/>
              </a:spcBef>
              <a:buFont typeface="Arial" panose="020B0604020202020204" pitchFamily="34" charset="0"/>
              <a:buChar char="•"/>
            </a:pPr>
            <a:r>
              <a:rPr lang="en-US" dirty="0" smtClean="0"/>
              <a:t>KANADA: Hypertension </a:t>
            </a:r>
            <a:r>
              <a:rPr lang="en-US" dirty="0"/>
              <a:t>Canada’s 2020 Comprehensive Guidelines for the Prevention, Diagnosis, Risk Assessment, and Treatment of Hypertension in Adults and </a:t>
            </a:r>
            <a:r>
              <a:rPr lang="en-US" dirty="0" smtClean="0"/>
              <a:t>Children</a:t>
            </a:r>
          </a:p>
          <a:p>
            <a:pPr marL="285750" indent="-285750" algn="just">
              <a:lnSpc>
                <a:spcPct val="110000"/>
              </a:lnSpc>
              <a:spcBef>
                <a:spcPts val="1200"/>
              </a:spcBef>
              <a:buFont typeface="Arial" panose="020B0604020202020204" pitchFamily="34" charset="0"/>
              <a:buChar char="•"/>
            </a:pPr>
            <a:r>
              <a:rPr lang="en-US" dirty="0" smtClean="0"/>
              <a:t>Europarra</a:t>
            </a:r>
            <a:r>
              <a:rPr lang="en-US" dirty="0"/>
              <a:t>: 2018 ESC/ESH Guidelines for the management of arterial </a:t>
            </a:r>
            <a:r>
              <a:rPr lang="en-US" dirty="0" smtClean="0"/>
              <a:t>hypertension</a:t>
            </a:r>
          </a:p>
          <a:p>
            <a:pPr marL="285750" indent="-285750" algn="just">
              <a:lnSpc>
                <a:spcPct val="110000"/>
              </a:lnSpc>
              <a:spcBef>
                <a:spcPts val="1200"/>
              </a:spcBef>
              <a:buFont typeface="Arial" panose="020B0604020202020204" pitchFamily="34" charset="0"/>
              <a:buChar char="•"/>
            </a:pPr>
            <a:r>
              <a:rPr lang="en-US" dirty="0" smtClean="0"/>
              <a:t>Estatubatuarra: </a:t>
            </a:r>
            <a:r>
              <a:rPr lang="en-US" dirty="0"/>
              <a:t>2017 ACC/AHA/AAPA/ABC/ACPM/AGS/APhA/ASH/ASPC/NMA/PCNA Guideline for the Prevention, Detection, Evaluation, and Management of High Blood Pressure in </a:t>
            </a:r>
            <a:r>
              <a:rPr lang="en-US" dirty="0" smtClean="0"/>
              <a:t>Adults</a:t>
            </a:r>
          </a:p>
          <a:p>
            <a:pPr marL="285750" indent="-285750" algn="just">
              <a:lnSpc>
                <a:spcPct val="110000"/>
              </a:lnSpc>
              <a:spcBef>
                <a:spcPts val="1200"/>
              </a:spcBef>
              <a:buFont typeface="Arial" panose="020B0604020202020204" pitchFamily="34" charset="0"/>
              <a:buChar char="•"/>
            </a:pPr>
            <a:r>
              <a:rPr lang="en-US" dirty="0" smtClean="0"/>
              <a:t>OME: </a:t>
            </a:r>
            <a:r>
              <a:rPr lang="en-US" dirty="0"/>
              <a:t>Guideline for the pharmacological treatment of hypertension in adults.Geneva: World Health Organization; </a:t>
            </a:r>
            <a:r>
              <a:rPr lang="en-US" dirty="0" smtClean="0"/>
              <a:t>2021</a:t>
            </a:r>
          </a:p>
          <a:p>
            <a:pPr marL="285750" indent="-285750" algn="just">
              <a:lnSpc>
                <a:spcPct val="110000"/>
              </a:lnSpc>
              <a:spcBef>
                <a:spcPts val="1200"/>
              </a:spcBef>
              <a:buFont typeface="Arial" panose="020B0604020202020204" pitchFamily="34" charset="0"/>
              <a:buChar char="•"/>
            </a:pPr>
            <a:r>
              <a:rPr lang="en-US" dirty="0"/>
              <a:t>ISH: 2020 International Society of Hypertension Global Hypertension Practice </a:t>
            </a:r>
            <a:r>
              <a:rPr lang="en-US" dirty="0" smtClean="0"/>
              <a:t>Guidelines</a:t>
            </a:r>
            <a:endParaRPr lang="en-US" dirty="0"/>
          </a:p>
        </p:txBody>
      </p:sp>
    </p:spTree>
    <p:extLst>
      <p:ext uri="{BB962C8B-B14F-4D97-AF65-F5344CB8AC3E}">
        <p14:creationId xmlns:p14="http://schemas.microsoft.com/office/powerpoint/2010/main" val="754304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400" b="1" dirty="0" smtClean="0">
                <a:solidFill>
                  <a:srgbClr val="4E9EBA"/>
                </a:solidFill>
                <a:latin typeface="+mn-lt"/>
                <a:ea typeface="+mn-ea"/>
                <a:cs typeface="+mn-cs"/>
              </a:rPr>
              <a:t>HTAREN </a:t>
            </a:r>
            <a:r>
              <a:rPr lang="es-ES" sz="3400" b="1" dirty="0">
                <a:solidFill>
                  <a:srgbClr val="4E9EBA"/>
                </a:solidFill>
                <a:latin typeface="+mn-lt"/>
                <a:ea typeface="+mn-ea"/>
                <a:cs typeface="+mn-cs"/>
              </a:rPr>
              <a:t>DEFINIZIOA ETA </a:t>
            </a:r>
            <a:r>
              <a:rPr lang="es-ES" sz="3400" b="1" dirty="0" smtClean="0">
                <a:solidFill>
                  <a:srgbClr val="4E9EBA"/>
                </a:solidFill>
                <a:latin typeface="+mn-lt"/>
                <a:ea typeface="+mn-ea"/>
                <a:cs typeface="+mn-cs"/>
              </a:rPr>
              <a:t>SAILKAPENA</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177201"/>
            <a:ext cx="11161487" cy="4795159"/>
          </a:xfrm>
          <a:prstGeom prst="rect">
            <a:avLst/>
          </a:prstGeom>
          <a:noFill/>
        </p:spPr>
        <p:txBody>
          <a:bodyPr wrap="square" rtlCol="0">
            <a:spAutoFit/>
          </a:bodyPr>
          <a:lstStyle/>
          <a:p>
            <a:pPr marL="285750" indent="-285750" algn="just">
              <a:spcBef>
                <a:spcPts val="1200"/>
              </a:spcBef>
              <a:buFont typeface="Arial" panose="020B0604020202020204" pitchFamily="34" charset="0"/>
              <a:buChar char="•"/>
            </a:pPr>
            <a:r>
              <a:rPr lang="es-ES" dirty="0"/>
              <a:t>Presio arterialaren (PA) zifra altuen eta konplikazio kardiobaskularren eta giltzurrun-konplikazioen arteko erlazioa etengabea </a:t>
            </a:r>
            <a:r>
              <a:rPr lang="es-ES" dirty="0" smtClean="0"/>
              <a:t>da. </a:t>
            </a:r>
            <a:r>
              <a:rPr lang="es-ES" dirty="0"/>
              <a:t>N</a:t>
            </a:r>
            <a:r>
              <a:rPr lang="es-ES" dirty="0" smtClean="0"/>
              <a:t>ormotentsioaren </a:t>
            </a:r>
            <a:r>
              <a:rPr lang="es-ES" dirty="0"/>
              <a:t>eta hipertentsioaren arteko bereizketa PAren muga-balioetan oinarritzea arbitrarioa </a:t>
            </a:r>
            <a:r>
              <a:rPr lang="es-ES" dirty="0" smtClean="0"/>
              <a:t>da. </a:t>
            </a:r>
            <a:r>
              <a:rPr lang="es-ES" dirty="0"/>
              <a:t>P</a:t>
            </a:r>
            <a:r>
              <a:rPr lang="es-ES" dirty="0" smtClean="0"/>
              <a:t>raktika </a:t>
            </a:r>
            <a:r>
              <a:rPr lang="es-ES" dirty="0"/>
              <a:t>klinikoan, PAren muga-balioak </a:t>
            </a:r>
            <a:r>
              <a:rPr lang="es-ES" dirty="0" smtClean="0"/>
              <a:t>erabiltzen dira diagnostikoa </a:t>
            </a:r>
            <a:r>
              <a:rPr lang="es-ES" dirty="0"/>
              <a:t>eta tratamenduari buruzko erabakiak sinplifikatzeko. </a:t>
            </a:r>
            <a:endParaRPr lang="es-ES" dirty="0" smtClean="0"/>
          </a:p>
          <a:p>
            <a:pPr marL="285750" indent="-285750" algn="just">
              <a:spcBef>
                <a:spcPts val="1200"/>
              </a:spcBef>
              <a:buFont typeface="Arial" panose="020B0604020202020204" pitchFamily="34" charset="0"/>
              <a:buChar char="•"/>
            </a:pPr>
            <a:r>
              <a:rPr lang="es-ES" dirty="0" smtClean="0"/>
              <a:t>“</a:t>
            </a:r>
            <a:r>
              <a:rPr lang="es-ES" dirty="0"/>
              <a:t>Hipertentsioa</a:t>
            </a:r>
            <a:r>
              <a:rPr lang="es-ES" dirty="0" smtClean="0"/>
              <a:t>”: </a:t>
            </a:r>
            <a:r>
              <a:rPr lang="es-ES" dirty="0"/>
              <a:t>PAren maila non, tratamenduari esker (bizimoduan egindako esku-hartzeak edo tratamendu farmakologikoa), lortutako onurek nabarmen gainditzen baitituzte arriskuak, azterketa klinikoen emaitzen </a:t>
            </a:r>
            <a:r>
              <a:rPr lang="es-ES" dirty="0" smtClean="0"/>
              <a:t>arabera.</a:t>
            </a:r>
          </a:p>
          <a:p>
            <a:pPr marL="285750" indent="-285750" algn="just">
              <a:spcBef>
                <a:spcPts val="1200"/>
              </a:spcBef>
              <a:buFont typeface="Arial" panose="020B0604020202020204" pitchFamily="34" charset="0"/>
              <a:buChar char="•"/>
            </a:pPr>
            <a:r>
              <a:rPr lang="es-ES" dirty="0" smtClean="0"/>
              <a:t>HTAren </a:t>
            </a:r>
            <a:r>
              <a:rPr lang="es-ES" dirty="0"/>
              <a:t>sailkapenari dagokionez, eztabaida handienetako </a:t>
            </a:r>
            <a:r>
              <a:rPr lang="es-ES" dirty="0" smtClean="0"/>
              <a:t>bat sortu zen AHA/ACC sozietateen PKGa argitaratu ostean (2017): oro </a:t>
            </a:r>
            <a:r>
              <a:rPr lang="es-ES" dirty="0"/>
              <a:t>har onartuta zegoen paziente bat hipertentsotzat jotzeko atalasea 140/90 </a:t>
            </a:r>
            <a:r>
              <a:rPr lang="es-ES" dirty="0" smtClean="0"/>
              <a:t>mmHg-tik 130/80 </a:t>
            </a:r>
            <a:r>
              <a:rPr lang="es-ES" dirty="0"/>
              <a:t>mmHg-ra jaitsi zen. </a:t>
            </a:r>
            <a:r>
              <a:rPr lang="es-ES" dirty="0" smtClean="0"/>
              <a:t>Beste </a:t>
            </a:r>
            <a:r>
              <a:rPr lang="es-ES" dirty="0"/>
              <a:t>g</a:t>
            </a:r>
            <a:r>
              <a:rPr lang="es-ES" dirty="0" smtClean="0"/>
              <a:t>idek </a:t>
            </a:r>
            <a:r>
              <a:rPr lang="es-ES" dirty="0"/>
              <a:t>(ESC/ESH, NICE, KANADA</a:t>
            </a:r>
            <a:r>
              <a:rPr lang="es-ES" dirty="0" smtClean="0"/>
              <a:t>) ez diote </a:t>
            </a:r>
            <a:r>
              <a:rPr lang="es-ES" dirty="0"/>
              <a:t>joera horri </a:t>
            </a:r>
            <a:r>
              <a:rPr lang="es-ES" dirty="0" smtClean="0"/>
              <a:t>jarraitu</a:t>
            </a:r>
            <a:r>
              <a:rPr lang="es-ES" dirty="0"/>
              <a:t> </a:t>
            </a:r>
            <a:r>
              <a:rPr lang="es-ES" dirty="0" smtClean="0"/>
              <a:t>eta horrela </a:t>
            </a:r>
            <a:r>
              <a:rPr lang="es-ES" dirty="0"/>
              <a:t>definitzen dute </a:t>
            </a:r>
            <a:r>
              <a:rPr lang="es-ES" dirty="0" smtClean="0"/>
              <a:t>HTA: </a:t>
            </a:r>
            <a:r>
              <a:rPr lang="fi-FI" dirty="0" smtClean="0"/>
              <a:t>PA </a:t>
            </a:r>
            <a:r>
              <a:rPr lang="fi-FI" dirty="0"/>
              <a:t>sistolikoa (PAS) ≥140 mmHg edota PA diastolikoa (PAD) ≥90 mmHg (kontsultan neurtuta</a:t>
            </a:r>
            <a:r>
              <a:rPr lang="fi-FI" dirty="0" smtClean="0"/>
              <a:t>).</a:t>
            </a:r>
            <a:endParaRPr lang="es-ES" dirty="0"/>
          </a:p>
          <a:p>
            <a:pPr marL="285750" indent="-285750" algn="just">
              <a:spcBef>
                <a:spcPts val="1200"/>
              </a:spcBef>
              <a:buFont typeface="Arial" panose="020B0604020202020204" pitchFamily="34" charset="0"/>
              <a:buChar char="•"/>
            </a:pPr>
            <a:r>
              <a:rPr lang="es-ES" dirty="0" smtClean="0"/>
              <a:t>Garrantzitsua: </a:t>
            </a:r>
            <a:r>
              <a:rPr lang="es-ES" dirty="0"/>
              <a:t>bata zuriko HTA baztertzea; haren prebalentzia </a:t>
            </a:r>
            <a:r>
              <a:rPr lang="es-ES" dirty="0" smtClean="0"/>
              <a:t>ohikoagoa da: emakume, adineko, erretzaile </a:t>
            </a:r>
            <a:r>
              <a:rPr lang="es-ES" dirty="0"/>
              <a:t>ez </a:t>
            </a:r>
            <a:r>
              <a:rPr lang="es-ES" dirty="0" smtClean="0"/>
              <a:t>diren, </a:t>
            </a:r>
            <a:r>
              <a:rPr lang="es-ES" dirty="0"/>
              <a:t>kontsultan PAren gorakada arinak </a:t>
            </a:r>
            <a:r>
              <a:rPr lang="es-ES" dirty="0" smtClean="0"/>
              <a:t>dituzten, haurdun </a:t>
            </a:r>
            <a:r>
              <a:rPr lang="es-ES" dirty="0"/>
              <a:t>eta itu-organoetako lesiorik gabeko </a:t>
            </a:r>
            <a:r>
              <a:rPr lang="es-ES" dirty="0" smtClean="0"/>
              <a:t>pertsonen artean. </a:t>
            </a:r>
          </a:p>
          <a:p>
            <a:pPr marL="285750" indent="-285750" algn="just">
              <a:lnSpc>
                <a:spcPct val="110000"/>
              </a:lnSpc>
              <a:spcBef>
                <a:spcPts val="1200"/>
              </a:spcBef>
              <a:buFont typeface="Arial" panose="020B0604020202020204" pitchFamily="34" charset="0"/>
              <a:buChar char="•"/>
            </a:pPr>
            <a:endParaRPr lang="es-ES" dirty="0" smtClean="0"/>
          </a:p>
          <a:p>
            <a:pPr algn="just">
              <a:lnSpc>
                <a:spcPct val="110000"/>
              </a:lnSpc>
              <a:spcBef>
                <a:spcPts val="1200"/>
              </a:spcBef>
            </a:pPr>
            <a:endParaRPr lang="en-US" dirty="0" smtClean="0"/>
          </a:p>
        </p:txBody>
      </p:sp>
      <p:pic>
        <p:nvPicPr>
          <p:cNvPr id="4" name="Imagen 3"/>
          <p:cNvPicPr>
            <a:picLocks noChangeAspect="1"/>
          </p:cNvPicPr>
          <p:nvPr/>
        </p:nvPicPr>
        <p:blipFill>
          <a:blip r:embed="rId5"/>
          <a:stretch>
            <a:fillRect/>
          </a:stretch>
        </p:blipFill>
        <p:spPr>
          <a:xfrm>
            <a:off x="1333500" y="5084398"/>
            <a:ext cx="9525000" cy="1162050"/>
          </a:xfrm>
          <a:prstGeom prst="rect">
            <a:avLst/>
          </a:prstGeom>
        </p:spPr>
      </p:pic>
    </p:spTree>
    <p:extLst>
      <p:ext uri="{BB962C8B-B14F-4D97-AF65-F5344CB8AC3E}">
        <p14:creationId xmlns:p14="http://schemas.microsoft.com/office/powerpoint/2010/main" val="3359423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a:solidFill>
                  <a:srgbClr val="4E9EBA"/>
                </a:solidFill>
                <a:latin typeface="+mn-lt"/>
                <a:ea typeface="+mn-ea"/>
                <a:cs typeface="+mn-cs"/>
              </a:rPr>
              <a:t>TRATAMENDUAREN HASIERA: </a:t>
            </a:r>
            <a:r>
              <a:rPr lang="es-ES" sz="3400" b="1" dirty="0" smtClean="0">
                <a:solidFill>
                  <a:srgbClr val="4E9EBA"/>
                </a:solidFill>
                <a:latin typeface="+mn-lt"/>
                <a:ea typeface="+mn-ea"/>
                <a:cs typeface="+mn-cs"/>
              </a:rPr>
              <a:t/>
            </a:r>
            <a:br>
              <a:rPr lang="es-ES" sz="3400" b="1" dirty="0" smtClean="0">
                <a:solidFill>
                  <a:srgbClr val="4E9EBA"/>
                </a:solidFill>
                <a:latin typeface="+mn-lt"/>
                <a:ea typeface="+mn-ea"/>
                <a:cs typeface="+mn-cs"/>
              </a:rPr>
            </a:br>
            <a:r>
              <a:rPr lang="es-ES" sz="3400" b="1" dirty="0" smtClean="0">
                <a:solidFill>
                  <a:srgbClr val="4E9EBA"/>
                </a:solidFill>
                <a:latin typeface="+mn-lt"/>
                <a:ea typeface="+mn-ea"/>
                <a:cs typeface="+mn-cs"/>
              </a:rPr>
              <a:t>ZER </a:t>
            </a:r>
            <a:r>
              <a:rPr lang="es-ES" sz="3400" b="1" dirty="0">
                <a:solidFill>
                  <a:srgbClr val="4E9EBA"/>
                </a:solidFill>
                <a:latin typeface="+mn-lt"/>
                <a:ea typeface="+mn-ea"/>
                <a:cs typeface="+mn-cs"/>
              </a:rPr>
              <a:t>ZIFRATATIK AURRERA ETA ZEIN PAZIENTETAN</a:t>
            </a:r>
            <a:r>
              <a:rPr lang="es-ES" sz="3400" b="1" dirty="0" smtClean="0">
                <a:solidFill>
                  <a:srgbClr val="4E9EBA"/>
                </a:solidFill>
                <a:latin typeface="+mn-lt"/>
                <a:ea typeface="+mn-ea"/>
                <a:cs typeface="+mn-cs"/>
              </a:rPr>
              <a:t>? (I)</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299991"/>
            <a:ext cx="11161487" cy="4112023"/>
          </a:xfrm>
          <a:prstGeom prst="rect">
            <a:avLst/>
          </a:prstGeom>
          <a:noFill/>
        </p:spPr>
        <p:txBody>
          <a:bodyPr wrap="square" rtlCol="0">
            <a:spAutoFit/>
          </a:bodyPr>
          <a:lstStyle/>
          <a:p>
            <a:pPr marL="285750" indent="-285750" algn="just">
              <a:lnSpc>
                <a:spcPct val="110000"/>
              </a:lnSpc>
              <a:spcBef>
                <a:spcPts val="1200"/>
              </a:spcBef>
              <a:buFont typeface="Arial" panose="020B0604020202020204" pitchFamily="34" charset="0"/>
              <a:buChar char="•"/>
            </a:pPr>
            <a:r>
              <a:rPr lang="es-ES" dirty="0"/>
              <a:t>HTAren susmoa izanez gero, </a:t>
            </a:r>
            <a:r>
              <a:rPr lang="es-ES" b="1" dirty="0">
                <a:solidFill>
                  <a:srgbClr val="4E9EBA"/>
                </a:solidFill>
              </a:rPr>
              <a:t>hasierako ebaluazio bat </a:t>
            </a:r>
            <a:r>
              <a:rPr lang="es-ES" dirty="0"/>
              <a:t>egin behar </a:t>
            </a:r>
            <a:r>
              <a:rPr lang="es-ES" dirty="0" smtClean="0"/>
              <a:t>da: bizi-estiloak, PA </a:t>
            </a:r>
            <a:r>
              <a:rPr lang="es-ES" dirty="0"/>
              <a:t>areagotzen duten sendagaien edo substantzien </a:t>
            </a:r>
            <a:r>
              <a:rPr lang="es-ES" dirty="0" smtClean="0"/>
              <a:t>erabilera</a:t>
            </a:r>
            <a:r>
              <a:rPr lang="es-ES" dirty="0"/>
              <a:t> </a:t>
            </a:r>
            <a:r>
              <a:rPr lang="es-ES" dirty="0" smtClean="0"/>
              <a:t>, HTA </a:t>
            </a:r>
            <a:r>
              <a:rPr lang="es-ES" dirty="0"/>
              <a:t>sekundarioaren beste kausa posible batzuk, </a:t>
            </a:r>
            <a:r>
              <a:rPr lang="es-ES" dirty="0" smtClean="0"/>
              <a:t>IOL </a:t>
            </a:r>
            <a:r>
              <a:rPr lang="es-ES" dirty="0"/>
              <a:t>identifikatzea, </a:t>
            </a:r>
            <a:r>
              <a:rPr lang="es-ES" dirty="0" smtClean="0"/>
              <a:t>GKB  </a:t>
            </a:r>
            <a:r>
              <a:rPr lang="es-ES" dirty="0"/>
              <a:t>edo giltzurrun-gaixotasuna </a:t>
            </a:r>
            <a:r>
              <a:rPr lang="es-ES" dirty="0" smtClean="0"/>
              <a:t>izatea, AKBaren ebaluazioa. Pazientearen </a:t>
            </a:r>
            <a:r>
              <a:rPr lang="es-ES" dirty="0"/>
              <a:t>sinesmenak eta itxaropenak baloratzea, </a:t>
            </a:r>
            <a:r>
              <a:rPr lang="es-ES" b="1" dirty="0">
                <a:solidFill>
                  <a:srgbClr val="4E9EBA"/>
                </a:solidFill>
              </a:rPr>
              <a:t>tratamenduari buruzko erabakiak elkarrekin </a:t>
            </a:r>
            <a:r>
              <a:rPr lang="es-ES" b="1" dirty="0" smtClean="0">
                <a:solidFill>
                  <a:srgbClr val="4E9EBA"/>
                </a:solidFill>
              </a:rPr>
              <a:t>hartzeko.</a:t>
            </a:r>
            <a:endParaRPr lang="es-ES" b="1" dirty="0">
              <a:solidFill>
                <a:srgbClr val="4E9EBA"/>
              </a:solidFill>
            </a:endParaRPr>
          </a:p>
          <a:p>
            <a:pPr marL="285750" indent="-285750" algn="just">
              <a:lnSpc>
                <a:spcPct val="110000"/>
              </a:lnSpc>
              <a:spcBef>
                <a:spcPts val="1200"/>
              </a:spcBef>
              <a:buFont typeface="Arial" panose="020B0604020202020204" pitchFamily="34" charset="0"/>
              <a:buChar char="•"/>
            </a:pPr>
            <a:r>
              <a:rPr lang="es-ES" dirty="0" smtClean="0"/>
              <a:t>Oro </a:t>
            </a:r>
            <a:r>
              <a:rPr lang="es-ES" dirty="0"/>
              <a:t>har, </a:t>
            </a:r>
            <a:r>
              <a:rPr lang="es-ES" dirty="0">
                <a:solidFill>
                  <a:srgbClr val="4E9EBA"/>
                </a:solidFill>
              </a:rPr>
              <a:t>gida</a:t>
            </a:r>
            <a:r>
              <a:rPr lang="es-ES" b="1" dirty="0">
                <a:solidFill>
                  <a:srgbClr val="4E9EBA"/>
                </a:solidFill>
              </a:rPr>
              <a:t> guztiek hasierako tratamendu farmakologikoa </a:t>
            </a:r>
            <a:r>
              <a:rPr lang="es-ES" dirty="0">
                <a:solidFill>
                  <a:srgbClr val="4E9EBA"/>
                </a:solidFill>
              </a:rPr>
              <a:t>gomendatzen dute</a:t>
            </a:r>
            <a:r>
              <a:rPr lang="es-ES" dirty="0"/>
              <a:t>, bizi-estiloko neurriei buruzko aholkuez gain, kasu hauetan:</a:t>
            </a:r>
          </a:p>
          <a:p>
            <a:pPr marL="742950" lvl="1" indent="-285750">
              <a:buFont typeface="Arial" panose="020B0604020202020204" pitchFamily="34" charset="0"/>
              <a:buChar char="•"/>
            </a:pPr>
            <a:r>
              <a:rPr lang="es-ES" dirty="0">
                <a:solidFill>
                  <a:srgbClr val="4E9EBA"/>
                </a:solidFill>
              </a:rPr>
              <a:t>PA ≥160/100 mmHg </a:t>
            </a:r>
            <a:r>
              <a:rPr lang="es-ES" dirty="0"/>
              <a:t>duten pazienteak (</a:t>
            </a:r>
            <a:r>
              <a:rPr lang="es-ES" dirty="0">
                <a:solidFill>
                  <a:srgbClr val="4E9EBA"/>
                </a:solidFill>
              </a:rPr>
              <a:t>AKB edozein dela ere</a:t>
            </a:r>
            <a:r>
              <a:rPr lang="es-ES" dirty="0"/>
              <a:t>) </a:t>
            </a:r>
            <a:r>
              <a:rPr lang="es-ES" dirty="0" smtClean="0"/>
              <a:t>eta</a:t>
            </a:r>
          </a:p>
          <a:p>
            <a:pPr marL="742950" lvl="1" indent="-285750">
              <a:buFont typeface="Arial" panose="020B0604020202020204" pitchFamily="34" charset="0"/>
              <a:buChar char="•"/>
            </a:pPr>
            <a:r>
              <a:rPr lang="es-ES" dirty="0">
                <a:solidFill>
                  <a:srgbClr val="4E9EBA"/>
                </a:solidFill>
              </a:rPr>
              <a:t>PA ≥140/90 mmHg eta IOLa, GKB ezarria, giltzurrunetako gaixotasun kronikoa (GGK), diabetes mellitusa (DM), edo AKB altua </a:t>
            </a:r>
            <a:r>
              <a:rPr lang="es-ES" dirty="0" smtClean="0"/>
              <a:t>duten </a:t>
            </a:r>
            <a:r>
              <a:rPr lang="es-ES" dirty="0"/>
              <a:t>pazienteak.</a:t>
            </a:r>
          </a:p>
          <a:p>
            <a:pPr marL="285750" indent="-285750" algn="just">
              <a:lnSpc>
                <a:spcPct val="110000"/>
              </a:lnSpc>
              <a:spcBef>
                <a:spcPts val="1200"/>
              </a:spcBef>
              <a:buFont typeface="Arial" panose="020B0604020202020204" pitchFamily="34" charset="0"/>
              <a:buChar char="•"/>
            </a:pPr>
            <a:r>
              <a:rPr lang="es-ES" b="1" dirty="0" smtClean="0">
                <a:solidFill>
                  <a:srgbClr val="4E9EBA"/>
                </a:solidFill>
              </a:rPr>
              <a:t>Aldea </a:t>
            </a:r>
            <a:r>
              <a:rPr lang="es-ES" b="1" dirty="0">
                <a:solidFill>
                  <a:srgbClr val="4E9EBA"/>
                </a:solidFill>
              </a:rPr>
              <a:t>dago</a:t>
            </a:r>
            <a:r>
              <a:rPr lang="es-ES" dirty="0"/>
              <a:t> </a:t>
            </a:r>
            <a:r>
              <a:rPr lang="es-ES" dirty="0">
                <a:solidFill>
                  <a:srgbClr val="4E9EBA"/>
                </a:solidFill>
              </a:rPr>
              <a:t>140-159/90-99 mmHg arteko PA eta AKB baxua edo ertaina </a:t>
            </a:r>
            <a:r>
              <a:rPr lang="es-ES" dirty="0" smtClean="0"/>
              <a:t>dutenentzako gomendioetan.</a:t>
            </a:r>
            <a:endParaRPr lang="es-ES" dirty="0">
              <a:solidFill>
                <a:srgbClr val="4E9EBA"/>
              </a:solidFill>
            </a:endParaRPr>
          </a:p>
          <a:p>
            <a:pPr marL="285750" indent="-285750" algn="just">
              <a:lnSpc>
                <a:spcPct val="110000"/>
              </a:lnSpc>
              <a:spcBef>
                <a:spcPts val="1200"/>
              </a:spcBef>
              <a:buFont typeface="Arial" panose="020B0604020202020204" pitchFamily="34" charset="0"/>
              <a:buChar char="•"/>
            </a:pPr>
            <a:r>
              <a:rPr lang="es-ES" dirty="0" smtClean="0"/>
              <a:t>Gida batzuk (ACC/AHA eta </a:t>
            </a:r>
            <a:r>
              <a:rPr lang="es-ES" dirty="0"/>
              <a:t>OMS) </a:t>
            </a:r>
            <a:r>
              <a:rPr lang="es-ES" dirty="0" smtClean="0"/>
              <a:t>hasierako </a:t>
            </a:r>
            <a:r>
              <a:rPr lang="es-ES" dirty="0"/>
              <a:t>tratamendu farmakologikoa proposatzen </a:t>
            </a:r>
            <a:r>
              <a:rPr lang="es-ES" dirty="0" smtClean="0"/>
              <a:t>dute </a:t>
            </a:r>
            <a:r>
              <a:rPr lang="es-ES" dirty="0"/>
              <a:t>arrisku kardiobaskular handiko pazienteentzat, GKB ezarria duten pazienteak barne, PA 130-139/80-89 mmHg baino altuagoa </a:t>
            </a:r>
            <a:r>
              <a:rPr lang="es-ES" dirty="0" smtClean="0"/>
              <a:t>bada.</a:t>
            </a:r>
            <a:endParaRPr lang="en-US" dirty="0"/>
          </a:p>
        </p:txBody>
      </p:sp>
    </p:spTree>
    <p:extLst>
      <p:ext uri="{BB962C8B-B14F-4D97-AF65-F5344CB8AC3E}">
        <p14:creationId xmlns:p14="http://schemas.microsoft.com/office/powerpoint/2010/main" val="611927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a:solidFill>
                  <a:srgbClr val="4E9EBA"/>
                </a:solidFill>
                <a:latin typeface="+mn-lt"/>
                <a:ea typeface="+mn-ea"/>
                <a:cs typeface="+mn-cs"/>
              </a:rPr>
              <a:t>TRATAMENDUAREN HASIERA: </a:t>
            </a:r>
            <a:r>
              <a:rPr lang="es-ES" sz="3400" b="1" dirty="0" smtClean="0">
                <a:solidFill>
                  <a:srgbClr val="4E9EBA"/>
                </a:solidFill>
                <a:latin typeface="+mn-lt"/>
                <a:ea typeface="+mn-ea"/>
                <a:cs typeface="+mn-cs"/>
              </a:rPr>
              <a:t/>
            </a:r>
            <a:br>
              <a:rPr lang="es-ES" sz="3400" b="1" dirty="0" smtClean="0">
                <a:solidFill>
                  <a:srgbClr val="4E9EBA"/>
                </a:solidFill>
                <a:latin typeface="+mn-lt"/>
                <a:ea typeface="+mn-ea"/>
                <a:cs typeface="+mn-cs"/>
              </a:rPr>
            </a:br>
            <a:r>
              <a:rPr lang="es-ES" sz="3400" b="1" dirty="0" smtClean="0">
                <a:solidFill>
                  <a:srgbClr val="4E9EBA"/>
                </a:solidFill>
                <a:latin typeface="+mn-lt"/>
                <a:ea typeface="+mn-ea"/>
                <a:cs typeface="+mn-cs"/>
              </a:rPr>
              <a:t>ZER </a:t>
            </a:r>
            <a:r>
              <a:rPr lang="es-ES" sz="3400" b="1" dirty="0">
                <a:solidFill>
                  <a:srgbClr val="4E9EBA"/>
                </a:solidFill>
                <a:latin typeface="+mn-lt"/>
                <a:ea typeface="+mn-ea"/>
                <a:cs typeface="+mn-cs"/>
              </a:rPr>
              <a:t>ZIFRATATIK AURRERA ETA ZEIN PAZIENTETAN? (</a:t>
            </a:r>
            <a:r>
              <a:rPr lang="es-ES" sz="3400" b="1" dirty="0" smtClean="0">
                <a:solidFill>
                  <a:srgbClr val="4E9EBA"/>
                </a:solidFill>
                <a:latin typeface="+mn-lt"/>
                <a:ea typeface="+mn-ea"/>
                <a:cs typeface="+mn-cs"/>
              </a:rPr>
              <a:t>II)</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33801" y="1494222"/>
            <a:ext cx="11161487" cy="4668970"/>
          </a:xfrm>
          <a:prstGeom prst="rect">
            <a:avLst/>
          </a:prstGeom>
          <a:noFill/>
        </p:spPr>
        <p:txBody>
          <a:bodyPr wrap="square" rtlCol="0">
            <a:spAutoFit/>
          </a:bodyPr>
          <a:lstStyle/>
          <a:p>
            <a:pPr algn="just">
              <a:lnSpc>
                <a:spcPct val="110000"/>
              </a:lnSpc>
              <a:spcBef>
                <a:spcPts val="1200"/>
              </a:spcBef>
            </a:pPr>
            <a:r>
              <a:rPr lang="en-US" dirty="0"/>
              <a:t>Gomendioen </a:t>
            </a:r>
            <a:r>
              <a:rPr lang="en-US" b="1" dirty="0">
                <a:solidFill>
                  <a:srgbClr val="4E9EBA"/>
                </a:solidFill>
              </a:rPr>
              <a:t>aldeen </a:t>
            </a:r>
            <a:r>
              <a:rPr lang="en-US" b="1" dirty="0" smtClean="0">
                <a:solidFill>
                  <a:srgbClr val="4E9EBA"/>
                </a:solidFill>
              </a:rPr>
              <a:t>arrazoiak</a:t>
            </a:r>
            <a:r>
              <a:rPr lang="en-US" dirty="0" smtClean="0"/>
              <a:t>: </a:t>
            </a:r>
            <a:r>
              <a:rPr lang="es-ES" dirty="0" smtClean="0"/>
              <a:t>SKA eta MAen mugak, ebidentzia </a:t>
            </a:r>
            <a:r>
              <a:rPr lang="es-ES" dirty="0"/>
              <a:t>interpretatzea eta praktika klinikora estrapolatzea zailtzen </a:t>
            </a:r>
            <a:r>
              <a:rPr lang="es-ES" dirty="0" smtClean="0"/>
              <a:t>dutenak:</a:t>
            </a:r>
          </a:p>
          <a:p>
            <a:pPr marL="742950" lvl="1" indent="-285750" algn="just">
              <a:lnSpc>
                <a:spcPct val="110000"/>
              </a:lnSpc>
              <a:spcBef>
                <a:spcPts val="1200"/>
              </a:spcBef>
              <a:buFont typeface="Arial" panose="020B0604020202020204" pitchFamily="34" charset="0"/>
              <a:buChar char="•"/>
            </a:pPr>
            <a:r>
              <a:rPr lang="es-ES" dirty="0" smtClean="0"/>
              <a:t>sartzeko </a:t>
            </a:r>
            <a:r>
              <a:rPr lang="es-ES" dirty="0"/>
              <a:t>irizpideak eta PA neurtzeko teknikak asko aldatzen dira azterlan batetik </a:t>
            </a:r>
            <a:r>
              <a:rPr lang="es-ES" dirty="0" smtClean="0"/>
              <a:t>bestera</a:t>
            </a:r>
            <a:r>
              <a:rPr lang="es-ES" dirty="0"/>
              <a:t>: tratamendu farmakologikoa hasteko erabakiari buruzko </a:t>
            </a:r>
            <a:r>
              <a:rPr lang="es-ES" dirty="0" smtClean="0"/>
              <a:t>zalantzak </a:t>
            </a:r>
            <a:r>
              <a:rPr lang="es-ES" dirty="0"/>
              <a:t>daude </a:t>
            </a:r>
            <a:r>
              <a:rPr lang="es-ES" dirty="0" smtClean="0"/>
              <a:t>paziente jakin batzuekin, bereziki </a:t>
            </a:r>
            <a:r>
              <a:rPr lang="es-ES" dirty="0"/>
              <a:t>SKAetan ongi ordezkatuta ez </a:t>
            </a:r>
            <a:r>
              <a:rPr lang="es-ES" dirty="0" smtClean="0"/>
              <a:t>daudenekin.</a:t>
            </a:r>
          </a:p>
          <a:p>
            <a:pPr marL="742950" lvl="1" indent="-285750" algn="just">
              <a:lnSpc>
                <a:spcPct val="110000"/>
              </a:lnSpc>
              <a:spcBef>
                <a:spcPts val="1200"/>
              </a:spcBef>
              <a:buFont typeface="Arial" panose="020B0604020202020204" pitchFamily="34" charset="0"/>
              <a:buChar char="•"/>
            </a:pPr>
            <a:r>
              <a:rPr lang="es-ES" dirty="0"/>
              <a:t>PKGen artean  aldeak daude: hautatutako </a:t>
            </a:r>
            <a:r>
              <a:rPr lang="es-ES" dirty="0" smtClean="0"/>
              <a:t>berrikuspen </a:t>
            </a:r>
            <a:r>
              <a:rPr lang="es-ES" dirty="0"/>
              <a:t>sistematiko eta </a:t>
            </a:r>
            <a:r>
              <a:rPr lang="es-ES" dirty="0" smtClean="0"/>
              <a:t>MAk</a:t>
            </a:r>
            <a:r>
              <a:rPr lang="es-ES" dirty="0"/>
              <a:t>, emaitzen interpretazioa eta nola eramaten duten ebidentzia HTA duten pertsonen azpitaldeetan gomendio zehatzetara desberdinak dira. MA batetik bestera aldatu egiten dira helburuak, </a:t>
            </a:r>
            <a:r>
              <a:rPr lang="es-ES" dirty="0" smtClean="0"/>
              <a:t>SKen  hautatzeko </a:t>
            </a:r>
            <a:r>
              <a:rPr lang="es-ES" dirty="0"/>
              <a:t>irizpideak eta erabilitako metodología.</a:t>
            </a:r>
          </a:p>
          <a:p>
            <a:pPr marL="742950" lvl="1" indent="-285750" algn="just">
              <a:lnSpc>
                <a:spcPct val="110000"/>
              </a:lnSpc>
              <a:spcBef>
                <a:spcPts val="1200"/>
              </a:spcBef>
              <a:buFont typeface="Arial" panose="020B0604020202020204" pitchFamily="34" charset="0"/>
              <a:buChar char="•"/>
            </a:pPr>
            <a:r>
              <a:rPr lang="es-ES" dirty="0"/>
              <a:t>saiakuntza gehienen lehen helburua farmako espezifikoen eraginkortasuna ebaluatzea zen, eta ez horrenbeste PAren balioek gertaera kardiobaskularren murrizketan duten eragina </a:t>
            </a:r>
            <a:r>
              <a:rPr lang="es-ES" dirty="0" smtClean="0"/>
              <a:t>aztertzea. </a:t>
            </a:r>
            <a:r>
              <a:rPr lang="es-ES" dirty="0"/>
              <a:t>Era berean, SKAetan sartutako pazienteek, oro har, oinarrizko tratamendu antihipertentsiboa izaten dute; beraz, haien PA basalek ez dituzte adierazten tratamendu antihipertentsiboa benetan hasi zutenean zituzten </a:t>
            </a:r>
            <a:r>
              <a:rPr lang="es-ES" dirty="0" smtClean="0"/>
              <a:t>PAk.</a:t>
            </a:r>
            <a:endParaRPr lang="es-ES" dirty="0"/>
          </a:p>
          <a:p>
            <a:pPr marL="742950" lvl="1" indent="-285750" algn="just">
              <a:lnSpc>
                <a:spcPct val="110000"/>
              </a:lnSpc>
              <a:spcBef>
                <a:spcPts val="1200"/>
              </a:spcBef>
              <a:buFont typeface="Arial" panose="020B0604020202020204" pitchFamily="34" charset="0"/>
              <a:buChar char="•"/>
            </a:pPr>
            <a:endParaRPr lang="es-ES" dirty="0"/>
          </a:p>
        </p:txBody>
      </p:sp>
    </p:spTree>
    <p:extLst>
      <p:ext uri="{BB962C8B-B14F-4D97-AF65-F5344CB8AC3E}">
        <p14:creationId xmlns:p14="http://schemas.microsoft.com/office/powerpoint/2010/main" val="1084699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3100" b="1" dirty="0">
                <a:solidFill>
                  <a:srgbClr val="4E9EBA"/>
                </a:solidFill>
                <a:latin typeface="+mn-lt"/>
                <a:ea typeface="+mn-ea"/>
                <a:cs typeface="+mn-cs"/>
              </a:rPr>
              <a:t>TRATAMENDUAREN HASIERA: </a:t>
            </a:r>
            <a:br>
              <a:rPr lang="es-ES" sz="3100" b="1" dirty="0">
                <a:solidFill>
                  <a:srgbClr val="4E9EBA"/>
                </a:solidFill>
                <a:latin typeface="+mn-lt"/>
                <a:ea typeface="+mn-ea"/>
                <a:cs typeface="+mn-cs"/>
              </a:rPr>
            </a:br>
            <a:r>
              <a:rPr lang="es-ES" sz="3100" b="1" dirty="0">
                <a:solidFill>
                  <a:srgbClr val="4E9EBA"/>
                </a:solidFill>
                <a:latin typeface="+mn-lt"/>
                <a:ea typeface="+mn-ea"/>
                <a:cs typeface="+mn-cs"/>
              </a:rPr>
              <a:t>ZER ZIFRATATIK AURRERA ETA ZEIN PAZIENTETAN? (</a:t>
            </a:r>
            <a:r>
              <a:rPr lang="es-ES" sz="3100" b="1" dirty="0" smtClean="0">
                <a:solidFill>
                  <a:srgbClr val="4E9EBA"/>
                </a:solidFill>
                <a:latin typeface="+mn-lt"/>
                <a:ea typeface="+mn-ea"/>
                <a:cs typeface="+mn-cs"/>
              </a:rPr>
              <a:t>III)</a:t>
            </a:r>
            <a:endParaRPr lang="es-ES" sz="31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337422" y="1203946"/>
            <a:ext cx="11354246" cy="5047536"/>
          </a:xfrm>
          <a:prstGeom prst="rect">
            <a:avLst/>
          </a:prstGeom>
          <a:noFill/>
        </p:spPr>
        <p:txBody>
          <a:bodyPr wrap="square" rtlCol="0">
            <a:spAutoFit/>
          </a:bodyPr>
          <a:lstStyle/>
          <a:p>
            <a:pPr algn="just"/>
            <a:r>
              <a:rPr lang="en-US" sz="2000" b="1" dirty="0" smtClean="0">
                <a:solidFill>
                  <a:srgbClr val="4E9EBA"/>
                </a:solidFill>
              </a:rPr>
              <a:t>ADINEKO PAZIENTEAK</a:t>
            </a:r>
          </a:p>
          <a:p>
            <a:pPr algn="just"/>
            <a:endParaRPr lang="en-US" sz="800" b="1" dirty="0">
              <a:solidFill>
                <a:srgbClr val="4E9EBA"/>
              </a:solidFill>
            </a:endParaRPr>
          </a:p>
          <a:p>
            <a:pPr marL="265113" indent="-265113" algn="just">
              <a:buFont typeface="Arial" panose="020B0604020202020204" pitchFamily="34" charset="0"/>
              <a:buChar char="•"/>
            </a:pPr>
            <a:r>
              <a:rPr lang="es-ES" dirty="0"/>
              <a:t>Zahartzaroa AKB handiagoarekin lotzen da oro har, eta, beraz, epe laburrean PAren jaitsiera apalak izanda ere, paziente gazteagoetan ikusitakoak baino onura absolutu handiagoak lor daitezke. </a:t>
            </a:r>
            <a:endParaRPr lang="es-ES" dirty="0" smtClean="0"/>
          </a:p>
          <a:p>
            <a:pPr marL="265113" indent="-265113" algn="just">
              <a:buFont typeface="Arial" panose="020B0604020202020204" pitchFamily="34" charset="0"/>
              <a:buChar char="•"/>
            </a:pPr>
            <a:endParaRPr lang="es-ES" sz="800" dirty="0"/>
          </a:p>
          <a:p>
            <a:pPr marL="265113" indent="-265113" algn="just">
              <a:buFont typeface="Arial" panose="020B0604020202020204" pitchFamily="34" charset="0"/>
              <a:buChar char="•"/>
            </a:pPr>
            <a:r>
              <a:rPr lang="es-ES" dirty="0"/>
              <a:t>Tratamendu antihipertentsiboaren onura erlatiboa berdina edo handiagoa da 60-65 urte bitarteko pazienteentzat, eta horietako askok hipertentsio sistoliko isolatua dute. </a:t>
            </a:r>
          </a:p>
          <a:p>
            <a:pPr indent="265113" algn="just"/>
            <a:endParaRPr lang="es-ES" sz="800" dirty="0"/>
          </a:p>
          <a:p>
            <a:pPr marL="265113" indent="-265113" algn="just">
              <a:buFont typeface="Arial" panose="020B0604020202020204" pitchFamily="34" charset="0"/>
              <a:buChar char="•"/>
            </a:pPr>
            <a:r>
              <a:rPr lang="es-ES" dirty="0"/>
              <a:t>Tratamendu antihipertentsibo eraginkorra eta ongi onartua duten 80 urtetik gorako pazienteei dagokienez, ez dago ebidentziarik tratamendu-aldaketa babesteko. </a:t>
            </a:r>
            <a:endParaRPr lang="en-US" dirty="0"/>
          </a:p>
          <a:p>
            <a:pPr algn="just"/>
            <a:endParaRPr lang="en-US" b="1" dirty="0" smtClean="0">
              <a:solidFill>
                <a:srgbClr val="4E9EBA"/>
              </a:solidFill>
            </a:endParaRPr>
          </a:p>
          <a:p>
            <a:pPr algn="just"/>
            <a:r>
              <a:rPr lang="en-US" b="1" dirty="0" smtClean="0">
                <a:solidFill>
                  <a:srgbClr val="4E9EBA"/>
                </a:solidFill>
              </a:rPr>
              <a:t>PKGen gomendioak</a:t>
            </a:r>
          </a:p>
          <a:p>
            <a:pPr algn="just"/>
            <a:endParaRPr lang="en-US" sz="800" b="1" dirty="0" smtClean="0">
              <a:solidFill>
                <a:srgbClr val="4E9EBA"/>
              </a:solidFill>
            </a:endParaRPr>
          </a:p>
          <a:p>
            <a:pPr marL="285750" indent="-285750" algn="just">
              <a:buFont typeface="Arial" panose="020B0604020202020204" pitchFamily="34" charset="0"/>
              <a:buChar char="•"/>
            </a:pPr>
            <a:r>
              <a:rPr lang="es-ES" dirty="0" smtClean="0"/>
              <a:t>ACC/AHA: 65 </a:t>
            </a:r>
            <a:r>
              <a:rPr lang="es-ES" dirty="0"/>
              <a:t>urtetik gorakoetan tratamendua hastea </a:t>
            </a:r>
            <a:r>
              <a:rPr lang="es-ES" dirty="0" smtClean="0"/>
              <a:t>baldin </a:t>
            </a:r>
            <a:r>
              <a:rPr lang="es-ES" dirty="0"/>
              <a:t>eta PAS ≥130 </a:t>
            </a:r>
            <a:r>
              <a:rPr lang="es-ES" dirty="0" smtClean="0"/>
              <a:t>mmHg. </a:t>
            </a:r>
          </a:p>
          <a:p>
            <a:pPr marL="285750" indent="-285750" algn="just">
              <a:buFont typeface="Arial" panose="020B0604020202020204" pitchFamily="34" charset="0"/>
              <a:buChar char="•"/>
            </a:pPr>
            <a:r>
              <a:rPr lang="en-US" dirty="0"/>
              <a:t>Europako </a:t>
            </a:r>
            <a:r>
              <a:rPr lang="es-ES" dirty="0" smtClean="0"/>
              <a:t>PKG</a:t>
            </a:r>
            <a:r>
              <a:rPr lang="es-ES" dirty="0"/>
              <a:t>: tratamendu farmakologikoa gomendatzen du 65-80 urte bitartean, PAS 140-159 mmHg tartean badago eta tratamendua ondo onartzen bada (80 urtetik gorakoetan PASen atalasea ≥160 mmHg-an mantentzen du). </a:t>
            </a:r>
            <a:endParaRPr lang="es-ES" dirty="0" smtClean="0"/>
          </a:p>
          <a:p>
            <a:pPr marL="285750" indent="-285750" algn="just">
              <a:buFont typeface="Arial" panose="020B0604020202020204" pitchFamily="34" charset="0"/>
              <a:buChar char="•"/>
            </a:pPr>
            <a:r>
              <a:rPr lang="es-ES" dirty="0" smtClean="0"/>
              <a:t>NICE: </a:t>
            </a:r>
            <a:r>
              <a:rPr lang="sv-SE" dirty="0" smtClean="0"/>
              <a:t>PA </a:t>
            </a:r>
            <a:r>
              <a:rPr lang="sv-SE" dirty="0"/>
              <a:t>&gt;150/90 mmHg atalasea ezartzen </a:t>
            </a:r>
            <a:r>
              <a:rPr lang="sv-SE" dirty="0" smtClean="0"/>
              <a:t>du.</a:t>
            </a:r>
          </a:p>
          <a:p>
            <a:pPr marL="285750" indent="-285750" algn="just">
              <a:buFont typeface="Arial" panose="020B0604020202020204" pitchFamily="34" charset="0"/>
              <a:buChar char="•"/>
            </a:pPr>
            <a:r>
              <a:rPr lang="es-ES" dirty="0" smtClean="0"/>
              <a:t>KANADA: </a:t>
            </a:r>
            <a:r>
              <a:rPr lang="es-ES" dirty="0"/>
              <a:t>75 urtetik gorakoak proposatzen ditu tratamendu antihipertentsiboa areagotzeko hautagai gisa, PAS &gt;130 mmHg badaukate (SPRINT azterlanaren baldintzen arabera neurtuta</a:t>
            </a:r>
            <a:r>
              <a:rPr lang="es-ES" dirty="0" smtClean="0"/>
              <a:t>).</a:t>
            </a:r>
            <a:endParaRPr lang="es-ES" dirty="0"/>
          </a:p>
          <a:p>
            <a:pPr algn="just"/>
            <a:endParaRPr lang="en-US" dirty="0"/>
          </a:p>
        </p:txBody>
      </p:sp>
    </p:spTree>
    <p:extLst>
      <p:ext uri="{BB962C8B-B14F-4D97-AF65-F5344CB8AC3E}">
        <p14:creationId xmlns:p14="http://schemas.microsoft.com/office/powerpoint/2010/main" val="500454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400" b="1" dirty="0">
                <a:solidFill>
                  <a:srgbClr val="4E9EBA"/>
                </a:solidFill>
                <a:latin typeface="+mn-lt"/>
                <a:ea typeface="+mn-ea"/>
                <a:cs typeface="+mn-cs"/>
              </a:rPr>
              <a:t>TRATAMENDUAREN HASIERA: </a:t>
            </a:r>
            <a:br>
              <a:rPr lang="es-ES" sz="3400" b="1" dirty="0">
                <a:solidFill>
                  <a:srgbClr val="4E9EBA"/>
                </a:solidFill>
                <a:latin typeface="+mn-lt"/>
                <a:ea typeface="+mn-ea"/>
                <a:cs typeface="+mn-cs"/>
              </a:rPr>
            </a:br>
            <a:r>
              <a:rPr lang="es-ES" sz="3400" b="1" dirty="0">
                <a:solidFill>
                  <a:srgbClr val="4E9EBA"/>
                </a:solidFill>
                <a:latin typeface="+mn-lt"/>
                <a:ea typeface="+mn-ea"/>
                <a:cs typeface="+mn-cs"/>
              </a:rPr>
              <a:t>ZER ZIFRATATIK AURRERA ETA ZEIN PAZIENTETAN? </a:t>
            </a:r>
            <a:r>
              <a:rPr lang="es-ES" sz="3400" b="1" dirty="0" smtClean="0">
                <a:solidFill>
                  <a:srgbClr val="4E9EBA"/>
                </a:solidFill>
                <a:latin typeface="+mn-lt"/>
                <a:ea typeface="+mn-ea"/>
                <a:cs typeface="+mn-cs"/>
              </a:rPr>
              <a:t>(IV)</a:t>
            </a:r>
            <a:endParaRPr lang="es-ES" sz="3400" b="1" dirty="0">
              <a:solidFill>
                <a:srgbClr val="4E9EBA"/>
              </a:solidFill>
              <a:latin typeface="+mn-lt"/>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6" name="Imagen 5"/>
          <p:cNvPicPr>
            <a:picLocks noChangeAspect="1"/>
          </p:cNvPicPr>
          <p:nvPr/>
        </p:nvPicPr>
        <p:blipFill>
          <a:blip r:embed="rId5"/>
          <a:stretch>
            <a:fillRect/>
          </a:stretch>
        </p:blipFill>
        <p:spPr>
          <a:xfrm>
            <a:off x="1307908" y="1372518"/>
            <a:ext cx="9620250" cy="4267200"/>
          </a:xfrm>
          <a:prstGeom prst="rect">
            <a:avLst/>
          </a:prstGeom>
        </p:spPr>
      </p:pic>
    </p:spTree>
    <p:extLst>
      <p:ext uri="{BB962C8B-B14F-4D97-AF65-F5344CB8AC3E}">
        <p14:creationId xmlns:p14="http://schemas.microsoft.com/office/powerpoint/2010/main" val="875092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6" ma:contentTypeDescription="Create a new document." ma:contentTypeScope="" ma:versionID="425cd23d2edfe17dc9bf03461bfeb4a9">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eb989ff74015724fce6d6b5bb7aca058"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C24F97-D1EF-4644-BBCA-A3D23566DD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9C0450-BEA5-4695-94A4-D41D36B74154}">
  <ds:schemaRef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http://purl.org/dc/dcmitype/"/>
    <ds:schemaRef ds:uri="f301a845-6ce7-4628-b9f3-e90712a662a6"/>
    <ds:schemaRef ds:uri="http://schemas.openxmlformats.org/package/2006/metadata/core-properties"/>
    <ds:schemaRef ds:uri="1fdafc60-6e87-4fef-9209-278af2a3ac6d"/>
    <ds:schemaRef ds:uri="http://www.w3.org/XML/1998/namespace"/>
  </ds:schemaRefs>
</ds:datastoreItem>
</file>

<file path=customXml/itemProps3.xml><?xml version="1.0" encoding="utf-8"?>
<ds:datastoreItem xmlns:ds="http://schemas.openxmlformats.org/officeDocument/2006/customXml" ds:itemID="{71737D3B-2628-4CB1-A252-A7A3FD4F81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7485</TotalTime>
  <Words>1913</Words>
  <Application>Microsoft Office PowerPoint</Application>
  <PresentationFormat>Panorámica</PresentationFormat>
  <Paragraphs>118</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Arial Black</vt:lpstr>
      <vt:lpstr>Calibri</vt:lpstr>
      <vt:lpstr>Calibri Light</vt:lpstr>
      <vt:lpstr>Tema de Office</vt:lpstr>
      <vt:lpstr>  HIPERTENTSIO ARTERIALAREN TRATAMENDU FARMAKOLOGIKOA EGUNERATZEA  30 Liburukia, 5 Zk. – 2022 </vt:lpstr>
      <vt:lpstr>AURKIBIDEA</vt:lpstr>
      <vt:lpstr>SARRERA</vt:lpstr>
      <vt:lpstr>KONTUAN HARTUTAKO GIDAK</vt:lpstr>
      <vt:lpstr>HTAREN DEFINIZIOA ETA SAILKAPENA</vt:lpstr>
      <vt:lpstr>TRATAMENDUAREN HASIERA:  ZER ZIFRATATIK AURRERA ETA ZEIN PAZIENTETAN? (I)</vt:lpstr>
      <vt:lpstr>TRATAMENDUAREN HASIERA:  ZER ZIFRATATIK AURRERA ETA ZEIN PAZIENTETAN? (II)</vt:lpstr>
      <vt:lpstr>TRATAMENDUAREN HASIERA:  ZER ZIFRATATIK AURRERA ETA ZEIN PAZIENTETAN? (III)</vt:lpstr>
      <vt:lpstr>TRATAMENDUAREN HASIERA:  ZER ZIFRATATIK AURRERA ETA ZEIN PAZIENTETAN? (IV)</vt:lpstr>
      <vt:lpstr> XEDE-ZIFRAK: SPRINT AZTERLANAK ALDATU AL DITU PKGETAKO XEDE-ZIFRAK?</vt:lpstr>
      <vt:lpstr>TRATAMENDU FARMAKOLOGIKOA AUKERATZEA</vt:lpstr>
      <vt:lpstr>TRATAMENDU KONBINATUAREKIN HASI?</vt:lpstr>
      <vt:lpstr>KRONOTERAPIA: MORBIMORTALITATEAREN EMAITZAK HOBETZEN DITU?</vt:lpstr>
      <vt:lpstr>DEPRESKRIPZIOA:  POSIBLE DA ETA ONURAK DAKARTZA? (I)</vt:lpstr>
      <vt:lpstr>DEPRESKRIPZIOA:  POSIBLE DA ETA ONURAK DAKARTZA?(II)</vt:lpstr>
      <vt:lpstr>Presentación de PowerPoint</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Ander Rosado Ortiz De Zarate</cp:lastModifiedBy>
  <cp:revision>457</cp:revision>
  <cp:lastPrinted>2022-09-27T10:27:05Z</cp:lastPrinted>
  <dcterms:created xsi:type="dcterms:W3CDTF">2022-01-18T07:46:55Z</dcterms:created>
  <dcterms:modified xsi:type="dcterms:W3CDTF">2022-10-20T08:27:12Z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