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4"/>
  </p:notesMasterIdLst>
  <p:sldIdLst>
    <p:sldId id="256" r:id="rId5"/>
    <p:sldId id="259" r:id="rId6"/>
    <p:sldId id="262" r:id="rId7"/>
    <p:sldId id="263" r:id="rId8"/>
    <p:sldId id="265" r:id="rId9"/>
    <p:sldId id="268" r:id="rId10"/>
    <p:sldId id="267" r:id="rId11"/>
    <p:sldId id="285" r:id="rId12"/>
    <p:sldId id="280" r:id="rId13"/>
    <p:sldId id="266" r:id="rId14"/>
    <p:sldId id="269" r:id="rId15"/>
    <p:sldId id="271" r:id="rId16"/>
    <p:sldId id="286" r:id="rId17"/>
    <p:sldId id="272" r:id="rId18"/>
    <p:sldId id="274" r:id="rId19"/>
    <p:sldId id="273" r:id="rId20"/>
    <p:sldId id="287" r:id="rId21"/>
    <p:sldId id="275" r:id="rId22"/>
    <p:sldId id="283" r:id="rId23"/>
    <p:sldId id="289" r:id="rId24"/>
    <p:sldId id="270" r:id="rId25"/>
    <p:sldId id="277" r:id="rId26"/>
    <p:sldId id="290" r:id="rId27"/>
    <p:sldId id="278" r:id="rId28"/>
    <p:sldId id="284" r:id="rId29"/>
    <p:sldId id="281" r:id="rId30"/>
    <p:sldId id="260" r:id="rId31"/>
    <p:sldId id="279" r:id="rId32"/>
    <p:sldId id="261" r:id="rId3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9EBA"/>
    <a:srgbClr val="58B0AE"/>
    <a:srgbClr val="7EC2C0"/>
    <a:srgbClr val="89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46" autoAdjust="0"/>
    <p:restoredTop sz="92662" autoAdjust="0"/>
  </p:normalViewPr>
  <p:slideViewPr>
    <p:cSldViewPr snapToGrid="0">
      <p:cViewPr varScale="1">
        <p:scale>
          <a:sx n="107" d="100"/>
          <a:sy n="107" d="100"/>
        </p:scale>
        <p:origin x="9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1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B2421-E505-418A-8AB5-A4061113954B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7F916-2597-4269-9DAD-3A666AA9A3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3718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7F916-2597-4269-9DAD-3A666AA9A3B1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5426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7F916-2597-4269-9DAD-3A666AA9A3B1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1053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03/03/2022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euskadi.eus/informazioa/ibotika-medikamentuen-informazioa/web01-a2botika/e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skadi.eus/contenidos/informacion/cevime_infac_2022/eu_def/adjuntos/INFAC_Vol_30_1_OPIOIDEAK-OEMK.pdf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0110" y="1364100"/>
            <a:ext cx="10752083" cy="2387600"/>
          </a:xfrm>
        </p:spPr>
        <p:txBody>
          <a:bodyPr>
            <a:normAutofit/>
          </a:bodyPr>
          <a:lstStyle/>
          <a:p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ONKOLOGIKOA EZ DEN MIN KRONIKOA: OPIOIDEAK?</a:t>
            </a:r>
            <a:b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30 </a:t>
            </a:r>
            <a:r>
              <a:rPr lang="es-ES_tradnl" sz="40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Liburukia</a:t>
            </a: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, 01 </a:t>
            </a:r>
            <a:r>
              <a:rPr lang="es-ES_tradnl" sz="40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Zk</a:t>
            </a: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- 2022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FARMAKO 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OPIOIDEEK MIN KRONIKOAN DITUZTEN ONUREI ETA ARRISKUEI BURUZKO </a:t>
            </a: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EBIDENTZIAK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614283" y="2061349"/>
            <a:ext cx="8963433" cy="261352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 err="1" smtClean="0"/>
              <a:t>Praktika</a:t>
            </a:r>
            <a:r>
              <a:rPr lang="es-ES" sz="2400" dirty="0" smtClean="0"/>
              <a:t> </a:t>
            </a:r>
            <a:r>
              <a:rPr lang="es-ES" sz="2400" dirty="0" err="1"/>
              <a:t>Klinikoaren</a:t>
            </a:r>
            <a:r>
              <a:rPr lang="es-ES" sz="2400" dirty="0"/>
              <a:t> </a:t>
            </a:r>
            <a:r>
              <a:rPr lang="es-ES" sz="2400" dirty="0" err="1"/>
              <a:t>Gidek</a:t>
            </a:r>
            <a:r>
              <a:rPr lang="es-ES" sz="2400" dirty="0"/>
              <a:t> (PKG) </a:t>
            </a:r>
            <a:r>
              <a:rPr lang="es-ES" sz="2400" dirty="0" err="1" smtClean="0"/>
              <a:t>gomendatzen</a:t>
            </a:r>
            <a:r>
              <a:rPr lang="es-ES" sz="2400" dirty="0" smtClean="0"/>
              <a:t> </a:t>
            </a:r>
            <a:r>
              <a:rPr lang="es-ES" sz="2400" dirty="0" err="1" smtClean="0"/>
              <a:t>dute</a:t>
            </a:r>
            <a:r>
              <a:rPr lang="es-ES" sz="2400" dirty="0" smtClean="0"/>
              <a:t>:</a:t>
            </a:r>
          </a:p>
          <a:p>
            <a:pPr lvl="1"/>
            <a:r>
              <a:rPr lang="es-ES" sz="2000" dirty="0"/>
              <a:t>o</a:t>
            </a:r>
            <a:r>
              <a:rPr lang="es-ES" sz="2000" dirty="0" smtClean="0"/>
              <a:t>so </a:t>
            </a:r>
            <a:r>
              <a:rPr lang="es-ES" sz="2000" dirty="0" err="1" smtClean="0"/>
              <a:t>kasu</a:t>
            </a:r>
            <a:r>
              <a:rPr lang="es-ES" sz="2000" dirty="0" smtClean="0"/>
              <a:t> </a:t>
            </a:r>
            <a:r>
              <a:rPr lang="es-ES" sz="2000" dirty="0" err="1" smtClean="0"/>
              <a:t>bakanetarako</a:t>
            </a:r>
            <a:r>
              <a:rPr lang="es-ES" sz="2000" dirty="0" smtClean="0"/>
              <a:t> </a:t>
            </a:r>
            <a:r>
              <a:rPr lang="es-ES" sz="2000" dirty="0" err="1" smtClean="0"/>
              <a:t>lagatzea</a:t>
            </a:r>
            <a:endParaRPr lang="es-ES" sz="2000" dirty="0" smtClean="0"/>
          </a:p>
          <a:p>
            <a:pPr lvl="1"/>
            <a:r>
              <a:rPr lang="es-ES" sz="2000" dirty="0" err="1"/>
              <a:t>b</a:t>
            </a:r>
            <a:r>
              <a:rPr lang="es-ES" sz="2000" dirty="0" err="1" smtClean="0"/>
              <a:t>este</a:t>
            </a:r>
            <a:r>
              <a:rPr lang="es-ES" sz="2000" dirty="0" smtClean="0"/>
              <a:t> </a:t>
            </a:r>
            <a:r>
              <a:rPr lang="es-ES" sz="2000" dirty="0" err="1" smtClean="0"/>
              <a:t>tratamenduak</a:t>
            </a:r>
            <a:r>
              <a:rPr lang="es-ES" sz="2000" dirty="0" smtClean="0"/>
              <a:t> </a:t>
            </a:r>
            <a:r>
              <a:rPr lang="es-ES" sz="2000" dirty="0" err="1" smtClean="0"/>
              <a:t>eraginkorrak</a:t>
            </a:r>
            <a:r>
              <a:rPr lang="es-ES" sz="2000" dirty="0" smtClean="0"/>
              <a:t> </a:t>
            </a:r>
            <a:r>
              <a:rPr lang="es-ES" sz="2000" dirty="0" err="1" smtClean="0"/>
              <a:t>ez</a:t>
            </a:r>
            <a:r>
              <a:rPr lang="es-ES" sz="2000" dirty="0" smtClean="0"/>
              <a:t> </a:t>
            </a:r>
            <a:r>
              <a:rPr lang="es-ES" sz="2000" dirty="0" err="1" smtClean="0"/>
              <a:t>direnean</a:t>
            </a:r>
            <a:r>
              <a:rPr lang="es-ES" sz="2000" dirty="0" smtClean="0"/>
              <a:t> </a:t>
            </a:r>
            <a:r>
              <a:rPr lang="es-ES" sz="2000" dirty="0" err="1" smtClean="0"/>
              <a:t>edo</a:t>
            </a:r>
            <a:r>
              <a:rPr lang="es-ES" sz="2000" dirty="0" smtClean="0"/>
              <a:t> </a:t>
            </a:r>
            <a:r>
              <a:rPr lang="es-ES" sz="2000" dirty="0" err="1" smtClean="0"/>
              <a:t>kontraindikatuta</a:t>
            </a:r>
            <a:r>
              <a:rPr lang="es-ES" sz="2000" dirty="0" smtClean="0"/>
              <a:t> </a:t>
            </a:r>
            <a:r>
              <a:rPr lang="es-ES" sz="2000" dirty="0" err="1" smtClean="0"/>
              <a:t>daudenean</a:t>
            </a:r>
            <a:endParaRPr lang="es-ES" sz="2000" dirty="0" smtClean="0"/>
          </a:p>
          <a:p>
            <a:pPr lvl="1"/>
            <a:r>
              <a:rPr lang="es-ES" sz="2000" dirty="0" smtClean="0"/>
              <a:t>ahalik eta dosi txikienean eta denbora laburrenean erabiltzea</a:t>
            </a:r>
          </a:p>
          <a:p>
            <a:pPr lvl="1"/>
            <a:r>
              <a:rPr lang="es-ES" sz="2000" dirty="0" err="1"/>
              <a:t>soilik</a:t>
            </a:r>
            <a:r>
              <a:rPr lang="es-ES" sz="2000" dirty="0"/>
              <a:t> </a:t>
            </a:r>
            <a:r>
              <a:rPr lang="es-ES" sz="2000" dirty="0" err="1"/>
              <a:t>ikusitako</a:t>
            </a:r>
            <a:r>
              <a:rPr lang="es-ES" sz="2000" dirty="0"/>
              <a:t> </a:t>
            </a:r>
            <a:r>
              <a:rPr lang="es-ES" sz="2000" dirty="0" err="1"/>
              <a:t>onurak</a:t>
            </a:r>
            <a:r>
              <a:rPr lang="es-ES" sz="2000" dirty="0"/>
              <a:t> </a:t>
            </a:r>
            <a:r>
              <a:rPr lang="es-ES" sz="2000" dirty="0" smtClean="0"/>
              <a:t>(</a:t>
            </a:r>
            <a:r>
              <a:rPr lang="es-ES" sz="2000" dirty="0" err="1" smtClean="0"/>
              <a:t>funtzionaltasuna</a:t>
            </a:r>
            <a:r>
              <a:rPr lang="es-ES" sz="2000" dirty="0" smtClean="0"/>
              <a:t> </a:t>
            </a:r>
            <a:r>
              <a:rPr lang="es-ES" sz="2000" dirty="0"/>
              <a:t>eta </a:t>
            </a:r>
            <a:r>
              <a:rPr lang="es-ES" sz="2000" dirty="0" err="1"/>
              <a:t>bizi-kalitatea</a:t>
            </a:r>
            <a:r>
              <a:rPr lang="es-ES" sz="2000" dirty="0"/>
              <a:t> </a:t>
            </a:r>
            <a:r>
              <a:rPr lang="es-ES" sz="2000" dirty="0" err="1" smtClean="0"/>
              <a:t>hobetzea</a:t>
            </a:r>
            <a:r>
              <a:rPr lang="es-ES" sz="2000" dirty="0" smtClean="0"/>
              <a:t>) </a:t>
            </a:r>
            <a:r>
              <a:rPr lang="es-ES" sz="2000" dirty="0" err="1"/>
              <a:t>balizko</a:t>
            </a:r>
            <a:r>
              <a:rPr lang="es-ES" sz="2000" dirty="0"/>
              <a:t> </a:t>
            </a:r>
            <a:r>
              <a:rPr lang="es-ES" sz="2000" dirty="0" err="1"/>
              <a:t>arriskuak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gehiago</a:t>
            </a:r>
            <a:r>
              <a:rPr lang="es-ES" sz="2000" dirty="0"/>
              <a:t> </a:t>
            </a:r>
            <a:r>
              <a:rPr lang="es-ES" sz="2000" dirty="0" err="1" smtClean="0"/>
              <a:t>badira</a:t>
            </a:r>
            <a:endParaRPr lang="es-ES" sz="2000" dirty="0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21539" y="127031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865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OEMKan OPIOIDEAK ZUHUR ERABILTZEKO </a:t>
            </a: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GOMENDIOAK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42288" y="1700348"/>
            <a:ext cx="9167829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/>
              <a:t>O</a:t>
            </a:r>
            <a:r>
              <a:rPr lang="es-ES" sz="2000" dirty="0" smtClean="0"/>
              <a:t>sasun-erakunde </a:t>
            </a:r>
            <a:r>
              <a:rPr lang="es-ES" sz="2000" dirty="0"/>
              <a:t>eta -sistema batzuek abian jarri dituzte arriskuak murrizteko programak eta preskripzio zuhurra egiten laguntzeko tresna </a:t>
            </a:r>
            <a:r>
              <a:rPr lang="es-ES" sz="2000" dirty="0" smtClean="0"/>
              <a:t>batzuk. </a:t>
            </a:r>
          </a:p>
          <a:p>
            <a:r>
              <a:rPr lang="es-ES" sz="2000" dirty="0" smtClean="0"/>
              <a:t>Adostasun </a:t>
            </a:r>
            <a:r>
              <a:rPr lang="es-ES" sz="2000" dirty="0"/>
              <a:t>eta aplikagarritasun handiena duten </a:t>
            </a:r>
            <a:r>
              <a:rPr lang="es-ES" sz="2000" dirty="0" smtClean="0"/>
              <a:t>proposamenak jasotzen ditugu:</a:t>
            </a:r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r>
              <a:rPr lang="es-ES" sz="2000" b="1" u="sng" dirty="0" smtClean="0">
                <a:solidFill>
                  <a:srgbClr val="4E9EBA"/>
                </a:solidFill>
              </a:rPr>
              <a:t>1</a:t>
            </a:r>
            <a:r>
              <a:rPr lang="es-ES" sz="2000" b="1" u="sng" dirty="0">
                <a:solidFill>
                  <a:srgbClr val="4E9EBA"/>
                </a:solidFill>
              </a:rPr>
              <a:t>. Opioideak ez dira erabili </a:t>
            </a:r>
            <a:r>
              <a:rPr lang="es-ES" sz="2000" b="1" u="sng" dirty="0" smtClean="0">
                <a:solidFill>
                  <a:srgbClr val="4E9EBA"/>
                </a:solidFill>
              </a:rPr>
              <a:t>behar OEMKan 1. aukerako </a:t>
            </a:r>
            <a:r>
              <a:rPr lang="es-ES" sz="2000" b="1" u="sng" dirty="0">
                <a:solidFill>
                  <a:srgbClr val="4E9EBA"/>
                </a:solidFill>
              </a:rPr>
              <a:t>edo ohiko tratamendu gisa</a:t>
            </a:r>
            <a:endParaRPr lang="es-ES" sz="2000" b="1" u="sng" dirty="0" smtClean="0">
              <a:solidFill>
                <a:srgbClr val="4E9EBA"/>
              </a:solidFill>
            </a:endParaRPr>
          </a:p>
          <a:p>
            <a:r>
              <a:rPr lang="es-ES" sz="2000" dirty="0" smtClean="0"/>
              <a:t>Autozainketa </a:t>
            </a:r>
            <a:r>
              <a:rPr lang="es-ES" sz="2000" dirty="0"/>
              <a:t>eta terapia ez-farmakologikoak optimizatu behar dira (heziketa, ariketa fisikoa, terapia kognitibo-konduktuala, </a:t>
            </a:r>
            <a:r>
              <a:rPr lang="es-ES" sz="2000" dirty="0" smtClean="0"/>
              <a:t>fisioterapia…)</a:t>
            </a:r>
          </a:p>
          <a:p>
            <a:r>
              <a:rPr lang="es-ES" sz="2000" dirty="0" smtClean="0"/>
              <a:t>Tratamendu </a:t>
            </a:r>
            <a:r>
              <a:rPr lang="es-ES" sz="2000" dirty="0"/>
              <a:t>farmakologikoa behar izanez gero, analgesiko ez-opioideak erabili behar dira (AIEE, serotoninaren eta noradrenalinaren birkaptazioaren inhibitzaileak (SNBI</a:t>
            </a:r>
            <a:r>
              <a:rPr lang="es-ES" sz="2000" dirty="0" smtClean="0"/>
              <a:t>)) </a:t>
            </a:r>
          </a:p>
          <a:p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3" name="Conector recto 12"/>
          <p:cNvCxnSpPr/>
          <p:nvPr/>
        </p:nvCxnSpPr>
        <p:spPr>
          <a:xfrm>
            <a:off x="421539" y="127031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052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OEMKan OPIOIDEAK ZUHUR ERABILTZEKO GOMENDIOAK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477925" y="1960842"/>
            <a:ext cx="9304729" cy="295405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2. Paziente bakoitzarekin opioideak erabiltzeak zer arrisku dakarren ebaluatu behar </a:t>
            </a:r>
            <a:r>
              <a:rPr lang="es-ES" sz="2000" b="1" u="sng" dirty="0" smtClean="0">
                <a:solidFill>
                  <a:srgbClr val="4E9EBA"/>
                </a:solidFill>
              </a:rPr>
              <a:t>da</a:t>
            </a:r>
          </a:p>
          <a:p>
            <a:r>
              <a:rPr lang="es-ES" sz="1850" dirty="0" smtClean="0"/>
              <a:t>Opioideak ekidin </a:t>
            </a:r>
            <a:r>
              <a:rPr lang="es-ES" sz="1850" dirty="0"/>
              <a:t>abusu- eta adikzio-arrisku handia duten </a:t>
            </a:r>
            <a:r>
              <a:rPr lang="es-ES" sz="1850" dirty="0" smtClean="0"/>
              <a:t>pazienteetan </a:t>
            </a:r>
            <a:r>
              <a:rPr lang="es-ES" sz="1850" dirty="0"/>
              <a:t>(substantzien abusua, gaindosia, arazo psikiatriko garrantzitsuen </a:t>
            </a:r>
            <a:r>
              <a:rPr lang="es-ES" sz="1850" dirty="0" smtClean="0"/>
              <a:t>aurrekariak)</a:t>
            </a:r>
          </a:p>
          <a:p>
            <a:r>
              <a:rPr lang="es-ES" sz="1850" dirty="0" smtClean="0"/>
              <a:t>Loaldiko apnea: kontu handiz baloratu eta opioideen dosia murrizteko aukera aintzat hartu</a:t>
            </a:r>
          </a:p>
          <a:p>
            <a:r>
              <a:rPr lang="es-ES" sz="1850" dirty="0" smtClean="0"/>
              <a:t>Arnas depresioa eta gaindosia izateko arriskua handitzen duten farmakoen prezkripzio konkomitantea sahiestu: </a:t>
            </a:r>
          </a:p>
          <a:p>
            <a:pPr lvl="1"/>
            <a:r>
              <a:rPr lang="es-ES" sz="1850" dirty="0"/>
              <a:t>Bentzodiazepina edo Z hipnotikoak</a:t>
            </a:r>
          </a:p>
          <a:p>
            <a:pPr lvl="1"/>
            <a:r>
              <a:rPr lang="es-ES" sz="1850" dirty="0" smtClean="0"/>
              <a:t>Gabapentinoideak</a:t>
            </a:r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21539" y="127031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638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OEMKan OPIOIDEAK ZUHUR ERABILTZEKO GOMENDIOAK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443635" y="1974067"/>
            <a:ext cx="9304729" cy="283975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2. Paziente bakoitzarekin opioideak erabiltzeak zer arrisku dakarren ebaluatu behar </a:t>
            </a:r>
            <a:r>
              <a:rPr lang="es-ES" sz="2000" b="1" u="sng" dirty="0" smtClean="0">
                <a:solidFill>
                  <a:srgbClr val="4E9EBA"/>
                </a:solidFill>
              </a:rPr>
              <a:t>da</a:t>
            </a:r>
          </a:p>
          <a:p>
            <a:r>
              <a:rPr lang="es-ES" sz="1850" dirty="0" err="1" smtClean="0"/>
              <a:t>Arreta</a:t>
            </a:r>
            <a:r>
              <a:rPr lang="es-ES" sz="1850" dirty="0" smtClean="0"/>
              <a:t> berezia preskripzio konkomitanteekin:</a:t>
            </a:r>
            <a:endParaRPr lang="es-ES" sz="1850" dirty="0"/>
          </a:p>
          <a:p>
            <a:pPr lvl="1"/>
            <a:r>
              <a:rPr lang="es-ES" sz="1850" dirty="0" smtClean="0"/>
              <a:t>fentaniloa, oxikodona</a:t>
            </a:r>
            <a:r>
              <a:rPr lang="es-ES" sz="1850" dirty="0"/>
              <a:t>, </a:t>
            </a:r>
            <a:r>
              <a:rPr lang="es-ES" sz="1850" dirty="0" smtClean="0"/>
              <a:t>tapentadola edo tramadola + farmako seritoninergikoak (antidepresiboak, </a:t>
            </a:r>
            <a:r>
              <a:rPr lang="es-ES" sz="1850" dirty="0"/>
              <a:t>IMAO, </a:t>
            </a:r>
            <a:r>
              <a:rPr lang="es-ES" sz="1850" dirty="0" smtClean="0"/>
              <a:t>litioa eta triptanak) -&gt; sindrome serotoninergikoa garatzeko arriskua</a:t>
            </a:r>
          </a:p>
          <a:p>
            <a:pPr lvl="1"/>
            <a:r>
              <a:rPr lang="es-ES" sz="1850" dirty="0" smtClean="0"/>
              <a:t>opioideak + beste antidepresibo eta neuroleptikoak -&gt; sindrome antikolinergikoa izateko arriskua, batez ere zaharren kasuan</a:t>
            </a:r>
            <a:endParaRPr lang="es-ES" sz="1850" dirty="0"/>
          </a:p>
          <a:p>
            <a:pPr marL="0" indent="0">
              <a:buNone/>
            </a:pPr>
            <a:endParaRPr lang="es-ES" sz="2000" dirty="0" smtClean="0"/>
          </a:p>
          <a:p>
            <a:endParaRPr lang="es-ES" sz="2000" dirty="0"/>
          </a:p>
          <a:p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21539" y="127031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824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OEMKan OPIOIDEAK ZUHUR ERABILTZEKO GOMENDIOAK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443635" y="1719440"/>
            <a:ext cx="9304729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3.</a:t>
            </a:r>
            <a:r>
              <a:rPr lang="es-ES" sz="2400" b="1" u="sng" dirty="0">
                <a:solidFill>
                  <a:srgbClr val="4E9EBA"/>
                </a:solidFill>
              </a:rPr>
              <a:t> </a:t>
            </a:r>
            <a:r>
              <a:rPr lang="es-ES" sz="2200" b="1" u="sng" dirty="0" smtClean="0">
                <a:solidFill>
                  <a:srgbClr val="4E9EBA"/>
                </a:solidFill>
              </a:rPr>
              <a:t>Opioideak </a:t>
            </a:r>
            <a:r>
              <a:rPr lang="es-ES" sz="2200" b="1" u="sng" dirty="0">
                <a:solidFill>
                  <a:srgbClr val="4E9EBA"/>
                </a:solidFill>
              </a:rPr>
              <a:t>ematen hastekotan, ezinbestekoa da honako irizpide hauek </a:t>
            </a:r>
            <a:r>
              <a:rPr lang="es-ES" sz="2400" b="1" u="sng" dirty="0">
                <a:solidFill>
                  <a:srgbClr val="4E9EBA"/>
                </a:solidFill>
              </a:rPr>
              <a:t>DENAK</a:t>
            </a:r>
            <a:r>
              <a:rPr lang="es-ES" sz="2200" b="1" u="sng" dirty="0">
                <a:solidFill>
                  <a:srgbClr val="4E9EBA"/>
                </a:solidFill>
              </a:rPr>
              <a:t> betetzea:</a:t>
            </a:r>
            <a:endParaRPr lang="es-ES" sz="2200" b="1" u="sng" dirty="0" smtClean="0">
              <a:solidFill>
                <a:srgbClr val="4E9EBA"/>
              </a:solidFill>
            </a:endParaRPr>
          </a:p>
          <a:p>
            <a:r>
              <a:rPr lang="es-ES" sz="2200" dirty="0"/>
              <a:t>Arrisku txikiagoko terapia alternatiboek ez dute </a:t>
            </a:r>
            <a:r>
              <a:rPr lang="es-ES" sz="2200" dirty="0" smtClean="0"/>
              <a:t>nahiko </a:t>
            </a:r>
            <a:r>
              <a:rPr lang="es-ES" sz="2200" dirty="0"/>
              <a:t>onura ekarri mina arintzeko, edo ezin dira erabili (kontraindikazioagatik, adibidez) </a:t>
            </a:r>
            <a:r>
              <a:rPr lang="es-ES" sz="2200" b="1" dirty="0" smtClean="0"/>
              <a:t>ETA</a:t>
            </a:r>
          </a:p>
          <a:p>
            <a:r>
              <a:rPr lang="es-ES" sz="2200" dirty="0"/>
              <a:t>minak eragin negatiboa du pazientearen funtzionaltasunean eta/edo bizi-kalitatean </a:t>
            </a:r>
            <a:r>
              <a:rPr lang="es-ES" sz="2200" b="1" dirty="0" smtClean="0"/>
              <a:t>ETA</a:t>
            </a:r>
          </a:p>
          <a:p>
            <a:r>
              <a:rPr lang="eu-ES" sz="2200" dirty="0"/>
              <a:t>opioide-terapiak onura gehiago ekar diezazkioke balizko kalteak </a:t>
            </a:r>
            <a:r>
              <a:rPr lang="eu-ES" sz="2200" dirty="0" smtClean="0"/>
              <a:t>baino </a:t>
            </a:r>
            <a:r>
              <a:rPr lang="eu-ES" sz="2200" b="1" dirty="0" smtClean="0"/>
              <a:t>ETA</a:t>
            </a:r>
          </a:p>
          <a:p>
            <a:r>
              <a:rPr lang="es-ES" sz="2200" dirty="0"/>
              <a:t>erabakia pazientearekin batera </a:t>
            </a:r>
            <a:r>
              <a:rPr lang="es-ES" sz="2200" dirty="0" smtClean="0"/>
              <a:t>hartu behar </a:t>
            </a:r>
            <a:r>
              <a:rPr lang="es-ES" sz="2200" dirty="0"/>
              <a:t>da, opioideekin egindako terapiaren arriskuez, onurez eta alternatibez hausnartu </a:t>
            </a:r>
            <a:r>
              <a:rPr lang="es-ES" sz="2200" dirty="0" smtClean="0"/>
              <a:t>ondoren</a:t>
            </a:r>
            <a:endParaRPr lang="es-ES" sz="2200" dirty="0"/>
          </a:p>
          <a:p>
            <a:endParaRPr lang="es-ES" sz="2000" dirty="0" smtClean="0"/>
          </a:p>
          <a:p>
            <a:endParaRPr lang="es-ES" sz="2000" dirty="0"/>
          </a:p>
          <a:p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21539" y="127031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115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OEMKan OPIOIDEAK ZUHUR </a:t>
            </a: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ERABILTZEKO GOMENDIOAK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28221" y="1467192"/>
            <a:ext cx="9304729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4. Egokia bada opioide bidezko tratamendua hastea: PROBAKOA IZAN DADILA </a:t>
            </a:r>
            <a:endParaRPr lang="es-ES" sz="2000" b="1" u="sng" dirty="0" smtClean="0">
              <a:solidFill>
                <a:srgbClr val="4E9EBA"/>
              </a:solidFill>
            </a:endParaRPr>
          </a:p>
          <a:p>
            <a:pPr marL="0" indent="0">
              <a:buNone/>
            </a:pPr>
            <a:r>
              <a:rPr lang="es-ES" sz="2000" dirty="0" smtClean="0"/>
              <a:t>Pazientearekin ados jarri: </a:t>
            </a:r>
            <a:endParaRPr lang="es-ES" sz="2000" dirty="0"/>
          </a:p>
          <a:p>
            <a:r>
              <a:rPr lang="es-ES" sz="2000" dirty="0" smtClean="0"/>
              <a:t>Probako tratamendua egin, </a:t>
            </a:r>
            <a:r>
              <a:rPr lang="es-ES" sz="2000" b="1" dirty="0" smtClean="0">
                <a:solidFill>
                  <a:srgbClr val="4E9EBA"/>
                </a:solidFill>
              </a:rPr>
              <a:t>gehienez 4 astekoa</a:t>
            </a:r>
            <a:r>
              <a:rPr lang="es-ES" sz="2000" dirty="0" smtClean="0"/>
              <a:t>, espero daitezkeen onurak eta arrisku ezagunak azalduz lehenik</a:t>
            </a:r>
          </a:p>
          <a:p>
            <a:r>
              <a:rPr lang="es-ES" sz="2000" dirty="0" smtClean="0"/>
              <a:t>Funtzionaltasuna </a:t>
            </a:r>
            <a:r>
              <a:rPr lang="es-ES" sz="2000" dirty="0"/>
              <a:t>hobetzeko eta mina murrizteko </a:t>
            </a:r>
            <a:r>
              <a:rPr lang="es-ES" sz="2000" b="1" dirty="0">
                <a:solidFill>
                  <a:srgbClr val="4E9EBA"/>
                </a:solidFill>
              </a:rPr>
              <a:t>helburu errealistak jarri</a:t>
            </a:r>
            <a:r>
              <a:rPr lang="es-ES" sz="2000" dirty="0"/>
              <a:t>, mina erabat kentzea oso gaitza </a:t>
            </a:r>
            <a:r>
              <a:rPr lang="es-ES" sz="2000" dirty="0" smtClean="0"/>
              <a:t>baita</a:t>
            </a:r>
          </a:p>
          <a:p>
            <a:r>
              <a:rPr lang="es-ES" sz="2000" b="1" dirty="0" smtClean="0">
                <a:solidFill>
                  <a:srgbClr val="4E9EBA"/>
                </a:solidFill>
              </a:rPr>
              <a:t>Pazientearentzat </a:t>
            </a:r>
            <a:r>
              <a:rPr lang="es-ES" sz="2000" b="1" dirty="0">
                <a:solidFill>
                  <a:srgbClr val="4E9EBA"/>
                </a:solidFill>
              </a:rPr>
              <a:t>giltzarri </a:t>
            </a:r>
            <a:r>
              <a:rPr lang="es-ES" sz="2000" dirty="0"/>
              <a:t>diren helburu terapeutikoak bilatu (lanera itzuli ahal izatea, gustuko gauzak edo beharrezkoak </a:t>
            </a:r>
            <a:r>
              <a:rPr lang="es-ES" sz="2000" dirty="0" smtClean="0"/>
              <a:t>egitea…)</a:t>
            </a:r>
          </a:p>
          <a:p>
            <a:r>
              <a:rPr lang="es-ES" sz="2000" b="1" dirty="0" smtClean="0">
                <a:solidFill>
                  <a:srgbClr val="4E9EBA"/>
                </a:solidFill>
              </a:rPr>
              <a:t>Tratamendua </a:t>
            </a:r>
            <a:r>
              <a:rPr lang="es-ES" sz="2000" b="1" dirty="0">
                <a:solidFill>
                  <a:srgbClr val="4E9EBA"/>
                </a:solidFill>
              </a:rPr>
              <a:t>amaitzeko </a:t>
            </a:r>
            <a:r>
              <a:rPr lang="es-ES" sz="2000" b="1" dirty="0" smtClean="0">
                <a:solidFill>
                  <a:srgbClr val="4E9EBA"/>
                </a:solidFill>
              </a:rPr>
              <a:t>estrategia, </a:t>
            </a:r>
            <a:r>
              <a:rPr lang="es-ES" sz="2000" dirty="0" smtClean="0"/>
              <a:t>helburuak lortzen ez badira edo ondorio kaltegarriak agertzen badira</a:t>
            </a:r>
            <a:endParaRPr lang="es-ES" sz="400" dirty="0"/>
          </a:p>
          <a:p>
            <a:pPr marL="0" indent="0">
              <a:buNone/>
            </a:pPr>
            <a:endParaRPr lang="es-ES" sz="500" i="1" dirty="0" smtClean="0"/>
          </a:p>
          <a:p>
            <a:pPr marL="0" indent="0">
              <a:buNone/>
            </a:pPr>
            <a:r>
              <a:rPr lang="es-ES" sz="2000" dirty="0" smtClean="0"/>
              <a:t>Herritarrentzako </a:t>
            </a:r>
            <a:r>
              <a:rPr lang="es-ES" sz="2000" dirty="0"/>
              <a:t>informazioa:  </a:t>
            </a:r>
            <a:r>
              <a:rPr lang="es-ES" sz="2000" dirty="0" smtClean="0"/>
              <a:t>i-</a:t>
            </a:r>
            <a:r>
              <a:rPr lang="es-ES" sz="2000" i="1" dirty="0" smtClean="0"/>
              <a:t>botika</a:t>
            </a:r>
            <a:r>
              <a:rPr lang="es-ES" sz="2000" dirty="0" smtClean="0"/>
              <a:t> </a:t>
            </a:r>
            <a:r>
              <a:rPr lang="es-ES" sz="2000" dirty="0"/>
              <a:t>44/2021 </a:t>
            </a:r>
            <a:r>
              <a:rPr lang="es-ES" sz="2000" dirty="0" smtClean="0"/>
              <a:t>zbk </a:t>
            </a:r>
            <a:r>
              <a:rPr lang="eu-ES" sz="2000" u="sng" dirty="0">
                <a:hlinkClick r:id="rId2"/>
              </a:rPr>
              <a:t>(Opioideak, zer jakin behar duzu</a:t>
            </a:r>
            <a:r>
              <a:rPr lang="eu-ES" sz="2000" u="sng" dirty="0" smtClean="0">
                <a:hlinkClick r:id="rId2"/>
              </a:rPr>
              <a:t>)</a:t>
            </a:r>
            <a:endParaRPr lang="es-ES" sz="2000" dirty="0" smtClean="0"/>
          </a:p>
        </p:txBody>
      </p:sp>
      <p:pic>
        <p:nvPicPr>
          <p:cNvPr id="3" name="Irudia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9212" y="5156818"/>
            <a:ext cx="379009" cy="405734"/>
          </a:xfrm>
          <a:prstGeom prst="rect">
            <a:avLst/>
          </a:prstGeom>
        </p:spPr>
      </p:pic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21539" y="127031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276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OEMKan OPIOIDEAK ZUHUR ERABILTZEKO GOMENDIOAK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209233" y="2081848"/>
            <a:ext cx="9304729" cy="283305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5. Proba-tratamendua: opioidea hautatu, hasierako dosia eta iraupena erabaki </a:t>
            </a:r>
            <a:endParaRPr lang="es-ES" sz="2000" b="1" u="sng" dirty="0" smtClean="0">
              <a:solidFill>
                <a:srgbClr val="4E9EBA"/>
              </a:solidFill>
            </a:endParaRPr>
          </a:p>
          <a:p>
            <a:r>
              <a:rPr lang="es-ES" sz="2000" b="1" dirty="0">
                <a:solidFill>
                  <a:srgbClr val="4E9EBA"/>
                </a:solidFill>
              </a:rPr>
              <a:t>Askapen azkarreko opioide </a:t>
            </a:r>
            <a:r>
              <a:rPr lang="es-ES" sz="2000" dirty="0"/>
              <a:t>batekin tratamendua hasi, </a:t>
            </a:r>
            <a:r>
              <a:rPr lang="es-ES" sz="2000" b="1" dirty="0">
                <a:solidFill>
                  <a:srgbClr val="4E9EBA"/>
                </a:solidFill>
              </a:rPr>
              <a:t>dosi txikia </a:t>
            </a:r>
            <a:r>
              <a:rPr lang="es-ES" sz="2000" dirty="0" smtClean="0"/>
              <a:t>jarri </a:t>
            </a:r>
            <a:r>
              <a:rPr lang="es-ES" sz="2000" dirty="0"/>
              <a:t>eta </a:t>
            </a:r>
            <a:r>
              <a:rPr lang="es-ES" sz="2000" b="1" dirty="0" smtClean="0">
                <a:solidFill>
                  <a:srgbClr val="4E9EBA"/>
                </a:solidFill>
              </a:rPr>
              <a:t>poliki-poliki handitu</a:t>
            </a:r>
            <a:r>
              <a:rPr lang="es-ES" sz="2000" dirty="0" smtClean="0"/>
              <a:t> (</a:t>
            </a:r>
            <a:r>
              <a:rPr lang="es-ES" sz="2000" i="1" dirty="0" smtClean="0"/>
              <a:t>Start low and go slow</a:t>
            </a:r>
            <a:r>
              <a:rPr lang="es-ES" sz="2000" dirty="0" smtClean="0"/>
              <a:t>)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600" dirty="0" smtClean="0"/>
              <a:t>Askapen azkarreko morfina (5-10 mg/4 o) erreferentziako tratamendua (</a:t>
            </a:r>
            <a:r>
              <a:rPr lang="es-ES" sz="1600" dirty="0" smtClean="0">
                <a:solidFill>
                  <a:schemeClr val="bg1">
                    <a:lumMod val="50000"/>
                  </a:schemeClr>
                </a:solidFill>
              </a:rPr>
              <a:t>20 </a:t>
            </a:r>
            <a:r>
              <a:rPr lang="es-ES" sz="1600" dirty="0">
                <a:solidFill>
                  <a:schemeClr val="bg1">
                    <a:lumMod val="50000"/>
                  </a:schemeClr>
                </a:solidFill>
              </a:rPr>
              <a:t>mg-ko morfina-dosi bakar batek mina murrizten ez badu, ez litzateke egokia izango epe luzeko tratamendua </a:t>
            </a:r>
            <a:r>
              <a:rPr lang="es-ES" sz="1600" dirty="0" smtClean="0">
                <a:solidFill>
                  <a:schemeClr val="bg1">
                    <a:lumMod val="50000"/>
                  </a:schemeClr>
                </a:solidFill>
              </a:rPr>
              <a:t>jartzea)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600" dirty="0"/>
              <a:t>Askapen kontrolatuko opioideek, fentanilo-partxeak barne, ez dute uzten dosi egokia </a:t>
            </a:r>
            <a:r>
              <a:rPr lang="es-ES" sz="1600" dirty="0" smtClean="0"/>
              <a:t>titulatzerik, beraz ez dira gomendatzen 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600" dirty="0" smtClean="0"/>
              <a:t>Berehalako askapeneko fentaniloa ez da egokia OEMKaren kasuan</a:t>
            </a:r>
          </a:p>
          <a:p>
            <a:pPr marL="457200" lvl="1" indent="0">
              <a:buNone/>
            </a:pPr>
            <a:endParaRPr lang="es-ES" sz="2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421539" y="127031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36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OEMKan OPIOIDEAK ZUHUR ERABILTZEKO GOMENDIOAK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254953" y="2104708"/>
            <a:ext cx="9304729" cy="273018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5. Proba-tratamendua: opioidea hautatu, hasierako dosia eta iraupena erabaki </a:t>
            </a:r>
            <a:endParaRPr lang="es-ES" sz="2000" b="1" u="sng" dirty="0" smtClean="0">
              <a:solidFill>
                <a:srgbClr val="4E9EBA"/>
              </a:solidFill>
            </a:endParaRPr>
          </a:p>
          <a:p>
            <a:pPr marL="457200" lvl="1" indent="0">
              <a:buNone/>
            </a:pPr>
            <a:endParaRPr lang="es-ES" sz="200" dirty="0" smtClean="0"/>
          </a:p>
          <a:p>
            <a:r>
              <a:rPr lang="es-ES" sz="2000" dirty="0" smtClean="0"/>
              <a:t>Proba-tratamenduaren ondorengo emaitzen ebaluazioa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600" b="1" dirty="0" smtClean="0">
                <a:solidFill>
                  <a:srgbClr val="4E9EBA"/>
                </a:solidFill>
              </a:rPr>
              <a:t>Epe laburreko eraginkortasunak epe luzeko eraginkortasuna ez du bermatzen 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600" dirty="0" smtClean="0"/>
              <a:t>Nekez </a:t>
            </a:r>
            <a:r>
              <a:rPr lang="es-ES" sz="1600" dirty="0"/>
              <a:t>gerta daiteke 4 astetan erantzuten ez </a:t>
            </a:r>
            <a:r>
              <a:rPr lang="es-ES" sz="1600" dirty="0" smtClean="0"/>
              <a:t>dutenei</a:t>
            </a:r>
            <a:r>
              <a:rPr lang="es-ES" sz="1600" dirty="0" smtClean="0">
                <a:solidFill>
                  <a:srgbClr val="FF0000"/>
                </a:solidFill>
              </a:rPr>
              <a:t> </a:t>
            </a:r>
            <a:r>
              <a:rPr lang="es-ES" sz="1600" dirty="0"/>
              <a:t>epe luzeagoan mesederik </a:t>
            </a:r>
            <a:r>
              <a:rPr lang="es-ES" sz="1600" dirty="0" smtClean="0"/>
              <a:t>egitea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600" dirty="0" smtClean="0"/>
              <a:t>Proba-tratamendua irauten duen bitartean, lagungarria da pazienteak egunkari bat eramatea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600" dirty="0" smtClean="0"/>
              <a:t>Probak ez badu emaitza onik izaten, opioidea kendu beharko zaio pixkanaka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600" dirty="0" smtClean="0"/>
              <a:t>Erantzun eta tolerantzia balekoak badira, eta mina luzatzen ari bada, askapen luzeko sendagai batera pasatzea ondo egongo legoke</a:t>
            </a:r>
            <a:endParaRPr lang="es-ES" sz="24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421539" y="127031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5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OEMKan OPIOIDEAK ZUHUR ERABILTZEKO GOMENDIOAK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063655" y="1585597"/>
            <a:ext cx="10255986" cy="416356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6. </a:t>
            </a:r>
            <a:r>
              <a:rPr lang="es-ES" sz="2000" b="1" u="sng" dirty="0" smtClean="0">
                <a:solidFill>
                  <a:srgbClr val="4E9EBA"/>
                </a:solidFill>
              </a:rPr>
              <a:t>Tratamenduaren jarraipena egitea eta amaitzea</a:t>
            </a:r>
          </a:p>
          <a:p>
            <a:r>
              <a:rPr lang="es-ES" sz="2000" dirty="0" smtClean="0"/>
              <a:t>Aldizkako </a:t>
            </a:r>
            <a:r>
              <a:rPr lang="es-ES" sz="2000" b="1" dirty="0" smtClean="0">
                <a:solidFill>
                  <a:srgbClr val="4E9EBA"/>
                </a:solidFill>
              </a:rPr>
              <a:t>ebaluazioak</a:t>
            </a:r>
            <a:r>
              <a:rPr lang="es-ES" sz="2000" dirty="0" smtClean="0"/>
              <a:t> egin behar dira, gutxienez </a:t>
            </a:r>
            <a:r>
              <a:rPr lang="es-ES" sz="2000" b="1" dirty="0" smtClean="0">
                <a:solidFill>
                  <a:srgbClr val="4E9EBA"/>
                </a:solidFill>
              </a:rPr>
              <a:t>3 hilean behin</a:t>
            </a:r>
            <a:endParaRPr lang="es-ES" sz="2000" dirty="0" smtClean="0"/>
          </a:p>
          <a:p>
            <a:pPr lvl="1">
              <a:buFont typeface="Calibri" panose="020F0502020204030204" pitchFamily="34" charset="0"/>
              <a:buChar char="─"/>
            </a:pPr>
            <a:r>
              <a:rPr lang="es-ES" sz="1800" dirty="0" smtClean="0"/>
              <a:t>Lagungarria da ingeleseko 4 </a:t>
            </a:r>
            <a:r>
              <a:rPr lang="es-ES" sz="1800" b="1" u="sng" dirty="0" smtClean="0"/>
              <a:t>A</a:t>
            </a:r>
            <a:r>
              <a:rPr lang="es-ES" sz="1800" dirty="0" smtClean="0"/>
              <a:t>k ebaluatzea: </a:t>
            </a:r>
            <a:r>
              <a:rPr lang="en-US" sz="1800" b="1" i="1" u="sng" dirty="0" smtClean="0"/>
              <a:t>A</a:t>
            </a:r>
            <a:r>
              <a:rPr lang="en-US" sz="1800" i="1" dirty="0" smtClean="0"/>
              <a:t>ctivity</a:t>
            </a:r>
            <a:r>
              <a:rPr lang="en-US" sz="1800" i="1" dirty="0"/>
              <a:t>, </a:t>
            </a:r>
            <a:r>
              <a:rPr lang="en-US" sz="1800" b="1" i="1" u="sng" dirty="0" smtClean="0"/>
              <a:t>A</a:t>
            </a:r>
            <a:r>
              <a:rPr lang="en-US" sz="1800" i="1" dirty="0" smtClean="0"/>
              <a:t>nalgesia</a:t>
            </a:r>
            <a:r>
              <a:rPr lang="en-US" sz="1800" i="1" dirty="0"/>
              <a:t>, </a:t>
            </a:r>
            <a:r>
              <a:rPr lang="en-US" sz="1800" b="1" i="1" u="sng" dirty="0" smtClean="0"/>
              <a:t>A</a:t>
            </a:r>
            <a:r>
              <a:rPr lang="en-US" sz="1800" i="1" dirty="0" smtClean="0"/>
              <a:t>dverse </a:t>
            </a:r>
            <a:r>
              <a:rPr lang="en-US" sz="1800" i="1" dirty="0"/>
              <a:t>effects, </a:t>
            </a:r>
            <a:r>
              <a:rPr lang="en-US" sz="1800" b="1" i="1" u="sng" dirty="0" smtClean="0"/>
              <a:t>A</a:t>
            </a:r>
            <a:r>
              <a:rPr lang="en-US" sz="1800" i="1" dirty="0" smtClean="0"/>
              <a:t>berrant </a:t>
            </a:r>
            <a:r>
              <a:rPr lang="en-US" sz="1800" i="1" dirty="0"/>
              <a:t>behaviour</a:t>
            </a:r>
            <a:r>
              <a:rPr lang="pt-BR" sz="1800" i="1" dirty="0" smtClean="0"/>
              <a:t> </a:t>
            </a:r>
            <a:r>
              <a:rPr lang="pt-BR" sz="1800" dirty="0" smtClean="0"/>
              <a:t>(jarduera</a:t>
            </a:r>
            <a:r>
              <a:rPr lang="pt-BR" sz="1800" dirty="0"/>
              <a:t>, analgesia, ondorio kaltegarriak eta portaera </a:t>
            </a:r>
            <a:r>
              <a:rPr lang="pt-BR" sz="1800" dirty="0" smtClean="0"/>
              <a:t>aberranteak)</a:t>
            </a:r>
          </a:p>
          <a:p>
            <a:pPr lvl="1">
              <a:buFont typeface="Calibri" panose="020F0502020204030204" pitchFamily="34" charset="0"/>
              <a:buChar char="─"/>
            </a:pPr>
            <a:r>
              <a:rPr lang="es-ES" sz="1800" dirty="0" smtClean="0"/>
              <a:t>Atxikidura &gt; %100ekoa: botikaren gehiegizko erabilera dagoela pentsa dezakegu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800" dirty="0" smtClean="0"/>
              <a:t>Dosia handitu arren eraginkortasunik ez bada ikusten: hiperalgesia </a:t>
            </a:r>
            <a:r>
              <a:rPr lang="es-ES" sz="1800" dirty="0" err="1" smtClean="0"/>
              <a:t>baztertu</a:t>
            </a:r>
            <a:endParaRPr lang="es-ES" sz="1800" dirty="0" smtClean="0"/>
          </a:p>
          <a:p>
            <a:pPr lvl="1">
              <a:buFont typeface="Calibri" panose="020F0502020204030204" pitchFamily="34" charset="0"/>
              <a:buChar char="‒"/>
            </a:pPr>
            <a:endParaRPr lang="es-ES" sz="900" b="1" dirty="0">
              <a:solidFill>
                <a:srgbClr val="4E9EBA"/>
              </a:solidFill>
            </a:endParaRPr>
          </a:p>
          <a:p>
            <a:r>
              <a:rPr lang="es-ES" sz="2000" b="1" dirty="0" smtClean="0">
                <a:solidFill>
                  <a:srgbClr val="4E9EBA"/>
                </a:solidFill>
              </a:rPr>
              <a:t>Opioideek eragindako hiperalgesia</a:t>
            </a:r>
            <a:r>
              <a:rPr lang="es-ES" sz="2000" dirty="0" smtClean="0"/>
              <a:t>:</a:t>
            </a:r>
            <a:endParaRPr lang="es-ES" sz="2000" dirty="0"/>
          </a:p>
          <a:p>
            <a:pPr lvl="1"/>
            <a:r>
              <a:rPr lang="es-ES" sz="1800" dirty="0" smtClean="0"/>
              <a:t>Erantzun paradoxikoa, paziente bat estimulu mingarri batzuekiko sentikorrago bihurtzen da eta, kasu batzuetan, mina izaten dute normalean mingarriak ez diren estimuluekin (alodinia)</a:t>
            </a:r>
          </a:p>
          <a:p>
            <a:pPr lvl="1"/>
            <a:r>
              <a:rPr lang="es-ES" sz="1800" dirty="0" smtClean="0"/>
              <a:t>Ez </a:t>
            </a:r>
            <a:r>
              <a:rPr lang="es-ES" sz="1800" dirty="0"/>
              <a:t>du zerikusirik erabilitako opioidearekin, dosiarekin, hartzeko bidearekin edo erabileraren </a:t>
            </a:r>
            <a:r>
              <a:rPr lang="es-ES" sz="1800" dirty="0" smtClean="0"/>
              <a:t>iraupenarekin</a:t>
            </a:r>
            <a:endParaRPr lang="es-ES" sz="1800" dirty="0" smtClean="0">
              <a:solidFill>
                <a:srgbClr val="FF0000"/>
              </a:solidFill>
            </a:endParaRPr>
          </a:p>
          <a:p>
            <a:pPr lvl="1"/>
            <a:r>
              <a:rPr lang="es-ES" sz="1800" dirty="0" smtClean="0"/>
              <a:t>Opioideen </a:t>
            </a:r>
            <a:r>
              <a:rPr lang="es-ES" sz="1800" b="1" dirty="0" smtClean="0">
                <a:solidFill>
                  <a:srgbClr val="4E9EBA"/>
                </a:solidFill>
              </a:rPr>
              <a:t>dosia igotzean okerrera doan mina da, baina min lausoagoa</a:t>
            </a:r>
            <a:r>
              <a:rPr lang="es-ES" sz="1800" dirty="0" smtClean="0"/>
              <a:t>, </a:t>
            </a:r>
            <a:r>
              <a:rPr lang="es-ES" sz="1800" dirty="0"/>
              <a:t>ez hain definitua eta </a:t>
            </a:r>
            <a:r>
              <a:rPr lang="es-ES" sz="1800" dirty="0" smtClean="0"/>
              <a:t>jatorrizko </a:t>
            </a:r>
            <a:r>
              <a:rPr lang="es-ES" sz="1800" dirty="0"/>
              <a:t>mina </a:t>
            </a:r>
            <a:r>
              <a:rPr lang="es-ES" sz="1800" dirty="0" smtClean="0"/>
              <a:t>baino</a:t>
            </a:r>
            <a:r>
              <a:rPr lang="es-ES" sz="1800" dirty="0"/>
              <a:t> zabalago </a:t>
            </a:r>
            <a:r>
              <a:rPr lang="es-ES" sz="1800" dirty="0" smtClean="0"/>
              <a:t>hedatzen da</a:t>
            </a:r>
            <a:endParaRPr lang="es-ES" sz="1800" dirty="0"/>
          </a:p>
          <a:p>
            <a:pPr>
              <a:buFont typeface="Calibri" panose="020F0502020204030204" pitchFamily="34" charset="0"/>
              <a:buChar char="‒"/>
            </a:pPr>
            <a:endParaRPr lang="es-ES" sz="2200" b="1" dirty="0">
              <a:solidFill>
                <a:srgbClr val="4E9EBA"/>
              </a:solidFill>
            </a:endParaRPr>
          </a:p>
          <a:p>
            <a:pPr marL="0" indent="0">
              <a:buNone/>
            </a:pPr>
            <a:endParaRPr lang="es-ES" sz="1000" dirty="0"/>
          </a:p>
          <a:p>
            <a:pPr marL="0" indent="0">
              <a:buNone/>
            </a:pPr>
            <a:endParaRPr lang="es-ES" sz="2000" dirty="0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421539" y="127031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912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OEMKan OPIOIDEAK ZUHUR ERABILTZEKO GOMENDIOAK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292255" y="1944419"/>
            <a:ext cx="10255986" cy="310201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6. </a:t>
            </a:r>
            <a:r>
              <a:rPr lang="es-ES" sz="2000" b="1" u="sng" dirty="0" smtClean="0">
                <a:solidFill>
                  <a:srgbClr val="4E9EBA"/>
                </a:solidFill>
              </a:rPr>
              <a:t>Tratamenduaren jarraipena egitea eta amaitzea </a:t>
            </a:r>
          </a:p>
          <a:p>
            <a:r>
              <a:rPr lang="es-ES" sz="2000" b="1" dirty="0" smtClean="0">
                <a:solidFill>
                  <a:srgbClr val="4E9EBA"/>
                </a:solidFill>
              </a:rPr>
              <a:t>Dosi altuak sahiestu:</a:t>
            </a:r>
          </a:p>
          <a:p>
            <a:pPr lvl="1"/>
            <a:r>
              <a:rPr lang="es-ES" sz="1800" dirty="0" smtClean="0"/>
              <a:t>Dosi erabat segururik ez dago </a:t>
            </a:r>
          </a:p>
          <a:p>
            <a:pPr lvl="1"/>
            <a:r>
              <a:rPr lang="es-ES" sz="1800" dirty="0" smtClean="0"/>
              <a:t>Opioideen arriskua dosi-mendekoa da </a:t>
            </a:r>
          </a:p>
          <a:p>
            <a:pPr lvl="1"/>
            <a:r>
              <a:rPr lang="es-ES" sz="1800" dirty="0" smtClean="0"/>
              <a:t>Gidek gomendatutako dosi maximoak gutxitzen ari dira:</a:t>
            </a:r>
          </a:p>
          <a:p>
            <a:pPr lvl="2">
              <a:buFont typeface="Calibri" panose="020F0502020204030204" pitchFamily="34" charset="0"/>
              <a:buChar char="‒"/>
            </a:pPr>
            <a:r>
              <a:rPr lang="es-ES" sz="1800" b="1" dirty="0"/>
              <a:t>50 </a:t>
            </a:r>
            <a:r>
              <a:rPr lang="es-ES" sz="1800" b="1" dirty="0" smtClean="0"/>
              <a:t>MDB/egun</a:t>
            </a:r>
            <a:r>
              <a:rPr lang="es-ES" sz="1800" dirty="0" smtClean="0"/>
              <a:t>: dosi altuagoekin, onura-arrisku profila berriz ebaluatu beharko da </a:t>
            </a:r>
          </a:p>
          <a:p>
            <a:pPr lvl="2">
              <a:buFont typeface="Calibri" panose="020F0502020204030204" pitchFamily="34" charset="0"/>
              <a:buChar char="‒"/>
            </a:pPr>
            <a:r>
              <a:rPr lang="es-ES" sz="1800" b="1" dirty="0" smtClean="0"/>
              <a:t>90 MDB/egun</a:t>
            </a:r>
            <a:r>
              <a:rPr lang="es-ES" sz="1800" dirty="0" smtClean="0"/>
              <a:t>: gainditu behar ez den edo, hala badagokio, erabakia kontu handiz justifikatu behar da </a:t>
            </a:r>
            <a:endParaRPr lang="es-ES" sz="2000" dirty="0"/>
          </a:p>
        </p:txBody>
      </p:sp>
      <p:sp>
        <p:nvSpPr>
          <p:cNvPr id="3" name="TestuKoadroa 2"/>
          <p:cNvSpPr txBox="1"/>
          <p:nvPr/>
        </p:nvSpPr>
        <p:spPr>
          <a:xfrm>
            <a:off x="1450427" y="4861770"/>
            <a:ext cx="4141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* </a:t>
            </a:r>
            <a:r>
              <a:rPr lang="pt-BR" dirty="0" smtClean="0"/>
              <a:t>MDB: morfinaren dosi baliokidea</a:t>
            </a:r>
            <a:endParaRPr lang="pt-BR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421539" y="127031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440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Aurkibidea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213945" y="1353732"/>
            <a:ext cx="9601200" cy="3962401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s-ES" sz="2600" dirty="0" smtClean="0">
                <a:solidFill>
                  <a:schemeClr val="bg1"/>
                </a:solidFill>
              </a:rPr>
              <a:t>HITZAURREA</a:t>
            </a:r>
            <a:endParaRPr lang="es-ES" sz="2600" dirty="0">
              <a:solidFill>
                <a:schemeClr val="bg1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s-ES" sz="2600" dirty="0" smtClean="0">
                <a:solidFill>
                  <a:schemeClr val="bg1"/>
                </a:solidFill>
              </a:rPr>
              <a:t>MIN </a:t>
            </a:r>
            <a:r>
              <a:rPr lang="es-ES" sz="2600" dirty="0">
                <a:solidFill>
                  <a:schemeClr val="bg1"/>
                </a:solidFill>
              </a:rPr>
              <a:t>KRONIKOA. SAILKAPEN </a:t>
            </a:r>
            <a:r>
              <a:rPr lang="es-ES" sz="2600" dirty="0" smtClean="0">
                <a:solidFill>
                  <a:schemeClr val="bg1"/>
                </a:solidFill>
              </a:rPr>
              <a:t>BERRIA</a:t>
            </a:r>
          </a:p>
          <a:p>
            <a:pPr algn="just">
              <a:lnSpc>
                <a:spcPct val="110000"/>
              </a:lnSpc>
            </a:pPr>
            <a:r>
              <a:rPr lang="es-ES" sz="2600" dirty="0" smtClean="0">
                <a:solidFill>
                  <a:schemeClr val="bg1"/>
                </a:solidFill>
              </a:rPr>
              <a:t>EREDU </a:t>
            </a:r>
            <a:r>
              <a:rPr lang="es-ES" sz="2600" dirty="0">
                <a:solidFill>
                  <a:schemeClr val="bg1"/>
                </a:solidFill>
              </a:rPr>
              <a:t>BIOPSIKOSOZIALERA PARADIGMA ALDAKETA. MIN KRONIKOA “SENDATZETIK”, MINA </a:t>
            </a:r>
            <a:r>
              <a:rPr lang="es-ES" sz="2600" dirty="0" smtClean="0">
                <a:solidFill>
                  <a:schemeClr val="bg1"/>
                </a:solidFill>
              </a:rPr>
              <a:t>MANEIATZERA</a:t>
            </a:r>
          </a:p>
          <a:p>
            <a:pPr algn="just">
              <a:lnSpc>
                <a:spcPct val="110000"/>
              </a:lnSpc>
            </a:pPr>
            <a:r>
              <a:rPr lang="es-ES" sz="2600" dirty="0" smtClean="0">
                <a:solidFill>
                  <a:schemeClr val="bg1"/>
                </a:solidFill>
              </a:rPr>
              <a:t>FARMAKO </a:t>
            </a:r>
            <a:r>
              <a:rPr lang="es-ES" sz="2600" dirty="0">
                <a:solidFill>
                  <a:schemeClr val="bg1"/>
                </a:solidFill>
              </a:rPr>
              <a:t>OPIOIDEEK MIN KRONIKOAN DITUZTEN ONUREI ETA ARRISKUEI BURUZKO </a:t>
            </a:r>
            <a:r>
              <a:rPr lang="es-ES" sz="2600" dirty="0" smtClean="0">
                <a:solidFill>
                  <a:schemeClr val="bg1"/>
                </a:solidFill>
              </a:rPr>
              <a:t>EBIDENTZIAK</a:t>
            </a:r>
          </a:p>
          <a:p>
            <a:pPr algn="just">
              <a:lnSpc>
                <a:spcPct val="110000"/>
              </a:lnSpc>
            </a:pPr>
            <a:r>
              <a:rPr lang="es-ES" sz="2600" dirty="0" err="1" smtClean="0">
                <a:solidFill>
                  <a:schemeClr val="bg1"/>
                </a:solidFill>
              </a:rPr>
              <a:t>OEMKan</a:t>
            </a:r>
            <a:r>
              <a:rPr lang="es-ES" sz="2600" dirty="0" smtClean="0">
                <a:solidFill>
                  <a:schemeClr val="bg1"/>
                </a:solidFill>
              </a:rPr>
              <a:t> </a:t>
            </a:r>
            <a:r>
              <a:rPr lang="es-ES" sz="2600" dirty="0">
                <a:solidFill>
                  <a:schemeClr val="bg1"/>
                </a:solidFill>
              </a:rPr>
              <a:t>OPIOIDEAK ZUHUR ERABILTZEKO </a:t>
            </a:r>
            <a:r>
              <a:rPr lang="es-ES" sz="2600" dirty="0" smtClean="0">
                <a:solidFill>
                  <a:schemeClr val="bg1"/>
                </a:solidFill>
              </a:rPr>
              <a:t>GOMENDIOAK</a:t>
            </a:r>
          </a:p>
          <a:p>
            <a:pPr algn="just">
              <a:lnSpc>
                <a:spcPct val="110000"/>
              </a:lnSpc>
            </a:pPr>
            <a:r>
              <a:rPr lang="es-ES" sz="2600" dirty="0" smtClean="0">
                <a:solidFill>
                  <a:schemeClr val="bg1"/>
                </a:solidFill>
              </a:rPr>
              <a:t>TRAMADOLA: </a:t>
            </a:r>
            <a:r>
              <a:rPr lang="eu-ES" sz="2600" dirty="0">
                <a:solidFill>
                  <a:schemeClr val="bg1"/>
                </a:solidFill>
              </a:rPr>
              <a:t>KONTRAKO EFEKTUEN PROFIL BEREIZIA DUEN </a:t>
            </a:r>
            <a:r>
              <a:rPr lang="eu-ES" sz="2600" dirty="0" smtClean="0">
                <a:solidFill>
                  <a:schemeClr val="bg1"/>
                </a:solidFill>
              </a:rPr>
              <a:t>OPIOIDEA</a:t>
            </a:r>
            <a:endParaRPr lang="es-ES" sz="2600" dirty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110000"/>
              </a:lnSpc>
            </a:pPr>
            <a:r>
              <a:rPr lang="es-ES" sz="2600" dirty="0">
                <a:solidFill>
                  <a:schemeClr val="bg1"/>
                </a:solidFill>
              </a:rPr>
              <a:t>FUNTSEZKO IDEIAK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0" name="Conector recto 9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rudi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633" y="1361449"/>
            <a:ext cx="9533572" cy="45782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OPIOIDEAK ETA AHOTIK HARTUTAKO MORFINAREN GUTXI GORABEHERAKO DOSI BALIOKIDEAK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7" name="TestuKoadroa 6"/>
          <p:cNvSpPr txBox="1"/>
          <p:nvPr/>
        </p:nvSpPr>
        <p:spPr>
          <a:xfrm>
            <a:off x="598633" y="5908999"/>
            <a:ext cx="57378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Taula </a:t>
            </a:r>
            <a:r>
              <a:rPr lang="es-ES" sz="1200" dirty="0" err="1"/>
              <a:t>horiek</a:t>
            </a:r>
            <a:r>
              <a:rPr lang="es-ES" sz="1200" dirty="0"/>
              <a:t> </a:t>
            </a:r>
            <a:r>
              <a:rPr lang="es-ES" sz="1200" dirty="0" err="1"/>
              <a:t>orientagarriak</a:t>
            </a:r>
            <a:r>
              <a:rPr lang="es-ES" sz="1200" dirty="0"/>
              <a:t> </a:t>
            </a:r>
            <a:r>
              <a:rPr lang="es-ES" sz="1200" dirty="0" err="1"/>
              <a:t>dira</a:t>
            </a:r>
            <a:r>
              <a:rPr lang="es-ES" sz="1200" dirty="0"/>
              <a:t> eta </a:t>
            </a:r>
            <a:r>
              <a:rPr lang="es-ES" sz="1200" dirty="0" err="1"/>
              <a:t>ezin</a:t>
            </a:r>
            <a:r>
              <a:rPr lang="es-ES" sz="1200" dirty="0"/>
              <a:t> </a:t>
            </a:r>
            <a:r>
              <a:rPr lang="es-ES" sz="1200" dirty="0" err="1"/>
              <a:t>dira</a:t>
            </a:r>
            <a:r>
              <a:rPr lang="es-ES" sz="1200" dirty="0"/>
              <a:t> </a:t>
            </a:r>
            <a:r>
              <a:rPr lang="es-ES" sz="1200" dirty="0" err="1"/>
              <a:t>zuzenean</a:t>
            </a:r>
            <a:r>
              <a:rPr lang="es-ES" sz="1200" dirty="0"/>
              <a:t> </a:t>
            </a:r>
            <a:r>
              <a:rPr lang="es-ES" sz="1200" dirty="0" err="1"/>
              <a:t>aplikatu</a:t>
            </a:r>
            <a:r>
              <a:rPr lang="es-ES" sz="1200" dirty="0"/>
              <a:t> </a:t>
            </a:r>
            <a:r>
              <a:rPr lang="es-ES" sz="1200" dirty="0" err="1"/>
              <a:t>opioideak</a:t>
            </a:r>
            <a:r>
              <a:rPr lang="es-ES" sz="1200" dirty="0"/>
              <a:t> </a:t>
            </a:r>
            <a:r>
              <a:rPr lang="es-ES" sz="1200" dirty="0" err="1"/>
              <a:t>txandakatzeko</a:t>
            </a:r>
            <a:endParaRPr lang="es-ES" sz="1200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69555" y="1695095"/>
            <a:ext cx="10515600" cy="4351338"/>
          </a:xfrm>
        </p:spPr>
        <p:txBody>
          <a:bodyPr/>
          <a:lstStyle/>
          <a:p>
            <a:endParaRPr lang="es-ES" dirty="0"/>
          </a:p>
        </p:txBody>
      </p:sp>
      <p:grpSp>
        <p:nvGrpSpPr>
          <p:cNvPr id="8" name="Grupo 7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9" name="Imagen 8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0" name="Imagen 9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Imagen 10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21539" y="127031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782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OPIOIDEAK ETA AHOTIK HARTUTAKO MORFINAREN GUTXI GORABEHERAKO DOSI BALIOKIDEAK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3" name="Irudi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3015" y="1650682"/>
            <a:ext cx="8477250" cy="2962275"/>
          </a:xfrm>
          <a:prstGeom prst="rect">
            <a:avLst/>
          </a:prstGeom>
        </p:spPr>
      </p:pic>
      <p:sp>
        <p:nvSpPr>
          <p:cNvPr id="4" name="TestuKoadroa 3"/>
          <p:cNvSpPr txBox="1"/>
          <p:nvPr/>
        </p:nvSpPr>
        <p:spPr>
          <a:xfrm>
            <a:off x="1451610" y="4754880"/>
            <a:ext cx="86753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Taula </a:t>
            </a:r>
            <a:r>
              <a:rPr lang="es-ES" sz="1600" dirty="0" err="1"/>
              <a:t>horiek</a:t>
            </a:r>
            <a:r>
              <a:rPr lang="es-ES" sz="1600" dirty="0"/>
              <a:t> </a:t>
            </a:r>
            <a:r>
              <a:rPr lang="es-ES" sz="1600" dirty="0" err="1"/>
              <a:t>orientagarriak</a:t>
            </a:r>
            <a:r>
              <a:rPr lang="es-ES" sz="1600" dirty="0"/>
              <a:t> </a:t>
            </a:r>
            <a:r>
              <a:rPr lang="es-ES" sz="1600" dirty="0" err="1"/>
              <a:t>dira</a:t>
            </a:r>
            <a:r>
              <a:rPr lang="es-ES" sz="1600" dirty="0"/>
              <a:t> eta </a:t>
            </a:r>
            <a:r>
              <a:rPr lang="es-ES" sz="1600" dirty="0" err="1"/>
              <a:t>ezin</a:t>
            </a:r>
            <a:r>
              <a:rPr lang="es-ES" sz="1600" dirty="0"/>
              <a:t> </a:t>
            </a:r>
            <a:r>
              <a:rPr lang="es-ES" sz="1600" dirty="0" err="1"/>
              <a:t>dira</a:t>
            </a:r>
            <a:r>
              <a:rPr lang="es-ES" sz="1600" dirty="0"/>
              <a:t> </a:t>
            </a:r>
            <a:r>
              <a:rPr lang="es-ES" sz="1600" dirty="0" err="1"/>
              <a:t>zuzenean</a:t>
            </a:r>
            <a:r>
              <a:rPr lang="es-ES" sz="1600" dirty="0"/>
              <a:t> </a:t>
            </a:r>
            <a:r>
              <a:rPr lang="es-ES" sz="1600" dirty="0" err="1"/>
              <a:t>aplikatu</a:t>
            </a:r>
            <a:r>
              <a:rPr lang="es-ES" sz="1600" dirty="0"/>
              <a:t> </a:t>
            </a:r>
            <a:r>
              <a:rPr lang="es-ES" sz="1600" dirty="0" err="1"/>
              <a:t>opioideak</a:t>
            </a:r>
            <a:r>
              <a:rPr lang="es-ES" sz="1600" dirty="0"/>
              <a:t> </a:t>
            </a:r>
            <a:r>
              <a:rPr lang="es-ES" sz="1600" dirty="0" err="1"/>
              <a:t>txandakatzeko</a:t>
            </a:r>
            <a:endParaRPr lang="es-ES" sz="1600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421539" y="127031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283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OEMKan OPIOIDEAK ZUHUR ERABILTZEKO GOMENDIOAK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032124" y="2028376"/>
            <a:ext cx="10127751" cy="295510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6. </a:t>
            </a:r>
            <a:r>
              <a:rPr lang="es-ES" sz="2000" b="1" u="sng" dirty="0" smtClean="0">
                <a:solidFill>
                  <a:srgbClr val="4E9EBA"/>
                </a:solidFill>
              </a:rPr>
              <a:t>Tratamenduaren jarraipena eta amaitzea </a:t>
            </a:r>
          </a:p>
          <a:p>
            <a:pPr marL="0" indent="0">
              <a:buNone/>
            </a:pPr>
            <a:r>
              <a:rPr lang="es-ES" sz="2000" b="1" dirty="0" err="1" smtClean="0">
                <a:solidFill>
                  <a:srgbClr val="4E9EBA"/>
                </a:solidFill>
              </a:rPr>
              <a:t>Depreskripzioa</a:t>
            </a:r>
            <a:r>
              <a:rPr lang="es-ES" sz="2000" dirty="0" smtClean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pazientearekin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adostu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1800" dirty="0" err="1" smtClean="0"/>
              <a:t>hurrengo</a:t>
            </a:r>
            <a:r>
              <a:rPr lang="es-ES" sz="1800" dirty="0" smtClean="0"/>
              <a:t> kasu hauetan: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400" dirty="0" smtClean="0"/>
              <a:t>Minaren kausa konpontzen denean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400" dirty="0" smtClean="0"/>
              <a:t>Eraginkortasunik ez duela ikusten denean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400" dirty="0" smtClean="0"/>
              <a:t>Arriskuak edo kontrako ondorioak onurak baino handiagoak direnean 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400" dirty="0" smtClean="0"/>
              <a:t>Tratamenduak erantzun ona duenean 6 hilabetez </a:t>
            </a:r>
          </a:p>
          <a:p>
            <a:r>
              <a:rPr lang="es-ES" sz="1800" dirty="0" err="1" smtClean="0"/>
              <a:t>Motibazio-maila</a:t>
            </a:r>
            <a:r>
              <a:rPr lang="es-ES" sz="1800" dirty="0"/>
              <a:t>, gizarte-babesa eta mina minimizatzeko beste jarduera </a:t>
            </a:r>
            <a:r>
              <a:rPr lang="es-ES" sz="1800" dirty="0" err="1"/>
              <a:t>batzuk</a:t>
            </a:r>
            <a:r>
              <a:rPr lang="es-ES" sz="1800" dirty="0"/>
              <a:t> </a:t>
            </a:r>
            <a:r>
              <a:rPr lang="es-ES" sz="1800" dirty="0" err="1" smtClean="0"/>
              <a:t>egiteko</a:t>
            </a:r>
            <a:r>
              <a:rPr lang="es-ES" sz="1800" dirty="0" smtClean="0"/>
              <a:t> </a:t>
            </a:r>
            <a:r>
              <a:rPr lang="es-ES" sz="1800" dirty="0" err="1" smtClean="0"/>
              <a:t>aukera</a:t>
            </a:r>
            <a:r>
              <a:rPr lang="es-ES" sz="1800" dirty="0" smtClean="0"/>
              <a:t> </a:t>
            </a:r>
            <a:r>
              <a:rPr lang="es-ES" sz="1800" dirty="0" err="1" smtClean="0"/>
              <a:t>kontuan</a:t>
            </a:r>
            <a:r>
              <a:rPr lang="es-ES" sz="1800" dirty="0" smtClean="0"/>
              <a:t> </a:t>
            </a:r>
            <a:r>
              <a:rPr lang="es-ES" sz="1800" dirty="0" err="1" smtClean="0"/>
              <a:t>hartu</a:t>
            </a:r>
            <a:r>
              <a:rPr lang="es-ES" sz="1800" dirty="0" smtClean="0"/>
              <a:t> </a:t>
            </a:r>
            <a:r>
              <a:rPr lang="es-ES" sz="1800" dirty="0" err="1" smtClean="0"/>
              <a:t>behar</a:t>
            </a:r>
            <a:r>
              <a:rPr lang="es-ES" sz="1800" dirty="0" smtClean="0"/>
              <a:t> da </a:t>
            </a:r>
            <a:endParaRPr lang="es-ES" sz="1800" dirty="0"/>
          </a:p>
          <a:p>
            <a:r>
              <a:rPr lang="es-ES" sz="1800" dirty="0" smtClean="0"/>
              <a:t>Dosiak pixkanaka gutxitzen hilabeteak edo urteak pasa daitezke</a:t>
            </a:r>
            <a:endParaRPr lang="es-ES" sz="700" dirty="0"/>
          </a:p>
          <a:p>
            <a:endParaRPr lang="es-ES" sz="1800" dirty="0" smtClean="0"/>
          </a:p>
          <a:p>
            <a:endParaRPr lang="es-ES" sz="2400" dirty="0" smtClean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421539" y="127031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59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OEMKan OPIOIDEAK ZUHUR ERABILTZEKO GOMENDIOAK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066414" y="2005516"/>
            <a:ext cx="10127751" cy="282937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6. </a:t>
            </a:r>
            <a:r>
              <a:rPr lang="es-ES" sz="2000" b="1" u="sng" dirty="0" smtClean="0">
                <a:solidFill>
                  <a:srgbClr val="4E9EBA"/>
                </a:solidFill>
              </a:rPr>
              <a:t>Tratamenduaren jarraipena eta amaitzea </a:t>
            </a:r>
          </a:p>
          <a:p>
            <a:r>
              <a:rPr lang="es-ES" sz="2000" b="1" dirty="0" err="1" smtClean="0">
                <a:solidFill>
                  <a:srgbClr val="4E9EBA"/>
                </a:solidFill>
              </a:rPr>
              <a:t>Depreskripzioa</a:t>
            </a:r>
            <a:r>
              <a:rPr lang="es-ES" sz="2000" dirty="0" smtClean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pazientearekin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 smtClean="0">
                <a:solidFill>
                  <a:srgbClr val="4E9EBA"/>
                </a:solidFill>
              </a:rPr>
              <a:t>adostua</a:t>
            </a:r>
            <a:endParaRPr lang="es-ES" sz="2000" b="1" dirty="0" smtClean="0">
              <a:solidFill>
                <a:srgbClr val="4E9EBA"/>
              </a:solidFill>
            </a:endParaRPr>
          </a:p>
          <a:p>
            <a:r>
              <a:rPr lang="es-ES" sz="1800" dirty="0" smtClean="0"/>
              <a:t>Ez da frogatu dosi jaitsiera-pauta bat beste batzuk baino hobea denik. Aukera bat: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600" u="sng" dirty="0" smtClean="0"/>
              <a:t>Opioide-dosi </a:t>
            </a:r>
            <a:r>
              <a:rPr lang="es-ES" sz="1600" u="sng" dirty="0"/>
              <a:t>altuak eta/edo iraupen luzekoak:</a:t>
            </a:r>
            <a:r>
              <a:rPr lang="es-ES" sz="1600" dirty="0"/>
              <a:t> dosia %5-20 murriztu lau astean </a:t>
            </a:r>
            <a:r>
              <a:rPr lang="es-ES" sz="1600" dirty="0" smtClean="0"/>
              <a:t>behin</a:t>
            </a:r>
            <a:endParaRPr lang="es-ES" sz="1600" dirty="0"/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600" u="sng" dirty="0"/>
              <a:t>Dosi txikiak, 3 hilabete baino gutxiagoko iraupenekoak eta/edo arrisku handikoak:</a:t>
            </a:r>
            <a:r>
              <a:rPr lang="es-ES" sz="1600" dirty="0"/>
              <a:t> % 5-20 murriztu astero</a:t>
            </a:r>
            <a:endParaRPr lang="es-ES" sz="1800" dirty="0" smtClean="0"/>
          </a:p>
          <a:p>
            <a:r>
              <a:rPr lang="es-ES" sz="1800" b="1" dirty="0" smtClean="0">
                <a:solidFill>
                  <a:srgbClr val="4E9EBA"/>
                </a:solidFill>
              </a:rPr>
              <a:t>Autoeraginkortasuna, ariketa eta babes soziala sustatu,</a:t>
            </a:r>
            <a:r>
              <a:rPr lang="es-ES" sz="1800" dirty="0" smtClean="0"/>
              <a:t> mina, funtzionaltasuna eta gogo-aldartea hobetzen dituztelako</a:t>
            </a:r>
            <a:endParaRPr lang="es-ES" sz="1800" dirty="0"/>
          </a:p>
          <a:p>
            <a:endParaRPr lang="es-ES" sz="1800" dirty="0" smtClean="0"/>
          </a:p>
          <a:p>
            <a:endParaRPr lang="es-ES" sz="2400" dirty="0" smtClean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421539" y="127031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901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OEMKan OPIOIDEAK ZUHUR ERABILTZEKO GOMENDIOAK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087843" y="2036835"/>
            <a:ext cx="10420577" cy="37033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7. </a:t>
            </a:r>
            <a:r>
              <a:rPr lang="es-ES" sz="2000" b="1" u="sng" dirty="0" smtClean="0">
                <a:solidFill>
                  <a:srgbClr val="4E9EBA"/>
                </a:solidFill>
              </a:rPr>
              <a:t>Abstinentzia sindromea</a:t>
            </a:r>
          </a:p>
          <a:p>
            <a:r>
              <a:rPr lang="es-ES" sz="2000" dirty="0" smtClean="0"/>
              <a:t>Abusu-arazoak daudenean: dosia pixkanaka murriztea planteatu</a:t>
            </a:r>
          </a:p>
          <a:p>
            <a:r>
              <a:rPr lang="es-ES" sz="2000" dirty="0" smtClean="0"/>
              <a:t>Tolerantzia </a:t>
            </a:r>
            <a:r>
              <a:rPr lang="es-ES" sz="2000" dirty="0"/>
              <a:t>areagotua eta abstinentzia-sindromea duten </a:t>
            </a:r>
            <a:r>
              <a:rPr lang="es-ES" sz="2000" dirty="0" smtClean="0"/>
              <a:t>pazienteetan (opiazeoen </a:t>
            </a:r>
            <a:r>
              <a:rPr lang="es-ES" sz="2000" dirty="0"/>
              <a:t>kontsumoagatiko nahasmenduaren eta psikopatologia komorbidoaren diagnostiko-irizpiderik ez </a:t>
            </a:r>
            <a:r>
              <a:rPr lang="es-ES" sz="2000" dirty="0" smtClean="0"/>
              <a:t>badute), </a:t>
            </a:r>
            <a:r>
              <a:rPr lang="es-ES" sz="2000" dirty="0"/>
              <a:t>medikuak berak egin dezake maneiua: apurka kendu, txandakatu edo </a:t>
            </a:r>
            <a:r>
              <a:rPr lang="es-ES" sz="2000" dirty="0" smtClean="0"/>
              <a:t>kendu</a:t>
            </a:r>
            <a:endParaRPr lang="es-ES" sz="2000" dirty="0"/>
          </a:p>
          <a:p>
            <a:r>
              <a:rPr lang="es-ES" sz="2000" dirty="0" smtClean="0"/>
              <a:t>Opioideen kontsumoagatiko nahastearen beste diagnostiko-irizpide batzuk badituzte: adikzioak artatzeko zirkuitura bideratu</a:t>
            </a: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421539" y="127031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723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OEMKan OPIOIDEAK ZUHUR ERABILTZEKO GOMENDIOAK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845048" y="1712985"/>
            <a:ext cx="10096221" cy="37033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Min akutua opioideekin tratatuz gero, preskripzioa ez </a:t>
            </a:r>
            <a:r>
              <a:rPr lang="es-ES" sz="2000" b="1" u="sng" dirty="0" smtClean="0">
                <a:solidFill>
                  <a:srgbClr val="4E9EBA"/>
                </a:solidFill>
              </a:rPr>
              <a:t>kronifikatu</a:t>
            </a:r>
          </a:p>
          <a:p>
            <a:r>
              <a:rPr lang="es-ES" sz="2000" dirty="0" smtClean="0"/>
              <a:t>Kirurgia baten ondoren min akutua arintzeko opioide-tratamendua hasten duten pazienteen %6ren kasuan, tratamendua kroniko bihurtzen da</a:t>
            </a:r>
          </a:p>
          <a:p>
            <a:r>
              <a:rPr lang="es-ES" sz="2000" dirty="0" smtClean="0"/>
              <a:t>Min akutua kontrolatzeko analgesia multimodalari opioide bat gehitu behar bazaio:</a:t>
            </a:r>
            <a:endParaRPr lang="es-ES" sz="2000" dirty="0"/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800" dirty="0" smtClean="0"/>
              <a:t>Berehalako </a:t>
            </a:r>
            <a:r>
              <a:rPr lang="es-ES" sz="1800" dirty="0"/>
              <a:t>askapeneko opioideen </a:t>
            </a:r>
            <a:r>
              <a:rPr lang="es-ES" sz="1800" b="1" dirty="0">
                <a:solidFill>
                  <a:srgbClr val="4E9EBA"/>
                </a:solidFill>
              </a:rPr>
              <a:t>dosi eraginkor txikiena </a:t>
            </a:r>
            <a:r>
              <a:rPr lang="es-ES" sz="1800" dirty="0"/>
              <a:t>agindu behar </a:t>
            </a:r>
            <a:r>
              <a:rPr lang="es-ES" sz="1800" dirty="0" smtClean="0"/>
              <a:t>da (kroniko bihurtzeko arrisku handiagoa dago</a:t>
            </a:r>
            <a:r>
              <a:rPr lang="es-ES" sz="1800" dirty="0"/>
              <a:t> askapen kontrolatutako opioideak </a:t>
            </a:r>
            <a:r>
              <a:rPr lang="es-ES" sz="1800" dirty="0" smtClean="0"/>
              <a:t>erabiltzen direnean)</a:t>
            </a:r>
            <a:endParaRPr lang="es-ES" sz="1800" dirty="0"/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800" b="1" dirty="0">
                <a:solidFill>
                  <a:srgbClr val="4E9EBA"/>
                </a:solidFill>
              </a:rPr>
              <a:t>Nahikoa da 3 eguneko tratamenduarekin</a:t>
            </a:r>
            <a:r>
              <a:rPr lang="es-ES" sz="1800" dirty="0" smtClean="0"/>
              <a:t>, edo gutxiagokoa; oso gutxitan behar da 7 egun baino gehigo</a:t>
            </a:r>
            <a:endParaRPr lang="es-ES" sz="1800" dirty="0"/>
          </a:p>
          <a:p>
            <a:pPr lvl="1">
              <a:buFont typeface="Calibri" panose="020F0502020204030204" pitchFamily="34" charset="0"/>
              <a:buChar char="‒"/>
            </a:pPr>
            <a:r>
              <a:rPr lang="es-ES" sz="1800" dirty="0" smtClean="0"/>
              <a:t>Pazienteari informazioa eman eta alta-txostenean tratamenduaren dosia eta iraupena zehaztu</a:t>
            </a:r>
            <a:endParaRPr lang="es-ES" sz="1800" dirty="0"/>
          </a:p>
          <a:p>
            <a:pPr marL="0" indent="0">
              <a:buNone/>
            </a:pPr>
            <a:endParaRPr lang="es-ES" sz="2000" dirty="0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421539" y="127031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445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TRAMADOLA: KONTRAKO EFEKTUEN PROFIL BEREIZIA DUEN OPIOIDEA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342446" y="1705022"/>
            <a:ext cx="9507107" cy="363057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smtClean="0"/>
              <a:t>Asko erabiltzen den opioide arina da</a:t>
            </a:r>
          </a:p>
          <a:p>
            <a:r>
              <a:rPr lang="es-ES" sz="2000" dirty="0" smtClean="0"/>
              <a:t>Ekintza-mekanismo eta metabolismo bereizgarriak: </a:t>
            </a:r>
          </a:p>
          <a:p>
            <a:pPr lvl="1"/>
            <a:r>
              <a:rPr lang="es-ES" sz="1800" dirty="0" smtClean="0"/>
              <a:t>Opioideen errezeptoreak aktibatu eta serotonina era noradrenalina berrartzea inhibitzen du </a:t>
            </a:r>
          </a:p>
          <a:p>
            <a:pPr lvl="1"/>
            <a:r>
              <a:rPr lang="es-ES" sz="1800" dirty="0" smtClean="0"/>
              <a:t>CYP2D6ren bidez metabolizatzen da: norbanakoen aldakortasun handia  </a:t>
            </a:r>
          </a:p>
          <a:p>
            <a:r>
              <a:rPr lang="es-ES" sz="2000" dirty="0" smtClean="0"/>
              <a:t>Saiakuntza klinikoetan: eraginkortasun ez hobea eta saiakuntza uzteko probabilitate handiagoa AIEEekin baino </a:t>
            </a:r>
          </a:p>
          <a:p>
            <a:r>
              <a:rPr lang="es-ES" sz="2000" dirty="0" smtClean="0"/>
              <a:t>Behaketa-azterlanetan, hain ezagunak ez diren kontrako efektuekin lotzen da: hipogluzemia, hiponatremia, konbultsioak sortzeko arriskua, QT tartea luzatzea, sindrome serotoninergikoa eta noradrenergikoa</a:t>
            </a:r>
          </a:p>
          <a:p>
            <a:r>
              <a:rPr lang="es-ES" sz="2000" dirty="0" smtClean="0"/>
              <a:t>Tramadolak </a:t>
            </a:r>
            <a:r>
              <a:rPr lang="es-ES" sz="2000" dirty="0"/>
              <a:t>ez du abantailarik beste analgesiko batzuekin alderatuta, opioideen arrisku guztiak ditu eta, gainera, beste ondorio kaltegarri larri batzuk eragin </a:t>
            </a:r>
            <a:r>
              <a:rPr lang="es-ES" sz="2000" dirty="0" smtClean="0"/>
              <a:t>ditzake</a:t>
            </a: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421539" y="127031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643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0" y="365125"/>
            <a:ext cx="8379229" cy="732155"/>
          </a:xfrm>
        </p:spPr>
        <p:txBody>
          <a:bodyPr/>
          <a:lstStyle/>
          <a:p>
            <a:pPr algn="ctr"/>
            <a:r>
              <a:rPr lang="es-ES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Funtsezko ideak (1/2)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903677" cy="2036617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1540631" y="1407973"/>
            <a:ext cx="9591724" cy="37033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b="1" dirty="0">
                <a:solidFill>
                  <a:srgbClr val="4E9EBA"/>
                </a:solidFill>
              </a:rPr>
              <a:t>Mina</a:t>
            </a:r>
            <a:r>
              <a:rPr lang="es-ES" sz="2000" dirty="0" smtClean="0"/>
              <a:t> </a:t>
            </a:r>
            <a:r>
              <a:rPr lang="es-ES" sz="2000" dirty="0"/>
              <a:t>gerta </a:t>
            </a:r>
            <a:r>
              <a:rPr lang="es-ES" sz="2000" dirty="0" smtClean="0"/>
              <a:t>daiteke </a:t>
            </a:r>
            <a:r>
              <a:rPr lang="es-ES" sz="2000" b="1" dirty="0">
                <a:solidFill>
                  <a:srgbClr val="4E9EBA"/>
                </a:solidFill>
              </a:rPr>
              <a:t>ehunetan identifika daitekeen kalterik egon ez </a:t>
            </a:r>
            <a:r>
              <a:rPr lang="es-ES" sz="2000" dirty="0" smtClean="0"/>
              <a:t>arren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5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smtClean="0"/>
              <a:t>Pazienteari lesiorik egon ez arren, minak </a:t>
            </a:r>
            <a:r>
              <a:rPr lang="es-ES" sz="2000" dirty="0"/>
              <a:t>jarraitu dezakeela </a:t>
            </a:r>
            <a:r>
              <a:rPr lang="es-ES" sz="2000" dirty="0" smtClean="0"/>
              <a:t>eta mina eragiten duten </a:t>
            </a:r>
            <a:r>
              <a:rPr lang="es-ES" sz="2000" b="1" dirty="0" smtClean="0">
                <a:solidFill>
                  <a:srgbClr val="4E9EBA"/>
                </a:solidFill>
              </a:rPr>
              <a:t>mekanismo biopsikosozialak </a:t>
            </a:r>
            <a:r>
              <a:rPr lang="es-ES" sz="2000" dirty="0" smtClean="0"/>
              <a:t>zeintzuk diren azaltzeak, sinesmen faltsuak alda ditzake eta </a:t>
            </a:r>
            <a:r>
              <a:rPr lang="es-ES" sz="2000" b="1" dirty="0" smtClean="0">
                <a:solidFill>
                  <a:srgbClr val="4E9EBA"/>
                </a:solidFill>
              </a:rPr>
              <a:t>mugimenduan eta jardueran oinarritutako estrategiak </a:t>
            </a:r>
            <a:r>
              <a:rPr lang="es-ES" sz="2000" dirty="0" smtClean="0"/>
              <a:t>bultza ditzake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500" b="1" dirty="0">
              <a:solidFill>
                <a:srgbClr val="4E9EB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smtClean="0"/>
              <a:t>Egungo </a:t>
            </a:r>
            <a:r>
              <a:rPr lang="es-ES" sz="2000" dirty="0"/>
              <a:t>gidek min kronikoaren maneiuan diziplina anitzeko ikuspegiaren alde egiten dute, </a:t>
            </a:r>
            <a:r>
              <a:rPr lang="es-ES" sz="2000" dirty="0" smtClean="0"/>
              <a:t>estrategia </a:t>
            </a:r>
            <a:r>
              <a:rPr lang="es-ES" sz="2000" dirty="0"/>
              <a:t>ez-farmakologikoei eta </a:t>
            </a:r>
            <a:r>
              <a:rPr lang="es-ES" sz="2000" b="1" dirty="0">
                <a:solidFill>
                  <a:srgbClr val="4E9EBA"/>
                </a:solidFill>
              </a:rPr>
              <a:t>pazientearen parte-hartze aktiboari </a:t>
            </a:r>
            <a:r>
              <a:rPr lang="es-ES" sz="2000" dirty="0"/>
              <a:t>lehentasuna emanez </a:t>
            </a:r>
            <a:endParaRPr lang="es-ES" sz="2000" dirty="0" smtClean="0"/>
          </a:p>
          <a:p>
            <a:pPr>
              <a:buFont typeface="Wingdings" panose="05000000000000000000" pitchFamily="2" charset="2"/>
              <a:buChar char="ü"/>
            </a:pPr>
            <a:endParaRPr lang="es-ES" sz="500" b="1" dirty="0">
              <a:solidFill>
                <a:srgbClr val="4E9EB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smtClean="0"/>
              <a:t>Opioideek </a:t>
            </a:r>
            <a:r>
              <a:rPr lang="es-ES" sz="2000" dirty="0"/>
              <a:t>ez dute epe luzerako onura-arrisku profil positiborik erakutsi </a:t>
            </a:r>
            <a:r>
              <a:rPr lang="es-ES" sz="2000" dirty="0" smtClean="0"/>
              <a:t>OEMKan 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5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b="1" dirty="0" smtClean="0">
                <a:solidFill>
                  <a:srgbClr val="4E9EBA"/>
                </a:solidFill>
              </a:rPr>
              <a:t>Opioideen</a:t>
            </a:r>
            <a:r>
              <a:rPr lang="es-ES" sz="2000" dirty="0" smtClean="0"/>
              <a:t> </a:t>
            </a:r>
            <a:r>
              <a:rPr lang="es-ES" sz="2000" dirty="0"/>
              <a:t>bidezko </a:t>
            </a:r>
            <a:r>
              <a:rPr lang="es-ES" sz="2000" b="1" dirty="0">
                <a:solidFill>
                  <a:srgbClr val="4E9EBA"/>
                </a:solidFill>
              </a:rPr>
              <a:t>tratamenduak salbuespena izan</a:t>
            </a:r>
            <a:r>
              <a:rPr lang="es-ES" sz="2000" dirty="0"/>
              <a:t> behar du, eta </a:t>
            </a:r>
            <a:r>
              <a:rPr lang="es-ES" sz="2000" b="1" dirty="0">
                <a:solidFill>
                  <a:srgbClr val="4E9EBA"/>
                </a:solidFill>
              </a:rPr>
              <a:t>ez araua OEMKan</a:t>
            </a:r>
            <a:r>
              <a:rPr lang="es-ES" sz="2000" dirty="0"/>
              <a:t>, eta aldizka ebaluatu behar da (denbora gutxi, dosi baxuak</a:t>
            </a:r>
            <a:r>
              <a:rPr lang="es-ES" sz="2000" dirty="0" smtClean="0"/>
              <a:t>)</a:t>
            </a:r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595004" y="1218336"/>
            <a:ext cx="9578340" cy="2286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104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0" y="365125"/>
            <a:ext cx="8379229" cy="732155"/>
          </a:xfrm>
        </p:spPr>
        <p:txBody>
          <a:bodyPr/>
          <a:lstStyle/>
          <a:p>
            <a:pPr algn="ctr"/>
            <a:r>
              <a:rPr lang="es-ES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Funtsezko ideak (2/2)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903677" cy="2036617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1314972" y="2036618"/>
            <a:ext cx="9591724" cy="37033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Pazientearekin </a:t>
            </a:r>
            <a:r>
              <a:rPr lang="es-ES" sz="2000" b="1" dirty="0">
                <a:solidFill>
                  <a:srgbClr val="4E9EBA"/>
                </a:solidFill>
              </a:rPr>
              <a:t>helburu errealistak eta depreskribitzeko irizpideak </a:t>
            </a:r>
            <a:r>
              <a:rPr lang="es-ES" sz="2000" dirty="0"/>
              <a:t>adostuz behar </a:t>
            </a:r>
            <a:r>
              <a:rPr lang="es-ES" sz="2000" dirty="0" smtClean="0"/>
              <a:t>dira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500" b="1" dirty="0">
              <a:solidFill>
                <a:srgbClr val="4E9EB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smtClean="0"/>
              <a:t>Opioidearen </a:t>
            </a:r>
            <a:r>
              <a:rPr lang="es-ES" sz="2000" b="1" dirty="0" smtClean="0">
                <a:solidFill>
                  <a:srgbClr val="4E9EBA"/>
                </a:solidFill>
              </a:rPr>
              <a:t>despreskripzioa,</a:t>
            </a:r>
            <a:r>
              <a:rPr lang="es-ES" sz="2000" dirty="0" smtClean="0"/>
              <a:t> minaren </a:t>
            </a:r>
            <a:r>
              <a:rPr lang="es-ES" sz="2000" dirty="0"/>
              <a:t>kausa </a:t>
            </a:r>
            <a:r>
              <a:rPr lang="es-ES" sz="2000" dirty="0" smtClean="0"/>
              <a:t>konpontzen </a:t>
            </a:r>
            <a:r>
              <a:rPr lang="es-ES" sz="2000" dirty="0"/>
              <a:t>denean, helburuak lortzen ez direla ikustean edo ondorio kaltegarriak agertzen direnean, eta </a:t>
            </a:r>
            <a:r>
              <a:rPr lang="es-ES" sz="2000" b="1" dirty="0">
                <a:solidFill>
                  <a:srgbClr val="4E9EBA"/>
                </a:solidFill>
              </a:rPr>
              <a:t>6 hilabetez ondo erantzun </a:t>
            </a:r>
            <a:r>
              <a:rPr lang="es-ES" sz="2000" dirty="0" smtClean="0"/>
              <a:t>ondoren, planteatu behar da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500" b="1" dirty="0">
              <a:solidFill>
                <a:srgbClr val="4E9EB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t-BR" sz="2000" dirty="0" smtClean="0"/>
              <a:t>Despreskripzioa </a:t>
            </a:r>
            <a:r>
              <a:rPr lang="pt-BR" sz="2000" b="1" dirty="0">
                <a:solidFill>
                  <a:srgbClr val="4E9EBA"/>
                </a:solidFill>
              </a:rPr>
              <a:t>apurka-apurka</a:t>
            </a:r>
            <a:r>
              <a:rPr lang="pt-BR" sz="2000" dirty="0"/>
              <a:t> egin behar da, </a:t>
            </a:r>
            <a:r>
              <a:rPr lang="pt-BR" sz="2000" b="1" dirty="0">
                <a:solidFill>
                  <a:srgbClr val="4E9EBA"/>
                </a:solidFill>
              </a:rPr>
              <a:t>pazientearekin </a:t>
            </a:r>
            <a:r>
              <a:rPr lang="pt-BR" sz="2000" b="1" dirty="0" smtClean="0">
                <a:solidFill>
                  <a:srgbClr val="4E9EBA"/>
                </a:solidFill>
              </a:rPr>
              <a:t>adostuta</a:t>
            </a:r>
          </a:p>
          <a:p>
            <a:pPr marL="0" indent="0">
              <a:buNone/>
            </a:pPr>
            <a:r>
              <a:rPr lang="pt-BR" sz="500" dirty="0" smtClean="0"/>
              <a:t> </a:t>
            </a:r>
            <a:r>
              <a:rPr lang="es-ES" sz="500" dirty="0" smtClean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smtClean="0"/>
              <a:t>Opioideen </a:t>
            </a:r>
            <a:r>
              <a:rPr lang="es-ES" sz="2000" b="1" dirty="0" smtClean="0">
                <a:solidFill>
                  <a:srgbClr val="4E9EBA"/>
                </a:solidFill>
              </a:rPr>
              <a:t>dosia handitu arren eraginkortasun falta</a:t>
            </a:r>
            <a:r>
              <a:rPr lang="es-ES" sz="2000" dirty="0" smtClean="0"/>
              <a:t> dagoenean, opioideek eragindako </a:t>
            </a:r>
            <a:r>
              <a:rPr lang="es-ES" sz="2000" b="1" dirty="0" smtClean="0">
                <a:solidFill>
                  <a:srgbClr val="4E9EBA"/>
                </a:solidFill>
              </a:rPr>
              <a:t>hiperalgesia</a:t>
            </a:r>
            <a:r>
              <a:rPr lang="es-ES" sz="2000" dirty="0" smtClean="0"/>
              <a:t> susmatu behar da</a:t>
            </a:r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b="1" dirty="0">
              <a:solidFill>
                <a:srgbClr val="4E9EBA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595004" y="1218336"/>
            <a:ext cx="9578340" cy="2286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73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0268" y="714893"/>
            <a:ext cx="9236826" cy="1474470"/>
          </a:xfrm>
        </p:spPr>
        <p:txBody>
          <a:bodyPr>
            <a:normAutofit/>
          </a:bodyPr>
          <a:lstStyle/>
          <a:p>
            <a:pPr algn="ctr"/>
            <a:r>
              <a:rPr lang="es-ES" sz="4000" b="1" dirty="0" smtClean="0">
                <a:solidFill>
                  <a:srgbClr val="4BACC6"/>
                </a:solidFill>
                <a:latin typeface="Arial Black" pitchFamily="34" charset="0"/>
              </a:rPr>
              <a:t>Informazio gehiago eta bibliografia…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7809" y="2095759"/>
            <a:ext cx="3276600" cy="3381375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77970" y="1825625"/>
            <a:ext cx="6388877" cy="4351338"/>
          </a:xfrm>
        </p:spPr>
        <p:txBody>
          <a:bodyPr/>
          <a:lstStyle/>
          <a:p>
            <a:endParaRPr lang="es-ES_tradnl" dirty="0" smtClean="0">
              <a:solidFill>
                <a:srgbClr val="4E9EBA"/>
              </a:solidFill>
              <a:latin typeface="Arial Black" pitchFamily="34" charset="0"/>
            </a:endParaRPr>
          </a:p>
          <a:p>
            <a:endParaRPr lang="es-ES_tradnl" dirty="0">
              <a:solidFill>
                <a:srgbClr val="4E9EBA"/>
              </a:solidFill>
              <a:latin typeface="Arial Black" pitchFamily="34" charset="0"/>
            </a:endParaRPr>
          </a:p>
          <a:p>
            <a:endParaRPr lang="es-ES_tradnl" dirty="0" smtClean="0">
              <a:solidFill>
                <a:srgbClr val="4E9EBA"/>
              </a:solidFill>
              <a:latin typeface="Arial Black" pitchFamily="34" charset="0"/>
            </a:endParaRPr>
          </a:p>
          <a:p>
            <a:pPr marL="0" indent="0">
              <a:buNone/>
            </a:pPr>
            <a:r>
              <a:rPr lang="es-ES_tradnl" dirty="0" smtClean="0">
                <a:latin typeface="Arial Black" pitchFamily="34" charset="0"/>
              </a:rPr>
              <a:t> </a:t>
            </a:r>
            <a:r>
              <a:rPr lang="es-ES_tradnl" dirty="0" smtClean="0">
                <a:latin typeface="Arial Black" pitchFamily="34" charset="0"/>
                <a:hlinkClick r:id="rId3"/>
              </a:rPr>
              <a:t>INFAC 30 </a:t>
            </a:r>
            <a:r>
              <a:rPr lang="es-ES_tradnl" dirty="0" err="1">
                <a:latin typeface="Arial Black" pitchFamily="34" charset="0"/>
                <a:hlinkClick r:id="rId3"/>
              </a:rPr>
              <a:t>Liburukia</a:t>
            </a:r>
            <a:r>
              <a:rPr lang="es-ES_tradnl" dirty="0">
                <a:latin typeface="Arial Black" pitchFamily="34" charset="0"/>
                <a:hlinkClick r:id="rId3"/>
              </a:rPr>
              <a:t>, 01 </a:t>
            </a:r>
            <a:r>
              <a:rPr lang="es-ES_tradnl" dirty="0" err="1">
                <a:latin typeface="Arial Black" pitchFamily="34" charset="0"/>
                <a:hlinkClick r:id="rId3"/>
              </a:rPr>
              <a:t>Zk</a:t>
            </a:r>
            <a:r>
              <a:rPr lang="es-ES_tradnl" dirty="0">
                <a:latin typeface="Arial Black" pitchFamily="34" charset="0"/>
                <a:hlinkClick r:id="rId3"/>
              </a:rPr>
              <a:t> </a:t>
            </a:r>
            <a:endParaRPr lang="es-ES" dirty="0"/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8237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HITZAURREA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460337" y="1451610"/>
            <a:ext cx="9088445" cy="419481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smtClean="0"/>
              <a:t>Opioideek beren lekua daukate min akutua nahiz min onkologikoa tratatzeko, eta bizitzaren azken fasean</a:t>
            </a:r>
          </a:p>
          <a:p>
            <a:r>
              <a:rPr lang="es-ES" sz="2000" dirty="0" err="1" smtClean="0"/>
              <a:t>Opioideek</a:t>
            </a:r>
            <a:r>
              <a:rPr lang="es-ES" sz="2000" dirty="0"/>
              <a:t> </a:t>
            </a:r>
            <a:r>
              <a:rPr lang="es-ES" sz="2000" dirty="0" err="1"/>
              <a:t>onkologikoa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den min </a:t>
            </a:r>
            <a:r>
              <a:rPr lang="es-ES" sz="2000" dirty="0" err="1" smtClean="0"/>
              <a:t>kronikoan</a:t>
            </a:r>
            <a:r>
              <a:rPr lang="es-ES" sz="2000" dirty="0" smtClean="0"/>
              <a:t> (OEMK): </a:t>
            </a:r>
          </a:p>
          <a:p>
            <a:pPr lvl="1"/>
            <a:r>
              <a:rPr lang="es-ES" sz="2000" b="1" dirty="0">
                <a:solidFill>
                  <a:srgbClr val="4E9EBA"/>
                </a:solidFill>
              </a:rPr>
              <a:t>Ez </a:t>
            </a:r>
            <a:r>
              <a:rPr lang="es-ES" sz="2000" b="1" dirty="0" err="1">
                <a:solidFill>
                  <a:srgbClr val="4E9EBA"/>
                </a:solidFill>
              </a:rPr>
              <a:t>dute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frogatu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1800" dirty="0" err="1"/>
              <a:t>epe</a:t>
            </a:r>
            <a:r>
              <a:rPr lang="es-ES" sz="1800" dirty="0"/>
              <a:t> </a:t>
            </a:r>
            <a:r>
              <a:rPr lang="es-ES" sz="1800" dirty="0" err="1"/>
              <a:t>luzean</a:t>
            </a:r>
            <a:r>
              <a:rPr lang="es-ES" sz="18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onura-arrisku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profil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onik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</a:p>
          <a:p>
            <a:pPr lvl="1"/>
            <a:r>
              <a:rPr lang="es-ES" sz="1800" dirty="0" err="1" smtClean="0"/>
              <a:t>Gidek</a:t>
            </a:r>
            <a:r>
              <a:rPr lang="es-ES" sz="1800" dirty="0" smtClean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dituzte</a:t>
            </a:r>
            <a:r>
              <a:rPr lang="es-ES" sz="1800" dirty="0"/>
              <a:t> </a:t>
            </a:r>
            <a:r>
              <a:rPr lang="es-ES" sz="1800" dirty="0" err="1"/>
              <a:t>gomendatzen</a:t>
            </a:r>
            <a:r>
              <a:rPr lang="es-ES" sz="1800" dirty="0"/>
              <a:t>, oso </a:t>
            </a:r>
            <a:r>
              <a:rPr lang="es-ES" sz="1800" dirty="0" err="1"/>
              <a:t>kasu</a:t>
            </a:r>
            <a:r>
              <a:rPr lang="es-ES" sz="1800" dirty="0"/>
              <a:t> </a:t>
            </a:r>
            <a:r>
              <a:rPr lang="es-ES" sz="1800" dirty="0" err="1"/>
              <a:t>bakanetan</a:t>
            </a:r>
            <a:r>
              <a:rPr lang="es-ES" sz="1800" dirty="0"/>
              <a:t> izan </a:t>
            </a:r>
            <a:r>
              <a:rPr lang="es-ES" sz="1800" dirty="0" err="1" smtClean="0"/>
              <a:t>ezik</a:t>
            </a:r>
            <a:endParaRPr lang="es-ES" sz="1800" dirty="0" smtClean="0"/>
          </a:p>
          <a:p>
            <a:r>
              <a:rPr lang="es-ES" sz="2000" dirty="0" smtClean="0"/>
              <a:t>Hala eta guztiz</a:t>
            </a:r>
            <a:r>
              <a:rPr lang="es-ES" sz="2000" dirty="0"/>
              <a:t> </a:t>
            </a:r>
            <a:r>
              <a:rPr lang="es-ES" sz="2000" dirty="0" smtClean="0"/>
              <a:t>ere, EAEan azken 12 urteetan kontsumoa bikoiztu egin da (2009an </a:t>
            </a:r>
            <a:r>
              <a:rPr lang="es-ES" sz="2000" dirty="0"/>
              <a:t>8 DBE -&gt; 2020an 16,4 DBE</a:t>
            </a:r>
            <a:r>
              <a:rPr lang="es-ES" sz="2000" dirty="0" smtClean="0"/>
              <a:t>)</a:t>
            </a:r>
            <a:endParaRPr lang="es-ES" sz="2000" dirty="0"/>
          </a:p>
          <a:p>
            <a:r>
              <a:rPr lang="es-ES" sz="2000" dirty="0" smtClean="0"/>
              <a:t>Hiperalgesia, mendekotasuna eta adikzioa bezalako kontrako efektuak ikusten ari dira opioideen erabilera handiagatik</a:t>
            </a:r>
            <a:endParaRPr lang="es-ES" sz="2000" dirty="0"/>
          </a:p>
          <a:p>
            <a:r>
              <a:rPr lang="es-ES" sz="2000" b="1" dirty="0" smtClean="0">
                <a:solidFill>
                  <a:srgbClr val="4E9EBA"/>
                </a:solidFill>
              </a:rPr>
              <a:t>Minaren </a:t>
            </a:r>
            <a:r>
              <a:rPr lang="es-ES" sz="2000" b="1" dirty="0">
                <a:solidFill>
                  <a:srgbClr val="4E9EBA"/>
                </a:solidFill>
              </a:rPr>
              <a:t>neurobiologian </a:t>
            </a:r>
            <a:r>
              <a:rPr lang="es-ES" sz="2000" dirty="0" smtClean="0"/>
              <a:t>oinarrituta </a:t>
            </a:r>
            <a:r>
              <a:rPr lang="es-ES" sz="2000" dirty="0"/>
              <a:t>faktore psikologiko, sozial eta kulturalak identifikatzen </a:t>
            </a:r>
            <a:r>
              <a:rPr lang="es-ES" sz="2000" dirty="0" smtClean="0"/>
              <a:t>dira OEMKren </a:t>
            </a:r>
            <a:r>
              <a:rPr lang="es-ES" sz="2000" dirty="0"/>
              <a:t>elementu eragile gisa eta </a:t>
            </a:r>
            <a:r>
              <a:rPr lang="es-ES" sz="2000" b="1" dirty="0">
                <a:solidFill>
                  <a:srgbClr val="4E9EBA"/>
                </a:solidFill>
              </a:rPr>
              <a:t>mina tratatzeko modua aldatu beharra</a:t>
            </a:r>
            <a:r>
              <a:rPr lang="es-ES" sz="2000" dirty="0"/>
              <a:t> </a:t>
            </a:r>
            <a:r>
              <a:rPr lang="es-ES" sz="2000" dirty="0" smtClean="0"/>
              <a:t>proposatzen da</a:t>
            </a:r>
            <a:endParaRPr lang="es-ES" sz="2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rm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MIN KRONIKOA. SAILKAPEN BERRIA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600576" y="1393371"/>
            <a:ext cx="9014872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u="sng" dirty="0" smtClean="0"/>
              <a:t>IASPren gaur egungo minaren definizioa:</a:t>
            </a:r>
            <a:r>
              <a:rPr lang="es-ES" sz="2000" dirty="0" smtClean="0"/>
              <a:t> </a:t>
            </a:r>
            <a:r>
              <a:rPr lang="es-ES" sz="2000" i="1" dirty="0"/>
              <a:t>Esperientzia sentsorial eta emozional desatsegina, ehun-kalte erreal bati edo potentzial bati </a:t>
            </a:r>
            <a:r>
              <a:rPr lang="es-ES" sz="2000" b="1" i="1" dirty="0">
                <a:solidFill>
                  <a:srgbClr val="4E9EBA"/>
                </a:solidFill>
              </a:rPr>
              <a:t>lotua, edo </a:t>
            </a:r>
            <a:r>
              <a:rPr lang="es-ES" sz="2000" b="1" i="1" dirty="0" smtClean="0">
                <a:solidFill>
                  <a:srgbClr val="4E9EBA"/>
                </a:solidFill>
              </a:rPr>
              <a:t>antzekoa</a:t>
            </a:r>
            <a:endParaRPr lang="es-ES" sz="1050" dirty="0" smtClean="0">
              <a:solidFill>
                <a:srgbClr val="4E9EBA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1800" b="1" dirty="0" smtClean="0">
                <a:solidFill>
                  <a:srgbClr val="4E9EBA"/>
                </a:solidFill>
              </a:rPr>
              <a:t>Mina ehunetako kalte identifikagarririk gabe gerta daiteke</a:t>
            </a:r>
          </a:p>
          <a:p>
            <a:pPr marL="457200" lvl="1" indent="0">
              <a:buNone/>
            </a:pPr>
            <a:endParaRPr lang="es-ES" sz="1050" dirty="0" smtClean="0"/>
          </a:p>
          <a:p>
            <a:pPr lvl="1"/>
            <a:r>
              <a:rPr lang="es-ES" sz="1800" dirty="0" smtClean="0"/>
              <a:t>Mina </a:t>
            </a:r>
            <a:r>
              <a:rPr lang="es-ES" sz="1800" dirty="0"/>
              <a:t>eta </a:t>
            </a:r>
            <a:r>
              <a:rPr lang="es-ES" sz="1800" dirty="0" err="1"/>
              <a:t>nozizepzioa</a:t>
            </a:r>
            <a:r>
              <a:rPr lang="es-ES" sz="1800" dirty="0"/>
              <a:t> </a:t>
            </a:r>
            <a:r>
              <a:rPr lang="es-ES" sz="1800" dirty="0" err="1"/>
              <a:t>bi</a:t>
            </a:r>
            <a:r>
              <a:rPr lang="es-ES" sz="1800" dirty="0"/>
              <a:t> </a:t>
            </a:r>
            <a:r>
              <a:rPr lang="es-ES" sz="1800" dirty="0" err="1"/>
              <a:t>fenomeno</a:t>
            </a:r>
            <a:r>
              <a:rPr lang="es-ES" sz="1800" dirty="0"/>
              <a:t> </a:t>
            </a:r>
            <a:r>
              <a:rPr lang="es-ES" sz="1800" dirty="0" err="1"/>
              <a:t>desberdin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. Mina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dator</a:t>
            </a:r>
            <a:r>
              <a:rPr lang="es-ES" sz="1800" dirty="0"/>
              <a:t> </a:t>
            </a:r>
            <a:r>
              <a:rPr lang="es-ES" sz="1800" dirty="0" err="1"/>
              <a:t>soilik</a:t>
            </a:r>
            <a:r>
              <a:rPr lang="es-ES" sz="1800" dirty="0"/>
              <a:t> neurona </a:t>
            </a:r>
            <a:r>
              <a:rPr lang="es-ES" sz="1800" dirty="0" err="1"/>
              <a:t>sentsorialen</a:t>
            </a:r>
            <a:r>
              <a:rPr lang="es-ES" sz="1800" dirty="0"/>
              <a:t> </a:t>
            </a:r>
            <a:r>
              <a:rPr lang="es-ES" sz="1800" dirty="0" err="1" smtClean="0"/>
              <a:t>jardunetik</a:t>
            </a:r>
            <a:endParaRPr lang="es-ES" sz="1800" dirty="0" smtClean="0"/>
          </a:p>
          <a:p>
            <a:pPr lvl="1"/>
            <a:r>
              <a:rPr lang="es-ES" sz="1800" dirty="0" smtClean="0"/>
              <a:t>Mina </a:t>
            </a:r>
            <a:r>
              <a:rPr lang="es-ES" sz="1800" dirty="0" err="1"/>
              <a:t>esperientzia</a:t>
            </a:r>
            <a:r>
              <a:rPr lang="es-ES" sz="1800" dirty="0"/>
              <a:t> </a:t>
            </a:r>
            <a:r>
              <a:rPr lang="es-ES" sz="1800" dirty="0" err="1"/>
              <a:t>pertsonala</a:t>
            </a:r>
            <a:r>
              <a:rPr lang="es-ES" sz="1800" dirty="0"/>
              <a:t> da, eta </a:t>
            </a:r>
            <a:r>
              <a:rPr lang="es-ES" sz="1800" dirty="0" err="1"/>
              <a:t>gehiago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gutxiago</a:t>
            </a:r>
            <a:r>
              <a:rPr lang="es-ES" sz="1800" dirty="0"/>
              <a:t> </a:t>
            </a:r>
            <a:r>
              <a:rPr lang="es-ES" sz="1800" dirty="0" err="1"/>
              <a:t>baina</a:t>
            </a:r>
            <a:r>
              <a:rPr lang="es-ES" sz="1800" dirty="0"/>
              <a:t> </a:t>
            </a:r>
            <a:r>
              <a:rPr lang="es-ES" sz="1800" dirty="0" err="1"/>
              <a:t>faktore</a:t>
            </a:r>
            <a:r>
              <a:rPr lang="es-ES" sz="1800" dirty="0"/>
              <a:t> </a:t>
            </a:r>
            <a:r>
              <a:rPr lang="es-ES" sz="1800" dirty="0" err="1"/>
              <a:t>biologikoek</a:t>
            </a:r>
            <a:r>
              <a:rPr lang="es-ES" sz="1800" dirty="0"/>
              <a:t>, </a:t>
            </a:r>
            <a:r>
              <a:rPr lang="es-ES" sz="1800" dirty="0" err="1"/>
              <a:t>psikologikoek</a:t>
            </a:r>
            <a:r>
              <a:rPr lang="es-ES" sz="1800" dirty="0"/>
              <a:t> eta </a:t>
            </a:r>
            <a:r>
              <a:rPr lang="es-ES" sz="1800" dirty="0" err="1"/>
              <a:t>sozialek</a:t>
            </a:r>
            <a:r>
              <a:rPr lang="es-ES" sz="1800" dirty="0"/>
              <a:t> </a:t>
            </a:r>
            <a:r>
              <a:rPr lang="es-ES" sz="1800" dirty="0" err="1"/>
              <a:t>eragiten</a:t>
            </a:r>
            <a:r>
              <a:rPr lang="es-ES" sz="1800" dirty="0"/>
              <a:t> </a:t>
            </a:r>
            <a:r>
              <a:rPr lang="es-ES" sz="1800" dirty="0" err="1" smtClean="0"/>
              <a:t>diote</a:t>
            </a:r>
            <a:endParaRPr lang="es-ES" sz="1800" dirty="0" smtClean="0"/>
          </a:p>
          <a:p>
            <a:pPr lvl="1"/>
            <a:r>
              <a:rPr lang="es-ES" sz="1800" b="1" dirty="0" smtClean="0">
                <a:solidFill>
                  <a:srgbClr val="4E9EBA"/>
                </a:solidFill>
              </a:rPr>
              <a:t>Minaren </a:t>
            </a:r>
            <a:r>
              <a:rPr lang="es-ES" sz="1800" b="1" dirty="0" err="1">
                <a:solidFill>
                  <a:srgbClr val="4E9EBA"/>
                </a:solidFill>
              </a:rPr>
              <a:t>kontzeptua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dirty="0" err="1"/>
              <a:t>norberaren</a:t>
            </a:r>
            <a:r>
              <a:rPr lang="es-ES" sz="1800" dirty="0"/>
              <a:t> </a:t>
            </a:r>
            <a:r>
              <a:rPr lang="es-ES" sz="1800" dirty="0" err="1"/>
              <a:t>bizi-esperientzietatik</a:t>
            </a:r>
            <a:r>
              <a:rPr lang="es-ES" sz="1800" dirty="0"/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ikasten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smtClean="0">
                <a:solidFill>
                  <a:srgbClr val="4E9EBA"/>
                </a:solidFill>
              </a:rPr>
              <a:t>da</a:t>
            </a:r>
          </a:p>
          <a:p>
            <a:pPr lvl="1"/>
            <a:r>
              <a:rPr lang="es-ES" sz="1800" dirty="0" err="1" smtClean="0"/>
              <a:t>Bakoitzak</a:t>
            </a:r>
            <a:r>
              <a:rPr lang="es-ES" sz="1800" dirty="0" smtClean="0"/>
              <a:t> </a:t>
            </a:r>
            <a:r>
              <a:rPr lang="es-ES" sz="1800" dirty="0" err="1"/>
              <a:t>adierazitako</a:t>
            </a:r>
            <a:r>
              <a:rPr lang="es-ES" sz="1800" dirty="0"/>
              <a:t> min-</a:t>
            </a:r>
            <a:r>
              <a:rPr lang="es-ES" sz="1800" dirty="0" err="1"/>
              <a:t>esperientzia</a:t>
            </a:r>
            <a:r>
              <a:rPr lang="es-ES" sz="1800" dirty="0"/>
              <a:t> </a:t>
            </a:r>
            <a:r>
              <a:rPr lang="es-ES" sz="1800" dirty="0" err="1"/>
              <a:t>errespetatu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</a:t>
            </a:r>
            <a:r>
              <a:rPr lang="es-ES" sz="1800" dirty="0" smtClean="0"/>
              <a:t>da</a:t>
            </a:r>
          </a:p>
          <a:p>
            <a:pPr lvl="1"/>
            <a:r>
              <a:rPr lang="es-ES" sz="1800" dirty="0" smtClean="0"/>
              <a:t>Minak</a:t>
            </a:r>
            <a:r>
              <a:rPr lang="es-ES" sz="1800" dirty="0"/>
              <a:t>, oro har, egokitzeko joera duen arren, kalte eragin diezaioke funtzionaltasunari </a:t>
            </a:r>
            <a:r>
              <a:rPr lang="es-ES" sz="1800" dirty="0" smtClean="0"/>
              <a:t>eta </a:t>
            </a:r>
            <a:r>
              <a:rPr lang="es-ES" sz="1800" dirty="0"/>
              <a:t>ongizate psikologiko eta </a:t>
            </a:r>
            <a:r>
              <a:rPr lang="es-ES" sz="1800" dirty="0" smtClean="0"/>
              <a:t>sozialari</a:t>
            </a:r>
          </a:p>
          <a:p>
            <a:pPr lvl="1"/>
            <a:r>
              <a:rPr lang="eu-ES" sz="1800" dirty="0"/>
              <a:t>Mina adierazi ezinak ez du esan nahi minik ez dagoenik</a:t>
            </a:r>
            <a:endParaRPr lang="es-ES" sz="1800" dirty="0"/>
          </a:p>
          <a:p>
            <a:pPr marL="0" indent="0">
              <a:buNone/>
            </a:pPr>
            <a:endParaRPr lang="es-ES" sz="2000" dirty="0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70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1598483" y="1572116"/>
            <a:ext cx="8995034" cy="166986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err="1" smtClean="0"/>
              <a:t>Gaixotasunen</a:t>
            </a:r>
            <a:r>
              <a:rPr lang="es-ES" sz="2000" dirty="0" smtClean="0"/>
              <a:t> </a:t>
            </a:r>
            <a:r>
              <a:rPr lang="es-ES" sz="2000" dirty="0" err="1"/>
              <a:t>Nazioarteko</a:t>
            </a:r>
            <a:r>
              <a:rPr lang="es-ES" sz="2000" dirty="0"/>
              <a:t> </a:t>
            </a:r>
            <a:r>
              <a:rPr lang="es-ES" sz="2000" dirty="0" err="1" smtClean="0"/>
              <a:t>Sailkapenak</a:t>
            </a:r>
            <a:r>
              <a:rPr lang="es-ES" sz="2000" dirty="0" smtClean="0"/>
              <a:t> </a:t>
            </a:r>
            <a:r>
              <a:rPr lang="es-ES" sz="2000" dirty="0"/>
              <a:t>(GNS-11</a:t>
            </a:r>
            <a:r>
              <a:rPr lang="es-ES" sz="2000" dirty="0" smtClean="0"/>
              <a:t>) bitan </a:t>
            </a:r>
            <a:r>
              <a:rPr lang="es-ES" sz="2000" dirty="0" err="1" smtClean="0"/>
              <a:t>bereizten</a:t>
            </a:r>
            <a:r>
              <a:rPr lang="es-ES" sz="2000" dirty="0" smtClean="0"/>
              <a:t> du min </a:t>
            </a:r>
            <a:r>
              <a:rPr lang="es-ES" sz="2000" dirty="0" err="1" smtClean="0"/>
              <a:t>kronikoa</a:t>
            </a:r>
            <a:r>
              <a:rPr lang="es-ES" sz="2000" dirty="0" smtClean="0"/>
              <a:t>:</a:t>
            </a:r>
          </a:p>
          <a:p>
            <a:pPr lvl="1"/>
            <a:r>
              <a:rPr lang="es-ES" sz="1800" b="1" dirty="0" smtClean="0">
                <a:solidFill>
                  <a:srgbClr val="4E9EBA"/>
                </a:solidFill>
              </a:rPr>
              <a:t>Lehen mailakoa</a:t>
            </a:r>
            <a:r>
              <a:rPr lang="es-ES" sz="1800" dirty="0" smtClean="0"/>
              <a:t>: </a:t>
            </a:r>
            <a:r>
              <a:rPr lang="es-ES" sz="1800" dirty="0"/>
              <a:t>nahasmendu funtzionalarekin eta/edo beste kausa batek </a:t>
            </a:r>
            <a:r>
              <a:rPr lang="es-ES" sz="1800" dirty="0" smtClean="0"/>
              <a:t>azaldu </a:t>
            </a:r>
            <a:r>
              <a:rPr lang="es-ES" sz="1800" dirty="0"/>
              <a:t>ezin duen estres emozionalarekin </a:t>
            </a:r>
            <a:r>
              <a:rPr lang="es-ES" sz="1800" dirty="0" smtClean="0"/>
              <a:t>lotuta dagoena, eta bere horretan, gaixotasuna dena</a:t>
            </a:r>
          </a:p>
          <a:p>
            <a:pPr lvl="1"/>
            <a:r>
              <a:rPr lang="es-ES" sz="1800" b="1" dirty="0" smtClean="0">
                <a:solidFill>
                  <a:srgbClr val="4E9EBA"/>
                </a:solidFill>
              </a:rPr>
              <a:t>Bigarren mailakoa</a:t>
            </a:r>
            <a:r>
              <a:rPr lang="es-ES" sz="1800" dirty="0" smtClean="0"/>
              <a:t>: azpiko </a:t>
            </a:r>
            <a:r>
              <a:rPr lang="es-ES" sz="1800" dirty="0"/>
              <a:t>baldintza kliniko baten sintoma </a:t>
            </a:r>
            <a:r>
              <a:rPr lang="es-ES" sz="1800" dirty="0" smtClean="0"/>
              <a:t>dena</a:t>
            </a:r>
            <a:endParaRPr lang="es-ES" sz="2000" dirty="0" smtClean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rm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MIN KRONIKOA. SAILKAPEN BERRIA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881573"/>
              </p:ext>
            </p:extLst>
          </p:nvPr>
        </p:nvGraphicFramePr>
        <p:xfrm>
          <a:off x="1781218" y="3241985"/>
          <a:ext cx="8629564" cy="2616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Documento" r:id="rId3" imgW="6644192" imgH="2014742" progId="Word.Document.12">
                  <p:embed/>
                </p:oleObj>
              </mc:Choice>
              <mc:Fallback>
                <p:oleObj name="Documento" r:id="rId3" imgW="6644192" imgH="201474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81218" y="3241985"/>
                        <a:ext cx="8629564" cy="26167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8" name="Grupo 7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9" name="Imagen 8"/>
            <p:cNvPicPr/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0" name="Imagen 9" descr="Archivo:Osakidetza.svg - Wikipedia, la enciclopedia libre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Imagen 10" descr="salud_lateral_color"/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935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1448913" y="1267486"/>
            <a:ext cx="8762624" cy="518632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smtClean="0"/>
              <a:t>Minaren sailkapena ikuspegi </a:t>
            </a:r>
            <a:r>
              <a:rPr lang="es-ES" sz="2000" dirty="0"/>
              <a:t>fisiopatologikotik:</a:t>
            </a:r>
            <a:endParaRPr lang="es-ES" sz="20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b="1" dirty="0" smtClean="0">
                <a:solidFill>
                  <a:srgbClr val="4E9EBA"/>
                </a:solidFill>
              </a:rPr>
              <a:t>Min </a:t>
            </a:r>
            <a:r>
              <a:rPr lang="es-ES" sz="1800" b="1" dirty="0" err="1" smtClean="0">
                <a:solidFill>
                  <a:srgbClr val="4E9EBA"/>
                </a:solidFill>
              </a:rPr>
              <a:t>nozizeptiboa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dirty="0" smtClean="0"/>
              <a:t>(</a:t>
            </a:r>
            <a:r>
              <a:rPr lang="es-ES" sz="1800" dirty="0" err="1" smtClean="0"/>
              <a:t>ehun-lesioak</a:t>
            </a:r>
            <a:r>
              <a:rPr lang="es-ES" sz="1800" dirty="0" smtClean="0"/>
              <a:t> </a:t>
            </a:r>
            <a:r>
              <a:rPr lang="es-ES" sz="1800" dirty="0" err="1" smtClean="0"/>
              <a:t>eragindakoa</a:t>
            </a:r>
            <a:r>
              <a:rPr lang="es-ES" sz="1800" dirty="0" smtClean="0"/>
              <a:t>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b="1" dirty="0" smtClean="0">
                <a:solidFill>
                  <a:srgbClr val="4E9EBA"/>
                </a:solidFill>
              </a:rPr>
              <a:t>Min </a:t>
            </a:r>
            <a:r>
              <a:rPr lang="es-ES" sz="1800" b="1" dirty="0" err="1" smtClean="0">
                <a:solidFill>
                  <a:srgbClr val="4E9EBA"/>
                </a:solidFill>
              </a:rPr>
              <a:t>neuropatikoa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dirty="0" smtClean="0"/>
              <a:t>(</a:t>
            </a:r>
            <a:r>
              <a:rPr lang="es-ES" sz="1800" dirty="0" err="1" smtClean="0"/>
              <a:t>nerbio-lesioak</a:t>
            </a:r>
            <a:r>
              <a:rPr lang="es-ES" sz="1800" dirty="0" smtClean="0"/>
              <a:t> </a:t>
            </a:r>
            <a:r>
              <a:rPr lang="es-ES" sz="1800" dirty="0" err="1" smtClean="0"/>
              <a:t>eragindakoa</a:t>
            </a:r>
            <a:r>
              <a:rPr lang="es-ES" sz="1800" dirty="0" smtClean="0"/>
              <a:t>)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b="1" dirty="0" smtClean="0">
                <a:solidFill>
                  <a:srgbClr val="4E9EBA"/>
                </a:solidFill>
              </a:rPr>
              <a:t>Min </a:t>
            </a:r>
            <a:r>
              <a:rPr lang="es-ES" sz="1800" b="1" dirty="0" err="1" smtClean="0">
                <a:solidFill>
                  <a:srgbClr val="4E9EBA"/>
                </a:solidFill>
              </a:rPr>
              <a:t>noziplastikoa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dirty="0" smtClean="0"/>
              <a:t>(</a:t>
            </a:r>
            <a:r>
              <a:rPr lang="es-ES" sz="1800" dirty="0" err="1" smtClean="0"/>
              <a:t>sentsibilizazio</a:t>
            </a:r>
            <a:r>
              <a:rPr lang="es-ES" sz="1800" dirty="0" smtClean="0"/>
              <a:t> </a:t>
            </a:r>
            <a:r>
              <a:rPr lang="es-ES" sz="1800" dirty="0" err="1" smtClean="0"/>
              <a:t>zentralak</a:t>
            </a:r>
            <a:r>
              <a:rPr lang="es-ES" sz="1800" dirty="0" smtClean="0"/>
              <a:t> </a:t>
            </a:r>
            <a:r>
              <a:rPr lang="es-ES" sz="1800" dirty="0" err="1" smtClean="0"/>
              <a:t>eragindakoa</a:t>
            </a:r>
            <a:r>
              <a:rPr lang="es-ES" sz="1800" dirty="0" smtClean="0"/>
              <a:t>)</a:t>
            </a:r>
          </a:p>
          <a:p>
            <a:endParaRPr lang="es-ES" sz="1000" dirty="0" smtClean="0"/>
          </a:p>
          <a:p>
            <a:r>
              <a:rPr lang="es-ES" sz="2000" b="1" u="sng" dirty="0" smtClean="0">
                <a:solidFill>
                  <a:srgbClr val="4E9EBA"/>
                </a:solidFill>
              </a:rPr>
              <a:t>Min </a:t>
            </a:r>
            <a:r>
              <a:rPr lang="es-ES" sz="2000" b="1" u="sng" dirty="0" err="1" smtClean="0">
                <a:solidFill>
                  <a:srgbClr val="4E9EBA"/>
                </a:solidFill>
              </a:rPr>
              <a:t>noziplastikoa</a:t>
            </a:r>
            <a:r>
              <a:rPr lang="es-ES" sz="2000" b="1" dirty="0" smtClean="0">
                <a:solidFill>
                  <a:srgbClr val="4E9EBA"/>
                </a:solidFill>
              </a:rPr>
              <a:t>: </a:t>
            </a:r>
          </a:p>
          <a:p>
            <a:pPr lvl="1"/>
            <a:r>
              <a:rPr lang="es-ES" sz="1800" dirty="0" smtClean="0"/>
              <a:t>Estimulu mingarriak anplifikatu egiten dira eta/edo mekanismo inhibitzaileak murrizten, eta, horrenbestez, </a:t>
            </a:r>
            <a:r>
              <a:rPr lang="es-ES" sz="1800" b="1" dirty="0" smtClean="0">
                <a:solidFill>
                  <a:srgbClr val="4E9EBA"/>
                </a:solidFill>
              </a:rPr>
              <a:t>nerbio-sistema zentraleko neurona nozizeptiboek </a:t>
            </a:r>
            <a:r>
              <a:rPr lang="es-ES" sz="1800" dirty="0" smtClean="0"/>
              <a:t>estimulu normalei edo atalase-azpikoei </a:t>
            </a:r>
            <a:r>
              <a:rPr lang="es-ES" sz="1800" b="1" dirty="0" smtClean="0">
                <a:solidFill>
                  <a:srgbClr val="4E9EBA"/>
                </a:solidFill>
              </a:rPr>
              <a:t>erantzun handiagoa </a:t>
            </a:r>
            <a:r>
              <a:rPr lang="es-ES" sz="1800" dirty="0" smtClean="0"/>
              <a:t>ematen diete</a:t>
            </a:r>
          </a:p>
          <a:p>
            <a:pPr lvl="1"/>
            <a:r>
              <a:rPr lang="es-ES" sz="1800" dirty="0" smtClean="0"/>
              <a:t>Min multifaktoriala bezala</a:t>
            </a:r>
            <a:r>
              <a:rPr lang="es-ES" sz="1800" dirty="0"/>
              <a:t> </a:t>
            </a:r>
            <a:r>
              <a:rPr lang="es-ES" sz="1800" dirty="0" smtClean="0"/>
              <a:t>ager </a:t>
            </a:r>
            <a:r>
              <a:rPr lang="es-ES" sz="1800" dirty="0"/>
              <a:t>daiteke</a:t>
            </a:r>
            <a:r>
              <a:rPr lang="es-ES" sz="1800" dirty="0" smtClean="0"/>
              <a:t>, non ehunetako edo nerbioetako lesio identifikarri baten minetik espero litzatekeen </a:t>
            </a:r>
            <a:r>
              <a:rPr lang="es-ES" sz="1800" b="1" dirty="0" smtClean="0">
                <a:solidFill>
                  <a:srgbClr val="4E9EBA"/>
                </a:solidFill>
              </a:rPr>
              <a:t>mina</a:t>
            </a:r>
            <a:r>
              <a:rPr lang="es-ES" sz="1800" dirty="0" smtClean="0"/>
              <a:t> baino </a:t>
            </a:r>
            <a:r>
              <a:rPr lang="es-ES" sz="1800" b="1" dirty="0">
                <a:solidFill>
                  <a:srgbClr val="4E9EBA"/>
                </a:solidFill>
              </a:rPr>
              <a:t>zabalagoa eta/edo biziagoa </a:t>
            </a:r>
            <a:r>
              <a:rPr lang="es-ES" sz="1800" dirty="0" smtClean="0"/>
              <a:t>dena, beste sintoma batzuekin batera, hala nola nekea edo lo egiteko arazoak, oroimen-arazoak eta alterazio emozionalak</a:t>
            </a:r>
          </a:p>
          <a:p>
            <a:pPr lvl="1"/>
            <a:r>
              <a:rPr lang="es-ES" sz="1800" dirty="0" smtClean="0"/>
              <a:t>Aislatuta ager daiteke (adibidez, fibromialgian), edo min nozizeptioarekin edo neuropatikoarekin batera (batzutan, gerrialdeko min kronikoan)</a:t>
            </a:r>
          </a:p>
          <a:p>
            <a:pPr lvl="1"/>
            <a:r>
              <a:rPr lang="es-ES" sz="1800" dirty="0"/>
              <a:t>Erantzun eskasa du farmako analgesikoekiko</a:t>
            </a:r>
            <a:endParaRPr lang="es-ES" sz="1800" dirty="0" smtClean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rm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MIN KRONIKOA. SAILKAPEN BERRIA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8" name="Grupo 7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9" name="Imagen 8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0" name="Imagen 9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Imagen 10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2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12877"/>
            <a:ext cx="12061912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EREDU BIOPSIKOSOZIALERA PARADIGMA 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ALDAKETA</a:t>
            </a:r>
            <a:b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Min kronikoa “sendatzetik”, mina maneiatzera 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272208" y="1955725"/>
            <a:ext cx="10051847" cy="234195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 smtClean="0">
                <a:solidFill>
                  <a:srgbClr val="4E9EBA"/>
                </a:solidFill>
              </a:rPr>
              <a:t>Garunak </a:t>
            </a:r>
            <a:r>
              <a:rPr lang="es-ES" sz="2000" b="1" dirty="0">
                <a:solidFill>
                  <a:srgbClr val="4E9EBA"/>
                </a:solidFill>
              </a:rPr>
              <a:t>ehunetarako mehatxua </a:t>
            </a:r>
            <a:r>
              <a:rPr lang="es-ES" sz="2000" dirty="0"/>
              <a:t>dagoela </a:t>
            </a:r>
            <a:r>
              <a:rPr lang="es-ES" sz="2000" dirty="0" smtClean="0"/>
              <a:t>interpretatu </a:t>
            </a:r>
            <a:r>
              <a:rPr lang="es-ES" sz="2000" dirty="0"/>
              <a:t>eta garuneko eremu jakin batzuk aktibatzen </a:t>
            </a:r>
            <a:r>
              <a:rPr lang="es-ES" sz="2000" dirty="0" smtClean="0"/>
              <a:t>dira, </a:t>
            </a:r>
            <a:r>
              <a:rPr lang="es-ES" sz="2000" dirty="0"/>
              <a:t>minaren </a:t>
            </a:r>
            <a:r>
              <a:rPr lang="es-ES" sz="2000" dirty="0" smtClean="0"/>
              <a:t>neuromatriza, eta orduan </a:t>
            </a:r>
            <a:r>
              <a:rPr lang="es-ES" sz="2000" b="1" dirty="0" smtClean="0">
                <a:solidFill>
                  <a:srgbClr val="4E9EBA"/>
                </a:solidFill>
              </a:rPr>
              <a:t>sortzen da mina</a:t>
            </a:r>
            <a:endParaRPr lang="es-ES" sz="2000" dirty="0" smtClean="0"/>
          </a:p>
          <a:p>
            <a:r>
              <a:rPr lang="es-ES" sz="2000" dirty="0" err="1" smtClean="0"/>
              <a:t>Aktibazioa</a:t>
            </a:r>
            <a:r>
              <a:rPr lang="es-ES" sz="2000" dirty="0" smtClean="0"/>
              <a:t> </a:t>
            </a:r>
            <a:r>
              <a:rPr lang="es-ES" sz="2000" dirty="0" err="1" smtClean="0"/>
              <a:t>gerta</a:t>
            </a:r>
            <a:r>
              <a:rPr lang="es-ES" sz="2000" dirty="0" smtClean="0"/>
              <a:t> </a:t>
            </a:r>
            <a:r>
              <a:rPr lang="es-ES" sz="2000" dirty="0" err="1" smtClean="0"/>
              <a:t>daiteke</a:t>
            </a:r>
            <a:r>
              <a:rPr lang="es-ES" sz="2000" dirty="0" smtClean="0"/>
              <a:t>:</a:t>
            </a:r>
          </a:p>
          <a:p>
            <a:pPr lvl="1"/>
            <a:r>
              <a:rPr lang="es-ES" sz="1800" dirty="0" err="1" smtClean="0"/>
              <a:t>Informazio</a:t>
            </a:r>
            <a:r>
              <a:rPr lang="es-ES" sz="1800" dirty="0" smtClean="0"/>
              <a:t> </a:t>
            </a:r>
            <a:r>
              <a:rPr lang="es-ES" sz="1800" dirty="0" err="1" smtClean="0"/>
              <a:t>sentsorial</a:t>
            </a:r>
            <a:r>
              <a:rPr lang="es-ES" sz="1800" dirty="0" smtClean="0"/>
              <a:t> </a:t>
            </a:r>
            <a:r>
              <a:rPr lang="es-ES" sz="1800" dirty="0" err="1" smtClean="0"/>
              <a:t>nozizeptiboaren</a:t>
            </a:r>
            <a:r>
              <a:rPr lang="es-ES" sz="1800" dirty="0" smtClean="0"/>
              <a:t> </a:t>
            </a:r>
            <a:r>
              <a:rPr lang="es-ES" sz="1800" dirty="0" err="1" smtClean="0"/>
              <a:t>ondorioz</a:t>
            </a:r>
            <a:endParaRPr lang="es-ES" sz="1800" dirty="0" smtClean="0"/>
          </a:p>
          <a:p>
            <a:pPr lvl="1"/>
            <a:r>
              <a:rPr lang="es-ES" sz="1800" dirty="0" smtClean="0"/>
              <a:t>Sinesmen, itxaropen, emozio, esanahi eta oroitzapenen ondorioz</a:t>
            </a:r>
            <a:endParaRPr lang="es-ES" sz="1800" dirty="0"/>
          </a:p>
          <a:p>
            <a:endParaRPr lang="es-ES" sz="300" dirty="0" smtClean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99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12877"/>
            <a:ext cx="12061912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EREDU BIOPSIKOSOZIALERA PARADIGMA 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ALDAKETA</a:t>
            </a:r>
            <a:b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Min kronikoa “sendatzetik”, mina maneiatzera 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15263" y="1738555"/>
            <a:ext cx="10051847" cy="323349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smtClean="0"/>
              <a:t>Min </a:t>
            </a:r>
            <a:r>
              <a:rPr lang="es-ES" sz="2000" dirty="0" err="1"/>
              <a:t>kronikoa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maneiatzeko</a:t>
            </a:r>
            <a:r>
              <a:rPr lang="es-ES" sz="2000" dirty="0"/>
              <a:t> </a:t>
            </a:r>
            <a:r>
              <a:rPr lang="es-ES" sz="2000" dirty="0" err="1"/>
              <a:t>aintzat</a:t>
            </a:r>
            <a:r>
              <a:rPr lang="es-ES" sz="2000" dirty="0"/>
              <a:t> </a:t>
            </a:r>
            <a:r>
              <a:rPr lang="es-ES" sz="2000" dirty="0" err="1"/>
              <a:t>hartu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 </a:t>
            </a:r>
            <a:r>
              <a:rPr lang="es-ES" sz="2000" dirty="0" err="1"/>
              <a:t>bere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alde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biopsikosoziala</a:t>
            </a:r>
            <a:r>
              <a:rPr lang="es-ES" sz="2000" dirty="0"/>
              <a:t>:</a:t>
            </a:r>
          </a:p>
          <a:p>
            <a:pPr lvl="1"/>
            <a:r>
              <a:rPr lang="es-ES" sz="1800" dirty="0"/>
              <a:t>dimentsio anitzeko tratamendu-estrategia ezinbestekoa da, jendearen lehentasunak, trebetasunak eta helburuak esploratzeko, </a:t>
            </a:r>
            <a:r>
              <a:rPr lang="es-ES" sz="1800" dirty="0" smtClean="0"/>
              <a:t>haien </a:t>
            </a:r>
            <a:r>
              <a:rPr lang="es-ES" sz="1800" dirty="0"/>
              <a:t>mina ulertzen </a:t>
            </a:r>
            <a:r>
              <a:rPr lang="es-ES" sz="1800" dirty="0" smtClean="0"/>
              <a:t>laguntzeko eta </a:t>
            </a:r>
            <a:r>
              <a:rPr lang="es-ES" sz="1800" dirty="0"/>
              <a:t>gerta daitekeenari buruzko usteak </a:t>
            </a:r>
            <a:r>
              <a:rPr lang="es-ES" sz="1800" dirty="0" smtClean="0"/>
              <a:t>aldarazteko</a:t>
            </a:r>
          </a:p>
          <a:p>
            <a:pPr lvl="1"/>
            <a:r>
              <a:rPr lang="es-ES" sz="1800" b="1" dirty="0" err="1">
                <a:solidFill>
                  <a:srgbClr val="4E9EBA"/>
                </a:solidFill>
              </a:rPr>
              <a:t>helburu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errealistak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dirty="0" err="1"/>
              <a:t>ezarri</a:t>
            </a:r>
            <a:r>
              <a:rPr lang="es-ES" sz="1800" dirty="0"/>
              <a:t>, </a:t>
            </a:r>
            <a:r>
              <a:rPr lang="es-ES" sz="1800" b="1" dirty="0" err="1">
                <a:solidFill>
                  <a:srgbClr val="4E9EBA"/>
                </a:solidFill>
              </a:rPr>
              <a:t>funtzionaltasunari</a:t>
            </a:r>
            <a:r>
              <a:rPr lang="es-ES" sz="1800" dirty="0"/>
              <a:t> eta </a:t>
            </a:r>
            <a:r>
              <a:rPr lang="es-ES" sz="1800" b="1" dirty="0" err="1">
                <a:solidFill>
                  <a:srgbClr val="4E9EBA"/>
                </a:solidFill>
              </a:rPr>
              <a:t>bizi-kalitateari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lehentasuna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dirty="0" err="1" smtClean="0"/>
              <a:t>emanez</a:t>
            </a:r>
            <a:endParaRPr lang="es-ES" sz="1800" dirty="0" smtClean="0"/>
          </a:p>
          <a:p>
            <a:pPr lvl="1"/>
            <a:r>
              <a:rPr lang="es-ES" sz="1800" b="1" dirty="0">
                <a:solidFill>
                  <a:srgbClr val="4E9EBA"/>
                </a:solidFill>
              </a:rPr>
              <a:t>p</a:t>
            </a:r>
            <a:r>
              <a:rPr lang="es-ES" sz="1800" b="1" dirty="0" smtClean="0">
                <a:solidFill>
                  <a:srgbClr val="4E9EBA"/>
                </a:solidFill>
              </a:rPr>
              <a:t>azientearen heziketa </a:t>
            </a:r>
            <a:r>
              <a:rPr lang="es-ES" sz="1800" dirty="0" smtClean="0"/>
              <a:t>funtsezko da autoeraginkortasunerako (proposatutako emaitzak </a:t>
            </a:r>
            <a:r>
              <a:rPr lang="es-ES" sz="1800" dirty="0"/>
              <a:t>lortzeko norberaren gaitasunarekiko </a:t>
            </a:r>
            <a:r>
              <a:rPr lang="es-ES" sz="1800" dirty="0" smtClean="0"/>
              <a:t>konfiantza bultzatu)</a:t>
            </a:r>
          </a:p>
          <a:p>
            <a:pPr lvl="1"/>
            <a:r>
              <a:rPr lang="es-ES" sz="1800" dirty="0"/>
              <a:t>pazienteei azaldu mina </a:t>
            </a:r>
            <a:r>
              <a:rPr lang="es-ES" sz="1800" dirty="0" smtClean="0"/>
              <a:t>eduki daitekeela nahiz lesiorik ez izan</a:t>
            </a:r>
            <a:r>
              <a:rPr lang="es-ES" sz="1800" dirty="0"/>
              <a:t> </a:t>
            </a:r>
            <a:r>
              <a:rPr lang="es-ES" sz="1800" dirty="0" smtClean="0"/>
              <a:t>eta </a:t>
            </a:r>
            <a:r>
              <a:rPr lang="es-ES" sz="1800" dirty="0"/>
              <a:t>zeintzuk diren min </a:t>
            </a:r>
            <a:r>
              <a:rPr lang="es-ES" sz="1800" dirty="0" smtClean="0"/>
              <a:t>kronikoan eragiten duten mekanismo biopsikosozialak, mugimenduan eta jardueran oinarritutako estrategiak bultzatuz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783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FARMAKO OPIOIDEEK MIN KRONIKOAN DITUZTEN ONUREI ETA ARRISKUEI BURUZKO EBIDENTZIAK 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20566" y="1587681"/>
            <a:ext cx="8963433" cy="514458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err="1"/>
              <a:t>Eskura</a:t>
            </a:r>
            <a:r>
              <a:rPr lang="es-ES" sz="2000" dirty="0"/>
              <a:t> </a:t>
            </a:r>
            <a:r>
              <a:rPr lang="es-ES" sz="2000" dirty="0" err="1"/>
              <a:t>dugun</a:t>
            </a:r>
            <a:r>
              <a:rPr lang="es-ES" sz="2000" dirty="0"/>
              <a:t> </a:t>
            </a:r>
            <a:r>
              <a:rPr lang="es-ES" sz="2000" dirty="0" err="1"/>
              <a:t>ebidentziaren</a:t>
            </a:r>
            <a:r>
              <a:rPr lang="es-ES" sz="2000" dirty="0"/>
              <a:t> </a:t>
            </a:r>
            <a:r>
              <a:rPr lang="es-ES" sz="2000" dirty="0" err="1"/>
              <a:t>argitan</a:t>
            </a:r>
            <a:r>
              <a:rPr lang="es-ES" sz="2000" dirty="0"/>
              <a:t>, </a:t>
            </a:r>
            <a:r>
              <a:rPr lang="es-ES" sz="2000" dirty="0" err="1"/>
              <a:t>ez</a:t>
            </a:r>
            <a:r>
              <a:rPr lang="es-ES" sz="2000" dirty="0"/>
              <a:t> da </a:t>
            </a:r>
            <a:r>
              <a:rPr lang="es-ES" sz="2000" dirty="0" err="1"/>
              <a:t>komeni</a:t>
            </a:r>
            <a:r>
              <a:rPr lang="es-ES" sz="2000" dirty="0"/>
              <a:t> </a:t>
            </a:r>
            <a:r>
              <a:rPr lang="es-ES" sz="2000" dirty="0" err="1"/>
              <a:t>opioideak</a:t>
            </a:r>
            <a:r>
              <a:rPr lang="es-ES" sz="2000" dirty="0"/>
              <a:t> </a:t>
            </a:r>
            <a:r>
              <a:rPr lang="es-ES" sz="2000" dirty="0" err="1"/>
              <a:t>luzera</a:t>
            </a:r>
            <a:r>
              <a:rPr lang="es-ES" sz="2000" dirty="0"/>
              <a:t> </a:t>
            </a:r>
            <a:r>
              <a:rPr lang="es-ES" sz="2000" dirty="0" err="1"/>
              <a:t>erabiltzea</a:t>
            </a:r>
            <a:r>
              <a:rPr lang="es-ES" sz="2000" dirty="0"/>
              <a:t> </a:t>
            </a:r>
            <a:r>
              <a:rPr lang="es-ES" sz="2000" dirty="0" err="1"/>
              <a:t>OEMKaren</a:t>
            </a:r>
            <a:r>
              <a:rPr lang="es-ES" sz="2000" dirty="0"/>
              <a:t> </a:t>
            </a:r>
            <a:r>
              <a:rPr lang="es-ES" sz="2000" dirty="0" err="1"/>
              <a:t>kasuan</a:t>
            </a:r>
            <a:r>
              <a:rPr lang="es-ES" sz="2000" dirty="0"/>
              <a:t>, </a:t>
            </a:r>
            <a:r>
              <a:rPr lang="es-ES" sz="2000" dirty="0" err="1"/>
              <a:t>datu</a:t>
            </a:r>
            <a:r>
              <a:rPr lang="es-ES" sz="2000" dirty="0"/>
              <a:t> </a:t>
            </a:r>
            <a:r>
              <a:rPr lang="es-ES" sz="2000" dirty="0" err="1"/>
              <a:t>gutxi</a:t>
            </a:r>
            <a:r>
              <a:rPr lang="es-ES" sz="2000" dirty="0"/>
              <a:t> </a:t>
            </a:r>
            <a:r>
              <a:rPr lang="es-ES" sz="2000" dirty="0" err="1"/>
              <a:t>daudelako</a:t>
            </a:r>
            <a:r>
              <a:rPr lang="es-ES" sz="2000" dirty="0"/>
              <a:t> </a:t>
            </a:r>
            <a:r>
              <a:rPr lang="es-ES" sz="2000" dirty="0" err="1"/>
              <a:t>haren</a:t>
            </a:r>
            <a:r>
              <a:rPr lang="es-ES" sz="2000" dirty="0"/>
              <a:t> </a:t>
            </a:r>
            <a:r>
              <a:rPr lang="es-ES" sz="2000" dirty="0" err="1"/>
              <a:t>epe</a:t>
            </a:r>
            <a:r>
              <a:rPr lang="es-ES" sz="2000" dirty="0"/>
              <a:t> </a:t>
            </a:r>
            <a:r>
              <a:rPr lang="es-ES" sz="2000" dirty="0" err="1"/>
              <a:t>luzeko</a:t>
            </a:r>
            <a:r>
              <a:rPr lang="es-ES" sz="2000" dirty="0"/>
              <a:t> </a:t>
            </a:r>
            <a:r>
              <a:rPr lang="es-ES" sz="2000" dirty="0" err="1"/>
              <a:t>eraginkortasunari</a:t>
            </a:r>
            <a:r>
              <a:rPr lang="es-ES" sz="2000" dirty="0"/>
              <a:t> eta </a:t>
            </a:r>
            <a:r>
              <a:rPr lang="es-ES" sz="2000" dirty="0" err="1"/>
              <a:t>kalte</a:t>
            </a:r>
            <a:r>
              <a:rPr lang="es-ES" sz="2000" dirty="0"/>
              <a:t> </a:t>
            </a:r>
            <a:r>
              <a:rPr lang="es-ES" sz="2000" dirty="0" err="1"/>
              <a:t>larriak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 </a:t>
            </a:r>
            <a:r>
              <a:rPr lang="es-ES" sz="2000" dirty="0" err="1"/>
              <a:t>arriskuari</a:t>
            </a:r>
            <a:r>
              <a:rPr lang="es-ES" sz="2000" dirty="0"/>
              <a:t> </a:t>
            </a:r>
            <a:r>
              <a:rPr lang="es-ES" sz="2000" dirty="0" err="1"/>
              <a:t>buruz</a:t>
            </a:r>
            <a:endParaRPr lang="es-ES" sz="2000" dirty="0"/>
          </a:p>
          <a:p>
            <a:r>
              <a:rPr lang="es-ES" sz="2000" dirty="0" err="1"/>
              <a:t>Azken</a:t>
            </a:r>
            <a:r>
              <a:rPr lang="es-ES" sz="2000" dirty="0"/>
              <a:t> </a:t>
            </a:r>
            <a:r>
              <a:rPr lang="es-ES" sz="2000" dirty="0" err="1"/>
              <a:t>berrikuspen</a:t>
            </a:r>
            <a:r>
              <a:rPr lang="es-ES" sz="2000" dirty="0"/>
              <a:t> </a:t>
            </a:r>
            <a:r>
              <a:rPr lang="es-ES" sz="2000" dirty="0" err="1"/>
              <a:t>sistematikoen</a:t>
            </a:r>
            <a:r>
              <a:rPr lang="es-ES" sz="2000" dirty="0"/>
              <a:t> </a:t>
            </a:r>
            <a:r>
              <a:rPr lang="es-ES" sz="2000" dirty="0" err="1"/>
              <a:t>datuak</a:t>
            </a:r>
            <a:r>
              <a:rPr lang="es-ES" sz="2000" dirty="0"/>
              <a:t>:</a:t>
            </a:r>
            <a:endParaRPr lang="es-ES" sz="2000" dirty="0" smtClean="0"/>
          </a:p>
          <a:p>
            <a:pPr lvl="1"/>
            <a:r>
              <a:rPr lang="es-ES" sz="2000" dirty="0" err="1" smtClean="0"/>
              <a:t>Plazeboarekin</a:t>
            </a:r>
            <a:r>
              <a:rPr lang="es-ES" sz="2000" dirty="0" smtClean="0"/>
              <a:t> </a:t>
            </a:r>
            <a:r>
              <a:rPr lang="es-ES" sz="2000" dirty="0" err="1" smtClean="0"/>
              <a:t>alderatuz</a:t>
            </a:r>
            <a:r>
              <a:rPr lang="es-ES" sz="2000" dirty="0" smtClean="0"/>
              <a:t>: </a:t>
            </a:r>
          </a:p>
          <a:p>
            <a:pPr lvl="2"/>
            <a:r>
              <a:rPr lang="es-ES" sz="1600" dirty="0" err="1" smtClean="0"/>
              <a:t>Denborarekin</a:t>
            </a:r>
            <a:r>
              <a:rPr lang="es-ES" sz="1600" dirty="0" smtClean="0"/>
              <a:t> </a:t>
            </a:r>
            <a:r>
              <a:rPr lang="es-ES" sz="1600" dirty="0" err="1"/>
              <a:t>gutxitzen</a:t>
            </a:r>
            <a:r>
              <a:rPr lang="es-ES" sz="1600" dirty="0"/>
              <a:t> </a:t>
            </a:r>
            <a:r>
              <a:rPr lang="es-ES" sz="1600" dirty="0" smtClean="0"/>
              <a:t>den </a:t>
            </a:r>
            <a:r>
              <a:rPr lang="es-ES" sz="1600" dirty="0" err="1" smtClean="0"/>
              <a:t>hobekuntza</a:t>
            </a:r>
            <a:r>
              <a:rPr lang="es-ES" sz="1600" dirty="0" smtClean="0"/>
              <a:t> </a:t>
            </a:r>
            <a:r>
              <a:rPr lang="es-ES" sz="1600" dirty="0" err="1"/>
              <a:t>txikia</a:t>
            </a:r>
            <a:r>
              <a:rPr lang="es-ES" sz="1600" dirty="0"/>
              <a:t> </a:t>
            </a:r>
            <a:r>
              <a:rPr lang="es-ES" sz="1600" dirty="0" err="1" smtClean="0"/>
              <a:t>epe</a:t>
            </a:r>
            <a:r>
              <a:rPr lang="es-ES" sz="1600" dirty="0" smtClean="0"/>
              <a:t> </a:t>
            </a:r>
            <a:r>
              <a:rPr lang="es-ES" sz="1600" dirty="0" err="1"/>
              <a:t>laburreko</a:t>
            </a:r>
            <a:r>
              <a:rPr lang="es-ES" sz="1600" dirty="0"/>
              <a:t> minean eta </a:t>
            </a:r>
            <a:r>
              <a:rPr lang="es-ES" sz="1600" dirty="0" err="1" smtClean="0"/>
              <a:t>funtzionaltasunean</a:t>
            </a:r>
            <a:r>
              <a:rPr lang="es-ES" sz="1600" dirty="0" smtClean="0"/>
              <a:t> </a:t>
            </a:r>
            <a:r>
              <a:rPr lang="es-ES" sz="1600" dirty="0"/>
              <a:t>(&lt; 3 </a:t>
            </a:r>
            <a:r>
              <a:rPr lang="es-ES" sz="1600" dirty="0" err="1" smtClean="0"/>
              <a:t>hilabete</a:t>
            </a:r>
            <a:r>
              <a:rPr lang="es-ES" sz="1600" dirty="0" smtClean="0"/>
              <a:t>)</a:t>
            </a:r>
          </a:p>
          <a:p>
            <a:pPr lvl="2"/>
            <a:r>
              <a:rPr lang="pl-PL" sz="1600" dirty="0"/>
              <a:t>Kontrako efektuak izateko arrisku </a:t>
            </a:r>
            <a:r>
              <a:rPr lang="pl-PL" sz="1600" dirty="0" smtClean="0"/>
              <a:t>handiagoa</a:t>
            </a:r>
            <a:endParaRPr lang="es-ES" sz="1600" dirty="0" smtClean="0"/>
          </a:p>
          <a:p>
            <a:pPr lvl="1"/>
            <a:r>
              <a:rPr lang="eu-ES" sz="2000" dirty="0"/>
              <a:t>Opioideak ez diren beste analgesiko batzuekin </a:t>
            </a:r>
            <a:r>
              <a:rPr lang="eu-ES" sz="2000" dirty="0" smtClean="0"/>
              <a:t>konparatuz</a:t>
            </a:r>
            <a:r>
              <a:rPr lang="es-ES" sz="2000" dirty="0" smtClean="0"/>
              <a:t>:</a:t>
            </a:r>
            <a:endParaRPr lang="es-ES" sz="2000" dirty="0"/>
          </a:p>
          <a:p>
            <a:pPr lvl="2"/>
            <a:r>
              <a:rPr lang="es-ES" sz="1600" dirty="0" err="1"/>
              <a:t>Funtzionaltasuna</a:t>
            </a:r>
            <a:r>
              <a:rPr lang="es-ES" sz="1600" dirty="0"/>
              <a:t> eta minaren </a:t>
            </a:r>
            <a:r>
              <a:rPr lang="es-ES" sz="1600" dirty="0" err="1"/>
              <a:t>hobekuntza</a:t>
            </a:r>
            <a:r>
              <a:rPr lang="es-ES" sz="1600" dirty="0"/>
              <a:t>: </a:t>
            </a:r>
            <a:r>
              <a:rPr lang="es-ES" sz="1600" dirty="0" err="1"/>
              <a:t>ez</a:t>
            </a:r>
            <a:r>
              <a:rPr lang="es-ES" sz="1600" dirty="0"/>
              <a:t> da </a:t>
            </a:r>
            <a:r>
              <a:rPr lang="es-ES" sz="1600" dirty="0" err="1"/>
              <a:t>alderik</a:t>
            </a:r>
            <a:r>
              <a:rPr lang="es-ES" sz="1600" dirty="0"/>
              <a:t> </a:t>
            </a:r>
            <a:r>
              <a:rPr lang="es-ES" sz="1600" dirty="0" err="1"/>
              <a:t>ikusten</a:t>
            </a:r>
            <a:r>
              <a:rPr lang="es-ES" sz="1600" dirty="0"/>
              <a:t> </a:t>
            </a:r>
            <a:r>
              <a:rPr lang="es-ES" sz="1600" dirty="0" err="1"/>
              <a:t>epe</a:t>
            </a:r>
            <a:r>
              <a:rPr lang="es-ES" sz="1600" dirty="0"/>
              <a:t> </a:t>
            </a:r>
            <a:r>
              <a:rPr lang="es-ES" sz="1600" dirty="0" err="1" smtClean="0"/>
              <a:t>laburrean</a:t>
            </a:r>
            <a:endParaRPr lang="es-ES" sz="1600" dirty="0" smtClean="0"/>
          </a:p>
          <a:p>
            <a:pPr lvl="2"/>
            <a:r>
              <a:rPr lang="es-ES" sz="1600" dirty="0" err="1" smtClean="0"/>
              <a:t>Opioideek</a:t>
            </a:r>
            <a:r>
              <a:rPr lang="es-ES" sz="1600" dirty="0" smtClean="0"/>
              <a:t> </a:t>
            </a:r>
            <a:r>
              <a:rPr lang="es-ES" sz="1600" dirty="0" err="1"/>
              <a:t>kontrako</a:t>
            </a:r>
            <a:r>
              <a:rPr lang="es-ES" sz="1600" dirty="0"/>
              <a:t> </a:t>
            </a:r>
            <a:r>
              <a:rPr lang="es-ES" sz="1600" dirty="0" err="1"/>
              <a:t>efektuak</a:t>
            </a:r>
            <a:r>
              <a:rPr lang="es-ES" sz="1600" dirty="0"/>
              <a:t> </a:t>
            </a:r>
            <a:r>
              <a:rPr lang="es-ES" sz="1600" dirty="0" err="1"/>
              <a:t>eragiteko</a:t>
            </a:r>
            <a:r>
              <a:rPr lang="es-ES" sz="1600" dirty="0"/>
              <a:t> </a:t>
            </a:r>
            <a:r>
              <a:rPr lang="es-ES" sz="1600" dirty="0" err="1"/>
              <a:t>arrisku</a:t>
            </a:r>
            <a:r>
              <a:rPr lang="es-ES" sz="1600" dirty="0"/>
              <a:t> </a:t>
            </a:r>
            <a:r>
              <a:rPr lang="es-ES" sz="1600" dirty="0" err="1"/>
              <a:t>handiagoa</a:t>
            </a:r>
            <a:r>
              <a:rPr lang="es-ES" sz="1600" dirty="0"/>
              <a:t> </a:t>
            </a:r>
            <a:r>
              <a:rPr lang="es-ES" sz="1600" dirty="0" err="1" smtClean="0"/>
              <a:t>dute</a:t>
            </a:r>
            <a:endParaRPr lang="es-ES" sz="1600" dirty="0" smtClean="0"/>
          </a:p>
          <a:p>
            <a:r>
              <a:rPr lang="es-ES" sz="2000" dirty="0" err="1"/>
              <a:t>Opioideak</a:t>
            </a:r>
            <a:r>
              <a:rPr lang="es-ES" sz="2000" dirty="0"/>
              <a:t> OEMK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</a:t>
            </a:r>
            <a:r>
              <a:rPr lang="es-ES" sz="2000" dirty="0"/>
              <a:t> oso </a:t>
            </a:r>
            <a:r>
              <a:rPr lang="es-ES" sz="2000" dirty="0" err="1"/>
              <a:t>konkretuetan</a:t>
            </a:r>
            <a:r>
              <a:rPr lang="es-ES" sz="2000" dirty="0"/>
              <a:t> </a:t>
            </a:r>
            <a:r>
              <a:rPr lang="es-ES" sz="2000" dirty="0" err="1"/>
              <a:t>erabiltzearen</a:t>
            </a:r>
            <a:r>
              <a:rPr lang="es-ES" sz="2000" dirty="0"/>
              <a:t> </a:t>
            </a:r>
            <a:r>
              <a:rPr lang="es-ES" sz="2000" dirty="0" err="1"/>
              <a:t>erabakia</a:t>
            </a:r>
            <a:r>
              <a:rPr lang="es-ES" sz="2000" dirty="0"/>
              <a:t> </a:t>
            </a:r>
            <a:r>
              <a:rPr lang="es-ES" sz="2000" dirty="0" err="1"/>
              <a:t>zorrotz</a:t>
            </a:r>
            <a:r>
              <a:rPr lang="es-ES" sz="2000" dirty="0"/>
              <a:t> </a:t>
            </a:r>
            <a:r>
              <a:rPr lang="es-ES" sz="2000" dirty="0" err="1"/>
              <a:t>aztertu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421539" y="127031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521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3" ma:contentTypeDescription="Create a new document." ma:contentTypeScope="" ma:versionID="a684cdddda9a1f6f5720da6f12386672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b6d168d2b3f1738a0127c4921878d9e1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9C0450-BEA5-4695-94A4-D41D36B74154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f301a845-6ce7-4628-b9f3-e90712a662a6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1fdafc60-6e87-4fef-9209-278af2a3ac6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7C91C3-A836-47E4-A9D0-9554842ABB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3662</TotalTime>
  <Words>2125</Words>
  <Application>Microsoft Office PowerPoint</Application>
  <PresentationFormat>Panorámica</PresentationFormat>
  <Paragraphs>232</Paragraphs>
  <Slides>29</Slides>
  <Notes>2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7" baseType="lpstr">
      <vt:lpstr>Arial</vt:lpstr>
      <vt:lpstr>Arial Black</vt:lpstr>
      <vt:lpstr>Calibri</vt:lpstr>
      <vt:lpstr>Calibri Light</vt:lpstr>
      <vt:lpstr>Courier New</vt:lpstr>
      <vt:lpstr>Wingdings</vt:lpstr>
      <vt:lpstr>Tema de Office</vt:lpstr>
      <vt:lpstr>Documento</vt:lpstr>
      <vt:lpstr>ONKOLOGIKOA EZ DEN MIN KRONIKOA: OPIOIDEAK?  30 Liburukia, 01 Zk - 2022</vt:lpstr>
      <vt:lpstr>Aurkibidea</vt:lpstr>
      <vt:lpstr>HITZAURREA</vt:lpstr>
      <vt:lpstr>MIN KRONIKOA. SAILKAPEN BERRIA</vt:lpstr>
      <vt:lpstr>MIN KRONIKOA. SAILKAPEN BERRIA</vt:lpstr>
      <vt:lpstr>MIN KRONIKOA. SAILKAPEN BERRIA</vt:lpstr>
      <vt:lpstr>EREDU BIOPSIKOSOZIALERA PARADIGMA ALDAKETA Min kronikoa “sendatzetik”, mina maneiatzera </vt:lpstr>
      <vt:lpstr>EREDU BIOPSIKOSOZIALERA PARADIGMA ALDAKETA Min kronikoa “sendatzetik”, mina maneiatzera </vt:lpstr>
      <vt:lpstr>FARMAKO OPIOIDEEK MIN KRONIKOAN DITUZTEN ONUREI ETA ARRISKUEI BURUZKO EBIDENTZIAK </vt:lpstr>
      <vt:lpstr>FARMAKO OPIOIDEEK MIN KRONIKOAN DITUZTEN ONUREI ETA ARRISKUEI BURUZKO EBIDENTZIAK</vt:lpstr>
      <vt:lpstr>OEMKan OPIOIDEAK ZUHUR ERABILTZEKO GOMENDIOAK</vt:lpstr>
      <vt:lpstr>OEMKan OPIOIDEAK ZUHUR ERABILTZEKO GOMENDIOAK</vt:lpstr>
      <vt:lpstr>OEMKan OPIOIDEAK ZUHUR ERABILTZEKO GOMENDIOAK</vt:lpstr>
      <vt:lpstr>OEMKan OPIOIDEAK ZUHUR ERABILTZEKO GOMENDIOAK</vt:lpstr>
      <vt:lpstr>OEMKan OPIOIDEAK ZUHUR ERABILTZEKO GOMENDIOAK</vt:lpstr>
      <vt:lpstr>OEMKan OPIOIDEAK ZUHUR ERABILTZEKO GOMENDIOAK</vt:lpstr>
      <vt:lpstr>OEMKan OPIOIDEAK ZUHUR ERABILTZEKO GOMENDIOAK</vt:lpstr>
      <vt:lpstr>OEMKan OPIOIDEAK ZUHUR ERABILTZEKO GOMENDIOAK</vt:lpstr>
      <vt:lpstr>OEMKan OPIOIDEAK ZUHUR ERABILTZEKO GOMENDIOAK</vt:lpstr>
      <vt:lpstr>OPIOIDEAK ETA AHOTIK HARTUTAKO MORFINAREN GUTXI GORABEHERAKO DOSI BALIOKIDEAK</vt:lpstr>
      <vt:lpstr>OPIOIDEAK ETA AHOTIK HARTUTAKO MORFINAREN GUTXI GORABEHERAKO DOSI BALIOKIDEAK</vt:lpstr>
      <vt:lpstr>OEMKan OPIOIDEAK ZUHUR ERABILTZEKO GOMENDIOAK</vt:lpstr>
      <vt:lpstr>OEMKan OPIOIDEAK ZUHUR ERABILTZEKO GOMENDIOAK</vt:lpstr>
      <vt:lpstr>OEMKan OPIOIDEAK ZUHUR ERABILTZEKO GOMENDIOAK</vt:lpstr>
      <vt:lpstr>OEMKan OPIOIDEAK ZUHUR ERABILTZEKO GOMENDIOAK</vt:lpstr>
      <vt:lpstr>TRAMADOLA: KONTRAKO EFEKTUEN PROFIL BEREIZIA DUEN OPIOIDEA</vt:lpstr>
      <vt:lpstr>Funtsezko ideak (1/2)</vt:lpstr>
      <vt:lpstr>Funtsezko ideak (2/2)</vt:lpstr>
      <vt:lpstr>Informazio gehiago eta bibliografia…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Rosado Ortíz De Zárate, Ander</cp:lastModifiedBy>
  <cp:revision>227</cp:revision>
  <dcterms:created xsi:type="dcterms:W3CDTF">2022-01-18T07:46:55Z</dcterms:created>
  <dcterms:modified xsi:type="dcterms:W3CDTF">2022-03-03T09:10:53Z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</Properties>
</file>