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56" r:id="rId5"/>
    <p:sldId id="259" r:id="rId6"/>
    <p:sldId id="262" r:id="rId7"/>
    <p:sldId id="280" r:id="rId8"/>
    <p:sldId id="260" r:id="rId9"/>
    <p:sldId id="281" r:id="rId10"/>
    <p:sldId id="282" r:id="rId11"/>
    <p:sldId id="294" r:id="rId12"/>
    <p:sldId id="279" r:id="rId13"/>
    <p:sldId id="284" r:id="rId14"/>
    <p:sldId id="295" r:id="rId15"/>
    <p:sldId id="296" r:id="rId16"/>
    <p:sldId id="285" r:id="rId17"/>
    <p:sldId id="286" r:id="rId18"/>
    <p:sldId id="287" r:id="rId19"/>
    <p:sldId id="261" r:id="rId2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IRE GIL MAJUELO" initials="LGM" lastIdx="5" clrIdx="0">
    <p:extLst>
      <p:ext uri="{19B8F6BF-5375-455C-9EA6-DF929625EA0E}">
        <p15:presenceInfo xmlns:p15="http://schemas.microsoft.com/office/powerpoint/2012/main" userId="S-1-5-21-3957148863-1721901046-757422038-157503" providerId="AD"/>
      </p:ext>
    </p:extLst>
  </p:cmAuthor>
  <p:cmAuthor id="2" name="CARMELA MOZO AVELLANED" initials="CMA" lastIdx="1" clrIdx="1">
    <p:extLst>
      <p:ext uri="{19B8F6BF-5375-455C-9EA6-DF929625EA0E}">
        <p15:presenceInfo xmlns:p15="http://schemas.microsoft.com/office/powerpoint/2012/main" userId="S-1-5-21-3957148863-1721901046-757422038-29641" providerId="AD"/>
      </p:ext>
    </p:extLst>
  </p:cmAuthor>
  <p:cmAuthor id="3" name="López Varona, Mª José" initials="LVMJ" lastIdx="2" clrIdx="2">
    <p:extLst>
      <p:ext uri="{19B8F6BF-5375-455C-9EA6-DF929625EA0E}">
        <p15:presenceInfo xmlns:p15="http://schemas.microsoft.com/office/powerpoint/2012/main" userId="López Varona, Mª José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EBA"/>
    <a:srgbClr val="58B0AE"/>
    <a:srgbClr val="7EC2C0"/>
    <a:srgbClr val="89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F72899-55F8-4135-8B54-C1ACCCABD49A}" v="7" dt="2023-01-19T15:18:21.5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46" autoAdjust="0"/>
    <p:restoredTop sz="92662" autoAdjust="0"/>
  </p:normalViewPr>
  <p:slideViewPr>
    <p:cSldViewPr snapToGrid="0">
      <p:cViewPr varScale="1">
        <p:scale>
          <a:sx n="94" d="100"/>
          <a:sy n="94" d="100"/>
        </p:scale>
        <p:origin x="15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1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ópez Varona, Mª José" userId="6b80e222-923f-4be5-9ffe-77a4b7672272" providerId="ADAL" clId="{D2F72899-55F8-4135-8B54-C1ACCCABD49A}"/>
    <pc:docChg chg="custSel">
      <pc:chgData name="López Varona, Mª José" userId="6b80e222-923f-4be5-9ffe-77a4b7672272" providerId="ADAL" clId="{D2F72899-55F8-4135-8B54-C1ACCCABD49A}" dt="2023-01-19T15:08:32.659" v="5" actId="1592"/>
      <pc:docMkLst>
        <pc:docMk/>
      </pc:docMkLst>
      <pc:sldChg chg="delCm">
        <pc:chgData name="López Varona, Mª José" userId="6b80e222-923f-4be5-9ffe-77a4b7672272" providerId="ADAL" clId="{D2F72899-55F8-4135-8B54-C1ACCCABD49A}" dt="2023-01-19T15:06:44.621" v="3" actId="1592"/>
        <pc:sldMkLst>
          <pc:docMk/>
          <pc:sldMk cId="628501172" sldId="262"/>
        </pc:sldMkLst>
      </pc:sldChg>
      <pc:sldChg chg="delCm">
        <pc:chgData name="López Varona, Mª José" userId="6b80e222-923f-4be5-9ffe-77a4b7672272" providerId="ADAL" clId="{D2F72899-55F8-4135-8B54-C1ACCCABD49A}" dt="2023-01-17T09:35:24.925" v="2" actId="1592"/>
        <pc:sldMkLst>
          <pc:docMk/>
          <pc:sldMk cId="1359192868" sldId="285"/>
        </pc:sldMkLst>
      </pc:sldChg>
      <pc:sldChg chg="delCm">
        <pc:chgData name="López Varona, Mª José" userId="6b80e222-923f-4be5-9ffe-77a4b7672272" providerId="ADAL" clId="{D2F72899-55F8-4135-8B54-C1ACCCABD49A}" dt="2023-01-19T15:08:09.616" v="4" actId="1592"/>
        <pc:sldMkLst>
          <pc:docMk/>
          <pc:sldMk cId="2921370947" sldId="286"/>
        </pc:sldMkLst>
      </pc:sldChg>
      <pc:sldChg chg="delCm">
        <pc:chgData name="López Varona, Mª José" userId="6b80e222-923f-4be5-9ffe-77a4b7672272" providerId="ADAL" clId="{D2F72899-55F8-4135-8B54-C1ACCCABD49A}" dt="2023-01-19T15:08:32.659" v="5" actId="1592"/>
        <pc:sldMkLst>
          <pc:docMk/>
          <pc:sldMk cId="386414480" sldId="287"/>
        </pc:sldMkLst>
      </pc:sldChg>
      <pc:sldChg chg="delCm">
        <pc:chgData name="López Varona, Mª José" userId="6b80e222-923f-4be5-9ffe-77a4b7672272" providerId="ADAL" clId="{D2F72899-55F8-4135-8B54-C1ACCCABD49A}" dt="2023-01-17T09:35:19.719" v="1" actId="1592"/>
        <pc:sldMkLst>
          <pc:docMk/>
          <pc:sldMk cId="771607835" sldId="29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1980D3-6F4A-45A4-B176-137D53AC1FDE}" type="datetimeFigureOut">
              <a:rPr lang="es-ES" smtClean="0"/>
              <a:t>23/01/2023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4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B8A19-D01A-4999-86BD-71CC7F764D8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6158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B2421-E505-418A-8AB5-A4061113954B}" type="datetimeFigureOut">
              <a:rPr lang="es-ES" smtClean="0"/>
              <a:t>23/01/2023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1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4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7F916-2597-4269-9DAD-3A666AA9A3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3718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7F916-2597-4269-9DAD-3A666AA9A3B1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5892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7F916-2597-4269-9DAD-3A666AA9A3B1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0176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23/01/2023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23/01/2023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23/01/2023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23/01/2023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23/01/2023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23/01/2023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23/01/2023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23/01/2023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23/01/2023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23/01/2023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23/01/2023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23/01/2023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euskadi.eus/contenidos/informacion/cevime_infac_2022/eu_def/adjuntos/INFAC_Vol_30_7_giden-laburpen-taula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euskadi.eus/contenidos/informacion/cevime_infac_2022/eu_def/adjuntos/INFAC_Vol_30_7_giden-laburpen-taula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skadi.eus/contenidos/informacion/cevime_infac_2022/eu_def/adjuntos/INFAC_Vol_30_7_giden-laburpen-taula.pdf" TargetMode="External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hyperlink" Target="https://www.clinicaltrials.gov/ct2/show/NCT02547883" TargetMode="External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www.euskadi.eus/contenidos/informacion/cevime_infac_2022/eu_def/adjuntos/INFAC_Vol_30_7_giden-laburpen-taula.pdf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skadi.eus/contenidos/informacion/cevime_infac_2022/eu_def/adjuntos/INFAC_Vol_30_7_kolesterola_gaixotasun_kardiobaskularra.pdf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uskadi.eus/contenidos/informacion/cevime_infac_2022/eu_def/adjuntos/INFAC_Vol_30_7_giden-laburpen-taula.pdf" TargetMode="Externa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euskadi.eus/contenidos/informacion/cevime_infac_2022/eu_def/adjuntos/INFAC_Vol_30_7_giden-laburpen-taula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21635" y="1364100"/>
            <a:ext cx="10750558" cy="3315476"/>
          </a:xfrm>
        </p:spPr>
        <p:txBody>
          <a:bodyPr>
            <a:normAutofit fontScale="90000"/>
          </a:bodyPr>
          <a:lstStyle/>
          <a:p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KOLESTEROLA ETA GAIXOTASUN KARDIOBASKULARAREN PREBENTZIO PRIMARIOA: </a:t>
            </a: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oraindik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bada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eztabaida</a:t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30 </a:t>
            </a: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Liburukia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, 7 </a:t>
            </a: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Zk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– 2022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95004" y="463601"/>
            <a:ext cx="9448134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ESTATINA-DOSIA ETA TRATAMENDUA AREAGOTZEA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933061" y="1491175"/>
            <a:ext cx="10394302" cy="427313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/>
              <a:t>PKGetan</a:t>
            </a:r>
            <a:r>
              <a:rPr lang="es-ES" sz="2000" dirty="0"/>
              <a:t>, </a:t>
            </a:r>
            <a:r>
              <a:rPr lang="es-ES" sz="2000" dirty="0" err="1"/>
              <a:t>alde</a:t>
            </a:r>
            <a:r>
              <a:rPr lang="es-ES" sz="2000" dirty="0"/>
              <a:t> </a:t>
            </a:r>
            <a:r>
              <a:rPr lang="es-ES" sz="2000" dirty="0" err="1"/>
              <a:t>handiak</a:t>
            </a:r>
            <a:r>
              <a:rPr lang="es-ES" sz="2000" dirty="0"/>
              <a:t> </a:t>
            </a:r>
            <a:r>
              <a:rPr lang="es-ES" sz="2000" dirty="0" err="1"/>
              <a:t>daude</a:t>
            </a:r>
            <a:r>
              <a:rPr lang="es-ES" sz="2000" dirty="0"/>
              <a:t>, </a:t>
            </a:r>
            <a:r>
              <a:rPr lang="es-ES" sz="2000" dirty="0" err="1"/>
              <a:t>bai</a:t>
            </a:r>
            <a:r>
              <a:rPr lang="es-ES" sz="2000" dirty="0"/>
              <a:t> </a:t>
            </a:r>
            <a:r>
              <a:rPr lang="es-ES" sz="2000" dirty="0" err="1"/>
              <a:t>prebentzio</a:t>
            </a:r>
            <a:r>
              <a:rPr lang="es-ES" sz="2000" dirty="0"/>
              <a:t> </a:t>
            </a:r>
            <a:r>
              <a:rPr lang="es-ES" sz="2000" dirty="0" err="1"/>
              <a:t>primarioko</a:t>
            </a:r>
            <a:r>
              <a:rPr lang="es-ES" sz="2000" dirty="0"/>
              <a:t> </a:t>
            </a:r>
            <a:r>
              <a:rPr lang="es-ES" sz="2000" dirty="0" err="1"/>
              <a:t>estatinen</a:t>
            </a:r>
            <a:r>
              <a:rPr lang="es-ES" sz="2000" dirty="0"/>
              <a:t> </a:t>
            </a:r>
            <a:r>
              <a:rPr lang="es-ES" sz="2000" dirty="0" err="1"/>
              <a:t>tratamendu-hasieran</a:t>
            </a:r>
            <a:r>
              <a:rPr lang="es-ES" sz="2000" dirty="0"/>
              <a:t> </a:t>
            </a:r>
            <a:r>
              <a:rPr lang="es-ES" sz="2000" dirty="0" err="1"/>
              <a:t>gomendatu</a:t>
            </a:r>
            <a:r>
              <a:rPr lang="es-ES" sz="2000" dirty="0"/>
              <a:t> </a:t>
            </a:r>
            <a:r>
              <a:rPr lang="es-ES" sz="2000" dirty="0" err="1"/>
              <a:t>beharreko</a:t>
            </a:r>
            <a:r>
              <a:rPr lang="es-ES" sz="2000" dirty="0"/>
              <a:t> </a:t>
            </a:r>
            <a:r>
              <a:rPr lang="es-ES" sz="2000" dirty="0" err="1"/>
              <a:t>dosiei</a:t>
            </a:r>
            <a:r>
              <a:rPr lang="es-ES" sz="2000" dirty="0"/>
              <a:t> </a:t>
            </a:r>
            <a:r>
              <a:rPr lang="es-ES" sz="2000" dirty="0" err="1"/>
              <a:t>buruz</a:t>
            </a:r>
            <a:r>
              <a:rPr lang="es-ES" sz="2000" dirty="0"/>
              <a:t> (</a:t>
            </a:r>
            <a:r>
              <a:rPr lang="es-ES" sz="2000" dirty="0" err="1"/>
              <a:t>baxuak-ertainak</a:t>
            </a:r>
            <a:r>
              <a:rPr lang="es-ES" sz="2000" dirty="0"/>
              <a:t> </a:t>
            </a:r>
            <a:r>
              <a:rPr lang="es-ES" sz="2000" i="1" dirty="0"/>
              <a:t>vs. </a:t>
            </a:r>
            <a:r>
              <a:rPr lang="es-ES" sz="2000" dirty="0" err="1"/>
              <a:t>altuak</a:t>
            </a:r>
            <a:r>
              <a:rPr lang="es-ES" sz="2000" dirty="0"/>
              <a:t>), </a:t>
            </a:r>
            <a:r>
              <a:rPr lang="es-ES" sz="2000" dirty="0" err="1"/>
              <a:t>bai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areagotzeko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areagotzeko</a:t>
            </a:r>
            <a:r>
              <a:rPr lang="es-ES" sz="2000" dirty="0"/>
              <a:t> </a:t>
            </a:r>
            <a:r>
              <a:rPr lang="es-ES" sz="2000" dirty="0" err="1"/>
              <a:t>premiari</a:t>
            </a:r>
            <a:r>
              <a:rPr lang="es-ES" sz="2000" dirty="0"/>
              <a:t> </a:t>
            </a:r>
            <a:r>
              <a:rPr lang="es-ES" sz="2000" dirty="0" err="1"/>
              <a:t>buruz</a:t>
            </a:r>
            <a:endParaRPr lang="es-ES" sz="2000" dirty="0"/>
          </a:p>
          <a:p>
            <a:pPr marL="0" indent="0" algn="just">
              <a:buNone/>
            </a:pP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595004" y="1218336"/>
            <a:ext cx="9578340" cy="2286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n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16425" y="2774217"/>
            <a:ext cx="9502588" cy="2550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420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0" y="556906"/>
            <a:ext cx="8379229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ESTATINA-DOSIA ETA TRATAMENDUA AREAGOTZEA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933061" y="1322361"/>
            <a:ext cx="10394302" cy="469860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>
                <a:hlinkClick r:id="rId2"/>
              </a:rPr>
              <a:t>Laburpen</a:t>
            </a:r>
            <a:r>
              <a:rPr lang="es-ES" sz="2000" dirty="0">
                <a:hlinkClick r:id="rId2"/>
              </a:rPr>
              <a:t> </a:t>
            </a:r>
            <a:r>
              <a:rPr lang="es-ES" sz="2000" dirty="0" err="1">
                <a:hlinkClick r:id="rId2"/>
              </a:rPr>
              <a:t>taularen</a:t>
            </a:r>
            <a:r>
              <a:rPr lang="es-ES" sz="2000" dirty="0">
                <a:hlinkClick r:id="rId2"/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Zer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tratamendu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farmakologiko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gomendatzen</a:t>
            </a:r>
            <a:r>
              <a:rPr lang="es-ES" sz="2000" b="1" dirty="0">
                <a:solidFill>
                  <a:srgbClr val="4E9EBA"/>
                </a:solidFill>
              </a:rPr>
              <a:t> da?</a:t>
            </a:r>
            <a:r>
              <a:rPr lang="es-ES" sz="2000" dirty="0"/>
              <a:t> </a:t>
            </a:r>
            <a:r>
              <a:rPr lang="es-ES" sz="2000" dirty="0" err="1"/>
              <a:t>atala</a:t>
            </a:r>
            <a:r>
              <a:rPr lang="es-ES" sz="2000" dirty="0"/>
              <a:t> </a:t>
            </a:r>
            <a:r>
              <a:rPr lang="es-ES" sz="2000" dirty="0" err="1"/>
              <a:t>kontsultatu</a:t>
            </a: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547323" y="1332037"/>
            <a:ext cx="9578340" cy="2286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n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62225" y="1399077"/>
            <a:ext cx="7067550" cy="420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6078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0" y="556906"/>
            <a:ext cx="8379229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ESTATINA-DOSIA ETA TRATAMENDUA AREAGOTZEA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287623" y="1434327"/>
            <a:ext cx="10545372" cy="469860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areagotzeko</a:t>
            </a:r>
            <a:r>
              <a:rPr lang="es-ES" sz="2000" dirty="0"/>
              <a:t> </a:t>
            </a:r>
            <a:r>
              <a:rPr lang="es-ES" sz="2000" dirty="0" err="1"/>
              <a:t>arrazoiak</a:t>
            </a:r>
            <a:r>
              <a:rPr lang="es-ES" sz="2000" dirty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2000" dirty="0" err="1"/>
              <a:t>PPan</a:t>
            </a:r>
            <a:r>
              <a:rPr lang="es-ES" sz="2000" dirty="0"/>
              <a:t> </a:t>
            </a:r>
            <a:r>
              <a:rPr lang="es-ES" sz="2000" dirty="0" err="1"/>
              <a:t>egindako</a:t>
            </a:r>
            <a:r>
              <a:rPr lang="es-ES" sz="2000" dirty="0"/>
              <a:t> </a:t>
            </a:r>
            <a:r>
              <a:rPr lang="es-ES" sz="2000" dirty="0" err="1"/>
              <a:t>SKAetako</a:t>
            </a:r>
            <a:r>
              <a:rPr lang="es-ES" sz="2000" dirty="0"/>
              <a:t> </a:t>
            </a:r>
            <a:r>
              <a:rPr lang="es-ES" sz="2000" dirty="0" err="1"/>
              <a:t>batek</a:t>
            </a:r>
            <a:r>
              <a:rPr lang="es-ES" sz="2000" dirty="0"/>
              <a:t> ere </a:t>
            </a:r>
            <a:r>
              <a:rPr lang="es-ES" sz="2000" dirty="0" err="1"/>
              <a:t>ez</a:t>
            </a:r>
            <a:r>
              <a:rPr lang="es-ES" sz="2000" dirty="0"/>
              <a:t> du </a:t>
            </a:r>
            <a:r>
              <a:rPr lang="es-ES" sz="2000" dirty="0" err="1"/>
              <a:t>konparatu</a:t>
            </a:r>
            <a:r>
              <a:rPr lang="es-ES" sz="2000" dirty="0"/>
              <a:t> c-</a:t>
            </a:r>
            <a:r>
              <a:rPr lang="es-ES" sz="2000" dirty="0" err="1"/>
              <a:t>LDLko</a:t>
            </a:r>
            <a:r>
              <a:rPr lang="es-ES" sz="2000" dirty="0"/>
              <a:t> </a:t>
            </a:r>
            <a:r>
              <a:rPr lang="es-ES" sz="2000" dirty="0" err="1"/>
              <a:t>zifra</a:t>
            </a:r>
            <a:r>
              <a:rPr lang="es-ES" sz="2000" dirty="0"/>
              <a:t> </a:t>
            </a:r>
            <a:r>
              <a:rPr lang="es-ES" sz="2000" dirty="0" err="1"/>
              <a:t>jakin</a:t>
            </a:r>
            <a:r>
              <a:rPr lang="es-ES" sz="2000" dirty="0"/>
              <a:t> </a:t>
            </a:r>
            <a:r>
              <a:rPr lang="es-ES" sz="2000" dirty="0" err="1"/>
              <a:t>batzuk</a:t>
            </a:r>
            <a:r>
              <a:rPr lang="es-ES" sz="2000" dirty="0"/>
              <a:t> </a:t>
            </a:r>
            <a:r>
              <a:rPr lang="es-ES" sz="2000" dirty="0" err="1"/>
              <a:t>lortzera</a:t>
            </a:r>
            <a:r>
              <a:rPr lang="es-ES" sz="2000" dirty="0"/>
              <a:t> </a:t>
            </a:r>
            <a:r>
              <a:rPr lang="es-ES" sz="2000" dirty="0" err="1"/>
              <a:t>bideratutako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, </a:t>
            </a:r>
            <a:r>
              <a:rPr lang="es-ES" sz="2000" dirty="0" err="1"/>
              <a:t>ezta</a:t>
            </a:r>
            <a:r>
              <a:rPr lang="es-ES" sz="2000" dirty="0"/>
              <a:t> </a:t>
            </a:r>
            <a:r>
              <a:rPr lang="es-ES" sz="2000" dirty="0" err="1"/>
              <a:t>zer</a:t>
            </a:r>
            <a:r>
              <a:rPr lang="es-ES" sz="2000" dirty="0"/>
              <a:t> </a:t>
            </a:r>
            <a:r>
              <a:rPr lang="es-ES" sz="2000" dirty="0" err="1"/>
              <a:t>alde</a:t>
            </a:r>
            <a:r>
              <a:rPr lang="es-ES" sz="2000" dirty="0"/>
              <a:t> </a:t>
            </a:r>
            <a:r>
              <a:rPr lang="es-ES" sz="2000" dirty="0" err="1"/>
              <a:t>dagoen</a:t>
            </a:r>
            <a:r>
              <a:rPr lang="es-ES" sz="2000" dirty="0"/>
              <a:t> ere </a:t>
            </a:r>
            <a:r>
              <a:rPr lang="es-ES" sz="2000" dirty="0" err="1"/>
              <a:t>dosi</a:t>
            </a:r>
            <a:r>
              <a:rPr lang="es-ES" sz="2000" dirty="0"/>
              <a:t> </a:t>
            </a:r>
            <a:r>
              <a:rPr lang="es-ES" sz="2000" dirty="0" err="1"/>
              <a:t>altuen</a:t>
            </a:r>
            <a:r>
              <a:rPr lang="es-ES" sz="2000" dirty="0"/>
              <a:t> eta </a:t>
            </a:r>
            <a:r>
              <a:rPr lang="es-ES" sz="2000" dirty="0" err="1"/>
              <a:t>baxu-ertainen</a:t>
            </a:r>
            <a:r>
              <a:rPr lang="es-ES" sz="2000" dirty="0"/>
              <a:t> </a:t>
            </a:r>
            <a:r>
              <a:rPr lang="es-ES" sz="2000" dirty="0" err="1"/>
              <a:t>artean</a:t>
            </a:r>
            <a:endParaRPr lang="es-ES" sz="2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2000" dirty="0" err="1"/>
              <a:t>Prebentzio</a:t>
            </a:r>
            <a:r>
              <a:rPr lang="es-ES" sz="2000" dirty="0"/>
              <a:t> </a:t>
            </a:r>
            <a:r>
              <a:rPr lang="es-ES" sz="2000" dirty="0" err="1"/>
              <a:t>sekundarioan</a:t>
            </a:r>
            <a:r>
              <a:rPr lang="es-ES" sz="2000" dirty="0"/>
              <a:t>, </a:t>
            </a:r>
            <a:r>
              <a:rPr lang="es-ES" sz="2000" dirty="0" err="1"/>
              <a:t>dosi</a:t>
            </a:r>
            <a:r>
              <a:rPr lang="es-ES" sz="2000" dirty="0"/>
              <a:t> </a:t>
            </a:r>
            <a:r>
              <a:rPr lang="es-ES" sz="2000" dirty="0" err="1"/>
              <a:t>altuak</a:t>
            </a:r>
            <a:r>
              <a:rPr lang="es-ES" sz="2000" dirty="0"/>
              <a:t> vs. </a:t>
            </a:r>
            <a:r>
              <a:rPr lang="es-ES" sz="2000" dirty="0" err="1"/>
              <a:t>baxuak</a:t>
            </a:r>
            <a:r>
              <a:rPr lang="es-ES" sz="2000" dirty="0"/>
              <a:t> </a:t>
            </a:r>
            <a:r>
              <a:rPr lang="es-ES" sz="2000" dirty="0" err="1"/>
              <a:t>konparatzen</a:t>
            </a:r>
            <a:r>
              <a:rPr lang="es-ES" sz="2000" dirty="0"/>
              <a:t> </a:t>
            </a:r>
            <a:r>
              <a:rPr lang="es-ES" sz="2000" dirty="0" err="1"/>
              <a:t>dituzten</a:t>
            </a:r>
            <a:r>
              <a:rPr lang="es-ES" sz="2000" dirty="0"/>
              <a:t> </a:t>
            </a:r>
            <a:r>
              <a:rPr lang="es-ES" sz="2000" dirty="0" err="1"/>
              <a:t>SKAek</a:t>
            </a:r>
            <a:r>
              <a:rPr lang="es-ES" sz="2000" dirty="0"/>
              <a:t> </a:t>
            </a:r>
            <a:r>
              <a:rPr lang="es-ES" sz="2000" dirty="0" err="1"/>
              <a:t>onura</a:t>
            </a:r>
            <a:r>
              <a:rPr lang="es-ES" sz="2000" dirty="0"/>
              <a:t> apala </a:t>
            </a:r>
            <a:r>
              <a:rPr lang="es-ES" sz="2000" dirty="0" err="1"/>
              <a:t>erakutsi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endParaRPr lang="es-ES" sz="2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2000" dirty="0" err="1"/>
              <a:t>Gertaera</a:t>
            </a:r>
            <a:r>
              <a:rPr lang="es-ES" sz="2000" dirty="0"/>
              <a:t> </a:t>
            </a:r>
            <a:r>
              <a:rPr lang="es-ES" sz="2000" dirty="0" err="1"/>
              <a:t>kardiobaskularren</a:t>
            </a:r>
            <a:r>
              <a:rPr lang="es-ES" sz="2000" dirty="0"/>
              <a:t> 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basala</a:t>
            </a:r>
            <a:r>
              <a:rPr lang="es-ES" sz="2000" dirty="0"/>
              <a:t> </a:t>
            </a:r>
            <a:r>
              <a:rPr lang="es-ES" sz="2000" dirty="0" err="1"/>
              <a:t>txikiagoa</a:t>
            </a:r>
            <a:r>
              <a:rPr lang="es-ES" sz="2000" dirty="0"/>
              <a:t> da </a:t>
            </a:r>
            <a:r>
              <a:rPr lang="es-ES" sz="2000" dirty="0" err="1"/>
              <a:t>PPan</a:t>
            </a:r>
            <a:r>
              <a:rPr lang="es-ES" sz="2000" dirty="0"/>
              <a:t> </a:t>
            </a:r>
            <a:r>
              <a:rPr lang="es-ES" sz="2000" dirty="0" err="1"/>
              <a:t>sekundarioan</a:t>
            </a:r>
            <a:r>
              <a:rPr lang="es-ES" sz="2000" dirty="0"/>
              <a:t> </a:t>
            </a:r>
            <a:r>
              <a:rPr lang="es-ES" sz="2000" dirty="0" err="1"/>
              <a:t>baino</a:t>
            </a:r>
            <a:endParaRPr lang="es-ES" sz="2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2000" dirty="0"/>
              <a:t>Estatina-</a:t>
            </a:r>
            <a:r>
              <a:rPr lang="es-ES" sz="2000" dirty="0" err="1"/>
              <a:t>dosi</a:t>
            </a:r>
            <a:r>
              <a:rPr lang="es-ES" sz="2000" dirty="0"/>
              <a:t> </a:t>
            </a:r>
            <a:r>
              <a:rPr lang="es-ES" sz="2000" dirty="0" err="1"/>
              <a:t>ertainekin</a:t>
            </a:r>
            <a:r>
              <a:rPr lang="es-ES" sz="2000" dirty="0"/>
              <a:t> </a:t>
            </a:r>
            <a:r>
              <a:rPr lang="es-ES" sz="2000" dirty="0" err="1"/>
              <a:t>lortzen</a:t>
            </a:r>
            <a:r>
              <a:rPr lang="es-ES" sz="2000" dirty="0"/>
              <a:t> da </a:t>
            </a:r>
            <a:r>
              <a:rPr lang="es-ES" sz="2000" dirty="0" err="1"/>
              <a:t>onurarik</a:t>
            </a:r>
            <a:r>
              <a:rPr lang="es-ES" sz="2000" dirty="0"/>
              <a:t> </a:t>
            </a:r>
            <a:r>
              <a:rPr lang="es-ES" sz="2000" dirty="0" err="1"/>
              <a:t>handiena</a:t>
            </a:r>
            <a:r>
              <a:rPr lang="es-ES" sz="2000" dirty="0"/>
              <a:t>. </a:t>
            </a:r>
            <a:r>
              <a:rPr lang="es-ES" sz="2000" dirty="0" err="1"/>
              <a:t>Dosi</a:t>
            </a:r>
            <a:r>
              <a:rPr lang="es-ES" sz="2000" dirty="0"/>
              <a:t> </a:t>
            </a:r>
            <a:r>
              <a:rPr lang="es-ES" sz="2000" dirty="0" err="1"/>
              <a:t>altuetara</a:t>
            </a:r>
            <a:r>
              <a:rPr lang="es-ES" sz="2000" dirty="0"/>
              <a:t> </a:t>
            </a:r>
            <a:r>
              <a:rPr lang="es-ES" sz="2000" dirty="0" err="1"/>
              <a:t>pasatzean</a:t>
            </a:r>
            <a:r>
              <a:rPr lang="es-ES" sz="2000" dirty="0"/>
              <a:t>, </a:t>
            </a:r>
            <a:r>
              <a:rPr lang="es-ES" sz="2000" dirty="0" err="1"/>
              <a:t>gutxi</a:t>
            </a:r>
            <a:r>
              <a:rPr lang="es-ES" sz="2000" dirty="0"/>
              <a:t> </a:t>
            </a:r>
            <a:r>
              <a:rPr lang="es-ES" sz="2000" dirty="0" err="1"/>
              <a:t>handitzen</a:t>
            </a:r>
            <a:r>
              <a:rPr lang="es-ES" sz="2000" dirty="0"/>
              <a:t> da </a:t>
            </a:r>
            <a:r>
              <a:rPr lang="es-ES" sz="2000" dirty="0" err="1"/>
              <a:t>onura</a:t>
            </a:r>
            <a:endParaRPr lang="es-ES" sz="2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2000" dirty="0" err="1"/>
              <a:t>PPko</a:t>
            </a:r>
            <a:r>
              <a:rPr lang="es-ES" sz="2000" dirty="0"/>
              <a:t> </a:t>
            </a:r>
            <a:r>
              <a:rPr lang="es-ES" sz="2000" dirty="0" err="1"/>
              <a:t>saiakuntza</a:t>
            </a:r>
            <a:r>
              <a:rPr lang="es-ES" sz="2000" dirty="0"/>
              <a:t> </a:t>
            </a:r>
            <a:r>
              <a:rPr lang="es-ES" sz="2000" dirty="0" err="1"/>
              <a:t>klinikoetan</a:t>
            </a:r>
            <a:r>
              <a:rPr lang="es-ES" sz="2000" dirty="0"/>
              <a:t>, estatina-</a:t>
            </a:r>
            <a:r>
              <a:rPr lang="es-ES" sz="2000" dirty="0" err="1"/>
              <a:t>dosi</a:t>
            </a:r>
            <a:r>
              <a:rPr lang="es-ES" sz="2000" dirty="0"/>
              <a:t> </a:t>
            </a:r>
            <a:r>
              <a:rPr lang="es-ES" sz="2000" dirty="0" err="1"/>
              <a:t>ertainak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ohikoenak</a:t>
            </a:r>
            <a:r>
              <a:rPr lang="es-ES" sz="2000" dirty="0"/>
              <a:t>, eta </a:t>
            </a:r>
            <a:r>
              <a:rPr lang="es-ES" sz="2000" dirty="0" err="1"/>
              <a:t>segurtasun-profil</a:t>
            </a:r>
            <a:r>
              <a:rPr lang="es-ES" sz="2000" dirty="0"/>
              <a:t> </a:t>
            </a:r>
            <a:r>
              <a:rPr lang="es-ES" sz="2000" dirty="0" err="1"/>
              <a:t>onargarria</a:t>
            </a:r>
            <a:r>
              <a:rPr lang="es-ES" sz="2000" dirty="0"/>
              <a:t> </a:t>
            </a:r>
            <a:r>
              <a:rPr lang="es-ES" sz="2000" dirty="0" err="1"/>
              <a:t>daukate</a:t>
            </a:r>
            <a:endParaRPr lang="es-ES" sz="2000" dirty="0"/>
          </a:p>
          <a:p>
            <a:pPr lvl="1">
              <a:buFont typeface="Wingdings" panose="05000000000000000000" pitchFamily="2" charset="2"/>
              <a:buChar char="ü"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547323" y="1332037"/>
            <a:ext cx="9578340" cy="2286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n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3863" y="4612769"/>
            <a:ext cx="9578341" cy="1520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128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0" y="365125"/>
            <a:ext cx="8379229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DISLIPEMIAREN TRATAMENDUA 2. MOTAKO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DMean</a:t>
            </a: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238795" y="1374566"/>
            <a:ext cx="10239637" cy="513877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/>
              <a:t>Hainbat</a:t>
            </a:r>
            <a:r>
              <a:rPr lang="es-ES" sz="2000" dirty="0"/>
              <a:t> </a:t>
            </a:r>
            <a:r>
              <a:rPr lang="es-ES" sz="2000" dirty="0" err="1"/>
              <a:t>ikuspegi</a:t>
            </a:r>
            <a:r>
              <a:rPr lang="es-ES" sz="2000" dirty="0"/>
              <a:t> </a:t>
            </a:r>
            <a:r>
              <a:rPr lang="es-ES" sz="2000" dirty="0" err="1"/>
              <a:t>daude</a:t>
            </a:r>
            <a:r>
              <a:rPr lang="es-ES" sz="2000" dirty="0"/>
              <a:t> </a:t>
            </a:r>
            <a:r>
              <a:rPr lang="es-ES" sz="2000" dirty="0" err="1"/>
              <a:t>dislipemia</a:t>
            </a:r>
            <a:r>
              <a:rPr lang="es-ES" sz="2000" dirty="0"/>
              <a:t> </a:t>
            </a:r>
            <a:r>
              <a:rPr lang="es-ES" sz="2000" dirty="0" err="1"/>
              <a:t>maneiatzeko</a:t>
            </a:r>
            <a:r>
              <a:rPr lang="es-ES" sz="2000" dirty="0"/>
              <a:t> </a:t>
            </a:r>
            <a:r>
              <a:rPr lang="es-ES" sz="2000" dirty="0" err="1"/>
              <a:t>paziente</a:t>
            </a:r>
            <a:r>
              <a:rPr lang="es-ES" sz="2000" dirty="0"/>
              <a:t> </a:t>
            </a:r>
            <a:r>
              <a:rPr lang="es-ES" sz="2000" dirty="0" err="1"/>
              <a:t>diabetikoetan</a:t>
            </a: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/>
              <a:t>Diabetesaren</a:t>
            </a:r>
            <a:r>
              <a:rPr lang="es-ES" sz="2000" dirty="0"/>
              <a:t> </a:t>
            </a:r>
            <a:r>
              <a:rPr lang="es-ES" sz="2000" dirty="0" err="1"/>
              <a:t>AKBa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da </a:t>
            </a:r>
            <a:r>
              <a:rPr lang="es-ES" sz="2000" dirty="0" err="1"/>
              <a:t>gaixotasun</a:t>
            </a:r>
            <a:r>
              <a:rPr lang="es-ES" sz="2000" dirty="0"/>
              <a:t> </a:t>
            </a:r>
            <a:r>
              <a:rPr lang="es-ES" sz="2000" dirty="0" err="1"/>
              <a:t>kardiobaskularra</a:t>
            </a:r>
            <a:r>
              <a:rPr lang="es-ES" sz="2000" dirty="0"/>
              <a:t> </a:t>
            </a:r>
            <a:r>
              <a:rPr lang="es-ES" sz="2000" dirty="0" err="1"/>
              <a:t>ezarriaren</a:t>
            </a:r>
            <a:r>
              <a:rPr lang="es-ES" sz="2000" dirty="0"/>
              <a:t> </a:t>
            </a:r>
            <a:r>
              <a:rPr lang="es-ES" sz="2000" dirty="0" err="1"/>
              <a:t>baliokidea</a:t>
            </a:r>
            <a:r>
              <a:rPr lang="es-ES" sz="2000" dirty="0"/>
              <a:t> </a:t>
            </a:r>
            <a:r>
              <a:rPr lang="es-ES" sz="2000" dirty="0" err="1"/>
              <a:t>hainbat</a:t>
            </a:r>
            <a:r>
              <a:rPr lang="es-ES" sz="2000" dirty="0"/>
              <a:t> </a:t>
            </a:r>
            <a:r>
              <a:rPr lang="es-ES" sz="2000" dirty="0" err="1"/>
              <a:t>ikerketen</a:t>
            </a:r>
            <a:r>
              <a:rPr lang="es-ES" sz="2000" dirty="0"/>
              <a:t> </a:t>
            </a:r>
            <a:r>
              <a:rPr lang="es-ES" sz="2000" dirty="0" err="1"/>
              <a:t>arabera</a:t>
            </a:r>
            <a:r>
              <a:rPr lang="es-ES" sz="2000" dirty="0"/>
              <a:t> eta AKB </a:t>
            </a:r>
            <a:r>
              <a:rPr lang="es-ES" sz="2000" dirty="0" err="1"/>
              <a:t>indibidualaren</a:t>
            </a:r>
            <a:r>
              <a:rPr lang="es-ES" sz="2000" dirty="0"/>
              <a:t> </a:t>
            </a:r>
            <a:r>
              <a:rPr lang="es-ES" sz="2000" dirty="0" err="1"/>
              <a:t>arabera</a:t>
            </a:r>
            <a:r>
              <a:rPr lang="es-ES" sz="2000" dirty="0"/>
              <a:t> </a:t>
            </a:r>
            <a:r>
              <a:rPr lang="es-ES" sz="2000" dirty="0" err="1"/>
              <a:t>tratatzea</a:t>
            </a:r>
            <a:r>
              <a:rPr lang="es-ES" sz="2000" dirty="0"/>
              <a:t> </a:t>
            </a:r>
            <a:r>
              <a:rPr lang="es-ES" sz="2000" dirty="0" err="1"/>
              <a:t>iradokitzen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/>
              <a:t>De </a:t>
            </a:r>
            <a:r>
              <a:rPr lang="es-ES" sz="2000" dirty="0" err="1"/>
              <a:t>Vries</a:t>
            </a:r>
            <a:r>
              <a:rPr lang="es-ES" sz="2000" dirty="0"/>
              <a:t> MA: </a:t>
            </a:r>
            <a:r>
              <a:rPr lang="es-ES" sz="2000" dirty="0" err="1"/>
              <a:t>estatinen</a:t>
            </a:r>
            <a:r>
              <a:rPr lang="es-ES" sz="2000" dirty="0"/>
              <a:t> </a:t>
            </a:r>
            <a:r>
              <a:rPr lang="es-ES" sz="2000" dirty="0" err="1"/>
              <a:t>eraginkortasuna</a:t>
            </a:r>
            <a:r>
              <a:rPr lang="es-ES" sz="2000" dirty="0"/>
              <a:t> </a:t>
            </a:r>
            <a:r>
              <a:rPr lang="es-ES" sz="2000" dirty="0" err="1"/>
              <a:t>PPan</a:t>
            </a:r>
            <a:r>
              <a:rPr lang="es-ES" sz="2000" dirty="0"/>
              <a:t> 2.motako </a:t>
            </a:r>
            <a:r>
              <a:rPr lang="es-ES" sz="2000" dirty="0" err="1"/>
              <a:t>DMdun</a:t>
            </a:r>
            <a:r>
              <a:rPr lang="es-ES" sz="2000" dirty="0"/>
              <a:t> </a:t>
            </a:r>
            <a:r>
              <a:rPr lang="es-ES" sz="2000" dirty="0" err="1"/>
              <a:t>pertsonetan</a:t>
            </a:r>
            <a:r>
              <a:rPr lang="es-ES" sz="2000" dirty="0"/>
              <a:t> (</a:t>
            </a:r>
            <a:r>
              <a:rPr lang="es-ES" sz="2000" dirty="0" err="1"/>
              <a:t>gertaera</a:t>
            </a:r>
            <a:r>
              <a:rPr lang="es-ES" sz="2000" dirty="0"/>
              <a:t> </a:t>
            </a:r>
            <a:r>
              <a:rPr lang="es-ES" sz="2000" dirty="0" err="1"/>
              <a:t>KBak</a:t>
            </a:r>
            <a:r>
              <a:rPr lang="es-ES" sz="2000" dirty="0"/>
              <a:t> </a:t>
            </a:r>
            <a:r>
              <a:rPr lang="es-ES" sz="2000" dirty="0" err="1"/>
              <a:t>murriztu</a:t>
            </a:r>
            <a:r>
              <a:rPr lang="es-ES" sz="2000" dirty="0"/>
              <a:t> </a:t>
            </a:r>
            <a:r>
              <a:rPr lang="es-ES" sz="2000" dirty="0" err="1"/>
              <a:t>ziren</a:t>
            </a:r>
            <a:r>
              <a:rPr lang="es-ES" sz="2000" dirty="0"/>
              <a:t>,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ordea</a:t>
            </a:r>
            <a:r>
              <a:rPr lang="es-ES" sz="2000" dirty="0"/>
              <a:t> </a:t>
            </a:r>
            <a:r>
              <a:rPr lang="es-ES" sz="2000" dirty="0" err="1"/>
              <a:t>hilkortasun</a:t>
            </a:r>
            <a:r>
              <a:rPr lang="es-ES" sz="2000" dirty="0"/>
              <a:t>-tasa </a:t>
            </a:r>
            <a:r>
              <a:rPr lang="es-ES" sz="2000" dirty="0" err="1"/>
              <a:t>totala</a:t>
            </a:r>
            <a:r>
              <a:rPr lang="es-ES" sz="2000" dirty="0"/>
              <a:t>). </a:t>
            </a:r>
            <a:r>
              <a:rPr lang="es-ES" sz="2000" dirty="0" err="1"/>
              <a:t>MAan</a:t>
            </a:r>
            <a:r>
              <a:rPr lang="es-ES" sz="2000" dirty="0"/>
              <a:t> </a:t>
            </a:r>
            <a:r>
              <a:rPr lang="es-ES" sz="2000" dirty="0" err="1"/>
              <a:t>sartutako</a:t>
            </a:r>
            <a:r>
              <a:rPr lang="es-ES" sz="2000" dirty="0"/>
              <a:t> </a:t>
            </a:r>
            <a:r>
              <a:rPr lang="es-ES" sz="2000" dirty="0" err="1"/>
              <a:t>pertsonen</a:t>
            </a:r>
            <a:r>
              <a:rPr lang="es-ES" sz="2000" dirty="0"/>
              <a:t> AKB, oro </a:t>
            </a:r>
            <a:r>
              <a:rPr lang="es-ES" sz="2000" dirty="0" err="1"/>
              <a:t>har</a:t>
            </a:r>
            <a:r>
              <a:rPr lang="es-ES" sz="2000" dirty="0"/>
              <a:t>, &gt;10 %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/>
              <a:t>Kontuan</a:t>
            </a:r>
            <a:r>
              <a:rPr lang="es-ES" sz="2000" dirty="0"/>
              <a:t> </a:t>
            </a:r>
            <a:r>
              <a:rPr lang="es-ES" sz="2000" dirty="0" err="1"/>
              <a:t>hartu</a:t>
            </a:r>
            <a:r>
              <a:rPr lang="es-ES" sz="2000" dirty="0"/>
              <a:t> </a:t>
            </a:r>
            <a:r>
              <a:rPr lang="es-ES" sz="2000" dirty="0" err="1"/>
              <a:t>beharreko</a:t>
            </a:r>
            <a:r>
              <a:rPr lang="es-ES" sz="2000" dirty="0"/>
              <a:t> </a:t>
            </a:r>
            <a:r>
              <a:rPr lang="es-ES" sz="2000" dirty="0" err="1"/>
              <a:t>faktoreak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hasteko</a:t>
            </a:r>
            <a:r>
              <a:rPr lang="es-ES" sz="2000" dirty="0"/>
              <a:t> </a:t>
            </a:r>
            <a:r>
              <a:rPr lang="es-ES" sz="2000" dirty="0" err="1"/>
              <a:t>orduan</a:t>
            </a:r>
            <a:r>
              <a:rPr lang="es-ES" sz="2000" dirty="0"/>
              <a:t>: </a:t>
            </a:r>
            <a:r>
              <a:rPr lang="es-ES" sz="2000" dirty="0" err="1"/>
              <a:t>DMaren</a:t>
            </a:r>
            <a:r>
              <a:rPr lang="es-ES" sz="2000" dirty="0"/>
              <a:t> </a:t>
            </a:r>
            <a:r>
              <a:rPr lang="es-ES" sz="2000" dirty="0" err="1"/>
              <a:t>eboluzio</a:t>
            </a:r>
            <a:r>
              <a:rPr lang="es-ES" sz="2000" dirty="0"/>
              <a:t> </a:t>
            </a:r>
            <a:r>
              <a:rPr lang="es-ES" sz="2000" dirty="0" err="1"/>
              <a:t>urteak</a:t>
            </a:r>
            <a:r>
              <a:rPr lang="es-ES" sz="2000" dirty="0"/>
              <a:t>, </a:t>
            </a:r>
            <a:r>
              <a:rPr lang="es-ES" sz="2000" dirty="0" err="1"/>
              <a:t>intsulinarekin</a:t>
            </a:r>
            <a:r>
              <a:rPr lang="es-ES" sz="2000" dirty="0"/>
              <a:t> </a:t>
            </a:r>
            <a:r>
              <a:rPr lang="es-ES" sz="2000" dirty="0" err="1"/>
              <a:t>egiten</a:t>
            </a:r>
            <a:r>
              <a:rPr lang="es-ES" sz="2000" dirty="0"/>
              <a:t> den </a:t>
            </a:r>
            <a:r>
              <a:rPr lang="es-ES" sz="2000" dirty="0" err="1"/>
              <a:t>tratamendua</a:t>
            </a:r>
            <a:r>
              <a:rPr lang="es-ES" sz="2000" dirty="0"/>
              <a:t>, </a:t>
            </a:r>
            <a:r>
              <a:rPr lang="es-ES" sz="2000" dirty="0" err="1"/>
              <a:t>kontrol</a:t>
            </a:r>
            <a:r>
              <a:rPr lang="es-ES" sz="2000" dirty="0"/>
              <a:t> </a:t>
            </a:r>
            <a:r>
              <a:rPr lang="es-ES" sz="2000" dirty="0" err="1"/>
              <a:t>gluzemiko</a:t>
            </a:r>
            <a:r>
              <a:rPr lang="es-ES" sz="2000" dirty="0"/>
              <a:t> </a:t>
            </a:r>
            <a:r>
              <a:rPr lang="es-ES" sz="2000" dirty="0" err="1"/>
              <a:t>kaxkarrak</a:t>
            </a: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>
                <a:hlinkClick r:id="rId2"/>
              </a:rPr>
              <a:t>Laburpen</a:t>
            </a:r>
            <a:r>
              <a:rPr lang="es-ES" sz="2000" dirty="0">
                <a:hlinkClick r:id="rId2"/>
              </a:rPr>
              <a:t> </a:t>
            </a:r>
            <a:r>
              <a:rPr lang="es-ES" sz="2000" dirty="0" err="1">
                <a:hlinkClick r:id="rId2"/>
              </a:rPr>
              <a:t>taularen</a:t>
            </a:r>
            <a:r>
              <a:rPr lang="es-ES" sz="2000" dirty="0">
                <a:hlinkClick r:id="rId2"/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Tratamendua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DMen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err="1"/>
              <a:t>atala</a:t>
            </a:r>
            <a:r>
              <a:rPr lang="es-ES" sz="2000" dirty="0"/>
              <a:t> </a:t>
            </a:r>
            <a:r>
              <a:rPr lang="es-ES" sz="2000" dirty="0" err="1"/>
              <a:t>kontsultatu</a:t>
            </a: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595004" y="1218336"/>
            <a:ext cx="9578340" cy="2286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21409" y="4576297"/>
            <a:ext cx="9751935" cy="115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192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0" y="449533"/>
            <a:ext cx="8379229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PREBENTZIO PRIMARIOA 75 URTETIK GORAKO PERTSONETAN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383552" y="1444906"/>
            <a:ext cx="9591724" cy="447759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/>
              <a:t>Estatinen</a:t>
            </a:r>
            <a:r>
              <a:rPr lang="es-ES" sz="2000" dirty="0"/>
              <a:t> </a:t>
            </a:r>
            <a:r>
              <a:rPr lang="es-ES" sz="2000" dirty="0" err="1"/>
              <a:t>eraginkortasuna</a:t>
            </a:r>
            <a:r>
              <a:rPr lang="es-ES" sz="2000" dirty="0"/>
              <a:t> </a:t>
            </a:r>
            <a:r>
              <a:rPr lang="es-ES" sz="2000" dirty="0" err="1"/>
              <a:t>PPan</a:t>
            </a:r>
            <a:r>
              <a:rPr lang="es-ES" sz="2000" dirty="0"/>
              <a:t> </a:t>
            </a:r>
            <a:r>
              <a:rPr lang="es-ES" sz="2000" dirty="0" err="1"/>
              <a:t>mugatua</a:t>
            </a:r>
            <a:r>
              <a:rPr lang="es-ES" sz="2000" dirty="0"/>
              <a:t> eta </a:t>
            </a:r>
            <a:r>
              <a:rPr lang="es-ES" sz="2000" dirty="0" err="1"/>
              <a:t>eztabaidagarria</a:t>
            </a:r>
            <a:r>
              <a:rPr lang="es-ES" sz="2000" dirty="0"/>
              <a:t> da </a:t>
            </a:r>
            <a:r>
              <a:rPr lang="es-ES" sz="2000" dirty="0" err="1"/>
              <a:t>nagusietan</a:t>
            </a:r>
            <a:r>
              <a:rPr lang="es-ES" sz="2000" dirty="0"/>
              <a:t>. </a:t>
            </a:r>
            <a:r>
              <a:rPr lang="es-ES" sz="2000" dirty="0" err="1"/>
              <a:t>Diseinatutako</a:t>
            </a:r>
            <a:r>
              <a:rPr lang="es-ES" sz="2000" dirty="0"/>
              <a:t> SKA </a:t>
            </a:r>
            <a:r>
              <a:rPr lang="es-ES" sz="2000" dirty="0" err="1"/>
              <a:t>bakarrean</a:t>
            </a:r>
            <a:r>
              <a:rPr lang="es-ES" sz="2000" dirty="0"/>
              <a:t> </a:t>
            </a:r>
            <a:r>
              <a:rPr lang="es-ES" sz="2000" dirty="0" err="1"/>
              <a:t>gaixotasun</a:t>
            </a:r>
            <a:r>
              <a:rPr lang="es-ES" sz="2000" dirty="0"/>
              <a:t> </a:t>
            </a:r>
            <a:r>
              <a:rPr lang="es-ES" sz="2000" dirty="0" err="1"/>
              <a:t>KBik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zuten</a:t>
            </a:r>
            <a:r>
              <a:rPr lang="es-ES" sz="2000" dirty="0"/>
              <a:t> </a:t>
            </a:r>
            <a:r>
              <a:rPr lang="es-ES" sz="2000" dirty="0" err="1"/>
              <a:t>pazienteetan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zen </a:t>
            </a:r>
            <a:r>
              <a:rPr lang="es-ES" sz="2000" dirty="0" err="1"/>
              <a:t>lortu</a:t>
            </a:r>
            <a:r>
              <a:rPr lang="es-ES" sz="2000" dirty="0"/>
              <a:t> </a:t>
            </a:r>
            <a:r>
              <a:rPr lang="es-ES" sz="2000" dirty="0" err="1"/>
              <a:t>onura</a:t>
            </a:r>
            <a:r>
              <a:rPr lang="es-ES" sz="2000" dirty="0"/>
              <a:t> </a:t>
            </a:r>
            <a:r>
              <a:rPr lang="es-ES" sz="2000" dirty="0" err="1"/>
              <a:t>estadistikoki</a:t>
            </a:r>
            <a:r>
              <a:rPr lang="es-ES" sz="2000" dirty="0"/>
              <a:t> </a:t>
            </a:r>
            <a:r>
              <a:rPr lang="es-ES" sz="2000" dirty="0" err="1"/>
              <a:t>esanguratsurik</a:t>
            </a: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/>
              <a:t>Banakako</a:t>
            </a:r>
            <a:r>
              <a:rPr lang="es-ES" sz="2000" dirty="0"/>
              <a:t>  </a:t>
            </a:r>
            <a:r>
              <a:rPr lang="es-ES" sz="2000" dirty="0" err="1"/>
              <a:t>tratamenduko</a:t>
            </a:r>
            <a:r>
              <a:rPr lang="es-ES" sz="2000" dirty="0"/>
              <a:t> </a:t>
            </a:r>
            <a:r>
              <a:rPr lang="es-ES" sz="2000" dirty="0" err="1"/>
              <a:t>ikuspegia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da: </a:t>
            </a:r>
            <a:r>
              <a:rPr lang="es-ES" sz="2000" dirty="0" err="1"/>
              <a:t>AKBen</a:t>
            </a:r>
            <a:r>
              <a:rPr lang="es-ES" sz="2000" dirty="0"/>
              <a:t> </a:t>
            </a:r>
            <a:r>
              <a:rPr lang="es-ES" sz="2000" dirty="0" err="1"/>
              <a:t>faktore</a:t>
            </a:r>
            <a:r>
              <a:rPr lang="es-ES" sz="2000" dirty="0"/>
              <a:t> </a:t>
            </a:r>
            <a:r>
              <a:rPr lang="es-ES" sz="2000" dirty="0" err="1"/>
              <a:t>aldagarriak</a:t>
            </a:r>
            <a:r>
              <a:rPr lang="es-ES" sz="2000" dirty="0"/>
              <a:t> </a:t>
            </a:r>
            <a:r>
              <a:rPr lang="es-ES" sz="2000" dirty="0" err="1"/>
              <a:t>kontuan</a:t>
            </a:r>
            <a:r>
              <a:rPr lang="es-ES" sz="2000" dirty="0"/>
              <a:t> izan, </a:t>
            </a:r>
            <a:r>
              <a:rPr lang="es-ES" sz="2000" dirty="0" err="1"/>
              <a:t>bizi-itxaropena</a:t>
            </a:r>
            <a:r>
              <a:rPr lang="es-ES" sz="2000" dirty="0"/>
              <a:t>, </a:t>
            </a:r>
            <a:r>
              <a:rPr lang="es-ES" sz="2000" dirty="0" err="1"/>
              <a:t>komorbilitatea</a:t>
            </a:r>
            <a:r>
              <a:rPr lang="es-ES" sz="2000" dirty="0"/>
              <a:t>, </a:t>
            </a:r>
            <a:r>
              <a:rPr lang="es-ES" sz="2000" dirty="0" err="1"/>
              <a:t>ahultasuna</a:t>
            </a:r>
            <a:r>
              <a:rPr lang="es-ES" sz="2000" dirty="0"/>
              <a:t> eta </a:t>
            </a:r>
            <a:r>
              <a:rPr lang="es-ES" sz="2000" dirty="0" err="1"/>
              <a:t>bizi-kalitatea</a:t>
            </a:r>
            <a:r>
              <a:rPr lang="es-ES" sz="2000" dirty="0"/>
              <a:t>, </a:t>
            </a:r>
            <a:r>
              <a:rPr lang="es-ES" sz="2000" dirty="0" err="1"/>
              <a:t>tratamendu-karga</a:t>
            </a:r>
            <a:r>
              <a:rPr lang="es-ES" sz="2000" dirty="0"/>
              <a:t> eta </a:t>
            </a:r>
            <a:r>
              <a:rPr lang="es-ES" sz="2000" dirty="0" err="1"/>
              <a:t>kalte</a:t>
            </a:r>
            <a:r>
              <a:rPr lang="es-ES" sz="2000" dirty="0"/>
              <a:t> </a:t>
            </a:r>
            <a:r>
              <a:rPr lang="es-ES" sz="2000" dirty="0" err="1"/>
              <a:t>ondorio</a:t>
            </a:r>
            <a:r>
              <a:rPr lang="es-ES" sz="2000" dirty="0"/>
              <a:t> </a:t>
            </a:r>
            <a:r>
              <a:rPr lang="es-ES" sz="2000" dirty="0" err="1"/>
              <a:t>potentzialak</a:t>
            </a: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/>
              <a:t>Abian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bi</a:t>
            </a:r>
            <a:r>
              <a:rPr lang="es-ES" sz="2000" dirty="0"/>
              <a:t> </a:t>
            </a:r>
            <a:r>
              <a:rPr lang="es-ES" sz="2000" dirty="0" err="1"/>
              <a:t>azterlan</a:t>
            </a:r>
            <a:r>
              <a:rPr lang="es-ES" sz="2000" dirty="0"/>
              <a:t> </a:t>
            </a:r>
            <a:r>
              <a:rPr lang="es-ES" sz="2000" dirty="0" err="1"/>
              <a:t>nagusi</a:t>
            </a:r>
            <a:r>
              <a:rPr lang="es-ES" sz="2000" dirty="0"/>
              <a:t>: </a:t>
            </a:r>
            <a:r>
              <a:rPr lang="eu-ES" sz="2000" dirty="0"/>
              <a:t>STAREE eta PREVENTABLE</a:t>
            </a:r>
            <a:r>
              <a:rPr lang="es-ES" sz="2000" dirty="0"/>
              <a:t>. Espero da </a:t>
            </a:r>
            <a:r>
              <a:rPr lang="es-ES" sz="2000" dirty="0" err="1"/>
              <a:t>ebidentzia</a:t>
            </a:r>
            <a:r>
              <a:rPr lang="es-ES" sz="2000" dirty="0"/>
              <a:t> </a:t>
            </a:r>
            <a:r>
              <a:rPr lang="es-ES" sz="2000" dirty="0" err="1"/>
              <a:t>argia</a:t>
            </a:r>
            <a:r>
              <a:rPr lang="es-ES" sz="2000" dirty="0"/>
              <a:t> </a:t>
            </a:r>
            <a:r>
              <a:rPr lang="es-ES" sz="2000" dirty="0" err="1"/>
              <a:t>eskaintzea</a:t>
            </a:r>
            <a:r>
              <a:rPr lang="es-ES" sz="2000" dirty="0"/>
              <a:t> </a:t>
            </a:r>
            <a:r>
              <a:rPr lang="es-ES" sz="2000" dirty="0" err="1"/>
              <a:t>estatinek</a:t>
            </a:r>
            <a:r>
              <a:rPr lang="es-ES" sz="2000" dirty="0"/>
              <a:t> </a:t>
            </a:r>
            <a:r>
              <a:rPr lang="es-ES" sz="2000" dirty="0" err="1"/>
              <a:t>populazio</a:t>
            </a:r>
            <a:r>
              <a:rPr lang="es-ES" sz="2000" dirty="0"/>
              <a:t> </a:t>
            </a:r>
            <a:r>
              <a:rPr lang="es-ES" sz="2000" dirty="0" err="1"/>
              <a:t>horretan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onura</a:t>
            </a:r>
            <a:r>
              <a:rPr lang="es-ES" sz="2000" dirty="0"/>
              <a:t>/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erlazioaz</a:t>
            </a: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>
                <a:hlinkClick r:id="rId3"/>
              </a:rPr>
              <a:t>Laburpen</a:t>
            </a:r>
            <a:r>
              <a:rPr lang="es-ES" sz="2000" dirty="0">
                <a:hlinkClick r:id="rId3"/>
              </a:rPr>
              <a:t> </a:t>
            </a:r>
            <a:r>
              <a:rPr lang="es-ES" sz="2000" dirty="0" err="1">
                <a:hlinkClick r:id="rId3"/>
              </a:rPr>
              <a:t>taularen</a:t>
            </a:r>
            <a:r>
              <a:rPr lang="es-ES" sz="2000" dirty="0">
                <a:hlinkClick r:id="rId3"/>
              </a:rPr>
              <a:t> </a:t>
            </a:r>
            <a:r>
              <a:rPr lang="es-ES" sz="2000" b="1" dirty="0">
                <a:solidFill>
                  <a:srgbClr val="4E9EBA"/>
                </a:solidFill>
              </a:rPr>
              <a:t>75 </a:t>
            </a:r>
            <a:r>
              <a:rPr lang="es-ES" sz="2000" b="1" dirty="0" err="1">
                <a:solidFill>
                  <a:srgbClr val="4E9EBA"/>
                </a:solidFill>
              </a:rPr>
              <a:t>urtetik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gorako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pertsonak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err="1"/>
              <a:t>atala</a:t>
            </a:r>
            <a:r>
              <a:rPr lang="es-ES" sz="2000" dirty="0"/>
              <a:t> </a:t>
            </a:r>
            <a:r>
              <a:rPr lang="es-ES" sz="2000" dirty="0" err="1"/>
              <a:t>kontsultatu</a:t>
            </a: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595004" y="1218336"/>
            <a:ext cx="9578340" cy="2286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36829" y="4474623"/>
            <a:ext cx="9538447" cy="1611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370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0" y="477669"/>
            <a:ext cx="8379229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PAZIENTE AHULETAN ESTATINAK DEPRESKRIBATZEA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383552" y="1374567"/>
            <a:ext cx="9591724" cy="408369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/>
              <a:t>Lantzean</a:t>
            </a:r>
            <a:r>
              <a:rPr lang="es-ES" sz="2000" dirty="0"/>
              <a:t> </a:t>
            </a:r>
            <a:r>
              <a:rPr lang="es-ES" sz="2000" dirty="0" err="1"/>
              <a:t>behin</a:t>
            </a:r>
            <a:r>
              <a:rPr lang="es-ES" sz="2000" dirty="0"/>
              <a:t> </a:t>
            </a:r>
            <a:r>
              <a:rPr lang="es-ES" sz="2000" dirty="0" err="1"/>
              <a:t>kontuan</a:t>
            </a:r>
            <a:r>
              <a:rPr lang="es-ES" sz="2000" dirty="0"/>
              <a:t> izan </a:t>
            </a:r>
            <a:r>
              <a:rPr lang="es-ES" sz="2000" dirty="0" err="1"/>
              <a:t>estatinen</a:t>
            </a:r>
            <a:r>
              <a:rPr lang="es-ES" sz="2000" dirty="0"/>
              <a:t> </a:t>
            </a:r>
            <a:r>
              <a:rPr lang="es-ES" sz="2000" dirty="0" err="1"/>
              <a:t>depreskripzio</a:t>
            </a:r>
            <a:r>
              <a:rPr lang="es-ES" sz="2000" dirty="0"/>
              <a:t> </a:t>
            </a:r>
            <a:r>
              <a:rPr lang="es-ES" sz="2000" dirty="0" err="1"/>
              <a:t>aukera</a:t>
            </a:r>
            <a:r>
              <a:rPr lang="es-ES" sz="2000" dirty="0"/>
              <a:t> (OSN-</a:t>
            </a:r>
            <a:r>
              <a:rPr lang="es-ES" sz="2000" dirty="0" err="1"/>
              <a:t>Ostebako</a:t>
            </a:r>
            <a:r>
              <a:rPr lang="es-ES" sz="2000" dirty="0"/>
              <a:t> </a:t>
            </a:r>
            <a:r>
              <a:rPr lang="es-ES" sz="2000" dirty="0" err="1"/>
              <a:t>gidak</a:t>
            </a:r>
            <a:r>
              <a:rPr lang="es-ES" sz="2000" dirty="0"/>
              <a:t> eta AHA/</a:t>
            </a:r>
            <a:r>
              <a:rPr lang="es-ES" sz="2000" dirty="0" err="1"/>
              <a:t>ACCkoak</a:t>
            </a:r>
            <a:r>
              <a:rPr lang="es-ES" sz="2000" dirty="0"/>
              <a:t> </a:t>
            </a:r>
            <a:r>
              <a:rPr lang="es-ES" sz="2000" dirty="0" err="1"/>
              <a:t>jasotzen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 </a:t>
            </a:r>
            <a:r>
              <a:rPr lang="es-ES" sz="2000" dirty="0" err="1"/>
              <a:t>aukera</a:t>
            </a:r>
            <a:r>
              <a:rPr lang="es-ES" sz="2000" dirty="0"/>
              <a:t> hura)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u-ES" sz="2000" b="1" dirty="0" err="1">
                <a:hlinkClick r:id="rId3"/>
              </a:rPr>
              <a:t>SITE</a:t>
            </a:r>
            <a:r>
              <a:rPr lang="eu-ES" sz="2000" dirty="0"/>
              <a:t> (</a:t>
            </a:r>
            <a:r>
              <a:rPr lang="eu-ES" sz="2000" dirty="0" err="1"/>
              <a:t>Statin</a:t>
            </a:r>
            <a:r>
              <a:rPr lang="eu-ES" sz="2000" dirty="0"/>
              <a:t> In </a:t>
            </a:r>
            <a:r>
              <a:rPr lang="eu-ES" sz="2000" dirty="0" err="1"/>
              <a:t>The</a:t>
            </a:r>
            <a:r>
              <a:rPr lang="eu-ES" sz="2000" dirty="0"/>
              <a:t> </a:t>
            </a:r>
            <a:r>
              <a:rPr lang="eu-ES" sz="2000" dirty="0" err="1"/>
              <a:t>Elderly</a:t>
            </a:r>
            <a:r>
              <a:rPr lang="eu-ES" sz="2000" dirty="0"/>
              <a:t>) </a:t>
            </a:r>
            <a:r>
              <a:rPr lang="eu-ES" sz="2000" dirty="0" err="1"/>
              <a:t>saikuntza</a:t>
            </a:r>
            <a:r>
              <a:rPr lang="eu-ES" sz="2000" dirty="0"/>
              <a:t> egiten ari da 75 urte baino gehiagoko pertsonetan, </a:t>
            </a:r>
            <a:r>
              <a:rPr lang="eu-ES" sz="2000" dirty="0" err="1"/>
              <a:t>depreskripzioaren</a:t>
            </a:r>
            <a:r>
              <a:rPr lang="eu-ES" sz="2000" dirty="0"/>
              <a:t> inguruan (aldagai nagusia heriotza-tasa)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u-ES" sz="2000" dirty="0"/>
              <a:t>Bizitzaren azken fasean lehentasuna eman behar zaie bizi-kalitatea hobetzeko tratamenduei (</a:t>
            </a:r>
            <a:r>
              <a:rPr lang="eu-ES" sz="2000" b="1" dirty="0" err="1">
                <a:solidFill>
                  <a:srgbClr val="4E9EBA"/>
                </a:solidFill>
              </a:rPr>
              <a:t>STOPP-Frail</a:t>
            </a:r>
            <a:r>
              <a:rPr lang="eu-ES" sz="2000" b="1" dirty="0">
                <a:solidFill>
                  <a:srgbClr val="4E9EBA"/>
                </a:solidFill>
              </a:rPr>
              <a:t>/</a:t>
            </a:r>
            <a:r>
              <a:rPr lang="eu-ES" sz="2000" b="1" dirty="0" err="1">
                <a:solidFill>
                  <a:srgbClr val="4E9EBA"/>
                </a:solidFill>
              </a:rPr>
              <a:t>STOPP-Pal</a:t>
            </a:r>
            <a:r>
              <a:rPr lang="eu-ES" sz="2000" dirty="0"/>
              <a:t> irizpideek </a:t>
            </a:r>
            <a:r>
              <a:rPr lang="eu-ES" sz="2000" dirty="0" err="1"/>
              <a:t>estatinak</a:t>
            </a:r>
            <a:r>
              <a:rPr lang="eu-ES" sz="2000" dirty="0"/>
              <a:t> kendu behar direla fase horretan kontsideratzen dute)</a:t>
            </a: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>
                <a:hlinkClick r:id="rId4"/>
              </a:rPr>
              <a:t>Laburpen</a:t>
            </a:r>
            <a:r>
              <a:rPr lang="es-ES" sz="2000" dirty="0">
                <a:hlinkClick r:id="rId4"/>
              </a:rPr>
              <a:t> </a:t>
            </a:r>
            <a:r>
              <a:rPr lang="es-ES" sz="2000" dirty="0" err="1">
                <a:hlinkClick r:id="rId4"/>
              </a:rPr>
              <a:t>taularen</a:t>
            </a:r>
            <a:r>
              <a:rPr lang="es-ES" sz="2000" dirty="0">
                <a:hlinkClick r:id="rId4"/>
              </a:rPr>
              <a:t> </a:t>
            </a:r>
            <a:r>
              <a:rPr lang="es-ES" sz="2000" b="1" dirty="0">
                <a:solidFill>
                  <a:srgbClr val="4E9EBA"/>
                </a:solidFill>
              </a:rPr>
              <a:t>75 </a:t>
            </a:r>
            <a:r>
              <a:rPr lang="es-ES" sz="2000" b="1" dirty="0" err="1">
                <a:solidFill>
                  <a:srgbClr val="4E9EBA"/>
                </a:solidFill>
              </a:rPr>
              <a:t>urtetik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gorako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pertsonak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err="1"/>
              <a:t>atala</a:t>
            </a:r>
            <a:r>
              <a:rPr lang="es-ES" sz="2000" dirty="0"/>
              <a:t> </a:t>
            </a:r>
            <a:r>
              <a:rPr lang="es-ES" sz="2000" dirty="0" err="1"/>
              <a:t>kontsultatu</a:t>
            </a: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595004" y="1218336"/>
            <a:ext cx="9578340" cy="2286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74193" y="4714154"/>
            <a:ext cx="9819962" cy="759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144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0268" y="714893"/>
            <a:ext cx="9236826" cy="1474470"/>
          </a:xfrm>
        </p:spPr>
        <p:txBody>
          <a:bodyPr>
            <a:normAutofit/>
          </a:bodyPr>
          <a:lstStyle/>
          <a:p>
            <a:pPr algn="ctr"/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Informazio gehiago eta bibliografia…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7809" y="2095759"/>
            <a:ext cx="3276600" cy="3381375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>
                <a:hlinkClick r:id="rId3"/>
              </a:rPr>
              <a:t>INFAC 30 </a:t>
            </a:r>
            <a:r>
              <a:rPr lang="es-ES" dirty="0" err="1">
                <a:hlinkClick r:id="rId3"/>
              </a:rPr>
              <a:t>Liburukia</a:t>
            </a:r>
            <a:r>
              <a:rPr lang="es-ES" dirty="0">
                <a:hlinkClick r:id="rId3"/>
              </a:rPr>
              <a:t> 7. </a:t>
            </a:r>
            <a:r>
              <a:rPr lang="es-ES" dirty="0" err="1">
                <a:hlinkClick r:id="rId3"/>
              </a:rPr>
              <a:t>zk</a:t>
            </a:r>
            <a:endParaRPr lang="es-ES" dirty="0"/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982377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Aurkibidea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0" name="Conector recto 9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ítulo 2"/>
          <p:cNvSpPr txBox="1">
            <a:spLocks/>
          </p:cNvSpPr>
          <p:nvPr/>
        </p:nvSpPr>
        <p:spPr>
          <a:xfrm>
            <a:off x="824132" y="1153551"/>
            <a:ext cx="10465105" cy="4979966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/>
            <a:r>
              <a:rPr lang="es-ES" sz="2000" dirty="0">
                <a:solidFill>
                  <a:schemeClr val="bg1"/>
                </a:solidFill>
              </a:rPr>
              <a:t>SARRERA</a:t>
            </a:r>
            <a:endParaRPr lang="es-ES" sz="2000" dirty="0"/>
          </a:p>
          <a:p>
            <a:pPr marL="342900" indent="-342900" algn="just"/>
            <a:r>
              <a:rPr lang="es-ES" sz="2000" dirty="0">
                <a:solidFill>
                  <a:schemeClr val="bg1"/>
                </a:solidFill>
              </a:rPr>
              <a:t>KOLESTEROL-MAILAK ETA GAIXOTASUN </a:t>
            </a:r>
            <a:r>
              <a:rPr lang="es-ES" sz="2000" dirty="0" err="1">
                <a:solidFill>
                  <a:schemeClr val="bg1"/>
                </a:solidFill>
              </a:rPr>
              <a:t>KBa</a:t>
            </a:r>
            <a:r>
              <a:rPr lang="es-ES" sz="2000" dirty="0">
                <a:solidFill>
                  <a:schemeClr val="bg1"/>
                </a:solidFill>
              </a:rPr>
              <a:t>: ZENBAT ETA BAXUAGO HOBETO?</a:t>
            </a:r>
          </a:p>
          <a:p>
            <a:pPr marL="342900" indent="-342900" algn="just"/>
            <a:r>
              <a:rPr lang="es-ES" sz="2000" dirty="0" err="1">
                <a:solidFill>
                  <a:schemeClr val="bg1"/>
                </a:solidFill>
              </a:rPr>
              <a:t>KBen</a:t>
            </a:r>
            <a:r>
              <a:rPr lang="es-ES" sz="2000" dirty="0">
                <a:solidFill>
                  <a:schemeClr val="bg1"/>
                </a:solidFill>
              </a:rPr>
              <a:t> PREBENTZIO PRIMARIOAN, NOIZ HASI TRATAMENDUA: ZER HARTU BEHAR DA OINARRITZAT, ARRISKU </a:t>
            </a:r>
            <a:r>
              <a:rPr lang="es-ES" sz="2000" dirty="0" err="1">
                <a:solidFill>
                  <a:schemeClr val="bg1"/>
                </a:solidFill>
              </a:rPr>
              <a:t>KBa</a:t>
            </a:r>
            <a:r>
              <a:rPr lang="es-ES" sz="2000" dirty="0">
                <a:solidFill>
                  <a:schemeClr val="bg1"/>
                </a:solidFill>
              </a:rPr>
              <a:t> EDO LDL KOLESTEROL-MAILAK?</a:t>
            </a:r>
          </a:p>
          <a:p>
            <a:pPr marL="800100" lvl="1" indent="-342900" algn="just"/>
            <a:r>
              <a:rPr lang="es-ES" sz="2000" dirty="0" err="1">
                <a:solidFill>
                  <a:schemeClr val="bg1"/>
                </a:solidFill>
              </a:rPr>
              <a:t>Arrisku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kardiobaskularra</a:t>
            </a:r>
            <a:r>
              <a:rPr lang="es-ES" sz="2000" dirty="0">
                <a:solidFill>
                  <a:schemeClr val="bg1"/>
                </a:solidFill>
              </a:rPr>
              <a:t> (AKB) </a:t>
            </a:r>
            <a:r>
              <a:rPr lang="es-ES" sz="2000" dirty="0" err="1">
                <a:solidFill>
                  <a:schemeClr val="bg1"/>
                </a:solidFill>
              </a:rPr>
              <a:t>zenbatestea</a:t>
            </a:r>
            <a:endParaRPr lang="es-ES" sz="2000" dirty="0">
              <a:solidFill>
                <a:schemeClr val="bg1"/>
              </a:solidFill>
            </a:endParaRPr>
          </a:p>
          <a:p>
            <a:pPr marL="800100" lvl="1" indent="-342900" algn="just"/>
            <a:r>
              <a:rPr lang="es-ES" sz="2000" dirty="0" err="1">
                <a:solidFill>
                  <a:schemeClr val="bg1"/>
                </a:solidFill>
              </a:rPr>
              <a:t>Noiz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ez</a:t>
            </a:r>
            <a:r>
              <a:rPr lang="es-ES" sz="2000" dirty="0">
                <a:solidFill>
                  <a:schemeClr val="bg1"/>
                </a:solidFill>
              </a:rPr>
              <a:t> da </a:t>
            </a:r>
            <a:r>
              <a:rPr lang="es-ES" sz="2000" dirty="0" err="1">
                <a:solidFill>
                  <a:schemeClr val="bg1"/>
                </a:solidFill>
              </a:rPr>
              <a:t>kalkulatu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behar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AKBa</a:t>
            </a:r>
            <a:r>
              <a:rPr lang="es-ES" sz="2000" dirty="0">
                <a:solidFill>
                  <a:schemeClr val="bg1"/>
                </a:solidFill>
              </a:rPr>
              <a:t>?</a:t>
            </a:r>
          </a:p>
          <a:p>
            <a:pPr marL="800100" lvl="1" indent="-342900" algn="just"/>
            <a:r>
              <a:rPr lang="es-ES" sz="2000" dirty="0" err="1">
                <a:solidFill>
                  <a:schemeClr val="bg1"/>
                </a:solidFill>
              </a:rPr>
              <a:t>AKBaren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faktore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potentziatzaileak</a:t>
            </a:r>
            <a:endParaRPr lang="es-ES" sz="2000" dirty="0">
              <a:solidFill>
                <a:schemeClr val="bg1"/>
              </a:solidFill>
            </a:endParaRPr>
          </a:p>
          <a:p>
            <a:pPr marL="342900" lvl="1" indent="-342900" algn="just">
              <a:spcBef>
                <a:spcPts val="1000"/>
              </a:spcBef>
            </a:pPr>
            <a:r>
              <a:rPr lang="es-ES" sz="2000" dirty="0">
                <a:solidFill>
                  <a:schemeClr val="bg1"/>
                </a:solidFill>
              </a:rPr>
              <a:t>ESTATINEN ONURA/ARRISKU ERLAZIOA PREBENTZIO PRIMARIOAN</a:t>
            </a:r>
          </a:p>
          <a:p>
            <a:pPr marL="342900" lvl="1" indent="-342900" algn="just">
              <a:spcBef>
                <a:spcPts val="1000"/>
              </a:spcBef>
            </a:pPr>
            <a:r>
              <a:rPr lang="es-ES" sz="2000" dirty="0">
                <a:solidFill>
                  <a:schemeClr val="bg1"/>
                </a:solidFill>
              </a:rPr>
              <a:t>ESTATINA-DOSIA ETA TRATAMENDUA AREGAGOTZEA</a:t>
            </a:r>
          </a:p>
          <a:p>
            <a:pPr marL="342900" lvl="1" indent="-342900" algn="just">
              <a:spcBef>
                <a:spcPts val="1000"/>
              </a:spcBef>
            </a:pPr>
            <a:r>
              <a:rPr lang="es-ES" sz="2000" dirty="0">
                <a:solidFill>
                  <a:schemeClr val="bg1"/>
                </a:solidFill>
              </a:rPr>
              <a:t>DISLIPEMIAREN TRATAMENDUA 2.MOTAKO DIABETES MELLITUSEAN (2. MOTAKO DM)</a:t>
            </a:r>
          </a:p>
          <a:p>
            <a:pPr marL="342900" lvl="1" indent="-342900" algn="just">
              <a:spcBef>
                <a:spcPts val="1000"/>
              </a:spcBef>
            </a:pPr>
            <a:r>
              <a:rPr lang="es-ES" sz="2000" dirty="0">
                <a:solidFill>
                  <a:schemeClr val="bg1"/>
                </a:solidFill>
              </a:rPr>
              <a:t>PREBENTZIO PRIMARIOA 75 URTETIK GORAKO PERTSONETAN</a:t>
            </a:r>
          </a:p>
          <a:p>
            <a:pPr marL="342900" lvl="1" indent="-342900" algn="just">
              <a:spcBef>
                <a:spcPts val="1000"/>
              </a:spcBef>
            </a:pPr>
            <a:r>
              <a:rPr lang="es-ES" sz="2000" dirty="0">
                <a:solidFill>
                  <a:schemeClr val="bg1"/>
                </a:solidFill>
              </a:rPr>
              <a:t>PAZIENTE AHULETAN, ESTATINAK DEPRESKRIBATZEA</a:t>
            </a:r>
          </a:p>
          <a:p>
            <a:pPr marL="342900" lvl="1" indent="-342900" algn="just">
              <a:spcBef>
                <a:spcPts val="1000"/>
              </a:spcBef>
            </a:pPr>
            <a:r>
              <a:rPr lang="es-ES" sz="2000" dirty="0">
                <a:solidFill>
                  <a:schemeClr val="bg1"/>
                </a:solidFill>
              </a:rPr>
              <a:t>Taula</a:t>
            </a:r>
            <a:r>
              <a:rPr lang="es-ES" sz="2000" dirty="0">
                <a:solidFill>
                  <a:schemeClr val="bg1"/>
                </a:solidFill>
                <a:hlinkClick r:id="rId5"/>
              </a:rPr>
              <a:t>: </a:t>
            </a:r>
            <a:r>
              <a:rPr lang="es-ES" sz="2000" dirty="0" err="1">
                <a:solidFill>
                  <a:schemeClr val="bg1"/>
                </a:solidFill>
                <a:hlinkClick r:id="rId5"/>
              </a:rPr>
              <a:t>PKGen</a:t>
            </a:r>
            <a:r>
              <a:rPr lang="es-ES" sz="2000" dirty="0">
                <a:solidFill>
                  <a:schemeClr val="bg1"/>
                </a:solidFill>
                <a:hlinkClick r:id="rId5"/>
              </a:rPr>
              <a:t> LABURPENA: LIPIDOAK/GAIXOTASUN </a:t>
            </a:r>
            <a:r>
              <a:rPr lang="es-ES" sz="2000" dirty="0" err="1">
                <a:solidFill>
                  <a:schemeClr val="bg1"/>
                </a:solidFill>
                <a:hlinkClick r:id="rId5"/>
              </a:rPr>
              <a:t>KBeko</a:t>
            </a:r>
            <a:r>
              <a:rPr lang="es-ES" sz="2000" dirty="0">
                <a:solidFill>
                  <a:schemeClr val="bg1"/>
                </a:solidFill>
                <a:hlinkClick r:id="rId5"/>
              </a:rPr>
              <a:t> PREBENTZIO PRIMARIOA </a:t>
            </a:r>
            <a:r>
              <a:rPr lang="es-ES" sz="2000" dirty="0">
                <a:solidFill>
                  <a:schemeClr val="bg1"/>
                </a:solidFill>
              </a:rPr>
              <a:t>(</a:t>
            </a:r>
            <a:r>
              <a:rPr lang="es-ES" sz="2000" dirty="0" err="1">
                <a:solidFill>
                  <a:schemeClr val="bg1"/>
                </a:solidFill>
              </a:rPr>
              <a:t>Esteka</a:t>
            </a:r>
            <a:r>
              <a:rPr lang="es-ES" sz="2000" dirty="0">
                <a:solidFill>
                  <a:schemeClr val="bg1"/>
                </a:solidFill>
              </a:rPr>
              <a:t>)</a:t>
            </a:r>
          </a:p>
          <a:p>
            <a:pPr marL="0" indent="0" algn="just">
              <a:buNone/>
            </a:pPr>
            <a:endParaRPr lang="es-ES" sz="1800" dirty="0">
              <a:solidFill>
                <a:schemeClr val="bg1"/>
              </a:solidFill>
            </a:endParaRPr>
          </a:p>
          <a:p>
            <a:pPr marL="342900" lvl="1" indent="-342900" algn="just">
              <a:spcBef>
                <a:spcPts val="1000"/>
              </a:spcBef>
            </a:pPr>
            <a:endParaRPr lang="es-ES" dirty="0">
              <a:solidFill>
                <a:schemeClr val="bg1"/>
              </a:solidFill>
            </a:endParaRPr>
          </a:p>
          <a:p>
            <a:pPr marL="342900" lvl="1" indent="-342900" algn="just">
              <a:spcBef>
                <a:spcPts val="1000"/>
              </a:spcBef>
            </a:pPr>
            <a:endParaRPr lang="es-ES" dirty="0">
              <a:solidFill>
                <a:schemeClr val="bg1"/>
              </a:solidFill>
            </a:endParaRPr>
          </a:p>
          <a:p>
            <a:pPr marL="800100" lvl="1" indent="-342900" algn="just"/>
            <a:endParaRPr lang="es-E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SARRERA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586474"/>
            <a:ext cx="10515600" cy="4351338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/>
              <a:t>Osakidetza-Osasun</a:t>
            </a:r>
            <a:r>
              <a:rPr lang="es-ES" sz="2000" dirty="0"/>
              <a:t> </a:t>
            </a:r>
            <a:r>
              <a:rPr lang="es-ES" sz="2000" dirty="0" err="1"/>
              <a:t>Saileko</a:t>
            </a:r>
            <a:r>
              <a:rPr lang="es-ES" sz="2000" dirty="0"/>
              <a:t> </a:t>
            </a:r>
            <a:r>
              <a:rPr lang="es-ES" sz="2000" dirty="0" err="1"/>
              <a:t>Praktika</a:t>
            </a:r>
            <a:r>
              <a:rPr lang="es-ES" sz="2000" dirty="0"/>
              <a:t> </a:t>
            </a:r>
            <a:r>
              <a:rPr lang="es-ES" sz="2000" dirty="0" err="1"/>
              <a:t>Klinikoen</a:t>
            </a:r>
            <a:r>
              <a:rPr lang="es-ES" sz="2000" dirty="0"/>
              <a:t> </a:t>
            </a:r>
            <a:r>
              <a:rPr lang="es-ES" sz="2000" dirty="0" err="1"/>
              <a:t>Gida</a:t>
            </a:r>
            <a:r>
              <a:rPr lang="es-ES" sz="2000" dirty="0"/>
              <a:t> (PKG) batean </a:t>
            </a:r>
            <a:r>
              <a:rPr lang="es-ES" sz="2000" dirty="0" err="1"/>
              <a:t>landu</a:t>
            </a:r>
            <a:r>
              <a:rPr lang="es-ES" sz="2000" dirty="0"/>
              <a:t> zen </a:t>
            </a:r>
            <a:r>
              <a:rPr lang="es-ES" sz="2000" dirty="0" err="1"/>
              <a:t>nola</a:t>
            </a:r>
            <a:r>
              <a:rPr lang="es-ES" sz="2000" dirty="0"/>
              <a:t> </a:t>
            </a:r>
            <a:r>
              <a:rPr lang="es-ES" sz="2000" dirty="0" err="1"/>
              <a:t>maneiatu</a:t>
            </a:r>
            <a:r>
              <a:rPr lang="es-ES" sz="2000" dirty="0"/>
              <a:t> </a:t>
            </a:r>
            <a:r>
              <a:rPr lang="es-ES" sz="2000" dirty="0" err="1"/>
              <a:t>lipidoak</a:t>
            </a:r>
            <a:r>
              <a:rPr lang="es-ES" sz="2000" dirty="0"/>
              <a:t> 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kardiobaskularreko</a:t>
            </a:r>
            <a:r>
              <a:rPr lang="es-ES" sz="2000" dirty="0"/>
              <a:t> </a:t>
            </a:r>
            <a:r>
              <a:rPr lang="es-ES" sz="2000" dirty="0" err="1"/>
              <a:t>faktore</a:t>
            </a:r>
            <a:r>
              <a:rPr lang="es-ES" sz="2000" dirty="0"/>
              <a:t> </a:t>
            </a:r>
            <a:r>
              <a:rPr lang="es-ES" sz="2000" dirty="0" err="1"/>
              <a:t>gisa</a:t>
            </a:r>
            <a:r>
              <a:rPr lang="es-ES" sz="2000" dirty="0"/>
              <a:t> (AKBF). 2017an </a:t>
            </a:r>
            <a:r>
              <a:rPr lang="es-ES" sz="2000" dirty="0" err="1"/>
              <a:t>Osasun</a:t>
            </a:r>
            <a:r>
              <a:rPr lang="es-ES" sz="2000" dirty="0"/>
              <a:t> Sistema </a:t>
            </a:r>
            <a:r>
              <a:rPr lang="es-ES" sz="2000" dirty="0" err="1"/>
              <a:t>Nazionaleko</a:t>
            </a:r>
            <a:r>
              <a:rPr lang="es-ES" sz="2000" dirty="0"/>
              <a:t> PKG </a:t>
            </a:r>
            <a:r>
              <a:rPr lang="es-ES" sz="2000" dirty="0" err="1"/>
              <a:t>modura</a:t>
            </a:r>
            <a:r>
              <a:rPr lang="es-ES" sz="2000" dirty="0"/>
              <a:t> </a:t>
            </a:r>
            <a:r>
              <a:rPr lang="es-ES" sz="2000" dirty="0" err="1"/>
              <a:t>argitaratu</a:t>
            </a:r>
            <a:r>
              <a:rPr lang="es-ES" sz="2000" dirty="0"/>
              <a:t> zen (</a:t>
            </a:r>
            <a:r>
              <a:rPr lang="es-ES" sz="2000" b="1" dirty="0">
                <a:solidFill>
                  <a:srgbClr val="4E9EBA"/>
                </a:solidFill>
              </a:rPr>
              <a:t>OSN-</a:t>
            </a:r>
            <a:r>
              <a:rPr lang="es-ES" sz="2000" b="1" dirty="0" err="1">
                <a:solidFill>
                  <a:srgbClr val="4E9EBA"/>
                </a:solidFill>
              </a:rPr>
              <a:t>Ostebako</a:t>
            </a:r>
            <a:r>
              <a:rPr lang="es-ES" sz="2000" b="1" dirty="0">
                <a:solidFill>
                  <a:srgbClr val="4E9EBA"/>
                </a:solidFill>
              </a:rPr>
              <a:t> PKG</a:t>
            </a:r>
            <a:r>
              <a:rPr lang="es-ES" sz="2000" dirty="0"/>
              <a:t>)</a:t>
            </a:r>
          </a:p>
          <a:p>
            <a:pPr marL="0" indent="0" algn="just">
              <a:buNone/>
            </a:pP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/>
              <a:t>Harrezkero</a:t>
            </a:r>
            <a:r>
              <a:rPr lang="es-ES" sz="2000" dirty="0"/>
              <a:t>, </a:t>
            </a:r>
            <a:r>
              <a:rPr lang="es-ES" sz="2000" dirty="0" err="1"/>
              <a:t>nazioarteko</a:t>
            </a:r>
            <a:r>
              <a:rPr lang="es-ES" sz="2000" dirty="0"/>
              <a:t> </a:t>
            </a:r>
            <a:r>
              <a:rPr lang="es-ES" sz="2000" dirty="0" err="1"/>
              <a:t>PKGak</a:t>
            </a:r>
            <a:r>
              <a:rPr lang="es-ES" sz="2000" dirty="0"/>
              <a:t> </a:t>
            </a:r>
            <a:r>
              <a:rPr lang="es-ES" sz="2000" dirty="0" err="1"/>
              <a:t>eguneratu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, </a:t>
            </a:r>
            <a:r>
              <a:rPr lang="es-ES" sz="2000" dirty="0" err="1"/>
              <a:t>lipidoak</a:t>
            </a:r>
            <a:r>
              <a:rPr lang="es-ES" sz="2000" dirty="0"/>
              <a:t> AKBF </a:t>
            </a:r>
            <a:r>
              <a:rPr lang="es-ES" sz="2000" dirty="0" err="1"/>
              <a:t>gisa</a:t>
            </a:r>
            <a:r>
              <a:rPr lang="es-ES" sz="2000" dirty="0"/>
              <a:t> </a:t>
            </a:r>
            <a:r>
              <a:rPr lang="es-ES" sz="2000" dirty="0" err="1"/>
              <a:t>jorratzen</a:t>
            </a:r>
            <a:r>
              <a:rPr lang="es-ES" sz="2000" dirty="0"/>
              <a:t> </a:t>
            </a:r>
            <a:r>
              <a:rPr lang="es-ES" sz="2000" dirty="0" err="1"/>
              <a:t>dituztenak</a:t>
            </a:r>
            <a:r>
              <a:rPr lang="es-ES" sz="2000" dirty="0"/>
              <a:t>: </a:t>
            </a:r>
          </a:p>
          <a:p>
            <a:pPr marL="0" indent="0" algn="just">
              <a:buNone/>
            </a:pPr>
            <a:endParaRPr lang="es-ES" sz="20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000" dirty="0" err="1"/>
              <a:t>Britaina</a:t>
            </a:r>
            <a:r>
              <a:rPr lang="es-ES" sz="2000" dirty="0"/>
              <a:t> </a:t>
            </a:r>
            <a:r>
              <a:rPr lang="es-ES" sz="2000" dirty="0" err="1"/>
              <a:t>Handiko</a:t>
            </a:r>
            <a:r>
              <a:rPr lang="es-ES" sz="2000" dirty="0"/>
              <a:t> </a:t>
            </a:r>
            <a:r>
              <a:rPr lang="es-ES" sz="2000" b="1" dirty="0">
                <a:solidFill>
                  <a:srgbClr val="4E9EBA"/>
                </a:solidFill>
              </a:rPr>
              <a:t>NICE </a:t>
            </a:r>
            <a:r>
              <a:rPr lang="es-ES" sz="2000" dirty="0"/>
              <a:t>(2016) eta </a:t>
            </a:r>
            <a:r>
              <a:rPr lang="es-ES" sz="2000" dirty="0" err="1"/>
              <a:t>laburpen</a:t>
            </a:r>
            <a:r>
              <a:rPr lang="es-ES" sz="2000" dirty="0"/>
              <a:t> </a:t>
            </a:r>
            <a:r>
              <a:rPr lang="es-ES" sz="2000" dirty="0" err="1"/>
              <a:t>dokumentua</a:t>
            </a:r>
            <a:r>
              <a:rPr lang="es-ES" sz="2000" dirty="0"/>
              <a:t> (2021)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000" dirty="0" err="1"/>
              <a:t>Estatu</a:t>
            </a:r>
            <a:r>
              <a:rPr lang="es-ES" sz="2000" dirty="0"/>
              <a:t> </a:t>
            </a:r>
            <a:r>
              <a:rPr lang="es-ES" sz="2000" dirty="0" err="1"/>
              <a:t>Batuetako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TaskForce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prebentzio-zerbitzukoa</a:t>
            </a:r>
            <a:r>
              <a:rPr lang="es-ES" sz="2000" dirty="0"/>
              <a:t> (2022)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000" dirty="0" err="1"/>
              <a:t>Estatu</a:t>
            </a:r>
            <a:r>
              <a:rPr lang="es-ES" sz="2000" dirty="0"/>
              <a:t> </a:t>
            </a:r>
            <a:r>
              <a:rPr lang="es-ES" sz="2000" dirty="0" err="1"/>
              <a:t>Batuetako</a:t>
            </a:r>
            <a:r>
              <a:rPr lang="es-ES" sz="2000" dirty="0"/>
              <a:t> </a:t>
            </a:r>
            <a:r>
              <a:rPr lang="es-ES" sz="2000" b="1" dirty="0">
                <a:solidFill>
                  <a:srgbClr val="4E9EBA"/>
                </a:solidFill>
              </a:rPr>
              <a:t>AHA/</a:t>
            </a:r>
            <a:r>
              <a:rPr lang="es-ES" sz="2000" b="1" dirty="0" err="1">
                <a:solidFill>
                  <a:srgbClr val="4E9EBA"/>
                </a:solidFill>
              </a:rPr>
              <a:t>ACCkoa</a:t>
            </a:r>
            <a:r>
              <a:rPr lang="es-ES" sz="2000" dirty="0"/>
              <a:t> (2018)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000" dirty="0" err="1"/>
              <a:t>Europako</a:t>
            </a:r>
            <a:r>
              <a:rPr lang="es-ES" sz="2000" dirty="0"/>
              <a:t> </a:t>
            </a:r>
            <a:r>
              <a:rPr lang="es-ES" sz="2000" b="1" dirty="0">
                <a:solidFill>
                  <a:srgbClr val="4E9EBA"/>
                </a:solidFill>
              </a:rPr>
              <a:t>ESC/</a:t>
            </a:r>
            <a:r>
              <a:rPr lang="es-ES" sz="2000" b="1" dirty="0" err="1">
                <a:solidFill>
                  <a:srgbClr val="4E9EBA"/>
                </a:solidFill>
              </a:rPr>
              <a:t>EASkoa</a:t>
            </a:r>
            <a:r>
              <a:rPr lang="es-ES" sz="2000" dirty="0"/>
              <a:t> (2019)</a:t>
            </a:r>
          </a:p>
          <a:p>
            <a:pPr marL="0" indent="0" algn="just">
              <a:buNone/>
            </a:pP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/>
              <a:t>PKGtako</a:t>
            </a:r>
            <a:r>
              <a:rPr lang="es-ES" sz="2000" dirty="0"/>
              <a:t> </a:t>
            </a:r>
            <a:r>
              <a:rPr lang="es-ES" sz="2000" dirty="0" err="1"/>
              <a:t>giden</a:t>
            </a:r>
            <a:r>
              <a:rPr lang="es-ES" sz="2000" dirty="0"/>
              <a:t> </a:t>
            </a:r>
            <a:r>
              <a:rPr lang="es-ES" sz="2000" dirty="0" err="1"/>
              <a:t>laburpena</a:t>
            </a:r>
            <a:r>
              <a:rPr lang="es-ES" sz="2000" dirty="0"/>
              <a:t>: </a:t>
            </a:r>
            <a:r>
              <a:rPr lang="es-ES" sz="2000" dirty="0" err="1"/>
              <a:t>Lipidoak</a:t>
            </a:r>
            <a:r>
              <a:rPr lang="es-ES" sz="2000" dirty="0"/>
              <a:t>/</a:t>
            </a:r>
            <a:r>
              <a:rPr lang="es-ES" sz="2000" dirty="0" err="1"/>
              <a:t>Gaixotasun</a:t>
            </a:r>
            <a:r>
              <a:rPr lang="es-ES" sz="2000" dirty="0"/>
              <a:t> </a:t>
            </a:r>
            <a:r>
              <a:rPr lang="es-ES" sz="2000" dirty="0" err="1"/>
              <a:t>KBeko</a:t>
            </a:r>
            <a:r>
              <a:rPr lang="es-ES" sz="2000" dirty="0"/>
              <a:t> </a:t>
            </a:r>
            <a:r>
              <a:rPr lang="es-ES" sz="2000" dirty="0" err="1"/>
              <a:t>prebentzio</a:t>
            </a:r>
            <a:r>
              <a:rPr lang="es-ES" sz="2000" dirty="0"/>
              <a:t> </a:t>
            </a:r>
            <a:r>
              <a:rPr lang="es-ES" sz="2000" dirty="0" err="1"/>
              <a:t>primarioa</a:t>
            </a:r>
            <a:r>
              <a:rPr lang="es-ES" sz="2000" dirty="0"/>
              <a:t>. </a:t>
            </a:r>
            <a:r>
              <a:rPr lang="es-ES" sz="2000" b="1" dirty="0">
                <a:solidFill>
                  <a:srgbClr val="4E9EBA"/>
                </a:solidFill>
                <a:hlinkClick r:id="rId2"/>
              </a:rPr>
              <a:t>TAULA</a:t>
            </a:r>
            <a:endParaRPr lang="es-ES" sz="2000" b="1" dirty="0">
              <a:solidFill>
                <a:srgbClr val="4E9EBA"/>
              </a:solidFill>
            </a:endParaRPr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SARRERA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70877"/>
            <a:ext cx="10515600" cy="435133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/>
              <a:t>Gaixotasun</a:t>
            </a:r>
            <a:r>
              <a:rPr lang="es-ES" sz="2000" dirty="0"/>
              <a:t> </a:t>
            </a:r>
            <a:r>
              <a:rPr lang="es-ES" sz="2000" dirty="0" err="1"/>
              <a:t>kardiobaskularraren</a:t>
            </a:r>
            <a:r>
              <a:rPr lang="es-ES" sz="2000" dirty="0"/>
              <a:t> </a:t>
            </a:r>
            <a:r>
              <a:rPr lang="es-ES" sz="2000" dirty="0" err="1"/>
              <a:t>prebentzio</a:t>
            </a:r>
            <a:r>
              <a:rPr lang="es-ES" sz="2000" dirty="0"/>
              <a:t> </a:t>
            </a:r>
            <a:r>
              <a:rPr lang="es-ES" sz="2000" dirty="0" err="1"/>
              <a:t>primarioan</a:t>
            </a:r>
            <a:r>
              <a:rPr lang="es-ES" sz="2000" dirty="0"/>
              <a:t>, </a:t>
            </a:r>
            <a:r>
              <a:rPr lang="es-ES" sz="2000" dirty="0" err="1"/>
              <a:t>PKGren</a:t>
            </a:r>
            <a:r>
              <a:rPr lang="es-ES" sz="2000" dirty="0"/>
              <a:t> </a:t>
            </a:r>
            <a:r>
              <a:rPr lang="es-ES" sz="2000" dirty="0" err="1"/>
              <a:t>artean</a:t>
            </a:r>
            <a:r>
              <a:rPr lang="es-ES" sz="2000" dirty="0"/>
              <a:t> </a:t>
            </a:r>
            <a:r>
              <a:rPr lang="es-ES" sz="2000" dirty="0" err="1"/>
              <a:t>nabarmen</a:t>
            </a:r>
            <a:r>
              <a:rPr lang="es-ES" sz="2000" dirty="0"/>
              <a:t> </a:t>
            </a:r>
            <a:r>
              <a:rPr lang="es-ES" sz="2000" dirty="0" err="1"/>
              <a:t>aldatzen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ikuspegia</a:t>
            </a:r>
            <a:r>
              <a:rPr lang="es-ES" sz="2000" dirty="0"/>
              <a:t> eta </a:t>
            </a:r>
            <a:r>
              <a:rPr lang="es-ES" sz="2000" dirty="0" err="1"/>
              <a:t>gomendioak</a:t>
            </a:r>
            <a:r>
              <a:rPr lang="es-ES" sz="2000" dirty="0"/>
              <a:t>. HOPE-3 </a:t>
            </a:r>
            <a:r>
              <a:rPr lang="es-ES" sz="2000" dirty="0" err="1"/>
              <a:t>saiakuntza</a:t>
            </a:r>
            <a:r>
              <a:rPr lang="es-ES" sz="2000" dirty="0"/>
              <a:t> </a:t>
            </a:r>
            <a:r>
              <a:rPr lang="es-ES" sz="2000" dirty="0" err="1"/>
              <a:t>salbu</a:t>
            </a:r>
            <a:r>
              <a:rPr lang="es-ES" sz="2000" dirty="0"/>
              <a:t>, apenas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ebidentzia</a:t>
            </a:r>
            <a:r>
              <a:rPr lang="es-ES" sz="2000" dirty="0"/>
              <a:t> </a:t>
            </a:r>
            <a:r>
              <a:rPr lang="es-ES" sz="2000" dirty="0" err="1"/>
              <a:t>berri</a:t>
            </a:r>
            <a:r>
              <a:rPr lang="es-ES" sz="2000" dirty="0"/>
              <a:t> </a:t>
            </a:r>
            <a:r>
              <a:rPr lang="es-ES" sz="2000" dirty="0" err="1"/>
              <a:t>adierazgarririk</a:t>
            </a:r>
            <a:r>
              <a:rPr lang="es-ES" sz="2000" dirty="0"/>
              <a:t> </a:t>
            </a:r>
            <a:r>
              <a:rPr lang="es-ES" sz="2000" dirty="0" err="1"/>
              <a:t>prebentzio</a:t>
            </a:r>
            <a:r>
              <a:rPr lang="es-ES" sz="2000" dirty="0"/>
              <a:t> </a:t>
            </a:r>
            <a:r>
              <a:rPr lang="es-ES" sz="2000" dirty="0" err="1"/>
              <a:t>primarioan</a:t>
            </a:r>
            <a:r>
              <a:rPr lang="es-ES" sz="2000" dirty="0"/>
              <a:t>.</a:t>
            </a:r>
          </a:p>
          <a:p>
            <a:pPr marL="0" indent="0" algn="just">
              <a:buNone/>
            </a:pP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/>
              <a:t>Giden</a:t>
            </a:r>
            <a:r>
              <a:rPr lang="es-ES" sz="2000" dirty="0"/>
              <a:t> </a:t>
            </a:r>
            <a:r>
              <a:rPr lang="es-ES" sz="2000" dirty="0" err="1"/>
              <a:t>arteko</a:t>
            </a:r>
            <a:r>
              <a:rPr lang="es-ES" sz="2000" dirty="0"/>
              <a:t> </a:t>
            </a:r>
            <a:r>
              <a:rPr lang="es-ES" sz="2000" dirty="0" err="1"/>
              <a:t>gomendioen</a:t>
            </a:r>
            <a:r>
              <a:rPr lang="es-ES" sz="2000" dirty="0"/>
              <a:t> </a:t>
            </a:r>
            <a:r>
              <a:rPr lang="es-ES" sz="2000" dirty="0" err="1"/>
              <a:t>alde</a:t>
            </a:r>
            <a:r>
              <a:rPr lang="es-ES" sz="2000" dirty="0"/>
              <a:t> </a:t>
            </a:r>
            <a:r>
              <a:rPr lang="es-ES" sz="2000" dirty="0" err="1"/>
              <a:t>horiek</a:t>
            </a:r>
            <a:r>
              <a:rPr lang="es-ES" sz="2000" dirty="0"/>
              <a:t> </a:t>
            </a:r>
            <a:r>
              <a:rPr lang="es-ES" sz="2000" dirty="0" err="1"/>
              <a:t>azal</a:t>
            </a:r>
            <a:r>
              <a:rPr lang="es-ES" sz="2000" dirty="0"/>
              <a:t> </a:t>
            </a:r>
            <a:r>
              <a:rPr lang="es-ES" sz="2000" dirty="0" err="1"/>
              <a:t>dezaketen</a:t>
            </a:r>
            <a:r>
              <a:rPr lang="es-ES" sz="2000" dirty="0"/>
              <a:t> </a:t>
            </a:r>
            <a:r>
              <a:rPr lang="es-ES" sz="2000" dirty="0" err="1"/>
              <a:t>faktoreak</a:t>
            </a:r>
            <a:r>
              <a:rPr lang="es-ES" sz="2000" dirty="0"/>
              <a:t> </a:t>
            </a:r>
            <a:r>
              <a:rPr lang="es-ES" sz="2000" dirty="0" err="1"/>
              <a:t>honako</a:t>
            </a:r>
            <a:r>
              <a:rPr lang="es-ES" sz="2000" dirty="0"/>
              <a:t> </a:t>
            </a:r>
            <a:r>
              <a:rPr lang="es-ES" sz="2000" dirty="0" err="1"/>
              <a:t>hauek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000" b="1" dirty="0" err="1">
                <a:solidFill>
                  <a:srgbClr val="4E9EBA"/>
                </a:solidFill>
              </a:rPr>
              <a:t>Egiletza</a:t>
            </a:r>
            <a:endParaRPr lang="es-ES" sz="2000" b="1" dirty="0">
              <a:solidFill>
                <a:srgbClr val="4E9EBA"/>
              </a:solidFill>
            </a:endParaRP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000" b="1" dirty="0" err="1">
                <a:solidFill>
                  <a:srgbClr val="4E9EBA"/>
                </a:solidFill>
              </a:rPr>
              <a:t>Prestatzeko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metodologia</a:t>
            </a:r>
            <a:r>
              <a:rPr lang="es-ES" sz="2000" dirty="0"/>
              <a:t>: </a:t>
            </a:r>
            <a:r>
              <a:rPr lang="es-ES" sz="2000" dirty="0" err="1"/>
              <a:t>ebidentzia</a:t>
            </a:r>
            <a:r>
              <a:rPr lang="es-ES" sz="2000" dirty="0"/>
              <a:t> </a:t>
            </a:r>
            <a:r>
              <a:rPr lang="es-ES" sz="2000" dirty="0" err="1"/>
              <a:t>oinarrituak</a:t>
            </a:r>
            <a:r>
              <a:rPr lang="es-ES" sz="2000" dirty="0"/>
              <a:t> </a:t>
            </a:r>
            <a:r>
              <a:rPr lang="es-ES" sz="2000" i="1" dirty="0"/>
              <a:t>vs.</a:t>
            </a:r>
            <a:r>
              <a:rPr lang="es-ES" sz="2000" dirty="0"/>
              <a:t> </a:t>
            </a:r>
            <a:r>
              <a:rPr lang="es-ES" sz="2000" dirty="0" err="1"/>
              <a:t>adituen</a:t>
            </a:r>
            <a:r>
              <a:rPr lang="es-ES" sz="2000" dirty="0"/>
              <a:t> </a:t>
            </a:r>
            <a:r>
              <a:rPr lang="es-ES" sz="2000" dirty="0" err="1"/>
              <a:t>adostasuna</a:t>
            </a:r>
            <a:endParaRPr lang="es-ES" sz="20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000" b="1" dirty="0" err="1">
                <a:solidFill>
                  <a:srgbClr val="4E9EBA"/>
                </a:solidFill>
              </a:rPr>
              <a:t>Ebidentzia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interpretatzeko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modua</a:t>
            </a:r>
            <a:endParaRPr lang="es-ES" sz="2000" b="1" dirty="0">
              <a:solidFill>
                <a:srgbClr val="4E9EBA"/>
              </a:solidFill>
            </a:endParaRP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000" b="1" dirty="0" err="1">
                <a:solidFill>
                  <a:srgbClr val="4E9EBA"/>
                </a:solidFill>
              </a:rPr>
              <a:t>Interes-gatazkak</a:t>
            </a:r>
            <a:endParaRPr lang="es-ES" sz="2000" b="1" dirty="0">
              <a:solidFill>
                <a:srgbClr val="4E9EBA"/>
              </a:solidFill>
            </a:endParaRPr>
          </a:p>
          <a:p>
            <a:pPr marL="0" indent="0" algn="just">
              <a:buNone/>
            </a:pP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/>
              <a:t>INFACen</a:t>
            </a:r>
            <a:r>
              <a:rPr lang="es-ES" sz="2000" dirty="0"/>
              <a:t> </a:t>
            </a:r>
            <a:r>
              <a:rPr lang="es-ES" sz="2000" dirty="0" err="1"/>
              <a:t>helburua</a:t>
            </a:r>
            <a:r>
              <a:rPr lang="es-ES" sz="2000" dirty="0"/>
              <a:t>: OSN-</a:t>
            </a:r>
            <a:r>
              <a:rPr lang="es-ES" sz="2000" dirty="0" err="1"/>
              <a:t>Ostebak</a:t>
            </a:r>
            <a:r>
              <a:rPr lang="es-ES" sz="2000" dirty="0"/>
              <a:t> </a:t>
            </a:r>
            <a:r>
              <a:rPr lang="es-ES" sz="2000" dirty="0" err="1"/>
              <a:t>GKBko</a:t>
            </a:r>
            <a:r>
              <a:rPr lang="es-ES" sz="2000" dirty="0"/>
              <a:t> </a:t>
            </a:r>
            <a:r>
              <a:rPr lang="es-ES" sz="2000" dirty="0" err="1"/>
              <a:t>prebentzio</a:t>
            </a:r>
            <a:r>
              <a:rPr lang="es-ES" sz="2000" dirty="0"/>
              <a:t> </a:t>
            </a:r>
            <a:r>
              <a:rPr lang="es-ES" sz="2000" dirty="0" err="1"/>
              <a:t>primariorako</a:t>
            </a:r>
            <a:r>
              <a:rPr lang="es-ES" sz="2000" dirty="0"/>
              <a:t> </a:t>
            </a:r>
            <a:r>
              <a:rPr lang="es-ES" sz="2000" dirty="0" err="1"/>
              <a:t>egindako</a:t>
            </a:r>
            <a:r>
              <a:rPr lang="es-ES" sz="2000" dirty="0"/>
              <a:t> </a:t>
            </a:r>
            <a:r>
              <a:rPr lang="es-ES" sz="2000" dirty="0" err="1"/>
              <a:t>gidako</a:t>
            </a:r>
            <a:r>
              <a:rPr lang="es-ES" sz="2000" dirty="0"/>
              <a:t> </a:t>
            </a:r>
            <a:r>
              <a:rPr lang="es-ES" sz="2000" dirty="0" err="1"/>
              <a:t>gomendioen</a:t>
            </a:r>
            <a:r>
              <a:rPr lang="es-ES" sz="2000" dirty="0"/>
              <a:t> </a:t>
            </a:r>
            <a:r>
              <a:rPr lang="es-ES" sz="2000" dirty="0" err="1"/>
              <a:t>indarraldia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farmakologikoan</a:t>
            </a:r>
            <a:r>
              <a:rPr lang="es-ES" sz="2000" dirty="0"/>
              <a:t> </a:t>
            </a:r>
            <a:r>
              <a:rPr lang="es-ES" sz="2000" dirty="0" err="1"/>
              <a:t>aztertzea</a:t>
            </a:r>
            <a:r>
              <a:rPr lang="es-ES" sz="2000" dirty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 marL="0" indent="0">
              <a:buNone/>
            </a:pPr>
            <a:endParaRPr lang="es-ES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9327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72195" y="111904"/>
            <a:ext cx="11211951" cy="1562149"/>
          </a:xfrm>
        </p:spPr>
        <p:txBody>
          <a:bodyPr>
            <a:normAutofit/>
          </a:bodyPr>
          <a:lstStyle/>
          <a:p>
            <a:pPr algn="ctr"/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KOLESTEROL MAILAK ETA GAIXOTASUN KARDIOBASKULARRA: </a:t>
            </a:r>
            <a:b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ZENBAT ETA BAXUAGO HOBETO?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097282" y="1492382"/>
            <a:ext cx="10133549" cy="452859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/>
              <a:t>Datu</a:t>
            </a:r>
            <a:r>
              <a:rPr lang="es-ES" sz="2000" dirty="0"/>
              <a:t> </a:t>
            </a:r>
            <a:r>
              <a:rPr lang="es-ES" sz="2000" dirty="0" err="1"/>
              <a:t>epidemiologikoek</a:t>
            </a:r>
            <a:r>
              <a:rPr lang="es-ES" sz="2000" dirty="0"/>
              <a:t> LDL </a:t>
            </a:r>
            <a:r>
              <a:rPr lang="es-ES" sz="2000" dirty="0" err="1"/>
              <a:t>kolesterol-mailen</a:t>
            </a:r>
            <a:r>
              <a:rPr lang="es-ES" sz="2000" dirty="0"/>
              <a:t> eta </a:t>
            </a:r>
            <a:r>
              <a:rPr lang="es-ES" sz="2000" dirty="0" err="1"/>
              <a:t>gertaera</a:t>
            </a:r>
            <a:r>
              <a:rPr lang="es-ES" sz="2000" dirty="0"/>
              <a:t> </a:t>
            </a:r>
            <a:r>
              <a:rPr lang="es-ES" sz="2000" dirty="0" err="1"/>
              <a:t>KBen</a:t>
            </a:r>
            <a:r>
              <a:rPr lang="es-ES" sz="2000" dirty="0"/>
              <a:t> eta </a:t>
            </a:r>
            <a:r>
              <a:rPr lang="es-ES" sz="2000" dirty="0" err="1"/>
              <a:t>heriotza</a:t>
            </a:r>
            <a:r>
              <a:rPr lang="es-ES" sz="2000" dirty="0"/>
              <a:t>-tasen </a:t>
            </a:r>
            <a:r>
              <a:rPr lang="es-ES" sz="2000" dirty="0" err="1"/>
              <a:t>arteko</a:t>
            </a:r>
            <a:r>
              <a:rPr lang="es-ES" sz="2000" dirty="0"/>
              <a:t> </a:t>
            </a:r>
            <a:r>
              <a:rPr lang="es-ES" sz="2000" dirty="0" err="1"/>
              <a:t>erlazio</a:t>
            </a:r>
            <a:r>
              <a:rPr lang="es-ES" sz="2000" dirty="0"/>
              <a:t> </a:t>
            </a:r>
            <a:r>
              <a:rPr lang="es-ES" sz="2000" dirty="0" err="1"/>
              <a:t>jarraitua</a:t>
            </a:r>
            <a:r>
              <a:rPr lang="es-ES" sz="2000" dirty="0"/>
              <a:t>, </a:t>
            </a:r>
            <a:r>
              <a:rPr lang="es-ES" sz="2000" dirty="0" err="1"/>
              <a:t>positiboa</a:t>
            </a:r>
            <a:r>
              <a:rPr lang="es-ES" sz="2000" dirty="0"/>
              <a:t> eta </a:t>
            </a:r>
            <a:r>
              <a:rPr lang="es-ES" sz="2000" dirty="0" err="1"/>
              <a:t>mailakatua</a:t>
            </a:r>
            <a:r>
              <a:rPr lang="es-ES" sz="2000" dirty="0"/>
              <a:t> </a:t>
            </a:r>
            <a:r>
              <a:rPr lang="es-ES" sz="2000" dirty="0" err="1"/>
              <a:t>dokumentatzen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. </a:t>
            </a:r>
            <a:r>
              <a:rPr lang="es-ES" sz="2000" dirty="0" err="1"/>
              <a:t>Argumentu</a:t>
            </a:r>
            <a:r>
              <a:rPr lang="es-ES" sz="2000" dirty="0"/>
              <a:t> </a:t>
            </a:r>
            <a:r>
              <a:rPr lang="es-ES" sz="2000" dirty="0" err="1"/>
              <a:t>horien</a:t>
            </a:r>
            <a:r>
              <a:rPr lang="es-ES" sz="2000" dirty="0"/>
              <a:t> eta </a:t>
            </a:r>
            <a:r>
              <a:rPr lang="es-ES" sz="2000" dirty="0" err="1"/>
              <a:t>argumentuok</a:t>
            </a:r>
            <a:r>
              <a:rPr lang="es-ES" sz="2000" dirty="0"/>
              <a:t> </a:t>
            </a:r>
            <a:r>
              <a:rPr lang="es-ES" sz="2000" dirty="0" err="1"/>
              <a:t>oinarri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ebidentziaren</a:t>
            </a:r>
            <a:r>
              <a:rPr lang="es-ES" sz="2000" dirty="0"/>
              <a:t> </a:t>
            </a:r>
            <a:r>
              <a:rPr lang="es-ES" sz="2000" dirty="0" err="1"/>
              <a:t>artean</a:t>
            </a:r>
            <a:r>
              <a:rPr lang="es-ES" sz="2000" dirty="0"/>
              <a:t> </a:t>
            </a:r>
            <a:r>
              <a:rPr lang="es-ES" sz="2000" dirty="0" err="1"/>
              <a:t>sendotasun</a:t>
            </a:r>
            <a:r>
              <a:rPr lang="es-ES" sz="2000" dirty="0"/>
              <a:t> </a:t>
            </a:r>
            <a:r>
              <a:rPr lang="es-ES" sz="2000" dirty="0" err="1"/>
              <a:t>eza</a:t>
            </a:r>
            <a:r>
              <a:rPr lang="es-ES" sz="2000" dirty="0"/>
              <a:t> </a:t>
            </a:r>
            <a:r>
              <a:rPr lang="es-ES" sz="2000" dirty="0" err="1"/>
              <a:t>handia</a:t>
            </a:r>
            <a:r>
              <a:rPr lang="es-ES" sz="2000" dirty="0"/>
              <a:t> da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/>
              <a:t>Europako</a:t>
            </a:r>
            <a:r>
              <a:rPr lang="es-ES" sz="2000" dirty="0"/>
              <a:t> </a:t>
            </a:r>
            <a:r>
              <a:rPr lang="es-ES" sz="2000" dirty="0" err="1"/>
              <a:t>gidek</a:t>
            </a:r>
            <a:r>
              <a:rPr lang="es-ES" sz="2000" dirty="0"/>
              <a:t> (</a:t>
            </a:r>
            <a:r>
              <a:rPr lang="es-ES" sz="2000" dirty="0" err="1"/>
              <a:t>lipido</a:t>
            </a:r>
            <a:r>
              <a:rPr lang="es-ES" sz="2000" dirty="0"/>
              <a:t> eta </a:t>
            </a:r>
            <a:r>
              <a:rPr lang="es-ES" sz="2000" dirty="0" err="1"/>
              <a:t>GKBaren</a:t>
            </a:r>
            <a:r>
              <a:rPr lang="es-ES" sz="2000" dirty="0"/>
              <a:t> </a:t>
            </a:r>
            <a:r>
              <a:rPr lang="es-ES" sz="2000" dirty="0" err="1"/>
              <a:t>ingurukoak</a:t>
            </a:r>
            <a:r>
              <a:rPr lang="es-ES" sz="2000" dirty="0"/>
              <a:t>) “</a:t>
            </a:r>
            <a:r>
              <a:rPr lang="es-ES" sz="2000" dirty="0" err="1"/>
              <a:t>kolesterola</a:t>
            </a:r>
            <a:r>
              <a:rPr lang="es-ES" sz="2000" dirty="0"/>
              <a:t> </a:t>
            </a:r>
            <a:r>
              <a:rPr lang="es-ES" sz="2000" dirty="0" err="1"/>
              <a:t>zenbat</a:t>
            </a:r>
            <a:r>
              <a:rPr lang="es-ES" sz="2000" dirty="0"/>
              <a:t> eta </a:t>
            </a:r>
            <a:r>
              <a:rPr lang="es-ES" sz="2000" dirty="0" err="1"/>
              <a:t>baxuago</a:t>
            </a:r>
            <a:r>
              <a:rPr lang="es-ES" sz="2000" dirty="0"/>
              <a:t>, </a:t>
            </a:r>
            <a:r>
              <a:rPr lang="es-ES" sz="2000" dirty="0" err="1"/>
              <a:t>hobeto</a:t>
            </a:r>
            <a:r>
              <a:rPr lang="es-ES" sz="2000" dirty="0"/>
              <a:t>” </a:t>
            </a:r>
            <a:r>
              <a:rPr lang="es-ES" sz="2000" dirty="0" err="1"/>
              <a:t>oinarritzat</a:t>
            </a:r>
            <a:r>
              <a:rPr lang="es-ES" sz="2000" dirty="0"/>
              <a:t> </a:t>
            </a:r>
            <a:r>
              <a:rPr lang="es-ES" sz="2000" dirty="0" err="1"/>
              <a:t>hartzen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. </a:t>
            </a:r>
            <a:r>
              <a:rPr lang="en-GB" sz="2000" dirty="0" err="1"/>
              <a:t>Horretarako</a:t>
            </a:r>
            <a:r>
              <a:rPr lang="en-GB" sz="2000" dirty="0"/>
              <a:t> </a:t>
            </a:r>
            <a:r>
              <a:rPr lang="en-GB" sz="2000" dirty="0" err="1"/>
              <a:t>aditu-talde</a:t>
            </a:r>
            <a:r>
              <a:rPr lang="en-GB" sz="2000" dirty="0"/>
              <a:t> </a:t>
            </a:r>
            <a:r>
              <a:rPr lang="en-GB" sz="2000" dirty="0" err="1"/>
              <a:t>baten</a:t>
            </a:r>
            <a:r>
              <a:rPr lang="en-GB" sz="2000" dirty="0"/>
              <a:t> </a:t>
            </a:r>
            <a:r>
              <a:rPr lang="en-GB" sz="2000" dirty="0" err="1"/>
              <a:t>dokumentu</a:t>
            </a:r>
            <a:r>
              <a:rPr lang="en-GB" sz="2000" dirty="0"/>
              <a:t> bat eta “Cholesterol Treatment </a:t>
            </a:r>
            <a:r>
              <a:rPr lang="en-GB" sz="2000" dirty="0" err="1"/>
              <a:t>Trialist</a:t>
            </a:r>
            <a:r>
              <a:rPr lang="en-GB" sz="2000" dirty="0"/>
              <a:t>” (CTT) Collaboration-</a:t>
            </a:r>
            <a:r>
              <a:rPr lang="en-GB" sz="2000" dirty="0" err="1"/>
              <a:t>eko</a:t>
            </a:r>
            <a:r>
              <a:rPr lang="en-GB" sz="2000" dirty="0"/>
              <a:t> </a:t>
            </a:r>
            <a:r>
              <a:rPr lang="en-GB" sz="2000" dirty="0" err="1"/>
              <a:t>metaanalisiak</a:t>
            </a:r>
            <a:r>
              <a:rPr lang="en-GB" sz="2000" dirty="0"/>
              <a:t> (MA) </a:t>
            </a:r>
            <a:r>
              <a:rPr lang="en-GB" sz="2000" dirty="0" err="1"/>
              <a:t>abiapuntutzat</a:t>
            </a:r>
            <a:r>
              <a:rPr lang="en-GB" sz="2000" dirty="0"/>
              <a:t> </a:t>
            </a:r>
            <a:r>
              <a:rPr lang="en-GB" sz="2000" dirty="0" err="1"/>
              <a:t>hartzen</a:t>
            </a:r>
            <a:r>
              <a:rPr lang="en-GB" sz="2000" dirty="0"/>
              <a:t> </a:t>
            </a:r>
            <a:r>
              <a:rPr lang="en-GB" sz="2000" dirty="0" err="1"/>
              <a:t>dituzte</a:t>
            </a:r>
            <a:endParaRPr lang="es-ES" sz="2000" dirty="0"/>
          </a:p>
          <a:p>
            <a:pPr marL="0" indent="0" algn="just">
              <a:buNone/>
            </a:pPr>
            <a:endParaRPr lang="es-ES" sz="2000" dirty="0">
              <a:solidFill>
                <a:srgbClr val="FF0000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/>
              <a:t>21 </a:t>
            </a:r>
            <a:r>
              <a:rPr lang="es-ES" sz="2000" dirty="0" err="1"/>
              <a:t>SKAetako</a:t>
            </a:r>
            <a:r>
              <a:rPr lang="es-ES" sz="2000" dirty="0"/>
              <a:t> MA </a:t>
            </a:r>
            <a:r>
              <a:rPr lang="es-ES" sz="2000" dirty="0" err="1"/>
              <a:t>berri</a:t>
            </a:r>
            <a:r>
              <a:rPr lang="es-ES" sz="2000" dirty="0"/>
              <a:t> </a:t>
            </a:r>
            <a:r>
              <a:rPr lang="es-ES" sz="2000" dirty="0" err="1"/>
              <a:t>batek</a:t>
            </a:r>
            <a:r>
              <a:rPr lang="es-ES" sz="2000" dirty="0"/>
              <a:t> </a:t>
            </a:r>
            <a:r>
              <a:rPr lang="es-ES" sz="2000" dirty="0" err="1"/>
              <a:t>zalantzan</a:t>
            </a:r>
            <a:r>
              <a:rPr lang="es-ES" sz="2000" dirty="0"/>
              <a:t> </a:t>
            </a:r>
            <a:r>
              <a:rPr lang="es-ES" sz="2000" dirty="0" err="1"/>
              <a:t>jartzen</a:t>
            </a:r>
            <a:r>
              <a:rPr lang="es-ES" sz="2000" dirty="0"/>
              <a:t> </a:t>
            </a:r>
            <a:r>
              <a:rPr lang="es-ES" sz="2000" dirty="0" err="1"/>
              <a:t>ditu</a:t>
            </a:r>
            <a:r>
              <a:rPr lang="es-ES" sz="2000" dirty="0"/>
              <a:t> </a:t>
            </a:r>
            <a:r>
              <a:rPr lang="es-ES" sz="2000" dirty="0" err="1"/>
              <a:t>CTTko</a:t>
            </a:r>
            <a:r>
              <a:rPr lang="es-ES" sz="2000" dirty="0"/>
              <a:t> </a:t>
            </a:r>
            <a:r>
              <a:rPr lang="es-ES" sz="2000" dirty="0" err="1"/>
              <a:t>ondorioak</a:t>
            </a: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/>
              <a:t>35 </a:t>
            </a:r>
            <a:r>
              <a:rPr lang="es-ES" sz="2000" dirty="0" err="1"/>
              <a:t>SKAren</a:t>
            </a:r>
            <a:r>
              <a:rPr lang="es-ES" sz="2000" dirty="0"/>
              <a:t> </a:t>
            </a:r>
            <a:r>
              <a:rPr lang="es-ES" sz="2000" dirty="0" err="1"/>
              <a:t>berrikuspen</a:t>
            </a:r>
            <a:r>
              <a:rPr lang="es-ES" sz="2000" dirty="0"/>
              <a:t> </a:t>
            </a:r>
            <a:r>
              <a:rPr lang="es-ES" sz="2000" dirty="0" err="1"/>
              <a:t>sistematiko</a:t>
            </a:r>
            <a:r>
              <a:rPr lang="es-ES" sz="2000" dirty="0"/>
              <a:t> batean: </a:t>
            </a:r>
            <a:r>
              <a:rPr lang="es-ES" sz="2000" dirty="0" err="1"/>
              <a:t>lortu</a:t>
            </a:r>
            <a:r>
              <a:rPr lang="es-ES" sz="2000" dirty="0"/>
              <a:t> </a:t>
            </a:r>
            <a:r>
              <a:rPr lang="es-ES" sz="2000" dirty="0" err="1"/>
              <a:t>nahi</a:t>
            </a:r>
            <a:r>
              <a:rPr lang="es-ES" sz="2000" dirty="0"/>
              <a:t> zen LDL </a:t>
            </a:r>
            <a:r>
              <a:rPr lang="es-ES" sz="2000" dirty="0" err="1"/>
              <a:t>kolesterol-murrizketa</a:t>
            </a:r>
            <a:r>
              <a:rPr lang="es-ES" sz="2000" dirty="0"/>
              <a:t> 13SKAetan </a:t>
            </a:r>
            <a:r>
              <a:rPr lang="es-ES" sz="2000" dirty="0" err="1"/>
              <a:t>lortu</a:t>
            </a:r>
            <a:r>
              <a:rPr lang="es-ES" sz="2000" dirty="0"/>
              <a:t> zen, </a:t>
            </a:r>
            <a:r>
              <a:rPr lang="es-ES" sz="2000" dirty="0" err="1"/>
              <a:t>soilik</a:t>
            </a:r>
            <a:r>
              <a:rPr lang="es-ES" sz="2000" dirty="0"/>
              <a:t> </a:t>
            </a:r>
            <a:r>
              <a:rPr lang="es-ES" sz="2000" dirty="0" err="1"/>
              <a:t>haietako</a:t>
            </a:r>
            <a:r>
              <a:rPr lang="es-ES" sz="2000" dirty="0"/>
              <a:t> batean </a:t>
            </a:r>
            <a:r>
              <a:rPr lang="es-ES" sz="2000" dirty="0" err="1"/>
              <a:t>heriotza</a:t>
            </a:r>
            <a:r>
              <a:rPr lang="es-ES" sz="2000" dirty="0"/>
              <a:t>-tasa </a:t>
            </a:r>
            <a:r>
              <a:rPr lang="es-ES" sz="2000" dirty="0" err="1"/>
              <a:t>murriztu</a:t>
            </a:r>
            <a:r>
              <a:rPr lang="es-ES" sz="2000" dirty="0"/>
              <a:t> zen, eta 5en </a:t>
            </a:r>
            <a:r>
              <a:rPr lang="es-ES" sz="2000" dirty="0" err="1"/>
              <a:t>kasuan</a:t>
            </a:r>
            <a:r>
              <a:rPr lang="es-ES" sz="2000" dirty="0"/>
              <a:t>, </a:t>
            </a:r>
            <a:r>
              <a:rPr lang="es-ES" sz="2000" dirty="0" err="1"/>
              <a:t>gertaera</a:t>
            </a:r>
            <a:r>
              <a:rPr lang="es-ES" sz="2000" dirty="0"/>
              <a:t> </a:t>
            </a:r>
            <a:r>
              <a:rPr lang="es-ES" sz="2000" dirty="0" err="1"/>
              <a:t>kardiobaskularrak</a:t>
            </a:r>
            <a:r>
              <a:rPr lang="es-ES" sz="2000" dirty="0"/>
              <a:t> </a:t>
            </a:r>
            <a:r>
              <a:rPr lang="es-ES" sz="2000" dirty="0" err="1"/>
              <a:t>murriztu</a:t>
            </a:r>
            <a:r>
              <a:rPr lang="es-ES" sz="2000" dirty="0"/>
              <a:t> </a:t>
            </a:r>
            <a:r>
              <a:rPr lang="es-ES" sz="2000" dirty="0" err="1"/>
              <a:t>ziren</a:t>
            </a:r>
            <a:endParaRPr lang="es-ES" sz="2000" dirty="0"/>
          </a:p>
          <a:p>
            <a:pPr marL="0" indent="0">
              <a:buNone/>
            </a:pP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595004" y="1218336"/>
            <a:ext cx="9578340" cy="2286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1048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9988" y="111904"/>
            <a:ext cx="11211951" cy="1562149"/>
          </a:xfrm>
        </p:spPr>
        <p:txBody>
          <a:bodyPr>
            <a:normAutofit/>
          </a:bodyPr>
          <a:lstStyle/>
          <a:p>
            <a:pPr algn="ctr"/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GKBen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PREBENTZIO PRIMARIOAN, NOIZ HASI TRATAMENDUA: </a:t>
            </a:r>
            <a:b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Zer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hartu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behar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da </a:t>
            </a:r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oinarritzat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, </a:t>
            </a:r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arrisku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KB </a:t>
            </a:r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edo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LDL </a:t>
            </a:r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kolesterol-mailak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?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40631" y="1448963"/>
            <a:ext cx="9591724" cy="506908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Gida</a:t>
            </a:r>
            <a:r>
              <a:rPr lang="es-ES" sz="2000" dirty="0"/>
              <a:t> </a:t>
            </a:r>
            <a:r>
              <a:rPr lang="es-ES" sz="2000" dirty="0" err="1"/>
              <a:t>guztiak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datoz</a:t>
            </a:r>
            <a:r>
              <a:rPr lang="es-ES" sz="2000" dirty="0"/>
              <a:t>, </a:t>
            </a:r>
            <a:r>
              <a:rPr lang="es-ES" sz="2000" dirty="0" err="1"/>
              <a:t>GKBen</a:t>
            </a:r>
            <a:r>
              <a:rPr lang="es-ES" sz="2000" dirty="0"/>
              <a:t> </a:t>
            </a:r>
            <a:r>
              <a:rPr lang="es-ES" sz="2000" dirty="0" err="1"/>
              <a:t>prebentzio</a:t>
            </a:r>
            <a:r>
              <a:rPr lang="es-ES" sz="2000" dirty="0"/>
              <a:t> </a:t>
            </a:r>
            <a:r>
              <a:rPr lang="es-ES" sz="2000" dirty="0" err="1"/>
              <a:t>primarioan</a:t>
            </a:r>
            <a:r>
              <a:rPr lang="es-ES" sz="2000" dirty="0"/>
              <a:t>,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farmakologikoa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dela </a:t>
            </a:r>
            <a:r>
              <a:rPr lang="es-ES" sz="2000" dirty="0" err="1"/>
              <a:t>oinarritu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LDL </a:t>
            </a:r>
            <a:r>
              <a:rPr lang="es-ES" sz="2000" dirty="0" err="1"/>
              <a:t>kolesterolaren</a:t>
            </a:r>
            <a:r>
              <a:rPr lang="es-ES" sz="2000" dirty="0"/>
              <a:t> </a:t>
            </a:r>
            <a:r>
              <a:rPr lang="es-ES" sz="2000" dirty="0" err="1"/>
              <a:t>interpretazio</a:t>
            </a:r>
            <a:r>
              <a:rPr lang="es-ES" sz="2000" dirty="0"/>
              <a:t> </a:t>
            </a:r>
            <a:r>
              <a:rPr lang="es-ES" sz="2000" dirty="0" err="1"/>
              <a:t>hutsean</a:t>
            </a:r>
            <a:r>
              <a:rPr lang="es-ES" sz="2000" dirty="0"/>
              <a:t> </a:t>
            </a:r>
            <a:r>
              <a:rPr lang="es-ES" sz="2000" dirty="0" err="1"/>
              <a:t>diotenean</a:t>
            </a: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Paziente</a:t>
            </a:r>
            <a:r>
              <a:rPr lang="es-ES" sz="2000" dirty="0"/>
              <a:t> </a:t>
            </a:r>
            <a:r>
              <a:rPr lang="es-ES" sz="2000" dirty="0" err="1"/>
              <a:t>bakoitzaren</a:t>
            </a:r>
            <a:r>
              <a:rPr lang="es-ES" sz="2000" dirty="0"/>
              <a:t> </a:t>
            </a:r>
            <a:r>
              <a:rPr lang="es-ES" sz="2000" dirty="0" err="1"/>
              <a:t>AKBa</a:t>
            </a:r>
            <a:r>
              <a:rPr lang="es-ES" sz="2000" dirty="0"/>
              <a:t> ere </a:t>
            </a:r>
            <a:r>
              <a:rPr lang="es-ES" sz="2000" dirty="0" err="1"/>
              <a:t>kalkulatu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da. </a:t>
            </a:r>
            <a:r>
              <a:rPr lang="es-ES" sz="2000" dirty="0" err="1"/>
              <a:t>Horretarako</a:t>
            </a:r>
            <a:r>
              <a:rPr lang="es-ES" sz="2000" dirty="0"/>
              <a:t>, </a:t>
            </a:r>
            <a:r>
              <a:rPr lang="es-ES" sz="2000" dirty="0" err="1"/>
              <a:t>arrisku-ekuazioak</a:t>
            </a:r>
            <a:r>
              <a:rPr lang="es-ES" sz="2000" dirty="0"/>
              <a:t> </a:t>
            </a:r>
            <a:r>
              <a:rPr lang="es-ES" sz="2000" dirty="0" err="1"/>
              <a:t>erabiltzen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, </a:t>
            </a:r>
            <a:r>
              <a:rPr lang="es-ES" sz="2000" dirty="0" err="1"/>
              <a:t>erabiliko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populazioetan</a:t>
            </a:r>
            <a:r>
              <a:rPr lang="es-ES" sz="2000" dirty="0"/>
              <a:t> </a:t>
            </a:r>
            <a:r>
              <a:rPr lang="es-ES" sz="2000" dirty="0" err="1"/>
              <a:t>kalibratuak</a:t>
            </a: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b="1" dirty="0" err="1">
                <a:solidFill>
                  <a:srgbClr val="4E9EBA"/>
                </a:solidFill>
              </a:rPr>
              <a:t>Arrisku-ekuazioen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mugak</a:t>
            </a:r>
            <a:endParaRPr lang="es-ES" sz="2000" b="1" dirty="0">
              <a:solidFill>
                <a:srgbClr val="4E9EBA"/>
              </a:solidFill>
            </a:endParaRP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000" dirty="0" err="1"/>
              <a:t>Populazio-mailan</a:t>
            </a:r>
            <a:r>
              <a:rPr lang="es-ES" sz="2000" dirty="0"/>
              <a:t> </a:t>
            </a:r>
            <a:r>
              <a:rPr lang="es-ES" sz="2000" dirty="0" err="1"/>
              <a:t>arriskua</a:t>
            </a:r>
            <a:r>
              <a:rPr lang="es-ES" sz="2000" dirty="0"/>
              <a:t> </a:t>
            </a:r>
            <a:r>
              <a:rPr lang="es-ES" sz="2000" dirty="0" err="1"/>
              <a:t>egokiro</a:t>
            </a:r>
            <a:r>
              <a:rPr lang="es-ES" sz="2000" dirty="0"/>
              <a:t> </a:t>
            </a:r>
            <a:r>
              <a:rPr lang="es-ES" sz="2000" dirty="0" err="1"/>
              <a:t>baloratzen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, </a:t>
            </a:r>
            <a:r>
              <a:rPr lang="es-ES" sz="2000" dirty="0" err="1"/>
              <a:t>aldiz</a:t>
            </a:r>
            <a:r>
              <a:rPr lang="es-ES" sz="2000" dirty="0"/>
              <a:t>, 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indibiduala</a:t>
            </a:r>
            <a:r>
              <a:rPr lang="es-ES" sz="2000" dirty="0"/>
              <a:t> </a:t>
            </a:r>
            <a:r>
              <a:rPr lang="es-ES" sz="2000" dirty="0" err="1"/>
              <a:t>iragartzeko</a:t>
            </a:r>
            <a:r>
              <a:rPr lang="es-ES" sz="2000" dirty="0"/>
              <a:t> </a:t>
            </a:r>
            <a:r>
              <a:rPr lang="es-ES" sz="2000" dirty="0" err="1"/>
              <a:t>orduan</a:t>
            </a:r>
            <a:r>
              <a:rPr lang="es-ES" sz="2000" dirty="0"/>
              <a:t> </a:t>
            </a:r>
            <a:r>
              <a:rPr lang="es-ES" sz="2000" dirty="0" err="1"/>
              <a:t>zehazkabeagoak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ekuazio</a:t>
            </a:r>
            <a:r>
              <a:rPr lang="es-ES" sz="2000" dirty="0"/>
              <a:t> </a:t>
            </a:r>
            <a:r>
              <a:rPr lang="es-ES" sz="2000" dirty="0" err="1"/>
              <a:t>hauek</a:t>
            </a:r>
            <a:r>
              <a:rPr lang="es-ES" sz="2000" dirty="0"/>
              <a:t> </a:t>
            </a:r>
            <a:r>
              <a:rPr lang="es-ES" sz="2000" dirty="0" err="1"/>
              <a:t>zenbait</a:t>
            </a:r>
            <a:r>
              <a:rPr lang="es-ES" sz="2000" dirty="0"/>
              <a:t> 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faktore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dituzte</a:t>
            </a:r>
            <a:r>
              <a:rPr lang="es-ES" sz="2000" dirty="0"/>
              <a:t> </a:t>
            </a:r>
            <a:r>
              <a:rPr lang="es-ES" sz="2000" dirty="0" err="1"/>
              <a:t>jasotzen</a:t>
            </a:r>
            <a:endParaRPr lang="es-ES" sz="20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000" dirty="0" err="1"/>
              <a:t>Gehienak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daude</a:t>
            </a:r>
            <a:r>
              <a:rPr lang="es-ES" sz="2000" dirty="0"/>
              <a:t> </a:t>
            </a:r>
            <a:r>
              <a:rPr lang="es-ES" sz="2000" dirty="0" err="1"/>
              <a:t>baliozkotutak</a:t>
            </a:r>
            <a:r>
              <a:rPr lang="es-ES" sz="2000" dirty="0"/>
              <a:t> </a:t>
            </a:r>
            <a:r>
              <a:rPr lang="es-ES" sz="2000" dirty="0" err="1"/>
              <a:t>adin</a:t>
            </a:r>
            <a:r>
              <a:rPr lang="es-ES" sz="2000" dirty="0"/>
              <a:t> </a:t>
            </a:r>
            <a:r>
              <a:rPr lang="es-ES" sz="2000" dirty="0" err="1"/>
              <a:t>nagusiko</a:t>
            </a:r>
            <a:r>
              <a:rPr lang="es-ES" sz="2000" dirty="0"/>
              <a:t> </a:t>
            </a:r>
            <a:r>
              <a:rPr lang="es-ES" sz="2000" dirty="0" err="1"/>
              <a:t>populazioetan</a:t>
            </a: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OSN-</a:t>
            </a:r>
            <a:r>
              <a:rPr lang="es-ES" sz="2000" dirty="0" err="1"/>
              <a:t>Ostebako</a:t>
            </a:r>
            <a:r>
              <a:rPr lang="es-ES" sz="2000" dirty="0"/>
              <a:t> </a:t>
            </a:r>
            <a:r>
              <a:rPr lang="es-ES" sz="2000" dirty="0" err="1"/>
              <a:t>gida</a:t>
            </a:r>
            <a:r>
              <a:rPr lang="es-ES" sz="2000" dirty="0"/>
              <a:t>: </a:t>
            </a:r>
            <a:r>
              <a:rPr lang="es-ES" sz="2000" b="1" dirty="0" err="1">
                <a:solidFill>
                  <a:srgbClr val="4E9EBA"/>
                </a:solidFill>
              </a:rPr>
              <a:t>Regicor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arrisku-ekuazioa</a:t>
            </a:r>
            <a:r>
              <a:rPr lang="es-ES" sz="2000" dirty="0"/>
              <a:t> (40-75 </a:t>
            </a:r>
            <a:r>
              <a:rPr lang="es-ES" sz="2000" dirty="0" err="1"/>
              <a:t>urte</a:t>
            </a:r>
            <a:r>
              <a:rPr lang="es-ES" sz="2000" dirty="0"/>
              <a:t> </a:t>
            </a:r>
            <a:r>
              <a:rPr lang="es-ES" sz="2000" dirty="0" err="1"/>
              <a:t>bitartekoetan</a:t>
            </a:r>
            <a:r>
              <a:rPr lang="es-ES" sz="2000" dirty="0"/>
              <a:t>)</a:t>
            </a:r>
          </a:p>
          <a:p>
            <a:pPr marL="0" indent="0">
              <a:buNone/>
            </a:pPr>
            <a:endParaRPr lang="es-ES" sz="2000" b="1" dirty="0">
              <a:solidFill>
                <a:srgbClr val="4E9EBA"/>
              </a:solidFill>
            </a:endParaRPr>
          </a:p>
          <a:p>
            <a:pPr marL="457200" lvl="1" indent="0" algn="just">
              <a:buNone/>
            </a:pPr>
            <a:endParaRPr lang="es-ES" sz="2000" dirty="0"/>
          </a:p>
          <a:p>
            <a:pPr marL="457200" lvl="1" indent="0" algn="just">
              <a:buNone/>
            </a:pP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595004" y="1218336"/>
            <a:ext cx="9578340" cy="2286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5398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5926" y="111904"/>
            <a:ext cx="11211951" cy="1562149"/>
          </a:xfrm>
        </p:spPr>
        <p:txBody>
          <a:bodyPr>
            <a:normAutofit/>
          </a:bodyPr>
          <a:lstStyle/>
          <a:p>
            <a:pPr algn="ctr"/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GKBen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PREBENTZIO PRIMARIOAN, NOIZ HASI TRATAMENDUA:</a:t>
            </a:r>
            <a:b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Zer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hartu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behar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da </a:t>
            </a:r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oinarritzat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, </a:t>
            </a:r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arrisku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KB </a:t>
            </a:r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edo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LDL </a:t>
            </a:r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kolesterol-mailak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?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40631" y="1613116"/>
            <a:ext cx="9591724" cy="44582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r>
              <a:rPr lang="es-ES" sz="2000" b="1" dirty="0" err="1">
                <a:solidFill>
                  <a:srgbClr val="4E9EBA"/>
                </a:solidFill>
              </a:rPr>
              <a:t>Noiz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ez</a:t>
            </a:r>
            <a:r>
              <a:rPr lang="es-ES" sz="2000" b="1" dirty="0">
                <a:solidFill>
                  <a:srgbClr val="4E9EBA"/>
                </a:solidFill>
              </a:rPr>
              <a:t> da </a:t>
            </a:r>
            <a:r>
              <a:rPr lang="es-ES" sz="2000" b="1" dirty="0" err="1">
                <a:solidFill>
                  <a:srgbClr val="4E9EBA"/>
                </a:solidFill>
              </a:rPr>
              <a:t>kalkulatu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behar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AKBa</a:t>
            </a:r>
            <a:r>
              <a:rPr lang="es-ES" sz="2000" b="1" dirty="0">
                <a:solidFill>
                  <a:srgbClr val="4E9EBA"/>
                </a:solidFill>
              </a:rPr>
              <a:t>?</a:t>
            </a:r>
            <a:endParaRPr lang="es-ES" sz="20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000" dirty="0" err="1"/>
              <a:t>Dislipemia</a:t>
            </a:r>
            <a:r>
              <a:rPr lang="es-ES" sz="2000" dirty="0"/>
              <a:t> </a:t>
            </a:r>
            <a:r>
              <a:rPr lang="es-ES" sz="2000" dirty="0" err="1"/>
              <a:t>genetiko</a:t>
            </a:r>
            <a:r>
              <a:rPr lang="es-ES" sz="2000" dirty="0"/>
              <a:t> </a:t>
            </a:r>
            <a:r>
              <a:rPr lang="es-ES" sz="2000" dirty="0" err="1"/>
              <a:t>aterogenikoak</a:t>
            </a:r>
            <a:r>
              <a:rPr lang="es-ES" sz="2000" dirty="0"/>
              <a:t> </a:t>
            </a:r>
            <a:r>
              <a:rPr lang="es-ES" sz="2000" dirty="0" err="1"/>
              <a:t>dituzten</a:t>
            </a:r>
            <a:r>
              <a:rPr lang="es-ES" sz="2000" dirty="0"/>
              <a:t> </a:t>
            </a:r>
            <a:r>
              <a:rPr lang="es-ES" sz="2000" dirty="0" err="1"/>
              <a:t>pertsonetan</a:t>
            </a:r>
            <a:endParaRPr lang="es-ES" sz="20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000" dirty="0" err="1"/>
              <a:t>Dislipemia</a:t>
            </a:r>
            <a:r>
              <a:rPr lang="es-ES" sz="2000" dirty="0"/>
              <a:t> </a:t>
            </a:r>
            <a:r>
              <a:rPr lang="es-ES" sz="2000" dirty="0" err="1"/>
              <a:t>larriak</a:t>
            </a:r>
            <a:r>
              <a:rPr lang="es-ES" sz="2000" dirty="0"/>
              <a:t>: LDL </a:t>
            </a:r>
            <a:r>
              <a:rPr lang="es-ES" sz="2000" dirty="0" err="1"/>
              <a:t>kolesterola</a:t>
            </a:r>
            <a:r>
              <a:rPr lang="es-ES" sz="2000" dirty="0"/>
              <a:t> &gt; 190mg/dL </a:t>
            </a:r>
            <a:r>
              <a:rPr lang="es-ES" sz="2000" dirty="0" err="1"/>
              <a:t>denean</a:t>
            </a:r>
            <a:endParaRPr lang="es-ES" sz="20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000" dirty="0" err="1"/>
              <a:t>Giltzurrun</a:t>
            </a:r>
            <a:r>
              <a:rPr lang="es-ES" sz="2000" dirty="0"/>
              <a:t> </a:t>
            </a:r>
            <a:r>
              <a:rPr lang="es-ES" sz="2000" dirty="0" err="1"/>
              <a:t>gaixotasun</a:t>
            </a:r>
            <a:r>
              <a:rPr lang="es-ES" sz="2000" dirty="0"/>
              <a:t> </a:t>
            </a:r>
            <a:r>
              <a:rPr lang="es-ES" sz="2000" dirty="0" err="1"/>
              <a:t>kronikoan</a:t>
            </a:r>
            <a:r>
              <a:rPr lang="es-ES" sz="2000" dirty="0"/>
              <a:t> </a:t>
            </a:r>
            <a:r>
              <a:rPr lang="es-ES" sz="2000" dirty="0" err="1"/>
              <a:t>edota</a:t>
            </a:r>
            <a:r>
              <a:rPr lang="es-ES" sz="2000" dirty="0"/>
              <a:t> </a:t>
            </a:r>
            <a:r>
              <a:rPr lang="es-ES" sz="2000" dirty="0" err="1"/>
              <a:t>diabetesari</a:t>
            </a:r>
            <a:r>
              <a:rPr lang="es-ES" sz="2000" dirty="0"/>
              <a:t> </a:t>
            </a:r>
            <a:r>
              <a:rPr lang="es-ES" sz="2000" dirty="0" err="1"/>
              <a:t>arrisku-faktore</a:t>
            </a:r>
            <a:r>
              <a:rPr lang="es-ES" sz="2000" dirty="0"/>
              <a:t> </a:t>
            </a:r>
            <a:r>
              <a:rPr lang="es-ES" sz="2000" dirty="0" err="1"/>
              <a:t>indibidualak</a:t>
            </a:r>
            <a:r>
              <a:rPr lang="es-ES" sz="2000" dirty="0"/>
              <a:t> </a:t>
            </a:r>
            <a:r>
              <a:rPr lang="es-ES" sz="2000" dirty="0" err="1"/>
              <a:t>gehitzen</a:t>
            </a:r>
            <a:r>
              <a:rPr lang="es-ES" sz="2000" dirty="0"/>
              <a:t> </a:t>
            </a:r>
            <a:r>
              <a:rPr lang="es-ES" sz="2000" dirty="0" err="1"/>
              <a:t>zaizkionean</a:t>
            </a:r>
            <a:endParaRPr lang="es-ES" sz="2000" dirty="0"/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000" dirty="0" err="1"/>
              <a:t>Baliozkotu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adin</a:t>
            </a:r>
            <a:r>
              <a:rPr lang="es-ES" sz="2000" dirty="0"/>
              <a:t> </a:t>
            </a:r>
            <a:r>
              <a:rPr lang="es-ES" sz="2000" dirty="0" err="1"/>
              <a:t>tarteetan</a:t>
            </a:r>
            <a:endParaRPr lang="es-ES" sz="2000" dirty="0"/>
          </a:p>
          <a:p>
            <a:pPr marL="457200" lvl="1" indent="0" algn="just">
              <a:buNone/>
            </a:pPr>
            <a:endParaRPr lang="es-ES" sz="2000" dirty="0"/>
          </a:p>
          <a:p>
            <a:pPr marL="228600" lvl="1" algn="just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es-ES" sz="2000" b="1" dirty="0" err="1">
                <a:solidFill>
                  <a:srgbClr val="4E9EBA"/>
                </a:solidFill>
              </a:rPr>
              <a:t>AKBaren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faktore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potentziatzaileak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/>
              <a:t>(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jasotzen</a:t>
            </a:r>
            <a:r>
              <a:rPr lang="es-ES" sz="2000" dirty="0"/>
              <a:t> </a:t>
            </a:r>
            <a:r>
              <a:rPr lang="es-ES" sz="2000" dirty="0" err="1"/>
              <a:t>arrisku-ekuazioetan</a:t>
            </a:r>
            <a:r>
              <a:rPr lang="es-ES" sz="2000" dirty="0"/>
              <a:t>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handitu</a:t>
            </a:r>
            <a:r>
              <a:rPr lang="es-ES" sz="2000" dirty="0"/>
              <a:t> </a:t>
            </a:r>
            <a:r>
              <a:rPr lang="es-ES" sz="2000" dirty="0" err="1"/>
              <a:t>dezakete</a:t>
            </a:r>
            <a:r>
              <a:rPr lang="es-ES" sz="2000" dirty="0"/>
              <a:t> 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KBa</a:t>
            </a:r>
            <a:r>
              <a:rPr lang="es-ES" sz="2000" dirty="0"/>
              <a:t>)</a:t>
            </a:r>
          </a:p>
          <a:p>
            <a:pPr marL="685800" lvl="2" algn="just"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es-ES" dirty="0"/>
              <a:t>AKB </a:t>
            </a:r>
            <a:r>
              <a:rPr lang="es-ES" dirty="0" err="1"/>
              <a:t>goiztiarreko</a:t>
            </a:r>
            <a:r>
              <a:rPr lang="es-ES" dirty="0"/>
              <a:t> familia-</a:t>
            </a:r>
            <a:r>
              <a:rPr lang="es-ES" dirty="0" err="1"/>
              <a:t>aurrekariak</a:t>
            </a:r>
            <a:r>
              <a:rPr lang="es-ES" dirty="0"/>
              <a:t>, artritis </a:t>
            </a:r>
            <a:r>
              <a:rPr lang="es-ES" dirty="0" err="1"/>
              <a:t>erreumatoideoa</a:t>
            </a:r>
            <a:r>
              <a:rPr lang="es-ES" dirty="0"/>
              <a:t>, GIB, neoplasia </a:t>
            </a:r>
            <a:r>
              <a:rPr lang="es-ES" dirty="0" err="1"/>
              <a:t>mielougalkorra</a:t>
            </a:r>
            <a:r>
              <a:rPr lang="es-ES" dirty="0"/>
              <a:t> (</a:t>
            </a:r>
            <a:r>
              <a:rPr lang="es-ES" dirty="0" err="1"/>
              <a:t>polizitemia</a:t>
            </a:r>
            <a:r>
              <a:rPr lang="es-ES" dirty="0"/>
              <a:t> vera, </a:t>
            </a:r>
            <a:r>
              <a:rPr lang="es-ES" dirty="0" err="1"/>
              <a:t>tronbozitemia</a:t>
            </a:r>
            <a:r>
              <a:rPr lang="es-ES" dirty="0"/>
              <a:t> </a:t>
            </a:r>
            <a:r>
              <a:rPr lang="es-ES" dirty="0" err="1"/>
              <a:t>esentziala</a:t>
            </a:r>
            <a:r>
              <a:rPr lang="es-ES" dirty="0"/>
              <a:t>), </a:t>
            </a:r>
            <a:r>
              <a:rPr lang="es-ES" dirty="0" err="1"/>
              <a:t>triglizeridoak</a:t>
            </a:r>
            <a:r>
              <a:rPr lang="es-ES" dirty="0"/>
              <a:t> </a:t>
            </a:r>
            <a:r>
              <a:rPr lang="es-ES" dirty="0" err="1"/>
              <a:t>igotzea</a:t>
            </a:r>
            <a:r>
              <a:rPr lang="es-ES" dirty="0"/>
              <a:t>, </a:t>
            </a:r>
            <a:r>
              <a:rPr lang="es-ES" dirty="0" err="1"/>
              <a:t>Apo</a:t>
            </a:r>
            <a:r>
              <a:rPr lang="es-ES" dirty="0"/>
              <a:t> B </a:t>
            </a:r>
            <a:r>
              <a:rPr lang="es-ES" dirty="0" err="1"/>
              <a:t>edo</a:t>
            </a:r>
            <a:r>
              <a:rPr lang="es-ES" dirty="0"/>
              <a:t> </a:t>
            </a:r>
            <a:r>
              <a:rPr lang="es-ES" dirty="0" err="1"/>
              <a:t>Lp</a:t>
            </a:r>
            <a:r>
              <a:rPr lang="es-ES" dirty="0"/>
              <a:t>(a) </a:t>
            </a:r>
            <a:r>
              <a:rPr lang="es-ES" dirty="0" err="1"/>
              <a:t>maila</a:t>
            </a:r>
            <a:r>
              <a:rPr lang="es-ES" dirty="0"/>
              <a:t> </a:t>
            </a:r>
            <a:r>
              <a:rPr lang="es-ES" dirty="0" err="1"/>
              <a:t>altuak</a:t>
            </a:r>
            <a:r>
              <a:rPr lang="es-ES" dirty="0"/>
              <a:t>, menopausia </a:t>
            </a:r>
            <a:r>
              <a:rPr lang="es-ES" dirty="0" err="1"/>
              <a:t>goiztiarreko</a:t>
            </a:r>
            <a:r>
              <a:rPr lang="es-ES" dirty="0"/>
              <a:t> historia, </a:t>
            </a:r>
            <a:r>
              <a:rPr lang="es-ES" dirty="0" err="1"/>
              <a:t>haurdunaldiari</a:t>
            </a:r>
            <a:r>
              <a:rPr lang="es-ES" dirty="0"/>
              <a:t> </a:t>
            </a:r>
            <a:r>
              <a:rPr lang="es-ES" dirty="0" err="1"/>
              <a:t>lotutako</a:t>
            </a:r>
            <a:r>
              <a:rPr lang="es-ES" dirty="0"/>
              <a:t> </a:t>
            </a:r>
            <a:r>
              <a:rPr lang="es-ES" dirty="0" err="1"/>
              <a:t>baldintzak</a:t>
            </a:r>
            <a:r>
              <a:rPr lang="es-ES" dirty="0"/>
              <a:t> (</a:t>
            </a:r>
            <a:r>
              <a:rPr lang="es-ES" dirty="0" err="1"/>
              <a:t>preeklanpsia</a:t>
            </a:r>
            <a:r>
              <a:rPr lang="es-ES" dirty="0"/>
              <a:t>), </a:t>
            </a:r>
            <a:r>
              <a:rPr lang="es-ES" dirty="0" err="1"/>
              <a:t>gizartean</a:t>
            </a:r>
            <a:r>
              <a:rPr lang="es-ES" dirty="0"/>
              <a:t> </a:t>
            </a:r>
            <a:r>
              <a:rPr lang="es-ES" dirty="0" err="1"/>
              <a:t>baztertuta</a:t>
            </a:r>
            <a:r>
              <a:rPr lang="es-ES" dirty="0"/>
              <a:t> </a:t>
            </a:r>
            <a:r>
              <a:rPr lang="es-ES" dirty="0" err="1"/>
              <a:t>geratutako</a:t>
            </a:r>
            <a:r>
              <a:rPr lang="es-ES" dirty="0"/>
              <a:t> </a:t>
            </a:r>
            <a:r>
              <a:rPr lang="es-ES" dirty="0" err="1"/>
              <a:t>pertsonak</a:t>
            </a:r>
            <a:r>
              <a:rPr lang="es-ES" dirty="0"/>
              <a:t>, eta </a:t>
            </a:r>
            <a:r>
              <a:rPr lang="es-ES" dirty="0" err="1"/>
              <a:t>abar</a:t>
            </a:r>
            <a:endParaRPr lang="es-ES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595004" y="1218336"/>
            <a:ext cx="9578340" cy="2286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0170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5926" y="111904"/>
            <a:ext cx="11211951" cy="1562149"/>
          </a:xfrm>
        </p:spPr>
        <p:txBody>
          <a:bodyPr>
            <a:normAutofit/>
          </a:bodyPr>
          <a:lstStyle/>
          <a:p>
            <a:pPr algn="ctr"/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GKBen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PREBENTZIO PRIMARIOAN, NOIZ HASI TRATAMENDUA:</a:t>
            </a:r>
            <a:b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Zer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hartu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behar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da </a:t>
            </a:r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oinarritzat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, </a:t>
            </a:r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arrisku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KB </a:t>
            </a:r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edo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LDL </a:t>
            </a:r>
            <a:r>
              <a:rPr lang="es-ES" sz="2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kolesterol-mailak</a:t>
            </a:r>
            <a:r>
              <a:rPr lang="es-ES" sz="2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?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40631" y="1586754"/>
            <a:ext cx="9591724" cy="452681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ES" sz="2000" b="1" dirty="0">
              <a:solidFill>
                <a:srgbClr val="4E9EBA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es-ES" sz="2000" b="1" dirty="0">
              <a:solidFill>
                <a:srgbClr val="4E9EBA"/>
              </a:solidFill>
            </a:endParaRPr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16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595004" y="1218336"/>
            <a:ext cx="9578340" cy="2286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6141" y="1376647"/>
            <a:ext cx="11034298" cy="4697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081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0" y="435465"/>
            <a:ext cx="8379229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ESTATINEN ONURA/ARRISKU ERLAZIOA PREBENTZIO PRIMARIOAN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24229" y="1458970"/>
            <a:ext cx="9591724" cy="471647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/>
              <a:t>GKBa</a:t>
            </a:r>
            <a:r>
              <a:rPr lang="es-ES" sz="2000" dirty="0"/>
              <a:t> </a:t>
            </a:r>
            <a:r>
              <a:rPr lang="es-ES" sz="2000" dirty="0" err="1"/>
              <a:t>maneiatzeko</a:t>
            </a:r>
            <a:r>
              <a:rPr lang="es-ES" sz="2000" dirty="0"/>
              <a:t>, </a:t>
            </a:r>
            <a:r>
              <a:rPr lang="es-ES" sz="2000" dirty="0" err="1"/>
              <a:t>lehentasunezko</a:t>
            </a:r>
            <a:r>
              <a:rPr lang="es-ES" sz="2000" dirty="0"/>
              <a:t> </a:t>
            </a:r>
            <a:r>
              <a:rPr lang="es-ES" sz="2000" dirty="0" err="1"/>
              <a:t>prebentzio-jarduerak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bizimodu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osasungarriak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err="1"/>
              <a:t>sustatzen</a:t>
            </a:r>
            <a:r>
              <a:rPr lang="es-ES" sz="2000" dirty="0"/>
              <a:t> </a:t>
            </a:r>
            <a:r>
              <a:rPr lang="es-ES" sz="2000" dirty="0" err="1"/>
              <a:t>zentratu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/>
              <a:t>Estatina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erabiltzea</a:t>
            </a:r>
            <a:r>
              <a:rPr lang="es-ES" sz="2000" dirty="0"/>
              <a:t> </a:t>
            </a:r>
            <a:r>
              <a:rPr lang="es-ES" sz="2000" dirty="0" err="1"/>
              <a:t>erabakitzeko</a:t>
            </a:r>
            <a:r>
              <a:rPr lang="es-ES" sz="2000" dirty="0"/>
              <a:t>: </a:t>
            </a:r>
            <a:r>
              <a:rPr lang="es-ES" sz="2000" dirty="0" err="1"/>
              <a:t>aztertu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onura</a:t>
            </a:r>
            <a:r>
              <a:rPr lang="es-ES" sz="2000" b="1" dirty="0">
                <a:solidFill>
                  <a:srgbClr val="4E9EBA"/>
                </a:solidFill>
              </a:rPr>
              <a:t>/</a:t>
            </a:r>
            <a:r>
              <a:rPr lang="es-ES" sz="2000" b="1" dirty="0" err="1">
                <a:solidFill>
                  <a:srgbClr val="4E9EBA"/>
                </a:solidFill>
              </a:rPr>
              <a:t>arrisku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erlazioaren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balantzea</a:t>
            </a:r>
            <a:r>
              <a:rPr lang="es-ES" sz="2000" b="1" dirty="0">
                <a:solidFill>
                  <a:srgbClr val="4E9EBA"/>
                </a:solidFill>
              </a:rPr>
              <a:t>. 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altuko</a:t>
            </a:r>
            <a:r>
              <a:rPr lang="es-ES" sz="2000" dirty="0"/>
              <a:t> </a:t>
            </a:r>
            <a:r>
              <a:rPr lang="es-ES" sz="2000" dirty="0" err="1"/>
              <a:t>pazienteetan</a:t>
            </a:r>
            <a:r>
              <a:rPr lang="es-ES" sz="2000" dirty="0"/>
              <a:t> </a:t>
            </a:r>
            <a:r>
              <a:rPr lang="es-ES" sz="2000" dirty="0" err="1"/>
              <a:t>onurak</a:t>
            </a:r>
            <a:r>
              <a:rPr lang="es-ES" sz="2000" dirty="0"/>
              <a:t> </a:t>
            </a:r>
            <a:r>
              <a:rPr lang="es-ES" sz="2000" dirty="0" err="1"/>
              <a:t>argiagoak</a:t>
            </a:r>
            <a:r>
              <a:rPr lang="es-ES" sz="2000" dirty="0"/>
              <a:t> </a:t>
            </a:r>
            <a:r>
              <a:rPr lang="es-ES" sz="2000" dirty="0" err="1"/>
              <a:t>daude</a:t>
            </a:r>
            <a:r>
              <a:rPr lang="es-ES" sz="2000" dirty="0"/>
              <a:t>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gehienetan</a:t>
            </a:r>
            <a:r>
              <a:rPr lang="es-ES" sz="2000" dirty="0"/>
              <a:t> </a:t>
            </a:r>
            <a:r>
              <a:rPr lang="es-ES" sz="2000" dirty="0" err="1"/>
              <a:t>onurak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marjinalak</a:t>
            </a:r>
            <a:r>
              <a:rPr lang="es-ES" sz="2000" dirty="0"/>
              <a:t> izan </a:t>
            </a:r>
            <a:r>
              <a:rPr lang="es-ES" sz="2000" dirty="0" err="1"/>
              <a:t>daitezke</a:t>
            </a:r>
            <a:endParaRPr lang="es-ES" sz="2000" b="1" dirty="0">
              <a:solidFill>
                <a:srgbClr val="4E9EBA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paziente</a:t>
            </a:r>
            <a:r>
              <a:rPr lang="es-ES" sz="2000" dirty="0"/>
              <a:t> </a:t>
            </a:r>
            <a:r>
              <a:rPr lang="es-ES" sz="2000" dirty="0" err="1"/>
              <a:t>bakoitzean</a:t>
            </a:r>
            <a:r>
              <a:rPr lang="es-ES" sz="2000" dirty="0"/>
              <a:t> </a:t>
            </a:r>
            <a:r>
              <a:rPr lang="es-ES" sz="2000" dirty="0" err="1"/>
              <a:t>duen</a:t>
            </a:r>
            <a:r>
              <a:rPr lang="es-ES" sz="2000" dirty="0"/>
              <a:t> </a:t>
            </a:r>
            <a:r>
              <a:rPr lang="es-ES" sz="2000" dirty="0" err="1"/>
              <a:t>eragina</a:t>
            </a:r>
            <a:r>
              <a:rPr lang="es-ES" sz="2000" dirty="0"/>
              <a:t> </a:t>
            </a:r>
            <a:r>
              <a:rPr lang="es-ES" sz="2000" dirty="0" err="1"/>
              <a:t>antzemateko</a:t>
            </a:r>
            <a:r>
              <a:rPr lang="es-ES" sz="2000" dirty="0"/>
              <a:t> AMA </a:t>
            </a:r>
            <a:r>
              <a:rPr lang="es-ES" sz="2000" dirty="0" err="1"/>
              <a:t>terminoetan</a:t>
            </a:r>
            <a:r>
              <a:rPr lang="es-ES" sz="2000" dirty="0"/>
              <a:t> </a:t>
            </a:r>
            <a:r>
              <a:rPr lang="es-ES" sz="2000" dirty="0" err="1"/>
              <a:t>azaldu</a:t>
            </a:r>
            <a:r>
              <a:rPr lang="es-ES" sz="2000" dirty="0"/>
              <a:t>, </a:t>
            </a:r>
            <a:r>
              <a:rPr lang="es-ES" sz="2000" dirty="0" err="1"/>
              <a:t>azken</a:t>
            </a:r>
            <a:r>
              <a:rPr lang="es-ES" sz="2000" dirty="0"/>
              <a:t> </a:t>
            </a:r>
            <a:r>
              <a:rPr lang="es-ES" sz="2000" dirty="0" err="1"/>
              <a:t>honek</a:t>
            </a:r>
            <a:r>
              <a:rPr lang="es-ES" sz="2000" dirty="0"/>
              <a:t> </a:t>
            </a:r>
            <a:r>
              <a:rPr lang="es-ES" sz="2000" dirty="0" err="1"/>
              <a:t>kontuan</a:t>
            </a:r>
            <a:r>
              <a:rPr lang="es-ES" sz="2000" dirty="0"/>
              <a:t> </a:t>
            </a:r>
            <a:r>
              <a:rPr lang="es-ES" sz="2000" dirty="0" err="1"/>
              <a:t>hartzen</a:t>
            </a:r>
            <a:r>
              <a:rPr lang="es-ES" sz="2000" dirty="0"/>
              <a:t> </a:t>
            </a:r>
            <a:r>
              <a:rPr lang="es-ES" sz="2000" dirty="0" err="1"/>
              <a:t>baitu</a:t>
            </a:r>
            <a:r>
              <a:rPr lang="es-ES" sz="2000" dirty="0"/>
              <a:t> </a:t>
            </a:r>
            <a:r>
              <a:rPr lang="es-ES" sz="2000" dirty="0" err="1"/>
              <a:t>zer</a:t>
            </a:r>
            <a:r>
              <a:rPr lang="es-ES" sz="2000" dirty="0"/>
              <a:t> </a:t>
            </a:r>
            <a:r>
              <a:rPr lang="es-ES" sz="2000" dirty="0" err="1"/>
              <a:t>prebalentzia</a:t>
            </a:r>
            <a:r>
              <a:rPr lang="es-ES" sz="2000" dirty="0"/>
              <a:t> </a:t>
            </a:r>
            <a:r>
              <a:rPr lang="es-ES" sz="2000" dirty="0" err="1"/>
              <a:t>duen</a:t>
            </a:r>
            <a:r>
              <a:rPr lang="es-ES" sz="2000" dirty="0"/>
              <a:t> </a:t>
            </a:r>
            <a:r>
              <a:rPr lang="es-ES" sz="2000" dirty="0" err="1"/>
              <a:t>arazoak</a:t>
            </a:r>
            <a:r>
              <a:rPr lang="es-ES" sz="2000" dirty="0"/>
              <a:t> </a:t>
            </a:r>
            <a:r>
              <a:rPr lang="es-ES" sz="2000" dirty="0" err="1"/>
              <a:t>dagokion</a:t>
            </a:r>
            <a:r>
              <a:rPr lang="es-ES" sz="2000" dirty="0"/>
              <a:t> </a:t>
            </a:r>
            <a:r>
              <a:rPr lang="es-ES" sz="2000" dirty="0" err="1"/>
              <a:t>populazioan</a:t>
            </a:r>
            <a:endParaRPr lang="es-ES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000" dirty="0" err="1"/>
              <a:t>Estatinen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arriskuak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baloratu</a:t>
            </a:r>
            <a:r>
              <a:rPr lang="es-ES" sz="2000" dirty="0"/>
              <a:t>: </a:t>
            </a:r>
            <a:r>
              <a:rPr lang="es-ES" sz="2000" dirty="0" err="1"/>
              <a:t>adina</a:t>
            </a:r>
            <a:r>
              <a:rPr lang="es-ES" sz="2000" dirty="0"/>
              <a:t> </a:t>
            </a:r>
            <a:r>
              <a:rPr lang="es-ES" sz="2000" dirty="0" err="1"/>
              <a:t>pisurik</a:t>
            </a:r>
            <a:r>
              <a:rPr lang="es-ES" sz="2000" dirty="0"/>
              <a:t> </a:t>
            </a:r>
            <a:r>
              <a:rPr lang="es-ES" sz="2000" dirty="0" err="1"/>
              <a:t>handien</a:t>
            </a:r>
            <a:r>
              <a:rPr lang="es-ES" sz="2000" dirty="0"/>
              <a:t> </a:t>
            </a:r>
            <a:r>
              <a:rPr lang="es-ES" sz="2000" dirty="0" err="1"/>
              <a:t>duen</a:t>
            </a:r>
            <a:r>
              <a:rPr lang="es-ES" sz="2000" dirty="0"/>
              <a:t> </a:t>
            </a:r>
            <a:r>
              <a:rPr lang="es-ES" sz="2000" dirty="0" err="1"/>
              <a:t>faktore</a:t>
            </a:r>
            <a:r>
              <a:rPr lang="es-ES" sz="2000" dirty="0"/>
              <a:t> </a:t>
            </a:r>
            <a:r>
              <a:rPr lang="es-ES" sz="2000" dirty="0" err="1"/>
              <a:t>hartaratzailea</a:t>
            </a:r>
            <a:r>
              <a:rPr lang="es-ES" sz="2000" dirty="0"/>
              <a:t> da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ES" sz="2000" dirty="0" err="1"/>
              <a:t>Kalte</a:t>
            </a:r>
            <a:r>
              <a:rPr lang="es-ES" sz="2000" dirty="0"/>
              <a:t> </a:t>
            </a:r>
            <a:r>
              <a:rPr lang="es-ES" sz="2000" dirty="0" err="1"/>
              <a:t>ondorio</a:t>
            </a:r>
            <a:r>
              <a:rPr lang="es-ES" sz="2000" dirty="0"/>
              <a:t> </a:t>
            </a:r>
            <a:r>
              <a:rPr lang="es-ES" sz="2000" dirty="0" err="1"/>
              <a:t>muskularrak</a:t>
            </a:r>
            <a:r>
              <a:rPr lang="es-ES" sz="2000" dirty="0"/>
              <a:t> eta </a:t>
            </a:r>
            <a:r>
              <a:rPr lang="es-ES" sz="2000" dirty="0" err="1"/>
              <a:t>gastrointestinalak</a:t>
            </a:r>
            <a:r>
              <a:rPr lang="es-ES" sz="2000" dirty="0"/>
              <a:t>, </a:t>
            </a:r>
            <a:r>
              <a:rPr lang="es-ES" sz="2000" dirty="0" err="1"/>
              <a:t>entzima</a:t>
            </a:r>
            <a:r>
              <a:rPr lang="es-ES" sz="2000" dirty="0"/>
              <a:t> </a:t>
            </a:r>
            <a:r>
              <a:rPr lang="es-ES" sz="2000" dirty="0" err="1"/>
              <a:t>hepatikoen</a:t>
            </a:r>
            <a:r>
              <a:rPr lang="es-ES" sz="2000" dirty="0"/>
              <a:t> </a:t>
            </a:r>
            <a:r>
              <a:rPr lang="es-ES" sz="2000" dirty="0" err="1"/>
              <a:t>igoera</a:t>
            </a:r>
            <a:r>
              <a:rPr lang="es-ES" sz="2000" dirty="0"/>
              <a:t>, </a:t>
            </a:r>
            <a:r>
              <a:rPr lang="es-ES" sz="2000" dirty="0" err="1"/>
              <a:t>hepatotoxikotasuna</a:t>
            </a:r>
            <a:r>
              <a:rPr lang="es-ES" sz="2000" dirty="0"/>
              <a:t>, </a:t>
            </a:r>
            <a:r>
              <a:rPr lang="es-ES" sz="2000" dirty="0" err="1"/>
              <a:t>agerpen</a:t>
            </a:r>
            <a:r>
              <a:rPr lang="es-ES" sz="2000" dirty="0"/>
              <a:t> </a:t>
            </a:r>
            <a:r>
              <a:rPr lang="es-ES" sz="2000" dirty="0" err="1"/>
              <a:t>berriko</a:t>
            </a:r>
            <a:r>
              <a:rPr lang="es-ES" sz="2000" dirty="0"/>
              <a:t> 2. </a:t>
            </a:r>
            <a:r>
              <a:rPr lang="es-ES" sz="2000" dirty="0" err="1"/>
              <a:t>motako</a:t>
            </a:r>
            <a:r>
              <a:rPr lang="es-ES" sz="2000" dirty="0"/>
              <a:t> DM, </a:t>
            </a:r>
            <a:r>
              <a:rPr lang="es-ES" sz="2000" dirty="0" err="1"/>
              <a:t>giltzurruneko</a:t>
            </a:r>
            <a:r>
              <a:rPr lang="es-ES" sz="2000" dirty="0"/>
              <a:t> </a:t>
            </a:r>
            <a:r>
              <a:rPr lang="es-ES" sz="2000" dirty="0" err="1"/>
              <a:t>toxikotasuna</a:t>
            </a:r>
            <a:r>
              <a:rPr lang="es-ES" sz="2000" dirty="0"/>
              <a:t>, </a:t>
            </a:r>
            <a:r>
              <a:rPr lang="es-ES" sz="2000" dirty="0" err="1"/>
              <a:t>narriadura</a:t>
            </a:r>
            <a:r>
              <a:rPr lang="es-ES" sz="2000" dirty="0"/>
              <a:t> </a:t>
            </a:r>
            <a:r>
              <a:rPr lang="es-ES" sz="2000" dirty="0" err="1"/>
              <a:t>kognitibioa</a:t>
            </a:r>
            <a:r>
              <a:rPr lang="es-ES" sz="2000" dirty="0"/>
              <a:t>, </a:t>
            </a:r>
            <a:r>
              <a:rPr lang="es-ES" sz="2000" dirty="0" err="1"/>
              <a:t>garezur</a:t>
            </a:r>
            <a:r>
              <a:rPr lang="es-ES" sz="2000" dirty="0"/>
              <a:t> </a:t>
            </a:r>
            <a:r>
              <a:rPr lang="es-ES" sz="2000" dirty="0" err="1"/>
              <a:t>barneko</a:t>
            </a:r>
            <a:r>
              <a:rPr lang="es-ES" sz="2000" dirty="0"/>
              <a:t> hemorragia eta </a:t>
            </a:r>
            <a:r>
              <a:rPr lang="es-ES" sz="2000" dirty="0" err="1"/>
              <a:t>abar</a:t>
            </a:r>
            <a:endParaRPr lang="es-ES" sz="2000" dirty="0"/>
          </a:p>
          <a:p>
            <a:pPr lvl="1" algn="just">
              <a:buFont typeface="Wingdings" panose="05000000000000000000" pitchFamily="2" charset="2"/>
              <a:buChar char="ü"/>
            </a:pP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595004" y="1218336"/>
            <a:ext cx="9578340" cy="2286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47322" y="5116030"/>
            <a:ext cx="9703383" cy="848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374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01a845-6ce7-4628-b9f3-e90712a662a6" xsi:nil="true"/>
    <lcf76f155ced4ddcb4097134ff3c332f xmlns="1fdafc60-6e87-4fef-9209-278af2a3ac6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D9D10FA1F543857F910471C88E3F" ma:contentTypeVersion="16" ma:contentTypeDescription="Create a new document." ma:contentTypeScope="" ma:versionID="425cd23d2edfe17dc9bf03461bfeb4a9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eb989ff74015724fce6d6b5bb7aca058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c9e86-a5d1-4fbb-99d0-b14c622278c8}" ma:internalName="TaxCatchAll" ma:showField="CatchAllData" ma:web="f301a845-6ce7-4628-b9f3-e90712a66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9C0450-BEA5-4695-94A4-D41D36B74154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dcmitype/"/>
    <ds:schemaRef ds:uri="f301a845-6ce7-4628-b9f3-e90712a662a6"/>
    <ds:schemaRef ds:uri="http://schemas.openxmlformats.org/package/2006/metadata/core-properties"/>
    <ds:schemaRef ds:uri="1fdafc60-6e87-4fef-9209-278af2a3ac6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E0F00E1-08E3-431B-938A-8292C42B95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dafc60-6e87-4fef-9209-278af2a3ac6d"/>
    <ds:schemaRef ds:uri="f301a845-6ce7-4628-b9f3-e90712a66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4246</TotalTime>
  <Words>1150</Words>
  <Application>Microsoft Office PowerPoint</Application>
  <PresentationFormat>Panorámica</PresentationFormat>
  <Paragraphs>154</Paragraphs>
  <Slides>16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Calibri</vt:lpstr>
      <vt:lpstr>Calibri Light</vt:lpstr>
      <vt:lpstr>Wingdings</vt:lpstr>
      <vt:lpstr>Tema de Office</vt:lpstr>
      <vt:lpstr>KOLESTEROLA ETA GAIXOTASUN KARDIOBASKULARAREN PREBENTZIO PRIMARIOA: oraindik bada eztabaida  30 Liburukia, 7 Zk – 2022</vt:lpstr>
      <vt:lpstr>Aurkibidea</vt:lpstr>
      <vt:lpstr>SARRERA</vt:lpstr>
      <vt:lpstr>SARRERA</vt:lpstr>
      <vt:lpstr>KOLESTEROL MAILAK ETA GAIXOTASUN KARDIOBASKULARRA:  ZENBAT ETA BAXUAGO HOBETO?</vt:lpstr>
      <vt:lpstr>GKBen PREBENTZIO PRIMARIOAN, NOIZ HASI TRATAMENDUA:  Zer hartu behar da oinarritzat, arrisku KB edo LDL kolesterol-mailak?</vt:lpstr>
      <vt:lpstr>GKBen PREBENTZIO PRIMARIOAN, NOIZ HASI TRATAMENDUA: Zer hartu behar da oinarritzat, arrisku KB edo LDL kolesterol-mailak?</vt:lpstr>
      <vt:lpstr>GKBen PREBENTZIO PRIMARIOAN, NOIZ HASI TRATAMENDUA: Zer hartu behar da oinarritzat, arrisku KB edo LDL kolesterol-mailak?</vt:lpstr>
      <vt:lpstr>ESTATINEN ONURA/ARRISKU ERLAZIOA PREBENTZIO PRIMARIOAN</vt:lpstr>
      <vt:lpstr>ESTATINA-DOSIA ETA TRATAMENDUA AREAGOTZEA</vt:lpstr>
      <vt:lpstr>ESTATINA-DOSIA ETA TRATAMENDUA AREAGOTZEA</vt:lpstr>
      <vt:lpstr>ESTATINA-DOSIA ETA TRATAMENDUA AREAGOTZEA</vt:lpstr>
      <vt:lpstr>DISLIPEMIAREN TRATAMENDUA 2. MOTAKO DMean</vt:lpstr>
      <vt:lpstr>PREBENTZIO PRIMARIOA 75 URTETIK GORAKO PERTSONETAN</vt:lpstr>
      <vt:lpstr>PAZIENTE AHULETAN ESTATINAK DEPRESKRIBATZEA</vt:lpstr>
      <vt:lpstr>Informazio gehiago eta bibliografia…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Jon Cerezo</cp:lastModifiedBy>
  <cp:revision>348</cp:revision>
  <cp:lastPrinted>2022-12-19T14:54:25Z</cp:lastPrinted>
  <dcterms:created xsi:type="dcterms:W3CDTF">2022-01-18T07:46:55Z</dcterms:created>
  <dcterms:modified xsi:type="dcterms:W3CDTF">2023-01-23T15:16:40Z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  <property fmtid="{D5CDD505-2E9C-101B-9397-08002B2CF9AE}" pid="3" name="MediaServiceImageTags">
    <vt:lpwstr/>
  </property>
</Properties>
</file>