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44"/>
  </p:handoutMasterIdLst>
  <p:sldIdLst>
    <p:sldId id="256" r:id="rId5"/>
    <p:sldId id="259" r:id="rId6"/>
    <p:sldId id="262" r:id="rId7"/>
    <p:sldId id="307" r:id="rId8"/>
    <p:sldId id="285" r:id="rId9"/>
    <p:sldId id="286" r:id="rId10"/>
    <p:sldId id="287" r:id="rId11"/>
    <p:sldId id="290" r:id="rId12"/>
    <p:sldId id="289" r:id="rId13"/>
    <p:sldId id="288" r:id="rId14"/>
    <p:sldId id="292" r:id="rId15"/>
    <p:sldId id="293" r:id="rId16"/>
    <p:sldId id="294" r:id="rId17"/>
    <p:sldId id="295" r:id="rId18"/>
    <p:sldId id="296" r:id="rId19"/>
    <p:sldId id="308" r:id="rId20"/>
    <p:sldId id="297" r:id="rId21"/>
    <p:sldId id="298" r:id="rId22"/>
    <p:sldId id="299" r:id="rId23"/>
    <p:sldId id="322" r:id="rId24"/>
    <p:sldId id="301" r:id="rId25"/>
    <p:sldId id="302" r:id="rId26"/>
    <p:sldId id="303" r:id="rId27"/>
    <p:sldId id="304" r:id="rId28"/>
    <p:sldId id="305" r:id="rId29"/>
    <p:sldId id="311" r:id="rId30"/>
    <p:sldId id="312" r:id="rId31"/>
    <p:sldId id="313" r:id="rId32"/>
    <p:sldId id="314" r:id="rId33"/>
    <p:sldId id="316" r:id="rId34"/>
    <p:sldId id="309" r:id="rId35"/>
    <p:sldId id="310" r:id="rId36"/>
    <p:sldId id="317" r:id="rId37"/>
    <p:sldId id="319" r:id="rId38"/>
    <p:sldId id="320" r:id="rId39"/>
    <p:sldId id="318" r:id="rId40"/>
    <p:sldId id="321" r:id="rId41"/>
    <p:sldId id="260" r:id="rId42"/>
    <p:sldId id="284" r:id="rId43"/>
  </p:sldIdLst>
  <p:sldSz cx="12192000" cy="6858000"/>
  <p:notesSz cx="6662738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TERESA SANTAMARTA LOZANO" initials="MTSL" lastIdx="1" clrIdx="0">
    <p:extLst>
      <p:ext uri="{19B8F6BF-5375-455C-9EA6-DF929625EA0E}">
        <p15:presenceInfo xmlns:p15="http://schemas.microsoft.com/office/powerpoint/2012/main" userId="S-1-5-21-3957148863-1721901046-757422038-9044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C5C5"/>
    <a:srgbClr val="4E9EBA"/>
    <a:srgbClr val="EFF5FB"/>
    <a:srgbClr val="58B0AE"/>
    <a:srgbClr val="7EC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ópez Varona, Mª José" userId="6b80e222-923f-4be5-9ffe-77a4b7672272" providerId="ADAL" clId="{FFB65FAC-FFA8-4F45-88F7-523EB8011816}"/>
    <pc:docChg chg="modSld">
      <pc:chgData name="López Varona, Mª José" userId="6b80e222-923f-4be5-9ffe-77a4b7672272" providerId="ADAL" clId="{FFB65FAC-FFA8-4F45-88F7-523EB8011816}" dt="2023-03-01T08:15:40.322" v="24" actId="20577"/>
      <pc:docMkLst>
        <pc:docMk/>
      </pc:docMkLst>
      <pc:sldChg chg="modSp mod">
        <pc:chgData name="López Varona, Mª José" userId="6b80e222-923f-4be5-9ffe-77a4b7672272" providerId="ADAL" clId="{FFB65FAC-FFA8-4F45-88F7-523EB8011816}" dt="2023-02-16T10:54:33.457" v="22" actId="20577"/>
        <pc:sldMkLst>
          <pc:docMk/>
          <pc:sldMk cId="4212640384" sldId="284"/>
        </pc:sldMkLst>
        <pc:spChg chg="mod">
          <ac:chgData name="López Varona, Mª José" userId="6b80e222-923f-4be5-9ffe-77a4b7672272" providerId="ADAL" clId="{FFB65FAC-FFA8-4F45-88F7-523EB8011816}" dt="2023-02-16T10:54:33.457" v="22" actId="20577"/>
          <ac:spMkLst>
            <pc:docMk/>
            <pc:sldMk cId="4212640384" sldId="284"/>
            <ac:spMk id="3" creationId="{00000000-0000-0000-0000-000000000000}"/>
          </ac:spMkLst>
        </pc:spChg>
      </pc:sldChg>
      <pc:sldChg chg="modSp mod">
        <pc:chgData name="López Varona, Mª José" userId="6b80e222-923f-4be5-9ffe-77a4b7672272" providerId="ADAL" clId="{FFB65FAC-FFA8-4F45-88F7-523EB8011816}" dt="2023-03-01T08:15:40.322" v="24" actId="20577"/>
        <pc:sldMkLst>
          <pc:docMk/>
          <pc:sldMk cId="2910889824" sldId="295"/>
        </pc:sldMkLst>
        <pc:spChg chg="mod">
          <ac:chgData name="López Varona, Mª José" userId="6b80e222-923f-4be5-9ffe-77a4b7672272" providerId="ADAL" clId="{FFB65FAC-FFA8-4F45-88F7-523EB8011816}" dt="2023-03-01T08:15:40.322" v="24" actId="20577"/>
          <ac:spMkLst>
            <pc:docMk/>
            <pc:sldMk cId="2910889824" sldId="295"/>
            <ac:spMk id="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iburuaren leku-mar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aren leku-marka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A87A6-201E-4EC4-86B9-2C2B7B64E264}" type="datetimeFigureOut">
              <a:rPr lang="es-ES" smtClean="0"/>
              <a:t>01/03/2023</a:t>
            </a:fld>
            <a:endParaRPr lang="es-ES"/>
          </a:p>
        </p:txBody>
      </p:sp>
      <p:sp>
        <p:nvSpPr>
          <p:cNvPr id="4" name="Orri-oinaren leku-mark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Diapositibaren zenbakiaren leku-marka 4"/>
          <p:cNvSpPr>
            <a:spLocks noGrp="1"/>
          </p:cNvSpPr>
          <p:nvPr>
            <p:ph type="sldNum" sz="quarter" idx="3"/>
          </p:nvPr>
        </p:nvSpPr>
        <p:spPr>
          <a:xfrm>
            <a:off x="377401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EDC1B-0221-4F37-8830-B22554DB26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366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01/03/2023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73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01/03/2023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08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01/03/2023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681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01/03/2023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9620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01/03/2023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66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01/03/2023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952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01/03/2023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768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01/03/2023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25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01/03/2023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77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01/03/2023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5006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01/03/2023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65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8DA3A-A72E-437B-ACDF-BA92A715D246}" type="datetimeFigureOut">
              <a:rPr lang="es-ES" smtClean="0"/>
              <a:t>01/03/2023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888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emps.gob.es/informa/notasinformativas/medicamentosusohumano-3/seguridad-1/2006/ni_2006-06_cimicifuga/#:~:text=La%20Agencia%20Espa%C3%B1ola%20de%20Medicamentos%20y%20Productos%20Sanitarios,como%20%E2%80%9C%20Cimicifugae%20racemosae%20rhizoma%20%E2%80%9D%20con%20lesiones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emps.gob.es/medicamentosUsoHumano/informesPublicos/docs/IPT-estrogenos-conjugados-bazedoxifeno-Duavive-menopausia.pdf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emps.gob.es/informa/notasInformativas/medicamentosUsoHumano/seguridad/2008/NI_2008-16_terapia_hormonal.htm" TargetMode="Externa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6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6.xml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assets.publishing.service.gov.uk/media/5d680384ed915d53b8ebdba7/table2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ssets.publishing.service.gov.uk/media/5d680409e5274a1711fbe65a/Table1.pdf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skadi.eus/contenidos/informacion/cevime_infac_2022/es_def/adjuntos/INFAC_Vol_30_6_actualizacion-anticoncepcion.pdf" TargetMode="External"/><Relationship Id="rId7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www.euskadi.eus/contenidos/informacion/cevime_infac_2022/es_def/adjuntos/INFAC_Vol_30_8_menopausia_es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ema.europa.eu/en/news/prac-confirms-four-week-limit-use-high-strength-estradiol-cream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0110" y="2020805"/>
            <a:ext cx="10752083" cy="2387600"/>
          </a:xfrm>
        </p:spPr>
        <p:txBody>
          <a:bodyPr>
            <a:normAutofit/>
          </a:bodyPr>
          <a:lstStyle/>
          <a:p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MANEJO DE LOS SÍNTOMAS</a:t>
            </a:r>
            <a:b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DE LA MENOPAUSIA</a:t>
            </a:r>
            <a:r>
              <a:rPr lang="es-ES_tradnl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_tradnl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_tradnl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s-ES_tradnl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4000" dirty="0" err="1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Vol</a:t>
            </a:r>
            <a:r>
              <a:rPr lang="es-ES" sz="4000" dirty="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 30, nº 8 - año 2022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6" name="Imagen 5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Imagen 6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n 7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52585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81995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SÍNDROME GENITOURINARIO </a:t>
            </a:r>
            <a:br>
              <a:rPr lang="it-IT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it-IT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DE LA MENOPAUSIA (SGM)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756458" y="1393371"/>
            <a:ext cx="10897986" cy="41692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dk1"/>
              </a:buClr>
              <a:buNone/>
            </a:pPr>
            <a:r>
              <a:rPr lang="es-ES" sz="2200" b="1" dirty="0">
                <a:solidFill>
                  <a:srgbClr val="4E9EBA"/>
                </a:solidFill>
              </a:rPr>
              <a:t>OSPEMIFENO</a:t>
            </a:r>
          </a:p>
          <a:p>
            <a:pPr>
              <a:spcBef>
                <a:spcPts val="600"/>
              </a:spcBef>
            </a:pPr>
            <a:r>
              <a:rPr lang="es-ES" sz="2200" dirty="0"/>
              <a:t>Modulador selectivo de los receptores de estrógeno (SERM) </a:t>
            </a:r>
          </a:p>
          <a:p>
            <a:pPr>
              <a:spcBef>
                <a:spcPts val="600"/>
              </a:spcBef>
            </a:pPr>
            <a:r>
              <a:rPr lang="es-ES" sz="2200" dirty="0"/>
              <a:t>Tratamiento de la atrofia </a:t>
            </a:r>
            <a:r>
              <a:rPr lang="es-ES" sz="2200" dirty="0" err="1"/>
              <a:t>vulvovaginal</a:t>
            </a:r>
            <a:r>
              <a:rPr lang="es-ES" sz="2200" dirty="0"/>
              <a:t> sintomática de moderada a grave en mujeres postmenopáusicas que no cumplan los requisitos para recibir un tratamiento vaginal con estrógenos locales.</a:t>
            </a:r>
          </a:p>
          <a:p>
            <a:pPr>
              <a:spcBef>
                <a:spcPts val="600"/>
              </a:spcBef>
            </a:pPr>
            <a:r>
              <a:rPr lang="es-ES" sz="2200" dirty="0"/>
              <a:t>Vía oral, una vez al día, tomado con alimentos. </a:t>
            </a:r>
          </a:p>
          <a:p>
            <a:pPr>
              <a:spcBef>
                <a:spcPts val="600"/>
              </a:spcBef>
            </a:pPr>
            <a:r>
              <a:rPr lang="es-ES" sz="2200" dirty="0"/>
              <a:t>No se ha comparado frente a estrógenos vaginales. Frente a placebo, resultados inconsistentes. </a:t>
            </a:r>
          </a:p>
          <a:p>
            <a:pPr>
              <a:spcBef>
                <a:spcPts val="600"/>
              </a:spcBef>
            </a:pPr>
            <a:r>
              <a:rPr lang="es-ES" sz="2200" dirty="0"/>
              <a:t>Puede aumentar la incidencia de sofocos. </a:t>
            </a:r>
            <a:br>
              <a:rPr lang="es-ES" sz="2200" dirty="0"/>
            </a:br>
            <a:r>
              <a:rPr lang="es-ES" sz="2200" dirty="0"/>
              <a:t>No debe utilizarse en mujeres con antecedentes de cáncer de mama. </a:t>
            </a:r>
          </a:p>
          <a:p>
            <a:pPr marL="0" indent="0">
              <a:spcBef>
                <a:spcPts val="600"/>
              </a:spcBef>
              <a:buNone/>
            </a:pPr>
            <a:endParaRPr lang="es-ES" sz="2200" dirty="0"/>
          </a:p>
          <a:p>
            <a:pPr marL="0" indent="0" algn="r">
              <a:buNone/>
            </a:pPr>
            <a:r>
              <a:rPr lang="es-ES" sz="2000" i="1" dirty="0"/>
              <a:t>SERM: presentan un riesgo potencial </a:t>
            </a:r>
            <a:br>
              <a:rPr lang="es-ES" sz="2000" i="1" dirty="0"/>
            </a:br>
            <a:r>
              <a:rPr lang="es-ES" sz="2000" i="1" dirty="0"/>
              <a:t>de efectos adversos de tipo </a:t>
            </a:r>
            <a:r>
              <a:rPr lang="es-ES" sz="2000" i="1" dirty="0" err="1"/>
              <a:t>trombótico</a:t>
            </a:r>
            <a:r>
              <a:rPr lang="es-ES" sz="2000" i="1" dirty="0"/>
              <a:t>, </a:t>
            </a:r>
            <a:br>
              <a:rPr lang="es-ES" sz="2000" i="1" dirty="0"/>
            </a:br>
            <a:r>
              <a:rPr lang="es-ES" sz="2000" i="1" dirty="0"/>
              <a:t>pero se necesitan más estudios para detectar </a:t>
            </a:r>
            <a:br>
              <a:rPr lang="es-ES" sz="2000" i="1" dirty="0"/>
            </a:br>
            <a:r>
              <a:rPr lang="es-ES" sz="2000" i="1" dirty="0"/>
              <a:t>esta complicación relativamente rara. 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933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81995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SÍNDROME GENITOURINARIO </a:t>
            </a:r>
            <a:br>
              <a:rPr lang="it-IT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it-IT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DE LA MENOPAUSIA (SGM)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756458" y="1393371"/>
            <a:ext cx="10897986" cy="41692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dk1"/>
              </a:buClr>
              <a:buNone/>
            </a:pPr>
            <a:r>
              <a:rPr lang="es-ES" sz="2200" b="1" dirty="0">
                <a:solidFill>
                  <a:srgbClr val="4E9EBA"/>
                </a:solidFill>
              </a:rPr>
              <a:t>PRASTERONA </a:t>
            </a:r>
            <a:r>
              <a:rPr lang="es-ES" sz="2200" dirty="0">
                <a:solidFill>
                  <a:srgbClr val="4E9EBA"/>
                </a:solidFill>
              </a:rPr>
              <a:t>(</a:t>
            </a:r>
            <a:r>
              <a:rPr lang="es-ES" sz="2200" dirty="0" err="1">
                <a:solidFill>
                  <a:srgbClr val="4E9EBA"/>
                </a:solidFill>
              </a:rPr>
              <a:t>dehidroepiandrosterona</a:t>
            </a:r>
            <a:r>
              <a:rPr lang="es-ES" sz="2200" dirty="0">
                <a:solidFill>
                  <a:srgbClr val="4E9EBA"/>
                </a:solidFill>
              </a:rPr>
              <a:t> -DHEA- vaginal)</a:t>
            </a:r>
          </a:p>
          <a:p>
            <a:pPr>
              <a:spcBef>
                <a:spcPts val="600"/>
              </a:spcBef>
            </a:pPr>
            <a:r>
              <a:rPr lang="es-ES" sz="2200" dirty="0"/>
              <a:t>Otra opción de tratamiento para la </a:t>
            </a:r>
            <a:r>
              <a:rPr lang="es-ES" sz="2200" dirty="0" err="1"/>
              <a:t>dispareunia</a:t>
            </a:r>
            <a:r>
              <a:rPr lang="es-ES" sz="2200" dirty="0"/>
              <a:t> asociada con el SGM. </a:t>
            </a:r>
          </a:p>
          <a:p>
            <a:pPr>
              <a:spcBef>
                <a:spcPts val="600"/>
              </a:spcBef>
            </a:pPr>
            <a:r>
              <a:rPr lang="es-ES" sz="2200" dirty="0"/>
              <a:t>Se</a:t>
            </a:r>
            <a:r>
              <a:rPr lang="es-ES" sz="2200" i="1" dirty="0"/>
              <a:t> </a:t>
            </a:r>
            <a:r>
              <a:rPr lang="es-ES" sz="2200" dirty="0"/>
              <a:t>administra en forma de óvulo, una vez al día, antes de acostarse. </a:t>
            </a:r>
            <a:br>
              <a:rPr lang="es-ES" sz="2200" dirty="0"/>
            </a:br>
            <a:r>
              <a:rPr lang="es-ES" sz="2200" dirty="0"/>
              <a:t>                   Revaluar cada 6 meses la necesidad de continuar con el tratamiento.</a:t>
            </a:r>
          </a:p>
          <a:p>
            <a:pPr>
              <a:spcBef>
                <a:spcPts val="600"/>
              </a:spcBef>
            </a:pPr>
            <a:r>
              <a:rPr lang="es-ES" sz="2200" dirty="0"/>
              <a:t>No se ha comparado frente a estrógenos vaginales. Frente a placebo, eficacia modesta.</a:t>
            </a:r>
          </a:p>
          <a:p>
            <a:pPr>
              <a:spcBef>
                <a:spcPts val="600"/>
              </a:spcBef>
            </a:pPr>
            <a:r>
              <a:rPr lang="es-ES" sz="2200" dirty="0"/>
              <a:t>Se asocia con un ligero aumento de los niveles plasmáticos de DHEA, testosterona y </a:t>
            </a:r>
            <a:br>
              <a:rPr lang="es-ES" sz="2200" dirty="0"/>
            </a:br>
            <a:r>
              <a:rPr lang="es-ES" sz="2200" dirty="0" err="1"/>
              <a:t>estrona</a:t>
            </a:r>
            <a:r>
              <a:rPr lang="es-ES" sz="2200" dirty="0"/>
              <a:t> que podrían suponer un aumento del riesgo de neoplasias malignas sensibles a los estrógenos, en particular en mujeres con cáncer de mama. 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394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81995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SÍNDROME GENITOURINARIO </a:t>
            </a:r>
            <a:br>
              <a:rPr lang="it-IT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it-IT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DE LA MENOPAUSIA (SGM)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731519" y="1709260"/>
            <a:ext cx="10897986" cy="3477886"/>
          </a:xfrm>
          <a:prstGeom prst="rect">
            <a:avLst/>
          </a:prstGeom>
          <a:solidFill>
            <a:srgbClr val="EFF5FB"/>
          </a:solidFill>
          <a:ln>
            <a:solidFill>
              <a:srgbClr val="4E9EBA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dk1"/>
              </a:buClr>
              <a:buNone/>
            </a:pPr>
            <a:r>
              <a:rPr lang="es-ES" sz="2200" b="1" dirty="0"/>
              <a:t>Tratamiento del SGM en mujeres con cáncer de mama</a:t>
            </a:r>
          </a:p>
          <a:p>
            <a:pPr marL="0" indent="0">
              <a:spcBef>
                <a:spcPts val="1200"/>
              </a:spcBef>
              <a:buClr>
                <a:schemeClr val="dk1"/>
              </a:buClr>
              <a:buNone/>
            </a:pPr>
            <a:r>
              <a:rPr lang="es-ES" sz="2000" dirty="0"/>
              <a:t>Si los síntomas no se controlan adecuadamente con hidratantes y lubricantes vaginales no hormonales, el manejo se guía por el tipo de tratamiento para el cáncer de mama que recibe la paciente: 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2000" dirty="0"/>
              <a:t>Moduladores selectivos de los receptores </a:t>
            </a:r>
            <a:r>
              <a:rPr lang="es-ES" sz="2000" dirty="0" err="1"/>
              <a:t>estrógenicos</a:t>
            </a:r>
            <a:r>
              <a:rPr lang="es-ES" sz="2000" dirty="0"/>
              <a:t> (SERM) (</a:t>
            </a:r>
            <a:r>
              <a:rPr lang="es-ES" sz="2000" dirty="0" err="1"/>
              <a:t>bazedoxifeno</a:t>
            </a:r>
            <a:r>
              <a:rPr lang="es-ES" sz="2000" dirty="0"/>
              <a:t>, </a:t>
            </a:r>
            <a:r>
              <a:rPr lang="es-ES" sz="2000" dirty="0" err="1"/>
              <a:t>ospemifeno</a:t>
            </a:r>
            <a:r>
              <a:rPr lang="es-ES" sz="2000" dirty="0"/>
              <a:t>, </a:t>
            </a:r>
            <a:r>
              <a:rPr lang="es-ES" sz="2000" dirty="0" err="1"/>
              <a:t>raloxifeno</a:t>
            </a:r>
            <a:r>
              <a:rPr lang="es-ES" sz="2000" dirty="0"/>
              <a:t> y </a:t>
            </a:r>
            <a:r>
              <a:rPr lang="es-ES" sz="2000" dirty="0" err="1"/>
              <a:t>tamoxifeno</a:t>
            </a:r>
            <a:r>
              <a:rPr lang="es-ES" sz="2000" dirty="0"/>
              <a:t>): se pueden usar dosis bajas de estrógenos vaginales o </a:t>
            </a:r>
            <a:r>
              <a:rPr lang="es-ES" sz="2000" dirty="0" err="1"/>
              <a:t>prasterona</a:t>
            </a:r>
            <a:r>
              <a:rPr lang="es-ES" sz="2000" dirty="0"/>
              <a:t> vaginal, que no están asociados con un mayor riesgo de recurrencia del cáncer de mama. 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2000" dirty="0"/>
              <a:t>Inhibidores de </a:t>
            </a:r>
            <a:r>
              <a:rPr lang="es-ES" sz="2000" dirty="0" err="1"/>
              <a:t>aromatasa</a:t>
            </a:r>
            <a:r>
              <a:rPr lang="es-ES" sz="2000" dirty="0"/>
              <a:t> (</a:t>
            </a:r>
            <a:r>
              <a:rPr lang="es-ES" sz="2000" dirty="0" err="1"/>
              <a:t>anastrozol</a:t>
            </a:r>
            <a:r>
              <a:rPr lang="es-ES" sz="2000" dirty="0"/>
              <a:t>, </a:t>
            </a:r>
            <a:r>
              <a:rPr lang="es-ES" sz="2000" dirty="0" err="1"/>
              <a:t>exemestano</a:t>
            </a:r>
            <a:r>
              <a:rPr lang="es-ES" sz="2000" dirty="0"/>
              <a:t>, </a:t>
            </a:r>
            <a:r>
              <a:rPr lang="es-ES" sz="2000" dirty="0" err="1"/>
              <a:t>letrozol</a:t>
            </a:r>
            <a:r>
              <a:rPr lang="es-ES" sz="2000" dirty="0"/>
              <a:t>): no usar estrógenos vaginales o </a:t>
            </a:r>
            <a:r>
              <a:rPr lang="es-ES" sz="2000" dirty="0" err="1"/>
              <a:t>prasterona</a:t>
            </a:r>
            <a:r>
              <a:rPr lang="es-ES" sz="2000" dirty="0"/>
              <a:t>. Alternativa: consensuar con el oncólogo la posibilidad de cambiar el inhibidor de </a:t>
            </a:r>
            <a:r>
              <a:rPr lang="es-ES" sz="2000" dirty="0" err="1"/>
              <a:t>aromatasa</a:t>
            </a:r>
            <a:r>
              <a:rPr lang="es-ES" sz="2000" dirty="0"/>
              <a:t> por </a:t>
            </a:r>
            <a:r>
              <a:rPr lang="es-ES" sz="2000" dirty="0" err="1"/>
              <a:t>tamoxifeno</a:t>
            </a:r>
            <a:r>
              <a:rPr lang="es-ES" sz="2000" dirty="0"/>
              <a:t>. 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199505" y="281995"/>
            <a:ext cx="188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LA MISMA QUE LA siguiente!!!</a:t>
            </a:r>
          </a:p>
        </p:txBody>
      </p:sp>
    </p:spTree>
    <p:extLst>
      <p:ext uri="{BB962C8B-B14F-4D97-AF65-F5344CB8AC3E}">
        <p14:creationId xmlns:p14="http://schemas.microsoft.com/office/powerpoint/2010/main" val="971579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ítulo 2"/>
          <p:cNvSpPr txBox="1">
            <a:spLocks/>
          </p:cNvSpPr>
          <p:nvPr/>
        </p:nvSpPr>
        <p:spPr>
          <a:xfrm>
            <a:off x="731519" y="1393375"/>
            <a:ext cx="10939550" cy="4192778"/>
          </a:xfrm>
          <a:prstGeom prst="rect">
            <a:avLst/>
          </a:prstGeom>
          <a:solidFill>
            <a:srgbClr val="EFF5FB"/>
          </a:solidFill>
          <a:ln>
            <a:solidFill>
              <a:srgbClr val="4E9EBA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Clr>
                <a:schemeClr val="dk1"/>
              </a:buClr>
              <a:buNone/>
            </a:pPr>
            <a:r>
              <a:rPr lang="es-ES" sz="2200" b="1" dirty="0">
                <a:solidFill>
                  <a:srgbClr val="4E9EBA"/>
                </a:solidFill>
              </a:rPr>
              <a:t>Tratamiento del SGM en mujeres con cáncer de mama</a:t>
            </a:r>
          </a:p>
          <a:p>
            <a:pPr marL="0" indent="0" algn="ctr">
              <a:spcBef>
                <a:spcPts val="600"/>
              </a:spcBef>
              <a:buClr>
                <a:schemeClr val="dk1"/>
              </a:buClr>
              <a:buNone/>
            </a:pPr>
            <a:r>
              <a:rPr lang="es-ES" sz="2000" dirty="0"/>
              <a:t>Si los síntomas no se controlan adecuadamente con hidratantes y lubricantes vaginales no hormonales</a:t>
            </a:r>
            <a:br>
              <a:rPr lang="es-ES" sz="2000" dirty="0"/>
            </a:br>
            <a:r>
              <a:rPr lang="es-ES" sz="2000" dirty="0">
                <a:sym typeface="Wingdings" panose="05000000000000000000" pitchFamily="2" charset="2"/>
              </a:rPr>
              <a:t></a:t>
            </a:r>
            <a:br>
              <a:rPr lang="es-ES" sz="2000" dirty="0">
                <a:sym typeface="Wingdings" panose="05000000000000000000" pitchFamily="2" charset="2"/>
              </a:rPr>
            </a:br>
            <a:r>
              <a:rPr lang="es-ES" sz="2000" dirty="0"/>
              <a:t>El manejo se guía por el tipo de tratamiento para el cáncer de mama que recibe la paciente </a:t>
            </a:r>
            <a:br>
              <a:rPr lang="es-ES" sz="2000" dirty="0"/>
            </a:br>
            <a:r>
              <a:rPr lang="es-ES" sz="2000" dirty="0">
                <a:sym typeface="Wingdings" panose="05000000000000000000" pitchFamily="2" charset="2"/>
              </a:rPr>
              <a:t> 				</a:t>
            </a:r>
            <a:endParaRPr lang="es-ES" sz="2000" dirty="0"/>
          </a:p>
          <a:p>
            <a:pPr marL="0" indent="0" algn="ctr">
              <a:spcBef>
                <a:spcPts val="600"/>
              </a:spcBef>
              <a:buClr>
                <a:schemeClr val="dk1"/>
              </a:buClr>
              <a:buNone/>
            </a:pPr>
            <a:endParaRPr lang="es-ES" sz="2000" dirty="0"/>
          </a:p>
          <a:p>
            <a:pPr marL="0" indent="0" algn="ctr">
              <a:spcBef>
                <a:spcPts val="600"/>
              </a:spcBef>
              <a:buClr>
                <a:schemeClr val="dk1"/>
              </a:buClr>
              <a:buNone/>
            </a:pPr>
            <a:endParaRPr lang="es-ES" sz="20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81995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SÍNDROME GENITOURINARIO </a:t>
            </a:r>
            <a:br>
              <a:rPr lang="it-IT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it-IT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DE LA MENOPAUSIA (SGM)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800567"/>
              </p:ext>
            </p:extLst>
          </p:nvPr>
        </p:nvGraphicFramePr>
        <p:xfrm>
          <a:off x="2025356" y="2985265"/>
          <a:ext cx="8373864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6932">
                  <a:extLst>
                    <a:ext uri="{9D8B030D-6E8A-4147-A177-3AD203B41FA5}">
                      <a16:colId xmlns:a16="http://schemas.microsoft.com/office/drawing/2014/main" val="3166693606"/>
                    </a:ext>
                  </a:extLst>
                </a:gridCol>
                <a:gridCol w="4186932">
                  <a:extLst>
                    <a:ext uri="{9D8B030D-6E8A-4147-A177-3AD203B41FA5}">
                      <a16:colId xmlns:a16="http://schemas.microsoft.com/office/drawing/2014/main" val="3008909435"/>
                    </a:ext>
                  </a:extLst>
                </a:gridCol>
              </a:tblGrid>
              <a:tr h="232752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Moduladores selectivos de los receptores 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estrógenicos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(SERM)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Inhibidores de </a:t>
                      </a:r>
                      <a:r>
                        <a:rPr lang="es-ES" sz="18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aromatasa</a:t>
                      </a:r>
                      <a:endParaRPr lang="es-E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858588"/>
                  </a:ext>
                </a:extLst>
              </a:tr>
              <a:tr h="4073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err="1"/>
                        <a:t>Bazedoxifeno</a:t>
                      </a:r>
                      <a:r>
                        <a:rPr lang="es-ES" sz="1800" dirty="0"/>
                        <a:t>, </a:t>
                      </a:r>
                      <a:r>
                        <a:rPr lang="es-ES" sz="1800" dirty="0" err="1"/>
                        <a:t>ospemifeno</a:t>
                      </a:r>
                      <a:r>
                        <a:rPr lang="es-ES" sz="1800" dirty="0"/>
                        <a:t>, </a:t>
                      </a:r>
                      <a:br>
                        <a:rPr lang="es-ES" sz="1800" dirty="0"/>
                      </a:br>
                      <a:r>
                        <a:rPr lang="es-ES" sz="1800" dirty="0" err="1"/>
                        <a:t>raloxifeno</a:t>
                      </a:r>
                      <a:r>
                        <a:rPr lang="es-ES" sz="1800" dirty="0"/>
                        <a:t> y </a:t>
                      </a:r>
                      <a:r>
                        <a:rPr lang="es-ES" sz="1800" dirty="0" err="1"/>
                        <a:t>tamoxifeno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err="1"/>
                        <a:t>Anastrozol</a:t>
                      </a:r>
                      <a:r>
                        <a:rPr lang="es-ES" sz="1800" dirty="0"/>
                        <a:t>, </a:t>
                      </a:r>
                      <a:r>
                        <a:rPr lang="es-ES" sz="1800" dirty="0" err="1"/>
                        <a:t>exemestano</a:t>
                      </a:r>
                      <a:r>
                        <a:rPr lang="es-ES" sz="1800" baseline="0" dirty="0"/>
                        <a:t> y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letrozol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s-E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150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Se pueden usar dosis bajas de estrógenos vaginales o </a:t>
                      </a:r>
                      <a:r>
                        <a:rPr lang="es-ES" sz="1800" dirty="0" err="1"/>
                        <a:t>prasterona</a:t>
                      </a:r>
                      <a:r>
                        <a:rPr lang="es-ES" sz="1800" dirty="0"/>
                        <a:t> vaginal, que no están asociados con un mayor riesgo de recurrencia del cáncer de mama.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No usar estrógenos vaginales o </a:t>
                      </a:r>
                      <a:r>
                        <a:rPr lang="es-ES" sz="1800" dirty="0" err="1"/>
                        <a:t>prasterona</a:t>
                      </a:r>
                      <a:r>
                        <a:rPr lang="es-ES" sz="1800" dirty="0"/>
                        <a:t>. </a:t>
                      </a:r>
                    </a:p>
                    <a:p>
                      <a:pPr algn="ctr"/>
                      <a:r>
                        <a:rPr lang="es-ES" sz="1800" i="1" dirty="0"/>
                        <a:t>Alternativa</a:t>
                      </a:r>
                      <a:r>
                        <a:rPr lang="es-ES" sz="1800" dirty="0"/>
                        <a:t>: consensuar con el oncólogo la posibilidad de cambiar el inhibidor de </a:t>
                      </a:r>
                      <a:r>
                        <a:rPr lang="es-ES" sz="1800" dirty="0" err="1"/>
                        <a:t>aromatasa</a:t>
                      </a:r>
                      <a:r>
                        <a:rPr lang="es-ES" sz="1800" dirty="0"/>
                        <a:t> por </a:t>
                      </a:r>
                      <a:r>
                        <a:rPr lang="es-ES" sz="1800" dirty="0" err="1"/>
                        <a:t>tamoxifeno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771899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99505" y="281995"/>
            <a:ext cx="188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LA MISMA QUE LA ANTERIOR</a:t>
            </a:r>
          </a:p>
        </p:txBody>
      </p:sp>
    </p:spTree>
    <p:extLst>
      <p:ext uri="{BB962C8B-B14F-4D97-AF65-F5344CB8AC3E}">
        <p14:creationId xmlns:p14="http://schemas.microsoft.com/office/powerpoint/2010/main" val="1363032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81995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SÍNDROME GENITOURINARIO </a:t>
            </a:r>
            <a:br>
              <a:rPr lang="it-IT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it-IT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DE LA MENOPAUSIA (SGM)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756458" y="1393371"/>
            <a:ext cx="10897986" cy="41692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dk1"/>
              </a:buClr>
              <a:buNone/>
            </a:pPr>
            <a:r>
              <a:rPr lang="es-ES" sz="2200" b="1">
                <a:solidFill>
                  <a:srgbClr val="4E9EBA"/>
                </a:solidFill>
              </a:rPr>
              <a:t>OTROS TRATAMIENTOS </a:t>
            </a:r>
            <a:r>
              <a:rPr lang="es-ES" sz="2200" dirty="0">
                <a:solidFill>
                  <a:srgbClr val="4E9EBA"/>
                </a:solidFill>
              </a:rPr>
              <a:t>(</a:t>
            </a:r>
            <a:r>
              <a:rPr lang="es-ES" sz="2200" dirty="0" err="1">
                <a:solidFill>
                  <a:srgbClr val="4E9EBA"/>
                </a:solidFill>
              </a:rPr>
              <a:t>dehidroepiandrosterona</a:t>
            </a:r>
            <a:r>
              <a:rPr lang="es-ES" sz="2200" dirty="0">
                <a:solidFill>
                  <a:srgbClr val="4E9EBA"/>
                </a:solidFill>
              </a:rPr>
              <a:t> -DHEA- vaginal)</a:t>
            </a:r>
          </a:p>
          <a:p>
            <a:pPr>
              <a:spcBef>
                <a:spcPts val="600"/>
              </a:spcBef>
            </a:pPr>
            <a:r>
              <a:rPr lang="es-ES" sz="2400" dirty="0"/>
              <a:t>Fisioterapia pélvica: alternativa para mujeres con SGM que no responden a otras terapias o que tienen contraindicaciones. </a:t>
            </a:r>
            <a:br>
              <a:rPr lang="es-ES" sz="2400" dirty="0"/>
            </a:br>
            <a:r>
              <a:rPr lang="es-ES" sz="2400" dirty="0"/>
              <a:t>Útil en síndromes de dolor pélvico, para la incontinencia urinaria y el prolapso de órganos pélvicos. </a:t>
            </a:r>
          </a:p>
          <a:p>
            <a:pPr marL="0" indent="0">
              <a:spcBef>
                <a:spcPts val="600"/>
              </a:spcBef>
              <a:buNone/>
            </a:pPr>
            <a:endParaRPr lang="es-ES" sz="2400" dirty="0"/>
          </a:p>
          <a:p>
            <a:pPr>
              <a:spcBef>
                <a:spcPts val="600"/>
              </a:spcBef>
            </a:pPr>
            <a:r>
              <a:rPr lang="es-ES" sz="2400" dirty="0" err="1"/>
              <a:t>Probióticos</a:t>
            </a:r>
            <a:r>
              <a:rPr lang="es-ES" sz="2400" dirty="0"/>
              <a:t> orales y vaginales, vitamina D oral y vitamina E vaginal y los dispositivos láser o de radiofrecuencia:</a:t>
            </a:r>
            <a:r>
              <a:rPr lang="es-ES" sz="2000" dirty="0"/>
              <a:t> </a:t>
            </a:r>
            <a:r>
              <a:rPr lang="es-ES" sz="2400" dirty="0"/>
              <a:t>necesitan evaluación adicional.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889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81995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SÍNDROME GENITOURINARIO </a:t>
            </a:r>
            <a:br>
              <a:rPr lang="it-IT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it-IT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DE LA MENOPAUSIA (SGM)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671513" y="1275004"/>
            <a:ext cx="3594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dirty="0">
                <a:solidFill>
                  <a:srgbClr val="4E9EBA"/>
                </a:solidFill>
              </a:rPr>
              <a:t>Tabla 1. </a:t>
            </a:r>
            <a:r>
              <a:rPr lang="es-ES" b="1" dirty="0">
                <a:solidFill>
                  <a:srgbClr val="4E9EBA"/>
                </a:solidFill>
              </a:rPr>
              <a:t>Medicamentos para el SGM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9541" y="1663720"/>
            <a:ext cx="8406359" cy="443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21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635" y="356090"/>
            <a:ext cx="10515600" cy="732155"/>
          </a:xfrm>
        </p:spPr>
        <p:txBody>
          <a:bodyPr/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Sumario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213945" y="1353732"/>
            <a:ext cx="9601200" cy="3962401"/>
          </a:xfrm>
          <a:prstGeom prst="rect">
            <a:avLst/>
          </a:prstGeom>
          <a:solidFill>
            <a:srgbClr val="5FACBC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10000"/>
              </a:lnSpc>
            </a:pPr>
            <a:r>
              <a:rPr lang="es-ES" sz="2600" dirty="0">
                <a:solidFill>
                  <a:schemeClr val="bg1"/>
                </a:solidFill>
              </a:rPr>
              <a:t>INTRODUCCIÓN</a:t>
            </a:r>
          </a:p>
          <a:p>
            <a:pPr marL="342900" indent="-342900" algn="just">
              <a:lnSpc>
                <a:spcPct val="110000"/>
              </a:lnSpc>
            </a:pPr>
            <a:r>
              <a:rPr lang="es-ES" sz="2600" dirty="0">
                <a:solidFill>
                  <a:schemeClr val="bg1"/>
                </a:solidFill>
              </a:rPr>
              <a:t>SÍNDROME GENITOURINARIO DE LA MENOPAUSIA (SGM)</a:t>
            </a:r>
          </a:p>
          <a:p>
            <a:pPr marL="342900" indent="-342900" algn="just">
              <a:lnSpc>
                <a:spcPct val="110000"/>
              </a:lnSpc>
            </a:pPr>
            <a:r>
              <a:rPr lang="es-ES" sz="2600" dirty="0">
                <a:solidFill>
                  <a:schemeClr val="bg1"/>
                </a:solidFill>
              </a:rPr>
              <a:t>SOFOCOS. SÍNTOMAS VASOMOTORES</a:t>
            </a:r>
          </a:p>
          <a:p>
            <a:pPr marL="342900" indent="-342900" algn="just">
              <a:lnSpc>
                <a:spcPct val="110000"/>
              </a:lnSpc>
            </a:pPr>
            <a:r>
              <a:rPr lang="es-ES" sz="2600" dirty="0">
                <a:solidFill>
                  <a:schemeClr val="bg1"/>
                </a:solidFill>
              </a:rPr>
              <a:t>SEGURIDAD DEL TRATAMIENTO HORMONAL SISTÉMICO (THS)</a:t>
            </a:r>
          </a:p>
          <a:p>
            <a:pPr marL="342900" indent="-342900" algn="just">
              <a:lnSpc>
                <a:spcPct val="110000"/>
              </a:lnSpc>
            </a:pPr>
            <a:r>
              <a:rPr lang="es-ES" sz="2600" dirty="0">
                <a:solidFill>
                  <a:schemeClr val="bg1"/>
                </a:solidFill>
              </a:rPr>
              <a:t>IDEAS CLAVE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7" name="Imagen 6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n 7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" name="Conector recto 13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redondeado 9"/>
          <p:cNvSpPr/>
          <p:nvPr/>
        </p:nvSpPr>
        <p:spPr>
          <a:xfrm>
            <a:off x="1069258" y="2507225"/>
            <a:ext cx="5921477" cy="449826"/>
          </a:xfrm>
          <a:prstGeom prst="roundRect">
            <a:avLst/>
          </a:prstGeom>
          <a:noFill/>
          <a:ln w="285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132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635" y="281995"/>
            <a:ext cx="10973653" cy="732155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SOFOCOS. SÍNTOMAS VASOMOTORES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756458" y="1393371"/>
            <a:ext cx="10897986" cy="41692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dk1"/>
              </a:buClr>
              <a:buNone/>
            </a:pPr>
            <a:r>
              <a:rPr lang="es-ES" sz="2200" b="1" dirty="0">
                <a:solidFill>
                  <a:srgbClr val="4E9EBA"/>
                </a:solidFill>
                <a:sym typeface="Arial"/>
              </a:rPr>
              <a:t>MEDIDAS GENERALES O NO FARMACOLÓGICAS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2200" dirty="0"/>
              <a:t>Evitar desencadenantes: bebidas o alimentos calientes, especias, cafeína, alcohol o tabaco.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2200" dirty="0"/>
              <a:t>Utilizar ropa ligera o en capas.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2200" dirty="0"/>
              <a:t>Bajar la temperatura ambiental o usar ventiladores. Dormir en habitaciones frescas. 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2200" dirty="0"/>
              <a:t>Si hay sobrepeso u obesidad, la pérdida de peso se asocia con disminución de la intensidad de los sofocos.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2200" dirty="0"/>
              <a:t>Practicar actividad física regular. </a:t>
            </a:r>
            <a:br>
              <a:rPr lang="es-ES" sz="2200" dirty="0"/>
            </a:br>
            <a:endParaRPr lang="es-ES" sz="2200" strike="sngStrike" dirty="0">
              <a:solidFill>
                <a:schemeClr val="dk1"/>
              </a:solidFill>
              <a:ea typeface="Calibri"/>
              <a:cs typeface="Calibri"/>
              <a:sym typeface="Arial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401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635" y="281995"/>
            <a:ext cx="10973653" cy="732155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SOFOCOS. SÍNTOMAS VASOMOTORES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756458" y="1177234"/>
            <a:ext cx="10897986" cy="17072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dk1"/>
              </a:buClr>
              <a:buNone/>
            </a:pPr>
            <a:r>
              <a:rPr lang="es-ES" sz="2200" b="1" dirty="0">
                <a:solidFill>
                  <a:srgbClr val="4E9EBA"/>
                </a:solidFill>
                <a:sym typeface="Arial"/>
              </a:rPr>
              <a:t>TERAPIA PSICOCORPORAL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2000" dirty="0" err="1"/>
              <a:t>Mindfulness</a:t>
            </a:r>
            <a:r>
              <a:rPr lang="es-ES" sz="2000" dirty="0"/>
              <a:t>, terapias cognitivo-conductuales, terapias conductuales, hipnosis… no han demostrado ser más eficaces que el placebo en la disminución de los sofocos.</a:t>
            </a:r>
            <a:endParaRPr lang="es-ES" sz="2000" strike="sngStrike" dirty="0">
              <a:solidFill>
                <a:schemeClr val="dk1"/>
              </a:solidFill>
              <a:ea typeface="Calibri"/>
              <a:cs typeface="Calibri"/>
              <a:sym typeface="Arial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ítulo 2"/>
          <p:cNvSpPr txBox="1">
            <a:spLocks/>
          </p:cNvSpPr>
          <p:nvPr/>
        </p:nvSpPr>
        <p:spPr>
          <a:xfrm>
            <a:off x="697302" y="2843375"/>
            <a:ext cx="10957142" cy="34056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dk1"/>
              </a:buClr>
              <a:buNone/>
            </a:pPr>
            <a:r>
              <a:rPr lang="es-ES" sz="2200" b="1" dirty="0">
                <a:solidFill>
                  <a:srgbClr val="4E9EBA"/>
                </a:solidFill>
                <a:sym typeface="Arial"/>
              </a:rPr>
              <a:t>FITOESTRÓGENOS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2000" dirty="0"/>
              <a:t>Compuestos vegetales con propiedades </a:t>
            </a:r>
            <a:r>
              <a:rPr lang="es-ES" sz="2000" dirty="0" err="1"/>
              <a:t>estrogénicas</a:t>
            </a:r>
            <a:r>
              <a:rPr lang="es-ES" sz="2000" dirty="0"/>
              <a:t> y </a:t>
            </a:r>
            <a:r>
              <a:rPr lang="es-ES" sz="2000" dirty="0" err="1"/>
              <a:t>antiestrogénicas</a:t>
            </a:r>
            <a:r>
              <a:rPr lang="es-ES" sz="2000" dirty="0"/>
              <a:t>. En general, no han demostrado ser más eficaces que placebo. 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2000" dirty="0" err="1"/>
              <a:t>Genisteína</a:t>
            </a:r>
            <a:r>
              <a:rPr lang="es-ES" sz="2000" dirty="0"/>
              <a:t>, </a:t>
            </a:r>
            <a:r>
              <a:rPr lang="es-ES" sz="2000" dirty="0" err="1"/>
              <a:t>isoflavona</a:t>
            </a:r>
            <a:r>
              <a:rPr lang="es-ES" sz="2000" dirty="0"/>
              <a:t>, en dosis &gt; 30 mg/día podría reducir la frecuencia de los sofocos vs. placebo. 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2000" dirty="0"/>
              <a:t>Existen incertidumbres sobre el uso a largo plazo o a dosis elevadas y su posible efecto inmunosupresor, o de un posible aumento de riesgo de cáncer de mama o de endometrio. 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2000" dirty="0"/>
              <a:t>Su consumo moderado en la alimentación no parece asociarse a aumento de riesgo.</a:t>
            </a:r>
            <a:endParaRPr lang="es-ES" sz="2000" dirty="0">
              <a:sym typeface="Arial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969819" y="2393895"/>
            <a:ext cx="10460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i="1" dirty="0"/>
              <a:t>Los placebos reducen los sofocos en hasta el 50% de las pacientes.</a:t>
            </a:r>
          </a:p>
        </p:txBody>
      </p:sp>
    </p:spTree>
    <p:extLst>
      <p:ext uri="{BB962C8B-B14F-4D97-AF65-F5344CB8AC3E}">
        <p14:creationId xmlns:p14="http://schemas.microsoft.com/office/powerpoint/2010/main" val="4145683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st - Imágenes de stock libres de derechos - Stockli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066" y="2668382"/>
            <a:ext cx="1823778" cy="182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635" y="281995"/>
            <a:ext cx="10973653" cy="732155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SOFOCOS. SÍNTOMAS VASOMOTORES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756458" y="1177234"/>
            <a:ext cx="10897986" cy="17072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dk1"/>
              </a:buClr>
              <a:buNone/>
            </a:pPr>
            <a:r>
              <a:rPr lang="es-ES" sz="2200" b="1" dirty="0">
                <a:solidFill>
                  <a:srgbClr val="4E9EBA"/>
                </a:solidFill>
                <a:sym typeface="Arial"/>
              </a:rPr>
              <a:t>PLANTAS MEDICINALES</a:t>
            </a:r>
          </a:p>
          <a:p>
            <a:pPr marL="0" indent="0">
              <a:spcBef>
                <a:spcPts val="1200"/>
              </a:spcBef>
              <a:buClr>
                <a:schemeClr val="dk1"/>
              </a:buClr>
              <a:buNone/>
            </a:pPr>
            <a:r>
              <a:rPr lang="es-ES" sz="2000" dirty="0"/>
              <a:t>Su eficacia no ha sido bien establecida, pueden exponer a efectos adversos y a reacciones adversas o interaccionar con medicamentos. 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1019696" y="2353165"/>
            <a:ext cx="919664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4E9EBA"/>
                </a:solidFill>
              </a:rPr>
              <a:t>Infusión de valeriana</a:t>
            </a:r>
            <a:r>
              <a:rPr lang="es-ES" dirty="0"/>
              <a:t>: podría ser eficaz en reducir el número de sofocos (pocos estudios y pocas mujeres). No se asocia a efectos adversos.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4E9EBA"/>
                </a:solidFill>
              </a:rPr>
              <a:t>Cimicífuga</a:t>
            </a:r>
            <a:r>
              <a:rPr lang="es-ES" dirty="0">
                <a:solidFill>
                  <a:srgbClr val="4E9EBA"/>
                </a:solidFill>
              </a:rPr>
              <a:t> o </a:t>
            </a:r>
            <a:r>
              <a:rPr lang="es-ES" dirty="0" err="1">
                <a:solidFill>
                  <a:srgbClr val="4E9EBA"/>
                </a:solidFill>
              </a:rPr>
              <a:t>cohosh</a:t>
            </a:r>
            <a:r>
              <a:rPr lang="es-ES" dirty="0">
                <a:solidFill>
                  <a:srgbClr val="4E9EBA"/>
                </a:solidFill>
              </a:rPr>
              <a:t> negro (</a:t>
            </a:r>
            <a:r>
              <a:rPr lang="es-ES" i="1" dirty="0" err="1">
                <a:solidFill>
                  <a:srgbClr val="4E9EBA"/>
                </a:solidFill>
              </a:rPr>
              <a:t>Cimicifuga</a:t>
            </a:r>
            <a:r>
              <a:rPr lang="es-ES" i="1" dirty="0">
                <a:solidFill>
                  <a:srgbClr val="4E9EBA"/>
                </a:solidFill>
              </a:rPr>
              <a:t> </a:t>
            </a:r>
            <a:r>
              <a:rPr lang="es-ES" i="1" dirty="0" err="1">
                <a:solidFill>
                  <a:srgbClr val="4E9EBA"/>
                </a:solidFill>
              </a:rPr>
              <a:t>racemosa</a:t>
            </a:r>
            <a:r>
              <a:rPr lang="es-ES" dirty="0">
                <a:solidFill>
                  <a:srgbClr val="4E9EBA"/>
                </a:solidFill>
              </a:rPr>
              <a:t>)</a:t>
            </a:r>
            <a:r>
              <a:rPr lang="es-ES" dirty="0"/>
              <a:t>: no más eficaz que el placebo. </a:t>
            </a:r>
            <a:br>
              <a:rPr lang="es-ES" dirty="0"/>
            </a:br>
            <a:r>
              <a:rPr lang="es-ES" dirty="0"/>
              <a:t>Riesgos hepáticos que motivaron la publicación de una nota informativa de la AEMPS. </a:t>
            </a:r>
            <a:br>
              <a:rPr lang="es-ES" dirty="0"/>
            </a:br>
            <a:r>
              <a:rPr lang="es-ES" dirty="0"/>
              <a:t>Evitar en mujeres con cáncer de mama por su posible efecto </a:t>
            </a:r>
            <a:r>
              <a:rPr lang="es-ES" dirty="0" err="1"/>
              <a:t>estrogénico</a:t>
            </a:r>
            <a:r>
              <a:rPr lang="es-ES" dirty="0"/>
              <a:t>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4E9EBA"/>
                </a:solidFill>
              </a:rPr>
              <a:t>Otras plantas </a:t>
            </a:r>
            <a:r>
              <a:rPr lang="es-ES" sz="1600" dirty="0"/>
              <a:t>(no han demostrado eficacia): ginseng, hierba de San Juan, onagra, semillas de lino, germen de trigo, sauz gatillo (</a:t>
            </a:r>
            <a:r>
              <a:rPr lang="es-ES" sz="1600" i="1" dirty="0" err="1"/>
              <a:t>Vitex</a:t>
            </a:r>
            <a:r>
              <a:rPr lang="es-ES" sz="1600" i="1" dirty="0"/>
              <a:t> agnus </a:t>
            </a:r>
            <a:r>
              <a:rPr lang="es-ES" sz="1600" i="1" dirty="0" err="1"/>
              <a:t>castus</a:t>
            </a:r>
            <a:r>
              <a:rPr lang="es-ES" sz="1600" dirty="0"/>
              <a:t>), ruibarbo de Siberia (</a:t>
            </a:r>
            <a:r>
              <a:rPr lang="es-ES" sz="1600" i="1" dirty="0" err="1"/>
              <a:t>Rheum</a:t>
            </a:r>
            <a:r>
              <a:rPr lang="es-ES" sz="1600" i="1" dirty="0"/>
              <a:t> </a:t>
            </a:r>
            <a:r>
              <a:rPr lang="es-ES" sz="1600" i="1" dirty="0" err="1"/>
              <a:t>rhaponticum</a:t>
            </a:r>
            <a:r>
              <a:rPr lang="es-ES" sz="1600" dirty="0"/>
              <a:t>), corteza de pino, hierbas tradicionales chinas como el Dong </a:t>
            </a:r>
            <a:r>
              <a:rPr lang="es-ES" sz="1600" dirty="0" err="1"/>
              <a:t>quai</a:t>
            </a:r>
            <a:r>
              <a:rPr lang="es-ES" sz="1600" dirty="0"/>
              <a:t>, Ginkgo </a:t>
            </a:r>
            <a:r>
              <a:rPr lang="es-ES" sz="1600" dirty="0" err="1"/>
              <a:t>biloba</a:t>
            </a:r>
            <a:r>
              <a:rPr lang="es-ES" sz="1600" dirty="0"/>
              <a:t>, ñame silvestre, extractos de polen o de pistilo, o la beta-</a:t>
            </a:r>
            <a:r>
              <a:rPr lang="es-ES" sz="1600" dirty="0" err="1"/>
              <a:t>alanina</a:t>
            </a:r>
            <a:r>
              <a:rPr lang="es-ES" sz="1600" dirty="0"/>
              <a:t>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9363419" y="3103590"/>
            <a:ext cx="16043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00" b="1" dirty="0">
                <a:solidFill>
                  <a:srgbClr val="002060"/>
                </a:solidFill>
                <a:latin typeface="Montserrat"/>
              </a:rPr>
              <a:t>NOTA INFORMATIVA</a:t>
            </a:r>
            <a:br>
              <a:rPr lang="es-ES" sz="800" b="1" dirty="0">
                <a:solidFill>
                  <a:srgbClr val="002060"/>
                </a:solidFill>
                <a:latin typeface="Montserrat"/>
              </a:rPr>
            </a:br>
            <a:r>
              <a:rPr lang="es-ES" sz="800" b="1" dirty="0">
                <a:solidFill>
                  <a:srgbClr val="002060"/>
                </a:solidFill>
                <a:latin typeface="Montserrat"/>
              </a:rPr>
              <a:t>AEMPS </a:t>
            </a:r>
          </a:p>
          <a:p>
            <a:pPr algn="ctr"/>
            <a:r>
              <a:rPr lang="es-ES" sz="800" b="1" dirty="0">
                <a:latin typeface="Montserrat"/>
              </a:rPr>
              <a:t>(</a:t>
            </a:r>
            <a:r>
              <a:rPr lang="es-ES" sz="800" b="1" dirty="0" err="1">
                <a:latin typeface="Montserrat"/>
                <a:hlinkClick r:id="rId6"/>
              </a:rPr>
              <a:t>Ref</a:t>
            </a:r>
            <a:r>
              <a:rPr lang="es-ES" sz="800" b="1" dirty="0">
                <a:latin typeface="Montserrat"/>
                <a:hlinkClick r:id="rId6"/>
              </a:rPr>
              <a:t>: 2006/06</a:t>
            </a:r>
            <a:r>
              <a:rPr lang="es-ES" sz="800" b="1" dirty="0">
                <a:latin typeface="Montserrat"/>
              </a:rPr>
              <a:t>)</a:t>
            </a:r>
          </a:p>
          <a:p>
            <a:pPr algn="ctr"/>
            <a:endParaRPr lang="es-ES" sz="800" b="1" dirty="0">
              <a:solidFill>
                <a:srgbClr val="000000"/>
              </a:solidFill>
              <a:latin typeface="Montserrat"/>
            </a:endParaRPr>
          </a:p>
          <a:p>
            <a:pPr algn="ctr"/>
            <a:r>
              <a:rPr lang="es-ES" sz="800" b="1" dirty="0">
                <a:solidFill>
                  <a:srgbClr val="002060"/>
                </a:solidFill>
                <a:latin typeface="Montserrat"/>
              </a:rPr>
              <a:t>EXTRACTO DE </a:t>
            </a:r>
            <a:br>
              <a:rPr lang="es-ES" sz="800" b="1" dirty="0">
                <a:solidFill>
                  <a:srgbClr val="002060"/>
                </a:solidFill>
                <a:latin typeface="Montserrat"/>
              </a:rPr>
            </a:br>
            <a:r>
              <a:rPr lang="es-ES" sz="800" b="1" dirty="0">
                <a:solidFill>
                  <a:srgbClr val="002060"/>
                </a:solidFill>
                <a:latin typeface="Montserrat"/>
              </a:rPr>
              <a:t>LA RAÍZ DE </a:t>
            </a:r>
            <a:br>
              <a:rPr lang="es-ES" sz="800" b="1" dirty="0">
                <a:solidFill>
                  <a:srgbClr val="002060"/>
                </a:solidFill>
                <a:latin typeface="Montserrat"/>
              </a:rPr>
            </a:br>
            <a:r>
              <a:rPr lang="es-ES" sz="800" b="1" i="1" dirty="0">
                <a:solidFill>
                  <a:srgbClr val="002060"/>
                </a:solidFill>
                <a:latin typeface="Montserrat"/>
              </a:rPr>
              <a:t>CIMICIFUGA RACEMOSA</a:t>
            </a:r>
            <a:r>
              <a:rPr lang="es-ES" sz="800" b="1" dirty="0">
                <a:solidFill>
                  <a:srgbClr val="002060"/>
                </a:solidFill>
                <a:latin typeface="Montserrat"/>
              </a:rPr>
              <a:t> </a:t>
            </a:r>
            <a:br>
              <a:rPr lang="es-ES" sz="800" b="1" dirty="0">
                <a:solidFill>
                  <a:srgbClr val="002060"/>
                </a:solidFill>
                <a:latin typeface="Montserrat"/>
              </a:rPr>
            </a:br>
            <a:r>
              <a:rPr lang="es-ES" sz="800" b="1" dirty="0">
                <a:solidFill>
                  <a:srgbClr val="002060"/>
                </a:solidFill>
                <a:latin typeface="Montserrat"/>
              </a:rPr>
              <a:t>Y LESIONES HEPÁTICAS</a:t>
            </a:r>
          </a:p>
        </p:txBody>
      </p:sp>
    </p:spTree>
    <p:extLst>
      <p:ext uri="{BB962C8B-B14F-4D97-AF65-F5344CB8AC3E}">
        <p14:creationId xmlns:p14="http://schemas.microsoft.com/office/powerpoint/2010/main" val="261025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635" y="356090"/>
            <a:ext cx="10515600" cy="732155"/>
          </a:xfrm>
        </p:spPr>
        <p:txBody>
          <a:bodyPr/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Sumario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213945" y="1353732"/>
            <a:ext cx="9601200" cy="3962401"/>
          </a:xfrm>
          <a:prstGeom prst="rect">
            <a:avLst/>
          </a:prstGeom>
          <a:solidFill>
            <a:srgbClr val="5FACBC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10000"/>
              </a:lnSpc>
            </a:pPr>
            <a:r>
              <a:rPr lang="es-ES" sz="2600" dirty="0">
                <a:solidFill>
                  <a:schemeClr val="bg1"/>
                </a:solidFill>
              </a:rPr>
              <a:t>INTRODUCCIÓN</a:t>
            </a:r>
          </a:p>
          <a:p>
            <a:pPr marL="342900" indent="-342900" algn="just">
              <a:lnSpc>
                <a:spcPct val="110000"/>
              </a:lnSpc>
            </a:pPr>
            <a:r>
              <a:rPr lang="es-ES" sz="2600" dirty="0">
                <a:solidFill>
                  <a:schemeClr val="bg1"/>
                </a:solidFill>
              </a:rPr>
              <a:t>SÍNDROME GENITOURINARIO DE LA MENOPAUSIA (SGM)</a:t>
            </a:r>
          </a:p>
          <a:p>
            <a:pPr marL="342900" indent="-342900" algn="just">
              <a:lnSpc>
                <a:spcPct val="110000"/>
              </a:lnSpc>
            </a:pPr>
            <a:r>
              <a:rPr lang="es-ES" sz="2600" dirty="0">
                <a:solidFill>
                  <a:schemeClr val="bg1"/>
                </a:solidFill>
              </a:rPr>
              <a:t>SOFOCOS. SÍNTOMAS VASOMOTORES</a:t>
            </a:r>
          </a:p>
          <a:p>
            <a:pPr marL="342900" indent="-342900" algn="just">
              <a:lnSpc>
                <a:spcPct val="110000"/>
              </a:lnSpc>
            </a:pPr>
            <a:r>
              <a:rPr lang="es-ES" sz="2600" dirty="0">
                <a:solidFill>
                  <a:schemeClr val="bg1"/>
                </a:solidFill>
              </a:rPr>
              <a:t>SEGURIDAD DEL TRATAMIENTO HORMONAL SISTÉMICO (THS)</a:t>
            </a:r>
          </a:p>
          <a:p>
            <a:pPr marL="342900" indent="-342900" algn="just">
              <a:lnSpc>
                <a:spcPct val="110000"/>
              </a:lnSpc>
            </a:pPr>
            <a:r>
              <a:rPr lang="es-ES" sz="2600" dirty="0">
                <a:solidFill>
                  <a:schemeClr val="bg1"/>
                </a:solidFill>
              </a:rPr>
              <a:t>IDEAS CLAVE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7" name="Imagen 6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n 7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" name="Conector recto 13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redondeado 9"/>
          <p:cNvSpPr/>
          <p:nvPr/>
        </p:nvSpPr>
        <p:spPr>
          <a:xfrm>
            <a:off x="1069258" y="1392808"/>
            <a:ext cx="3372113" cy="449826"/>
          </a:xfrm>
          <a:prstGeom prst="roundRect">
            <a:avLst/>
          </a:prstGeom>
          <a:noFill/>
          <a:ln w="285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719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ítulo 2"/>
          <p:cNvSpPr txBox="1">
            <a:spLocks/>
          </p:cNvSpPr>
          <p:nvPr/>
        </p:nvSpPr>
        <p:spPr>
          <a:xfrm>
            <a:off x="756458" y="1177234"/>
            <a:ext cx="10897986" cy="17072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dk1"/>
              </a:buClr>
              <a:buNone/>
            </a:pPr>
            <a:r>
              <a:rPr lang="es-ES" sz="2200" b="1" dirty="0">
                <a:solidFill>
                  <a:srgbClr val="4E9EBA"/>
                </a:solidFill>
                <a:sym typeface="Arial"/>
              </a:rPr>
              <a:t>TRATAMIENTO HORMONAL SISTÉMICO (THS)</a:t>
            </a:r>
          </a:p>
          <a:p>
            <a:pPr marL="0" indent="0">
              <a:spcBef>
                <a:spcPts val="1200"/>
              </a:spcBef>
              <a:buClr>
                <a:schemeClr val="dk1"/>
              </a:buClr>
              <a:buNone/>
            </a:pPr>
            <a:r>
              <a:rPr lang="es-ES" sz="2000" dirty="0"/>
              <a:t>El THS a base de estrógenos es el más efectivo (reducción sofocos del 50-100% en 4 semanas), </a:t>
            </a:r>
            <a:br>
              <a:rPr lang="es-ES" sz="2000" dirty="0"/>
            </a:br>
            <a:r>
              <a:rPr lang="es-ES" sz="2000" dirty="0"/>
              <a:t>pero aumenta el riesgo de hiperplasia y cáncer de endometrio, cáncer de mama, </a:t>
            </a:r>
            <a:r>
              <a:rPr lang="es-ES" sz="2000" dirty="0" err="1"/>
              <a:t>tromboembolismo</a:t>
            </a:r>
            <a:r>
              <a:rPr lang="es-ES" sz="2000" dirty="0"/>
              <a:t> venoso e ictus.</a:t>
            </a:r>
            <a:endParaRPr lang="es-ES" sz="2000" strike="sngStrike" dirty="0">
              <a:solidFill>
                <a:schemeClr val="dk1"/>
              </a:solidFill>
              <a:ea typeface="Calibri"/>
              <a:cs typeface="Calibri"/>
              <a:sym typeface="Arial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729704" y="2582547"/>
            <a:ext cx="578747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/>
          </a:p>
          <a:p>
            <a:r>
              <a:rPr lang="es-ES" sz="2200" b="1" dirty="0">
                <a:solidFill>
                  <a:srgbClr val="4E9EBA"/>
                </a:solidFill>
              </a:rPr>
              <a:t>Evitar el THS </a:t>
            </a:r>
            <a:r>
              <a:rPr lang="es-ES" sz="2000" dirty="0"/>
              <a:t>en mujeres con</a:t>
            </a:r>
            <a:r>
              <a:rPr lang="es-ES" dirty="0"/>
              <a:t>:</a:t>
            </a:r>
          </a:p>
          <a:p>
            <a:endParaRPr lang="es-ES" dirty="0"/>
          </a:p>
          <a:p>
            <a:pPr marL="742950" lvl="1" indent="-285750">
              <a:buSzPct val="50000"/>
              <a:buFont typeface="Wingdings" panose="05000000000000000000" pitchFamily="2" charset="2"/>
              <a:buChar char="q"/>
            </a:pPr>
            <a:r>
              <a:rPr lang="es-ES" dirty="0"/>
              <a:t>Cáncer de mama actual, pasado o sospecha. </a:t>
            </a:r>
          </a:p>
          <a:p>
            <a:pPr marL="742950" lvl="1" indent="-285750">
              <a:buSzPct val="50000"/>
              <a:buFont typeface="Wingdings" panose="05000000000000000000" pitchFamily="2" charset="2"/>
              <a:buChar char="q"/>
            </a:pPr>
            <a:r>
              <a:rPr lang="es-ES" dirty="0"/>
              <a:t>Antecedentes de cáncer de endometrio o de ovario. </a:t>
            </a:r>
          </a:p>
          <a:p>
            <a:pPr marL="742950" lvl="1" indent="-285750">
              <a:buSzPct val="50000"/>
              <a:buFont typeface="Wingdings" panose="05000000000000000000" pitchFamily="2" charset="2"/>
              <a:buChar char="q"/>
            </a:pPr>
            <a:r>
              <a:rPr lang="es-ES" dirty="0"/>
              <a:t>Tumores malignos sensibles a los estrógenos (conocidos o sospecha), salvo en situación de cuidados paliativos. </a:t>
            </a:r>
          </a:p>
          <a:p>
            <a:pPr marL="742950" lvl="1" indent="-285750">
              <a:buSzPct val="50000"/>
              <a:buFont typeface="Wingdings" panose="05000000000000000000" pitchFamily="2" charset="2"/>
              <a:buChar char="q"/>
            </a:pPr>
            <a:r>
              <a:rPr lang="es-ES" dirty="0"/>
              <a:t>Hiperplasia endometrial no tratada. </a:t>
            </a:r>
          </a:p>
          <a:p>
            <a:pPr marL="742950" lvl="1" indent="-285750">
              <a:buSzPct val="50000"/>
              <a:buFont typeface="Wingdings" panose="05000000000000000000" pitchFamily="2" charset="2"/>
              <a:buChar char="q"/>
            </a:pPr>
            <a:r>
              <a:rPr lang="es-ES" dirty="0"/>
              <a:t>Sangrado vaginal inexplicable. 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6072443" y="3186563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SzPct val="50000"/>
              <a:buFont typeface="Wingdings" panose="05000000000000000000" pitchFamily="2" charset="2"/>
              <a:buChar char="q"/>
            </a:pPr>
            <a:endParaRPr lang="es-ES" dirty="0"/>
          </a:p>
          <a:p>
            <a:pPr marL="742950" lvl="1" indent="-285750">
              <a:buSzPct val="50000"/>
              <a:buFont typeface="Wingdings" panose="05000000000000000000" pitchFamily="2" charset="2"/>
              <a:buChar char="q"/>
            </a:pPr>
            <a:r>
              <a:rPr lang="es-ES" dirty="0"/>
              <a:t>Enfermedad </a:t>
            </a:r>
            <a:r>
              <a:rPr lang="es-ES" dirty="0" err="1"/>
              <a:t>tromboembólica</a:t>
            </a:r>
            <a:r>
              <a:rPr lang="es-ES" dirty="0"/>
              <a:t> arterial activa o reciente, como angina o infarto de miocardio. </a:t>
            </a:r>
          </a:p>
          <a:p>
            <a:pPr marL="742950" lvl="1" indent="-285750">
              <a:buSzPct val="50000"/>
              <a:buFont typeface="Wingdings" panose="05000000000000000000" pitchFamily="2" charset="2"/>
              <a:buChar char="q"/>
            </a:pPr>
            <a:r>
              <a:rPr lang="es-ES" dirty="0"/>
              <a:t>Antecedentes personales o alto riesgo conocido de enfermedad </a:t>
            </a:r>
            <a:r>
              <a:rPr lang="es-ES" dirty="0" err="1"/>
              <a:t>tromboembólica</a:t>
            </a:r>
            <a:r>
              <a:rPr lang="es-ES" dirty="0"/>
              <a:t>. </a:t>
            </a:r>
          </a:p>
          <a:p>
            <a:pPr marL="742950" lvl="1" indent="-285750">
              <a:buSzPct val="50000"/>
              <a:buFont typeface="Wingdings" panose="05000000000000000000" pitchFamily="2" charset="2"/>
              <a:buChar char="q"/>
            </a:pPr>
            <a:r>
              <a:rPr lang="es-ES" dirty="0"/>
              <a:t>Hipertensión no tratada. </a:t>
            </a:r>
          </a:p>
          <a:p>
            <a:pPr marL="742950" lvl="1" indent="-285750">
              <a:buSzPct val="50000"/>
              <a:buFont typeface="Wingdings" panose="05000000000000000000" pitchFamily="2" charset="2"/>
              <a:buChar char="q"/>
            </a:pPr>
            <a:r>
              <a:rPr lang="es-ES" dirty="0" err="1"/>
              <a:t>Porfiria</a:t>
            </a:r>
            <a:r>
              <a:rPr lang="es-ES" dirty="0"/>
              <a:t> cutánea tarda. </a:t>
            </a:r>
          </a:p>
          <a:p>
            <a:pPr marL="742950" lvl="1" indent="-285750">
              <a:buSzPct val="50000"/>
              <a:buFont typeface="Wingdings" panose="05000000000000000000" pitchFamily="2" charset="2"/>
              <a:buChar char="q"/>
            </a:pPr>
            <a:r>
              <a:rPr lang="es-ES" dirty="0"/>
              <a:t>Enfermedad hepática activa. </a:t>
            </a:r>
          </a:p>
          <a:p>
            <a:pPr marL="742950" lvl="1" indent="-285750">
              <a:buSzPct val="50000"/>
              <a:buFont typeface="Wingdings" panose="05000000000000000000" pitchFamily="2" charset="2"/>
              <a:buChar char="q"/>
            </a:pPr>
            <a:r>
              <a:rPr lang="es-ES" dirty="0"/>
              <a:t>Enfermedad de la vesícula biliar de alto riesgo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621635" y="281995"/>
            <a:ext cx="10973653" cy="732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SOFOCOS. SÍNTOMAS VASOMOTORES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037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635" y="281995"/>
            <a:ext cx="10973653" cy="732155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SOFOCOS. SÍNTOMAS VASOMOTORES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756458" y="1177234"/>
            <a:ext cx="10897986" cy="17072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dk1"/>
              </a:buClr>
              <a:buNone/>
            </a:pPr>
            <a:r>
              <a:rPr lang="es-ES" sz="2200" b="1" dirty="0">
                <a:solidFill>
                  <a:srgbClr val="4E9EBA"/>
                </a:solidFill>
                <a:sym typeface="Arial"/>
              </a:rPr>
              <a:t>Estrógenos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2000" dirty="0"/>
              <a:t>Todos los tipos de estrógenos son efectivos para aliviar los sofocos. 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2000" dirty="0"/>
              <a:t>Iniciar con las dosis más bajas de estradiol (0,5 mg/día por vía oral o 0,025 mg/día por vía </a:t>
            </a:r>
            <a:r>
              <a:rPr lang="es-ES" sz="2000" dirty="0" err="1"/>
              <a:t>transdérmica</a:t>
            </a:r>
            <a:r>
              <a:rPr lang="es-ES" sz="2000" dirty="0"/>
              <a:t>) e ir aumentando hasta alivio de los síntomas. 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2000" dirty="0"/>
              <a:t>Dosis habitual de estradiol: 1 mg/día (vía oral) o 0,05 mg/día (vía </a:t>
            </a:r>
            <a:r>
              <a:rPr lang="es-ES" sz="2000" dirty="0" err="1"/>
              <a:t>transdérmica</a:t>
            </a:r>
            <a:r>
              <a:rPr lang="es-ES" sz="2000" dirty="0"/>
              <a:t>). 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2000" dirty="0"/>
              <a:t>El riesgo de </a:t>
            </a:r>
            <a:r>
              <a:rPr lang="es-ES" sz="2000" dirty="0" err="1"/>
              <a:t>tromboembolismo</a:t>
            </a:r>
            <a:r>
              <a:rPr lang="es-ES" sz="2000" dirty="0"/>
              <a:t> venoso y de ictus isquémico parece ser mayor con las preparaciones orales de estrógenos que con la vía </a:t>
            </a:r>
            <a:r>
              <a:rPr lang="es-ES" sz="2000" dirty="0" err="1"/>
              <a:t>transdérmica</a:t>
            </a:r>
            <a:r>
              <a:rPr lang="es-ES" sz="2000" dirty="0"/>
              <a:t>.</a:t>
            </a:r>
            <a:endParaRPr lang="es-ES" sz="2000" strike="sngStrike" dirty="0">
              <a:solidFill>
                <a:schemeClr val="dk1"/>
              </a:solidFill>
              <a:ea typeface="Calibri"/>
              <a:cs typeface="Calibri"/>
              <a:sym typeface="Arial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397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635" y="281995"/>
            <a:ext cx="10973653" cy="732155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SOFOCOS. SÍNTOMAS VASOMOTORES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ítulo 2"/>
          <p:cNvSpPr txBox="1">
            <a:spLocks/>
          </p:cNvSpPr>
          <p:nvPr/>
        </p:nvSpPr>
        <p:spPr>
          <a:xfrm>
            <a:off x="750911" y="1238073"/>
            <a:ext cx="10897986" cy="17072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dk1"/>
              </a:buClr>
              <a:buNone/>
            </a:pPr>
            <a:r>
              <a:rPr lang="es-ES" sz="2200" b="1" dirty="0">
                <a:solidFill>
                  <a:srgbClr val="4E9EBA"/>
                </a:solidFill>
              </a:rPr>
              <a:t>Progestágenos</a:t>
            </a:r>
            <a:endParaRPr lang="es-ES" sz="2200" b="1" dirty="0">
              <a:solidFill>
                <a:srgbClr val="4E9EBA"/>
              </a:solidFill>
              <a:sym typeface="Arial"/>
            </a:endParaRP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2000" dirty="0"/>
              <a:t>Se añaden en las mujeres con útero intacto para reducir el riesgo de hiperplasia y cáncer endometrial derivado del uso de los estrógenos. Solos pueden ser una opción en mujeres con sofocos de moderados a severos que no pueden usar estrógenos u otros fármacos no hormonales. 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2000" dirty="0">
                <a:solidFill>
                  <a:srgbClr val="4E9EBA"/>
                </a:solidFill>
              </a:rPr>
              <a:t>Progesterona</a:t>
            </a:r>
            <a:r>
              <a:rPr lang="es-ES" sz="2000" dirty="0"/>
              <a:t>: administrar vía oral de forma cíclica (200 mg/día durante 12 días/mes) o en régimen continuo (100 mg/día). Se recomienda tomarlo antes de acostarse ya que se asocia con somnolencia. </a:t>
            </a:r>
            <a:br>
              <a:rPr lang="es-ES" sz="2000" dirty="0"/>
            </a:br>
            <a:r>
              <a:rPr lang="es-ES" sz="2000" dirty="0"/>
              <a:t>Alternativa: preparados para vías tópica y vaginal. Los preparados de progesterona </a:t>
            </a:r>
            <a:r>
              <a:rPr lang="es-ES" sz="2000" dirty="0" err="1"/>
              <a:t>micronizada</a:t>
            </a:r>
            <a:r>
              <a:rPr lang="es-ES" sz="2000" dirty="0"/>
              <a:t> pueden administrarse tanto vía oral como vaginal. Existen varias preparaciones que combinan estrógenos con progestágenos, para administrarlos bien de forma continua o cíclica (</a:t>
            </a:r>
            <a:r>
              <a:rPr lang="es-ES" sz="2000" dirty="0">
                <a:hlinkClick r:id="rId5" action="ppaction://hlinksldjump"/>
              </a:rPr>
              <a:t>tabla 2</a:t>
            </a:r>
            <a:r>
              <a:rPr lang="es-ES" sz="2000" dirty="0"/>
              <a:t>). 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2000" dirty="0"/>
              <a:t>El progestágeno más estudiado es el </a:t>
            </a:r>
            <a:r>
              <a:rPr lang="es-ES" sz="2000" dirty="0">
                <a:solidFill>
                  <a:srgbClr val="4E9EBA"/>
                </a:solidFill>
              </a:rPr>
              <a:t>acetato de </a:t>
            </a:r>
            <a:r>
              <a:rPr lang="es-ES" sz="2000" dirty="0" err="1">
                <a:solidFill>
                  <a:srgbClr val="4E9EBA"/>
                </a:solidFill>
              </a:rPr>
              <a:t>medroxiprogesterona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/>
              <a:t>(2,5 mg al día). Se asoció con un exceso de riesgo de enfermedad coronaria y cáncer de mama cuando se administró con estrógenos conjugados (ensayo WHI).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2000" dirty="0"/>
              <a:t>El uso de anticonceptivos orales combinados, con dosis baja de estrógeno, es una opción en mujeres durante la transición a la menopausia (</a:t>
            </a:r>
            <a:r>
              <a:rPr lang="es-ES" sz="2000" dirty="0" err="1"/>
              <a:t>perimenopausia</a:t>
            </a:r>
            <a:r>
              <a:rPr lang="es-ES" sz="2000" dirty="0"/>
              <a:t>), con sofocos mientras todavía tienen ciclos menstruales y que desean la anticoncepción. Evitar en mujeres obesas por el mayor riesgo de </a:t>
            </a:r>
            <a:r>
              <a:rPr lang="es-ES" sz="2000" dirty="0" err="1"/>
              <a:t>tromboembolismo</a:t>
            </a:r>
            <a:r>
              <a:rPr lang="es-ES" sz="2000" dirty="0"/>
              <a:t>.</a:t>
            </a:r>
            <a:endParaRPr lang="es-ES" sz="2000" strike="sngStrike" dirty="0">
              <a:solidFill>
                <a:schemeClr val="dk1"/>
              </a:solidFill>
              <a:ea typeface="Calibri"/>
              <a:cs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0077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635" y="281995"/>
            <a:ext cx="10973653" cy="732155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SOFOCOS. SÍNTOMAS VASOMOTORES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671514" y="1275004"/>
            <a:ext cx="730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dirty="0">
                <a:solidFill>
                  <a:srgbClr val="4E9EBA"/>
                </a:solidFill>
              </a:rPr>
              <a:t>Tabla 2. </a:t>
            </a:r>
            <a:r>
              <a:rPr lang="es-ES" b="1" dirty="0">
                <a:solidFill>
                  <a:srgbClr val="4E9EBA"/>
                </a:solidFill>
              </a:rPr>
              <a:t>Medicamentos para los síntomas vasomotores de la menopausia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4646" y="1551826"/>
            <a:ext cx="7031158" cy="463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83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635" y="281995"/>
            <a:ext cx="10973653" cy="732155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SOFOCOS. SÍNTOMAS VASOMOTORES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671514" y="1191874"/>
            <a:ext cx="9661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dirty="0">
                <a:solidFill>
                  <a:srgbClr val="4E9EBA"/>
                </a:solidFill>
              </a:rPr>
              <a:t>Continuación tabla 2. </a:t>
            </a:r>
            <a:r>
              <a:rPr lang="es-ES" b="1" dirty="0">
                <a:solidFill>
                  <a:srgbClr val="4E9EBA"/>
                </a:solidFill>
              </a:rPr>
              <a:t>Medicamentos para los síntomas vasomotores de la menopausia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3529" y="1546167"/>
            <a:ext cx="5429648" cy="463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39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635" y="281995"/>
            <a:ext cx="10973653" cy="732155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SOFOCOS. SÍNTOMAS VASOMOTORES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671514" y="1191874"/>
            <a:ext cx="9661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dirty="0">
                <a:solidFill>
                  <a:srgbClr val="4E9EBA"/>
                </a:solidFill>
              </a:rPr>
              <a:t>Continuación tabla 2. </a:t>
            </a:r>
            <a:r>
              <a:rPr lang="es-ES" b="1" dirty="0">
                <a:solidFill>
                  <a:srgbClr val="4E9EBA"/>
                </a:solidFill>
              </a:rPr>
              <a:t>Medicamentos para los síntomas vasomotores de la menopausia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2031691" y="1655800"/>
            <a:ext cx="7798109" cy="4377159"/>
            <a:chOff x="2216046" y="1787236"/>
            <a:chExt cx="7657999" cy="4245723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33612" y="2094980"/>
              <a:ext cx="7640433" cy="3937979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6"/>
            <a:srcRect r="861" b="92768"/>
            <a:stretch/>
          </p:blipFill>
          <p:spPr>
            <a:xfrm>
              <a:off x="2216046" y="1787236"/>
              <a:ext cx="7606959" cy="3657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38232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635" y="281995"/>
            <a:ext cx="10973653" cy="732155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SOFOCOS. SÍNTOMAS VASOMOTORES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ítulo 2"/>
          <p:cNvSpPr txBox="1">
            <a:spLocks/>
          </p:cNvSpPr>
          <p:nvPr/>
        </p:nvSpPr>
        <p:spPr>
          <a:xfrm>
            <a:off x="750911" y="1263125"/>
            <a:ext cx="10897986" cy="17072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dk1"/>
              </a:buClr>
              <a:buNone/>
            </a:pPr>
            <a:r>
              <a:rPr lang="es-ES" sz="2200" b="1" dirty="0">
                <a:solidFill>
                  <a:srgbClr val="4E9EBA"/>
                </a:solidFill>
              </a:rPr>
              <a:t>Efectos adversos</a:t>
            </a:r>
            <a:endParaRPr lang="es-ES" sz="2200" b="1" dirty="0">
              <a:solidFill>
                <a:srgbClr val="4E9EBA"/>
              </a:solidFill>
              <a:sym typeface="Arial"/>
            </a:endParaRP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2000" dirty="0"/>
              <a:t>Los efectos secundarios más comunes de los estrógenos incluyen dolor o sensibilidad en las mamas, alteraciones del estado de ánimo, distensión abdominal y un aumento </a:t>
            </a:r>
            <a:r>
              <a:rPr lang="es-ES" sz="2000" u="sng" dirty="0"/>
              <a:t>transitorio</a:t>
            </a:r>
            <a:r>
              <a:rPr lang="es-ES" sz="2000" dirty="0"/>
              <a:t> de peso. 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2000" dirty="0"/>
              <a:t>Casi todas las mujeres en tratamiento con estrógenos y progestágenos tienen sangrados vaginales con los regímenes cíclicos, y durante los primeros meses si el régimen es continuo. Los regímenes continuos de progestágenos podrían estar asociados con un mayor riesgo de cáncer de mama que los regímenes cíclicos. 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2000" dirty="0"/>
              <a:t>Si los sangrados continúan después de 3-6 meses con regímenes continuos, se recomienda descartar patología pélvica (hiperplasia endometrial o cáncer endometrial). 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2000" dirty="0"/>
              <a:t>Además, debido al aumento del riesgo de cáncer de mama durante y después de interrumpir la terapia hormonal con estrógenos y progestágenos, aconsejar para que se adhieran a las pruebas de detección de cáncer de mama recomendadas para su edad.</a:t>
            </a:r>
            <a:endParaRPr lang="es-ES" sz="2000" strike="sngStrike" dirty="0">
              <a:solidFill>
                <a:schemeClr val="dk1"/>
              </a:solidFill>
              <a:ea typeface="Calibri"/>
              <a:cs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2603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635" y="281995"/>
            <a:ext cx="10973653" cy="732155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SOFOCOS. SÍNTOMAS VASOMOTORES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ítulo 2"/>
          <p:cNvSpPr txBox="1">
            <a:spLocks/>
          </p:cNvSpPr>
          <p:nvPr/>
        </p:nvSpPr>
        <p:spPr>
          <a:xfrm>
            <a:off x="750911" y="1263125"/>
            <a:ext cx="10897986" cy="17072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dk1"/>
              </a:buClr>
              <a:buNone/>
            </a:pPr>
            <a:r>
              <a:rPr lang="es-ES" sz="2200" b="1" dirty="0">
                <a:solidFill>
                  <a:srgbClr val="4E9EBA"/>
                </a:solidFill>
              </a:rPr>
              <a:t>Duración del THS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2000" dirty="0"/>
              <a:t>La decisión de continuar con el THS debe ser individualizada y basada en los síntomas de la mujer y el análisis del riesgo/beneficio, independientemente de su edad. 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2000" dirty="0"/>
              <a:t>Algunos autores recomiendan evaluar la necesidad de continuar la terapia a intervalos de 6 - 12 meses o disminuir la dosis; otros sugieren la primera reducción a los 3-5 años. 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2000" dirty="0"/>
              <a:t>Se desconoce cuál es la pauta ideal de interrupción (abrupta o gradual). Se recomienda enfoque de decisión compartida en función de las preferencias individuales. </a:t>
            </a:r>
            <a:endParaRPr lang="es-ES" sz="2000" strike="sngStrike" dirty="0">
              <a:solidFill>
                <a:schemeClr val="dk1"/>
              </a:solidFill>
              <a:ea typeface="Calibri"/>
              <a:cs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74625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635" y="281995"/>
            <a:ext cx="10973653" cy="732155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SOFOCOS. SÍNTOMAS VASOMOTORES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82897">
            <a:off x="10141528" y="1216417"/>
            <a:ext cx="1971163" cy="1971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 rot="382897">
            <a:off x="10289829" y="1601833"/>
            <a:ext cx="168852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00" b="1" dirty="0"/>
              <a:t>INFORME DE POSICIONAMIENTO TERAPÉUTICO DE ESTRÓGENOS CONJUGADOS/BAZEDOXIFENO en el tratamiento de los síntomas de la deficiencia de estrógenos en mujeres postmenopáusicas con útero para las que no resulte apropiada una terapia con progestágenos</a:t>
            </a:r>
          </a:p>
          <a:p>
            <a:pPr algn="ctr"/>
            <a:r>
              <a:rPr lang="es-ES" sz="700" b="1" dirty="0"/>
              <a:t>(</a:t>
            </a:r>
            <a:r>
              <a:rPr lang="es-ES" sz="700" b="1" dirty="0">
                <a:hlinkClick r:id="rId6"/>
              </a:rPr>
              <a:t>IPT, 40/2017. V1</a:t>
            </a:r>
            <a:r>
              <a:rPr lang="es-ES" sz="700" b="1" dirty="0"/>
              <a:t>)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756458" y="1177233"/>
            <a:ext cx="9850582" cy="27713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dk1"/>
              </a:buClr>
              <a:buNone/>
            </a:pPr>
            <a:r>
              <a:rPr lang="es-ES" sz="2200" b="1" dirty="0">
                <a:solidFill>
                  <a:srgbClr val="4E9EBA"/>
                </a:solidFill>
                <a:sym typeface="Arial"/>
              </a:rPr>
              <a:t>OTRAS ALTERNATIVAS HORMONALES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1800" b="1" dirty="0" err="1">
                <a:solidFill>
                  <a:srgbClr val="4E9EBA"/>
                </a:solidFill>
              </a:rPr>
              <a:t>Bazedoxifeno</a:t>
            </a:r>
            <a:r>
              <a:rPr lang="es-ES" sz="2200" b="1" dirty="0">
                <a:solidFill>
                  <a:srgbClr val="4E9EBA"/>
                </a:solidFill>
              </a:rPr>
              <a:t>: 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1600" dirty="0"/>
              <a:t>Modulador selectivo del receptor de estrógeno (SERM). 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1600" dirty="0"/>
              <a:t>Combinado con estrógenos conjugados, en caso de sofocos moderados en mujeres no </a:t>
            </a:r>
            <a:r>
              <a:rPr lang="es-ES" sz="1600" dirty="0" err="1"/>
              <a:t>histerectomizadas</a:t>
            </a:r>
            <a:r>
              <a:rPr lang="es-ES" sz="1600" dirty="0"/>
              <a:t> que no toleran los efectos adversos de los progestágenos.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1600" dirty="0"/>
              <a:t>Se han observado casos de hiperplasia endometrial que han requerido estudios de seguridad endometrial a largo plazo (IPT </a:t>
            </a:r>
            <a:r>
              <a:rPr lang="es-ES" sz="1600" dirty="0" err="1"/>
              <a:t>Bazedoxifeno</a:t>
            </a:r>
            <a:r>
              <a:rPr lang="es-ES" sz="1600" dirty="0"/>
              <a:t> asociado). 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1600" dirty="0"/>
              <a:t>Se asocia a aumento de riesgo de </a:t>
            </a:r>
            <a:r>
              <a:rPr lang="es-ES" sz="1600" dirty="0" err="1"/>
              <a:t>tromboembolismo</a:t>
            </a:r>
            <a:r>
              <a:rPr lang="es-ES" sz="1600" dirty="0"/>
              <a:t> venoso.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1800" b="1" dirty="0" err="1">
                <a:solidFill>
                  <a:srgbClr val="4E9EBA"/>
                </a:solidFill>
              </a:rPr>
              <a:t>Tibolona</a:t>
            </a:r>
            <a:r>
              <a:rPr lang="es-ES" sz="2000" b="1" dirty="0">
                <a:solidFill>
                  <a:srgbClr val="4E9EBA"/>
                </a:solidFill>
              </a:rPr>
              <a:t>: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1600" dirty="0"/>
              <a:t>Esteroide sintético cuyos metabolitos tienen propiedades </a:t>
            </a:r>
            <a:r>
              <a:rPr lang="es-ES" sz="1600" dirty="0" err="1"/>
              <a:t>estrogénicas</a:t>
            </a:r>
            <a:r>
              <a:rPr lang="es-ES" sz="1600" dirty="0"/>
              <a:t>, androgénicas y progestágenas. 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1600" dirty="0"/>
              <a:t>Frente a placebo, reduce los síntomas vasomotores, pero es menos eficaz que los estrógenos. 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1600" dirty="0"/>
              <a:t>La incidencia de sangrado vaginal no programado es menor que con el THS. 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1600" dirty="0"/>
              <a:t>No se recomienda su uso en mujeres con antecedentes de cáncer de mama. Puede aumentar el riesgo de accidente cerebrovascular. No debe usarse conjuntamente con el THS.</a:t>
            </a:r>
            <a:endParaRPr lang="es-ES" sz="1600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8201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635" y="281995"/>
            <a:ext cx="10973653" cy="732155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SOFOCOS. SÍNTOMAS VASOMOTORES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ítulo 2"/>
          <p:cNvSpPr txBox="1">
            <a:spLocks/>
          </p:cNvSpPr>
          <p:nvPr/>
        </p:nvSpPr>
        <p:spPr>
          <a:xfrm>
            <a:off x="756458" y="1177234"/>
            <a:ext cx="4721629" cy="41049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dk1"/>
              </a:buClr>
              <a:buNone/>
            </a:pPr>
            <a:r>
              <a:rPr lang="es-ES" sz="2200" b="1" dirty="0">
                <a:solidFill>
                  <a:srgbClr val="4E9EBA"/>
                </a:solidFill>
                <a:sym typeface="Arial"/>
              </a:rPr>
              <a:t>MEDICAMENTOS NO HORMONALES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756458" y="1529541"/>
            <a:ext cx="1083883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4E9EBA"/>
                </a:solidFill>
              </a:rPr>
              <a:t>Antidepresivos: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err="1"/>
              <a:t>Paroxetina</a:t>
            </a:r>
            <a:r>
              <a:rPr lang="es-ES" sz="1600" dirty="0"/>
              <a:t> (autorizada en EE.UU. a dosis de 7,5 mg/día). 1 sofoco menos al día tras 4-8 semanas de tratamiento. Evitar con </a:t>
            </a:r>
            <a:r>
              <a:rPr lang="es-ES" sz="1600" dirty="0" err="1"/>
              <a:t>tamoxifeno</a:t>
            </a:r>
            <a:r>
              <a:rPr lang="es-ES" sz="1600" dirty="0"/>
              <a:t> ya que bloquea su conversión en metabolitos activos a través del CYP2D6.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/>
              <a:t>Otros: </a:t>
            </a:r>
            <a:r>
              <a:rPr lang="es-ES" sz="1600" dirty="0" err="1"/>
              <a:t>venlafaxina</a:t>
            </a:r>
            <a:r>
              <a:rPr lang="es-ES" sz="1600" dirty="0"/>
              <a:t>, </a:t>
            </a:r>
            <a:r>
              <a:rPr lang="es-ES" sz="1600" dirty="0" err="1"/>
              <a:t>desvenlafaxina</a:t>
            </a:r>
            <a:r>
              <a:rPr lang="es-ES" sz="1600" dirty="0"/>
              <a:t>, </a:t>
            </a:r>
            <a:r>
              <a:rPr lang="es-ES" sz="1600" dirty="0" err="1"/>
              <a:t>citalopram</a:t>
            </a:r>
            <a:r>
              <a:rPr lang="es-ES" sz="1600" dirty="0"/>
              <a:t> y </a:t>
            </a:r>
            <a:r>
              <a:rPr lang="es-ES" sz="1600" dirty="0" err="1"/>
              <a:t>escitalopram</a:t>
            </a:r>
            <a:r>
              <a:rPr lang="es-ES" sz="1600" dirty="0"/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err="1"/>
              <a:t>Sertralina</a:t>
            </a:r>
            <a:r>
              <a:rPr lang="es-ES" sz="1600" dirty="0"/>
              <a:t> y </a:t>
            </a:r>
            <a:r>
              <a:rPr lang="es-ES" sz="1600" dirty="0" err="1"/>
              <a:t>fluoxetina</a:t>
            </a:r>
            <a:r>
              <a:rPr lang="es-ES" sz="1600" dirty="0"/>
              <a:t>: no más eficaces que placebo.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4E9EB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err="1">
                <a:solidFill>
                  <a:srgbClr val="4E9EBA"/>
                </a:solidFill>
              </a:rPr>
              <a:t>Gabapentina</a:t>
            </a:r>
            <a:r>
              <a:rPr lang="es-ES" sz="1600" b="1" dirty="0">
                <a:solidFill>
                  <a:srgbClr val="4E9EBA"/>
                </a:solidFill>
              </a:rPr>
              <a:t>. </a:t>
            </a:r>
            <a:r>
              <a:rPr lang="es-ES" sz="1600" dirty="0"/>
              <a:t>Redujo aproximadamente 2 sofocos al día tras 8 semanas de tratamiento. Alternativa a los antidepresivos en mujeres con sudores nocturnos, en una sola dosis diaria al acostarse. Comenzar con 100 mg una hora antes de acostarse y aumentar 100 mg cada tres noches, hasta un máximo de 900 mg/día.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4E9EB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err="1">
                <a:solidFill>
                  <a:srgbClr val="4E9EBA"/>
                </a:solidFill>
              </a:rPr>
              <a:t>Clonidina</a:t>
            </a:r>
            <a:r>
              <a:rPr lang="es-ES" sz="1600" b="1" dirty="0">
                <a:solidFill>
                  <a:srgbClr val="4E9EBA"/>
                </a:solidFill>
              </a:rPr>
              <a:t>. </a:t>
            </a:r>
            <a:r>
              <a:rPr lang="es-ES" sz="1600" dirty="0"/>
              <a:t>Eficacia modesta, su uso está limitado por su perfil de efectos secundarios (boca seca, mareos, estreñimiento y sedación). Dosis: 0,1 a 1 mg/día, en dosis divididas.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err="1">
                <a:solidFill>
                  <a:srgbClr val="4E9EBA"/>
                </a:solidFill>
              </a:rPr>
              <a:t>Oxibutinina</a:t>
            </a:r>
            <a:r>
              <a:rPr lang="es-ES" sz="1600" b="1" dirty="0">
                <a:solidFill>
                  <a:srgbClr val="4E9EBA"/>
                </a:solidFill>
              </a:rPr>
              <a:t>. </a:t>
            </a:r>
            <a:r>
              <a:rPr lang="es-ES" sz="1600" dirty="0"/>
              <a:t>Más eficaz que placebo a dosis de 5-10 mg/día. Efectos anticolinérgicos importantes. No se recomienda a largo plazo.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4E9EB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4E9EBA"/>
                </a:solidFill>
              </a:rPr>
              <a:t>Vitamina E</a:t>
            </a:r>
            <a:r>
              <a:rPr lang="es-ES" sz="1600" dirty="0"/>
              <a:t>. Opción en sofocos leves: a dosis bajas, se tolera bien y no se asocia con toxicidad.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4E9EB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4E9EBA"/>
                </a:solidFill>
              </a:rPr>
              <a:t>Antagonistas de NK3R (</a:t>
            </a:r>
            <a:r>
              <a:rPr lang="es-ES" sz="1600" b="1" dirty="0" err="1">
                <a:solidFill>
                  <a:srgbClr val="4E9EBA"/>
                </a:solidFill>
              </a:rPr>
              <a:t>fezolinetant</a:t>
            </a:r>
            <a:r>
              <a:rPr lang="es-ES" sz="1600" b="1" dirty="0">
                <a:solidFill>
                  <a:srgbClr val="4E9EBA"/>
                </a:solidFill>
              </a:rPr>
              <a:t>)</a:t>
            </a:r>
            <a:r>
              <a:rPr lang="es-ES" sz="1600" dirty="0"/>
              <a:t>. Nuevo enfoque no hormonal que necesita ensayos para valorar su eficacia y seguridad. </a:t>
            </a:r>
          </a:p>
        </p:txBody>
      </p:sp>
    </p:spTree>
    <p:extLst>
      <p:ext uri="{BB962C8B-B14F-4D97-AF65-F5344CB8AC3E}">
        <p14:creationId xmlns:p14="http://schemas.microsoft.com/office/powerpoint/2010/main" val="3522436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INTRODUCCIÓN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756458" y="1393371"/>
            <a:ext cx="10897986" cy="41692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200"/>
              </a:spcBef>
              <a:buClr>
                <a:schemeClr val="dk1"/>
              </a:buClr>
            </a:pP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Menopausia: etapa fisiológica de la vida, que no debe considerarse una enfermedad. </a:t>
            </a:r>
          </a:p>
          <a:p>
            <a:pPr marL="342900" indent="-342900">
              <a:spcBef>
                <a:spcPts val="1200"/>
              </a:spcBef>
              <a:buClr>
                <a:schemeClr val="dk1"/>
              </a:buClr>
            </a:pP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Síntomas: </a:t>
            </a:r>
          </a:p>
          <a:p>
            <a:pPr marL="914400" lvl="1" indent="-355600">
              <a:spcBef>
                <a:spcPts val="600"/>
              </a:spcBef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vasomotores: sofocos y sudores nocturnos</a:t>
            </a:r>
          </a:p>
          <a:p>
            <a:pPr marL="914400" lvl="1" indent="-355600">
              <a:spcBef>
                <a:spcPts val="600"/>
              </a:spcBef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urogenitales: sequedad vaginal, picazón o dolor durante las relaciones sexuales</a:t>
            </a:r>
          </a:p>
          <a:p>
            <a:pPr marL="914400" lvl="1" indent="-355600">
              <a:spcBef>
                <a:spcPts val="600"/>
              </a:spcBef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musculo-esqueléticos: dolor articular y muscular</a:t>
            </a:r>
          </a:p>
          <a:p>
            <a:pPr marL="914400" lvl="1" indent="-355600">
              <a:spcBef>
                <a:spcPts val="600"/>
              </a:spcBef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otros: cambios en el estado de ánimo o en los patrones de sueño y afectación de la esfera sexual. </a:t>
            </a:r>
          </a:p>
          <a:p>
            <a:pPr marL="342900" indent="-342900">
              <a:spcBef>
                <a:spcPts val="1200"/>
              </a:spcBef>
              <a:buClr>
                <a:schemeClr val="dk1"/>
              </a:buClr>
            </a:pP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Oportunidad para fomentar conductas positivas relacionadas con la salud que pueden mejorar el bienestar, reducir el riesgo de enfermedades crónicas y mejorar la salud mental y física a largo plazo. </a:t>
            </a:r>
          </a:p>
          <a:p>
            <a:pPr marL="342900" indent="-342900">
              <a:spcBef>
                <a:spcPts val="1200"/>
              </a:spcBef>
              <a:buClr>
                <a:schemeClr val="dk1"/>
              </a:buClr>
            </a:pP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La medicalización puede aumentar la ansiedad y la aprensión de las mujeres sobre esta etapa. 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5011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ítulo 2"/>
          <p:cNvSpPr txBox="1">
            <a:spLocks/>
          </p:cNvSpPr>
          <p:nvPr/>
        </p:nvSpPr>
        <p:spPr>
          <a:xfrm>
            <a:off x="731519" y="2025142"/>
            <a:ext cx="10746914" cy="4234340"/>
          </a:xfrm>
          <a:prstGeom prst="rect">
            <a:avLst/>
          </a:prstGeom>
          <a:solidFill>
            <a:srgbClr val="EFF5FB"/>
          </a:solidFill>
          <a:ln>
            <a:solidFill>
              <a:srgbClr val="4E9EBA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dk1"/>
              </a:buClr>
              <a:buNone/>
            </a:pPr>
            <a:r>
              <a:rPr lang="es-ES" sz="2200" b="1" dirty="0">
                <a:solidFill>
                  <a:srgbClr val="4E9EBA"/>
                </a:solidFill>
              </a:rPr>
              <a:t>Fármacos para sofocos en mujeres con cáncer de mama 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1800" dirty="0"/>
              <a:t>Las mujeres con cáncer de mama tienen más problemas con los sofocos por: 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1400" dirty="0"/>
              <a:t>Deficiencia de estrógenos abrupta debido a la quimioterapia, que produce insuficiencia ovárica temprana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1400" dirty="0"/>
              <a:t>Muchas mujeres con cáncer de mama diagnosticado con posterioridad a la menopausia reciben </a:t>
            </a:r>
            <a:r>
              <a:rPr lang="es-ES" sz="1400" dirty="0" err="1"/>
              <a:t>tamoxifeno</a:t>
            </a:r>
            <a:r>
              <a:rPr lang="es-ES" sz="1400" dirty="0"/>
              <a:t> que se asocia con los sofocos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1400" dirty="0"/>
              <a:t>Los inhibidores de la </a:t>
            </a:r>
            <a:r>
              <a:rPr lang="es-ES" sz="1400" dirty="0" err="1"/>
              <a:t>aromatasa</a:t>
            </a:r>
            <a:r>
              <a:rPr lang="es-ES" sz="1400" dirty="0"/>
              <a:t> también pueden causar sofocos, aunque tienden a ser menos frecuentes y menos intensos. 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1800" dirty="0"/>
              <a:t>En mujeres con antecedentes de cáncer de mama: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1400" dirty="0"/>
              <a:t> Los estrógenos sistémicos se consideran relativamente no indicados. 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1400" dirty="0"/>
              <a:t>Antidepresivos: preferibles </a:t>
            </a:r>
            <a:r>
              <a:rPr lang="es-ES" sz="1400" dirty="0" err="1"/>
              <a:t>venlafaxina</a:t>
            </a:r>
            <a:r>
              <a:rPr lang="es-ES" sz="1400" dirty="0"/>
              <a:t>, </a:t>
            </a:r>
            <a:r>
              <a:rPr lang="es-ES" sz="1400" dirty="0" err="1"/>
              <a:t>citalopram</a:t>
            </a:r>
            <a:r>
              <a:rPr lang="es-ES" sz="1400" dirty="0"/>
              <a:t> o </a:t>
            </a:r>
            <a:r>
              <a:rPr lang="es-ES" sz="1400" dirty="0" err="1"/>
              <a:t>duloxetina</a:t>
            </a:r>
            <a:r>
              <a:rPr lang="es-ES" sz="1400" dirty="0"/>
              <a:t> frente a </a:t>
            </a:r>
            <a:r>
              <a:rPr lang="es-ES" sz="1400" dirty="0" err="1"/>
              <a:t>paroxetina</a:t>
            </a:r>
            <a:r>
              <a:rPr lang="es-ES" sz="1400" dirty="0"/>
              <a:t> o </a:t>
            </a:r>
            <a:r>
              <a:rPr lang="es-ES" sz="1400" dirty="0" err="1"/>
              <a:t>fluoxetina</a:t>
            </a:r>
            <a:r>
              <a:rPr lang="es-ES" sz="1400" dirty="0"/>
              <a:t> (inhibidores potentes de CYP2D6, que pueden interferir en el metabolismo del </a:t>
            </a:r>
            <a:r>
              <a:rPr lang="es-ES" sz="1400" dirty="0" err="1"/>
              <a:t>tamoxifeno</a:t>
            </a:r>
            <a:r>
              <a:rPr lang="es-ES" sz="1400" dirty="0"/>
              <a:t>). Los ISRS no interfieren con el metabolismo de los inhibidores de la </a:t>
            </a:r>
            <a:r>
              <a:rPr lang="es-ES" sz="1400" dirty="0" err="1"/>
              <a:t>aromatasa</a:t>
            </a:r>
            <a:r>
              <a:rPr lang="es-ES" sz="1400" dirty="0"/>
              <a:t>. 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1400" dirty="0"/>
              <a:t>En mujeres con sofocos particularmente sintomáticos durante la noche se pueden administrar dosis graduadas crecientes de </a:t>
            </a:r>
            <a:r>
              <a:rPr lang="es-ES" sz="1400" dirty="0" err="1"/>
              <a:t>gabapentina</a:t>
            </a:r>
            <a:r>
              <a:rPr lang="es-ES" sz="1400" dirty="0"/>
              <a:t> solo a la hora de acostarse. 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1400" dirty="0"/>
              <a:t>Algún estudio preliminar sugiere que </a:t>
            </a:r>
            <a:r>
              <a:rPr lang="es-ES" sz="1400" dirty="0" err="1"/>
              <a:t>oxibutinina</a:t>
            </a:r>
            <a:r>
              <a:rPr lang="es-ES" sz="1400" dirty="0"/>
              <a:t> a dosis de 2,5-5 mg/12 horas podría reducir los sofocos.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635" y="281995"/>
            <a:ext cx="10973653" cy="732155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SOFOCOS. SÍNTOMAS VASOMOTORES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ítulo 2"/>
          <p:cNvSpPr txBox="1">
            <a:spLocks/>
          </p:cNvSpPr>
          <p:nvPr/>
        </p:nvSpPr>
        <p:spPr>
          <a:xfrm>
            <a:off x="756458" y="1177234"/>
            <a:ext cx="4721629" cy="41049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dk1"/>
              </a:buClr>
              <a:buNone/>
            </a:pPr>
            <a:r>
              <a:rPr lang="es-ES" sz="2200" b="1" dirty="0">
                <a:solidFill>
                  <a:srgbClr val="4E9EBA"/>
                </a:solidFill>
                <a:sym typeface="Arial"/>
              </a:rPr>
              <a:t>BLOQUEO DEL GANGLIO ESTRELLADO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906088" y="1551306"/>
            <a:ext cx="10931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Un bloqueo del ganglio estrellado podría aliviar los sofocos moderados a severos.</a:t>
            </a:r>
          </a:p>
        </p:txBody>
      </p:sp>
    </p:spTree>
    <p:extLst>
      <p:ext uri="{BB962C8B-B14F-4D97-AF65-F5344CB8AC3E}">
        <p14:creationId xmlns:p14="http://schemas.microsoft.com/office/powerpoint/2010/main" val="11443507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635" y="356090"/>
            <a:ext cx="10515600" cy="732155"/>
          </a:xfrm>
        </p:spPr>
        <p:txBody>
          <a:bodyPr/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Sumario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213945" y="1353732"/>
            <a:ext cx="9601200" cy="3962401"/>
          </a:xfrm>
          <a:prstGeom prst="rect">
            <a:avLst/>
          </a:prstGeom>
          <a:solidFill>
            <a:srgbClr val="5FACBC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10000"/>
              </a:lnSpc>
            </a:pPr>
            <a:r>
              <a:rPr lang="es-ES" sz="2600" dirty="0">
                <a:solidFill>
                  <a:schemeClr val="bg1"/>
                </a:solidFill>
              </a:rPr>
              <a:t>INTRODUCCIÓN</a:t>
            </a:r>
          </a:p>
          <a:p>
            <a:pPr marL="342900" indent="-342900" algn="just">
              <a:lnSpc>
                <a:spcPct val="110000"/>
              </a:lnSpc>
            </a:pPr>
            <a:r>
              <a:rPr lang="es-ES" sz="2600" dirty="0">
                <a:solidFill>
                  <a:schemeClr val="bg1"/>
                </a:solidFill>
              </a:rPr>
              <a:t> SÍNDROME GENITOURINARIO DE LA MENOPAUSIA (SGM)</a:t>
            </a:r>
          </a:p>
          <a:p>
            <a:pPr marL="342900" indent="-342900" algn="just">
              <a:lnSpc>
                <a:spcPct val="110000"/>
              </a:lnSpc>
            </a:pPr>
            <a:r>
              <a:rPr lang="es-ES" sz="2600" dirty="0">
                <a:solidFill>
                  <a:schemeClr val="bg1"/>
                </a:solidFill>
              </a:rPr>
              <a:t>SOFOCOS. SÍNTOMAS VASOMOTORES</a:t>
            </a:r>
          </a:p>
          <a:p>
            <a:pPr marL="342900" indent="-342900" algn="just">
              <a:lnSpc>
                <a:spcPct val="110000"/>
              </a:lnSpc>
            </a:pPr>
            <a:r>
              <a:rPr lang="es-ES" sz="2600" dirty="0">
                <a:solidFill>
                  <a:schemeClr val="bg1"/>
                </a:solidFill>
              </a:rPr>
              <a:t>SEGURIDAD DEL TRATAMIENTO HORMONAL SISTÉMICO (THS)</a:t>
            </a:r>
          </a:p>
          <a:p>
            <a:pPr marL="342900" indent="-342900" algn="just">
              <a:lnSpc>
                <a:spcPct val="110000"/>
              </a:lnSpc>
            </a:pPr>
            <a:r>
              <a:rPr lang="es-ES" sz="2600" dirty="0">
                <a:solidFill>
                  <a:schemeClr val="bg1"/>
                </a:solidFill>
              </a:rPr>
              <a:t>IDEAS CLAVE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7" name="Imagen 6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n 7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" name="Conector recto 13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redondeado 9"/>
          <p:cNvSpPr/>
          <p:nvPr/>
        </p:nvSpPr>
        <p:spPr>
          <a:xfrm>
            <a:off x="1069258" y="3104539"/>
            <a:ext cx="8996516" cy="449826"/>
          </a:xfrm>
          <a:prstGeom prst="roundRect">
            <a:avLst/>
          </a:prstGeom>
          <a:noFill/>
          <a:ln w="285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98436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635" y="281995"/>
            <a:ext cx="10973653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SEGURIDAD DEL TRATAMIENTO HORMONAL SISTÉMICO (THS)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621634" y="1205037"/>
            <a:ext cx="10973653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dirty="0">
                <a:solidFill>
                  <a:srgbClr val="4E9EBA"/>
                </a:solidFill>
              </a:rPr>
              <a:t>Ensayos WHI (</a:t>
            </a:r>
            <a:r>
              <a:rPr lang="es-ES" sz="2200" b="1" dirty="0" err="1">
                <a:solidFill>
                  <a:srgbClr val="4E9EBA"/>
                </a:solidFill>
              </a:rPr>
              <a:t>Women´s</a:t>
            </a:r>
            <a:r>
              <a:rPr lang="es-ES" sz="2200" b="1" dirty="0">
                <a:solidFill>
                  <a:srgbClr val="4E9EBA"/>
                </a:solidFill>
              </a:rPr>
              <a:t> </a:t>
            </a:r>
            <a:r>
              <a:rPr lang="es-ES" sz="2200" b="1" dirty="0" err="1">
                <a:solidFill>
                  <a:srgbClr val="4E9EBA"/>
                </a:solidFill>
              </a:rPr>
              <a:t>Health</a:t>
            </a:r>
            <a:r>
              <a:rPr lang="es-ES" sz="2200" b="1" dirty="0">
                <a:solidFill>
                  <a:srgbClr val="4E9EBA"/>
                </a:solidFill>
              </a:rPr>
              <a:t> </a:t>
            </a:r>
            <a:r>
              <a:rPr lang="es-ES" sz="2200" b="1" dirty="0" err="1">
                <a:solidFill>
                  <a:srgbClr val="4E9EBA"/>
                </a:solidFill>
              </a:rPr>
              <a:t>Initiative</a:t>
            </a:r>
            <a:r>
              <a:rPr lang="es-ES" sz="2200" b="1" dirty="0">
                <a:solidFill>
                  <a:srgbClr val="4E9EBA"/>
                </a:solidFill>
              </a:rPr>
              <a:t>)</a:t>
            </a:r>
            <a:endParaRPr lang="es-ES" dirty="0"/>
          </a:p>
          <a:p>
            <a:pPr algn="ctr"/>
            <a:r>
              <a:rPr lang="es-ES" dirty="0"/>
              <a:t>n=27.000 mujeres posmenopáusicas; edad promedio: 63 años (75% &gt; 60 años)</a:t>
            </a:r>
          </a:p>
          <a:p>
            <a:pPr algn="ctr"/>
            <a:r>
              <a:rPr lang="es-ES" dirty="0">
                <a:sym typeface="Wingdings 3" panose="05040102010807070707" pitchFamily="18" charset="2"/>
              </a:rPr>
              <a:t></a:t>
            </a:r>
            <a:endParaRPr lang="es-ES" dirty="0"/>
          </a:p>
          <a:p>
            <a:pPr algn="ctr"/>
            <a:r>
              <a:rPr lang="es-ES" dirty="0"/>
              <a:t>El THS con estrógenos asociados a progestágenos o en monoterapia se asocia a un exceso de riesgo de cardiopatía coronaria, accidente cerebrovascular, </a:t>
            </a:r>
            <a:r>
              <a:rPr lang="es-ES" dirty="0" err="1"/>
              <a:t>tromboembolismo</a:t>
            </a:r>
            <a:r>
              <a:rPr lang="es-ES" dirty="0"/>
              <a:t> venoso y cáncer de mama. </a:t>
            </a:r>
          </a:p>
          <a:p>
            <a:pPr algn="ctr"/>
            <a:r>
              <a:rPr lang="es-ES" dirty="0">
                <a:sym typeface="Wingdings 3" panose="05040102010807070707" pitchFamily="18" charset="2"/>
              </a:rPr>
              <a:t></a:t>
            </a:r>
            <a:endParaRPr lang="es-ES" dirty="0"/>
          </a:p>
          <a:p>
            <a:pPr algn="ctr"/>
            <a:r>
              <a:rPr lang="es-ES" dirty="0">
                <a:hlinkClick r:id="rId5"/>
              </a:rPr>
              <a:t>Alertas informativas sanitarias </a:t>
            </a:r>
            <a:endParaRPr lang="es-ES" dirty="0"/>
          </a:p>
          <a:p>
            <a:pPr algn="ctr"/>
            <a:r>
              <a:rPr lang="es-ES" dirty="0"/>
              <a:t>y </a:t>
            </a:r>
          </a:p>
          <a:p>
            <a:pPr algn="ctr"/>
            <a:r>
              <a:rPr lang="es-ES" dirty="0"/>
              <a:t>abandono del uso del THS para la prevención de la enfermedad coronaria y la osteoporosis </a:t>
            </a:r>
          </a:p>
          <a:p>
            <a:pPr algn="ctr"/>
            <a:r>
              <a:rPr lang="es-ES" dirty="0"/>
              <a:t>(en las que estaban indicados) 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No se observaron diferencias significativas en términos de mortalidad por todas las causas, mortalidad cardiovascular y mortalidad por cáncer con el THS.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20726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635" y="281995"/>
            <a:ext cx="10973653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SEGURIDAD DEL TRATAMIENTO HORMONAL SISTÉMICO (THS)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621634" y="1205037"/>
            <a:ext cx="1097365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4E9EBA"/>
                </a:solidFill>
              </a:rPr>
              <a:t>Críticas a los estudios WHI (</a:t>
            </a:r>
            <a:r>
              <a:rPr lang="es-ES" b="1" dirty="0" err="1">
                <a:solidFill>
                  <a:srgbClr val="4E9EBA"/>
                </a:solidFill>
              </a:rPr>
              <a:t>Women´s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Health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Initiative</a:t>
            </a:r>
            <a:r>
              <a:rPr lang="es-ES" b="1" dirty="0">
                <a:solidFill>
                  <a:srgbClr val="4E9EBA"/>
                </a:solidFill>
              </a:rPr>
              <a:t>) </a:t>
            </a:r>
            <a:r>
              <a:rPr lang="es-ES" dirty="0">
                <a:sym typeface="Wingdings 3" panose="05040102010807070707" pitchFamily="18" charset="2"/>
              </a:rPr>
              <a:t> </a:t>
            </a:r>
            <a:r>
              <a:rPr lang="es-ES" dirty="0"/>
              <a:t>Mujeres de los ensayos no representan el grupo de entre 45 y 55 años, en que habitualmente inician los síntomas menopáusicos (75%&gt;60 años)</a:t>
            </a:r>
          </a:p>
          <a:p>
            <a:endParaRPr lang="es-ES" dirty="0"/>
          </a:p>
          <a:p>
            <a:r>
              <a:rPr lang="es-ES" dirty="0"/>
              <a:t>Se han </a:t>
            </a:r>
            <a:r>
              <a:rPr lang="es-ES" b="1" dirty="0"/>
              <a:t>publicado estimaciones de los riesgos y beneficios absolutos </a:t>
            </a:r>
            <a:r>
              <a:rPr lang="es-ES" dirty="0"/>
              <a:t>para las </a:t>
            </a:r>
            <a:r>
              <a:rPr lang="es-ES" b="1" dirty="0"/>
              <a:t>mujeres que comienzan el THS a los 50 años</a:t>
            </a:r>
            <a:r>
              <a:rPr lang="es-ES" dirty="0"/>
              <a:t>. </a:t>
            </a:r>
          </a:p>
          <a:p>
            <a:endParaRPr lang="es-ES" dirty="0"/>
          </a:p>
          <a:p>
            <a:r>
              <a:rPr lang="es-ES" dirty="0"/>
              <a:t>Se estima que el perfil de riesgo-beneficio resulta más favorable para las mujeres de 50 a 59 años respecto a mujeres mayores. </a:t>
            </a:r>
            <a:r>
              <a:rPr lang="es-ES" i="1" dirty="0"/>
              <a:t>Explicación</a:t>
            </a:r>
            <a:r>
              <a:rPr lang="es-ES" dirty="0"/>
              <a:t>: en mujeres postmenopáusicas más jóvenes, riesgo basal más bajo de cardiopatía coronaria, accidente cerebrovascular, </a:t>
            </a:r>
            <a:r>
              <a:rPr lang="es-ES" dirty="0" err="1"/>
              <a:t>tromboembolismo</a:t>
            </a:r>
            <a:r>
              <a:rPr lang="es-ES" dirty="0"/>
              <a:t> venoso y cáncer de mama. </a:t>
            </a:r>
          </a:p>
          <a:p>
            <a:endParaRPr lang="es-ES" dirty="0"/>
          </a:p>
          <a:p>
            <a:r>
              <a:rPr lang="es-ES" dirty="0"/>
              <a:t>También hay ensayos clínicos en los que los </a:t>
            </a:r>
            <a:r>
              <a:rPr lang="es-ES" b="1" dirty="0"/>
              <a:t>análisis de subgrupos </a:t>
            </a:r>
            <a:r>
              <a:rPr lang="es-ES" dirty="0"/>
              <a:t>o variables intermedias sugieren que los riesgos </a:t>
            </a:r>
          </a:p>
          <a:p>
            <a:r>
              <a:rPr lang="es-ES" dirty="0"/>
              <a:t>pueden ser menores a los observados en los ensayos WHI. </a:t>
            </a:r>
          </a:p>
          <a:p>
            <a:endParaRPr lang="es-ES" dirty="0"/>
          </a:p>
          <a:p>
            <a:r>
              <a:rPr lang="es-ES" dirty="0"/>
              <a:t>Todo esto ha llevado a que algunos clínicos recomienden el THS a mujeres en las que no está contraindicada, informando de  que los riesgos absolutos en su caso son más bajos. </a:t>
            </a:r>
          </a:p>
          <a:p>
            <a:endParaRPr lang="es-ES" dirty="0"/>
          </a:p>
          <a:p>
            <a:r>
              <a:rPr lang="es-ES" dirty="0"/>
              <a:t>Hay que tener en cuenta que estos riesgos se </a:t>
            </a:r>
            <a:r>
              <a:rPr lang="es-ES" b="1" dirty="0"/>
              <a:t>basan en estimaciones </a:t>
            </a:r>
            <a:r>
              <a:rPr lang="es-ES" dirty="0"/>
              <a:t>y que el exceso de riesgo con la combinación de estrógenos y progestágenos persiste (</a:t>
            </a:r>
            <a:r>
              <a:rPr lang="es-ES" dirty="0">
                <a:hlinkClick r:id="rId5" action="ppaction://hlinksldjump"/>
              </a:rPr>
              <a:t>tabla 3</a:t>
            </a:r>
            <a:r>
              <a:rPr lang="es-E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548409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635" y="281995"/>
            <a:ext cx="10973653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SEGURIDAD DEL TRATAMIENTO HORMONAL SISTÉMICO (THS)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621633" y="1205037"/>
            <a:ext cx="1175408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Un </a:t>
            </a:r>
            <a:r>
              <a:rPr lang="es-ES" dirty="0" err="1"/>
              <a:t>metaanálisis</a:t>
            </a:r>
            <a:r>
              <a:rPr lang="es-ES" dirty="0"/>
              <a:t> (2019) de estudios epidemiológicos prospectivos ha </a:t>
            </a:r>
            <a:r>
              <a:rPr lang="es-ES" b="1" dirty="0"/>
              <a:t>reactivado las preocupaciones </a:t>
            </a:r>
            <a:r>
              <a:rPr lang="es-ES" dirty="0"/>
              <a:t>sobre </a:t>
            </a:r>
            <a:br>
              <a:rPr lang="es-ES" dirty="0"/>
            </a:br>
            <a:r>
              <a:rPr lang="es-ES" dirty="0"/>
              <a:t>la asociación entre el </a:t>
            </a:r>
            <a:r>
              <a:rPr lang="es-ES" b="1" dirty="0"/>
              <a:t>THS y el cáncer de mama</a:t>
            </a:r>
            <a:r>
              <a:rPr lang="es-ES" dirty="0"/>
              <a:t>. 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Incluyó más de 100.000 casos de mujeres diagnosticadas de cáncer de mama a una media de edad de 65 años, </a:t>
            </a:r>
            <a:br>
              <a:rPr lang="es-ES" dirty="0"/>
            </a:br>
            <a:r>
              <a:rPr lang="es-ES" dirty="0"/>
              <a:t>con un seguimiento a largo plazo tanto de mujeres que no recibieron THS como de las que sí, independientemente </a:t>
            </a:r>
            <a:br>
              <a:rPr lang="es-ES" dirty="0"/>
            </a:br>
            <a:r>
              <a:rPr lang="es-ES" dirty="0"/>
              <a:t>de su duración. La media de inicio del THS fue a los 50 años. </a:t>
            </a:r>
          </a:p>
          <a:p>
            <a:endParaRPr lang="es-ES" dirty="0"/>
          </a:p>
          <a:p>
            <a:pPr lvl="1"/>
            <a:r>
              <a:rPr lang="es-ES" dirty="0"/>
              <a:t>Se observó que con estrógenos y progestágenos </a:t>
            </a:r>
            <a:r>
              <a:rPr lang="es-ES" b="1" dirty="0"/>
              <a:t>el riesgo de cáncer de mama</a:t>
            </a:r>
            <a:r>
              <a:rPr lang="es-ES" dirty="0"/>
              <a:t>:</a:t>
            </a:r>
          </a:p>
          <a:p>
            <a:pPr lvl="1"/>
            <a:r>
              <a:rPr lang="es-ES" b="1" dirty="0"/>
              <a:t>-    Incrementaba conforme aumentaba el tiempo de utilización del THS</a:t>
            </a:r>
            <a:r>
              <a:rPr lang="es-ES" dirty="0"/>
              <a:t>: 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s-ES" dirty="0"/>
              <a:t>&lt; 1 año : incremento débil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s-ES" dirty="0"/>
              <a:t>1-4 años: incremento del 60% (RR: 1,6; IC95%: 1,5-1,7)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s-ES" dirty="0"/>
              <a:t>5-14 años : se duplicaba el riesgo  (RR: 2,1; IC95%: 2,0-2,2) </a:t>
            </a:r>
          </a:p>
          <a:p>
            <a:pPr marL="742950" lvl="1" indent="-285750">
              <a:buFontTx/>
              <a:buChar char="-"/>
            </a:pPr>
            <a:r>
              <a:rPr lang="es-ES" dirty="0"/>
              <a:t>Disminuía al suspenderlo, aunque </a:t>
            </a:r>
            <a:r>
              <a:rPr lang="es-ES" b="1" dirty="0"/>
              <a:t>persistía durante más de 10 años </a:t>
            </a:r>
            <a:r>
              <a:rPr lang="es-ES" dirty="0"/>
              <a:t>tras su suspensión </a:t>
            </a:r>
          </a:p>
          <a:p>
            <a:pPr marL="742950" lvl="1" indent="-285750">
              <a:buFontTx/>
              <a:buChar char="-"/>
            </a:pPr>
            <a:r>
              <a:rPr lang="es-ES" dirty="0"/>
              <a:t>Era </a:t>
            </a:r>
            <a:r>
              <a:rPr lang="es-ES" b="1" dirty="0"/>
              <a:t>independiente de la edad de inicio de tratamiento</a:t>
            </a:r>
            <a:r>
              <a:rPr lang="es-ES" dirty="0"/>
              <a:t>: a la edad de 69 años el riesgo era similar, independientemente de que el THS se hubiera iniciado a los 40 o a los 50 años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913765" y="3072278"/>
            <a:ext cx="9620624" cy="2570963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48698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635" y="281995"/>
            <a:ext cx="10973653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SEGURIDAD DEL TRATAMIENTO HORMONAL SISTÉMICO (THS)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621634" y="1205037"/>
            <a:ext cx="111262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Todos los tipos de THS se asociaron a exceso de riesgo de cáncer de mama</a:t>
            </a:r>
            <a:r>
              <a:rPr lang="es-ES" dirty="0"/>
              <a:t>, salvo los estrógenos vía vaginal a dosis bajas. El riesgo fue </a:t>
            </a:r>
            <a:r>
              <a:rPr lang="es-ES" b="1" dirty="0"/>
              <a:t>mayor con las combinaciones de estrógenos asociados a progestágenos </a:t>
            </a:r>
            <a:r>
              <a:rPr lang="es-ES" dirty="0"/>
              <a:t>que con sólo estrógenos, </a:t>
            </a:r>
            <a:r>
              <a:rPr lang="es-ES" b="1" dirty="0"/>
              <a:t>más </a:t>
            </a:r>
            <a:r>
              <a:rPr lang="es-ES" dirty="0"/>
              <a:t>si la progesterona se asociaba </a:t>
            </a:r>
            <a:r>
              <a:rPr lang="es-ES" b="1" dirty="0"/>
              <a:t>diariamente </a:t>
            </a:r>
            <a:r>
              <a:rPr lang="es-ES" dirty="0"/>
              <a:t>en vez de en forma secuencial.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No se observaron diferencias en función del tipo de progestágeno ni del tipo de estrógeno, ni entre la vía de administración (oral o </a:t>
            </a:r>
            <a:r>
              <a:rPr lang="es-ES" dirty="0" err="1"/>
              <a:t>transdérmica</a:t>
            </a:r>
            <a:r>
              <a:rPr lang="es-ES" dirty="0"/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Limitaciones del </a:t>
            </a:r>
            <a:r>
              <a:rPr lang="es-ES" dirty="0" err="1"/>
              <a:t>metaánalisis</a:t>
            </a:r>
            <a:r>
              <a:rPr lang="es-ES" dirty="0"/>
              <a:t>:</a:t>
            </a:r>
          </a:p>
          <a:p>
            <a:pPr marL="742950" lvl="1" indent="-285750">
              <a:buSzPct val="50000"/>
              <a:buFont typeface="Wingdings" panose="05000000000000000000" pitchFamily="2" charset="2"/>
              <a:buChar char="Ø"/>
            </a:pPr>
            <a:r>
              <a:rPr lang="es-ES" dirty="0"/>
              <a:t>Incluyó estudios observacionales</a:t>
            </a:r>
          </a:p>
          <a:p>
            <a:pPr marL="742950" lvl="1" indent="-285750">
              <a:buSzPct val="50000"/>
              <a:buFont typeface="Wingdings" panose="05000000000000000000" pitchFamily="2" charset="2"/>
              <a:buChar char="Ø"/>
            </a:pPr>
            <a:r>
              <a:rPr lang="es-ES" dirty="0"/>
              <a:t>La mayoría de las mujeres usaban estrógenos conjugados y acetato de </a:t>
            </a:r>
            <a:r>
              <a:rPr lang="es-ES" dirty="0" err="1"/>
              <a:t>medroxiprogesterona</a:t>
            </a:r>
            <a:endParaRPr lang="es-ES" dirty="0"/>
          </a:p>
          <a:p>
            <a:pPr marL="742950" lvl="1" indent="-285750">
              <a:buSzPct val="50000"/>
              <a:buFont typeface="Wingdings" panose="05000000000000000000" pitchFamily="2" charset="2"/>
              <a:buChar char="Ø"/>
            </a:pPr>
            <a:r>
              <a:rPr lang="es-ES" dirty="0"/>
              <a:t>Actualmente las dosis de estrógeno que se utilizan son menores.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Con esta actualización de la estimación de los riesgos de cáncer de mama, los excesos de riesgo totales (cardiovasculares y de cáncer, </a:t>
            </a:r>
            <a:r>
              <a:rPr lang="es-ES" dirty="0">
                <a:hlinkClick r:id="rId5" action="ppaction://hlinksldjump"/>
              </a:rPr>
              <a:t>tabla 3</a:t>
            </a:r>
            <a:r>
              <a:rPr lang="es-ES" dirty="0"/>
              <a:t>) aumentan de forma significativa, tanto durante el uso del THS como tras su suspensión, por lo que </a:t>
            </a:r>
            <a:r>
              <a:rPr lang="es-ES" b="1" dirty="0"/>
              <a:t>esta información debería de ser compartida y discutida con las mujeres </a:t>
            </a:r>
            <a:r>
              <a:rPr lang="es-ES" dirty="0"/>
              <a:t>que usan o contemplan utilizar THS para el alivio de los síntomas de la menopausia.</a:t>
            </a:r>
          </a:p>
        </p:txBody>
      </p:sp>
    </p:spTree>
    <p:extLst>
      <p:ext uri="{BB962C8B-B14F-4D97-AF65-F5344CB8AC3E}">
        <p14:creationId xmlns:p14="http://schemas.microsoft.com/office/powerpoint/2010/main" val="34754323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635" y="281995"/>
            <a:ext cx="10973653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SEGURIDAD DEL TRATAMIENTO HORMONAL SISTÉMICO (THS)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>
            <a:off x="671514" y="1100437"/>
            <a:ext cx="110277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dirty="0">
                <a:solidFill>
                  <a:srgbClr val="4E9EBA"/>
                </a:solidFill>
              </a:rPr>
              <a:t>Tabla 3. </a:t>
            </a:r>
            <a:r>
              <a:rPr lang="es-ES" b="1" dirty="0">
                <a:solidFill>
                  <a:srgbClr val="4E9EBA"/>
                </a:solidFill>
              </a:rPr>
              <a:t>Exceso de riesgo con 5 años de tratamiento con estrógenos + progestágenos </a:t>
            </a:r>
            <a:br>
              <a:rPr lang="es-ES" b="1" dirty="0">
                <a:solidFill>
                  <a:srgbClr val="4E9EBA"/>
                </a:solidFill>
              </a:rPr>
            </a:br>
            <a:r>
              <a:rPr lang="es-ES" b="1" dirty="0">
                <a:solidFill>
                  <a:srgbClr val="4E9EBA"/>
                </a:solidFill>
              </a:rPr>
              <a:t>              (nº de eventos/1.000 mujeres–año)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r="979" b="31518"/>
          <a:stretch/>
        </p:blipFill>
        <p:spPr>
          <a:xfrm>
            <a:off x="2141609" y="1750595"/>
            <a:ext cx="7027443" cy="366492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7179425" y="2772651"/>
            <a:ext cx="250490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b="1" dirty="0"/>
              <a:t>(*):</a:t>
            </a:r>
            <a:r>
              <a:rPr lang="es-ES" sz="800" dirty="0"/>
              <a:t> +7 si progestágenos secuenciales y +10 si continuos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7099656" y="2904295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800" b="1" dirty="0"/>
              <a:t>($)</a:t>
            </a:r>
            <a:r>
              <a:rPr lang="es-ES" sz="800" dirty="0"/>
              <a:t>: +14 si progestágenos secuenciales y +20 si continuos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115398" y="5470739"/>
            <a:ext cx="77982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dirty="0"/>
              <a:t>El uso de estrógenos sin progestágenos se asocia a excesos de riesgo más bajos de cáncer de mama y de </a:t>
            </a:r>
            <a:r>
              <a:rPr lang="es-ES" sz="800" dirty="0" err="1"/>
              <a:t>tromboembolismo</a:t>
            </a:r>
            <a:r>
              <a:rPr lang="es-ES" sz="800" dirty="0"/>
              <a:t> venoso y mayores riesgos de cáncer de endometrio. Estos datos y los riesgos asociados con 10 años de tratamiento se pueden consultar 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800" i="1" dirty="0" err="1"/>
              <a:t>Table</a:t>
            </a:r>
            <a:r>
              <a:rPr lang="es-ES" sz="800" i="1" dirty="0"/>
              <a:t> 1: </a:t>
            </a:r>
            <a:r>
              <a:rPr lang="es-ES" sz="800" i="1" dirty="0" err="1"/>
              <a:t>Summary</a:t>
            </a:r>
            <a:r>
              <a:rPr lang="es-ES" sz="800" i="1" dirty="0"/>
              <a:t> of HRT </a:t>
            </a:r>
            <a:r>
              <a:rPr lang="es-ES" sz="800" i="1" dirty="0" err="1"/>
              <a:t>risks</a:t>
            </a:r>
            <a:r>
              <a:rPr lang="es-ES" sz="800" i="1" dirty="0"/>
              <a:t> and </a:t>
            </a:r>
            <a:r>
              <a:rPr lang="es-ES" sz="800" i="1" dirty="0" err="1"/>
              <a:t>benefits</a:t>
            </a:r>
            <a:r>
              <a:rPr lang="es-ES" sz="800" i="1" dirty="0"/>
              <a:t> </a:t>
            </a:r>
            <a:r>
              <a:rPr lang="es-ES" sz="800" i="1" dirty="0" err="1"/>
              <a:t>during</a:t>
            </a:r>
            <a:r>
              <a:rPr lang="es-ES" sz="800" i="1" dirty="0"/>
              <a:t> </a:t>
            </a:r>
            <a:r>
              <a:rPr lang="es-ES" sz="800" i="1" dirty="0" err="1"/>
              <a:t>current</a:t>
            </a:r>
            <a:r>
              <a:rPr lang="es-ES" sz="800" i="1" dirty="0"/>
              <a:t> use and </a:t>
            </a:r>
            <a:r>
              <a:rPr lang="es-ES" sz="800" i="1" dirty="0" err="1"/>
              <a:t>current</a:t>
            </a:r>
            <a:r>
              <a:rPr lang="es-ES" sz="800" i="1" dirty="0"/>
              <a:t> use plus post-</a:t>
            </a:r>
            <a:r>
              <a:rPr lang="es-ES" sz="800" i="1" dirty="0" err="1"/>
              <a:t>treatment</a:t>
            </a:r>
            <a:r>
              <a:rPr lang="es-ES" sz="800" i="1" dirty="0"/>
              <a:t> </a:t>
            </a:r>
            <a:r>
              <a:rPr lang="es-ES" sz="800" i="1" dirty="0" err="1"/>
              <a:t>from</a:t>
            </a:r>
            <a:r>
              <a:rPr lang="es-ES" sz="800" i="1" dirty="0"/>
              <a:t> </a:t>
            </a:r>
            <a:r>
              <a:rPr lang="es-ES" sz="800" i="1" dirty="0" err="1"/>
              <a:t>age</a:t>
            </a:r>
            <a:r>
              <a:rPr lang="es-ES" sz="800" i="1" dirty="0"/>
              <a:t> of </a:t>
            </a:r>
            <a:r>
              <a:rPr lang="es-ES" sz="800" i="1" dirty="0" err="1"/>
              <a:t>menopause</a:t>
            </a:r>
            <a:r>
              <a:rPr lang="es-ES" sz="800" i="1" dirty="0"/>
              <a:t> up to </a:t>
            </a:r>
            <a:r>
              <a:rPr lang="es-ES" sz="800" i="1" dirty="0" err="1"/>
              <a:t>age</a:t>
            </a:r>
            <a:r>
              <a:rPr lang="es-ES" sz="800" i="1" dirty="0"/>
              <a:t> 69 </a:t>
            </a:r>
            <a:r>
              <a:rPr lang="es-ES" sz="800" i="1" dirty="0" err="1"/>
              <a:t>years</a:t>
            </a:r>
            <a:r>
              <a:rPr lang="es-ES" sz="800" i="1" dirty="0"/>
              <a:t>, per 1000 </a:t>
            </a:r>
            <a:r>
              <a:rPr lang="es-ES" sz="800" i="1" dirty="0" err="1"/>
              <a:t>women</a:t>
            </a:r>
            <a:r>
              <a:rPr lang="es-ES" sz="800" i="1" dirty="0"/>
              <a:t> </a:t>
            </a:r>
            <a:r>
              <a:rPr lang="es-ES" sz="800" i="1" dirty="0" err="1"/>
              <a:t>with</a:t>
            </a:r>
            <a:r>
              <a:rPr lang="es-ES" sz="800" i="1" dirty="0"/>
              <a:t> 5 </a:t>
            </a:r>
            <a:r>
              <a:rPr lang="es-ES" sz="800" i="1" dirty="0" err="1"/>
              <a:t>years</a:t>
            </a:r>
            <a:r>
              <a:rPr lang="es-ES" sz="800" i="1" dirty="0"/>
              <a:t> </a:t>
            </a:r>
            <a:r>
              <a:rPr lang="es-ES" sz="800" i="1" dirty="0" err="1"/>
              <a:t>or</a:t>
            </a:r>
            <a:r>
              <a:rPr lang="es-ES" sz="800" i="1" dirty="0"/>
              <a:t> 10 </a:t>
            </a:r>
            <a:r>
              <a:rPr lang="es-ES" sz="800" i="1" dirty="0" err="1"/>
              <a:t>years</a:t>
            </a:r>
            <a:r>
              <a:rPr lang="es-ES" sz="800" i="1" dirty="0"/>
              <a:t> use of HRT.</a:t>
            </a:r>
            <a:r>
              <a:rPr lang="es-ES" sz="800" dirty="0"/>
              <a:t> Disponible en: </a:t>
            </a:r>
            <a:r>
              <a:rPr lang="es-ES" sz="800" dirty="0">
                <a:hlinkClick r:id="rId6"/>
              </a:rPr>
              <a:t>https://assets.publishing.service.gov.uk/media/5d680409e5274a1711fbe65a/Table1.pdf</a:t>
            </a:r>
            <a:endParaRPr lang="es-E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800" i="1" dirty="0" err="1"/>
              <a:t>Table</a:t>
            </a:r>
            <a:r>
              <a:rPr lang="es-ES" sz="800" i="1" dirty="0"/>
              <a:t> 2: </a:t>
            </a:r>
            <a:r>
              <a:rPr lang="es-ES" sz="800" i="1" dirty="0" err="1"/>
              <a:t>Detailed</a:t>
            </a:r>
            <a:r>
              <a:rPr lang="es-ES" sz="800" i="1" dirty="0"/>
              <a:t> </a:t>
            </a:r>
            <a:r>
              <a:rPr lang="es-ES" sz="800" i="1" dirty="0" err="1"/>
              <a:t>summary</a:t>
            </a:r>
            <a:r>
              <a:rPr lang="es-ES" sz="800" i="1" dirty="0"/>
              <a:t> of </a:t>
            </a:r>
            <a:r>
              <a:rPr lang="es-ES" sz="800" i="1" dirty="0" err="1"/>
              <a:t>relative</a:t>
            </a:r>
            <a:r>
              <a:rPr lang="es-ES" sz="800" i="1" dirty="0"/>
              <a:t> and </a:t>
            </a:r>
            <a:r>
              <a:rPr lang="es-ES" sz="800" i="1" dirty="0" err="1"/>
              <a:t>absolute</a:t>
            </a:r>
            <a:r>
              <a:rPr lang="es-ES" sz="800" i="1" dirty="0"/>
              <a:t> </a:t>
            </a:r>
            <a:r>
              <a:rPr lang="es-ES" sz="800" i="1" dirty="0" err="1"/>
              <a:t>risks</a:t>
            </a:r>
            <a:r>
              <a:rPr lang="es-ES" sz="800" i="1" dirty="0"/>
              <a:t> and </a:t>
            </a:r>
            <a:r>
              <a:rPr lang="es-ES" sz="800" i="1" dirty="0" err="1"/>
              <a:t>benefits</a:t>
            </a:r>
            <a:r>
              <a:rPr lang="es-ES" sz="800" i="1" dirty="0"/>
              <a:t> </a:t>
            </a:r>
            <a:r>
              <a:rPr lang="es-ES" sz="800" i="1" dirty="0" err="1"/>
              <a:t>during</a:t>
            </a:r>
            <a:r>
              <a:rPr lang="es-ES" sz="800" i="1" dirty="0"/>
              <a:t> </a:t>
            </a:r>
            <a:r>
              <a:rPr lang="es-ES" sz="800" i="1" dirty="0" err="1"/>
              <a:t>current</a:t>
            </a:r>
            <a:r>
              <a:rPr lang="es-ES" sz="800" i="1" dirty="0"/>
              <a:t> use </a:t>
            </a:r>
            <a:r>
              <a:rPr lang="es-ES" sz="800" i="1" dirty="0" err="1"/>
              <a:t>from</a:t>
            </a:r>
            <a:r>
              <a:rPr lang="es-ES" sz="800" i="1" dirty="0"/>
              <a:t> </a:t>
            </a:r>
            <a:r>
              <a:rPr lang="es-ES" sz="800" i="1" dirty="0" err="1"/>
              <a:t>age</a:t>
            </a:r>
            <a:r>
              <a:rPr lang="es-ES" sz="800" i="1" dirty="0"/>
              <a:t> of </a:t>
            </a:r>
            <a:r>
              <a:rPr lang="es-ES" sz="800" i="1" dirty="0" err="1"/>
              <a:t>menopause</a:t>
            </a:r>
            <a:r>
              <a:rPr lang="es-ES" sz="800" i="1" dirty="0"/>
              <a:t> and up to </a:t>
            </a:r>
            <a:r>
              <a:rPr lang="es-ES" sz="800" i="1" dirty="0" err="1"/>
              <a:t>age</a:t>
            </a:r>
            <a:r>
              <a:rPr lang="es-ES" sz="800" i="1" dirty="0"/>
              <a:t> 69, per 1000 </a:t>
            </a:r>
            <a:r>
              <a:rPr lang="es-ES" sz="800" i="1" dirty="0" err="1"/>
              <a:t>women</a:t>
            </a:r>
            <a:r>
              <a:rPr lang="es-ES" sz="800" i="1" dirty="0"/>
              <a:t> </a:t>
            </a:r>
            <a:r>
              <a:rPr lang="es-ES" sz="800" i="1" dirty="0" err="1"/>
              <a:t>with</a:t>
            </a:r>
            <a:r>
              <a:rPr lang="es-ES" sz="800" i="1" dirty="0"/>
              <a:t> 5 </a:t>
            </a:r>
            <a:r>
              <a:rPr lang="es-ES" sz="800" i="1" dirty="0" err="1"/>
              <a:t>years</a:t>
            </a:r>
            <a:r>
              <a:rPr lang="es-ES" sz="800" i="1" dirty="0"/>
              <a:t> </a:t>
            </a:r>
            <a:r>
              <a:rPr lang="es-ES" sz="800" i="1" dirty="0" err="1"/>
              <a:t>or</a:t>
            </a:r>
            <a:r>
              <a:rPr lang="es-ES" sz="800" i="1" dirty="0"/>
              <a:t> 10 </a:t>
            </a:r>
            <a:r>
              <a:rPr lang="es-ES" sz="800" i="1" dirty="0" err="1"/>
              <a:t>years</a:t>
            </a:r>
            <a:r>
              <a:rPr lang="es-ES" sz="800" i="1" dirty="0"/>
              <a:t> use of HRT</a:t>
            </a:r>
            <a:r>
              <a:rPr lang="es-ES" sz="800" dirty="0"/>
              <a:t>: </a:t>
            </a:r>
            <a:r>
              <a:rPr lang="es-ES" sz="800" dirty="0">
                <a:hlinkClick r:id="rId7"/>
              </a:rPr>
              <a:t>https://assets.publishing.service.gov.uk/media/5d680384ed915d53b8ebdba7/table2.pdf</a:t>
            </a:r>
            <a:r>
              <a:rPr lang="es-ES" sz="800" dirty="0"/>
              <a:t>     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6336493" y="1766170"/>
            <a:ext cx="2832559" cy="3649346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37620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635" y="356090"/>
            <a:ext cx="10515600" cy="732155"/>
          </a:xfrm>
        </p:spPr>
        <p:txBody>
          <a:bodyPr/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Sumario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213945" y="1353732"/>
            <a:ext cx="9601200" cy="3962401"/>
          </a:xfrm>
          <a:prstGeom prst="rect">
            <a:avLst/>
          </a:prstGeom>
          <a:solidFill>
            <a:srgbClr val="5FACBC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10000"/>
              </a:lnSpc>
            </a:pPr>
            <a:r>
              <a:rPr lang="es-ES" sz="2600" dirty="0">
                <a:solidFill>
                  <a:schemeClr val="bg1"/>
                </a:solidFill>
              </a:rPr>
              <a:t>INTRODUCCIÓN</a:t>
            </a:r>
          </a:p>
          <a:p>
            <a:pPr marL="342900" indent="-342900" algn="just">
              <a:lnSpc>
                <a:spcPct val="110000"/>
              </a:lnSpc>
            </a:pPr>
            <a:r>
              <a:rPr lang="es-ES" sz="2600" dirty="0">
                <a:solidFill>
                  <a:schemeClr val="bg1"/>
                </a:solidFill>
              </a:rPr>
              <a:t> SÍNDROME GENITOURINARIO DE LA MENOPAUSIA (SGM)</a:t>
            </a:r>
          </a:p>
          <a:p>
            <a:pPr marL="342900" indent="-342900" algn="just">
              <a:lnSpc>
                <a:spcPct val="110000"/>
              </a:lnSpc>
            </a:pPr>
            <a:r>
              <a:rPr lang="es-ES" sz="2600" dirty="0">
                <a:solidFill>
                  <a:schemeClr val="bg1"/>
                </a:solidFill>
              </a:rPr>
              <a:t>SOFOCOS. SÍNTOMAS VASOMOTORES</a:t>
            </a:r>
          </a:p>
          <a:p>
            <a:pPr marL="342900" indent="-342900" algn="just">
              <a:lnSpc>
                <a:spcPct val="110000"/>
              </a:lnSpc>
            </a:pPr>
            <a:r>
              <a:rPr lang="es-ES" sz="2600" dirty="0">
                <a:solidFill>
                  <a:schemeClr val="bg1"/>
                </a:solidFill>
              </a:rPr>
              <a:t>SEGURIDAD DEL TRATAMIENTO HORMONAL SISTÉMICO (THS)</a:t>
            </a:r>
          </a:p>
          <a:p>
            <a:pPr marL="342900" indent="-342900" algn="just">
              <a:lnSpc>
                <a:spcPct val="110000"/>
              </a:lnSpc>
            </a:pPr>
            <a:r>
              <a:rPr lang="es-ES" sz="2600" dirty="0">
                <a:solidFill>
                  <a:schemeClr val="bg1"/>
                </a:solidFill>
              </a:rPr>
              <a:t>IDEAS CLAVE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7" name="Imagen 6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n 7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" name="Conector recto 13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redondeado 9"/>
          <p:cNvSpPr/>
          <p:nvPr/>
        </p:nvSpPr>
        <p:spPr>
          <a:xfrm>
            <a:off x="1069258" y="3644470"/>
            <a:ext cx="2753805" cy="449826"/>
          </a:xfrm>
          <a:prstGeom prst="roundRect">
            <a:avLst/>
          </a:prstGeom>
          <a:noFill/>
          <a:ln w="285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27220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0" y="365125"/>
            <a:ext cx="8379229" cy="732155"/>
          </a:xfrm>
        </p:spPr>
        <p:txBody>
          <a:bodyPr/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Ideas clave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903677" cy="2036617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1246909" y="1367858"/>
            <a:ext cx="10231524" cy="370330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s-ES" sz="2000" dirty="0"/>
              <a:t>La menopausia es una </a:t>
            </a:r>
            <a:r>
              <a:rPr lang="es-ES" sz="2000" b="1" dirty="0">
                <a:solidFill>
                  <a:srgbClr val="89C5C5"/>
                </a:solidFill>
              </a:rPr>
              <a:t>etapa fisiológica de la vida y no debe considerarse una enfermedad</a:t>
            </a:r>
            <a:r>
              <a:rPr lang="es-ES" sz="2000" dirty="0"/>
              <a:t>. Gran variabilidad en los síntomas asociados a la menopausia.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000" dirty="0"/>
              <a:t>En el síndrome genitourinario son de elección los </a:t>
            </a:r>
            <a:r>
              <a:rPr lang="es-ES" sz="2000" b="1" dirty="0">
                <a:solidFill>
                  <a:srgbClr val="89C5C5"/>
                </a:solidFill>
              </a:rPr>
              <a:t>hidratantes y lubricantes </a:t>
            </a:r>
            <a:r>
              <a:rPr lang="es-ES" sz="2000" dirty="0"/>
              <a:t>vaginales; si no son suficientes, los estrógenos vaginales.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000" dirty="0"/>
              <a:t>El </a:t>
            </a:r>
            <a:r>
              <a:rPr lang="es-ES" sz="2000" b="1" dirty="0">
                <a:solidFill>
                  <a:srgbClr val="89C5C5"/>
                </a:solidFill>
              </a:rPr>
              <a:t>placebo</a:t>
            </a:r>
            <a:r>
              <a:rPr lang="es-ES" sz="2000" dirty="0"/>
              <a:t> reduce los sofocos en hasta el </a:t>
            </a:r>
            <a:r>
              <a:rPr lang="es-ES" sz="2000" b="1" dirty="0">
                <a:solidFill>
                  <a:srgbClr val="89C5C5"/>
                </a:solidFill>
              </a:rPr>
              <a:t>50% </a:t>
            </a:r>
            <a:r>
              <a:rPr lang="es-ES" sz="2000" dirty="0"/>
              <a:t>de las pacientes.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000" dirty="0"/>
              <a:t>En los síntomas vasomotores, el THS es el tratamiento más efectivo. El uso a largo plazo de estrógeno y progestágeno combinado, independientemente de la edad de inicio, puede tener </a:t>
            </a:r>
            <a:r>
              <a:rPr lang="es-ES" sz="2000" b="1" dirty="0">
                <a:solidFill>
                  <a:srgbClr val="89C5C5"/>
                </a:solidFill>
              </a:rPr>
              <a:t>más riesgos que beneficios </a:t>
            </a:r>
            <a:r>
              <a:rPr lang="es-ES" sz="2000" dirty="0"/>
              <a:t>en mujeres postmenopáusicas (riesgo de cáncer de mama y de accidentes cardiovasculares).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000" dirty="0"/>
              <a:t>Utilizar </a:t>
            </a:r>
            <a:r>
              <a:rPr lang="es-ES" sz="2000" b="1" dirty="0">
                <a:solidFill>
                  <a:srgbClr val="89C5C5"/>
                </a:solidFill>
              </a:rPr>
              <a:t>THS combinada oral durante 5 años, a la edad de 50 años, supone 1 caso más de cáncer de mama a los 69 años por cada 50 mujeres tratadas</a:t>
            </a:r>
            <a:r>
              <a:rPr lang="es-ES" sz="2000" dirty="0"/>
              <a:t>. El riesgo se duplica si se utiliza durante 10 años.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000" b="1" dirty="0">
                <a:solidFill>
                  <a:srgbClr val="89C5C5"/>
                </a:solidFill>
              </a:rPr>
              <a:t>Valorar de manera individual </a:t>
            </a:r>
            <a:r>
              <a:rPr lang="es-ES" sz="2000" dirty="0"/>
              <a:t>el THS en caso de síntomas menopáusicos molestos e incapacitantes, reduciendo la dosis a la mínima eficaz y </a:t>
            </a:r>
            <a:r>
              <a:rPr lang="es-ES" sz="2000" b="1" dirty="0">
                <a:solidFill>
                  <a:srgbClr val="89C5C5"/>
                </a:solidFill>
              </a:rPr>
              <a:t>valorando periódicamente</a:t>
            </a:r>
            <a:r>
              <a:rPr lang="es-ES" sz="2000" dirty="0"/>
              <a:t>, con la duración lo más corta posible.</a:t>
            </a:r>
            <a:endParaRPr lang="es-ES" sz="2000" b="1" dirty="0">
              <a:solidFill>
                <a:srgbClr val="4E9EBA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s-ES" sz="400" dirty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1777970" y="1097280"/>
            <a:ext cx="9402066" cy="0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04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1698" y="1105592"/>
            <a:ext cx="9236826" cy="606829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b="1" dirty="0">
                <a:solidFill>
                  <a:srgbClr val="4BACC6"/>
                </a:solidFill>
                <a:latin typeface="Arial Black" pitchFamily="34" charset="0"/>
              </a:rPr>
              <a:t>Para más información y bibliografía…</a:t>
            </a:r>
            <a:br>
              <a:rPr lang="es-ES" sz="4000" b="1" dirty="0">
                <a:solidFill>
                  <a:srgbClr val="4BACC6"/>
                </a:solidFill>
                <a:latin typeface="Arial Black" pitchFamily="34" charset="0"/>
              </a:rPr>
            </a:b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809" y="2095759"/>
            <a:ext cx="3276600" cy="338137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Clr>
                <a:schemeClr val="dk1"/>
              </a:buClr>
              <a:buSzPts val="2800"/>
            </a:pPr>
            <a:endParaRPr lang="pt-BR" u="sng" dirty="0">
              <a:solidFill>
                <a:schemeClr val="hlink"/>
              </a:solidFill>
              <a:latin typeface="Arial Black"/>
              <a:ea typeface="Arial Black"/>
              <a:cs typeface="Arial Black"/>
              <a:sym typeface="Arial Black"/>
              <a:hlinkClick r:id="rId3"/>
            </a:endParaRPr>
          </a:p>
          <a:p>
            <a:pPr lvl="0" algn="ctr">
              <a:buClr>
                <a:schemeClr val="dk1"/>
              </a:buClr>
              <a:buSzPts val="2800"/>
            </a:pPr>
            <a:endParaRPr lang="pt-BR" u="sng" dirty="0">
              <a:solidFill>
                <a:schemeClr val="hlink"/>
              </a:solidFill>
              <a:latin typeface="Arial Black"/>
              <a:ea typeface="Arial Black"/>
              <a:cs typeface="Arial Black"/>
              <a:sym typeface="Arial Black"/>
              <a:hlinkClick r:id="rId3"/>
            </a:endParaRPr>
          </a:p>
          <a:p>
            <a:pPr marL="0" lvl="0" indent="0" algn="ctr">
              <a:buClr>
                <a:schemeClr val="dk1"/>
              </a:buClr>
              <a:buSzPts val="2800"/>
              <a:buNone/>
            </a:pPr>
            <a:r>
              <a:rPr lang="pt-BR" u="sng" dirty="0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4"/>
              </a:rPr>
              <a:t>INFAC Vol. 30 Nº 8</a:t>
            </a:r>
            <a:r>
              <a:rPr lang="pt-BR" u="sng" dirty="0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lang="pt-BR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7" name="Imagen 6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n 7" descr="Archivo:Osakidetza.svg - Wikipedia, la enciclopedia libre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 descr="salud_lateral_color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21264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635" y="356090"/>
            <a:ext cx="10515600" cy="732155"/>
          </a:xfrm>
        </p:spPr>
        <p:txBody>
          <a:bodyPr/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Sumario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213945" y="1353732"/>
            <a:ext cx="9601200" cy="3962401"/>
          </a:xfrm>
          <a:prstGeom prst="rect">
            <a:avLst/>
          </a:prstGeom>
          <a:solidFill>
            <a:srgbClr val="5FACBC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10000"/>
              </a:lnSpc>
            </a:pPr>
            <a:r>
              <a:rPr lang="es-ES" sz="2600" dirty="0">
                <a:solidFill>
                  <a:schemeClr val="bg1"/>
                </a:solidFill>
              </a:rPr>
              <a:t>INTRODUCCIÓN</a:t>
            </a:r>
          </a:p>
          <a:p>
            <a:pPr marL="342900" indent="-342900" algn="just">
              <a:lnSpc>
                <a:spcPct val="110000"/>
              </a:lnSpc>
            </a:pPr>
            <a:r>
              <a:rPr lang="es-ES" sz="2600" dirty="0">
                <a:solidFill>
                  <a:schemeClr val="bg1"/>
                </a:solidFill>
              </a:rPr>
              <a:t>SÍNDROME GENITOURINARIO DE LA MENOPAUSIA (SGM)</a:t>
            </a:r>
          </a:p>
          <a:p>
            <a:pPr marL="342900" indent="-342900" algn="just">
              <a:lnSpc>
                <a:spcPct val="110000"/>
              </a:lnSpc>
            </a:pPr>
            <a:r>
              <a:rPr lang="es-ES" sz="2600" dirty="0">
                <a:solidFill>
                  <a:schemeClr val="bg1"/>
                </a:solidFill>
              </a:rPr>
              <a:t>SOFOCOS. SÍNTOMAS VASOMOTORES</a:t>
            </a:r>
          </a:p>
          <a:p>
            <a:pPr marL="342900" indent="-342900" algn="just">
              <a:lnSpc>
                <a:spcPct val="110000"/>
              </a:lnSpc>
            </a:pPr>
            <a:r>
              <a:rPr lang="es-ES" sz="2600" dirty="0">
                <a:solidFill>
                  <a:schemeClr val="bg1"/>
                </a:solidFill>
              </a:rPr>
              <a:t>SEGURIDAD DEL TRATAMIENTO HORMONAL SISTÉMICO (THS)</a:t>
            </a:r>
          </a:p>
          <a:p>
            <a:pPr marL="342900" indent="-342900" algn="just">
              <a:lnSpc>
                <a:spcPct val="110000"/>
              </a:lnSpc>
            </a:pPr>
            <a:r>
              <a:rPr lang="es-ES" sz="2600" dirty="0">
                <a:solidFill>
                  <a:schemeClr val="bg1"/>
                </a:solidFill>
              </a:rPr>
              <a:t>IDEAS CLAVE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7" name="Imagen 6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n 7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" name="Conector recto 13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redondeado 2"/>
          <p:cNvSpPr/>
          <p:nvPr/>
        </p:nvSpPr>
        <p:spPr>
          <a:xfrm>
            <a:off x="1069258" y="1976284"/>
            <a:ext cx="8590936" cy="449826"/>
          </a:xfrm>
          <a:prstGeom prst="roundRect">
            <a:avLst/>
          </a:prstGeom>
          <a:noFill/>
          <a:ln w="285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7900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81995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SÍNDROME GENITOURINARIO </a:t>
            </a:r>
            <a:br>
              <a:rPr lang="it-IT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it-IT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DE LA MENOPAUSIA (SGM)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756458" y="1393371"/>
            <a:ext cx="10897986" cy="41692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dk1"/>
              </a:buClr>
              <a:buNone/>
            </a:pPr>
            <a:r>
              <a:rPr lang="es-ES" sz="2200" b="1" dirty="0">
                <a:solidFill>
                  <a:srgbClr val="4E9EBA"/>
                </a:solidFill>
                <a:sym typeface="Arial"/>
              </a:rPr>
              <a:t>SÍNDROME GENITOURINARIO DE LA MENOPAUSIA (SGM)</a:t>
            </a:r>
            <a:endParaRPr lang="es-ES" sz="2200" dirty="0">
              <a:solidFill>
                <a:schemeClr val="dk1"/>
              </a:solidFill>
              <a:cs typeface="Calibri"/>
              <a:sym typeface="Arial"/>
            </a:endParaRP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2200" dirty="0"/>
              <a:t>Anteriormente conocido como “atrofia </a:t>
            </a:r>
            <a:r>
              <a:rPr lang="es-ES" sz="2200" dirty="0" err="1"/>
              <a:t>vulvo</a:t>
            </a:r>
            <a:r>
              <a:rPr lang="es-ES" sz="2200" dirty="0"/>
              <a:t>-vaginal”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Síntomas atróficos en las áreas </a:t>
            </a: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  <a:sym typeface="Arial"/>
              </a:rPr>
              <a:t>vulvovaginal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 y </a:t>
            </a:r>
            <a:r>
              <a:rPr lang="es-ES" sz="2200" dirty="0" err="1">
                <a:solidFill>
                  <a:schemeClr val="dk1"/>
                </a:solidFill>
                <a:ea typeface="Calibri"/>
                <a:cs typeface="Calibri"/>
                <a:sym typeface="Arial"/>
              </a:rPr>
              <a:t>vesico</a:t>
            </a: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-uretral por la pérdida de estrógenos. 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22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Se asocia con: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18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molestias </a:t>
            </a:r>
            <a:r>
              <a:rPr lang="es-ES" sz="1800" dirty="0" err="1">
                <a:solidFill>
                  <a:schemeClr val="dk1"/>
                </a:solidFill>
                <a:ea typeface="Calibri"/>
                <a:cs typeface="Calibri"/>
                <a:sym typeface="Arial"/>
              </a:rPr>
              <a:t>vulvovaginales</a:t>
            </a:r>
            <a:r>
              <a:rPr lang="es-ES" sz="18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: sequedad, ardor, prurito, </a:t>
            </a:r>
            <a:r>
              <a:rPr lang="es-ES" sz="1800" dirty="0" err="1">
                <a:solidFill>
                  <a:schemeClr val="dk1"/>
                </a:solidFill>
                <a:ea typeface="Calibri"/>
                <a:cs typeface="Calibri"/>
                <a:sym typeface="Arial"/>
              </a:rPr>
              <a:t>dispareunia</a:t>
            </a:r>
            <a:r>
              <a:rPr lang="es-ES" sz="18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, flujo vaginal, sangrado o manchado 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18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síntomas en el tracto urinario: disuria, </a:t>
            </a:r>
            <a:r>
              <a:rPr lang="es-ES" sz="1800" dirty="0" err="1">
                <a:solidFill>
                  <a:schemeClr val="dk1"/>
                </a:solidFill>
                <a:ea typeface="Calibri"/>
                <a:cs typeface="Calibri"/>
                <a:sym typeface="Arial"/>
              </a:rPr>
              <a:t>polaquiuria</a:t>
            </a:r>
            <a:r>
              <a:rPr lang="es-ES" sz="1800" dirty="0">
                <a:solidFill>
                  <a:schemeClr val="dk1"/>
                </a:solidFill>
                <a:ea typeface="Calibri"/>
                <a:cs typeface="Calibri"/>
                <a:sym typeface="Arial"/>
              </a:rPr>
              <a:t> e infecciones urinarias recurrentes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691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81995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SÍNDROME GENITOURINARIO </a:t>
            </a:r>
            <a:br>
              <a:rPr lang="it-IT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it-IT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DE LA MENOPAUSIA (SGM)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756458" y="1393371"/>
            <a:ext cx="10897986" cy="41692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dk1"/>
              </a:buClr>
              <a:buNone/>
            </a:pPr>
            <a:r>
              <a:rPr lang="es-ES" sz="2200" b="1" dirty="0">
                <a:solidFill>
                  <a:srgbClr val="4E9EBA"/>
                </a:solidFill>
              </a:rPr>
              <a:t>HIDRATANTES Y LUBRICANTES 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2400" dirty="0"/>
              <a:t>Tratamiento de la sequedad vaginal y la </a:t>
            </a:r>
            <a:r>
              <a:rPr lang="es-ES" sz="2400" dirty="0" err="1"/>
              <a:t>dispareunia</a:t>
            </a:r>
            <a:r>
              <a:rPr lang="es-ES" sz="2400" dirty="0"/>
              <a:t>: </a:t>
            </a:r>
          </a:p>
          <a:p>
            <a:pPr lvl="1">
              <a:spcBef>
                <a:spcPts val="600"/>
              </a:spcBef>
              <a:buClr>
                <a:schemeClr val="dk1"/>
              </a:buClr>
            </a:pPr>
            <a:r>
              <a:rPr lang="es-ES" sz="2000" dirty="0"/>
              <a:t>los geles hidratantes utilizados 2 o 3 días a la semana (de primera elección)  + lubricantes durante las relaciones sexuales</a:t>
            </a:r>
          </a:p>
          <a:p>
            <a:pPr lvl="1">
              <a:spcBef>
                <a:spcPts val="600"/>
              </a:spcBef>
              <a:buClr>
                <a:schemeClr val="dk1"/>
              </a:buClr>
            </a:pPr>
            <a:r>
              <a:rPr lang="es-ES" sz="2000" dirty="0"/>
              <a:t>los lubricantes con vaselina, aceite o grasas vegetales pueden alterar el látex de los preservativos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2400" dirty="0"/>
              <a:t>Evitar: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2000" dirty="0"/>
              <a:t>los geles vaginales con antisépticos (p. ej. clorhexidina) ya que podrían alterar la flora vaginal y producir </a:t>
            </a:r>
            <a:r>
              <a:rPr lang="es-ES" sz="2000" dirty="0" err="1"/>
              <a:t>vaginosis</a:t>
            </a:r>
            <a:r>
              <a:rPr lang="es-ES" sz="2000" dirty="0"/>
              <a:t> bacteriana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2000" dirty="0"/>
              <a:t>los geles con sustancias </a:t>
            </a:r>
            <a:r>
              <a:rPr lang="es-ES" sz="2000" dirty="0" err="1"/>
              <a:t>alergizantes</a:t>
            </a:r>
            <a:r>
              <a:rPr lang="es-ES" sz="2000" dirty="0"/>
              <a:t> (</a:t>
            </a:r>
            <a:r>
              <a:rPr lang="es-ES" sz="2000" dirty="0" err="1"/>
              <a:t>propilenglicol</a:t>
            </a:r>
            <a:r>
              <a:rPr lang="es-ES" sz="2000" dirty="0"/>
              <a:t>, </a:t>
            </a:r>
            <a:r>
              <a:rPr lang="es-ES" sz="2000" dirty="0" err="1"/>
              <a:t>hidroxibenzoatos</a:t>
            </a:r>
            <a:r>
              <a:rPr lang="es-ES" sz="2000" dirty="0"/>
              <a:t> o </a:t>
            </a:r>
            <a:r>
              <a:rPr lang="es-ES" sz="2000" dirty="0" err="1"/>
              <a:t>parabenos</a:t>
            </a:r>
            <a:r>
              <a:rPr lang="es-ES" sz="2000" dirty="0"/>
              <a:t>, perfumes o extractos de plantas como </a:t>
            </a:r>
            <a:r>
              <a:rPr lang="es-ES" sz="2000" i="1" dirty="0"/>
              <a:t>Aloe vera</a:t>
            </a:r>
            <a:r>
              <a:rPr lang="es-ES" sz="2000" dirty="0"/>
              <a:t>)</a:t>
            </a:r>
            <a:endParaRPr lang="es-ES" sz="2000" dirty="0">
              <a:sym typeface="Arial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067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81995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SÍNDROME GENITOURINARIO </a:t>
            </a:r>
            <a:br>
              <a:rPr lang="it-IT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it-IT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DE LA MENOPAUSIA (SGM)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756457" y="1393371"/>
            <a:ext cx="11114117" cy="41692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dk1"/>
              </a:buClr>
              <a:buNone/>
            </a:pPr>
            <a:r>
              <a:rPr lang="es-ES" sz="2200" b="1" dirty="0">
                <a:solidFill>
                  <a:srgbClr val="4E9EBA"/>
                </a:solidFill>
              </a:rPr>
              <a:t>TRATAMIENTO HORMONAL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2200" b="1" dirty="0">
                <a:solidFill>
                  <a:srgbClr val="4E9EBA"/>
                </a:solidFill>
              </a:rPr>
              <a:t>Estrógenos vaginales: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2000" dirty="0"/>
              <a:t>Tratamiento de segunda línea para el SGM que no responde adecuadamente a los hidratantes y lubricantes. 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2000" dirty="0"/>
              <a:t>Los estrógenos vaginales pueden mejorar: 	</a:t>
            </a:r>
          </a:p>
          <a:p>
            <a:pPr lvl="2">
              <a:spcBef>
                <a:spcPts val="600"/>
              </a:spcBef>
              <a:buClr>
                <a:schemeClr val="dk1"/>
              </a:buClr>
            </a:pPr>
            <a:r>
              <a:rPr lang="es-ES" dirty="0"/>
              <a:t>los síntomas de sequedad o malestar </a:t>
            </a:r>
            <a:r>
              <a:rPr lang="es-ES" dirty="0" err="1"/>
              <a:t>vulvovaginal</a:t>
            </a:r>
            <a:r>
              <a:rPr lang="es-ES" dirty="0"/>
              <a:t>, </a:t>
            </a:r>
          </a:p>
          <a:p>
            <a:pPr lvl="2">
              <a:spcBef>
                <a:spcPts val="600"/>
              </a:spcBef>
              <a:buClr>
                <a:schemeClr val="dk1"/>
              </a:buClr>
            </a:pPr>
            <a:r>
              <a:rPr lang="es-ES" dirty="0"/>
              <a:t>la fragilidad de los tejidos (que puede provocar sangrado postcoital o fisuras) o la </a:t>
            </a:r>
            <a:r>
              <a:rPr lang="es-ES" dirty="0" err="1"/>
              <a:t>dispareunia</a:t>
            </a:r>
            <a:endParaRPr lang="es-ES" dirty="0"/>
          </a:p>
          <a:p>
            <a:pPr lvl="2">
              <a:spcBef>
                <a:spcPts val="600"/>
              </a:spcBef>
              <a:buClr>
                <a:schemeClr val="dk1"/>
              </a:buClr>
            </a:pPr>
            <a:r>
              <a:rPr lang="es-ES" dirty="0"/>
              <a:t>las infecciones del tracto urinario y los síntomas de vejiga hiperactiva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2000" dirty="0"/>
              <a:t>No mejoran la incontinencia urinaria de urgencia y de esfuerzo.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2000" dirty="0"/>
              <a:t>Contraindicados en mujeres con tumores dependientes de estrógenos, particularmente en las que reciben terapia </a:t>
            </a:r>
            <a:r>
              <a:rPr lang="es-ES" sz="2000" dirty="0" err="1"/>
              <a:t>antiestrogénica</a:t>
            </a:r>
            <a:r>
              <a:rPr lang="es-ES" sz="2000" dirty="0"/>
              <a:t>.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88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81995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SÍNDROME GENITOURINARIO </a:t>
            </a:r>
            <a:br>
              <a:rPr lang="it-IT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it-IT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DE LA MENOPAUSIA (SGM)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756458" y="1393371"/>
            <a:ext cx="10897986" cy="41692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dk1"/>
              </a:buClr>
              <a:buNone/>
            </a:pPr>
            <a:r>
              <a:rPr lang="es-ES" sz="2200" b="1" dirty="0">
                <a:solidFill>
                  <a:srgbClr val="4E9EBA"/>
                </a:solidFill>
              </a:rPr>
              <a:t>TRATAMIENTO HORMONAL</a:t>
            </a:r>
          </a:p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sz="2200" b="1" dirty="0">
                <a:solidFill>
                  <a:srgbClr val="4E9EBA"/>
                </a:solidFill>
              </a:rPr>
              <a:t>Estrógenos vaginales: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2000" dirty="0"/>
              <a:t>La administración de estrógenos vaginales es más eficaz y con un mejor perfil de seguridad que la sistémica (oral o parches). 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2000" dirty="0"/>
              <a:t>Geles, cremas, óvulos y comprimidos vaginales: administrar preferentemente antes de acostarse, las primeras 2-3 semanas, diariamente, y posteriormente dos veces a la semana. 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2000" dirty="0"/>
              <a:t>Anillo vaginal: se cambia cada 90 días. 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2000" dirty="0"/>
              <a:t>Se pueden utilizar junto con los hidratantes y los lubricantes vaginales. 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2000" dirty="0"/>
              <a:t>Utilizar el menor tiempo posible y a la dosis eficaz más baja, tras descartar enfermedad </a:t>
            </a:r>
            <a:r>
              <a:rPr lang="es-ES" sz="2000" dirty="0" err="1"/>
              <a:t>tromboembólica</a:t>
            </a:r>
            <a:r>
              <a:rPr lang="es-ES" sz="2000" dirty="0"/>
              <a:t> o tumor estrógeno dependiente (</a:t>
            </a:r>
            <a:r>
              <a:rPr lang="es-ES" sz="2000" i="1" dirty="0">
                <a:hlinkClick r:id="rId2" action="ppaction://hlinksldjump"/>
              </a:rPr>
              <a:t>cuadro 1</a:t>
            </a:r>
            <a:r>
              <a:rPr lang="es-ES" sz="2000" dirty="0"/>
              <a:t>).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2000" dirty="0"/>
              <a:t>Si SGM + síntomas vasomotores → THS permite el alivio de ambos tipos de síntomas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2000" dirty="0"/>
              <a:t>Si SGM persiste a pesar de THS  → asociar estrógenos vaginales</a:t>
            </a:r>
            <a:endParaRPr lang="es-ES" sz="2000" dirty="0">
              <a:sym typeface="Arial"/>
            </a:endParaRP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endParaRPr lang="es-ES" sz="20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8739445" y="6009645"/>
            <a:ext cx="29333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i="1" dirty="0"/>
              <a:t>THS: tratamiento hormonal sistémico </a:t>
            </a:r>
          </a:p>
        </p:txBody>
      </p:sp>
    </p:spTree>
    <p:extLst>
      <p:ext uri="{BB962C8B-B14F-4D97-AF65-F5344CB8AC3E}">
        <p14:creationId xmlns:p14="http://schemas.microsoft.com/office/powerpoint/2010/main" val="2649402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81995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SÍNDROME GENITOURINARIO </a:t>
            </a:r>
            <a:br>
              <a:rPr lang="it-IT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it-IT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DE LA MENOPAUSIA (SGM)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731519" y="1709260"/>
            <a:ext cx="10897986" cy="3477886"/>
          </a:xfrm>
          <a:prstGeom prst="rect">
            <a:avLst/>
          </a:prstGeom>
          <a:solidFill>
            <a:srgbClr val="EFF5FB"/>
          </a:solidFill>
          <a:ln>
            <a:solidFill>
              <a:srgbClr val="4E9EBA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dk1"/>
              </a:buClr>
              <a:buNone/>
            </a:pPr>
            <a:r>
              <a:rPr lang="es-ES" sz="2400" dirty="0">
                <a:hlinkClick r:id="rId2"/>
              </a:rPr>
              <a:t>Comité de Seguridad de la Agencia Europea del Medicamento</a:t>
            </a:r>
            <a:r>
              <a:rPr lang="es-ES" sz="2400" dirty="0"/>
              <a:t> (2020): 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2000" dirty="0"/>
              <a:t>Concluye que las cremas vaginales de estradiol de alta concentración (0,1 mg/g, </a:t>
            </a:r>
            <a:br>
              <a:rPr lang="es-ES" sz="2000" dirty="0"/>
            </a:br>
            <a:r>
              <a:rPr lang="es-ES" sz="2000" i="1" dirty="0"/>
              <a:t>no comercializado en España</a:t>
            </a:r>
            <a:r>
              <a:rPr lang="es-ES" sz="2000" dirty="0"/>
              <a:t>) para tratar el SGM podrían provocar efectos secundarios similares a los observados con THS por vía oral y </a:t>
            </a:r>
            <a:r>
              <a:rPr lang="es-ES" sz="2000" dirty="0" err="1"/>
              <a:t>transdérmica</a:t>
            </a:r>
            <a:r>
              <a:rPr lang="es-ES" sz="2000" dirty="0"/>
              <a:t> (</a:t>
            </a:r>
            <a:r>
              <a:rPr lang="es-ES" sz="2000" dirty="0" err="1"/>
              <a:t>tromboembolismo</a:t>
            </a:r>
            <a:r>
              <a:rPr lang="es-ES" sz="2000" dirty="0"/>
              <a:t> venoso, accidente cerebrovascular, cáncer de endometrio y cáncer de mama)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2000" dirty="0"/>
              <a:t>Recomendación: no prescribir más allá de un período de tratamiento único de 4 semanas el estradiol tópico de alta concentración.</a:t>
            </a:r>
          </a:p>
          <a:p>
            <a:pPr lvl="1">
              <a:spcBef>
                <a:spcPts val="1200"/>
              </a:spcBef>
              <a:buClr>
                <a:schemeClr val="dk1"/>
              </a:buClr>
            </a:pPr>
            <a:r>
              <a:rPr lang="es-ES" sz="1600" dirty="0"/>
              <a:t>No existen ensayos aleatorizados a largo plazo que evalúen la seguridad del uso de dosis bajas de estrógeno vaginal. Los estudios observacionales a largo plazo no han mostrado aumento del riesgo de cáncer de mama o de endometrio, enfermedad coronaria, accidente cerebrovascular o </a:t>
            </a:r>
            <a:r>
              <a:rPr lang="es-ES" sz="1600" dirty="0" err="1"/>
              <a:t>tromboembolismo</a:t>
            </a:r>
            <a:r>
              <a:rPr lang="es-ES" sz="1600" dirty="0"/>
              <a:t> venoso. Sin embargo, las autoridades reguladoras establecen que los estrógenos vaginales deben llevar la misma advertencia que la de los estrógenos utilizados en THS.</a:t>
            </a:r>
            <a:endParaRPr lang="es-ES" sz="1600" dirty="0">
              <a:sym typeface="Arial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671513" y="1275004"/>
            <a:ext cx="4459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buClr>
                <a:schemeClr val="dk1"/>
              </a:buClr>
            </a:pPr>
            <a:r>
              <a:rPr lang="es-ES" dirty="0">
                <a:solidFill>
                  <a:srgbClr val="4E9EBA"/>
                </a:solidFill>
              </a:rPr>
              <a:t>Cuadro 1. </a:t>
            </a:r>
            <a:r>
              <a:rPr lang="es-ES" b="1" dirty="0">
                <a:solidFill>
                  <a:srgbClr val="4E9EBA"/>
                </a:solidFill>
              </a:rPr>
              <a:t>Estrógenos vaginales. Controversia</a:t>
            </a:r>
          </a:p>
        </p:txBody>
      </p:sp>
    </p:spTree>
    <p:extLst>
      <p:ext uri="{BB962C8B-B14F-4D97-AF65-F5344CB8AC3E}">
        <p14:creationId xmlns:p14="http://schemas.microsoft.com/office/powerpoint/2010/main" val="624945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gai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01a845-6ce7-4628-b9f3-e90712a662a6" xsi:nil="true"/>
    <lcf76f155ced4ddcb4097134ff3c332f xmlns="1fdafc60-6e87-4fef-9209-278af2a3ac6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1CD9D10FA1F543857F910471C88E3F" ma:contentTypeVersion="16" ma:contentTypeDescription="Create a new document." ma:contentTypeScope="" ma:versionID="425cd23d2edfe17dc9bf03461bfeb4a9">
  <xsd:schema xmlns:xsd="http://www.w3.org/2001/XMLSchema" xmlns:xs="http://www.w3.org/2001/XMLSchema" xmlns:p="http://schemas.microsoft.com/office/2006/metadata/properties" xmlns:ns2="1fdafc60-6e87-4fef-9209-278af2a3ac6d" xmlns:ns3="f301a845-6ce7-4628-b9f3-e90712a662a6" targetNamespace="http://schemas.microsoft.com/office/2006/metadata/properties" ma:root="true" ma:fieldsID="eb989ff74015724fce6d6b5bb7aca058" ns2:_="" ns3:_="">
    <xsd:import namespace="1fdafc60-6e87-4fef-9209-278af2a3ac6d"/>
    <xsd:import namespace="f301a845-6ce7-4628-b9f3-e90712a662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afc60-6e87-4fef-9209-278af2a3ac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6238219-447f-418f-809f-6e2596424e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1a845-6ce7-4628-b9f3-e90712a662a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b2c9e86-a5d1-4fbb-99d0-b14c622278c8}" ma:internalName="TaxCatchAll" ma:showField="CatchAllData" ma:web="f301a845-6ce7-4628-b9f3-e90712a662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9C0450-BEA5-4695-94A4-D41D36B74154}">
  <ds:schemaRefs>
    <ds:schemaRef ds:uri="1fdafc60-6e87-4fef-9209-278af2a3ac6d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f301a845-6ce7-4628-b9f3-e90712a662a6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1737D3B-2628-4CB1-A252-A7A3FD4F81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FCAFC7-E22B-4CFB-8BE0-DDD8C07974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dafc60-6e87-4fef-9209-278af2a3ac6d"/>
    <ds:schemaRef ds:uri="f301a845-6ce7-4628-b9f3-e90712a662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8385</TotalTime>
  <Words>4344</Words>
  <Application>Microsoft Office PowerPoint</Application>
  <PresentationFormat>Panorámica</PresentationFormat>
  <Paragraphs>307</Paragraphs>
  <Slides>39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7" baseType="lpstr">
      <vt:lpstr>Arial</vt:lpstr>
      <vt:lpstr>Arial Black</vt:lpstr>
      <vt:lpstr>Calibri</vt:lpstr>
      <vt:lpstr>Calibri Light</vt:lpstr>
      <vt:lpstr>Montserrat</vt:lpstr>
      <vt:lpstr>Wingdings</vt:lpstr>
      <vt:lpstr>Wingdings 3</vt:lpstr>
      <vt:lpstr>Tema de Office</vt:lpstr>
      <vt:lpstr>MANEJO DE LOS SÍNTOMAS DE LA MENOPAUSIA  Vol 30, nº 8 - año 2022</vt:lpstr>
      <vt:lpstr>Sumario</vt:lpstr>
      <vt:lpstr>INTRODUCCIÓN</vt:lpstr>
      <vt:lpstr>Sumario</vt:lpstr>
      <vt:lpstr>SÍNDROME GENITOURINARIO  DE LA MENOPAUSIA (SGM)</vt:lpstr>
      <vt:lpstr>SÍNDROME GENITOURINARIO  DE LA MENOPAUSIA (SGM)</vt:lpstr>
      <vt:lpstr>SÍNDROME GENITOURINARIO  DE LA MENOPAUSIA (SGM)</vt:lpstr>
      <vt:lpstr>SÍNDROME GENITOURINARIO  DE LA MENOPAUSIA (SGM)</vt:lpstr>
      <vt:lpstr>SÍNDROME GENITOURINARIO  DE LA MENOPAUSIA (SGM)</vt:lpstr>
      <vt:lpstr>SÍNDROME GENITOURINARIO  DE LA MENOPAUSIA (SGM)</vt:lpstr>
      <vt:lpstr>SÍNDROME GENITOURINARIO  DE LA MENOPAUSIA (SGM)</vt:lpstr>
      <vt:lpstr>SÍNDROME GENITOURINARIO  DE LA MENOPAUSIA (SGM)</vt:lpstr>
      <vt:lpstr>SÍNDROME GENITOURINARIO  DE LA MENOPAUSIA (SGM)</vt:lpstr>
      <vt:lpstr>SÍNDROME GENITOURINARIO  DE LA MENOPAUSIA (SGM)</vt:lpstr>
      <vt:lpstr>SÍNDROME GENITOURINARIO  DE LA MENOPAUSIA (SGM)</vt:lpstr>
      <vt:lpstr>Sumario</vt:lpstr>
      <vt:lpstr>SOFOCOS. SÍNTOMAS VASOMOTORES</vt:lpstr>
      <vt:lpstr>SOFOCOS. SÍNTOMAS VASOMOTORES</vt:lpstr>
      <vt:lpstr>SOFOCOS. SÍNTOMAS VASOMOTORES</vt:lpstr>
      <vt:lpstr>Presentación de PowerPoint</vt:lpstr>
      <vt:lpstr>SOFOCOS. SÍNTOMAS VASOMOTORES</vt:lpstr>
      <vt:lpstr>SOFOCOS. SÍNTOMAS VASOMOTORES</vt:lpstr>
      <vt:lpstr>SOFOCOS. SÍNTOMAS VASOMOTORES</vt:lpstr>
      <vt:lpstr>SOFOCOS. SÍNTOMAS VASOMOTORES</vt:lpstr>
      <vt:lpstr>SOFOCOS. SÍNTOMAS VASOMOTORES</vt:lpstr>
      <vt:lpstr>SOFOCOS. SÍNTOMAS VASOMOTORES</vt:lpstr>
      <vt:lpstr>SOFOCOS. SÍNTOMAS VASOMOTORES</vt:lpstr>
      <vt:lpstr>SOFOCOS. SÍNTOMAS VASOMOTORES</vt:lpstr>
      <vt:lpstr>SOFOCOS. SÍNTOMAS VASOMOTORES</vt:lpstr>
      <vt:lpstr>SOFOCOS. SÍNTOMAS VASOMOTORES</vt:lpstr>
      <vt:lpstr>Sumario</vt:lpstr>
      <vt:lpstr>SEGURIDAD DEL TRATAMIENTO HORMONAL SISTÉMICO (THS)</vt:lpstr>
      <vt:lpstr>SEGURIDAD DEL TRATAMIENTO HORMONAL SISTÉMICO (THS)</vt:lpstr>
      <vt:lpstr>SEGURIDAD DEL TRATAMIENTO HORMONAL SISTÉMICO (THS)</vt:lpstr>
      <vt:lpstr>SEGURIDAD DEL TRATAMIENTO HORMONAL SISTÉMICO (THS)</vt:lpstr>
      <vt:lpstr>SEGURIDAD DEL TRATAMIENTO HORMONAL SISTÉMICO (THS)</vt:lpstr>
      <vt:lpstr>Sumario</vt:lpstr>
      <vt:lpstr>Ideas clave </vt:lpstr>
      <vt:lpstr>Para más información y bibliografía… </vt:lpstr>
    </vt:vector>
  </TitlesOfParts>
  <Company>Eusko Jaurlaritza Gobierno Vasco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INFAC  Vol xx, nºx año</dc:title>
  <dc:creator>López Varona, Mª José</dc:creator>
  <cp:lastModifiedBy>Rosado Ortiz De Zarate, Ander</cp:lastModifiedBy>
  <cp:revision>258</cp:revision>
  <cp:lastPrinted>2022-02-23T13:38:32Z</cp:lastPrinted>
  <dcterms:created xsi:type="dcterms:W3CDTF">2022-01-18T07:46:55Z</dcterms:created>
  <dcterms:modified xsi:type="dcterms:W3CDTF">2023-03-01T08:39:40Z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0x010100491CD9D10FA1F543857F910471C88E3F</vt:lpwstr>
  </property>
  <property fmtid="{D5CDD505-2E9C-101B-9397-08002B2CF9AE}" pid="3" name="MediaServiceImageTags">
    <vt:lpwstr/>
  </property>
</Properties>
</file>