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handoutMasterIdLst>
    <p:handoutMasterId r:id="rId35"/>
  </p:handoutMasterIdLst>
  <p:sldIdLst>
    <p:sldId id="256" r:id="rId5"/>
    <p:sldId id="259" r:id="rId6"/>
    <p:sldId id="262" r:id="rId7"/>
    <p:sldId id="280" r:id="rId8"/>
    <p:sldId id="281" r:id="rId9"/>
    <p:sldId id="282" r:id="rId10"/>
    <p:sldId id="283" r:id="rId11"/>
    <p:sldId id="284" r:id="rId12"/>
    <p:sldId id="285" r:id="rId13"/>
    <p:sldId id="286" r:id="rId14"/>
    <p:sldId id="287" r:id="rId15"/>
    <p:sldId id="288" r:id="rId16"/>
    <p:sldId id="289" r:id="rId17"/>
    <p:sldId id="290" r:id="rId18"/>
    <p:sldId id="291" r:id="rId19"/>
    <p:sldId id="293" r:id="rId20"/>
    <p:sldId id="294" r:id="rId21"/>
    <p:sldId id="295" r:id="rId22"/>
    <p:sldId id="296" r:id="rId23"/>
    <p:sldId id="297" r:id="rId24"/>
    <p:sldId id="298" r:id="rId25"/>
    <p:sldId id="299" r:id="rId26"/>
    <p:sldId id="300" r:id="rId27"/>
    <p:sldId id="302" r:id="rId28"/>
    <p:sldId id="303" r:id="rId29"/>
    <p:sldId id="304" r:id="rId30"/>
    <p:sldId id="305" r:id="rId31"/>
    <p:sldId id="306" r:id="rId32"/>
    <p:sldId id="301" r:id="rId33"/>
    <p:sldId id="261" r:id="rId34"/>
  </p:sldIdLst>
  <p:sldSz cx="12192000" cy="6858000"/>
  <p:notesSz cx="6662738" cy="9926638"/>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E9EBA"/>
    <a:srgbClr val="58B0AE"/>
    <a:srgbClr val="7EC2C0"/>
    <a:srgbClr val="89C5C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oiburuaren leku-marka 1"/>
          <p:cNvSpPr>
            <a:spLocks noGrp="1"/>
          </p:cNvSpPr>
          <p:nvPr>
            <p:ph type="hdr" sz="quarter"/>
          </p:nvPr>
        </p:nvSpPr>
        <p:spPr>
          <a:xfrm>
            <a:off x="0" y="0"/>
            <a:ext cx="2887186" cy="498056"/>
          </a:xfrm>
          <a:prstGeom prst="rect">
            <a:avLst/>
          </a:prstGeom>
        </p:spPr>
        <p:txBody>
          <a:bodyPr vert="horz" lIns="91440" tIns="45720" rIns="91440" bIns="45720" rtlCol="0"/>
          <a:lstStyle>
            <a:lvl1pPr algn="l">
              <a:defRPr sz="1200"/>
            </a:lvl1pPr>
          </a:lstStyle>
          <a:p>
            <a:endParaRPr lang="es-ES"/>
          </a:p>
        </p:txBody>
      </p:sp>
      <p:sp>
        <p:nvSpPr>
          <p:cNvPr id="3" name="Dataren leku-marka 2"/>
          <p:cNvSpPr>
            <a:spLocks noGrp="1"/>
          </p:cNvSpPr>
          <p:nvPr>
            <p:ph type="dt" sz="quarter" idx="1"/>
          </p:nvPr>
        </p:nvSpPr>
        <p:spPr>
          <a:xfrm>
            <a:off x="3774010" y="0"/>
            <a:ext cx="2887186" cy="498056"/>
          </a:xfrm>
          <a:prstGeom prst="rect">
            <a:avLst/>
          </a:prstGeom>
        </p:spPr>
        <p:txBody>
          <a:bodyPr vert="horz" lIns="91440" tIns="45720" rIns="91440" bIns="45720" rtlCol="0"/>
          <a:lstStyle>
            <a:lvl1pPr algn="r">
              <a:defRPr sz="1200"/>
            </a:lvl1pPr>
          </a:lstStyle>
          <a:p>
            <a:fld id="{E6AA87A6-201E-4EC4-86B9-2C2B7B64E264}" type="datetimeFigureOut">
              <a:rPr lang="es-ES" smtClean="0"/>
              <a:t>09/05/2022</a:t>
            </a:fld>
            <a:endParaRPr lang="es-ES"/>
          </a:p>
        </p:txBody>
      </p:sp>
      <p:sp>
        <p:nvSpPr>
          <p:cNvPr id="4" name="Orri-oinaren leku-marka 3"/>
          <p:cNvSpPr>
            <a:spLocks noGrp="1"/>
          </p:cNvSpPr>
          <p:nvPr>
            <p:ph type="ftr" sz="quarter" idx="2"/>
          </p:nvPr>
        </p:nvSpPr>
        <p:spPr>
          <a:xfrm>
            <a:off x="0" y="9428584"/>
            <a:ext cx="2887186" cy="498055"/>
          </a:xfrm>
          <a:prstGeom prst="rect">
            <a:avLst/>
          </a:prstGeom>
        </p:spPr>
        <p:txBody>
          <a:bodyPr vert="horz" lIns="91440" tIns="45720" rIns="91440" bIns="45720" rtlCol="0" anchor="b"/>
          <a:lstStyle>
            <a:lvl1pPr algn="l">
              <a:defRPr sz="1200"/>
            </a:lvl1pPr>
          </a:lstStyle>
          <a:p>
            <a:endParaRPr lang="es-ES"/>
          </a:p>
        </p:txBody>
      </p:sp>
      <p:sp>
        <p:nvSpPr>
          <p:cNvPr id="5" name="Diapositibaren zenbakiaren leku-marka 4"/>
          <p:cNvSpPr>
            <a:spLocks noGrp="1"/>
          </p:cNvSpPr>
          <p:nvPr>
            <p:ph type="sldNum" sz="quarter" idx="3"/>
          </p:nvPr>
        </p:nvSpPr>
        <p:spPr>
          <a:xfrm>
            <a:off x="3774010" y="9428584"/>
            <a:ext cx="2887186" cy="498055"/>
          </a:xfrm>
          <a:prstGeom prst="rect">
            <a:avLst/>
          </a:prstGeom>
        </p:spPr>
        <p:txBody>
          <a:bodyPr vert="horz" lIns="91440" tIns="45720" rIns="91440" bIns="45720" rtlCol="0" anchor="b"/>
          <a:lstStyle>
            <a:lvl1pPr algn="r">
              <a:defRPr sz="1200"/>
            </a:lvl1pPr>
          </a:lstStyle>
          <a:p>
            <a:fld id="{9ECEDC1B-0221-4F37-8830-B22554DB2693}" type="slidenum">
              <a:rPr lang="es-ES" smtClean="0"/>
              <a:t>‹Nº›</a:t>
            </a:fld>
            <a:endParaRPr lang="es-ES"/>
          </a:p>
        </p:txBody>
      </p:sp>
    </p:spTree>
    <p:extLst>
      <p:ext uri="{BB962C8B-B14F-4D97-AF65-F5344CB8AC3E}">
        <p14:creationId xmlns:p14="http://schemas.microsoft.com/office/powerpoint/2010/main" val="26336646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s-ES"/>
          </a:p>
        </p:txBody>
      </p:sp>
      <p:sp>
        <p:nvSpPr>
          <p:cNvPr id="4" name="Marcador de fecha 3"/>
          <p:cNvSpPr>
            <a:spLocks noGrp="1"/>
          </p:cNvSpPr>
          <p:nvPr>
            <p:ph type="dt" sz="half" idx="10"/>
          </p:nvPr>
        </p:nvSpPr>
        <p:spPr/>
        <p:txBody>
          <a:bodyPr/>
          <a:lstStyle/>
          <a:p>
            <a:fld id="{8C18DA3A-A72E-437B-ACDF-BA92A715D246}" type="datetimeFigureOut">
              <a:rPr lang="es-ES" smtClean="0"/>
              <a:t>09/05/2022</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3462733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8C18DA3A-A72E-437B-ACDF-BA92A715D246}" type="datetimeFigureOut">
              <a:rPr lang="es-ES" smtClean="0"/>
              <a:t>09/05/2022</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941088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8C18DA3A-A72E-437B-ACDF-BA92A715D246}" type="datetimeFigureOut">
              <a:rPr lang="es-ES" smtClean="0"/>
              <a:t>09/05/2022</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1953681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8C18DA3A-A72E-437B-ACDF-BA92A715D246}" type="datetimeFigureOut">
              <a:rPr lang="es-ES" smtClean="0"/>
              <a:t>09/05/2022</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1139620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Marcador de fecha 3"/>
          <p:cNvSpPr>
            <a:spLocks noGrp="1"/>
          </p:cNvSpPr>
          <p:nvPr>
            <p:ph type="dt" sz="half" idx="10"/>
          </p:nvPr>
        </p:nvSpPr>
        <p:spPr/>
        <p:txBody>
          <a:bodyPr/>
          <a:lstStyle/>
          <a:p>
            <a:fld id="{8C18DA3A-A72E-437B-ACDF-BA92A715D246}" type="datetimeFigureOut">
              <a:rPr lang="es-ES" smtClean="0"/>
              <a:t>09/05/2022</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2566603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8C18DA3A-A72E-437B-ACDF-BA92A715D246}" type="datetimeFigureOut">
              <a:rPr lang="es-ES" smtClean="0"/>
              <a:t>09/05/2022</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1389528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8C18DA3A-A72E-437B-ACDF-BA92A715D246}" type="datetimeFigureOut">
              <a:rPr lang="es-ES" smtClean="0"/>
              <a:t>09/05/2022</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9976863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8C18DA3A-A72E-437B-ACDF-BA92A715D246}" type="datetimeFigureOut">
              <a:rPr lang="es-ES" smtClean="0"/>
              <a:t>09/05/2022</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201252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8C18DA3A-A72E-437B-ACDF-BA92A715D246}" type="datetimeFigureOut">
              <a:rPr lang="es-ES" smtClean="0"/>
              <a:t>09/05/2022</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484776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8C18DA3A-A72E-437B-ACDF-BA92A715D246}" type="datetimeFigureOut">
              <a:rPr lang="es-ES" smtClean="0"/>
              <a:t>09/05/2022</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36650060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8C18DA3A-A72E-437B-ACDF-BA92A715D246}" type="datetimeFigureOut">
              <a:rPr lang="es-ES" smtClean="0"/>
              <a:t>09/05/2022</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24916562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18DA3A-A72E-437B-ACDF-BA92A715D246}" type="datetimeFigureOut">
              <a:rPr lang="es-ES" smtClean="0"/>
              <a:t>09/05/2022</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631360-EB4A-46CB-8879-2D5DF2D4390C}" type="slidenum">
              <a:rPr lang="es-ES" smtClean="0"/>
              <a:t>‹Nº›</a:t>
            </a:fld>
            <a:endParaRPr lang="es-ES"/>
          </a:p>
        </p:txBody>
      </p:sp>
    </p:spTree>
    <p:extLst>
      <p:ext uri="{BB962C8B-B14F-4D97-AF65-F5344CB8AC3E}">
        <p14:creationId xmlns:p14="http://schemas.microsoft.com/office/powerpoint/2010/main" val="11888803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jpe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0.xml.rels><?xml version="1.0" encoding="UTF-8" standalone="yes"?>
<Relationships xmlns="http://schemas.openxmlformats.org/package/2006/relationships"><Relationship Id="rId3" Type="http://schemas.openxmlformats.org/officeDocument/2006/relationships/hyperlink" Target="https://www.euskadi.eus/contenidos/informacion/cevime_infac_2022/es_def/adjuntos/INFAC_Vol_30_3_SARNA.pdf" TargetMode="External"/><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3.jpeg"/><Relationship Id="rId5" Type="http://schemas.openxmlformats.org/officeDocument/2006/relationships/image" Target="../media/image2.pn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726350" y="2227811"/>
            <a:ext cx="10752083" cy="2095480"/>
          </a:xfrm>
        </p:spPr>
        <p:txBody>
          <a:bodyPr>
            <a:normAutofit/>
          </a:bodyPr>
          <a:lstStyle/>
          <a:p>
            <a:r>
              <a:rPr lang="es-ES" sz="4600" b="1" dirty="0" smtClean="0">
                <a:solidFill>
                  <a:srgbClr val="4E9EBA"/>
                </a:solidFill>
                <a:latin typeface="Calibri cuerpo"/>
                <a:ea typeface="+mn-ea"/>
                <a:cs typeface="+mn-cs"/>
              </a:rPr>
              <a:t>TRATAMIENTO DE LA SARNA</a:t>
            </a:r>
            <a:r>
              <a:rPr lang="es-ES_tradnl" sz="4600" b="1" dirty="0" smtClean="0">
                <a:solidFill>
                  <a:srgbClr val="4E9EBA"/>
                </a:solidFill>
                <a:latin typeface="Calibri cuerpo"/>
                <a:ea typeface="+mn-ea"/>
                <a:cs typeface="+mn-cs"/>
              </a:rPr>
              <a:t/>
            </a:r>
            <a:br>
              <a:rPr lang="es-ES_tradnl" sz="4600" b="1" dirty="0" smtClean="0">
                <a:solidFill>
                  <a:srgbClr val="4E9EBA"/>
                </a:solidFill>
                <a:latin typeface="Calibri cuerpo"/>
                <a:ea typeface="+mn-ea"/>
                <a:cs typeface="+mn-cs"/>
              </a:rPr>
            </a:br>
            <a:r>
              <a:rPr lang="es-ES_tradnl" sz="4600" b="1" dirty="0" smtClean="0">
                <a:solidFill>
                  <a:srgbClr val="4E9EBA"/>
                </a:solidFill>
                <a:latin typeface="Calibri cuerpo"/>
                <a:ea typeface="+mn-ea"/>
                <a:cs typeface="+mn-cs"/>
              </a:rPr>
              <a:t/>
            </a:r>
            <a:br>
              <a:rPr lang="es-ES_tradnl" sz="4600" b="1" dirty="0" smtClean="0">
                <a:solidFill>
                  <a:srgbClr val="4E9EBA"/>
                </a:solidFill>
                <a:latin typeface="Calibri cuerpo"/>
                <a:ea typeface="+mn-ea"/>
                <a:cs typeface="+mn-cs"/>
              </a:rPr>
            </a:br>
            <a:r>
              <a:rPr lang="pt-BR" sz="4600" b="1" dirty="0" smtClean="0">
                <a:solidFill>
                  <a:srgbClr val="4E9EBA"/>
                </a:solidFill>
                <a:latin typeface="Calibri cuerpo"/>
                <a:ea typeface="+mn-ea"/>
                <a:cs typeface="+mn-cs"/>
              </a:rPr>
              <a:t>VOLUMEN 30 • Nº 3 • 2022</a:t>
            </a:r>
            <a:endParaRPr lang="es-ES" sz="4600" b="1" dirty="0">
              <a:solidFill>
                <a:srgbClr val="4E9EBA"/>
              </a:solidFill>
              <a:latin typeface="Calibri cuerpo"/>
              <a:ea typeface="+mn-ea"/>
              <a:cs typeface="+mn-cs"/>
            </a:endParaRPr>
          </a:p>
        </p:txBody>
      </p:sp>
      <p:grpSp>
        <p:nvGrpSpPr>
          <p:cNvPr id="4" name="Grupo 3"/>
          <p:cNvGrpSpPr/>
          <p:nvPr/>
        </p:nvGrpSpPr>
        <p:grpSpPr>
          <a:xfrm>
            <a:off x="621635" y="6185998"/>
            <a:ext cx="10856798" cy="580324"/>
            <a:chOff x="621635" y="6185998"/>
            <a:chExt cx="10856798" cy="580324"/>
          </a:xfrm>
        </p:grpSpPr>
        <p:pic>
          <p:nvPicPr>
            <p:cNvPr id="6" name="Imagen 5"/>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7" name="Imagen 6"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8" name="Imagen 7"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spTree>
    <p:extLst>
      <p:ext uri="{BB962C8B-B14F-4D97-AF65-F5344CB8AC3E}">
        <p14:creationId xmlns:p14="http://schemas.microsoft.com/office/powerpoint/2010/main" val="17525852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16947" y="381154"/>
            <a:ext cx="11161486" cy="768065"/>
          </a:xfrm>
        </p:spPr>
        <p:txBody>
          <a:bodyPr>
            <a:noAutofit/>
          </a:bodyPr>
          <a:lstStyle/>
          <a:p>
            <a:pPr algn="ctr"/>
            <a:r>
              <a:rPr lang="es-ES" sz="4000" b="1" dirty="0">
                <a:solidFill>
                  <a:srgbClr val="4E9EBA"/>
                </a:solidFill>
                <a:latin typeface="Calibri cuerpo"/>
                <a:ea typeface="+mn-ea"/>
                <a:cs typeface="+mn-cs"/>
              </a:rPr>
              <a:t>TRATAMIENTO DE LA SARNA</a:t>
            </a:r>
          </a:p>
        </p:txBody>
      </p:sp>
      <p:sp>
        <p:nvSpPr>
          <p:cNvPr id="6" name="Subtítulo 2"/>
          <p:cNvSpPr txBox="1">
            <a:spLocks/>
          </p:cNvSpPr>
          <p:nvPr/>
        </p:nvSpPr>
        <p:spPr>
          <a:xfrm>
            <a:off x="1551777" y="1557024"/>
            <a:ext cx="9088445"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400"/>
              </a:lnSpc>
            </a:pPr>
            <a:endParaRPr lang="es-ES" sz="2000" b="1" dirty="0" smtClean="0">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316947" y="1051454"/>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4" name="CuadroTexto 3"/>
          <p:cNvSpPr txBox="1"/>
          <p:nvPr/>
        </p:nvSpPr>
        <p:spPr>
          <a:xfrm>
            <a:off x="316947" y="1449313"/>
            <a:ext cx="11161486" cy="4843818"/>
          </a:xfrm>
          <a:prstGeom prst="rect">
            <a:avLst/>
          </a:prstGeom>
          <a:noFill/>
        </p:spPr>
        <p:txBody>
          <a:bodyPr wrap="square" rtlCol="0">
            <a:spAutoFit/>
          </a:bodyPr>
          <a:lstStyle/>
          <a:p>
            <a:pPr marL="228600" indent="-228600">
              <a:lnSpc>
                <a:spcPts val="3000"/>
              </a:lnSpc>
              <a:spcBef>
                <a:spcPts val="1000"/>
              </a:spcBef>
              <a:buFont typeface="Arial" panose="020B0604020202020204" pitchFamily="34" charset="0"/>
              <a:buChar char="•"/>
            </a:pPr>
            <a:r>
              <a:rPr lang="es-ES" b="1" dirty="0"/>
              <a:t>¿CUÁNDO PUEDEN VOLVER A LOS CENTROS ESCOLARES O A TRABAJAR?</a:t>
            </a:r>
          </a:p>
          <a:p>
            <a:pPr>
              <a:lnSpc>
                <a:spcPts val="3000"/>
              </a:lnSpc>
              <a:spcBef>
                <a:spcPts val="1000"/>
              </a:spcBef>
            </a:pPr>
            <a:r>
              <a:rPr lang="es-ES" dirty="0"/>
              <a:t>A las 8-12 horas de la primera aplicación del tratamiento o al día siguiente en caso de aplicación nocturna, los niños y niñas pueden volver a los centros escolares y los adultos al </a:t>
            </a:r>
            <a:r>
              <a:rPr lang="es-ES" dirty="0" smtClean="0"/>
              <a:t>trabajo</a:t>
            </a:r>
            <a:endParaRPr lang="es-ES" dirty="0"/>
          </a:p>
          <a:p>
            <a:pPr marL="228600" indent="-228600">
              <a:lnSpc>
                <a:spcPts val="3000"/>
              </a:lnSpc>
              <a:spcBef>
                <a:spcPts val="1000"/>
              </a:spcBef>
              <a:buFont typeface="Arial" panose="020B0604020202020204" pitchFamily="34" charset="0"/>
              <a:buChar char="•"/>
            </a:pPr>
            <a:r>
              <a:rPr lang="es-ES" b="1" dirty="0"/>
              <a:t>¿CUÁNDO SE CONSIDERA LA INFESTACIÓN RESUELTA?</a:t>
            </a:r>
          </a:p>
          <a:p>
            <a:pPr>
              <a:lnSpc>
                <a:spcPts val="3000"/>
              </a:lnSpc>
              <a:spcBef>
                <a:spcPts val="1000"/>
              </a:spcBef>
            </a:pPr>
            <a:r>
              <a:rPr lang="es-ES" dirty="0"/>
              <a:t>La infestación se considera resuelta (éxito del tratamiento) si una semana después de finalizar el tratamiento no hay </a:t>
            </a:r>
            <a:r>
              <a:rPr lang="es-ES" dirty="0" err="1"/>
              <a:t>manifetaciones</a:t>
            </a:r>
            <a:r>
              <a:rPr lang="es-ES" dirty="0"/>
              <a:t> de la sarna </a:t>
            </a:r>
            <a:r>
              <a:rPr lang="es-ES" dirty="0" smtClean="0"/>
              <a:t>activa</a:t>
            </a:r>
            <a:endParaRPr lang="es-ES" dirty="0"/>
          </a:p>
          <a:p>
            <a:pPr marL="457200" lvl="2" indent="-285750">
              <a:lnSpc>
                <a:spcPts val="3000"/>
              </a:lnSpc>
              <a:spcBef>
                <a:spcPts val="1000"/>
              </a:spcBef>
              <a:buFont typeface="Arial" panose="020B0604020202020204" pitchFamily="34" charset="0"/>
              <a:buChar char="•"/>
            </a:pPr>
            <a:r>
              <a:rPr lang="es-ES" dirty="0"/>
              <a:t>Si hay ausencia de lesiones activas</a:t>
            </a:r>
          </a:p>
          <a:p>
            <a:pPr marL="457200" lvl="2" indent="-285750">
              <a:lnSpc>
                <a:spcPts val="3000"/>
              </a:lnSpc>
              <a:spcBef>
                <a:spcPts val="1000"/>
              </a:spcBef>
              <a:buFont typeface="Arial" panose="020B0604020202020204" pitchFamily="34" charset="0"/>
              <a:buChar char="•"/>
            </a:pPr>
            <a:r>
              <a:rPr lang="es-ES" dirty="0"/>
              <a:t>Si hay ausencia de prurito nocturno</a:t>
            </a:r>
          </a:p>
          <a:p>
            <a:pPr>
              <a:lnSpc>
                <a:spcPts val="3000"/>
              </a:lnSpc>
              <a:spcBef>
                <a:spcPts val="1000"/>
              </a:spcBef>
            </a:pPr>
            <a:r>
              <a:rPr lang="es-ES" dirty="0"/>
              <a:t>El prurito post-tratamiento puede persistir hasta 2-4 semanas, sin que esto signifique fracaso del </a:t>
            </a:r>
            <a:r>
              <a:rPr lang="es-ES" dirty="0" smtClean="0"/>
              <a:t>tratamiento</a:t>
            </a:r>
            <a:endParaRPr lang="es-ES" dirty="0"/>
          </a:p>
          <a:p>
            <a:pPr>
              <a:lnSpc>
                <a:spcPts val="3000"/>
              </a:lnSpc>
              <a:spcBef>
                <a:spcPts val="1000"/>
              </a:spcBef>
            </a:pPr>
            <a:r>
              <a:rPr lang="es-ES" dirty="0"/>
              <a:t>Se recomienda hacer un seguimiento de hasta 4-6 semanas tras el </a:t>
            </a:r>
            <a:r>
              <a:rPr lang="es-ES" dirty="0" smtClean="0"/>
              <a:t>tratamiento </a:t>
            </a:r>
            <a:endParaRPr lang="es-ES" dirty="0"/>
          </a:p>
        </p:txBody>
      </p:sp>
    </p:spTree>
    <p:extLst>
      <p:ext uri="{BB962C8B-B14F-4D97-AF65-F5344CB8AC3E}">
        <p14:creationId xmlns:p14="http://schemas.microsoft.com/office/powerpoint/2010/main" val="22726964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33802" y="324016"/>
            <a:ext cx="11044631" cy="766006"/>
          </a:xfrm>
        </p:spPr>
        <p:txBody>
          <a:bodyPr>
            <a:noAutofit/>
          </a:bodyPr>
          <a:lstStyle/>
          <a:p>
            <a:pPr algn="ctr"/>
            <a:r>
              <a:rPr lang="es-ES" sz="3600" b="1" dirty="0">
                <a:solidFill>
                  <a:srgbClr val="4E9EBA"/>
                </a:solidFill>
                <a:latin typeface="Calibri cuerpo"/>
                <a:ea typeface="+mn-ea"/>
                <a:cs typeface="+mn-cs"/>
              </a:rPr>
              <a:t>TRATAMIENTO DE LA SARNA: MEDIDAS NO FARMACOLÓGICAS</a:t>
            </a:r>
          </a:p>
        </p:txBody>
      </p:sp>
      <p:sp>
        <p:nvSpPr>
          <p:cNvPr id="6" name="Subtítulo 2"/>
          <p:cNvSpPr txBox="1">
            <a:spLocks/>
          </p:cNvSpPr>
          <p:nvPr/>
        </p:nvSpPr>
        <p:spPr>
          <a:xfrm>
            <a:off x="1551777" y="1557024"/>
            <a:ext cx="9088445"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400"/>
              </a:lnSpc>
            </a:pPr>
            <a:endParaRPr lang="es-ES" sz="2000" b="1" dirty="0" smtClean="0">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142304"/>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4" name="CuadroTexto 3"/>
          <p:cNvSpPr txBox="1"/>
          <p:nvPr/>
        </p:nvSpPr>
        <p:spPr>
          <a:xfrm>
            <a:off x="433802" y="1410617"/>
            <a:ext cx="11161486" cy="3162043"/>
          </a:xfrm>
          <a:prstGeom prst="rect">
            <a:avLst/>
          </a:prstGeom>
          <a:noFill/>
        </p:spPr>
        <p:txBody>
          <a:bodyPr wrap="square" rtlCol="0">
            <a:spAutoFit/>
          </a:bodyPr>
          <a:lstStyle/>
          <a:p>
            <a:pPr marL="285750" indent="-285750">
              <a:lnSpc>
                <a:spcPts val="3000"/>
              </a:lnSpc>
              <a:spcBef>
                <a:spcPts val="1000"/>
              </a:spcBef>
              <a:buFont typeface="Arial" panose="020B0604020202020204" pitchFamily="34" charset="0"/>
              <a:buChar char="•"/>
            </a:pPr>
            <a:r>
              <a:rPr lang="es-ES" dirty="0"/>
              <a:t>Las medidas no farmacológicas deben implementarse en el momento en el que se inicie el tratamiento farmacológico, para minimizar el riesgo de </a:t>
            </a:r>
            <a:r>
              <a:rPr lang="es-ES" dirty="0" err="1" smtClean="0"/>
              <a:t>reinfestación</a:t>
            </a:r>
            <a:endParaRPr lang="es-ES" dirty="0"/>
          </a:p>
          <a:p>
            <a:pPr marL="285750" indent="-285750">
              <a:lnSpc>
                <a:spcPts val="3000"/>
              </a:lnSpc>
              <a:spcBef>
                <a:spcPts val="1000"/>
              </a:spcBef>
              <a:buFont typeface="Arial" panose="020B0604020202020204" pitchFamily="34" charset="0"/>
              <a:buChar char="•"/>
            </a:pPr>
            <a:r>
              <a:rPr lang="es-ES" dirty="0"/>
              <a:t>Se recomienda dar información por escrito a los pacientes y sus contactos, tanto de las medidas no farmacológicas como de los tratamientos farmacológicos instaurados en cada </a:t>
            </a:r>
            <a:r>
              <a:rPr lang="es-ES" dirty="0" smtClean="0"/>
              <a:t>caso</a:t>
            </a:r>
            <a:endParaRPr lang="es-ES" dirty="0"/>
          </a:p>
          <a:p>
            <a:pPr marL="228600" indent="-228600">
              <a:lnSpc>
                <a:spcPts val="3000"/>
              </a:lnSpc>
              <a:spcBef>
                <a:spcPts val="1000"/>
              </a:spcBef>
              <a:buFont typeface="Arial" panose="020B0604020202020204" pitchFamily="34" charset="0"/>
              <a:buChar char="•"/>
            </a:pPr>
            <a:r>
              <a:rPr lang="es-ES" b="1" dirty="0"/>
              <a:t>MEDIDAS NO FARMACOLÓGICAS: </a:t>
            </a:r>
          </a:p>
          <a:p>
            <a:pPr algn="just">
              <a:lnSpc>
                <a:spcPts val="3000"/>
              </a:lnSpc>
              <a:spcBef>
                <a:spcPts val="1000"/>
              </a:spcBef>
            </a:pPr>
            <a:endParaRPr lang="es-ES" sz="1600" dirty="0"/>
          </a:p>
          <a:p>
            <a:pPr marL="342900" indent="-342900">
              <a:buFont typeface="Arial" panose="020B0604020202020204" pitchFamily="34" charset="0"/>
              <a:buChar char="•"/>
            </a:pPr>
            <a:endParaRPr lang="es-ES" sz="2000" dirty="0"/>
          </a:p>
        </p:txBody>
      </p:sp>
      <p:graphicFrame>
        <p:nvGraphicFramePr>
          <p:cNvPr id="3" name="Tabla 2"/>
          <p:cNvGraphicFramePr>
            <a:graphicFrameLocks noGrp="1"/>
          </p:cNvGraphicFramePr>
          <p:nvPr>
            <p:extLst>
              <p:ext uri="{D42A27DB-BD31-4B8C-83A1-F6EECF244321}">
                <p14:modId xmlns:p14="http://schemas.microsoft.com/office/powerpoint/2010/main" val="957237654"/>
              </p:ext>
            </p:extLst>
          </p:nvPr>
        </p:nvGraphicFramePr>
        <p:xfrm>
          <a:off x="2818015" y="3769044"/>
          <a:ext cx="5760720" cy="2352321"/>
        </p:xfrm>
        <a:graphic>
          <a:graphicData uri="http://schemas.openxmlformats.org/drawingml/2006/table">
            <a:tbl>
              <a:tblPr firstRow="1" firstCol="1" bandRow="1">
                <a:tableStyleId>{5C22544A-7EE6-4342-B048-85BDC9FD1C3A}</a:tableStyleId>
              </a:tblPr>
              <a:tblGrid>
                <a:gridCol w="5760720">
                  <a:extLst>
                    <a:ext uri="{9D8B030D-6E8A-4147-A177-3AD203B41FA5}">
                      <a16:colId xmlns:a16="http://schemas.microsoft.com/office/drawing/2014/main" val="2061004360"/>
                    </a:ext>
                  </a:extLst>
                </a:gridCol>
              </a:tblGrid>
              <a:tr h="975158">
                <a:tc>
                  <a:txBody>
                    <a:bodyPr/>
                    <a:lstStyle/>
                    <a:p>
                      <a:pPr marL="342900" lvl="0" indent="-342900" algn="just">
                        <a:lnSpc>
                          <a:spcPct val="107000"/>
                        </a:lnSpc>
                        <a:spcAft>
                          <a:spcPts val="0"/>
                        </a:spcAft>
                        <a:buFont typeface="Calibri" panose="020F0502020204030204" pitchFamily="34" charset="0"/>
                        <a:buChar char="-"/>
                      </a:pPr>
                      <a:r>
                        <a:rPr lang="es-ES" sz="1100" dirty="0">
                          <a:effectLst/>
                        </a:rPr>
                        <a:t>Lavar </a:t>
                      </a:r>
                      <a:r>
                        <a:rPr lang="es-ES" sz="1200" dirty="0">
                          <a:effectLst/>
                        </a:rPr>
                        <a:t>la ropa, las toallas, las sábanas y fundas de almohada, así como cualquier otro material que haya estado en contacto directo con el paciente durante los 3 días previos a una temperatura igual o superior a 50ºC, o lavar en seco, o guardarlas en una bolsa de plástico cerrada durante al menos </a:t>
                      </a:r>
                      <a:r>
                        <a:rPr lang="es-ES" sz="1200" dirty="0" smtClean="0">
                          <a:effectLst/>
                        </a:rPr>
                        <a:t>4-8 días</a:t>
                      </a:r>
                      <a:r>
                        <a:rPr lang="es-ES" sz="1200" baseline="0" dirty="0" smtClean="0">
                          <a:effectLst/>
                        </a:rPr>
                        <a:t> (si hay mucha humedad pueden ser necesarios 8 días).</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4E9EBA"/>
                    </a:solidFill>
                  </a:tcPr>
                </a:tc>
                <a:extLst>
                  <a:ext uri="{0D108BD9-81ED-4DB2-BD59-A6C34878D82A}">
                    <a16:rowId xmlns:a16="http://schemas.microsoft.com/office/drawing/2014/main" val="334942165"/>
                  </a:ext>
                </a:extLst>
              </a:tr>
              <a:tr h="396082">
                <a:tc>
                  <a:txBody>
                    <a:bodyPr/>
                    <a:lstStyle/>
                    <a:p>
                      <a:pPr marL="342900" lvl="0" indent="-342900" algn="just">
                        <a:lnSpc>
                          <a:spcPct val="107000"/>
                        </a:lnSpc>
                        <a:spcAft>
                          <a:spcPts val="0"/>
                        </a:spcAft>
                        <a:buFont typeface="Calibri" panose="020F0502020204030204" pitchFamily="34" charset="0"/>
                        <a:buChar char="-"/>
                      </a:pPr>
                      <a:r>
                        <a:rPr lang="es-ES" sz="1200" dirty="0">
                          <a:effectLst/>
                        </a:rPr>
                        <a:t>Limpiar o aspirar las superficies (sofás y alfombras) para asegurar la eliminación de los ácaros</a:t>
                      </a:r>
                      <a:r>
                        <a:rPr lang="es-ES" sz="1200" dirty="0" smtClean="0">
                          <a:effectLst/>
                        </a:rPr>
                        <a:t>. No</a:t>
                      </a:r>
                      <a:r>
                        <a:rPr lang="es-ES" sz="1200" baseline="0" dirty="0" smtClean="0">
                          <a:effectLst/>
                        </a:rPr>
                        <a:t> utilizar la tapicería durante 4-8 días.</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4E9EBA"/>
                    </a:solidFill>
                  </a:tcPr>
                </a:tc>
                <a:extLst>
                  <a:ext uri="{0D108BD9-81ED-4DB2-BD59-A6C34878D82A}">
                    <a16:rowId xmlns:a16="http://schemas.microsoft.com/office/drawing/2014/main" val="872278188"/>
                  </a:ext>
                </a:extLst>
              </a:tr>
              <a:tr h="581622">
                <a:tc>
                  <a:txBody>
                    <a:bodyPr/>
                    <a:lstStyle/>
                    <a:p>
                      <a:pPr marL="342900" lvl="0" indent="-342900" algn="just">
                        <a:lnSpc>
                          <a:spcPct val="107000"/>
                        </a:lnSpc>
                        <a:spcAft>
                          <a:spcPts val="0"/>
                        </a:spcAft>
                        <a:buFont typeface="Calibri" panose="020F0502020204030204" pitchFamily="34" charset="0"/>
                        <a:buChar char="-"/>
                      </a:pPr>
                      <a:r>
                        <a:rPr lang="es-ES" sz="1100" dirty="0">
                          <a:effectLst/>
                        </a:rPr>
                        <a:t>Cortarse la uñas y evitar rascarse, ya que se </a:t>
                      </a:r>
                      <a:r>
                        <a:rPr lang="es-ES" sz="1200" dirty="0">
                          <a:effectLst/>
                        </a:rPr>
                        <a:t>pueden acumular parásitos y huevos debajo de las uñas y también para evitar la sobreinfección bacteriana.</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4E9EBA"/>
                    </a:solidFill>
                  </a:tcPr>
                </a:tc>
                <a:extLst>
                  <a:ext uri="{0D108BD9-81ED-4DB2-BD59-A6C34878D82A}">
                    <a16:rowId xmlns:a16="http://schemas.microsoft.com/office/drawing/2014/main" val="603592765"/>
                  </a:ext>
                </a:extLst>
              </a:tr>
              <a:tr h="396082">
                <a:tc>
                  <a:txBody>
                    <a:bodyPr/>
                    <a:lstStyle/>
                    <a:p>
                      <a:pPr marL="342900" lvl="0" indent="-342900" algn="just">
                        <a:lnSpc>
                          <a:spcPct val="107000"/>
                        </a:lnSpc>
                        <a:spcAft>
                          <a:spcPts val="0"/>
                        </a:spcAft>
                        <a:buFont typeface="Calibri" panose="020F0502020204030204" pitchFamily="34" charset="0"/>
                        <a:buChar char="-"/>
                      </a:pPr>
                      <a:r>
                        <a:rPr lang="es-ES" sz="1200" dirty="0">
                          <a:effectLst/>
                        </a:rPr>
                        <a:t>Utilizar cremas hidratantes tras el tratamiento para prevenir la irritación de la piel.</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4E9EBA"/>
                    </a:solidFill>
                  </a:tcPr>
                </a:tc>
                <a:extLst>
                  <a:ext uri="{0D108BD9-81ED-4DB2-BD59-A6C34878D82A}">
                    <a16:rowId xmlns:a16="http://schemas.microsoft.com/office/drawing/2014/main" val="406021286"/>
                  </a:ext>
                </a:extLst>
              </a:tr>
            </a:tbl>
          </a:graphicData>
        </a:graphic>
      </p:graphicFrame>
    </p:spTree>
    <p:extLst>
      <p:ext uri="{BB962C8B-B14F-4D97-AF65-F5344CB8AC3E}">
        <p14:creationId xmlns:p14="http://schemas.microsoft.com/office/powerpoint/2010/main" val="34115604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33802" y="276528"/>
            <a:ext cx="11161486" cy="767876"/>
          </a:xfrm>
        </p:spPr>
        <p:txBody>
          <a:bodyPr>
            <a:noAutofit/>
          </a:bodyPr>
          <a:lstStyle/>
          <a:p>
            <a:pPr algn="ctr"/>
            <a:r>
              <a:rPr lang="es-ES" sz="3600" b="1" dirty="0">
                <a:solidFill>
                  <a:srgbClr val="4E9EBA"/>
                </a:solidFill>
                <a:latin typeface="Calibri cuerpo"/>
                <a:ea typeface="+mn-ea"/>
                <a:cs typeface="+mn-cs"/>
              </a:rPr>
              <a:t>TRATAMIENTO DE LA SARNA: TRATAMIENTO FARMACOLÓGICO</a:t>
            </a:r>
          </a:p>
        </p:txBody>
      </p:sp>
      <p:sp>
        <p:nvSpPr>
          <p:cNvPr id="6" name="Subtítulo 2"/>
          <p:cNvSpPr txBox="1">
            <a:spLocks/>
          </p:cNvSpPr>
          <p:nvPr/>
        </p:nvSpPr>
        <p:spPr>
          <a:xfrm>
            <a:off x="1551777" y="1557024"/>
            <a:ext cx="9088445"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400"/>
              </a:lnSpc>
            </a:pPr>
            <a:endParaRPr lang="es-ES" sz="2000" b="1" dirty="0" smtClean="0">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82908" y="1097279"/>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4" name="CuadroTexto 3"/>
          <p:cNvSpPr txBox="1"/>
          <p:nvPr/>
        </p:nvSpPr>
        <p:spPr>
          <a:xfrm>
            <a:off x="532015" y="2242187"/>
            <a:ext cx="11063273" cy="2587508"/>
          </a:xfrm>
          <a:prstGeom prst="rect">
            <a:avLst/>
          </a:prstGeom>
          <a:noFill/>
        </p:spPr>
        <p:txBody>
          <a:bodyPr wrap="square" rtlCol="0">
            <a:spAutoFit/>
          </a:bodyPr>
          <a:lstStyle/>
          <a:p>
            <a:r>
              <a:rPr lang="es-ES" b="1" dirty="0"/>
              <a:t>IDEAS CLAVES</a:t>
            </a:r>
            <a:r>
              <a:rPr lang="es-ES" sz="2000" dirty="0" smtClean="0"/>
              <a:t>:</a:t>
            </a:r>
            <a:endParaRPr lang="es-ES" sz="2000" dirty="0"/>
          </a:p>
          <a:p>
            <a:pPr marL="285750" indent="-285750">
              <a:lnSpc>
                <a:spcPts val="3000"/>
              </a:lnSpc>
              <a:spcBef>
                <a:spcPts val="1000"/>
              </a:spcBef>
              <a:buFont typeface="Arial" panose="020B0604020202020204" pitchFamily="34" charset="0"/>
              <a:buChar char="•"/>
            </a:pPr>
            <a:r>
              <a:rPr lang="es-ES" dirty="0"/>
              <a:t>La </a:t>
            </a:r>
            <a:r>
              <a:rPr lang="es-ES" dirty="0" err="1">
                <a:solidFill>
                  <a:srgbClr val="4E9EBA"/>
                </a:solidFill>
              </a:rPr>
              <a:t>permetrina</a:t>
            </a:r>
            <a:r>
              <a:rPr lang="es-ES" dirty="0">
                <a:solidFill>
                  <a:srgbClr val="4E9EBA"/>
                </a:solidFill>
              </a:rPr>
              <a:t> tópica al 5% </a:t>
            </a:r>
            <a:r>
              <a:rPr lang="es-ES" dirty="0"/>
              <a:t>o la </a:t>
            </a:r>
            <a:r>
              <a:rPr lang="es-ES" dirty="0" err="1">
                <a:solidFill>
                  <a:srgbClr val="4E9EBA"/>
                </a:solidFill>
              </a:rPr>
              <a:t>ivermectina</a:t>
            </a:r>
            <a:r>
              <a:rPr lang="es-ES" dirty="0">
                <a:solidFill>
                  <a:srgbClr val="4E9EBA"/>
                </a:solidFill>
              </a:rPr>
              <a:t> oral </a:t>
            </a:r>
            <a:r>
              <a:rPr lang="es-ES" dirty="0"/>
              <a:t>se consideran tratamiento de primera </a:t>
            </a:r>
            <a:r>
              <a:rPr lang="es-ES" dirty="0" smtClean="0"/>
              <a:t>línea </a:t>
            </a:r>
            <a:endParaRPr lang="es-ES" dirty="0"/>
          </a:p>
          <a:p>
            <a:pPr marL="285750" indent="-285750">
              <a:lnSpc>
                <a:spcPts val="3000"/>
              </a:lnSpc>
              <a:spcBef>
                <a:spcPts val="1000"/>
              </a:spcBef>
              <a:buFont typeface="Arial" panose="020B0604020202020204" pitchFamily="34" charset="0"/>
              <a:buChar char="•"/>
            </a:pPr>
            <a:r>
              <a:rPr lang="es-ES" dirty="0"/>
              <a:t> </a:t>
            </a:r>
            <a:r>
              <a:rPr lang="es-ES" dirty="0" smtClean="0"/>
              <a:t>El tratamiento para la sarna clásica y la sarna costrosa no es igual</a:t>
            </a:r>
          </a:p>
          <a:p>
            <a:pPr marL="285750" indent="-285750">
              <a:lnSpc>
                <a:spcPts val="3000"/>
              </a:lnSpc>
              <a:spcBef>
                <a:spcPts val="1000"/>
              </a:spcBef>
              <a:buFont typeface="Arial" panose="020B0604020202020204" pitchFamily="34" charset="0"/>
              <a:buChar char="•"/>
            </a:pPr>
            <a:r>
              <a:rPr lang="es-ES" dirty="0" smtClean="0"/>
              <a:t>En la sarna costrosa se combinan ambos fármacos desde el inicio</a:t>
            </a:r>
            <a:endParaRPr lang="es-ES" dirty="0"/>
          </a:p>
          <a:p>
            <a:endParaRPr lang="es-ES" sz="2000" dirty="0"/>
          </a:p>
          <a:p>
            <a:endParaRPr lang="es-ES" sz="2000" dirty="0" smtClean="0"/>
          </a:p>
        </p:txBody>
      </p:sp>
    </p:spTree>
    <p:extLst>
      <p:ext uri="{BB962C8B-B14F-4D97-AF65-F5344CB8AC3E}">
        <p14:creationId xmlns:p14="http://schemas.microsoft.com/office/powerpoint/2010/main" val="28057219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33802" y="207819"/>
            <a:ext cx="11169799" cy="901633"/>
          </a:xfrm>
        </p:spPr>
        <p:txBody>
          <a:bodyPr>
            <a:noAutofit/>
          </a:bodyPr>
          <a:lstStyle/>
          <a:p>
            <a:pPr algn="ctr"/>
            <a:r>
              <a:rPr lang="es-ES" sz="3400" b="1" dirty="0">
                <a:solidFill>
                  <a:srgbClr val="4E9EBA"/>
                </a:solidFill>
                <a:latin typeface="Calibri cuerpo"/>
                <a:ea typeface="+mn-ea"/>
                <a:cs typeface="+mn-cs"/>
              </a:rPr>
              <a:t>TRATAMIENTO DE LA SARNA: TRATAMIENTO FARMACOLÓGICO. SARNA CLÁSICA</a:t>
            </a:r>
          </a:p>
        </p:txBody>
      </p:sp>
      <p:sp>
        <p:nvSpPr>
          <p:cNvPr id="6" name="Subtítulo 2"/>
          <p:cNvSpPr txBox="1">
            <a:spLocks/>
          </p:cNvSpPr>
          <p:nvPr/>
        </p:nvSpPr>
        <p:spPr>
          <a:xfrm>
            <a:off x="1551777" y="1557024"/>
            <a:ext cx="9088445"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400"/>
              </a:lnSpc>
            </a:pPr>
            <a:endParaRPr lang="es-ES" sz="2000" b="1" dirty="0" smtClean="0">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10367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4" name="CuadroTexto 3"/>
          <p:cNvSpPr txBox="1"/>
          <p:nvPr/>
        </p:nvSpPr>
        <p:spPr>
          <a:xfrm>
            <a:off x="433802" y="1337174"/>
            <a:ext cx="11169799" cy="5093702"/>
          </a:xfrm>
          <a:prstGeom prst="rect">
            <a:avLst/>
          </a:prstGeom>
          <a:noFill/>
        </p:spPr>
        <p:txBody>
          <a:bodyPr wrap="square" rtlCol="0">
            <a:spAutoFit/>
          </a:bodyPr>
          <a:lstStyle/>
          <a:p>
            <a:pPr>
              <a:lnSpc>
                <a:spcPts val="3000"/>
              </a:lnSpc>
              <a:spcBef>
                <a:spcPts val="1000"/>
              </a:spcBef>
            </a:pPr>
            <a:r>
              <a:rPr lang="es-ES" b="1" dirty="0"/>
              <a:t>SARNA CLÁSICA</a:t>
            </a:r>
            <a:r>
              <a:rPr lang="es-ES" b="1" dirty="0" smtClean="0"/>
              <a:t>:</a:t>
            </a:r>
          </a:p>
          <a:p>
            <a:pPr marL="285750" indent="-285750">
              <a:lnSpc>
                <a:spcPts val="3000"/>
              </a:lnSpc>
              <a:spcBef>
                <a:spcPts val="1000"/>
              </a:spcBef>
              <a:buFont typeface="Arial" panose="020B0604020202020204" pitchFamily="34" charset="0"/>
              <a:buChar char="•"/>
            </a:pPr>
            <a:r>
              <a:rPr lang="es-ES" dirty="0" err="1" smtClean="0">
                <a:solidFill>
                  <a:srgbClr val="4E9EBA"/>
                </a:solidFill>
              </a:rPr>
              <a:t>Permetrina</a:t>
            </a:r>
            <a:r>
              <a:rPr lang="es-ES" dirty="0" smtClean="0">
                <a:solidFill>
                  <a:srgbClr val="4E9EBA"/>
                </a:solidFill>
              </a:rPr>
              <a:t> 5% crema: </a:t>
            </a:r>
          </a:p>
          <a:p>
            <a:pPr>
              <a:lnSpc>
                <a:spcPts val="3000"/>
              </a:lnSpc>
              <a:spcBef>
                <a:spcPts val="1000"/>
              </a:spcBef>
            </a:pPr>
            <a:r>
              <a:rPr lang="es-ES" dirty="0"/>
              <a:t>Es </a:t>
            </a:r>
            <a:r>
              <a:rPr lang="es-ES" dirty="0" err="1"/>
              <a:t>adulticida</a:t>
            </a:r>
            <a:r>
              <a:rPr lang="es-ES" dirty="0"/>
              <a:t> y ovicida, y es muy eficaz (índices de curación 90%)</a:t>
            </a:r>
          </a:p>
          <a:p>
            <a:pPr marL="742950" lvl="1" indent="-285750">
              <a:lnSpc>
                <a:spcPts val="3000"/>
              </a:lnSpc>
              <a:spcBef>
                <a:spcPts val="1000"/>
              </a:spcBef>
              <a:buFont typeface="Arial" panose="020B0604020202020204" pitchFamily="34" charset="0"/>
              <a:buChar char="•"/>
            </a:pPr>
            <a:r>
              <a:rPr lang="es-ES" b="1" u="sng" dirty="0" smtClean="0"/>
              <a:t>Administración</a:t>
            </a:r>
            <a:r>
              <a:rPr lang="es-ES" u="sng" dirty="0" smtClean="0"/>
              <a:t>: </a:t>
            </a:r>
            <a:r>
              <a:rPr lang="es-ES" dirty="0" smtClean="0"/>
              <a:t>Se debe aplicar la crema por todo el cuerpo. Normalmente 30 gramos son suficientes para una aplicación en un adulto. Se recomienda aplicar el tratamiento antes de acostarse. Se debe retirar con un baño o ducha al cabo de 8-14 horas. </a:t>
            </a:r>
          </a:p>
          <a:p>
            <a:pPr lvl="1">
              <a:lnSpc>
                <a:spcPts val="3000"/>
              </a:lnSpc>
              <a:spcBef>
                <a:spcPts val="1000"/>
              </a:spcBef>
            </a:pPr>
            <a:r>
              <a:rPr lang="es-ES" dirty="0" smtClean="0"/>
              <a:t>	* En general se recomienda repetir el tratamiento al cabo de 1-2 semanas, para subsanar posibles errores 	de aplicación.</a:t>
            </a:r>
          </a:p>
          <a:p>
            <a:pPr marL="742950" lvl="1" indent="-285750">
              <a:lnSpc>
                <a:spcPts val="3000"/>
              </a:lnSpc>
              <a:spcBef>
                <a:spcPts val="1000"/>
              </a:spcBef>
              <a:buFont typeface="Arial" panose="020B0604020202020204" pitchFamily="34" charset="0"/>
              <a:buChar char="•"/>
            </a:pPr>
            <a:r>
              <a:rPr lang="es-ES" b="1" u="sng" dirty="0"/>
              <a:t>Efectos adversos: </a:t>
            </a:r>
            <a:r>
              <a:rPr lang="es-ES" dirty="0" smtClean="0"/>
              <a:t>Generalmente se tolera bien. Efectos adversos más habituales </a:t>
            </a:r>
            <a:r>
              <a:rPr lang="es-ES" dirty="0" smtClean="0">
                <a:sym typeface="Wingdings" panose="05000000000000000000" pitchFamily="2" charset="2"/>
              </a:rPr>
              <a:t> eritema, prurito e hipersensibilidad</a:t>
            </a:r>
          </a:p>
          <a:p>
            <a:pPr lvl="1">
              <a:lnSpc>
                <a:spcPts val="3000"/>
              </a:lnSpc>
              <a:spcBef>
                <a:spcPts val="1000"/>
              </a:spcBef>
            </a:pPr>
            <a:r>
              <a:rPr lang="es-ES" dirty="0">
                <a:sym typeface="Wingdings" panose="05000000000000000000" pitchFamily="2" charset="2"/>
              </a:rPr>
              <a:t>	</a:t>
            </a:r>
            <a:r>
              <a:rPr lang="es-ES" dirty="0" smtClean="0">
                <a:sym typeface="Wingdings" panose="05000000000000000000" pitchFamily="2" charset="2"/>
              </a:rPr>
              <a:t>*Es necesario evitar el contacto con los ojos, las mucosas y con heridas abiertas</a:t>
            </a:r>
            <a:endParaRPr lang="es-ES" dirty="0"/>
          </a:p>
        </p:txBody>
      </p:sp>
    </p:spTree>
    <p:extLst>
      <p:ext uri="{BB962C8B-B14F-4D97-AF65-F5344CB8AC3E}">
        <p14:creationId xmlns:p14="http://schemas.microsoft.com/office/powerpoint/2010/main" val="12243148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30501" y="260836"/>
            <a:ext cx="11158185" cy="781395"/>
          </a:xfrm>
        </p:spPr>
        <p:txBody>
          <a:bodyPr>
            <a:noAutofit/>
          </a:bodyPr>
          <a:lstStyle/>
          <a:p>
            <a:pPr algn="ctr"/>
            <a:r>
              <a:rPr lang="es-ES" sz="3400" b="1" dirty="0">
                <a:solidFill>
                  <a:srgbClr val="4E9EBA"/>
                </a:solidFill>
                <a:latin typeface="Calibri cuerpo"/>
                <a:ea typeface="+mn-ea"/>
                <a:cs typeface="+mn-cs"/>
              </a:rPr>
              <a:t>TRATAMIENTO DE LA SARNA: TRATAMIENTO FARMACOLÓGICO. SARNA CLÁSICA</a:t>
            </a:r>
          </a:p>
        </p:txBody>
      </p:sp>
      <p:sp>
        <p:nvSpPr>
          <p:cNvPr id="6" name="Subtítulo 2"/>
          <p:cNvSpPr txBox="1">
            <a:spLocks/>
          </p:cNvSpPr>
          <p:nvPr/>
        </p:nvSpPr>
        <p:spPr>
          <a:xfrm>
            <a:off x="433803" y="1338663"/>
            <a:ext cx="11158184" cy="4706512"/>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3000"/>
              </a:lnSpc>
              <a:buNone/>
            </a:pPr>
            <a:r>
              <a:rPr lang="es-ES" sz="1800" b="1" dirty="0"/>
              <a:t>SARNA CLÁSICA</a:t>
            </a:r>
            <a:r>
              <a:rPr lang="es-ES" sz="1800" b="1" dirty="0" smtClean="0"/>
              <a:t>:</a:t>
            </a:r>
          </a:p>
          <a:p>
            <a:pPr marL="285750" indent="-285750">
              <a:lnSpc>
                <a:spcPts val="3000"/>
              </a:lnSpc>
            </a:pPr>
            <a:r>
              <a:rPr lang="es-ES" sz="1800" dirty="0" err="1">
                <a:solidFill>
                  <a:srgbClr val="4E9EBA"/>
                </a:solidFill>
              </a:rPr>
              <a:t>Ivermectina</a:t>
            </a:r>
            <a:r>
              <a:rPr lang="es-ES" sz="1800" dirty="0">
                <a:solidFill>
                  <a:srgbClr val="4E9EBA"/>
                </a:solidFill>
              </a:rPr>
              <a:t> oral: </a:t>
            </a:r>
          </a:p>
          <a:p>
            <a:pPr marL="0" indent="0">
              <a:lnSpc>
                <a:spcPts val="3000"/>
              </a:lnSpc>
              <a:buNone/>
            </a:pPr>
            <a:r>
              <a:rPr lang="es-ES" sz="1800" dirty="0"/>
              <a:t>Antiparasitario de amplio espectro, presenta la ventaja de la vía de administración oral. Resulta especialmente útil en caso de brotes en instituciones o cuando se prevean dificultades para el cumplimiento correcto de la aplicación de tratamiento tópico. </a:t>
            </a:r>
            <a:endParaRPr lang="es-ES" sz="1800" dirty="0" smtClean="0"/>
          </a:p>
          <a:p>
            <a:pPr lvl="1">
              <a:lnSpc>
                <a:spcPts val="3000"/>
              </a:lnSpc>
            </a:pPr>
            <a:r>
              <a:rPr lang="es-ES" sz="1800" b="1" u="sng" dirty="0"/>
              <a:t>Administración: </a:t>
            </a:r>
            <a:r>
              <a:rPr lang="es-ES" sz="1800" dirty="0" smtClean="0"/>
              <a:t>La dosis recomendad es 200 µg/kg de peso en toma única. Debe tomarse con el estómago </a:t>
            </a:r>
            <a:r>
              <a:rPr lang="es-ES" sz="1800" dirty="0" err="1" smtClean="0"/>
              <a:t>vacio</a:t>
            </a:r>
            <a:r>
              <a:rPr lang="es-ES" sz="1800" dirty="0" smtClean="0"/>
              <a:t>, con un vaso de agua</a:t>
            </a:r>
          </a:p>
          <a:p>
            <a:pPr marL="0" lvl="1" indent="0">
              <a:lnSpc>
                <a:spcPts val="3000"/>
              </a:lnSpc>
              <a:spcBef>
                <a:spcPts val="1000"/>
              </a:spcBef>
              <a:buNone/>
            </a:pPr>
            <a:r>
              <a:rPr lang="es-ES" sz="1800" dirty="0"/>
              <a:t>	</a:t>
            </a:r>
            <a:endParaRPr lang="es-ES" sz="1800" dirty="0" smtClean="0"/>
          </a:p>
          <a:p>
            <a:pPr marL="0" lvl="1" indent="0">
              <a:lnSpc>
                <a:spcPts val="3000"/>
              </a:lnSpc>
              <a:spcBef>
                <a:spcPts val="1000"/>
              </a:spcBef>
              <a:buNone/>
            </a:pPr>
            <a:r>
              <a:rPr lang="es-ES" sz="1800" dirty="0"/>
              <a:t>	</a:t>
            </a:r>
            <a:r>
              <a:rPr lang="es-ES" sz="1800" dirty="0" smtClean="0"/>
              <a:t>*</a:t>
            </a:r>
            <a:r>
              <a:rPr lang="es-ES" sz="1800" dirty="0"/>
              <a:t>Conviene repetir el tratamiento al cabo de 1-2 </a:t>
            </a:r>
            <a:r>
              <a:rPr lang="es-ES" sz="1800" dirty="0" smtClean="0"/>
              <a:t>semanas,</a:t>
            </a:r>
            <a:endParaRPr lang="es-ES" sz="1800" dirty="0"/>
          </a:p>
          <a:p>
            <a:pPr marL="0" lvl="1" indent="0">
              <a:lnSpc>
                <a:spcPts val="3000"/>
              </a:lnSpc>
              <a:spcBef>
                <a:spcPts val="1000"/>
              </a:spcBef>
              <a:buNone/>
            </a:pPr>
            <a:r>
              <a:rPr lang="es-ES" sz="1800" dirty="0" smtClean="0"/>
              <a:t>	 </a:t>
            </a:r>
            <a:r>
              <a:rPr lang="es-ES" sz="1800" dirty="0"/>
              <a:t>ya que no es ovicida y tiene una mida media </a:t>
            </a:r>
            <a:r>
              <a:rPr lang="es-ES" sz="1800" dirty="0" smtClean="0"/>
              <a:t>corta</a:t>
            </a:r>
            <a:endParaRPr lang="es-ES" sz="1800" dirty="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0501" y="111264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pic>
        <p:nvPicPr>
          <p:cNvPr id="3" name="Imagen 2"/>
          <p:cNvPicPr>
            <a:picLocks noChangeAspect="1"/>
          </p:cNvPicPr>
          <p:nvPr/>
        </p:nvPicPr>
        <p:blipFill>
          <a:blip r:embed="rId5"/>
          <a:stretch>
            <a:fillRect/>
          </a:stretch>
        </p:blipFill>
        <p:spPr>
          <a:xfrm>
            <a:off x="6785469" y="4083322"/>
            <a:ext cx="3562548" cy="2165701"/>
          </a:xfrm>
          <a:prstGeom prst="rect">
            <a:avLst/>
          </a:prstGeom>
        </p:spPr>
      </p:pic>
    </p:spTree>
    <p:extLst>
      <p:ext uri="{BB962C8B-B14F-4D97-AF65-F5344CB8AC3E}">
        <p14:creationId xmlns:p14="http://schemas.microsoft.com/office/powerpoint/2010/main" val="426906899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33802" y="297404"/>
            <a:ext cx="11386895" cy="770315"/>
          </a:xfrm>
        </p:spPr>
        <p:txBody>
          <a:bodyPr>
            <a:noAutofit/>
          </a:bodyPr>
          <a:lstStyle/>
          <a:p>
            <a:pPr algn="ctr"/>
            <a:r>
              <a:rPr lang="es-ES" sz="3400" b="1" dirty="0">
                <a:solidFill>
                  <a:srgbClr val="4E9EBA"/>
                </a:solidFill>
                <a:latin typeface="Calibri cuerpo"/>
                <a:ea typeface="+mn-ea"/>
                <a:cs typeface="+mn-cs"/>
              </a:rPr>
              <a:t>TRATAMIENTO DE LA SARNA: TRATAMIENTO FARMACOLÓGICO. SARNA CLÁSICA </a:t>
            </a:r>
          </a:p>
        </p:txBody>
      </p:sp>
      <p:sp>
        <p:nvSpPr>
          <p:cNvPr id="6" name="Subtítulo 2"/>
          <p:cNvSpPr txBox="1">
            <a:spLocks/>
          </p:cNvSpPr>
          <p:nvPr/>
        </p:nvSpPr>
        <p:spPr>
          <a:xfrm>
            <a:off x="433802" y="1331127"/>
            <a:ext cx="11161486" cy="4752731"/>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3000"/>
              </a:lnSpc>
              <a:buNone/>
            </a:pPr>
            <a:r>
              <a:rPr lang="es-ES" sz="1800" b="1" dirty="0"/>
              <a:t>SARNA CLÁSICA:</a:t>
            </a:r>
          </a:p>
          <a:p>
            <a:pPr marL="285750" indent="-285750">
              <a:lnSpc>
                <a:spcPts val="3000"/>
              </a:lnSpc>
            </a:pPr>
            <a:r>
              <a:rPr lang="es-ES" sz="1800" dirty="0" err="1">
                <a:solidFill>
                  <a:srgbClr val="4E9EBA"/>
                </a:solidFill>
              </a:rPr>
              <a:t>Ivermectina</a:t>
            </a:r>
            <a:r>
              <a:rPr lang="es-ES" sz="1800" dirty="0">
                <a:solidFill>
                  <a:srgbClr val="4E9EBA"/>
                </a:solidFill>
              </a:rPr>
              <a:t> oral: </a:t>
            </a:r>
          </a:p>
          <a:p>
            <a:pPr marL="0" indent="0">
              <a:lnSpc>
                <a:spcPts val="3000"/>
              </a:lnSpc>
              <a:buNone/>
            </a:pPr>
            <a:r>
              <a:rPr lang="es-ES" sz="1800" dirty="0"/>
              <a:t>Antiparasitario de amplio espectro, presenta la ventaja de la vía de administración oral. Resulta especialmente útil en caso de brotes en instituciones o cuando se prevean dificultades para el cumplimiento correcto de la aplicación de tratamiento tópico. </a:t>
            </a:r>
            <a:endParaRPr lang="es-ES" sz="1800" dirty="0" smtClean="0"/>
          </a:p>
          <a:p>
            <a:pPr lvl="1">
              <a:lnSpc>
                <a:spcPts val="3000"/>
              </a:lnSpc>
            </a:pPr>
            <a:r>
              <a:rPr lang="es-ES" sz="1800" b="1" u="sng" dirty="0" smtClean="0"/>
              <a:t>Efectos adversos: </a:t>
            </a:r>
            <a:r>
              <a:rPr lang="es-ES" sz="1800" dirty="0" smtClean="0"/>
              <a:t>A las dosis utilizadas para el tratamiento de la sarna suele ser bien tolerada. Efectos adversos más frecuentes </a:t>
            </a:r>
            <a:r>
              <a:rPr lang="es-ES" sz="1800" dirty="0" smtClean="0">
                <a:sym typeface="Wingdings" panose="05000000000000000000" pitchFamily="2" charset="2"/>
              </a:rPr>
              <a:t> reacciones cutáneas y la cefalea. Puede observarse exacerbación transitoria del prurito al comienzo del tratamiento.</a:t>
            </a:r>
          </a:p>
          <a:p>
            <a:pPr marL="457200" lvl="1" indent="0">
              <a:lnSpc>
                <a:spcPts val="3000"/>
              </a:lnSpc>
              <a:buNone/>
            </a:pPr>
            <a:endParaRPr lang="es-ES" sz="1800" dirty="0" smtClean="0">
              <a:sym typeface="Wingdings" panose="05000000000000000000" pitchFamily="2" charset="2"/>
            </a:endParaRPr>
          </a:p>
          <a:p>
            <a:pPr marL="0" indent="0">
              <a:lnSpc>
                <a:spcPts val="3000"/>
              </a:lnSpc>
              <a:buNone/>
            </a:pPr>
            <a:r>
              <a:rPr lang="es-ES" sz="1800" dirty="0">
                <a:sym typeface="Wingdings" panose="05000000000000000000" pitchFamily="2" charset="2"/>
              </a:rPr>
              <a:t>*IVERGALEN 3 mg caja de 4 comprimidos. El precio del tratamiento completo puede resultar elevado, teniendo en cuenta la dosificación según peso y la duración del tratamiento</a:t>
            </a: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103280"/>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14653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75374" y="368503"/>
            <a:ext cx="11044631" cy="732155"/>
          </a:xfrm>
        </p:spPr>
        <p:txBody>
          <a:bodyPr>
            <a:noAutofit/>
          </a:bodyPr>
          <a:lstStyle/>
          <a:p>
            <a:pPr algn="ctr"/>
            <a:r>
              <a:rPr lang="es-ES" sz="3400" b="1" dirty="0">
                <a:solidFill>
                  <a:srgbClr val="4E9EBA"/>
                </a:solidFill>
                <a:latin typeface="Calibri cuerpo"/>
                <a:ea typeface="+mn-ea"/>
                <a:cs typeface="+mn-cs"/>
              </a:rPr>
              <a:t>TRATAMIENTO DE LA SARNA: TRATAMIENTO FARMACOLÓGICO. SARNA CLÁSICA</a:t>
            </a:r>
          </a:p>
        </p:txBody>
      </p:sp>
      <p:sp>
        <p:nvSpPr>
          <p:cNvPr id="6" name="Subtítulo 2"/>
          <p:cNvSpPr txBox="1">
            <a:spLocks/>
          </p:cNvSpPr>
          <p:nvPr/>
        </p:nvSpPr>
        <p:spPr>
          <a:xfrm>
            <a:off x="1551777" y="1557024"/>
            <a:ext cx="9088445"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400"/>
              </a:lnSpc>
            </a:pPr>
            <a:endParaRPr lang="es-ES" sz="2000" b="1" dirty="0" smtClean="0">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375374" y="1119376"/>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4" name="CuadroTexto 3"/>
          <p:cNvSpPr txBox="1"/>
          <p:nvPr/>
        </p:nvSpPr>
        <p:spPr>
          <a:xfrm>
            <a:off x="406805" y="1317624"/>
            <a:ext cx="11161486" cy="5185490"/>
          </a:xfrm>
          <a:prstGeom prst="rect">
            <a:avLst/>
          </a:prstGeom>
          <a:noFill/>
        </p:spPr>
        <p:txBody>
          <a:bodyPr wrap="square" rtlCol="0">
            <a:spAutoFit/>
          </a:bodyPr>
          <a:lstStyle/>
          <a:p>
            <a:pPr>
              <a:lnSpc>
                <a:spcPts val="3000"/>
              </a:lnSpc>
              <a:spcBef>
                <a:spcPts val="1000"/>
              </a:spcBef>
            </a:pPr>
            <a:r>
              <a:rPr lang="es-ES" b="1" dirty="0"/>
              <a:t>SARNA CLÁSICA</a:t>
            </a:r>
            <a:r>
              <a:rPr lang="es-ES" b="1" dirty="0" smtClean="0"/>
              <a:t>:</a:t>
            </a:r>
          </a:p>
          <a:p>
            <a:pPr marL="285750" indent="-285750">
              <a:lnSpc>
                <a:spcPts val="3000"/>
              </a:lnSpc>
              <a:spcBef>
                <a:spcPts val="1000"/>
              </a:spcBef>
              <a:buFont typeface="Arial" panose="020B0604020202020204" pitchFamily="34" charset="0"/>
              <a:buChar char="•"/>
            </a:pPr>
            <a:r>
              <a:rPr lang="es-ES" dirty="0">
                <a:solidFill>
                  <a:srgbClr val="4E9EBA"/>
                </a:solidFill>
              </a:rPr>
              <a:t>Otros tratamientos disponibles</a:t>
            </a:r>
            <a:r>
              <a:rPr lang="es-ES" dirty="0" smtClean="0">
                <a:solidFill>
                  <a:srgbClr val="4E9EBA"/>
                </a:solidFill>
              </a:rPr>
              <a:t>:</a:t>
            </a:r>
          </a:p>
          <a:p>
            <a:pPr marL="742950" lvl="1" indent="-285750">
              <a:lnSpc>
                <a:spcPts val="3000"/>
              </a:lnSpc>
              <a:spcBef>
                <a:spcPts val="1000"/>
              </a:spcBef>
              <a:buFont typeface="Arial" panose="020B0604020202020204" pitchFamily="34" charset="0"/>
              <a:buChar char="•"/>
            </a:pPr>
            <a:r>
              <a:rPr lang="es-ES" b="1" u="sng" dirty="0"/>
              <a:t>Benzoato de </a:t>
            </a:r>
            <a:r>
              <a:rPr lang="es-ES" b="1" u="sng" dirty="0" err="1"/>
              <a:t>bencilo</a:t>
            </a:r>
            <a:r>
              <a:rPr lang="es-ES" b="1" u="sng" dirty="0"/>
              <a:t> al 10-25%, loción FM</a:t>
            </a:r>
            <a:r>
              <a:rPr lang="es-ES" b="1" u="sng" dirty="0" smtClean="0"/>
              <a:t>: </a:t>
            </a:r>
            <a:r>
              <a:rPr lang="es-ES" dirty="0" smtClean="0"/>
              <a:t>Es una escabicida eficaz y segura. Es un tratamiento de segunda elección para adultos, población pediátrica mayor de 6 años y mujeres embarazadas. </a:t>
            </a:r>
          </a:p>
          <a:p>
            <a:pPr lvl="2">
              <a:lnSpc>
                <a:spcPts val="3000"/>
              </a:lnSpc>
              <a:spcBef>
                <a:spcPts val="1000"/>
              </a:spcBef>
            </a:pPr>
            <a:r>
              <a:rPr lang="es-ES" u="sng" dirty="0" smtClean="0"/>
              <a:t>Aplicación: </a:t>
            </a:r>
          </a:p>
          <a:p>
            <a:pPr marL="1200150" lvl="2" indent="-285750">
              <a:lnSpc>
                <a:spcPts val="3000"/>
              </a:lnSpc>
              <a:spcBef>
                <a:spcPts val="1000"/>
              </a:spcBef>
              <a:buFontTx/>
              <a:buChar char="-"/>
            </a:pPr>
            <a:r>
              <a:rPr lang="es-ES" dirty="0" smtClean="0"/>
              <a:t>Se puede aplicar por la noches los días 1 y 2 y repetir el ciclo a los 7 días</a:t>
            </a:r>
          </a:p>
          <a:p>
            <a:pPr marL="1200150" lvl="2" indent="-285750">
              <a:lnSpc>
                <a:spcPts val="3000"/>
              </a:lnSpc>
              <a:spcBef>
                <a:spcPts val="1000"/>
              </a:spcBef>
              <a:buFontTx/>
              <a:buChar char="-"/>
            </a:pPr>
            <a:r>
              <a:rPr lang="es-ES" dirty="0" smtClean="0"/>
              <a:t>Se puede aplicar 3 días seguidos</a:t>
            </a:r>
          </a:p>
          <a:p>
            <a:pPr lvl="2">
              <a:lnSpc>
                <a:spcPts val="3000"/>
              </a:lnSpc>
              <a:spcBef>
                <a:spcPts val="1000"/>
              </a:spcBef>
            </a:pPr>
            <a:r>
              <a:rPr lang="es-ES" u="sng" dirty="0"/>
              <a:t>Efectos adversos: </a:t>
            </a:r>
          </a:p>
          <a:p>
            <a:pPr lvl="2">
              <a:lnSpc>
                <a:spcPts val="3000"/>
              </a:lnSpc>
              <a:spcBef>
                <a:spcPts val="1000"/>
              </a:spcBef>
            </a:pPr>
            <a:r>
              <a:rPr lang="es-ES" dirty="0" smtClean="0"/>
              <a:t>-  </a:t>
            </a:r>
            <a:r>
              <a:rPr lang="es-ES" dirty="0"/>
              <a:t>Irritación, </a:t>
            </a:r>
            <a:r>
              <a:rPr lang="es-ES" dirty="0" err="1"/>
              <a:t>xerosis</a:t>
            </a:r>
            <a:r>
              <a:rPr lang="es-ES" dirty="0"/>
              <a:t> cutánea y lesiones </a:t>
            </a:r>
            <a:r>
              <a:rPr lang="es-ES" dirty="0" smtClean="0"/>
              <a:t>eccematosas</a:t>
            </a:r>
            <a:endParaRPr lang="es-ES" dirty="0"/>
          </a:p>
          <a:p>
            <a:endParaRPr lang="es-ES" sz="2000" dirty="0"/>
          </a:p>
          <a:p>
            <a:endParaRPr lang="es-ES" sz="2000" dirty="0" smtClean="0"/>
          </a:p>
        </p:txBody>
      </p:sp>
    </p:spTree>
    <p:extLst>
      <p:ext uri="{BB962C8B-B14F-4D97-AF65-F5344CB8AC3E}">
        <p14:creationId xmlns:p14="http://schemas.microsoft.com/office/powerpoint/2010/main" val="82630547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1635" y="299351"/>
            <a:ext cx="11074372" cy="768425"/>
          </a:xfrm>
        </p:spPr>
        <p:txBody>
          <a:bodyPr>
            <a:noAutofit/>
          </a:bodyPr>
          <a:lstStyle/>
          <a:p>
            <a:pPr algn="ctr"/>
            <a:r>
              <a:rPr lang="es-ES" sz="3400" b="1" dirty="0">
                <a:solidFill>
                  <a:srgbClr val="4E9EBA"/>
                </a:solidFill>
                <a:latin typeface="Calibri cuerpo"/>
                <a:ea typeface="+mn-ea"/>
                <a:cs typeface="+mn-cs"/>
              </a:rPr>
              <a:t>TRATAMIENTO DE LA SARNA: TRATAMIENTO FARMACOLÓGICO. SARNA CLÁSICA </a:t>
            </a:r>
          </a:p>
        </p:txBody>
      </p:sp>
      <p:sp>
        <p:nvSpPr>
          <p:cNvPr id="6" name="Subtítulo 2"/>
          <p:cNvSpPr txBox="1">
            <a:spLocks/>
          </p:cNvSpPr>
          <p:nvPr/>
        </p:nvSpPr>
        <p:spPr>
          <a:xfrm>
            <a:off x="1551777" y="1557024"/>
            <a:ext cx="9088445"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400"/>
              </a:lnSpc>
            </a:pPr>
            <a:endParaRPr lang="es-ES" sz="2000" b="1" dirty="0" smtClean="0">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7279"/>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4" name="CuadroTexto 3"/>
          <p:cNvSpPr txBox="1"/>
          <p:nvPr/>
        </p:nvSpPr>
        <p:spPr>
          <a:xfrm>
            <a:off x="433802" y="1350695"/>
            <a:ext cx="11161486" cy="4375558"/>
          </a:xfrm>
          <a:prstGeom prst="rect">
            <a:avLst/>
          </a:prstGeom>
          <a:noFill/>
        </p:spPr>
        <p:txBody>
          <a:bodyPr wrap="square" rtlCol="0">
            <a:spAutoFit/>
          </a:bodyPr>
          <a:lstStyle/>
          <a:p>
            <a:r>
              <a:rPr lang="es-ES" b="1" dirty="0"/>
              <a:t>SARNA CLÁSICA</a:t>
            </a:r>
            <a:r>
              <a:rPr lang="es-ES" sz="2000" dirty="0" smtClean="0"/>
              <a:t>:</a:t>
            </a:r>
            <a:endParaRPr lang="es-ES" sz="2000" dirty="0"/>
          </a:p>
          <a:p>
            <a:pPr marL="285750" indent="-285750">
              <a:lnSpc>
                <a:spcPts val="3000"/>
              </a:lnSpc>
              <a:spcBef>
                <a:spcPts val="1000"/>
              </a:spcBef>
              <a:buFont typeface="Arial" panose="020B0604020202020204" pitchFamily="34" charset="0"/>
              <a:buChar char="•"/>
            </a:pPr>
            <a:r>
              <a:rPr lang="es-ES" dirty="0">
                <a:solidFill>
                  <a:srgbClr val="4E9EBA"/>
                </a:solidFill>
              </a:rPr>
              <a:t>Otros tratamientos disponibles</a:t>
            </a:r>
            <a:r>
              <a:rPr lang="es-ES" dirty="0" smtClean="0">
                <a:solidFill>
                  <a:srgbClr val="4E9EBA"/>
                </a:solidFill>
              </a:rPr>
              <a:t>:</a:t>
            </a:r>
          </a:p>
          <a:p>
            <a:pPr marL="742950" lvl="1" indent="-285750">
              <a:lnSpc>
                <a:spcPts val="3000"/>
              </a:lnSpc>
              <a:spcBef>
                <a:spcPts val="1000"/>
              </a:spcBef>
              <a:buFont typeface="Arial" panose="020B0604020202020204" pitchFamily="34" charset="0"/>
              <a:buChar char="•"/>
            </a:pPr>
            <a:r>
              <a:rPr lang="es-ES" b="1" u="sng" dirty="0"/>
              <a:t>Vaselina azufrada al 6% FM</a:t>
            </a:r>
            <a:r>
              <a:rPr lang="es-ES" b="1" u="sng" dirty="0" smtClean="0"/>
              <a:t>: </a:t>
            </a:r>
            <a:r>
              <a:rPr lang="es-ES" dirty="0" smtClean="0"/>
              <a:t>Considerada como alternativa a la </a:t>
            </a:r>
            <a:r>
              <a:rPr lang="es-ES" dirty="0" err="1" smtClean="0"/>
              <a:t>permetrina</a:t>
            </a:r>
            <a:r>
              <a:rPr lang="es-ES" dirty="0" smtClean="0"/>
              <a:t> en niños, embarazadas y durante la lactancia materna. Se puede valorar su uso en bebés de edad inferior a 2 meses. </a:t>
            </a:r>
          </a:p>
          <a:p>
            <a:pPr lvl="2">
              <a:lnSpc>
                <a:spcPts val="3000"/>
              </a:lnSpc>
              <a:spcBef>
                <a:spcPts val="1000"/>
              </a:spcBef>
            </a:pPr>
            <a:r>
              <a:rPr lang="es-ES" u="sng" dirty="0"/>
              <a:t>Aplicación: </a:t>
            </a:r>
            <a:endParaRPr lang="es-ES" dirty="0" smtClean="0"/>
          </a:p>
          <a:p>
            <a:pPr marL="1200150" lvl="2" indent="-285750">
              <a:lnSpc>
                <a:spcPts val="3000"/>
              </a:lnSpc>
              <a:spcBef>
                <a:spcPts val="1000"/>
              </a:spcBef>
              <a:buFontTx/>
              <a:buChar char="-"/>
            </a:pPr>
            <a:r>
              <a:rPr lang="es-ES" dirty="0"/>
              <a:t>Se aplica por la noche los días 1, 2 y </a:t>
            </a:r>
            <a:r>
              <a:rPr lang="es-ES" dirty="0" smtClean="0"/>
              <a:t>3</a:t>
            </a:r>
            <a:endParaRPr lang="es-ES" dirty="0"/>
          </a:p>
          <a:p>
            <a:pPr marL="1200150" lvl="2" indent="-285750">
              <a:lnSpc>
                <a:spcPts val="3000"/>
              </a:lnSpc>
              <a:spcBef>
                <a:spcPts val="1000"/>
              </a:spcBef>
              <a:buFontTx/>
              <a:buChar char="-"/>
            </a:pPr>
            <a:r>
              <a:rPr lang="es-ES" dirty="0"/>
              <a:t>Se recomienda limpieza y baño previo. Su uso puede estar limitado por el mal </a:t>
            </a:r>
            <a:r>
              <a:rPr lang="es-ES" dirty="0" smtClean="0"/>
              <a:t>olor</a:t>
            </a:r>
          </a:p>
          <a:p>
            <a:pPr lvl="2">
              <a:lnSpc>
                <a:spcPts val="3000"/>
              </a:lnSpc>
              <a:spcBef>
                <a:spcPts val="1000"/>
              </a:spcBef>
            </a:pPr>
            <a:r>
              <a:rPr lang="es-ES" u="sng" dirty="0"/>
              <a:t>Efectos adversos: </a:t>
            </a:r>
            <a:endParaRPr lang="es-ES" u="sng" dirty="0" smtClean="0"/>
          </a:p>
          <a:p>
            <a:pPr marL="1200150" lvl="2" indent="-285750">
              <a:lnSpc>
                <a:spcPts val="3000"/>
              </a:lnSpc>
              <a:spcBef>
                <a:spcPts val="1000"/>
              </a:spcBef>
              <a:buFontTx/>
              <a:buChar char="-"/>
            </a:pPr>
            <a:r>
              <a:rPr lang="es-ES" dirty="0" smtClean="0"/>
              <a:t>Irritación </a:t>
            </a:r>
            <a:r>
              <a:rPr lang="es-ES" dirty="0"/>
              <a:t>local y coloración de la </a:t>
            </a:r>
            <a:r>
              <a:rPr lang="es-ES" dirty="0" smtClean="0"/>
              <a:t>piel</a:t>
            </a:r>
            <a:endParaRPr lang="es-ES" dirty="0"/>
          </a:p>
        </p:txBody>
      </p:sp>
    </p:spTree>
    <p:extLst>
      <p:ext uri="{BB962C8B-B14F-4D97-AF65-F5344CB8AC3E}">
        <p14:creationId xmlns:p14="http://schemas.microsoft.com/office/powerpoint/2010/main" val="257851687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33803" y="278611"/>
            <a:ext cx="11253893" cy="692257"/>
          </a:xfrm>
        </p:spPr>
        <p:txBody>
          <a:bodyPr>
            <a:noAutofit/>
          </a:bodyPr>
          <a:lstStyle/>
          <a:p>
            <a:pPr algn="ctr"/>
            <a:r>
              <a:rPr lang="es-ES" sz="3400" b="1" dirty="0">
                <a:solidFill>
                  <a:srgbClr val="4E9EBA"/>
                </a:solidFill>
                <a:latin typeface="Calibri cuerpo"/>
                <a:ea typeface="+mn-ea"/>
                <a:cs typeface="+mn-cs"/>
              </a:rPr>
              <a:t>TRATAMIENTO DE LA SARNA: TRATAMIENTO FARMACOLÓGICO. SARNA CLÁSICA</a:t>
            </a:r>
          </a:p>
        </p:txBody>
      </p:sp>
      <p:sp>
        <p:nvSpPr>
          <p:cNvPr id="6" name="Subtítulo 2"/>
          <p:cNvSpPr txBox="1">
            <a:spLocks/>
          </p:cNvSpPr>
          <p:nvPr/>
        </p:nvSpPr>
        <p:spPr>
          <a:xfrm>
            <a:off x="433803" y="1363108"/>
            <a:ext cx="11161485" cy="4246767"/>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2400"/>
              </a:lnSpc>
              <a:buNone/>
            </a:pPr>
            <a:r>
              <a:rPr lang="es-ES" sz="1800" b="1" dirty="0"/>
              <a:t>SARNA CLÁSICA</a:t>
            </a:r>
            <a:r>
              <a:rPr lang="es-ES" sz="1800" b="1" dirty="0" smtClean="0"/>
              <a:t>:</a:t>
            </a:r>
          </a:p>
          <a:p>
            <a:pPr marL="285750" indent="-285750">
              <a:lnSpc>
                <a:spcPts val="3000"/>
              </a:lnSpc>
            </a:pPr>
            <a:r>
              <a:rPr lang="es-ES" sz="1800" dirty="0">
                <a:solidFill>
                  <a:srgbClr val="4E9EBA"/>
                </a:solidFill>
              </a:rPr>
              <a:t>Otros tratamientos </a:t>
            </a:r>
            <a:r>
              <a:rPr lang="es-ES" sz="1800" dirty="0" smtClean="0">
                <a:solidFill>
                  <a:srgbClr val="4E9EBA"/>
                </a:solidFill>
              </a:rPr>
              <a:t>disponibles:</a:t>
            </a:r>
          </a:p>
          <a:p>
            <a:pPr marL="742950" lvl="1" indent="-285750">
              <a:lnSpc>
                <a:spcPts val="3000"/>
              </a:lnSpc>
            </a:pPr>
            <a:r>
              <a:rPr lang="es-ES" sz="1800" b="1" u="sng" dirty="0"/>
              <a:t>Otros tratamientos tópicos</a:t>
            </a:r>
            <a:r>
              <a:rPr lang="es-ES" sz="1800" b="1" u="sng" dirty="0" smtClean="0"/>
              <a:t>: </a:t>
            </a:r>
            <a:r>
              <a:rPr lang="es-ES" sz="1800" dirty="0" smtClean="0"/>
              <a:t>En desuso por problemas de seguridad y baja eficacia, no están financiados </a:t>
            </a:r>
            <a:r>
              <a:rPr lang="es-ES" sz="1800" b="1" u="sng" dirty="0" smtClean="0"/>
              <a:t>  </a:t>
            </a:r>
          </a:p>
          <a:p>
            <a:pPr marL="1200150" lvl="2" indent="-285750">
              <a:lnSpc>
                <a:spcPts val="3000"/>
              </a:lnSpc>
            </a:pPr>
            <a:r>
              <a:rPr lang="es-ES" sz="1800" dirty="0" err="1"/>
              <a:t>Lindano</a:t>
            </a:r>
            <a:r>
              <a:rPr lang="es-ES" sz="1800" dirty="0"/>
              <a:t> 1%</a:t>
            </a:r>
          </a:p>
          <a:p>
            <a:pPr marL="1200150" lvl="2" indent="-285750">
              <a:lnSpc>
                <a:spcPts val="3000"/>
              </a:lnSpc>
            </a:pPr>
            <a:r>
              <a:rPr lang="es-ES" sz="1800" dirty="0" err="1" smtClean="0"/>
              <a:t>Crotamitón</a:t>
            </a:r>
            <a:endParaRPr lang="es-ES" sz="1800" dirty="0"/>
          </a:p>
          <a:p>
            <a:pPr marL="1200150" lvl="2" indent="-285750">
              <a:lnSpc>
                <a:spcPts val="3000"/>
              </a:lnSpc>
            </a:pPr>
            <a:r>
              <a:rPr lang="es-ES" sz="1800" dirty="0" err="1"/>
              <a:t>Malation</a:t>
            </a:r>
            <a:endParaRPr lang="es-ES" sz="1800" dirty="0"/>
          </a:p>
          <a:p>
            <a:pPr>
              <a:lnSpc>
                <a:spcPts val="2400"/>
              </a:lnSpc>
            </a:pPr>
            <a:endParaRPr lang="es-ES" sz="2000" b="1" dirty="0" smtClean="0">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71418"/>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117445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30499" y="297012"/>
            <a:ext cx="11158185" cy="742376"/>
          </a:xfrm>
        </p:spPr>
        <p:txBody>
          <a:bodyPr>
            <a:noAutofit/>
          </a:bodyPr>
          <a:lstStyle/>
          <a:p>
            <a:pPr algn="ctr"/>
            <a:r>
              <a:rPr lang="es-ES" sz="3400" b="1" dirty="0">
                <a:solidFill>
                  <a:srgbClr val="4E9EBA"/>
                </a:solidFill>
                <a:latin typeface="Calibri cuerpo"/>
                <a:ea typeface="+mn-ea"/>
                <a:cs typeface="+mn-cs"/>
              </a:rPr>
              <a:t>TRATAMIENTO DE LA SARNA: TRATAMIENTO FARMACOLÓGICO. SARNA CLÁSICA </a:t>
            </a:r>
          </a:p>
        </p:txBody>
      </p:sp>
      <p:sp>
        <p:nvSpPr>
          <p:cNvPr id="6" name="Subtítulo 2"/>
          <p:cNvSpPr txBox="1">
            <a:spLocks/>
          </p:cNvSpPr>
          <p:nvPr/>
        </p:nvSpPr>
        <p:spPr>
          <a:xfrm>
            <a:off x="1551777" y="1557024"/>
            <a:ext cx="9088445"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400"/>
              </a:lnSpc>
            </a:pPr>
            <a:endParaRPr lang="es-ES" sz="2000" b="1" dirty="0" smtClean="0">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0499" y="1087080"/>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4" name="CuadroTexto 3"/>
          <p:cNvSpPr txBox="1"/>
          <p:nvPr/>
        </p:nvSpPr>
        <p:spPr>
          <a:xfrm>
            <a:off x="433800" y="1324210"/>
            <a:ext cx="11158185" cy="990015"/>
          </a:xfrm>
          <a:prstGeom prst="rect">
            <a:avLst/>
          </a:prstGeom>
          <a:noFill/>
        </p:spPr>
        <p:txBody>
          <a:bodyPr wrap="square" rtlCol="0">
            <a:spAutoFit/>
          </a:bodyPr>
          <a:lstStyle/>
          <a:p>
            <a:pPr algn="just">
              <a:lnSpc>
                <a:spcPts val="3000"/>
              </a:lnSpc>
              <a:spcBef>
                <a:spcPts val="1000"/>
              </a:spcBef>
            </a:pPr>
            <a:r>
              <a:rPr lang="es-ES" b="1" dirty="0"/>
              <a:t>SARNA CLÁSICA </a:t>
            </a:r>
            <a:r>
              <a:rPr lang="es-ES" b="1" dirty="0">
                <a:sym typeface="Wingdings" panose="05000000000000000000" pitchFamily="2" charset="2"/>
              </a:rPr>
              <a:t> Tratamientos escabicidas disponibles</a:t>
            </a:r>
            <a:r>
              <a:rPr lang="es-ES" b="1" dirty="0" smtClean="0">
                <a:sym typeface="Wingdings" panose="05000000000000000000" pitchFamily="2" charset="2"/>
              </a:rPr>
              <a:t>:</a:t>
            </a:r>
          </a:p>
          <a:p>
            <a:pPr algn="just">
              <a:lnSpc>
                <a:spcPts val="3000"/>
              </a:lnSpc>
              <a:spcBef>
                <a:spcPts val="1000"/>
              </a:spcBef>
            </a:pPr>
            <a:endParaRPr lang="es-ES" b="1" dirty="0"/>
          </a:p>
        </p:txBody>
      </p:sp>
      <p:graphicFrame>
        <p:nvGraphicFramePr>
          <p:cNvPr id="3" name="Tabla 2"/>
          <p:cNvGraphicFramePr>
            <a:graphicFrameLocks noGrp="1"/>
          </p:cNvGraphicFramePr>
          <p:nvPr>
            <p:extLst>
              <p:ext uri="{D42A27DB-BD31-4B8C-83A1-F6EECF244321}">
                <p14:modId xmlns:p14="http://schemas.microsoft.com/office/powerpoint/2010/main" val="1454953428"/>
              </p:ext>
            </p:extLst>
          </p:nvPr>
        </p:nvGraphicFramePr>
        <p:xfrm>
          <a:off x="934401" y="2008966"/>
          <a:ext cx="10323196" cy="3947160"/>
        </p:xfrm>
        <a:graphic>
          <a:graphicData uri="http://schemas.openxmlformats.org/drawingml/2006/table">
            <a:tbl>
              <a:tblPr firstRow="1" bandRow="1">
                <a:tableStyleId>{5C22544A-7EE6-4342-B048-85BDC9FD1C3A}</a:tableStyleId>
              </a:tblPr>
              <a:tblGrid>
                <a:gridCol w="2119821">
                  <a:extLst>
                    <a:ext uri="{9D8B030D-6E8A-4147-A177-3AD203B41FA5}">
                      <a16:colId xmlns:a16="http://schemas.microsoft.com/office/drawing/2014/main" val="2246680194"/>
                    </a:ext>
                  </a:extLst>
                </a:gridCol>
                <a:gridCol w="3464751">
                  <a:extLst>
                    <a:ext uri="{9D8B030D-6E8A-4147-A177-3AD203B41FA5}">
                      <a16:colId xmlns:a16="http://schemas.microsoft.com/office/drawing/2014/main" val="3053487630"/>
                    </a:ext>
                  </a:extLst>
                </a:gridCol>
                <a:gridCol w="2706624">
                  <a:extLst>
                    <a:ext uri="{9D8B030D-6E8A-4147-A177-3AD203B41FA5}">
                      <a16:colId xmlns:a16="http://schemas.microsoft.com/office/drawing/2014/main" val="248240613"/>
                    </a:ext>
                  </a:extLst>
                </a:gridCol>
                <a:gridCol w="2032000">
                  <a:extLst>
                    <a:ext uri="{9D8B030D-6E8A-4147-A177-3AD203B41FA5}">
                      <a16:colId xmlns:a16="http://schemas.microsoft.com/office/drawing/2014/main" val="1875051612"/>
                    </a:ext>
                  </a:extLst>
                </a:gridCol>
              </a:tblGrid>
              <a:tr h="370840">
                <a:tc>
                  <a:txBody>
                    <a:bodyPr/>
                    <a:lstStyle/>
                    <a:p>
                      <a:pPr algn="ctr"/>
                      <a:r>
                        <a:rPr lang="es-ES" b="0" dirty="0" smtClean="0"/>
                        <a:t>Principio activo</a:t>
                      </a:r>
                      <a:endParaRPr lang="es-ES" b="0" dirty="0"/>
                    </a:p>
                  </a:txBody>
                  <a:tcPr>
                    <a:solidFill>
                      <a:srgbClr val="4E9EBA"/>
                    </a:solidFill>
                  </a:tcPr>
                </a:tc>
                <a:tc>
                  <a:txBody>
                    <a:bodyPr/>
                    <a:lstStyle/>
                    <a:p>
                      <a:pPr algn="ctr"/>
                      <a:r>
                        <a:rPr lang="es-ES" b="0" dirty="0" smtClean="0"/>
                        <a:t>Presentación</a:t>
                      </a:r>
                      <a:endParaRPr lang="es-ES" b="0" dirty="0"/>
                    </a:p>
                  </a:txBody>
                  <a:tcPr>
                    <a:solidFill>
                      <a:srgbClr val="4E9EBA"/>
                    </a:solidFill>
                  </a:tcPr>
                </a:tc>
                <a:tc>
                  <a:txBody>
                    <a:bodyPr/>
                    <a:lstStyle/>
                    <a:p>
                      <a:pPr algn="ctr"/>
                      <a:r>
                        <a:rPr lang="es-ES" b="0" dirty="0" smtClean="0"/>
                        <a:t>Acceso</a:t>
                      </a:r>
                      <a:r>
                        <a:rPr lang="es-ES" b="0" baseline="0" dirty="0" smtClean="0"/>
                        <a:t>/financiación</a:t>
                      </a:r>
                      <a:endParaRPr lang="es-ES" b="0" dirty="0"/>
                    </a:p>
                  </a:txBody>
                  <a:tcPr>
                    <a:solidFill>
                      <a:srgbClr val="4E9EBA"/>
                    </a:solidFill>
                  </a:tcPr>
                </a:tc>
                <a:tc>
                  <a:txBody>
                    <a:bodyPr/>
                    <a:lstStyle/>
                    <a:p>
                      <a:pPr algn="ctr"/>
                      <a:r>
                        <a:rPr lang="es-ES" b="0" dirty="0" smtClean="0"/>
                        <a:t>Precio por</a:t>
                      </a:r>
                      <a:r>
                        <a:rPr lang="es-ES" b="0" baseline="0" dirty="0" smtClean="0"/>
                        <a:t> envase (PVP/IVA)</a:t>
                      </a:r>
                    </a:p>
                  </a:txBody>
                  <a:tcPr>
                    <a:solidFill>
                      <a:srgbClr val="4E9EBA"/>
                    </a:solidFill>
                  </a:tcPr>
                </a:tc>
                <a:extLst>
                  <a:ext uri="{0D108BD9-81ED-4DB2-BD59-A6C34878D82A}">
                    <a16:rowId xmlns:a16="http://schemas.microsoft.com/office/drawing/2014/main" val="1572453747"/>
                  </a:ext>
                </a:extLst>
              </a:tr>
              <a:tr h="370840">
                <a:tc gridSpan="4">
                  <a:txBody>
                    <a:bodyPr/>
                    <a:lstStyle/>
                    <a:p>
                      <a:pPr algn="ctr"/>
                      <a:r>
                        <a:rPr lang="es-ES" b="1" dirty="0" smtClean="0"/>
                        <a:t>TRATAMIENTO</a:t>
                      </a:r>
                      <a:r>
                        <a:rPr lang="es-ES" b="1" baseline="0" dirty="0" smtClean="0"/>
                        <a:t> ORAL</a:t>
                      </a:r>
                      <a:endParaRPr lang="es-ES" b="1" dirty="0"/>
                    </a:p>
                  </a:txBody>
                  <a:tcPr/>
                </a:tc>
                <a:tc hMerge="1">
                  <a:txBody>
                    <a:bodyPr/>
                    <a:lstStyle/>
                    <a:p>
                      <a:endParaRPr lang="es-ES" dirty="0"/>
                    </a:p>
                  </a:txBody>
                  <a:tcPr/>
                </a:tc>
                <a:tc hMerge="1">
                  <a:txBody>
                    <a:bodyPr/>
                    <a:lstStyle/>
                    <a:p>
                      <a:endParaRPr lang="es-ES" dirty="0"/>
                    </a:p>
                  </a:txBody>
                  <a:tcPr/>
                </a:tc>
                <a:tc hMerge="1">
                  <a:txBody>
                    <a:bodyPr/>
                    <a:lstStyle/>
                    <a:p>
                      <a:endParaRPr lang="es-ES" dirty="0"/>
                    </a:p>
                  </a:txBody>
                  <a:tcPr/>
                </a:tc>
                <a:extLst>
                  <a:ext uri="{0D108BD9-81ED-4DB2-BD59-A6C34878D82A}">
                    <a16:rowId xmlns:a16="http://schemas.microsoft.com/office/drawing/2014/main" val="2059729731"/>
                  </a:ext>
                </a:extLst>
              </a:tr>
              <a:tr h="370840">
                <a:tc>
                  <a:txBody>
                    <a:bodyPr/>
                    <a:lstStyle/>
                    <a:p>
                      <a:r>
                        <a:rPr lang="es-ES" dirty="0" err="1" smtClean="0"/>
                        <a:t>Ivermectina</a:t>
                      </a:r>
                      <a:endParaRPr lang="es-ES" dirty="0"/>
                    </a:p>
                  </a:txBody>
                  <a:tcPr/>
                </a:tc>
                <a:tc>
                  <a:txBody>
                    <a:bodyPr/>
                    <a:lstStyle/>
                    <a:p>
                      <a:r>
                        <a:rPr lang="es-ES" dirty="0" err="1" smtClean="0"/>
                        <a:t>Ivergalen</a:t>
                      </a:r>
                      <a:r>
                        <a:rPr lang="es-ES" dirty="0" smtClean="0"/>
                        <a:t>® 3 mg</a:t>
                      </a:r>
                      <a:r>
                        <a:rPr lang="es-ES" baseline="0" dirty="0" smtClean="0"/>
                        <a:t> 4 comprimidos</a:t>
                      </a:r>
                      <a:endParaRPr lang="es-ES" dirty="0"/>
                    </a:p>
                  </a:txBody>
                  <a:tcPr/>
                </a:tc>
                <a:tc>
                  <a:txBody>
                    <a:bodyPr/>
                    <a:lstStyle/>
                    <a:p>
                      <a:r>
                        <a:rPr lang="es-ES" dirty="0" smtClean="0"/>
                        <a:t>Receta</a:t>
                      </a:r>
                      <a:r>
                        <a:rPr lang="es-ES" baseline="0" dirty="0" smtClean="0"/>
                        <a:t> médica. Financiado</a:t>
                      </a:r>
                      <a:endParaRPr lang="es-ES" dirty="0"/>
                    </a:p>
                  </a:txBody>
                  <a:tcPr/>
                </a:tc>
                <a:tc>
                  <a:txBody>
                    <a:bodyPr/>
                    <a:lstStyle/>
                    <a:p>
                      <a:r>
                        <a:rPr lang="es-ES" dirty="0" smtClean="0"/>
                        <a:t>17,48 €</a:t>
                      </a:r>
                      <a:endParaRPr lang="es-ES" dirty="0"/>
                    </a:p>
                  </a:txBody>
                  <a:tcPr/>
                </a:tc>
                <a:extLst>
                  <a:ext uri="{0D108BD9-81ED-4DB2-BD59-A6C34878D82A}">
                    <a16:rowId xmlns:a16="http://schemas.microsoft.com/office/drawing/2014/main" val="2980908429"/>
                  </a:ext>
                </a:extLst>
              </a:tr>
              <a:tr h="370840">
                <a:tc gridSpan="4">
                  <a:txBody>
                    <a:bodyPr/>
                    <a:lstStyle/>
                    <a:p>
                      <a:pPr algn="ctr"/>
                      <a:r>
                        <a:rPr lang="es-ES" b="1" dirty="0" smtClean="0"/>
                        <a:t>TRATAMIENTO</a:t>
                      </a:r>
                      <a:r>
                        <a:rPr lang="es-ES" b="1" baseline="0" dirty="0" smtClean="0"/>
                        <a:t> TÓPICO</a:t>
                      </a:r>
                      <a:endParaRPr lang="es-ES" b="1" dirty="0"/>
                    </a:p>
                  </a:txBody>
                  <a:tcPr/>
                </a:tc>
                <a:tc hMerge="1">
                  <a:txBody>
                    <a:bodyPr/>
                    <a:lstStyle/>
                    <a:p>
                      <a:endParaRPr lang="es-ES" dirty="0"/>
                    </a:p>
                  </a:txBody>
                  <a:tcPr/>
                </a:tc>
                <a:tc hMerge="1">
                  <a:txBody>
                    <a:bodyPr/>
                    <a:lstStyle/>
                    <a:p>
                      <a:endParaRPr lang="es-ES" dirty="0"/>
                    </a:p>
                  </a:txBody>
                  <a:tcPr/>
                </a:tc>
                <a:tc hMerge="1">
                  <a:txBody>
                    <a:bodyPr/>
                    <a:lstStyle/>
                    <a:p>
                      <a:endParaRPr lang="es-ES" dirty="0"/>
                    </a:p>
                  </a:txBody>
                  <a:tcPr/>
                </a:tc>
                <a:extLst>
                  <a:ext uri="{0D108BD9-81ED-4DB2-BD59-A6C34878D82A}">
                    <a16:rowId xmlns:a16="http://schemas.microsoft.com/office/drawing/2014/main" val="959878322"/>
                  </a:ext>
                </a:extLst>
              </a:tr>
              <a:tr h="370840">
                <a:tc>
                  <a:txBody>
                    <a:bodyPr/>
                    <a:lstStyle/>
                    <a:p>
                      <a:r>
                        <a:rPr lang="es-ES" dirty="0" err="1" smtClean="0"/>
                        <a:t>Permetrina</a:t>
                      </a:r>
                      <a:endParaRPr lang="es-ES" dirty="0"/>
                    </a:p>
                  </a:txBody>
                  <a:tcPr/>
                </a:tc>
                <a:tc>
                  <a:txBody>
                    <a:bodyPr/>
                    <a:lstStyle/>
                    <a:p>
                      <a:r>
                        <a:rPr lang="es-ES" dirty="0" err="1" smtClean="0"/>
                        <a:t>Sarcop</a:t>
                      </a:r>
                      <a:r>
                        <a:rPr lang="es-ES" dirty="0" smtClean="0"/>
                        <a:t>® 5% crema</a:t>
                      </a:r>
                      <a:r>
                        <a:rPr lang="es-ES" baseline="0" dirty="0" smtClean="0"/>
                        <a:t> 40 g y 70 g</a:t>
                      </a:r>
                    </a:p>
                    <a:p>
                      <a:r>
                        <a:rPr lang="es-ES" baseline="0" dirty="0" err="1" smtClean="0"/>
                        <a:t>Perme</a:t>
                      </a:r>
                      <a:r>
                        <a:rPr lang="es-ES" baseline="0" dirty="0" smtClean="0"/>
                        <a:t>-Cure 5% crema 40 g y 70 g</a:t>
                      </a:r>
                      <a:endParaRPr lang="es-ES" dirty="0"/>
                    </a:p>
                  </a:txBody>
                  <a:tcPr/>
                </a:tc>
                <a:tc>
                  <a:txBody>
                    <a:bodyPr/>
                    <a:lstStyle/>
                    <a:p>
                      <a:r>
                        <a:rPr lang="es-ES" dirty="0" smtClean="0"/>
                        <a:t>Receta</a:t>
                      </a:r>
                      <a:r>
                        <a:rPr lang="es-ES" baseline="0" dirty="0" smtClean="0"/>
                        <a:t> médica. Financiado</a:t>
                      </a:r>
                      <a:endParaRPr lang="es-ES" dirty="0"/>
                    </a:p>
                  </a:txBody>
                  <a:tcPr/>
                </a:tc>
                <a:tc>
                  <a:txBody>
                    <a:bodyPr/>
                    <a:lstStyle/>
                    <a:p>
                      <a:r>
                        <a:rPr lang="es-ES" dirty="0" smtClean="0"/>
                        <a:t>40 g: 9,73 €</a:t>
                      </a:r>
                    </a:p>
                    <a:p>
                      <a:r>
                        <a:rPr lang="es-ES" dirty="0" smtClean="0"/>
                        <a:t>70 g: 17,02 €</a:t>
                      </a:r>
                      <a:endParaRPr lang="es-ES" dirty="0"/>
                    </a:p>
                  </a:txBody>
                  <a:tcPr/>
                </a:tc>
                <a:extLst>
                  <a:ext uri="{0D108BD9-81ED-4DB2-BD59-A6C34878D82A}">
                    <a16:rowId xmlns:a16="http://schemas.microsoft.com/office/drawing/2014/main" val="3318888814"/>
                  </a:ext>
                </a:extLst>
              </a:tr>
              <a:tr h="370840">
                <a:tc>
                  <a:txBody>
                    <a:bodyPr/>
                    <a:lstStyle/>
                    <a:p>
                      <a:r>
                        <a:rPr lang="es-ES" dirty="0" smtClean="0"/>
                        <a:t>Azufre</a:t>
                      </a:r>
                      <a:endParaRPr lang="es-ES" dirty="0"/>
                    </a:p>
                  </a:txBody>
                  <a:tcPr/>
                </a:tc>
                <a:tc>
                  <a:txBody>
                    <a:bodyPr/>
                    <a:lstStyle/>
                    <a:p>
                      <a:r>
                        <a:rPr lang="es-ES" dirty="0" smtClean="0"/>
                        <a:t>Vaselina azufrada 6% 100 g y 200 g</a:t>
                      </a:r>
                      <a:endParaRPr lang="es-ES" dirty="0"/>
                    </a:p>
                  </a:txBody>
                  <a:tcPr/>
                </a:tc>
                <a:tc>
                  <a:txBody>
                    <a:bodyPr/>
                    <a:lstStyle/>
                    <a:p>
                      <a:r>
                        <a:rPr lang="es-ES" dirty="0" smtClean="0"/>
                        <a:t>FM. Financiada sólo en prescripción electrónica.</a:t>
                      </a:r>
                      <a:endParaRPr lang="es-ES" dirty="0"/>
                    </a:p>
                  </a:txBody>
                  <a:tcPr/>
                </a:tc>
                <a:tc>
                  <a:txBody>
                    <a:bodyPr/>
                    <a:lstStyle/>
                    <a:p>
                      <a:r>
                        <a:rPr lang="es-ES" dirty="0" smtClean="0"/>
                        <a:t>100 g: 20,68 €</a:t>
                      </a:r>
                    </a:p>
                    <a:p>
                      <a:r>
                        <a:rPr lang="es-ES" dirty="0" smtClean="0"/>
                        <a:t>200 g: 22,29 €</a:t>
                      </a:r>
                      <a:endParaRPr lang="es-ES" dirty="0"/>
                    </a:p>
                  </a:txBody>
                  <a:tcPr/>
                </a:tc>
                <a:extLst>
                  <a:ext uri="{0D108BD9-81ED-4DB2-BD59-A6C34878D82A}">
                    <a16:rowId xmlns:a16="http://schemas.microsoft.com/office/drawing/2014/main" val="3665910341"/>
                  </a:ext>
                </a:extLst>
              </a:tr>
              <a:tr h="370840">
                <a:tc>
                  <a:txBody>
                    <a:bodyPr/>
                    <a:lstStyle/>
                    <a:p>
                      <a:endParaRPr lang="es-ES" dirty="0" smtClean="0"/>
                    </a:p>
                    <a:p>
                      <a:r>
                        <a:rPr lang="es-ES" dirty="0" smtClean="0"/>
                        <a:t>Benzoato de </a:t>
                      </a:r>
                      <a:r>
                        <a:rPr lang="es-ES" dirty="0" err="1" smtClean="0"/>
                        <a:t>bencilo</a:t>
                      </a:r>
                      <a:endParaRPr lang="es-ES" dirty="0"/>
                    </a:p>
                  </a:txBody>
                  <a:tcPr/>
                </a:tc>
                <a:tc>
                  <a:txBody>
                    <a:bodyPr/>
                    <a:lstStyle/>
                    <a:p>
                      <a:r>
                        <a:rPr lang="es-ES" dirty="0" smtClean="0"/>
                        <a:t>Emulsión O/A</a:t>
                      </a:r>
                      <a:r>
                        <a:rPr lang="es-ES" baseline="0" dirty="0" smtClean="0"/>
                        <a:t> 10% 200 g</a:t>
                      </a:r>
                    </a:p>
                    <a:p>
                      <a:r>
                        <a:rPr lang="es-ES" baseline="0" dirty="0" smtClean="0"/>
                        <a:t>Emulsión O/A 20% 200 g</a:t>
                      </a:r>
                    </a:p>
                    <a:p>
                      <a:r>
                        <a:rPr lang="es-ES" baseline="0" dirty="0" smtClean="0"/>
                        <a:t>Emulsión O/A 25% 200 g</a:t>
                      </a:r>
                      <a:endParaRPr lang="es-E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dirty="0" smtClean="0"/>
                        <a:t>FM. Financiada sólo en prescripción electrónica.</a:t>
                      </a:r>
                    </a:p>
                    <a:p>
                      <a:endParaRPr lang="es-ES" dirty="0"/>
                    </a:p>
                  </a:txBody>
                  <a:tcPr/>
                </a:tc>
                <a:tc>
                  <a:txBody>
                    <a:bodyPr/>
                    <a:lstStyle/>
                    <a:p>
                      <a:r>
                        <a:rPr lang="es-ES" dirty="0" smtClean="0"/>
                        <a:t>10%:</a:t>
                      </a:r>
                      <a:r>
                        <a:rPr lang="es-ES" baseline="0" dirty="0" smtClean="0"/>
                        <a:t> 23,32 €</a:t>
                      </a:r>
                    </a:p>
                    <a:p>
                      <a:r>
                        <a:rPr lang="es-ES" baseline="0" dirty="0" smtClean="0"/>
                        <a:t>20%: 24,07 € </a:t>
                      </a:r>
                    </a:p>
                    <a:p>
                      <a:r>
                        <a:rPr lang="es-ES" baseline="0" dirty="0" smtClean="0"/>
                        <a:t>25%: 24,45 €</a:t>
                      </a:r>
                      <a:endParaRPr lang="es-ES" dirty="0"/>
                    </a:p>
                  </a:txBody>
                  <a:tcPr/>
                </a:tc>
                <a:extLst>
                  <a:ext uri="{0D108BD9-81ED-4DB2-BD59-A6C34878D82A}">
                    <a16:rowId xmlns:a16="http://schemas.microsoft.com/office/drawing/2014/main" val="951245219"/>
                  </a:ext>
                </a:extLst>
              </a:tr>
            </a:tbl>
          </a:graphicData>
        </a:graphic>
      </p:graphicFrame>
    </p:spTree>
    <p:extLst>
      <p:ext uri="{BB962C8B-B14F-4D97-AF65-F5344CB8AC3E}">
        <p14:creationId xmlns:p14="http://schemas.microsoft.com/office/powerpoint/2010/main" val="13983291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33802" y="356090"/>
            <a:ext cx="11161486" cy="759523"/>
          </a:xfrm>
        </p:spPr>
        <p:txBody>
          <a:bodyPr>
            <a:normAutofit/>
          </a:bodyPr>
          <a:lstStyle/>
          <a:p>
            <a:pPr algn="ctr"/>
            <a:r>
              <a:rPr lang="es-ES" sz="4000" b="1" dirty="0">
                <a:solidFill>
                  <a:srgbClr val="4E9EBA"/>
                </a:solidFill>
                <a:latin typeface="Calibri cuerpo"/>
                <a:ea typeface="+mn-ea"/>
                <a:cs typeface="+mn-cs"/>
              </a:rPr>
              <a:t>Sumario</a:t>
            </a:r>
          </a:p>
        </p:txBody>
      </p:sp>
      <p:sp>
        <p:nvSpPr>
          <p:cNvPr id="4" name="Subtítulo 2"/>
          <p:cNvSpPr txBox="1">
            <a:spLocks/>
          </p:cNvSpPr>
          <p:nvPr/>
        </p:nvSpPr>
        <p:spPr>
          <a:xfrm>
            <a:off x="1199802" y="1578175"/>
            <a:ext cx="9601200" cy="4199170"/>
          </a:xfrm>
          <a:prstGeom prst="rect">
            <a:avLst/>
          </a:prstGeom>
          <a:solidFill>
            <a:srgbClr val="5FACBC"/>
          </a:solidFill>
        </p:spPr>
        <p:txBody>
          <a:bodyPr vert="horz" lIns="91440" tIns="45720" rIns="91440" bIns="45720" rtlCol="0">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lgn="just">
              <a:lnSpc>
                <a:spcPct val="110000"/>
              </a:lnSpc>
            </a:pPr>
            <a:r>
              <a:rPr lang="es-ES" sz="2600" dirty="0" smtClean="0">
                <a:solidFill>
                  <a:schemeClr val="bg1"/>
                </a:solidFill>
              </a:rPr>
              <a:t>INTRODUCCIÓN</a:t>
            </a:r>
          </a:p>
          <a:p>
            <a:pPr marL="342900" indent="-342900" algn="just">
              <a:lnSpc>
                <a:spcPct val="110000"/>
              </a:lnSpc>
            </a:pPr>
            <a:r>
              <a:rPr lang="es-ES" sz="2600" dirty="0" smtClean="0">
                <a:solidFill>
                  <a:schemeClr val="bg1"/>
                </a:solidFill>
              </a:rPr>
              <a:t>ETIOPATOGENIA</a:t>
            </a:r>
          </a:p>
          <a:p>
            <a:pPr marL="342900" indent="-342900" algn="just">
              <a:lnSpc>
                <a:spcPct val="110000"/>
              </a:lnSpc>
            </a:pPr>
            <a:r>
              <a:rPr lang="es-ES" sz="2600" dirty="0" smtClean="0">
                <a:solidFill>
                  <a:schemeClr val="bg1"/>
                </a:solidFill>
              </a:rPr>
              <a:t>TRATAMIENTO DE LA SARNA</a:t>
            </a:r>
          </a:p>
          <a:p>
            <a:pPr marL="800100" lvl="1" indent="-342900" algn="just">
              <a:lnSpc>
                <a:spcPct val="110000"/>
              </a:lnSpc>
            </a:pPr>
            <a:r>
              <a:rPr lang="es-ES" sz="2200" dirty="0" smtClean="0">
                <a:solidFill>
                  <a:schemeClr val="bg1"/>
                </a:solidFill>
              </a:rPr>
              <a:t>Medidas no farmacológicas</a:t>
            </a:r>
          </a:p>
          <a:p>
            <a:pPr marL="800100" lvl="1" indent="-342900" algn="just">
              <a:lnSpc>
                <a:spcPct val="110000"/>
              </a:lnSpc>
            </a:pPr>
            <a:r>
              <a:rPr lang="es-ES" sz="2200" dirty="0" smtClean="0">
                <a:solidFill>
                  <a:schemeClr val="bg1"/>
                </a:solidFill>
              </a:rPr>
              <a:t>Tratamiento farmacológico</a:t>
            </a:r>
          </a:p>
          <a:p>
            <a:pPr marL="1257300" lvl="2" indent="-342900" algn="just">
              <a:lnSpc>
                <a:spcPct val="110000"/>
              </a:lnSpc>
            </a:pPr>
            <a:r>
              <a:rPr lang="es-ES" sz="1800" dirty="0" smtClean="0">
                <a:solidFill>
                  <a:schemeClr val="bg1"/>
                </a:solidFill>
              </a:rPr>
              <a:t>Sarna clásica</a:t>
            </a:r>
          </a:p>
          <a:p>
            <a:pPr marL="1257300" lvl="2" indent="-342900" algn="just">
              <a:lnSpc>
                <a:spcPct val="110000"/>
              </a:lnSpc>
            </a:pPr>
            <a:r>
              <a:rPr lang="es-ES" sz="1800" dirty="0" smtClean="0">
                <a:solidFill>
                  <a:schemeClr val="bg1"/>
                </a:solidFill>
              </a:rPr>
              <a:t>Sarna costrosa</a:t>
            </a:r>
          </a:p>
          <a:p>
            <a:pPr marL="800100" lvl="1" indent="-342900" algn="just">
              <a:lnSpc>
                <a:spcPct val="110000"/>
              </a:lnSpc>
            </a:pPr>
            <a:r>
              <a:rPr lang="es-ES" sz="2200" dirty="0" smtClean="0">
                <a:solidFill>
                  <a:schemeClr val="bg1"/>
                </a:solidFill>
              </a:rPr>
              <a:t>Tratamiento en población pediátrica</a:t>
            </a:r>
          </a:p>
          <a:p>
            <a:pPr marL="800100" lvl="1" indent="-342900" algn="just">
              <a:lnSpc>
                <a:spcPct val="110000"/>
              </a:lnSpc>
            </a:pPr>
            <a:r>
              <a:rPr lang="es-ES" sz="2200" dirty="0" smtClean="0">
                <a:solidFill>
                  <a:schemeClr val="bg1"/>
                </a:solidFill>
              </a:rPr>
              <a:t>Tratamiento en embarazo y lactancia</a:t>
            </a:r>
          </a:p>
          <a:p>
            <a:pPr marL="342900" indent="-342900" algn="just">
              <a:lnSpc>
                <a:spcPct val="110000"/>
              </a:lnSpc>
            </a:pPr>
            <a:r>
              <a:rPr lang="es-ES" sz="2600" dirty="0" smtClean="0">
                <a:solidFill>
                  <a:schemeClr val="bg1"/>
                </a:solidFill>
              </a:rPr>
              <a:t>FRACASO TERAPÉUTICO</a:t>
            </a:r>
          </a:p>
          <a:p>
            <a:pPr marL="342900" indent="-342900" algn="just">
              <a:lnSpc>
                <a:spcPct val="110000"/>
              </a:lnSpc>
            </a:pPr>
            <a:r>
              <a:rPr lang="es-ES" sz="2600" dirty="0" smtClean="0">
                <a:solidFill>
                  <a:schemeClr val="bg1"/>
                </a:solidFill>
              </a:rPr>
              <a:t>NUEVOS TRATAMIENTOS EN ESTUDIO</a:t>
            </a:r>
          </a:p>
          <a:p>
            <a:pPr marL="342900" indent="-342900" algn="just">
              <a:lnSpc>
                <a:spcPct val="110000"/>
              </a:lnSpc>
            </a:pPr>
            <a:r>
              <a:rPr lang="es-ES" sz="2600" dirty="0" smtClean="0">
                <a:solidFill>
                  <a:schemeClr val="bg1"/>
                </a:solidFill>
              </a:rPr>
              <a:t>TRATAMIENTO DE LAS COMPLICACIONES DE LA SARNA</a:t>
            </a:r>
          </a:p>
          <a:p>
            <a:pPr marL="342900" indent="-342900" algn="just">
              <a:lnSpc>
                <a:spcPct val="110000"/>
              </a:lnSpc>
            </a:pPr>
            <a:r>
              <a:rPr lang="es-ES" sz="2600" dirty="0" smtClean="0">
                <a:solidFill>
                  <a:schemeClr val="bg1"/>
                </a:solidFill>
              </a:rPr>
              <a:t>ACTUACIÓN EN SITUACIONES ESPECIALES. ¿CUÁNDO HAY QUE NOTIFICAR?</a:t>
            </a:r>
          </a:p>
        </p:txBody>
      </p:sp>
      <p:grpSp>
        <p:nvGrpSpPr>
          <p:cNvPr id="6" name="Grupo 5"/>
          <p:cNvGrpSpPr/>
          <p:nvPr/>
        </p:nvGrpSpPr>
        <p:grpSpPr>
          <a:xfrm>
            <a:off x="621635" y="6185998"/>
            <a:ext cx="10856798" cy="580324"/>
            <a:chOff x="621635" y="6185998"/>
            <a:chExt cx="10856798" cy="580324"/>
          </a:xfrm>
        </p:grpSpPr>
        <p:pic>
          <p:nvPicPr>
            <p:cNvPr id="7" name="Imagen 6"/>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8" name="Imagen 7"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9" name="Imagen 8"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4" name="Conector recto 13"/>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9371967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33802" y="234094"/>
            <a:ext cx="11158185" cy="809276"/>
          </a:xfrm>
        </p:spPr>
        <p:txBody>
          <a:bodyPr>
            <a:noAutofit/>
          </a:bodyPr>
          <a:lstStyle/>
          <a:p>
            <a:pPr algn="ctr"/>
            <a:r>
              <a:rPr lang="es-ES" sz="3400" b="1" dirty="0">
                <a:solidFill>
                  <a:srgbClr val="4E9EBA"/>
                </a:solidFill>
                <a:latin typeface="Calibri cuerpo"/>
                <a:ea typeface="+mn-ea"/>
                <a:cs typeface="+mn-cs"/>
              </a:rPr>
              <a:t>TRATAMIENTO DE LA SARNA: TRATAMIENTO FARMACOLÓGICO. SARNA COSTROSA </a:t>
            </a:r>
          </a:p>
        </p:txBody>
      </p:sp>
      <p:sp>
        <p:nvSpPr>
          <p:cNvPr id="6" name="Subtítulo 2"/>
          <p:cNvSpPr txBox="1">
            <a:spLocks/>
          </p:cNvSpPr>
          <p:nvPr/>
        </p:nvSpPr>
        <p:spPr>
          <a:xfrm>
            <a:off x="1551777" y="1557024"/>
            <a:ext cx="9088445"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400"/>
              </a:lnSpc>
            </a:pPr>
            <a:endParaRPr lang="es-ES" sz="2000" b="1" dirty="0" smtClean="0">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2151" y="1094268"/>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4" name="CuadroTexto 3"/>
          <p:cNvSpPr txBox="1"/>
          <p:nvPr/>
        </p:nvSpPr>
        <p:spPr>
          <a:xfrm>
            <a:off x="424471" y="1400845"/>
            <a:ext cx="11167516" cy="4139595"/>
          </a:xfrm>
          <a:prstGeom prst="rect">
            <a:avLst/>
          </a:prstGeom>
          <a:noFill/>
        </p:spPr>
        <p:txBody>
          <a:bodyPr wrap="square" rtlCol="0">
            <a:spAutoFit/>
          </a:bodyPr>
          <a:lstStyle/>
          <a:p>
            <a:r>
              <a:rPr lang="es-ES" b="1" dirty="0"/>
              <a:t>SARNA COSTROSA</a:t>
            </a:r>
            <a:r>
              <a:rPr lang="es-ES" b="1" dirty="0" smtClean="0"/>
              <a:t>:</a:t>
            </a:r>
            <a:endParaRPr lang="es-ES" b="1" dirty="0"/>
          </a:p>
          <a:p>
            <a:pPr>
              <a:lnSpc>
                <a:spcPts val="3000"/>
              </a:lnSpc>
              <a:spcBef>
                <a:spcPts val="1000"/>
              </a:spcBef>
            </a:pPr>
            <a:r>
              <a:rPr lang="es-ES" dirty="0"/>
              <a:t>El manejo de la sarna costrosa requiere la aplicación repetida de </a:t>
            </a:r>
            <a:r>
              <a:rPr lang="es-ES" dirty="0" err="1"/>
              <a:t>permetrina</a:t>
            </a:r>
            <a:r>
              <a:rPr lang="es-ES" dirty="0"/>
              <a:t> tópica, pero, aún así, la tasa de fracaso es elevada, por lo que el </a:t>
            </a:r>
            <a:r>
              <a:rPr lang="es-ES" b="1" dirty="0">
                <a:solidFill>
                  <a:srgbClr val="4E9EBA"/>
                </a:solidFill>
              </a:rPr>
              <a:t>tratamiento de elección es una combinación de </a:t>
            </a:r>
            <a:r>
              <a:rPr lang="es-ES" b="1" dirty="0" err="1">
                <a:solidFill>
                  <a:srgbClr val="4E9EBA"/>
                </a:solidFill>
              </a:rPr>
              <a:t>permetrina</a:t>
            </a:r>
            <a:r>
              <a:rPr lang="es-ES" b="1" dirty="0">
                <a:solidFill>
                  <a:srgbClr val="4E9EBA"/>
                </a:solidFill>
              </a:rPr>
              <a:t> tópica e </a:t>
            </a:r>
            <a:r>
              <a:rPr lang="es-ES" b="1" dirty="0" err="1">
                <a:solidFill>
                  <a:srgbClr val="4E9EBA"/>
                </a:solidFill>
              </a:rPr>
              <a:t>ivermectina</a:t>
            </a:r>
            <a:r>
              <a:rPr lang="es-ES" b="1" dirty="0">
                <a:solidFill>
                  <a:srgbClr val="4E9EBA"/>
                </a:solidFill>
              </a:rPr>
              <a:t> oral</a:t>
            </a:r>
            <a:r>
              <a:rPr lang="es-ES" dirty="0"/>
              <a:t>.  </a:t>
            </a:r>
            <a:endParaRPr lang="es-ES" dirty="0" smtClean="0"/>
          </a:p>
          <a:p>
            <a:pPr marL="285750" indent="-285750">
              <a:lnSpc>
                <a:spcPts val="3000"/>
              </a:lnSpc>
              <a:spcBef>
                <a:spcPts val="1000"/>
              </a:spcBef>
              <a:buFont typeface="Arial" panose="020B0604020202020204" pitchFamily="34" charset="0"/>
              <a:buChar char="•"/>
            </a:pPr>
            <a:r>
              <a:rPr lang="es-ES" dirty="0" err="1" smtClean="0"/>
              <a:t>Permetrina</a:t>
            </a:r>
            <a:r>
              <a:rPr lang="es-ES" dirty="0" smtClean="0"/>
              <a:t> 5% crema: Administrar cada 2-3 días durante 1-2 semanas, y </a:t>
            </a:r>
            <a:r>
              <a:rPr lang="es-ES" b="1" dirty="0" smtClean="0"/>
              <a:t>añadir</a:t>
            </a:r>
          </a:p>
          <a:p>
            <a:pPr marL="285750" indent="-285750">
              <a:lnSpc>
                <a:spcPts val="3000"/>
              </a:lnSpc>
              <a:spcBef>
                <a:spcPts val="1000"/>
              </a:spcBef>
              <a:buFont typeface="Arial" panose="020B0604020202020204" pitchFamily="34" charset="0"/>
              <a:buChar char="•"/>
            </a:pPr>
            <a:r>
              <a:rPr lang="es-ES" dirty="0" err="1"/>
              <a:t>Ivermectina</a:t>
            </a:r>
            <a:r>
              <a:rPr lang="es-ES" dirty="0"/>
              <a:t> 200 µg/Kg oral: En una dosis, durante 3 días no consecutivos </a:t>
            </a:r>
            <a:r>
              <a:rPr lang="es-ES" dirty="0">
                <a:sym typeface="Wingdings" panose="05000000000000000000" pitchFamily="2" charset="2"/>
              </a:rPr>
              <a:t> Días 1, 2 y </a:t>
            </a:r>
            <a:r>
              <a:rPr lang="es-ES" dirty="0" smtClean="0">
                <a:sym typeface="Wingdings" panose="05000000000000000000" pitchFamily="2" charset="2"/>
              </a:rPr>
              <a:t>8</a:t>
            </a:r>
          </a:p>
          <a:p>
            <a:pPr marL="742950" lvl="1" indent="-285750">
              <a:lnSpc>
                <a:spcPts val="3000"/>
              </a:lnSpc>
              <a:spcBef>
                <a:spcPts val="1000"/>
              </a:spcBef>
              <a:buFont typeface="Arial" panose="020B0604020202020204" pitchFamily="34" charset="0"/>
              <a:buChar char="•"/>
            </a:pPr>
            <a:r>
              <a:rPr lang="es-ES" dirty="0" smtClean="0">
                <a:sym typeface="Wingdings" panose="05000000000000000000" pitchFamily="2" charset="2"/>
              </a:rPr>
              <a:t>En casos graves puede ser necesaria la administración más prolongada:</a:t>
            </a:r>
          </a:p>
          <a:p>
            <a:pPr marL="1200150" lvl="2" indent="-285750">
              <a:lnSpc>
                <a:spcPts val="3000"/>
              </a:lnSpc>
              <a:spcBef>
                <a:spcPts val="1000"/>
              </a:spcBef>
              <a:buFontTx/>
              <a:buChar char="-"/>
            </a:pPr>
            <a:r>
              <a:rPr lang="es-ES" dirty="0" smtClean="0">
                <a:sym typeface="Wingdings" panose="05000000000000000000" pitchFamily="2" charset="2"/>
              </a:rPr>
              <a:t>Durante 5 días no consecutivos  Días 1, 2, 8, 9 y 15</a:t>
            </a:r>
          </a:p>
          <a:p>
            <a:pPr marL="1200150" lvl="2" indent="-285750">
              <a:lnSpc>
                <a:spcPts val="3000"/>
              </a:lnSpc>
              <a:spcBef>
                <a:spcPts val="1000"/>
              </a:spcBef>
              <a:buFontTx/>
              <a:buChar char="-"/>
            </a:pPr>
            <a:r>
              <a:rPr lang="es-ES" dirty="0" smtClean="0">
                <a:sym typeface="Wingdings" panose="05000000000000000000" pitchFamily="2" charset="2"/>
              </a:rPr>
              <a:t>Durante 7 días no consecutivos  Días 1, 2, 8, 9, 15, 22 y 29</a:t>
            </a:r>
            <a:endParaRPr lang="es-ES" dirty="0"/>
          </a:p>
          <a:p>
            <a:endParaRPr lang="es-ES" sz="2000" dirty="0" smtClean="0"/>
          </a:p>
        </p:txBody>
      </p:sp>
    </p:spTree>
    <p:extLst>
      <p:ext uri="{BB962C8B-B14F-4D97-AF65-F5344CB8AC3E}">
        <p14:creationId xmlns:p14="http://schemas.microsoft.com/office/powerpoint/2010/main" val="387640609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27772" y="257292"/>
            <a:ext cx="11167516" cy="797590"/>
          </a:xfrm>
        </p:spPr>
        <p:txBody>
          <a:bodyPr>
            <a:noAutofit/>
          </a:bodyPr>
          <a:lstStyle/>
          <a:p>
            <a:pPr algn="ctr"/>
            <a:r>
              <a:rPr lang="es-ES" sz="3400" b="1" dirty="0">
                <a:solidFill>
                  <a:srgbClr val="4E9EBA"/>
                </a:solidFill>
                <a:latin typeface="Calibri cuerpo"/>
                <a:ea typeface="+mn-ea"/>
                <a:cs typeface="+mn-cs"/>
              </a:rPr>
              <a:t>TRATAMIENTO DE LA SARNA: TRATAMIENTO EN POBLACIÓN PEDIÁTRICA</a:t>
            </a:r>
          </a:p>
        </p:txBody>
      </p:sp>
      <p:sp>
        <p:nvSpPr>
          <p:cNvPr id="6" name="Subtítulo 2"/>
          <p:cNvSpPr txBox="1">
            <a:spLocks/>
          </p:cNvSpPr>
          <p:nvPr/>
        </p:nvSpPr>
        <p:spPr>
          <a:xfrm>
            <a:off x="1551777" y="1557024"/>
            <a:ext cx="9088445"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400"/>
              </a:lnSpc>
            </a:pPr>
            <a:endParaRPr lang="es-ES" sz="2000" b="1" dirty="0" smtClean="0">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27772" y="1079137"/>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11" name="CuadroTexto 10"/>
          <p:cNvSpPr txBox="1"/>
          <p:nvPr/>
        </p:nvSpPr>
        <p:spPr>
          <a:xfrm>
            <a:off x="427772" y="1427867"/>
            <a:ext cx="11167516" cy="5293757"/>
          </a:xfrm>
          <a:prstGeom prst="rect">
            <a:avLst/>
          </a:prstGeom>
          <a:noFill/>
        </p:spPr>
        <p:txBody>
          <a:bodyPr wrap="square" rtlCol="0">
            <a:spAutoFit/>
          </a:bodyPr>
          <a:lstStyle/>
          <a:p>
            <a:r>
              <a:rPr lang="es-ES" b="1" dirty="0"/>
              <a:t>TRATAMIENTO EN POBLACIÓN PEDIÁTRICA</a:t>
            </a:r>
            <a:r>
              <a:rPr lang="es-ES" b="1" dirty="0" smtClean="0"/>
              <a:t>:</a:t>
            </a:r>
          </a:p>
          <a:p>
            <a:pPr marL="285750" indent="-285750">
              <a:lnSpc>
                <a:spcPts val="3000"/>
              </a:lnSpc>
              <a:spcBef>
                <a:spcPts val="1000"/>
              </a:spcBef>
              <a:buFont typeface="Arial" panose="020B0604020202020204" pitchFamily="34" charset="0"/>
              <a:buChar char="•"/>
            </a:pPr>
            <a:r>
              <a:rPr lang="es-ES" u="sng" dirty="0"/>
              <a:t>Niños y niñas mayores de 2 meses </a:t>
            </a:r>
            <a:r>
              <a:rPr lang="es-ES" dirty="0">
                <a:sym typeface="Wingdings" panose="05000000000000000000" pitchFamily="2" charset="2"/>
              </a:rPr>
              <a:t> El tratamiento de elección es la </a:t>
            </a:r>
            <a:r>
              <a:rPr lang="es-ES" dirty="0" err="1">
                <a:solidFill>
                  <a:srgbClr val="4E9EBA"/>
                </a:solidFill>
                <a:sym typeface="Wingdings" panose="05000000000000000000" pitchFamily="2" charset="2"/>
              </a:rPr>
              <a:t>permetrina</a:t>
            </a:r>
            <a:r>
              <a:rPr lang="es-ES" dirty="0">
                <a:solidFill>
                  <a:srgbClr val="4E9EBA"/>
                </a:solidFill>
                <a:sym typeface="Wingdings" panose="05000000000000000000" pitchFamily="2" charset="2"/>
              </a:rPr>
              <a:t> </a:t>
            </a:r>
            <a:r>
              <a:rPr lang="es-ES" dirty="0" smtClean="0">
                <a:solidFill>
                  <a:srgbClr val="4E9EBA"/>
                </a:solidFill>
                <a:sym typeface="Wingdings" panose="05000000000000000000" pitchFamily="2" charset="2"/>
              </a:rPr>
              <a:t>tópica</a:t>
            </a:r>
          </a:p>
          <a:p>
            <a:pPr marL="742950" lvl="2" indent="-285750">
              <a:lnSpc>
                <a:spcPts val="3000"/>
              </a:lnSpc>
              <a:spcBef>
                <a:spcPts val="1000"/>
              </a:spcBef>
              <a:buFont typeface="Arial" panose="020B0604020202020204" pitchFamily="34" charset="0"/>
              <a:buChar char="•"/>
            </a:pPr>
            <a:r>
              <a:rPr lang="es-ES" dirty="0">
                <a:sym typeface="Wingdings" panose="05000000000000000000" pitchFamily="2" charset="2"/>
              </a:rPr>
              <a:t>Se debe aplicar la crema también por la cara, el cuero cabelludo, palmas de las manos y plantas de los </a:t>
            </a:r>
            <a:r>
              <a:rPr lang="es-ES" dirty="0" smtClean="0">
                <a:sym typeface="Wingdings" panose="05000000000000000000" pitchFamily="2" charset="2"/>
              </a:rPr>
              <a:t>pies</a:t>
            </a:r>
          </a:p>
          <a:p>
            <a:pPr marL="1200150" lvl="3" indent="-285750">
              <a:lnSpc>
                <a:spcPts val="3000"/>
              </a:lnSpc>
              <a:spcBef>
                <a:spcPts val="1000"/>
              </a:spcBef>
              <a:buFont typeface="Arial" panose="020B0604020202020204" pitchFamily="34" charset="0"/>
              <a:buChar char="•"/>
            </a:pPr>
            <a:r>
              <a:rPr lang="es-ES" dirty="0" smtClean="0">
                <a:sym typeface="Wingdings" panose="05000000000000000000" pitchFamily="2" charset="2"/>
              </a:rPr>
              <a:t>Evitando los ojos y la boca</a:t>
            </a:r>
          </a:p>
          <a:p>
            <a:pPr marL="285750" lvl="1" indent="-285750">
              <a:lnSpc>
                <a:spcPts val="3000"/>
              </a:lnSpc>
              <a:spcBef>
                <a:spcPts val="1000"/>
              </a:spcBef>
              <a:buFont typeface="Arial" panose="020B0604020202020204" pitchFamily="34" charset="0"/>
              <a:buChar char="•"/>
            </a:pPr>
            <a:r>
              <a:rPr lang="es-ES" u="sng" dirty="0">
                <a:sym typeface="Wingdings" panose="05000000000000000000" pitchFamily="2" charset="2"/>
              </a:rPr>
              <a:t>Niños y niñas menores de 2 meses </a:t>
            </a:r>
            <a:r>
              <a:rPr lang="es-ES" dirty="0" smtClean="0">
                <a:sym typeface="Wingdings" panose="05000000000000000000" pitchFamily="2" charset="2"/>
              </a:rPr>
              <a:t> La </a:t>
            </a:r>
            <a:r>
              <a:rPr lang="es-ES" dirty="0" err="1" smtClean="0">
                <a:solidFill>
                  <a:srgbClr val="4E9EBA"/>
                </a:solidFill>
                <a:sym typeface="Wingdings" panose="05000000000000000000" pitchFamily="2" charset="2"/>
              </a:rPr>
              <a:t>permetrina</a:t>
            </a:r>
            <a:r>
              <a:rPr lang="es-ES" dirty="0" smtClean="0">
                <a:solidFill>
                  <a:srgbClr val="4E9EBA"/>
                </a:solidFill>
                <a:sym typeface="Wingdings" panose="05000000000000000000" pitchFamily="2" charset="2"/>
              </a:rPr>
              <a:t> tópica no </a:t>
            </a:r>
            <a:r>
              <a:rPr lang="es-ES" dirty="0" smtClean="0">
                <a:sym typeface="Wingdings" panose="05000000000000000000" pitchFamily="2" charset="2"/>
              </a:rPr>
              <a:t>está autorizada (riesgo de </a:t>
            </a:r>
            <a:r>
              <a:rPr lang="es-ES" dirty="0" err="1" smtClean="0">
                <a:sym typeface="Wingdings" panose="05000000000000000000" pitchFamily="2" charset="2"/>
              </a:rPr>
              <a:t>neurotoxicidad</a:t>
            </a:r>
            <a:r>
              <a:rPr lang="es-ES" dirty="0" smtClean="0">
                <a:sym typeface="Wingdings" panose="05000000000000000000" pitchFamily="2" charset="2"/>
              </a:rPr>
              <a:t>)</a:t>
            </a:r>
          </a:p>
          <a:p>
            <a:pPr marL="742950" lvl="2" indent="-285750">
              <a:lnSpc>
                <a:spcPts val="3000"/>
              </a:lnSpc>
              <a:spcBef>
                <a:spcPts val="1000"/>
              </a:spcBef>
              <a:buFont typeface="Arial" panose="020B0604020202020204" pitchFamily="34" charset="0"/>
              <a:buChar char="•"/>
            </a:pPr>
            <a:r>
              <a:rPr lang="es-ES" dirty="0" smtClean="0">
                <a:sym typeface="Wingdings" panose="05000000000000000000" pitchFamily="2" charset="2"/>
              </a:rPr>
              <a:t>Uso fuera de ficha técnica (</a:t>
            </a:r>
            <a:r>
              <a:rPr lang="es-ES" i="1" dirty="0" smtClean="0">
                <a:sym typeface="Wingdings" panose="05000000000000000000" pitchFamily="2" charset="2"/>
              </a:rPr>
              <a:t>hay estudios </a:t>
            </a:r>
            <a:r>
              <a:rPr lang="es-ES" dirty="0" smtClean="0">
                <a:sym typeface="Wingdings" panose="05000000000000000000" pitchFamily="2" charset="2"/>
              </a:rPr>
              <a:t>que han demostrado la eficacia y seguridad)</a:t>
            </a:r>
          </a:p>
          <a:p>
            <a:pPr marL="1200150" lvl="3" indent="-285750">
              <a:lnSpc>
                <a:spcPts val="3000"/>
              </a:lnSpc>
              <a:spcBef>
                <a:spcPts val="1000"/>
              </a:spcBef>
              <a:buFont typeface="Arial" panose="020B0604020202020204" pitchFamily="34" charset="0"/>
              <a:buChar char="•"/>
            </a:pPr>
            <a:r>
              <a:rPr lang="es-ES" dirty="0" smtClean="0">
                <a:sym typeface="Wingdings" panose="05000000000000000000" pitchFamily="2" charset="2"/>
              </a:rPr>
              <a:t>Con tiempos de aplicación más cortos (2-4 h)</a:t>
            </a:r>
          </a:p>
          <a:p>
            <a:pPr marL="1200150" lvl="3" indent="-285750">
              <a:lnSpc>
                <a:spcPts val="3000"/>
              </a:lnSpc>
              <a:spcBef>
                <a:spcPts val="1000"/>
              </a:spcBef>
              <a:buFont typeface="Arial" panose="020B0604020202020204" pitchFamily="34" charset="0"/>
              <a:buChar char="•"/>
            </a:pPr>
            <a:r>
              <a:rPr lang="es-ES" dirty="0" smtClean="0">
                <a:sym typeface="Wingdings" panose="05000000000000000000" pitchFamily="2" charset="2"/>
              </a:rPr>
              <a:t>Mayor tiempo entre la 1ª y 2ª administración (10 días)</a:t>
            </a:r>
          </a:p>
          <a:p>
            <a:pPr marL="742950" lvl="2" indent="-285750">
              <a:lnSpc>
                <a:spcPts val="3000"/>
              </a:lnSpc>
              <a:spcBef>
                <a:spcPts val="1000"/>
              </a:spcBef>
              <a:buFont typeface="Arial" panose="020B0604020202020204" pitchFamily="34" charset="0"/>
              <a:buChar char="•"/>
            </a:pPr>
            <a:r>
              <a:rPr lang="es-ES" dirty="0" smtClean="0">
                <a:sym typeface="Wingdings" panose="05000000000000000000" pitchFamily="2" charset="2"/>
              </a:rPr>
              <a:t>La pomada de azufre puede ser una alternativa</a:t>
            </a:r>
            <a:endParaRPr lang="es-ES" dirty="0">
              <a:sym typeface="Wingdings" panose="05000000000000000000" pitchFamily="2" charset="2"/>
            </a:endParaRPr>
          </a:p>
          <a:p>
            <a:pPr marL="742950" lvl="1" indent="-285750">
              <a:lnSpc>
                <a:spcPts val="3000"/>
              </a:lnSpc>
              <a:spcBef>
                <a:spcPts val="1000"/>
              </a:spcBef>
              <a:buFont typeface="Arial" panose="020B0604020202020204" pitchFamily="34" charset="0"/>
              <a:buChar char="•"/>
            </a:pPr>
            <a:endParaRPr lang="es-ES" dirty="0"/>
          </a:p>
          <a:p>
            <a:endParaRPr lang="es-ES" sz="2000" dirty="0" smtClean="0"/>
          </a:p>
        </p:txBody>
      </p:sp>
    </p:spTree>
    <p:extLst>
      <p:ext uri="{BB962C8B-B14F-4D97-AF65-F5344CB8AC3E}">
        <p14:creationId xmlns:p14="http://schemas.microsoft.com/office/powerpoint/2010/main" val="357747099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33802" y="275748"/>
            <a:ext cx="11158185" cy="779134"/>
          </a:xfrm>
        </p:spPr>
        <p:txBody>
          <a:bodyPr>
            <a:noAutofit/>
          </a:bodyPr>
          <a:lstStyle/>
          <a:p>
            <a:pPr algn="ctr"/>
            <a:r>
              <a:rPr lang="es-ES" sz="3400" b="1" dirty="0">
                <a:solidFill>
                  <a:srgbClr val="4E9EBA"/>
                </a:solidFill>
                <a:latin typeface="Calibri cuerpo"/>
                <a:ea typeface="+mn-ea"/>
                <a:cs typeface="+mn-cs"/>
              </a:rPr>
              <a:t>TRATAMIENTO DE LA SARNA: TRATAMIENTO EN POBLACIÓN PEDIÁTRICA</a:t>
            </a:r>
          </a:p>
        </p:txBody>
      </p:sp>
      <p:sp>
        <p:nvSpPr>
          <p:cNvPr id="6" name="Subtítulo 2"/>
          <p:cNvSpPr txBox="1">
            <a:spLocks/>
          </p:cNvSpPr>
          <p:nvPr/>
        </p:nvSpPr>
        <p:spPr>
          <a:xfrm>
            <a:off x="1551777" y="1557024"/>
            <a:ext cx="9088445"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400"/>
              </a:lnSpc>
            </a:pPr>
            <a:endParaRPr lang="es-ES" sz="2000" b="1" dirty="0" smtClean="0">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3650"/>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4" name="CuadroTexto 3"/>
          <p:cNvSpPr txBox="1"/>
          <p:nvPr/>
        </p:nvSpPr>
        <p:spPr>
          <a:xfrm>
            <a:off x="433802" y="1342732"/>
            <a:ext cx="11158185" cy="5991384"/>
          </a:xfrm>
          <a:prstGeom prst="rect">
            <a:avLst/>
          </a:prstGeom>
          <a:noFill/>
        </p:spPr>
        <p:txBody>
          <a:bodyPr wrap="square" rtlCol="0">
            <a:spAutoFit/>
          </a:bodyPr>
          <a:lstStyle/>
          <a:p>
            <a:pPr>
              <a:lnSpc>
                <a:spcPts val="3000"/>
              </a:lnSpc>
              <a:spcBef>
                <a:spcPts val="1000"/>
              </a:spcBef>
            </a:pPr>
            <a:r>
              <a:rPr lang="es-ES" b="1" dirty="0"/>
              <a:t>TRATAMIENTO EN LA POBLACIÓN PEDIÁTRICA</a:t>
            </a:r>
            <a:r>
              <a:rPr lang="es-ES" b="1" dirty="0" smtClean="0"/>
              <a:t>:</a:t>
            </a:r>
          </a:p>
          <a:p>
            <a:pPr indent="-285750">
              <a:lnSpc>
                <a:spcPts val="3000"/>
              </a:lnSpc>
              <a:spcBef>
                <a:spcPts val="1000"/>
              </a:spcBef>
              <a:buFont typeface="Arial" panose="020B0604020202020204" pitchFamily="34" charset="0"/>
              <a:buChar char="•"/>
            </a:pPr>
            <a:r>
              <a:rPr lang="es-ES" dirty="0" err="1">
                <a:solidFill>
                  <a:srgbClr val="4E9EBA"/>
                </a:solidFill>
              </a:rPr>
              <a:t>Ivermectina</a:t>
            </a:r>
            <a:r>
              <a:rPr lang="es-ES" dirty="0">
                <a:solidFill>
                  <a:srgbClr val="4E9EBA"/>
                </a:solidFill>
              </a:rPr>
              <a:t> oral: </a:t>
            </a:r>
            <a:endParaRPr lang="es-ES" dirty="0" smtClean="0">
              <a:solidFill>
                <a:srgbClr val="4E9EBA"/>
              </a:solidFill>
            </a:endParaRPr>
          </a:p>
          <a:p>
            <a:pPr>
              <a:lnSpc>
                <a:spcPts val="3000"/>
              </a:lnSpc>
              <a:spcBef>
                <a:spcPts val="1000"/>
              </a:spcBef>
            </a:pPr>
            <a:r>
              <a:rPr lang="es-ES" dirty="0"/>
              <a:t>Debido al riesgo de </a:t>
            </a:r>
            <a:r>
              <a:rPr lang="es-ES" dirty="0" err="1"/>
              <a:t>neurotoxicidad</a:t>
            </a:r>
            <a:r>
              <a:rPr lang="es-ES" dirty="0"/>
              <a:t> y encefalopatía sólo está autorizada en </a:t>
            </a:r>
            <a:r>
              <a:rPr lang="es-ES" b="1" dirty="0"/>
              <a:t>niños de más de 15 Kg de </a:t>
            </a:r>
            <a:r>
              <a:rPr lang="es-ES" b="1" dirty="0" smtClean="0"/>
              <a:t>peso</a:t>
            </a:r>
          </a:p>
          <a:p>
            <a:pPr marL="742950" lvl="1" indent="-285750">
              <a:lnSpc>
                <a:spcPts val="3000"/>
              </a:lnSpc>
              <a:spcBef>
                <a:spcPts val="1000"/>
              </a:spcBef>
              <a:buFont typeface="Arial" panose="020B0604020202020204" pitchFamily="34" charset="0"/>
              <a:buChar char="•"/>
            </a:pPr>
            <a:r>
              <a:rPr lang="es-ES" dirty="0" smtClean="0"/>
              <a:t>Se </a:t>
            </a:r>
            <a:r>
              <a:rPr lang="es-ES" i="1" dirty="0" smtClean="0"/>
              <a:t>está estudiando </a:t>
            </a:r>
            <a:r>
              <a:rPr lang="es-ES" dirty="0" smtClean="0"/>
              <a:t>su uso en &lt; de 12 meses y/o con peso &lt; a 15 Kg </a:t>
            </a:r>
            <a:r>
              <a:rPr lang="es-ES" dirty="0" smtClean="0">
                <a:sym typeface="Wingdings" panose="05000000000000000000" pitchFamily="2" charset="2"/>
              </a:rPr>
              <a:t> buena eficacia y seguridad en general</a:t>
            </a:r>
          </a:p>
          <a:p>
            <a:pPr marL="1200150" lvl="2" indent="-285750">
              <a:lnSpc>
                <a:spcPts val="3000"/>
              </a:lnSpc>
              <a:spcBef>
                <a:spcPts val="1000"/>
              </a:spcBef>
              <a:buFont typeface="Arial" panose="020B0604020202020204" pitchFamily="34" charset="0"/>
              <a:buChar char="•"/>
            </a:pPr>
            <a:r>
              <a:rPr lang="es-ES" dirty="0" smtClean="0">
                <a:sym typeface="Wingdings" panose="05000000000000000000" pitchFamily="2" charset="2"/>
              </a:rPr>
              <a:t>En </a:t>
            </a:r>
            <a:r>
              <a:rPr lang="es-ES" i="1" dirty="0" smtClean="0">
                <a:sym typeface="Wingdings" panose="05000000000000000000" pitchFamily="2" charset="2"/>
              </a:rPr>
              <a:t>algunos estudios </a:t>
            </a:r>
            <a:r>
              <a:rPr lang="es-ES" dirty="0" smtClean="0">
                <a:sym typeface="Wingdings" panose="05000000000000000000" pitchFamily="2" charset="2"/>
              </a:rPr>
              <a:t>se ha observado mejor tolerancia cuando la 2ª dosis se ha administrado en 10-14 días</a:t>
            </a:r>
          </a:p>
          <a:p>
            <a:pPr>
              <a:lnSpc>
                <a:spcPts val="3000"/>
              </a:lnSpc>
              <a:spcBef>
                <a:spcPts val="1000"/>
              </a:spcBef>
            </a:pPr>
            <a:r>
              <a:rPr lang="es-ES" dirty="0" smtClean="0">
                <a:sym typeface="Wingdings" panose="05000000000000000000" pitchFamily="2" charset="2"/>
              </a:rPr>
              <a:t>En la sarna clásica podría ser una alternativa a la </a:t>
            </a:r>
            <a:r>
              <a:rPr lang="es-ES" dirty="0" err="1" smtClean="0">
                <a:sym typeface="Wingdings" panose="05000000000000000000" pitchFamily="2" charset="2"/>
              </a:rPr>
              <a:t>permetrina</a:t>
            </a:r>
            <a:r>
              <a:rPr lang="es-ES" dirty="0" smtClean="0">
                <a:sym typeface="Wingdings" panose="05000000000000000000" pitchFamily="2" charset="2"/>
              </a:rPr>
              <a:t> tópica o como tratamiento de segunda línea. ¿Cuándo?</a:t>
            </a:r>
          </a:p>
          <a:p>
            <a:pPr marL="742950" lvl="1" indent="-285750">
              <a:lnSpc>
                <a:spcPts val="3000"/>
              </a:lnSpc>
              <a:spcBef>
                <a:spcPts val="1000"/>
              </a:spcBef>
              <a:buFont typeface="Arial" panose="020B0604020202020204" pitchFamily="34" charset="0"/>
              <a:buChar char="•"/>
            </a:pPr>
            <a:r>
              <a:rPr lang="es-ES" dirty="0" smtClean="0">
                <a:sym typeface="Wingdings" panose="05000000000000000000" pitchFamily="2" charset="2"/>
              </a:rPr>
              <a:t>Tras fallo de los tratamiento tópicos autorizados</a:t>
            </a:r>
          </a:p>
          <a:p>
            <a:pPr marL="742950" lvl="1" indent="-285750">
              <a:lnSpc>
                <a:spcPts val="3000"/>
              </a:lnSpc>
              <a:spcBef>
                <a:spcPts val="1000"/>
              </a:spcBef>
              <a:buFont typeface="Arial" panose="020B0604020202020204" pitchFamily="34" charset="0"/>
              <a:buChar char="•"/>
            </a:pPr>
            <a:r>
              <a:rPr lang="es-ES" dirty="0" smtClean="0">
                <a:sym typeface="Wingdings" panose="05000000000000000000" pitchFamily="2" charset="2"/>
              </a:rPr>
              <a:t>Cuándo la aplicación de agentes tópicas puede ser problemática</a:t>
            </a:r>
          </a:p>
          <a:p>
            <a:pPr marL="742950" lvl="1" indent="-285750">
              <a:lnSpc>
                <a:spcPts val="3000"/>
              </a:lnSpc>
              <a:spcBef>
                <a:spcPts val="1000"/>
              </a:spcBef>
              <a:buFont typeface="Arial" panose="020B0604020202020204" pitchFamily="34" charset="0"/>
              <a:buChar char="•"/>
            </a:pPr>
            <a:r>
              <a:rPr lang="es-ES" dirty="0" smtClean="0">
                <a:sym typeface="Wingdings" panose="05000000000000000000" pitchFamily="2" charset="2"/>
              </a:rPr>
              <a:t>La población que presenta la piel muy inflamada (los tratamientos tópicos podrían producir efectos adversos)</a:t>
            </a:r>
          </a:p>
          <a:p>
            <a:pPr marL="285750" indent="-285750">
              <a:lnSpc>
                <a:spcPts val="3000"/>
              </a:lnSpc>
              <a:spcBef>
                <a:spcPts val="1000"/>
              </a:spcBef>
              <a:buFont typeface="Arial" panose="020B0604020202020204" pitchFamily="34" charset="0"/>
              <a:buChar char="•"/>
            </a:pPr>
            <a:endParaRPr lang="es-ES" dirty="0"/>
          </a:p>
          <a:p>
            <a:pPr>
              <a:lnSpc>
                <a:spcPts val="3000"/>
              </a:lnSpc>
              <a:spcBef>
                <a:spcPts val="1000"/>
              </a:spcBef>
            </a:pPr>
            <a:endParaRPr lang="es-ES" b="1" dirty="0"/>
          </a:p>
        </p:txBody>
      </p:sp>
    </p:spTree>
    <p:extLst>
      <p:ext uri="{BB962C8B-B14F-4D97-AF65-F5344CB8AC3E}">
        <p14:creationId xmlns:p14="http://schemas.microsoft.com/office/powerpoint/2010/main" val="26890034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33801" y="262772"/>
            <a:ext cx="11158185" cy="800323"/>
          </a:xfrm>
        </p:spPr>
        <p:txBody>
          <a:bodyPr>
            <a:noAutofit/>
          </a:bodyPr>
          <a:lstStyle/>
          <a:p>
            <a:pPr algn="ctr"/>
            <a:r>
              <a:rPr lang="es-ES" sz="3400" b="1" dirty="0">
                <a:solidFill>
                  <a:srgbClr val="4E9EBA"/>
                </a:solidFill>
                <a:latin typeface="Calibri cuerpo"/>
                <a:ea typeface="+mn-ea"/>
                <a:cs typeface="+mn-cs"/>
              </a:rPr>
              <a:t>TRATAMIENTO DE LA SARNA: TRATAMIENTO EN EMBARAZO Y LACTANCIA</a:t>
            </a:r>
          </a:p>
        </p:txBody>
      </p:sp>
      <p:sp>
        <p:nvSpPr>
          <p:cNvPr id="6" name="Subtítulo 2"/>
          <p:cNvSpPr txBox="1">
            <a:spLocks/>
          </p:cNvSpPr>
          <p:nvPr/>
        </p:nvSpPr>
        <p:spPr>
          <a:xfrm>
            <a:off x="1551777" y="1557024"/>
            <a:ext cx="9088445"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400"/>
              </a:lnSpc>
            </a:pPr>
            <a:endParaRPr lang="es-ES" sz="2000" b="1" dirty="0" smtClean="0">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0500" y="1097279"/>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4" name="CuadroTexto 3"/>
          <p:cNvSpPr txBox="1"/>
          <p:nvPr/>
        </p:nvSpPr>
        <p:spPr>
          <a:xfrm>
            <a:off x="433801" y="1353980"/>
            <a:ext cx="11158185" cy="5734903"/>
          </a:xfrm>
          <a:prstGeom prst="rect">
            <a:avLst/>
          </a:prstGeom>
          <a:noFill/>
        </p:spPr>
        <p:txBody>
          <a:bodyPr wrap="square" rtlCol="0">
            <a:spAutoFit/>
          </a:bodyPr>
          <a:lstStyle/>
          <a:p>
            <a:pPr>
              <a:lnSpc>
                <a:spcPts val="3000"/>
              </a:lnSpc>
              <a:spcBef>
                <a:spcPts val="1000"/>
              </a:spcBef>
            </a:pPr>
            <a:r>
              <a:rPr lang="es-ES" b="1" dirty="0"/>
              <a:t>TRATAMIENTO EN EMBARAZO y LACTANCIA</a:t>
            </a:r>
            <a:r>
              <a:rPr lang="es-ES" b="1" dirty="0" smtClean="0"/>
              <a:t>:</a:t>
            </a:r>
          </a:p>
          <a:p>
            <a:pPr marL="285750" indent="-285750">
              <a:lnSpc>
                <a:spcPts val="3000"/>
              </a:lnSpc>
              <a:spcBef>
                <a:spcPts val="1000"/>
              </a:spcBef>
              <a:buFont typeface="Arial" panose="020B0604020202020204" pitchFamily="34" charset="0"/>
              <a:buChar char="•"/>
            </a:pPr>
            <a:r>
              <a:rPr lang="es-ES" dirty="0" err="1">
                <a:solidFill>
                  <a:srgbClr val="4E9EBA"/>
                </a:solidFill>
              </a:rPr>
              <a:t>Permetrina</a:t>
            </a:r>
            <a:r>
              <a:rPr lang="es-ES" dirty="0">
                <a:solidFill>
                  <a:srgbClr val="4E9EBA"/>
                </a:solidFill>
              </a:rPr>
              <a:t> tópica </a:t>
            </a:r>
            <a:r>
              <a:rPr lang="es-ES" b="1" dirty="0" smtClean="0">
                <a:sym typeface="Wingdings" panose="05000000000000000000" pitchFamily="2" charset="2"/>
              </a:rPr>
              <a:t> </a:t>
            </a:r>
            <a:r>
              <a:rPr lang="es-ES" b="1" dirty="0" smtClean="0"/>
              <a:t> </a:t>
            </a:r>
            <a:r>
              <a:rPr lang="es-ES" dirty="0"/>
              <a:t>tratamiento de elección</a:t>
            </a:r>
          </a:p>
          <a:p>
            <a:pPr marL="742950" lvl="1" indent="-285750">
              <a:lnSpc>
                <a:spcPts val="3000"/>
              </a:lnSpc>
              <a:spcBef>
                <a:spcPts val="1000"/>
              </a:spcBef>
              <a:buFont typeface="Arial" panose="020B0604020202020204" pitchFamily="34" charset="0"/>
              <a:buChar char="•"/>
            </a:pPr>
            <a:r>
              <a:rPr lang="es-ES" dirty="0"/>
              <a:t>Debido a su baja absorción sistémica, su rápida metabolización a metabolitos inactivos y su uso seguro en la piel de los </a:t>
            </a:r>
            <a:r>
              <a:rPr lang="es-ES" dirty="0" smtClean="0"/>
              <a:t>niños</a:t>
            </a:r>
          </a:p>
          <a:p>
            <a:pPr marL="285750" indent="-285750">
              <a:lnSpc>
                <a:spcPts val="3000"/>
              </a:lnSpc>
              <a:spcBef>
                <a:spcPts val="1000"/>
              </a:spcBef>
              <a:buFont typeface="Arial" panose="020B0604020202020204" pitchFamily="34" charset="0"/>
              <a:buChar char="•"/>
            </a:pPr>
            <a:r>
              <a:rPr lang="es-ES" dirty="0">
                <a:solidFill>
                  <a:srgbClr val="4E9EBA"/>
                </a:solidFill>
              </a:rPr>
              <a:t>Pomada de azufre 6% </a:t>
            </a:r>
            <a:r>
              <a:rPr lang="es-ES" dirty="0" smtClean="0"/>
              <a:t>y la </a:t>
            </a:r>
            <a:r>
              <a:rPr lang="es-ES" dirty="0">
                <a:solidFill>
                  <a:srgbClr val="4E9EBA"/>
                </a:solidFill>
              </a:rPr>
              <a:t>loción de benzoato de </a:t>
            </a:r>
            <a:r>
              <a:rPr lang="es-ES" dirty="0" err="1">
                <a:solidFill>
                  <a:srgbClr val="4E9EBA"/>
                </a:solidFill>
              </a:rPr>
              <a:t>bencilo</a:t>
            </a:r>
            <a:r>
              <a:rPr lang="es-ES" dirty="0">
                <a:solidFill>
                  <a:srgbClr val="4E9EBA"/>
                </a:solidFill>
              </a:rPr>
              <a:t> 25</a:t>
            </a:r>
            <a:r>
              <a:rPr lang="es-ES" dirty="0" smtClean="0">
                <a:solidFill>
                  <a:srgbClr val="4E9EBA"/>
                </a:solidFill>
              </a:rPr>
              <a:t>% </a:t>
            </a:r>
            <a:r>
              <a:rPr lang="es-ES" dirty="0" smtClean="0">
                <a:sym typeface="Wingdings" panose="05000000000000000000" pitchFamily="2" charset="2"/>
              </a:rPr>
              <a:t> Se consideran tratamientos de segunda línea</a:t>
            </a:r>
          </a:p>
          <a:p>
            <a:pPr lvl="1">
              <a:lnSpc>
                <a:spcPts val="3000"/>
              </a:lnSpc>
              <a:spcBef>
                <a:spcPts val="1000"/>
              </a:spcBef>
            </a:pPr>
            <a:r>
              <a:rPr lang="es-ES" dirty="0" smtClean="0">
                <a:sym typeface="Wingdings" panose="05000000000000000000" pitchFamily="2" charset="2"/>
              </a:rPr>
              <a:t>* La </a:t>
            </a:r>
            <a:r>
              <a:rPr lang="es-ES" dirty="0">
                <a:sym typeface="Wingdings" panose="05000000000000000000" pitchFamily="2" charset="2"/>
              </a:rPr>
              <a:t>información sobre su uso en embarazo es más limitada en el caso de la pomada de </a:t>
            </a:r>
            <a:r>
              <a:rPr lang="es-ES" dirty="0" smtClean="0">
                <a:sym typeface="Wingdings" panose="05000000000000000000" pitchFamily="2" charset="2"/>
              </a:rPr>
              <a:t>azufre</a:t>
            </a:r>
          </a:p>
          <a:p>
            <a:pPr marL="285750" indent="-285750">
              <a:lnSpc>
                <a:spcPts val="3000"/>
              </a:lnSpc>
              <a:spcBef>
                <a:spcPts val="1000"/>
              </a:spcBef>
              <a:buFont typeface="Arial" panose="020B0604020202020204" pitchFamily="34" charset="0"/>
              <a:buChar char="•"/>
            </a:pPr>
            <a:r>
              <a:rPr lang="es-ES" dirty="0" err="1">
                <a:solidFill>
                  <a:srgbClr val="4E9EBA"/>
                </a:solidFill>
                <a:sym typeface="Wingdings" panose="05000000000000000000" pitchFamily="2" charset="2"/>
              </a:rPr>
              <a:t>Ivermectina</a:t>
            </a:r>
            <a:r>
              <a:rPr lang="es-ES" dirty="0">
                <a:solidFill>
                  <a:srgbClr val="4E9EBA"/>
                </a:solidFill>
                <a:sym typeface="Wingdings" panose="05000000000000000000" pitchFamily="2" charset="2"/>
              </a:rPr>
              <a:t> oral: </a:t>
            </a:r>
            <a:endParaRPr lang="es-ES" dirty="0" smtClean="0">
              <a:solidFill>
                <a:srgbClr val="4E9EBA"/>
              </a:solidFill>
              <a:sym typeface="Wingdings" panose="05000000000000000000" pitchFamily="2" charset="2"/>
            </a:endParaRPr>
          </a:p>
          <a:p>
            <a:pPr marL="742950" lvl="1" indent="-285750">
              <a:lnSpc>
                <a:spcPts val="3000"/>
              </a:lnSpc>
              <a:spcBef>
                <a:spcPts val="1000"/>
              </a:spcBef>
              <a:buFont typeface="Arial" panose="020B0604020202020204" pitchFamily="34" charset="0"/>
              <a:buChar char="•"/>
            </a:pPr>
            <a:r>
              <a:rPr lang="es-ES" dirty="0">
                <a:sym typeface="Wingdings" panose="05000000000000000000" pitchFamily="2" charset="2"/>
              </a:rPr>
              <a:t>La evidencia sobre el uso en embarazadas es </a:t>
            </a:r>
            <a:r>
              <a:rPr lang="es-ES" dirty="0" smtClean="0">
                <a:sym typeface="Wingdings" panose="05000000000000000000" pitchFamily="2" charset="2"/>
              </a:rPr>
              <a:t>limitada  </a:t>
            </a:r>
            <a:r>
              <a:rPr lang="es-ES" dirty="0">
                <a:sym typeface="Wingdings" panose="05000000000000000000" pitchFamily="2" charset="2"/>
              </a:rPr>
              <a:t>en genera no está recomendada (Francia es el único país en el que la </a:t>
            </a:r>
            <a:r>
              <a:rPr lang="es-ES" dirty="0" err="1">
                <a:sym typeface="Wingdings" panose="05000000000000000000" pitchFamily="2" charset="2"/>
              </a:rPr>
              <a:t>ivermectina</a:t>
            </a:r>
            <a:r>
              <a:rPr lang="es-ES" dirty="0">
                <a:sym typeface="Wingdings" panose="05000000000000000000" pitchFamily="2" charset="2"/>
              </a:rPr>
              <a:t> está indicada como alternativa a la </a:t>
            </a:r>
            <a:r>
              <a:rPr lang="es-ES" dirty="0" err="1">
                <a:sym typeface="Wingdings" panose="05000000000000000000" pitchFamily="2" charset="2"/>
              </a:rPr>
              <a:t>permetrina</a:t>
            </a:r>
            <a:r>
              <a:rPr lang="es-ES" dirty="0">
                <a:sym typeface="Wingdings" panose="05000000000000000000" pitchFamily="2" charset="2"/>
              </a:rPr>
              <a:t> tópica o en primera línea en combinación con </a:t>
            </a:r>
            <a:r>
              <a:rPr lang="es-ES" dirty="0" err="1">
                <a:sym typeface="Wingdings" panose="05000000000000000000" pitchFamily="2" charset="2"/>
              </a:rPr>
              <a:t>permetrina</a:t>
            </a:r>
            <a:r>
              <a:rPr lang="es-ES" dirty="0">
                <a:sym typeface="Wingdings" panose="05000000000000000000" pitchFamily="2" charset="2"/>
              </a:rPr>
              <a:t> en caso de necesidad)</a:t>
            </a:r>
          </a:p>
          <a:p>
            <a:pPr>
              <a:lnSpc>
                <a:spcPts val="3000"/>
              </a:lnSpc>
              <a:spcBef>
                <a:spcPts val="1000"/>
              </a:spcBef>
            </a:pPr>
            <a:endParaRPr lang="es-ES" dirty="0" smtClean="0">
              <a:sym typeface="Wingdings" panose="05000000000000000000" pitchFamily="2" charset="2"/>
            </a:endParaRPr>
          </a:p>
          <a:p>
            <a:pPr marL="285750" indent="-285750">
              <a:lnSpc>
                <a:spcPts val="3000"/>
              </a:lnSpc>
              <a:spcBef>
                <a:spcPts val="1000"/>
              </a:spcBef>
              <a:buFont typeface="Arial" panose="020B0604020202020204" pitchFamily="34" charset="0"/>
              <a:buChar char="•"/>
            </a:pPr>
            <a:endParaRPr lang="es-ES" dirty="0"/>
          </a:p>
        </p:txBody>
      </p:sp>
    </p:spTree>
    <p:extLst>
      <p:ext uri="{BB962C8B-B14F-4D97-AF65-F5344CB8AC3E}">
        <p14:creationId xmlns:p14="http://schemas.microsoft.com/office/powerpoint/2010/main" val="370073258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430499" y="335444"/>
            <a:ext cx="11158185" cy="80032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sz="4000" b="1" dirty="0">
                <a:solidFill>
                  <a:srgbClr val="4E9EBA"/>
                </a:solidFill>
                <a:latin typeface="Calibri cuerpo"/>
                <a:ea typeface="+mn-ea"/>
                <a:cs typeface="+mn-cs"/>
              </a:rPr>
              <a:t>FRACASO</a:t>
            </a:r>
            <a:r>
              <a:rPr lang="es-ES" sz="3400" b="1" dirty="0">
                <a:solidFill>
                  <a:srgbClr val="4E9EBA"/>
                </a:solidFill>
                <a:latin typeface="Calibri cuerpo"/>
                <a:ea typeface="+mn-ea"/>
                <a:cs typeface="+mn-cs"/>
              </a:rPr>
              <a:t> </a:t>
            </a:r>
            <a:r>
              <a:rPr lang="es-ES" sz="4000" b="1" dirty="0">
                <a:solidFill>
                  <a:srgbClr val="4E9EBA"/>
                </a:solidFill>
                <a:latin typeface="Calibri cuerpo"/>
                <a:ea typeface="+mn-ea"/>
                <a:cs typeface="+mn-cs"/>
              </a:rPr>
              <a:t>TERAPÉUTICO</a:t>
            </a:r>
          </a:p>
        </p:txBody>
      </p:sp>
      <p:sp>
        <p:nvSpPr>
          <p:cNvPr id="5" name="Subtítulo 2"/>
          <p:cNvSpPr txBox="1">
            <a:spLocks/>
          </p:cNvSpPr>
          <p:nvPr/>
        </p:nvSpPr>
        <p:spPr>
          <a:xfrm>
            <a:off x="1551777" y="1557024"/>
            <a:ext cx="9088445"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400"/>
              </a:lnSpc>
            </a:pPr>
            <a:endParaRPr lang="es-ES" sz="2000" b="1" dirty="0" smtClean="0">
              <a:solidFill>
                <a:srgbClr val="4E9EBA"/>
              </a:solidFill>
            </a:endParaRPr>
          </a:p>
        </p:txBody>
      </p:sp>
      <p:grpSp>
        <p:nvGrpSpPr>
          <p:cNvPr id="6" name="Grupo 5"/>
          <p:cNvGrpSpPr/>
          <p:nvPr/>
        </p:nvGrpSpPr>
        <p:grpSpPr>
          <a:xfrm>
            <a:off x="621635" y="6185998"/>
            <a:ext cx="10856798" cy="580324"/>
            <a:chOff x="621635" y="6185998"/>
            <a:chExt cx="10856798" cy="580324"/>
          </a:xfrm>
        </p:grpSpPr>
        <p:pic>
          <p:nvPicPr>
            <p:cNvPr id="7" name="Imagen 6"/>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8" name="Imagen 7"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9" name="Imagen 8"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0" name="Conector recto 9"/>
          <p:cNvCxnSpPr/>
          <p:nvPr/>
        </p:nvCxnSpPr>
        <p:spPr>
          <a:xfrm>
            <a:off x="423896" y="1097279"/>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12" name="CuadroTexto 11"/>
          <p:cNvSpPr txBox="1"/>
          <p:nvPr/>
        </p:nvSpPr>
        <p:spPr>
          <a:xfrm>
            <a:off x="423896" y="1348821"/>
            <a:ext cx="11158185" cy="5991384"/>
          </a:xfrm>
          <a:prstGeom prst="rect">
            <a:avLst/>
          </a:prstGeom>
          <a:noFill/>
        </p:spPr>
        <p:txBody>
          <a:bodyPr wrap="square" rtlCol="0">
            <a:spAutoFit/>
          </a:bodyPr>
          <a:lstStyle/>
          <a:p>
            <a:pPr>
              <a:lnSpc>
                <a:spcPts val="3000"/>
              </a:lnSpc>
              <a:spcBef>
                <a:spcPts val="1000"/>
              </a:spcBef>
            </a:pPr>
            <a:r>
              <a:rPr lang="es-ES" b="1" dirty="0"/>
              <a:t>MOTIVOS POSIBLES PARA EL FRACASO TERAPÉUTICO</a:t>
            </a:r>
            <a:r>
              <a:rPr lang="es-ES" b="1" dirty="0" smtClean="0"/>
              <a:t>:</a:t>
            </a:r>
          </a:p>
          <a:p>
            <a:pPr marL="285750" indent="-285750">
              <a:lnSpc>
                <a:spcPts val="3000"/>
              </a:lnSpc>
              <a:spcBef>
                <a:spcPts val="1000"/>
              </a:spcBef>
              <a:buFont typeface="Arial" panose="020B0604020202020204" pitchFamily="34" charset="0"/>
              <a:buChar char="•"/>
            </a:pPr>
            <a:r>
              <a:rPr lang="es-ES" dirty="0" smtClean="0"/>
              <a:t>No identificar y no tratar a todos los contactos. Contacto continuo con personas infestadas no tratadas</a:t>
            </a:r>
          </a:p>
          <a:p>
            <a:pPr marL="285750" indent="-285750">
              <a:lnSpc>
                <a:spcPts val="3000"/>
              </a:lnSpc>
              <a:spcBef>
                <a:spcPts val="1000"/>
              </a:spcBef>
              <a:buFont typeface="Arial" panose="020B0604020202020204" pitchFamily="34" charset="0"/>
              <a:buChar char="•"/>
            </a:pPr>
            <a:r>
              <a:rPr lang="es-ES" dirty="0" smtClean="0"/>
              <a:t>Selección incorrecta del fármaco</a:t>
            </a:r>
          </a:p>
          <a:p>
            <a:pPr marL="285750" indent="-285750">
              <a:lnSpc>
                <a:spcPts val="3000"/>
              </a:lnSpc>
              <a:spcBef>
                <a:spcPts val="1000"/>
              </a:spcBef>
              <a:buFont typeface="Arial" panose="020B0604020202020204" pitchFamily="34" charset="0"/>
              <a:buChar char="•"/>
            </a:pPr>
            <a:r>
              <a:rPr lang="es-ES" dirty="0" smtClean="0"/>
              <a:t>Dosis o duración inadecuada</a:t>
            </a:r>
          </a:p>
          <a:p>
            <a:pPr marL="742950" lvl="1" indent="-285750">
              <a:lnSpc>
                <a:spcPts val="3000"/>
              </a:lnSpc>
              <a:spcBef>
                <a:spcPts val="1000"/>
              </a:spcBef>
              <a:buFont typeface="Arial" panose="020B0604020202020204" pitchFamily="34" charset="0"/>
              <a:buChar char="•"/>
            </a:pPr>
            <a:r>
              <a:rPr lang="es-ES" dirty="0" smtClean="0"/>
              <a:t>En el caso de </a:t>
            </a:r>
            <a:r>
              <a:rPr lang="es-ES" dirty="0" err="1" smtClean="0"/>
              <a:t>permetrina</a:t>
            </a:r>
            <a:r>
              <a:rPr lang="es-ES" dirty="0" smtClean="0"/>
              <a:t> tópica puede deberse a lavado de manos antes de transcurridas 8 horas de la aplicación del tratamiento, o a chuparse los dedos en el caso de bebés y niños</a:t>
            </a:r>
          </a:p>
          <a:p>
            <a:pPr marL="285750" indent="-285750">
              <a:lnSpc>
                <a:spcPts val="3000"/>
              </a:lnSpc>
              <a:spcBef>
                <a:spcPts val="1000"/>
              </a:spcBef>
              <a:buFont typeface="Arial" panose="020B0604020202020204" pitchFamily="34" charset="0"/>
              <a:buChar char="•"/>
            </a:pPr>
            <a:r>
              <a:rPr lang="es-ES" dirty="0" smtClean="0"/>
              <a:t>Uso de corticoides tópicos junto con el tratamiento</a:t>
            </a:r>
          </a:p>
          <a:p>
            <a:pPr marL="285750" indent="-285750">
              <a:lnSpc>
                <a:spcPts val="3000"/>
              </a:lnSpc>
              <a:spcBef>
                <a:spcPts val="1000"/>
              </a:spcBef>
              <a:buFont typeface="Arial" panose="020B0604020202020204" pitchFamily="34" charset="0"/>
              <a:buChar char="•"/>
            </a:pPr>
            <a:r>
              <a:rPr lang="es-ES" dirty="0" smtClean="0"/>
              <a:t>Limpieza ambiental no adecuada (sofás, cojines, colchones y asientos de coche)</a:t>
            </a:r>
          </a:p>
          <a:p>
            <a:pPr marL="285750" indent="-285750">
              <a:lnSpc>
                <a:spcPts val="3000"/>
              </a:lnSpc>
              <a:spcBef>
                <a:spcPts val="1000"/>
              </a:spcBef>
              <a:buFont typeface="Arial" panose="020B0604020202020204" pitchFamily="34" charset="0"/>
              <a:buChar char="•"/>
            </a:pPr>
            <a:r>
              <a:rPr lang="es-ES" dirty="0" smtClean="0"/>
              <a:t>Resistencia a los fármacos escabicidas</a:t>
            </a:r>
            <a:endParaRPr lang="es-ES" dirty="0"/>
          </a:p>
          <a:p>
            <a:pPr indent="-285750">
              <a:lnSpc>
                <a:spcPts val="3000"/>
              </a:lnSpc>
              <a:spcBef>
                <a:spcPts val="1000"/>
              </a:spcBef>
              <a:buFont typeface="Arial" panose="020B0604020202020204" pitchFamily="34" charset="0"/>
              <a:buChar char="•"/>
            </a:pPr>
            <a:endParaRPr lang="es-ES" dirty="0" smtClean="0">
              <a:sym typeface="Wingdings" panose="05000000000000000000" pitchFamily="2" charset="2"/>
            </a:endParaRPr>
          </a:p>
          <a:p>
            <a:pPr marL="285750" indent="-285750">
              <a:lnSpc>
                <a:spcPts val="3000"/>
              </a:lnSpc>
              <a:spcBef>
                <a:spcPts val="1000"/>
              </a:spcBef>
              <a:buFont typeface="Arial" panose="020B0604020202020204" pitchFamily="34" charset="0"/>
              <a:buChar char="•"/>
            </a:pPr>
            <a:endParaRPr lang="es-ES" dirty="0"/>
          </a:p>
          <a:p>
            <a:pPr>
              <a:lnSpc>
                <a:spcPts val="3000"/>
              </a:lnSpc>
              <a:spcBef>
                <a:spcPts val="1000"/>
              </a:spcBef>
            </a:pPr>
            <a:endParaRPr lang="es-ES" b="1" dirty="0"/>
          </a:p>
        </p:txBody>
      </p:sp>
    </p:spTree>
    <p:extLst>
      <p:ext uri="{BB962C8B-B14F-4D97-AF65-F5344CB8AC3E}">
        <p14:creationId xmlns:p14="http://schemas.microsoft.com/office/powerpoint/2010/main" val="354010807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430500" y="344318"/>
            <a:ext cx="11158185" cy="80032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sz="4000" b="1" dirty="0">
                <a:solidFill>
                  <a:srgbClr val="4E9EBA"/>
                </a:solidFill>
                <a:latin typeface="Calibri cuerpo"/>
                <a:ea typeface="+mn-ea"/>
                <a:cs typeface="+mn-cs"/>
              </a:rPr>
              <a:t>FRACASO TERAPÉUTICO</a:t>
            </a:r>
          </a:p>
        </p:txBody>
      </p:sp>
      <p:sp>
        <p:nvSpPr>
          <p:cNvPr id="5" name="Subtítulo 2"/>
          <p:cNvSpPr txBox="1">
            <a:spLocks/>
          </p:cNvSpPr>
          <p:nvPr/>
        </p:nvSpPr>
        <p:spPr>
          <a:xfrm>
            <a:off x="1551777" y="1557024"/>
            <a:ext cx="9088445"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400"/>
              </a:lnSpc>
            </a:pPr>
            <a:endParaRPr lang="es-ES" sz="2000" b="1" dirty="0" smtClean="0">
              <a:solidFill>
                <a:srgbClr val="4E9EBA"/>
              </a:solidFill>
            </a:endParaRPr>
          </a:p>
        </p:txBody>
      </p:sp>
      <p:grpSp>
        <p:nvGrpSpPr>
          <p:cNvPr id="6" name="Grupo 5"/>
          <p:cNvGrpSpPr/>
          <p:nvPr/>
        </p:nvGrpSpPr>
        <p:grpSpPr>
          <a:xfrm>
            <a:off x="621635" y="6185998"/>
            <a:ext cx="10856798" cy="580324"/>
            <a:chOff x="621635" y="6185998"/>
            <a:chExt cx="10856798" cy="580324"/>
          </a:xfrm>
        </p:grpSpPr>
        <p:pic>
          <p:nvPicPr>
            <p:cNvPr id="7" name="Imagen 6"/>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8" name="Imagen 7"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9" name="Imagen 8"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0" name="Conector recto 9"/>
          <p:cNvCxnSpPr/>
          <p:nvPr/>
        </p:nvCxnSpPr>
        <p:spPr>
          <a:xfrm>
            <a:off x="430500" y="1090022"/>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11" name="CuadroTexto 10"/>
          <p:cNvSpPr txBox="1"/>
          <p:nvPr/>
        </p:nvSpPr>
        <p:spPr>
          <a:xfrm>
            <a:off x="430500" y="1340922"/>
            <a:ext cx="11158185" cy="4580741"/>
          </a:xfrm>
          <a:prstGeom prst="rect">
            <a:avLst/>
          </a:prstGeom>
          <a:noFill/>
        </p:spPr>
        <p:txBody>
          <a:bodyPr wrap="square" rtlCol="0">
            <a:spAutoFit/>
          </a:bodyPr>
          <a:lstStyle/>
          <a:p>
            <a:pPr>
              <a:lnSpc>
                <a:spcPts val="3000"/>
              </a:lnSpc>
              <a:spcBef>
                <a:spcPts val="1000"/>
              </a:spcBef>
            </a:pPr>
            <a:r>
              <a:rPr lang="es-ES" b="1" dirty="0" smtClean="0">
                <a:sym typeface="Wingdings" panose="05000000000000000000" pitchFamily="2" charset="2"/>
              </a:rPr>
              <a:t>¿SI LA </a:t>
            </a:r>
            <a:r>
              <a:rPr lang="es-ES" b="1" dirty="0">
                <a:sym typeface="Wingdings" panose="05000000000000000000" pitchFamily="2" charset="2"/>
              </a:rPr>
              <a:t>INFESTACIÓN ES PERSISTENTE</a:t>
            </a:r>
            <a:r>
              <a:rPr lang="es-ES" b="1" dirty="0" smtClean="0">
                <a:sym typeface="Wingdings" panose="05000000000000000000" pitchFamily="2" charset="2"/>
              </a:rPr>
              <a:t>?</a:t>
            </a:r>
          </a:p>
          <a:p>
            <a:pPr>
              <a:lnSpc>
                <a:spcPts val="3000"/>
              </a:lnSpc>
              <a:spcBef>
                <a:spcPts val="1000"/>
              </a:spcBef>
            </a:pPr>
            <a:r>
              <a:rPr lang="es-ES" dirty="0" smtClean="0">
                <a:sym typeface="Wingdings" panose="05000000000000000000" pitchFamily="2" charset="2"/>
              </a:rPr>
              <a:t>Los pacientes en los que los hallazgos apoyan la infestación persistente requieren retratamiento</a:t>
            </a:r>
          </a:p>
          <a:p>
            <a:pPr marL="742950" lvl="1" indent="-285750">
              <a:lnSpc>
                <a:spcPts val="3000"/>
              </a:lnSpc>
              <a:spcBef>
                <a:spcPts val="1000"/>
              </a:spcBef>
              <a:buFont typeface="Arial" panose="020B0604020202020204" pitchFamily="34" charset="0"/>
              <a:buChar char="•"/>
            </a:pPr>
            <a:r>
              <a:rPr lang="es-ES" dirty="0" smtClean="0">
                <a:sym typeface="Wingdings" panose="05000000000000000000" pitchFamily="2" charset="2"/>
              </a:rPr>
              <a:t>No se ha establecido cuál es la mejor estrategia en estos casos</a:t>
            </a:r>
          </a:p>
          <a:p>
            <a:pPr>
              <a:lnSpc>
                <a:spcPts val="3000"/>
              </a:lnSpc>
              <a:spcBef>
                <a:spcPts val="1000"/>
              </a:spcBef>
            </a:pPr>
            <a:r>
              <a:rPr lang="es-ES" b="1" dirty="0">
                <a:sym typeface="Wingdings" panose="05000000000000000000" pitchFamily="2" charset="2"/>
              </a:rPr>
              <a:t>¿SI ALGUNA TERAPIA </a:t>
            </a:r>
            <a:r>
              <a:rPr lang="es-ES" b="1" dirty="0" smtClean="0">
                <a:sym typeface="Wingdings" panose="05000000000000000000" pitchFamily="2" charset="2"/>
              </a:rPr>
              <a:t>FALLA?</a:t>
            </a:r>
          </a:p>
          <a:p>
            <a:pPr>
              <a:lnSpc>
                <a:spcPts val="3000"/>
              </a:lnSpc>
              <a:spcBef>
                <a:spcPts val="1000"/>
              </a:spcBef>
            </a:pPr>
            <a:r>
              <a:rPr lang="es-ES" dirty="0" smtClean="0">
                <a:sym typeface="Wingdings" panose="05000000000000000000" pitchFamily="2" charset="2"/>
              </a:rPr>
              <a:t>Cuando la terapia con </a:t>
            </a:r>
            <a:r>
              <a:rPr lang="es-ES" dirty="0" err="1" smtClean="0">
                <a:sym typeface="Wingdings" panose="05000000000000000000" pitchFamily="2" charset="2"/>
              </a:rPr>
              <a:t>permetrina</a:t>
            </a:r>
            <a:r>
              <a:rPr lang="es-ES" dirty="0" smtClean="0">
                <a:sym typeface="Wingdings" panose="05000000000000000000" pitchFamily="2" charset="2"/>
              </a:rPr>
              <a:t> o </a:t>
            </a:r>
            <a:r>
              <a:rPr lang="es-ES" dirty="0" err="1" smtClean="0">
                <a:sym typeface="Wingdings" panose="05000000000000000000" pitchFamily="2" charset="2"/>
              </a:rPr>
              <a:t>ivermectina</a:t>
            </a:r>
            <a:r>
              <a:rPr lang="es-ES" dirty="0" smtClean="0">
                <a:sym typeface="Wingdings" panose="05000000000000000000" pitchFamily="2" charset="2"/>
              </a:rPr>
              <a:t> oral falla y la razón del fracaso no está clara:</a:t>
            </a:r>
          </a:p>
          <a:p>
            <a:pPr marL="285750" indent="-285750">
              <a:lnSpc>
                <a:spcPts val="3000"/>
              </a:lnSpc>
              <a:spcBef>
                <a:spcPts val="1000"/>
              </a:spcBef>
              <a:buFont typeface="Arial" panose="020B0604020202020204" pitchFamily="34" charset="0"/>
              <a:buChar char="•"/>
            </a:pPr>
            <a:r>
              <a:rPr lang="es-ES" b="1" dirty="0" smtClean="0">
                <a:sym typeface="Wingdings" panose="05000000000000000000" pitchFamily="2" charset="2"/>
              </a:rPr>
              <a:t>Cambiar a la otra terapia</a:t>
            </a:r>
            <a:r>
              <a:rPr lang="es-ES" dirty="0" smtClean="0">
                <a:sym typeface="Wingdings" panose="05000000000000000000" pitchFamily="2" charset="2"/>
              </a:rPr>
              <a:t>. P. E: de </a:t>
            </a:r>
            <a:r>
              <a:rPr lang="es-ES" dirty="0" err="1" smtClean="0">
                <a:sym typeface="Wingdings" panose="05000000000000000000" pitchFamily="2" charset="2"/>
              </a:rPr>
              <a:t>permetrina</a:t>
            </a:r>
            <a:r>
              <a:rPr lang="es-ES" dirty="0" smtClean="0">
                <a:sym typeface="Wingdings" panose="05000000000000000000" pitchFamily="2" charset="2"/>
              </a:rPr>
              <a:t> a </a:t>
            </a:r>
            <a:r>
              <a:rPr lang="es-ES" dirty="0" err="1" smtClean="0">
                <a:sym typeface="Wingdings" panose="05000000000000000000" pitchFamily="2" charset="2"/>
              </a:rPr>
              <a:t>ivermectina</a:t>
            </a:r>
            <a:r>
              <a:rPr lang="es-ES" dirty="0" smtClean="0">
                <a:sym typeface="Wingdings" panose="05000000000000000000" pitchFamily="2" charset="2"/>
              </a:rPr>
              <a:t> oral</a:t>
            </a:r>
          </a:p>
          <a:p>
            <a:pPr marL="285750" indent="-285750">
              <a:lnSpc>
                <a:spcPts val="3000"/>
              </a:lnSpc>
              <a:spcBef>
                <a:spcPts val="1000"/>
              </a:spcBef>
              <a:buFont typeface="Arial" panose="020B0604020202020204" pitchFamily="34" charset="0"/>
              <a:buChar char="•"/>
            </a:pPr>
            <a:r>
              <a:rPr lang="es-ES" b="1" dirty="0" smtClean="0">
                <a:sym typeface="Wingdings" panose="05000000000000000000" pitchFamily="2" charset="2"/>
              </a:rPr>
              <a:t>Tratar con ambos agentes </a:t>
            </a:r>
            <a:r>
              <a:rPr lang="es-ES" b="1" dirty="0" err="1" smtClean="0">
                <a:sym typeface="Wingdings" panose="05000000000000000000" pitchFamily="2" charset="2"/>
              </a:rPr>
              <a:t>simultaneamente</a:t>
            </a:r>
            <a:endParaRPr lang="es-ES" b="1" dirty="0">
              <a:sym typeface="Wingdings" panose="05000000000000000000" pitchFamily="2" charset="2"/>
            </a:endParaRPr>
          </a:p>
          <a:p>
            <a:pPr>
              <a:lnSpc>
                <a:spcPts val="3000"/>
              </a:lnSpc>
              <a:spcBef>
                <a:spcPts val="1000"/>
              </a:spcBef>
            </a:pPr>
            <a:r>
              <a:rPr lang="es-ES" dirty="0" smtClean="0"/>
              <a:t>Si esta intervención falla y se confirma la persistencia de la sarna  </a:t>
            </a:r>
            <a:r>
              <a:rPr lang="es-ES" dirty="0" smtClean="0">
                <a:sym typeface="Wingdings" panose="05000000000000000000" pitchFamily="2" charset="2"/>
              </a:rPr>
              <a:t> </a:t>
            </a:r>
            <a:r>
              <a:rPr lang="es-ES" b="1" dirty="0" smtClean="0"/>
              <a:t>utilizar un tratamiento alternativo</a:t>
            </a:r>
            <a:endParaRPr lang="es-ES" b="1" dirty="0"/>
          </a:p>
          <a:p>
            <a:pPr>
              <a:lnSpc>
                <a:spcPts val="3000"/>
              </a:lnSpc>
              <a:spcBef>
                <a:spcPts val="1000"/>
              </a:spcBef>
            </a:pPr>
            <a:endParaRPr lang="es-ES" b="1" dirty="0"/>
          </a:p>
        </p:txBody>
      </p:sp>
    </p:spTree>
    <p:extLst>
      <p:ext uri="{BB962C8B-B14F-4D97-AF65-F5344CB8AC3E}">
        <p14:creationId xmlns:p14="http://schemas.microsoft.com/office/powerpoint/2010/main" val="214945035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433801" y="440935"/>
            <a:ext cx="11158185" cy="80032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sz="3800" b="1" dirty="0">
                <a:solidFill>
                  <a:srgbClr val="4E9EBA"/>
                </a:solidFill>
                <a:latin typeface="Calibri cuerpo"/>
                <a:ea typeface="+mn-ea"/>
                <a:cs typeface="+mn-cs"/>
              </a:rPr>
              <a:t>NUEVOS TRATAMIENTOS EN ESTUDIO</a:t>
            </a:r>
          </a:p>
        </p:txBody>
      </p:sp>
      <p:sp>
        <p:nvSpPr>
          <p:cNvPr id="5" name="Subtítulo 2"/>
          <p:cNvSpPr txBox="1">
            <a:spLocks/>
          </p:cNvSpPr>
          <p:nvPr/>
        </p:nvSpPr>
        <p:spPr>
          <a:xfrm>
            <a:off x="1551777" y="1557024"/>
            <a:ext cx="9088445"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400"/>
              </a:lnSpc>
            </a:pPr>
            <a:endParaRPr lang="es-ES" sz="2000" b="1" dirty="0" smtClean="0">
              <a:solidFill>
                <a:srgbClr val="4E9EBA"/>
              </a:solidFill>
            </a:endParaRPr>
          </a:p>
        </p:txBody>
      </p:sp>
      <p:grpSp>
        <p:nvGrpSpPr>
          <p:cNvPr id="6" name="Grupo 5"/>
          <p:cNvGrpSpPr/>
          <p:nvPr/>
        </p:nvGrpSpPr>
        <p:grpSpPr>
          <a:xfrm>
            <a:off x="621635" y="6185998"/>
            <a:ext cx="10856798" cy="580324"/>
            <a:chOff x="621635" y="6185998"/>
            <a:chExt cx="10856798" cy="580324"/>
          </a:xfrm>
        </p:grpSpPr>
        <p:pic>
          <p:nvPicPr>
            <p:cNvPr id="7" name="Imagen 6"/>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8" name="Imagen 7"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9" name="Imagen 8"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0" name="Conector recto 9"/>
          <p:cNvCxnSpPr/>
          <p:nvPr/>
        </p:nvCxnSpPr>
        <p:spPr>
          <a:xfrm>
            <a:off x="433801" y="1100906"/>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12" name="CuadroTexto 11"/>
          <p:cNvSpPr txBox="1"/>
          <p:nvPr/>
        </p:nvSpPr>
        <p:spPr>
          <a:xfrm>
            <a:off x="515256" y="1300842"/>
            <a:ext cx="11161486" cy="5093702"/>
          </a:xfrm>
          <a:prstGeom prst="rect">
            <a:avLst/>
          </a:prstGeom>
          <a:noFill/>
        </p:spPr>
        <p:txBody>
          <a:bodyPr wrap="square" rtlCol="0">
            <a:spAutoFit/>
          </a:bodyPr>
          <a:lstStyle/>
          <a:p>
            <a:pPr indent="-285750">
              <a:lnSpc>
                <a:spcPts val="3000"/>
              </a:lnSpc>
              <a:spcBef>
                <a:spcPts val="1000"/>
              </a:spcBef>
              <a:buFont typeface="Arial" panose="020B0604020202020204" pitchFamily="34" charset="0"/>
              <a:buChar char="•"/>
            </a:pPr>
            <a:r>
              <a:rPr lang="es-ES" dirty="0" err="1" smtClean="0">
                <a:solidFill>
                  <a:srgbClr val="4E9EBA"/>
                </a:solidFill>
              </a:rPr>
              <a:t>Moxidectina</a:t>
            </a:r>
            <a:r>
              <a:rPr lang="es-ES" dirty="0" smtClean="0">
                <a:solidFill>
                  <a:srgbClr val="4E9EBA"/>
                </a:solidFill>
              </a:rPr>
              <a:t>:</a:t>
            </a:r>
          </a:p>
          <a:p>
            <a:pPr>
              <a:lnSpc>
                <a:spcPts val="3000"/>
              </a:lnSpc>
              <a:spcBef>
                <a:spcPts val="1000"/>
              </a:spcBef>
            </a:pPr>
            <a:r>
              <a:rPr lang="es-ES" b="1" dirty="0" smtClean="0"/>
              <a:t>Características:</a:t>
            </a:r>
          </a:p>
          <a:p>
            <a:pPr marL="742950" lvl="1" indent="-285750">
              <a:lnSpc>
                <a:spcPts val="3000"/>
              </a:lnSpc>
              <a:spcBef>
                <a:spcPts val="1000"/>
              </a:spcBef>
              <a:buFont typeface="Arial" panose="020B0604020202020204" pitchFamily="34" charset="0"/>
              <a:buChar char="•"/>
            </a:pPr>
            <a:r>
              <a:rPr lang="es-ES" dirty="0" smtClean="0"/>
              <a:t>Antiparasitario derivado de la </a:t>
            </a:r>
            <a:r>
              <a:rPr lang="es-ES" dirty="0" err="1" smtClean="0"/>
              <a:t>ivermectina</a:t>
            </a:r>
            <a:r>
              <a:rPr lang="es-ES" dirty="0" smtClean="0"/>
              <a:t>, de administración oral</a:t>
            </a:r>
          </a:p>
          <a:p>
            <a:pPr marL="742950" lvl="1" indent="-285750">
              <a:lnSpc>
                <a:spcPts val="3000"/>
              </a:lnSpc>
              <a:spcBef>
                <a:spcPts val="1000"/>
              </a:spcBef>
              <a:buFont typeface="Arial" panose="020B0604020202020204" pitchFamily="34" charset="0"/>
              <a:buChar char="•"/>
            </a:pPr>
            <a:r>
              <a:rPr lang="es-ES" dirty="0" smtClean="0"/>
              <a:t>Presenta una mayor semivida plasmática y en la piel que la </a:t>
            </a:r>
            <a:r>
              <a:rPr lang="es-ES" dirty="0" err="1" smtClean="0"/>
              <a:t>ivermectina</a:t>
            </a:r>
            <a:endParaRPr lang="es-ES" dirty="0" smtClean="0"/>
          </a:p>
          <a:p>
            <a:pPr>
              <a:lnSpc>
                <a:spcPts val="3000"/>
              </a:lnSpc>
              <a:spcBef>
                <a:spcPts val="1000"/>
              </a:spcBef>
            </a:pPr>
            <a:r>
              <a:rPr lang="es-ES" b="1" dirty="0" smtClean="0"/>
              <a:t>Situación:</a:t>
            </a:r>
            <a:endParaRPr lang="es-ES" b="1" dirty="0"/>
          </a:p>
          <a:p>
            <a:pPr marL="742950" lvl="1" indent="-285750">
              <a:lnSpc>
                <a:spcPts val="3000"/>
              </a:lnSpc>
              <a:spcBef>
                <a:spcPts val="1000"/>
              </a:spcBef>
              <a:buFont typeface="Arial" panose="020B0604020202020204" pitchFamily="34" charset="0"/>
              <a:buChar char="•"/>
            </a:pPr>
            <a:r>
              <a:rPr lang="es-ES" dirty="0" smtClean="0"/>
              <a:t>De uso principalmente en veterinaria</a:t>
            </a:r>
          </a:p>
          <a:p>
            <a:pPr marL="742950" lvl="1" indent="-285750">
              <a:lnSpc>
                <a:spcPts val="3000"/>
              </a:lnSpc>
              <a:spcBef>
                <a:spcPts val="1000"/>
              </a:spcBef>
              <a:buFont typeface="Arial" panose="020B0604020202020204" pitchFamily="34" charset="0"/>
              <a:buChar char="•"/>
            </a:pPr>
            <a:r>
              <a:rPr lang="es-ES" dirty="0" smtClean="0"/>
              <a:t>Recientemente se ha aprobado su uso para el tratamiento de la </a:t>
            </a:r>
            <a:r>
              <a:rPr lang="es-ES" dirty="0" err="1" smtClean="0"/>
              <a:t>oncocercosis</a:t>
            </a:r>
            <a:r>
              <a:rPr lang="es-ES" dirty="0" smtClean="0"/>
              <a:t> humana</a:t>
            </a:r>
            <a:endParaRPr lang="es-ES" dirty="0"/>
          </a:p>
          <a:p>
            <a:pPr marL="742950" lvl="1" indent="-285750">
              <a:lnSpc>
                <a:spcPts val="3000"/>
              </a:lnSpc>
              <a:spcBef>
                <a:spcPts val="1000"/>
              </a:spcBef>
              <a:buFont typeface="Arial" panose="020B0604020202020204" pitchFamily="34" charset="0"/>
              <a:buChar char="•"/>
            </a:pPr>
            <a:r>
              <a:rPr lang="es-ES" dirty="0" smtClean="0"/>
              <a:t>Actualmente hay un ensayo clínico en humanos en fase II para el tratamiento de la sarna</a:t>
            </a:r>
            <a:endParaRPr lang="es-ES" dirty="0">
              <a:sym typeface="Wingdings" panose="05000000000000000000" pitchFamily="2" charset="2"/>
            </a:endParaRPr>
          </a:p>
          <a:p>
            <a:pPr indent="-285750">
              <a:lnSpc>
                <a:spcPts val="3000"/>
              </a:lnSpc>
              <a:spcBef>
                <a:spcPts val="1000"/>
              </a:spcBef>
              <a:buFont typeface="Arial" panose="020B0604020202020204" pitchFamily="34" charset="0"/>
              <a:buChar char="•"/>
            </a:pPr>
            <a:r>
              <a:rPr lang="es-ES" dirty="0" err="1" smtClean="0">
                <a:solidFill>
                  <a:srgbClr val="4E9EBA"/>
                </a:solidFill>
                <a:sym typeface="Wingdings" panose="05000000000000000000" pitchFamily="2" charset="2"/>
              </a:rPr>
              <a:t>Beauvericina</a:t>
            </a:r>
            <a:r>
              <a:rPr lang="es-ES" dirty="0" smtClean="0">
                <a:solidFill>
                  <a:srgbClr val="4E9EBA"/>
                </a:solidFill>
                <a:sym typeface="Wingdings" panose="05000000000000000000" pitchFamily="2" charset="2"/>
              </a:rPr>
              <a:t>: </a:t>
            </a:r>
          </a:p>
          <a:p>
            <a:pPr marL="742950" lvl="1" indent="-285750">
              <a:lnSpc>
                <a:spcPts val="3000"/>
              </a:lnSpc>
              <a:spcBef>
                <a:spcPts val="1000"/>
              </a:spcBef>
              <a:buFont typeface="Arial" panose="020B0604020202020204" pitchFamily="34" charset="0"/>
              <a:buChar char="•"/>
            </a:pPr>
            <a:r>
              <a:rPr lang="es-ES" dirty="0" err="1" smtClean="0">
                <a:sym typeface="Wingdings" panose="05000000000000000000" pitchFamily="2" charset="2"/>
              </a:rPr>
              <a:t>Micotoxina</a:t>
            </a:r>
            <a:r>
              <a:rPr lang="es-ES" dirty="0" smtClean="0">
                <a:sym typeface="Wingdings" panose="05000000000000000000" pitchFamily="2" charset="2"/>
              </a:rPr>
              <a:t> de un hongo </a:t>
            </a:r>
            <a:r>
              <a:rPr lang="es-ES" dirty="0" err="1" smtClean="0">
                <a:sym typeface="Wingdings" panose="05000000000000000000" pitchFamily="2" charset="2"/>
              </a:rPr>
              <a:t>entomopatógeno</a:t>
            </a:r>
            <a:r>
              <a:rPr lang="es-ES" dirty="0" smtClean="0">
                <a:sym typeface="Wingdings" panose="05000000000000000000" pitchFamily="2" charset="2"/>
              </a:rPr>
              <a:t> que ha demostrado actividad acaricida </a:t>
            </a:r>
            <a:r>
              <a:rPr lang="es-ES" i="1" dirty="0" smtClean="0">
                <a:sym typeface="Wingdings" panose="05000000000000000000" pitchFamily="2" charset="2"/>
              </a:rPr>
              <a:t>in vitro</a:t>
            </a:r>
            <a:endParaRPr lang="es-ES" i="1" dirty="0">
              <a:sym typeface="Wingdings" panose="05000000000000000000" pitchFamily="2" charset="2"/>
            </a:endParaRPr>
          </a:p>
        </p:txBody>
      </p:sp>
    </p:spTree>
    <p:extLst>
      <p:ext uri="{BB962C8B-B14F-4D97-AF65-F5344CB8AC3E}">
        <p14:creationId xmlns:p14="http://schemas.microsoft.com/office/powerpoint/2010/main" val="369612617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457067" y="305783"/>
            <a:ext cx="11161486" cy="66842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sz="3400" b="1" dirty="0" smtClean="0">
                <a:solidFill>
                  <a:srgbClr val="4E9EBA"/>
                </a:solidFill>
                <a:latin typeface="Calibri cuerpo"/>
                <a:ea typeface="+mn-ea"/>
                <a:cs typeface="+mn-cs"/>
              </a:rPr>
              <a:t>TRATAMIENTO DE LAS COMPLICACIONES DE LA SARNA</a:t>
            </a:r>
            <a:endParaRPr lang="es-ES" sz="3400" b="1" dirty="0">
              <a:solidFill>
                <a:srgbClr val="4E9EBA"/>
              </a:solidFill>
              <a:latin typeface="Calibri cuerpo"/>
              <a:ea typeface="+mn-ea"/>
              <a:cs typeface="+mn-cs"/>
            </a:endParaRPr>
          </a:p>
        </p:txBody>
      </p:sp>
      <p:sp>
        <p:nvSpPr>
          <p:cNvPr id="5" name="Subtítulo 2"/>
          <p:cNvSpPr txBox="1">
            <a:spLocks/>
          </p:cNvSpPr>
          <p:nvPr/>
        </p:nvSpPr>
        <p:spPr>
          <a:xfrm>
            <a:off x="1551777" y="1557024"/>
            <a:ext cx="9088445"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400"/>
              </a:lnSpc>
            </a:pPr>
            <a:endParaRPr lang="es-ES" sz="2000" b="1" dirty="0" smtClean="0">
              <a:solidFill>
                <a:srgbClr val="4E9EBA"/>
              </a:solidFill>
            </a:endParaRPr>
          </a:p>
        </p:txBody>
      </p:sp>
      <p:grpSp>
        <p:nvGrpSpPr>
          <p:cNvPr id="6" name="Grupo 5"/>
          <p:cNvGrpSpPr/>
          <p:nvPr/>
        </p:nvGrpSpPr>
        <p:grpSpPr>
          <a:xfrm>
            <a:off x="621635" y="6185998"/>
            <a:ext cx="10856798" cy="580324"/>
            <a:chOff x="621635" y="6185998"/>
            <a:chExt cx="10856798" cy="580324"/>
          </a:xfrm>
        </p:grpSpPr>
        <p:pic>
          <p:nvPicPr>
            <p:cNvPr id="7" name="Imagen 6"/>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8" name="Imagen 7"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9" name="Imagen 8"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0" name="Conector recto 9"/>
          <p:cNvCxnSpPr/>
          <p:nvPr/>
        </p:nvCxnSpPr>
        <p:spPr>
          <a:xfrm>
            <a:off x="457067" y="1071727"/>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11" name="CuadroTexto 10"/>
          <p:cNvSpPr txBox="1"/>
          <p:nvPr/>
        </p:nvSpPr>
        <p:spPr>
          <a:xfrm>
            <a:off x="457067" y="1288473"/>
            <a:ext cx="11219675" cy="4070039"/>
          </a:xfrm>
          <a:prstGeom prst="rect">
            <a:avLst/>
          </a:prstGeom>
          <a:noFill/>
        </p:spPr>
        <p:txBody>
          <a:bodyPr wrap="square" rtlCol="0">
            <a:spAutoFit/>
          </a:bodyPr>
          <a:lstStyle/>
          <a:p>
            <a:pPr>
              <a:lnSpc>
                <a:spcPts val="3000"/>
              </a:lnSpc>
              <a:spcBef>
                <a:spcPts val="1000"/>
              </a:spcBef>
            </a:pPr>
            <a:r>
              <a:rPr lang="es-ES" b="1" dirty="0" smtClean="0"/>
              <a:t>Prurito:</a:t>
            </a:r>
          </a:p>
          <a:p>
            <a:pPr marL="285750" indent="-285750">
              <a:lnSpc>
                <a:spcPts val="3000"/>
              </a:lnSpc>
              <a:spcBef>
                <a:spcPts val="1000"/>
              </a:spcBef>
              <a:buFont typeface="Arial" panose="020B0604020202020204" pitchFamily="34" charset="0"/>
              <a:buChar char="•"/>
            </a:pPr>
            <a:r>
              <a:rPr lang="es-ES" dirty="0" smtClean="0">
                <a:sym typeface="Wingdings" panose="05000000000000000000" pitchFamily="2" charset="2"/>
              </a:rPr>
              <a:t>Se recomienda utilizar cremas hidratantes o emolientes tras el tratamiento</a:t>
            </a:r>
            <a:endParaRPr lang="es-ES" dirty="0">
              <a:sym typeface="Wingdings" panose="05000000000000000000" pitchFamily="2" charset="2"/>
            </a:endParaRPr>
          </a:p>
          <a:p>
            <a:pPr marL="285750" indent="-285750">
              <a:lnSpc>
                <a:spcPts val="3000"/>
              </a:lnSpc>
              <a:spcBef>
                <a:spcPts val="1000"/>
              </a:spcBef>
              <a:buFont typeface="Arial" panose="020B0604020202020204" pitchFamily="34" charset="0"/>
              <a:buChar char="•"/>
            </a:pPr>
            <a:r>
              <a:rPr lang="es-ES" dirty="0" smtClean="0">
                <a:solidFill>
                  <a:srgbClr val="4E9EBA"/>
                </a:solidFill>
                <a:sym typeface="Wingdings" panose="05000000000000000000" pitchFamily="2" charset="2"/>
              </a:rPr>
              <a:t>Los antihistamínicos </a:t>
            </a:r>
            <a:r>
              <a:rPr lang="es-ES" dirty="0" smtClean="0">
                <a:sym typeface="Wingdings" panose="05000000000000000000" pitchFamily="2" charset="2"/>
              </a:rPr>
              <a:t>pueden disminuir el picor</a:t>
            </a:r>
          </a:p>
          <a:p>
            <a:pPr marL="742950" lvl="1" indent="-285750">
              <a:lnSpc>
                <a:spcPts val="3000"/>
              </a:lnSpc>
              <a:spcBef>
                <a:spcPts val="1000"/>
              </a:spcBef>
              <a:buFont typeface="Arial" panose="020B0604020202020204" pitchFamily="34" charset="0"/>
              <a:buChar char="•"/>
            </a:pPr>
            <a:r>
              <a:rPr lang="es-ES" dirty="0" smtClean="0">
                <a:sym typeface="Wingdings" panose="05000000000000000000" pitchFamily="2" charset="2"/>
              </a:rPr>
              <a:t>El picor puede durar hasta 4 semanas aunque el tratamiento escabicida haya sido eficaz</a:t>
            </a:r>
          </a:p>
          <a:p>
            <a:pPr marL="742950" lvl="1" indent="-285750">
              <a:lnSpc>
                <a:spcPts val="3000"/>
              </a:lnSpc>
              <a:spcBef>
                <a:spcPts val="1000"/>
              </a:spcBef>
              <a:buFont typeface="Arial" panose="020B0604020202020204" pitchFamily="34" charset="0"/>
              <a:buChar char="•"/>
            </a:pPr>
            <a:r>
              <a:rPr lang="es-ES" dirty="0" smtClean="0">
                <a:sym typeface="Wingdings" panose="05000000000000000000" pitchFamily="2" charset="2"/>
              </a:rPr>
              <a:t>Se recomienda usar los </a:t>
            </a:r>
            <a:r>
              <a:rPr lang="es-ES" b="1" dirty="0" smtClean="0">
                <a:sym typeface="Wingdings" panose="05000000000000000000" pitchFamily="2" charset="2"/>
              </a:rPr>
              <a:t>antihistamínicos no sedantes durante el día </a:t>
            </a:r>
            <a:r>
              <a:rPr lang="es-ES" dirty="0" smtClean="0">
                <a:sym typeface="Wingdings" panose="05000000000000000000" pitchFamily="2" charset="2"/>
              </a:rPr>
              <a:t>y los </a:t>
            </a:r>
            <a:r>
              <a:rPr lang="es-ES" b="1" dirty="0" smtClean="0">
                <a:sym typeface="Wingdings" panose="05000000000000000000" pitchFamily="2" charset="2"/>
              </a:rPr>
              <a:t>sedantes por la noche</a:t>
            </a:r>
            <a:endParaRPr lang="es-ES" dirty="0" smtClean="0">
              <a:sym typeface="Wingdings" panose="05000000000000000000" pitchFamily="2" charset="2"/>
            </a:endParaRPr>
          </a:p>
          <a:p>
            <a:pPr marL="285750" indent="-285750">
              <a:lnSpc>
                <a:spcPts val="3000"/>
              </a:lnSpc>
              <a:spcBef>
                <a:spcPts val="1000"/>
              </a:spcBef>
              <a:buFont typeface="Arial" panose="020B0604020202020204" pitchFamily="34" charset="0"/>
              <a:buChar char="•"/>
            </a:pPr>
            <a:r>
              <a:rPr lang="es-ES" dirty="0" smtClean="0">
                <a:sym typeface="Wingdings" panose="05000000000000000000" pitchFamily="2" charset="2"/>
              </a:rPr>
              <a:t>Una vez erradicada la infección  pueden usarse los </a:t>
            </a:r>
            <a:r>
              <a:rPr lang="es-ES" dirty="0" smtClean="0">
                <a:solidFill>
                  <a:srgbClr val="4E9EBA"/>
                </a:solidFill>
                <a:sym typeface="Wingdings" panose="05000000000000000000" pitchFamily="2" charset="2"/>
              </a:rPr>
              <a:t>corticoides tópicos de potencia media-alta</a:t>
            </a:r>
          </a:p>
          <a:p>
            <a:pPr lvl="1">
              <a:lnSpc>
                <a:spcPts val="3000"/>
              </a:lnSpc>
              <a:spcBef>
                <a:spcPts val="1000"/>
              </a:spcBef>
            </a:pPr>
            <a:r>
              <a:rPr lang="es-ES" dirty="0" smtClean="0">
                <a:sym typeface="Wingdings" panose="05000000000000000000" pitchFamily="2" charset="2"/>
              </a:rPr>
              <a:t>* En los casos más graves pueden utilizarse los corticoides orales</a:t>
            </a:r>
          </a:p>
          <a:p>
            <a:pPr marL="285750" indent="-285750">
              <a:lnSpc>
                <a:spcPts val="3000"/>
              </a:lnSpc>
              <a:spcBef>
                <a:spcPts val="1000"/>
              </a:spcBef>
              <a:buFont typeface="Arial" panose="020B0604020202020204" pitchFamily="34" charset="0"/>
              <a:buChar char="•"/>
            </a:pPr>
            <a:r>
              <a:rPr lang="es-ES" dirty="0" smtClean="0">
                <a:sym typeface="Wingdings" panose="05000000000000000000" pitchFamily="2" charset="2"/>
              </a:rPr>
              <a:t>En caso de sobreinfección bacteriana  puede requerirse tratamiento antibiótico</a:t>
            </a:r>
          </a:p>
        </p:txBody>
      </p:sp>
    </p:spTree>
    <p:extLst>
      <p:ext uri="{BB962C8B-B14F-4D97-AF65-F5344CB8AC3E}">
        <p14:creationId xmlns:p14="http://schemas.microsoft.com/office/powerpoint/2010/main" val="353734901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ítulo 2"/>
          <p:cNvSpPr txBox="1">
            <a:spLocks/>
          </p:cNvSpPr>
          <p:nvPr/>
        </p:nvSpPr>
        <p:spPr>
          <a:xfrm>
            <a:off x="515256" y="1354975"/>
            <a:ext cx="11161486" cy="4393676"/>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400"/>
              </a:lnSpc>
            </a:pPr>
            <a:endParaRPr lang="es-ES" sz="2000" b="1" dirty="0" smtClean="0">
              <a:solidFill>
                <a:srgbClr val="4E9EBA"/>
              </a:solidFill>
            </a:endParaRPr>
          </a:p>
        </p:txBody>
      </p:sp>
      <p:grpSp>
        <p:nvGrpSpPr>
          <p:cNvPr id="5" name="Grupo 4"/>
          <p:cNvGrpSpPr/>
          <p:nvPr/>
        </p:nvGrpSpPr>
        <p:grpSpPr>
          <a:xfrm>
            <a:off x="621635" y="6185998"/>
            <a:ext cx="10856798" cy="580324"/>
            <a:chOff x="621635" y="6185998"/>
            <a:chExt cx="10856798" cy="580324"/>
          </a:xfrm>
        </p:grpSpPr>
        <p:pic>
          <p:nvPicPr>
            <p:cNvPr id="6" name="Imagen 5"/>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7" name="Imagen 6"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8" name="Imagen 7"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9" name="Conector recto 8"/>
          <p:cNvCxnSpPr/>
          <p:nvPr/>
        </p:nvCxnSpPr>
        <p:spPr>
          <a:xfrm>
            <a:off x="432128" y="1066168"/>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11" name="Rectángulo 10"/>
          <p:cNvSpPr/>
          <p:nvPr/>
        </p:nvSpPr>
        <p:spPr>
          <a:xfrm>
            <a:off x="365626" y="227039"/>
            <a:ext cx="11227988" cy="923330"/>
          </a:xfrm>
          <a:prstGeom prst="rect">
            <a:avLst/>
          </a:prstGeom>
        </p:spPr>
        <p:txBody>
          <a:bodyPr wrap="square">
            <a:spAutoFit/>
          </a:bodyPr>
          <a:lstStyle/>
          <a:p>
            <a:pPr algn="ctr">
              <a:lnSpc>
                <a:spcPct val="90000"/>
              </a:lnSpc>
              <a:spcBef>
                <a:spcPct val="0"/>
              </a:spcBef>
            </a:pPr>
            <a:r>
              <a:rPr lang="es-ES" sz="3000" b="1" dirty="0">
                <a:solidFill>
                  <a:srgbClr val="4E9EBA"/>
                </a:solidFill>
                <a:latin typeface="Calibri cuerpo"/>
              </a:rPr>
              <a:t>ACTUACIÓN EN SITUACIONES ESPECIALES. ¿CUÁNDO HAY QUE NOTIFICAR?</a:t>
            </a:r>
          </a:p>
        </p:txBody>
      </p:sp>
      <p:sp>
        <p:nvSpPr>
          <p:cNvPr id="12" name="CuadroTexto 11"/>
          <p:cNvSpPr txBox="1"/>
          <p:nvPr/>
        </p:nvSpPr>
        <p:spPr>
          <a:xfrm>
            <a:off x="432128" y="1103809"/>
            <a:ext cx="11161486" cy="5350183"/>
          </a:xfrm>
          <a:prstGeom prst="rect">
            <a:avLst/>
          </a:prstGeom>
          <a:noFill/>
        </p:spPr>
        <p:txBody>
          <a:bodyPr wrap="square" rtlCol="0">
            <a:spAutoFit/>
          </a:bodyPr>
          <a:lstStyle/>
          <a:p>
            <a:pPr>
              <a:lnSpc>
                <a:spcPts val="3000"/>
              </a:lnSpc>
              <a:spcBef>
                <a:spcPts val="1000"/>
              </a:spcBef>
            </a:pPr>
            <a:r>
              <a:rPr lang="es-ES" dirty="0" smtClean="0">
                <a:sym typeface="Wingdings" panose="05000000000000000000" pitchFamily="2" charset="2"/>
              </a:rPr>
              <a:t>Ante un caso aislado de sarna  se debe comenzar con el tratamiento rápidamente</a:t>
            </a:r>
          </a:p>
          <a:p>
            <a:pPr>
              <a:lnSpc>
                <a:spcPts val="3000"/>
              </a:lnSpc>
              <a:spcBef>
                <a:spcPts val="1000"/>
              </a:spcBef>
            </a:pPr>
            <a:r>
              <a:rPr lang="es-ES" dirty="0" smtClean="0">
                <a:sym typeface="Wingdings" panose="05000000000000000000" pitchFamily="2" charset="2"/>
              </a:rPr>
              <a:t>Las personas trabajadoras y residentes en contacto directo con el caso se consideran de alto riesgo  deben vigilar la aparición de síntomas y realizar el tratamiento adecuado</a:t>
            </a:r>
          </a:p>
          <a:p>
            <a:pPr marL="285750" indent="-285750">
              <a:lnSpc>
                <a:spcPts val="3000"/>
              </a:lnSpc>
              <a:spcBef>
                <a:spcPts val="1000"/>
              </a:spcBef>
              <a:buFont typeface="Arial" panose="020B0604020202020204" pitchFamily="34" charset="0"/>
              <a:buChar char="•"/>
            </a:pPr>
            <a:r>
              <a:rPr lang="es-ES" dirty="0" smtClean="0">
                <a:sym typeface="Wingdings" panose="05000000000000000000" pitchFamily="2" charset="2"/>
              </a:rPr>
              <a:t>Se recomienda coordinar el suministro de los escabicidas </a:t>
            </a:r>
          </a:p>
          <a:p>
            <a:pPr marL="742950" lvl="1" indent="-285750">
              <a:lnSpc>
                <a:spcPts val="3000"/>
              </a:lnSpc>
              <a:spcBef>
                <a:spcPts val="1000"/>
              </a:spcBef>
              <a:buFont typeface="Arial" panose="020B0604020202020204" pitchFamily="34" charset="0"/>
              <a:buChar char="•"/>
            </a:pPr>
            <a:r>
              <a:rPr lang="es-ES" dirty="0" smtClean="0">
                <a:sym typeface="Wingdings" panose="05000000000000000000" pitchFamily="2" charset="2"/>
              </a:rPr>
              <a:t>Para conseguir un tratamiento simultáneo de los casos y contactos y tratar a ambos con la misma pauta</a:t>
            </a:r>
            <a:endParaRPr lang="es-ES" dirty="0">
              <a:sym typeface="Wingdings" panose="05000000000000000000" pitchFamily="2" charset="2"/>
            </a:endParaRPr>
          </a:p>
          <a:p>
            <a:pPr>
              <a:lnSpc>
                <a:spcPts val="3000"/>
              </a:lnSpc>
              <a:spcBef>
                <a:spcPts val="1000"/>
              </a:spcBef>
            </a:pPr>
            <a:r>
              <a:rPr lang="es-ES" b="1" dirty="0" smtClean="0">
                <a:sym typeface="Wingdings" panose="05000000000000000000" pitchFamily="2" charset="2"/>
              </a:rPr>
              <a:t>BROTE:</a:t>
            </a:r>
          </a:p>
          <a:p>
            <a:pPr>
              <a:lnSpc>
                <a:spcPts val="3000"/>
              </a:lnSpc>
              <a:spcBef>
                <a:spcPts val="1000"/>
              </a:spcBef>
            </a:pPr>
            <a:r>
              <a:rPr lang="es-ES" dirty="0" smtClean="0">
                <a:sym typeface="Wingdings" panose="05000000000000000000" pitchFamily="2" charset="2"/>
              </a:rPr>
              <a:t>Cuando dos o más personas del mismo centro son diagnosticadas de sarna en el plazo de dos meses</a:t>
            </a:r>
          </a:p>
          <a:p>
            <a:pPr marL="742950" lvl="1" indent="-285750">
              <a:lnSpc>
                <a:spcPts val="3000"/>
              </a:lnSpc>
              <a:spcBef>
                <a:spcPts val="1000"/>
              </a:spcBef>
              <a:buFont typeface="Arial" panose="020B0604020202020204" pitchFamily="34" charset="0"/>
              <a:buChar char="•"/>
            </a:pPr>
            <a:r>
              <a:rPr lang="es-ES" dirty="0" smtClean="0">
                <a:sym typeface="Wingdings" panose="05000000000000000000" pitchFamily="2" charset="2"/>
              </a:rPr>
              <a:t>Se debe comunicar a la Unidad de Vigilancia Epidemiológica del territorio correspondiente  en coordinación llevar a cabo las actuaciones necesarias</a:t>
            </a:r>
            <a:endParaRPr lang="es-ES" dirty="0">
              <a:sym typeface="Wingdings" panose="05000000000000000000" pitchFamily="2" charset="2"/>
            </a:endParaRPr>
          </a:p>
          <a:p>
            <a:pPr marL="742950" lvl="1" indent="-285750">
              <a:lnSpc>
                <a:spcPts val="3000"/>
              </a:lnSpc>
              <a:spcBef>
                <a:spcPts val="1000"/>
              </a:spcBef>
              <a:buFont typeface="Arial" panose="020B0604020202020204" pitchFamily="34" charset="0"/>
              <a:buChar char="•"/>
            </a:pPr>
            <a:r>
              <a:rPr lang="es-ES" dirty="0" smtClean="0">
                <a:sym typeface="Wingdings" panose="05000000000000000000" pitchFamily="2" charset="2"/>
              </a:rPr>
              <a:t>Se realizará una evaluación individualizada, teniendo en cuenta:</a:t>
            </a:r>
          </a:p>
          <a:p>
            <a:pPr marL="1200150" lvl="2" indent="-285750">
              <a:lnSpc>
                <a:spcPts val="3000"/>
              </a:lnSpc>
              <a:spcBef>
                <a:spcPts val="1000"/>
              </a:spcBef>
              <a:buFont typeface="Arial" panose="020B0604020202020204" pitchFamily="34" charset="0"/>
              <a:buChar char="•"/>
            </a:pPr>
            <a:r>
              <a:rPr lang="es-ES" dirty="0" smtClean="0">
                <a:sym typeface="Wingdings" panose="05000000000000000000" pitchFamily="2" charset="2"/>
              </a:rPr>
              <a:t>La extensión, la duración temporal y la distribución espacial</a:t>
            </a:r>
          </a:p>
        </p:txBody>
      </p:sp>
    </p:spTree>
    <p:extLst>
      <p:ext uri="{BB962C8B-B14F-4D97-AF65-F5344CB8AC3E}">
        <p14:creationId xmlns:p14="http://schemas.microsoft.com/office/powerpoint/2010/main" val="409204085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694410" y="306936"/>
            <a:ext cx="7649095" cy="939973"/>
          </a:xfrm>
        </p:spPr>
        <p:txBody>
          <a:bodyPr>
            <a:normAutofit/>
          </a:bodyPr>
          <a:lstStyle/>
          <a:p>
            <a:pPr algn="ctr"/>
            <a:r>
              <a:rPr lang="es-ES" sz="4000" b="1" dirty="0">
                <a:solidFill>
                  <a:srgbClr val="4E9EBA"/>
                </a:solidFill>
                <a:latin typeface="Calibri cuerpo"/>
                <a:ea typeface="+mn-ea"/>
                <a:cs typeface="+mn-cs"/>
              </a:rPr>
              <a:t>IDEAS CLAVE</a:t>
            </a:r>
          </a:p>
        </p:txBody>
      </p:sp>
      <p:sp>
        <p:nvSpPr>
          <p:cNvPr id="4" name="Marcador de contenido 3"/>
          <p:cNvSpPr>
            <a:spLocks noGrp="1"/>
          </p:cNvSpPr>
          <p:nvPr>
            <p:ph idx="1"/>
          </p:nvPr>
        </p:nvSpPr>
        <p:spPr>
          <a:xfrm>
            <a:off x="383926" y="1088967"/>
            <a:ext cx="11161486" cy="4067780"/>
          </a:xfrm>
          <a:prstGeom prst="rect">
            <a:avLst/>
          </a:prstGeom>
        </p:spPr>
        <p:txBody>
          <a:bodyPr wrap="square">
            <a:spAutoFit/>
          </a:bodyPr>
          <a:lstStyle/>
          <a:p>
            <a:pPr>
              <a:lnSpc>
                <a:spcPts val="3000"/>
              </a:lnSpc>
            </a:pPr>
            <a:r>
              <a:rPr lang="es-ES" sz="1800" dirty="0" smtClean="0"/>
              <a:t>Hay una </a:t>
            </a:r>
            <a:r>
              <a:rPr lang="es-ES" sz="1800" b="1" dirty="0" smtClean="0"/>
              <a:t>tendencia al alza </a:t>
            </a:r>
            <a:r>
              <a:rPr lang="es-ES" sz="1800" dirty="0" smtClean="0"/>
              <a:t>de casos de sarna</a:t>
            </a:r>
          </a:p>
          <a:p>
            <a:pPr>
              <a:lnSpc>
                <a:spcPts val="3000"/>
              </a:lnSpc>
            </a:pPr>
            <a:r>
              <a:rPr lang="es-ES" sz="1800" dirty="0" smtClean="0"/>
              <a:t>El factor de riesgo más importante es el </a:t>
            </a:r>
            <a:r>
              <a:rPr lang="es-ES" sz="1800" b="1" dirty="0" smtClean="0"/>
              <a:t>hacinamiento</a:t>
            </a:r>
          </a:p>
          <a:p>
            <a:pPr>
              <a:lnSpc>
                <a:spcPts val="3000"/>
              </a:lnSpc>
            </a:pPr>
            <a:r>
              <a:rPr lang="es-ES" sz="1800" dirty="0" smtClean="0"/>
              <a:t>Las</a:t>
            </a:r>
            <a:r>
              <a:rPr lang="es-ES" sz="1800" b="1" dirty="0" smtClean="0"/>
              <a:t> medidas no farmacológicas </a:t>
            </a:r>
            <a:r>
              <a:rPr lang="es-ES" sz="1800" dirty="0" smtClean="0"/>
              <a:t>y la </a:t>
            </a:r>
            <a:r>
              <a:rPr lang="es-ES" sz="1800" b="1" dirty="0" smtClean="0"/>
              <a:t>educación sanitaria </a:t>
            </a:r>
            <a:r>
              <a:rPr lang="es-ES" sz="1800" dirty="0" smtClean="0"/>
              <a:t>son fundamentales</a:t>
            </a:r>
          </a:p>
          <a:p>
            <a:pPr marL="742950" lvl="1" indent="-285750">
              <a:lnSpc>
                <a:spcPts val="3000"/>
              </a:lnSpc>
              <a:spcBef>
                <a:spcPts val="1000"/>
              </a:spcBef>
            </a:pPr>
            <a:r>
              <a:rPr lang="es-ES" sz="1800" dirty="0"/>
              <a:t>Se recomienda dar la información por </a:t>
            </a:r>
            <a:r>
              <a:rPr lang="es-ES" sz="1800" u="sng" dirty="0" smtClean="0"/>
              <a:t>escrito</a:t>
            </a:r>
          </a:p>
          <a:p>
            <a:pPr marL="285750" indent="-285750">
              <a:lnSpc>
                <a:spcPts val="3000"/>
              </a:lnSpc>
            </a:pPr>
            <a:r>
              <a:rPr lang="es-ES" sz="1800" dirty="0"/>
              <a:t>Se debe asegura la correcta realización de las medidas no farmacológicas para </a:t>
            </a:r>
            <a:r>
              <a:rPr lang="es-ES" sz="1800" b="1" dirty="0"/>
              <a:t>evitar el fracaso </a:t>
            </a:r>
            <a:r>
              <a:rPr lang="es-ES" sz="1800" b="1" dirty="0" smtClean="0"/>
              <a:t>terapéutico</a:t>
            </a:r>
          </a:p>
          <a:p>
            <a:pPr marL="285750" indent="-285750">
              <a:lnSpc>
                <a:spcPts val="3000"/>
              </a:lnSpc>
            </a:pPr>
            <a:r>
              <a:rPr lang="es-ES" sz="1800" dirty="0" smtClean="0"/>
              <a:t>Es importante </a:t>
            </a:r>
            <a:r>
              <a:rPr lang="es-ES" sz="1800" b="1" dirty="0" smtClean="0"/>
              <a:t>identificar y tratar los contactos</a:t>
            </a:r>
          </a:p>
          <a:p>
            <a:pPr marL="285750" indent="-285750">
              <a:lnSpc>
                <a:spcPts val="3000"/>
              </a:lnSpc>
            </a:pPr>
            <a:r>
              <a:rPr lang="es-ES" sz="1800" b="1" dirty="0" smtClean="0"/>
              <a:t>La </a:t>
            </a:r>
            <a:r>
              <a:rPr lang="es-ES" sz="1800" b="1" dirty="0" err="1" smtClean="0"/>
              <a:t>permetrina</a:t>
            </a:r>
            <a:r>
              <a:rPr lang="es-ES" sz="1800" b="1" dirty="0" smtClean="0"/>
              <a:t> tópica y la </a:t>
            </a:r>
            <a:r>
              <a:rPr lang="es-ES" sz="1800" b="1" dirty="0" err="1" smtClean="0"/>
              <a:t>ivermectina</a:t>
            </a:r>
            <a:r>
              <a:rPr lang="es-ES" sz="1800" b="1" dirty="0" smtClean="0"/>
              <a:t> oral son los tratamientos de elección en la población adulta</a:t>
            </a:r>
          </a:p>
          <a:p>
            <a:pPr marL="285750" indent="-285750">
              <a:lnSpc>
                <a:spcPts val="3000"/>
              </a:lnSpc>
            </a:pPr>
            <a:r>
              <a:rPr lang="es-ES" sz="1800" dirty="0" smtClean="0"/>
              <a:t>Los </a:t>
            </a:r>
            <a:r>
              <a:rPr lang="es-ES" sz="1800" b="1" dirty="0" smtClean="0"/>
              <a:t>brotes</a:t>
            </a:r>
            <a:r>
              <a:rPr lang="es-ES" sz="1800" dirty="0" smtClean="0"/>
              <a:t> deben </a:t>
            </a:r>
            <a:r>
              <a:rPr lang="es-ES" sz="1800" b="1" dirty="0" smtClean="0"/>
              <a:t>notificarse</a:t>
            </a:r>
            <a:r>
              <a:rPr lang="es-ES" sz="1800" dirty="0" smtClean="0"/>
              <a:t> a la Unidad de Vigilancia Epidemiológica correspondiente</a:t>
            </a:r>
            <a:endParaRPr lang="es-ES" sz="1800" dirty="0"/>
          </a:p>
        </p:txBody>
      </p:sp>
      <p:cxnSp>
        <p:nvCxnSpPr>
          <p:cNvPr id="6" name="Conector recto 5"/>
          <p:cNvCxnSpPr/>
          <p:nvPr/>
        </p:nvCxnSpPr>
        <p:spPr>
          <a:xfrm>
            <a:off x="383926" y="1068624"/>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01948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33802" y="365126"/>
            <a:ext cx="11161486" cy="732154"/>
          </a:xfrm>
        </p:spPr>
        <p:txBody>
          <a:bodyPr>
            <a:normAutofit/>
          </a:bodyPr>
          <a:lstStyle/>
          <a:p>
            <a:pPr algn="ctr"/>
            <a:r>
              <a:rPr lang="es-ES" sz="4000" b="1" dirty="0">
                <a:solidFill>
                  <a:srgbClr val="4E9EBA"/>
                </a:solidFill>
                <a:latin typeface="Calibri cuerpo"/>
                <a:ea typeface="+mn-ea"/>
                <a:cs typeface="+mn-cs"/>
              </a:rPr>
              <a:t>INTRODUCCIÓN</a:t>
            </a:r>
          </a:p>
        </p:txBody>
      </p:sp>
      <p:sp>
        <p:nvSpPr>
          <p:cNvPr id="6" name="Subtítulo 2"/>
          <p:cNvSpPr txBox="1">
            <a:spLocks/>
          </p:cNvSpPr>
          <p:nvPr/>
        </p:nvSpPr>
        <p:spPr>
          <a:xfrm>
            <a:off x="517997" y="1185780"/>
            <a:ext cx="11077291" cy="500021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3000"/>
              </a:lnSpc>
            </a:pPr>
            <a:r>
              <a:rPr lang="es-ES" sz="1800" b="1" dirty="0" smtClean="0"/>
              <a:t>¿QUÉ ES?</a:t>
            </a:r>
          </a:p>
          <a:p>
            <a:pPr marL="0" indent="0">
              <a:lnSpc>
                <a:spcPts val="3000"/>
              </a:lnSpc>
              <a:buNone/>
            </a:pPr>
            <a:r>
              <a:rPr lang="es-ES" sz="1800" dirty="0" smtClean="0"/>
              <a:t>La sarna o </a:t>
            </a:r>
            <a:r>
              <a:rPr lang="es-ES" sz="1800" dirty="0" err="1" smtClean="0"/>
              <a:t>escabiosis</a:t>
            </a:r>
            <a:r>
              <a:rPr lang="es-ES" sz="1800" dirty="0" smtClean="0"/>
              <a:t> es una </a:t>
            </a:r>
            <a:r>
              <a:rPr lang="es-ES" sz="1800" u="sng" dirty="0" smtClean="0"/>
              <a:t>parasitosis contagiosa de la piel</a:t>
            </a:r>
            <a:r>
              <a:rPr lang="es-ES" sz="1800" dirty="0" smtClean="0"/>
              <a:t>, que cursa frecuentemente con </a:t>
            </a:r>
            <a:r>
              <a:rPr lang="es-ES" sz="1800" u="sng" dirty="0" smtClean="0"/>
              <a:t>intenso prurito generalizado</a:t>
            </a:r>
            <a:r>
              <a:rPr lang="es-ES" sz="1800" dirty="0" smtClean="0"/>
              <a:t> (principalmente nocturno). Afecta a personas de todas las edades y niveles socioeconómicos. En países desarrollados se suelen detectar brotes en instituciones como hospitales, residencias, centros penitenciarios, albergues de personas sin hogar, centros escolares, etc. </a:t>
            </a:r>
          </a:p>
          <a:p>
            <a:pPr marL="0" indent="0">
              <a:lnSpc>
                <a:spcPts val="3000"/>
              </a:lnSpc>
              <a:buNone/>
            </a:pPr>
            <a:r>
              <a:rPr lang="es-ES" sz="1800" dirty="0" smtClean="0"/>
              <a:t>Es una de las parasitosis de mayor relevancia clínica en nuestro medio (incremento de casos y brotes). A pesar de que no es una enfermedad de declaración obligatoria, los brotes deben notificarse a la Unidad de Vigilancia Epidemiológica del territorio correspondiente. Según los datos del Departamento de Salud del Gobierno Vasco, el número de personas afectadas en últimos años ha ido incrementándose:</a:t>
            </a:r>
          </a:p>
          <a:p>
            <a:pPr lvl="1">
              <a:lnSpc>
                <a:spcPts val="3000"/>
              </a:lnSpc>
            </a:pPr>
            <a:r>
              <a:rPr lang="es-ES" sz="1800" dirty="0" smtClean="0"/>
              <a:t>2018 </a:t>
            </a:r>
            <a:r>
              <a:rPr lang="es-ES" sz="1800" dirty="0" smtClean="0">
                <a:sym typeface="Wingdings" panose="05000000000000000000" pitchFamily="2" charset="2"/>
              </a:rPr>
              <a:t> 630 casos</a:t>
            </a:r>
          </a:p>
          <a:p>
            <a:pPr lvl="1">
              <a:lnSpc>
                <a:spcPts val="3000"/>
              </a:lnSpc>
            </a:pPr>
            <a:r>
              <a:rPr lang="es-ES" sz="1800" dirty="0" smtClean="0">
                <a:sym typeface="Wingdings" panose="05000000000000000000" pitchFamily="2" charset="2"/>
              </a:rPr>
              <a:t>2019  1078 casos</a:t>
            </a:r>
          </a:p>
          <a:p>
            <a:pPr lvl="1">
              <a:lnSpc>
                <a:spcPts val="3000"/>
              </a:lnSpc>
            </a:pPr>
            <a:r>
              <a:rPr lang="es-ES" sz="1800" dirty="0" smtClean="0">
                <a:sym typeface="Wingdings" panose="05000000000000000000" pitchFamily="2" charset="2"/>
              </a:rPr>
              <a:t>2020  1544 casos</a:t>
            </a:r>
            <a:endParaRPr lang="es-ES" sz="1800" dirty="0">
              <a:sym typeface="Wingdings" panose="05000000000000000000" pitchFamily="2" charset="2"/>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850117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71698" y="1105592"/>
            <a:ext cx="9236826" cy="606829"/>
          </a:xfrm>
        </p:spPr>
        <p:txBody>
          <a:bodyPr>
            <a:normAutofit fontScale="90000"/>
          </a:bodyPr>
          <a:lstStyle/>
          <a:p>
            <a:pPr algn="ctr"/>
            <a:r>
              <a:rPr lang="es-ES" sz="4000" b="1" dirty="0">
                <a:solidFill>
                  <a:srgbClr val="4BACC6"/>
                </a:solidFill>
                <a:latin typeface="Arial Black" pitchFamily="34" charset="0"/>
              </a:rPr>
              <a:t>Para más información y bibliografía…</a:t>
            </a:r>
            <a:br>
              <a:rPr lang="es-ES" sz="4000" b="1" dirty="0">
                <a:solidFill>
                  <a:srgbClr val="4BACC6"/>
                </a:solidFill>
                <a:latin typeface="Arial Black" pitchFamily="34" charset="0"/>
              </a:rPr>
            </a:br>
            <a:endParaRPr lang="es-ES" sz="4000" dirty="0">
              <a:solidFill>
                <a:srgbClr val="4E9EBA"/>
              </a:solidFill>
              <a:latin typeface="Arial Black" pitchFamily="34" charset="0"/>
              <a:ea typeface="+mn-ea"/>
              <a:cs typeface="+mn-cs"/>
            </a:endParaRPr>
          </a:p>
        </p:txBody>
      </p:sp>
      <p:pic>
        <p:nvPicPr>
          <p:cNvPr id="4" name="Imagen 3"/>
          <p:cNvPicPr>
            <a:picLocks noChangeAspect="1"/>
          </p:cNvPicPr>
          <p:nvPr/>
        </p:nvPicPr>
        <p:blipFill>
          <a:blip r:embed="rId2"/>
          <a:stretch>
            <a:fillRect/>
          </a:stretch>
        </p:blipFill>
        <p:spPr>
          <a:xfrm>
            <a:off x="8447809" y="2095759"/>
            <a:ext cx="3276600" cy="3381375"/>
          </a:xfrm>
          <a:prstGeom prst="rect">
            <a:avLst/>
          </a:prstGeom>
        </p:spPr>
      </p:pic>
      <p:sp>
        <p:nvSpPr>
          <p:cNvPr id="3" name="Marcador de contenido 2"/>
          <p:cNvSpPr>
            <a:spLocks noGrp="1"/>
          </p:cNvSpPr>
          <p:nvPr>
            <p:ph idx="1"/>
          </p:nvPr>
        </p:nvSpPr>
        <p:spPr>
          <a:xfrm>
            <a:off x="2957945" y="3134878"/>
            <a:ext cx="4057996" cy="651568"/>
          </a:xfrm>
        </p:spPr>
        <p:txBody>
          <a:bodyPr/>
          <a:lstStyle/>
          <a:p>
            <a:pPr marL="0" indent="0">
              <a:buNone/>
            </a:pPr>
            <a:r>
              <a:rPr lang="es-ES" dirty="0">
                <a:latin typeface="Arial Black" pitchFamily="34" charset="0"/>
                <a:hlinkClick r:id="rId3"/>
              </a:rPr>
              <a:t>INFAC VOL </a:t>
            </a:r>
            <a:r>
              <a:rPr lang="es-ES" dirty="0" smtClean="0">
                <a:latin typeface="Arial Black" pitchFamily="34" charset="0"/>
                <a:hlinkClick r:id="rId3"/>
              </a:rPr>
              <a:t>30 </a:t>
            </a:r>
            <a:r>
              <a:rPr lang="es-ES" dirty="0">
                <a:latin typeface="Arial Black" pitchFamily="34" charset="0"/>
                <a:hlinkClick r:id="rId3"/>
              </a:rPr>
              <a:t>Nº </a:t>
            </a:r>
            <a:r>
              <a:rPr lang="es-ES" dirty="0" smtClean="0">
                <a:latin typeface="Arial Black" pitchFamily="34" charset="0"/>
                <a:hlinkClick r:id="rId3"/>
              </a:rPr>
              <a:t>3</a:t>
            </a:r>
            <a:endParaRPr lang="es-ES" dirty="0">
              <a:latin typeface="Arial Black" pitchFamily="34" charset="0"/>
            </a:endParaRPr>
          </a:p>
          <a:p>
            <a:pPr marL="0" indent="0">
              <a:buNone/>
            </a:pPr>
            <a:endParaRPr lang="es-ES" dirty="0"/>
          </a:p>
        </p:txBody>
      </p:sp>
      <p:grpSp>
        <p:nvGrpSpPr>
          <p:cNvPr id="6" name="Grupo 5"/>
          <p:cNvGrpSpPr/>
          <p:nvPr/>
        </p:nvGrpSpPr>
        <p:grpSpPr>
          <a:xfrm>
            <a:off x="621635" y="6185998"/>
            <a:ext cx="10856798" cy="580324"/>
            <a:chOff x="621635" y="6185998"/>
            <a:chExt cx="10856798" cy="580324"/>
          </a:xfrm>
        </p:grpSpPr>
        <p:pic>
          <p:nvPicPr>
            <p:cNvPr id="7" name="Imagen 6"/>
            <p:cNvPicPr/>
            <p:nvPr/>
          </p:nvPicPr>
          <p:blipFill rotWithShape="1">
            <a:blip r:embed="rId4"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8" name="Imagen 7" descr="Archivo:Osakidetza.svg - Wikipedia, la enciclopedia libre"/>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9" name="Imagen 8" descr="salud_lateral_colo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spTree>
    <p:extLst>
      <p:ext uri="{BB962C8B-B14F-4D97-AF65-F5344CB8AC3E}">
        <p14:creationId xmlns:p14="http://schemas.microsoft.com/office/powerpoint/2010/main" val="9823775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76526" y="330969"/>
            <a:ext cx="11138648" cy="791401"/>
          </a:xfrm>
        </p:spPr>
        <p:txBody>
          <a:bodyPr>
            <a:noAutofit/>
          </a:bodyPr>
          <a:lstStyle/>
          <a:p>
            <a:pPr algn="ctr"/>
            <a:r>
              <a:rPr lang="es-ES" sz="4000" b="1" dirty="0">
                <a:solidFill>
                  <a:srgbClr val="4E9EBA"/>
                </a:solidFill>
                <a:latin typeface="Calibri cuerpo"/>
                <a:ea typeface="+mn-ea"/>
                <a:cs typeface="+mn-cs"/>
              </a:rPr>
              <a:t>INTRODUCCIÓN</a:t>
            </a:r>
          </a:p>
        </p:txBody>
      </p:sp>
      <p:sp>
        <p:nvSpPr>
          <p:cNvPr id="6" name="Subtítulo 2"/>
          <p:cNvSpPr txBox="1">
            <a:spLocks/>
          </p:cNvSpPr>
          <p:nvPr/>
        </p:nvSpPr>
        <p:spPr>
          <a:xfrm>
            <a:off x="1551777" y="1557024"/>
            <a:ext cx="9088445"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400"/>
              </a:lnSpc>
            </a:pPr>
            <a:endParaRPr lang="es-ES" sz="2000" b="1" dirty="0" smtClean="0">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76526" y="1084318"/>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4" name="CuadroTexto 3"/>
          <p:cNvSpPr txBox="1"/>
          <p:nvPr/>
        </p:nvSpPr>
        <p:spPr>
          <a:xfrm>
            <a:off x="453688" y="1479117"/>
            <a:ext cx="11161486" cy="3852337"/>
          </a:xfrm>
          <a:prstGeom prst="rect">
            <a:avLst/>
          </a:prstGeom>
          <a:noFill/>
        </p:spPr>
        <p:txBody>
          <a:bodyPr wrap="square" rtlCol="0">
            <a:spAutoFit/>
          </a:bodyPr>
          <a:lstStyle/>
          <a:p>
            <a:pPr>
              <a:lnSpc>
                <a:spcPts val="3000"/>
              </a:lnSpc>
              <a:buFont typeface="Arial" panose="020B0604020202020204" pitchFamily="34" charset="0"/>
            </a:pPr>
            <a:r>
              <a:rPr lang="es-ES" dirty="0"/>
              <a:t>Junto al incremento de casos, en los últimos años se ha descrito un aumento de resistencias a los tratamientos escabicidas. Teniendo en cuenta, además, que la disponibilidad de los tratamientos varía en función de los países y que los tratamientos tópicos puedes ser difíciles de realizar en determinadas circunstancias, el manejo óptimo de la sarna es un reto que requiere un enfoque </a:t>
            </a:r>
            <a:r>
              <a:rPr lang="es-ES" dirty="0" err="1"/>
              <a:t>bio</a:t>
            </a:r>
            <a:r>
              <a:rPr lang="es-ES" dirty="0"/>
              <a:t>-</a:t>
            </a:r>
            <a:r>
              <a:rPr lang="es-ES" dirty="0" err="1"/>
              <a:t>psico</a:t>
            </a:r>
            <a:r>
              <a:rPr lang="es-ES" dirty="0"/>
              <a:t>-social. </a:t>
            </a:r>
          </a:p>
          <a:p>
            <a:pPr>
              <a:lnSpc>
                <a:spcPts val="3000"/>
              </a:lnSpc>
              <a:buFont typeface="Arial" panose="020B0604020202020204" pitchFamily="34" charset="0"/>
            </a:pPr>
            <a:endParaRPr lang="es-ES" sz="1600" dirty="0"/>
          </a:p>
          <a:p>
            <a:pPr marL="228600" indent="-228600">
              <a:lnSpc>
                <a:spcPts val="3000"/>
              </a:lnSpc>
              <a:spcBef>
                <a:spcPts val="1000"/>
              </a:spcBef>
              <a:buFont typeface="Arial" panose="020B0604020202020204" pitchFamily="34" charset="0"/>
              <a:buChar char="•"/>
            </a:pPr>
            <a:r>
              <a:rPr lang="es-ES" b="1" dirty="0"/>
              <a:t>OBJETICO DE ESTE BOLETÍN: </a:t>
            </a:r>
          </a:p>
          <a:p>
            <a:pPr>
              <a:lnSpc>
                <a:spcPts val="3000"/>
              </a:lnSpc>
              <a:buFont typeface="Arial" panose="020B0604020202020204" pitchFamily="34" charset="0"/>
            </a:pPr>
            <a:r>
              <a:rPr lang="es-ES" dirty="0"/>
              <a:t>Revisar el manejo de la sarna, incluyendo aspectos como el tratamiento en la población adulta y pediátrica, en embarazadas y en la lactancia. </a:t>
            </a:r>
          </a:p>
          <a:p>
            <a:endParaRPr lang="es-ES" dirty="0"/>
          </a:p>
          <a:p>
            <a:pPr marL="285750" indent="-285750">
              <a:buFont typeface="Arial" panose="020B0604020202020204" pitchFamily="34" charset="0"/>
              <a:buChar char="•"/>
            </a:pPr>
            <a:endParaRPr lang="es-ES" dirty="0" smtClean="0"/>
          </a:p>
        </p:txBody>
      </p:sp>
    </p:spTree>
    <p:extLst>
      <p:ext uri="{BB962C8B-B14F-4D97-AF65-F5344CB8AC3E}">
        <p14:creationId xmlns:p14="http://schemas.microsoft.com/office/powerpoint/2010/main" val="25796495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1635" y="362840"/>
            <a:ext cx="10543715" cy="732155"/>
          </a:xfrm>
        </p:spPr>
        <p:txBody>
          <a:bodyPr>
            <a:noAutofit/>
          </a:bodyPr>
          <a:lstStyle/>
          <a:p>
            <a:pPr algn="ctr"/>
            <a:r>
              <a:rPr lang="es-ES" sz="4000" b="1" dirty="0">
                <a:solidFill>
                  <a:srgbClr val="4E9EBA"/>
                </a:solidFill>
                <a:latin typeface="Calibri cuerpo"/>
                <a:ea typeface="+mn-ea"/>
                <a:cs typeface="+mn-cs"/>
              </a:rPr>
              <a:t>ETIOPATOGENIA</a:t>
            </a:r>
          </a:p>
        </p:txBody>
      </p:sp>
      <p:sp>
        <p:nvSpPr>
          <p:cNvPr id="6" name="Subtítulo 2"/>
          <p:cNvSpPr txBox="1">
            <a:spLocks/>
          </p:cNvSpPr>
          <p:nvPr/>
        </p:nvSpPr>
        <p:spPr>
          <a:xfrm>
            <a:off x="440611" y="1465220"/>
            <a:ext cx="11161486" cy="4350553"/>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3000"/>
              </a:lnSpc>
              <a:buFont typeface="Arial" panose="020B0604020202020204" pitchFamily="34" charset="0"/>
              <a:buNone/>
            </a:pPr>
            <a:r>
              <a:rPr lang="es-ES" sz="1800" dirty="0"/>
              <a:t>La sarna es producida por el ácaro </a:t>
            </a:r>
            <a:r>
              <a:rPr lang="es-ES" sz="1800" i="1" dirty="0" err="1"/>
              <a:t>Sarcoptes</a:t>
            </a:r>
            <a:r>
              <a:rPr lang="es-ES" sz="1800" i="1" dirty="0"/>
              <a:t> </a:t>
            </a:r>
            <a:r>
              <a:rPr lang="es-ES" sz="1800" i="1" dirty="0" err="1"/>
              <a:t>scabiei</a:t>
            </a:r>
            <a:r>
              <a:rPr lang="es-ES" sz="1800" i="1" dirty="0"/>
              <a:t> </a:t>
            </a:r>
            <a:r>
              <a:rPr lang="es-ES" sz="1800" dirty="0"/>
              <a:t>variedad </a:t>
            </a:r>
            <a:r>
              <a:rPr lang="es-ES" sz="1800" dirty="0" err="1"/>
              <a:t>hominis</a:t>
            </a:r>
            <a:r>
              <a:rPr lang="es-ES" sz="1800" dirty="0"/>
              <a:t>. Se transmite por contacto directo y prolongado </a:t>
            </a:r>
            <a:r>
              <a:rPr lang="es-ES" sz="1800" u="sng" dirty="0"/>
              <a:t>persona-persona</a:t>
            </a:r>
            <a:r>
              <a:rPr lang="es-ES" sz="1800" dirty="0"/>
              <a:t> (piel con piel) incluyendo contacto sexual o, menos frecuentemente, a través de fómites infestados (como ropa de cama o toallas). El factor de riesgo más importante es el </a:t>
            </a:r>
            <a:r>
              <a:rPr lang="es-ES" sz="1800" u="sng" dirty="0"/>
              <a:t>hacinamiento</a:t>
            </a:r>
            <a:r>
              <a:rPr lang="es-ES" sz="1800" dirty="0"/>
              <a:t>; por ello, suele transmitirse entre convivientes o contactos sexuales. </a:t>
            </a:r>
          </a:p>
          <a:p>
            <a:pPr marL="0" indent="0">
              <a:lnSpc>
                <a:spcPts val="3000"/>
              </a:lnSpc>
              <a:buFont typeface="Arial" panose="020B0604020202020204" pitchFamily="34" charset="0"/>
              <a:buNone/>
            </a:pPr>
            <a:r>
              <a:rPr lang="es-ES" sz="1800" dirty="0"/>
              <a:t>El ciclo de vida del parásito es de 4-6 semanas. Los ácaros y sus productos (heces, huevos y parásitos muertos) generan una reacción de hipersensibilidad inmediata o retardada, caracterizada por pápulas </a:t>
            </a:r>
            <a:r>
              <a:rPr lang="es-ES" sz="1800" dirty="0" err="1"/>
              <a:t>eritemato</a:t>
            </a:r>
            <a:r>
              <a:rPr lang="es-ES" sz="1800" dirty="0"/>
              <a:t>-escamosas muy pruriginosas, que puede tener un gran impacto en la calidad de vida. </a:t>
            </a:r>
          </a:p>
          <a:p>
            <a:pPr marL="0" indent="0">
              <a:lnSpc>
                <a:spcPts val="3000"/>
              </a:lnSpc>
              <a:buFont typeface="Arial" panose="020B0604020202020204" pitchFamily="34" charset="0"/>
              <a:buNone/>
            </a:pPr>
            <a:r>
              <a:rPr lang="es-ES" sz="1800" dirty="0"/>
              <a:t>Según manifestaciones clínicas existen dos tipos de sarna: </a:t>
            </a:r>
          </a:p>
          <a:p>
            <a:pPr>
              <a:lnSpc>
                <a:spcPts val="2400"/>
              </a:lnSpc>
            </a:pPr>
            <a:r>
              <a:rPr lang="es-ES" sz="1800" b="1" dirty="0" smtClean="0"/>
              <a:t>Sarna clásica</a:t>
            </a:r>
          </a:p>
          <a:p>
            <a:pPr>
              <a:lnSpc>
                <a:spcPts val="2400"/>
              </a:lnSpc>
            </a:pPr>
            <a:r>
              <a:rPr lang="es-ES" sz="1800" b="1" dirty="0" smtClean="0"/>
              <a:t>Sarna costrosa</a:t>
            </a:r>
          </a:p>
          <a:p>
            <a:pPr marL="0" indent="0" algn="just">
              <a:lnSpc>
                <a:spcPts val="2400"/>
              </a:lnSpc>
              <a:buNone/>
            </a:pPr>
            <a:endParaRPr lang="es-ES" sz="1600" dirty="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40611" y="1069075"/>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60953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26394" y="369403"/>
            <a:ext cx="10515600" cy="732155"/>
          </a:xfrm>
        </p:spPr>
        <p:txBody>
          <a:bodyPr>
            <a:noAutofit/>
          </a:bodyPr>
          <a:lstStyle/>
          <a:p>
            <a:pPr algn="ctr"/>
            <a:r>
              <a:rPr lang="es-ES" sz="4000" b="1" dirty="0">
                <a:solidFill>
                  <a:srgbClr val="4E9EBA"/>
                </a:solidFill>
                <a:latin typeface="Calibri cuerpo"/>
                <a:ea typeface="+mn-ea"/>
                <a:cs typeface="+mn-cs"/>
              </a:rPr>
              <a:t>ETIOPATOGENIA: SARNA CLÁSICA</a:t>
            </a:r>
          </a:p>
        </p:txBody>
      </p:sp>
      <p:sp>
        <p:nvSpPr>
          <p:cNvPr id="6" name="Subtítulo 2"/>
          <p:cNvSpPr txBox="1">
            <a:spLocks/>
          </p:cNvSpPr>
          <p:nvPr/>
        </p:nvSpPr>
        <p:spPr>
          <a:xfrm>
            <a:off x="1551777" y="1557024"/>
            <a:ext cx="9088445"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400"/>
              </a:lnSpc>
            </a:pPr>
            <a:endParaRPr lang="es-ES" sz="2000" b="1" dirty="0" smtClean="0">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03451" y="1082984"/>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4" name="CuadroTexto 3"/>
          <p:cNvSpPr txBox="1"/>
          <p:nvPr/>
        </p:nvSpPr>
        <p:spPr>
          <a:xfrm>
            <a:off x="403451" y="1549986"/>
            <a:ext cx="11161486" cy="5047536"/>
          </a:xfrm>
          <a:prstGeom prst="rect">
            <a:avLst/>
          </a:prstGeom>
          <a:noFill/>
        </p:spPr>
        <p:txBody>
          <a:bodyPr wrap="square" rtlCol="0">
            <a:spAutoFit/>
          </a:bodyPr>
          <a:lstStyle/>
          <a:p>
            <a:pPr marL="285750" indent="-285750">
              <a:buFont typeface="Arial" panose="020B0604020202020204" pitchFamily="34" charset="0"/>
              <a:buChar char="•"/>
            </a:pPr>
            <a:r>
              <a:rPr lang="es-ES" b="1" dirty="0"/>
              <a:t>SARNA CLÁSICA</a:t>
            </a:r>
            <a:r>
              <a:rPr lang="es-ES" b="1" dirty="0" smtClean="0"/>
              <a:t>:</a:t>
            </a:r>
          </a:p>
          <a:p>
            <a:endParaRPr lang="es-ES" b="1" dirty="0" smtClean="0"/>
          </a:p>
          <a:p>
            <a:r>
              <a:rPr lang="es-ES" dirty="0" smtClean="0"/>
              <a:t>Se caracteriza por una fuerte respuesta inflamatoria y un prurito intenso que empeora por la noche</a:t>
            </a:r>
            <a:endParaRPr lang="es-ES" dirty="0"/>
          </a:p>
          <a:p>
            <a:endParaRPr lang="es-ES" dirty="0" smtClean="0"/>
          </a:p>
          <a:p>
            <a:r>
              <a:rPr lang="es-ES" dirty="0" smtClean="0"/>
              <a:t>Las zonas corporales más afectadas en los adultos son: </a:t>
            </a:r>
          </a:p>
          <a:p>
            <a:endParaRPr lang="es-ES" dirty="0" smtClean="0"/>
          </a:p>
          <a:p>
            <a:pPr marL="742950" lvl="1" indent="-285750">
              <a:buFont typeface="Arial" panose="020B0604020202020204" pitchFamily="34" charset="0"/>
              <a:buChar char="•"/>
            </a:pPr>
            <a:r>
              <a:rPr lang="es-ES" dirty="0" smtClean="0"/>
              <a:t>Espacios interdigitales de las manos</a:t>
            </a:r>
          </a:p>
          <a:p>
            <a:pPr marL="742950" lvl="1" indent="-285750">
              <a:buFont typeface="Arial" panose="020B0604020202020204" pitchFamily="34" charset="0"/>
              <a:buChar char="•"/>
            </a:pPr>
            <a:r>
              <a:rPr lang="es-ES" dirty="0" smtClean="0"/>
              <a:t>Las caras internas de las articulaciones</a:t>
            </a:r>
          </a:p>
          <a:p>
            <a:pPr marL="742950" lvl="1" indent="-285750">
              <a:buFont typeface="Arial" panose="020B0604020202020204" pitchFamily="34" charset="0"/>
              <a:buChar char="•"/>
            </a:pPr>
            <a:r>
              <a:rPr lang="es-ES" dirty="0" smtClean="0"/>
              <a:t>El pliegue </a:t>
            </a:r>
            <a:r>
              <a:rPr lang="es-ES" dirty="0" err="1" smtClean="0"/>
              <a:t>submamario</a:t>
            </a:r>
            <a:endParaRPr lang="es-ES" dirty="0" smtClean="0"/>
          </a:p>
          <a:p>
            <a:pPr marL="742950" lvl="1" indent="-285750">
              <a:buFont typeface="Arial" panose="020B0604020202020204" pitchFamily="34" charset="0"/>
              <a:buChar char="•"/>
            </a:pPr>
            <a:r>
              <a:rPr lang="es-ES" dirty="0" smtClean="0"/>
              <a:t>Genitales</a:t>
            </a:r>
          </a:p>
          <a:p>
            <a:endParaRPr lang="es-ES" dirty="0"/>
          </a:p>
          <a:p>
            <a:r>
              <a:rPr lang="es-ES" dirty="0" smtClean="0"/>
              <a:t>Los síntomas aparecen a las 2-6 semanas de la primera infestación y al cabo de 1-4 días tras la </a:t>
            </a:r>
            <a:r>
              <a:rPr lang="es-ES" dirty="0" err="1" smtClean="0"/>
              <a:t>reinfestación</a:t>
            </a:r>
            <a:r>
              <a:rPr lang="es-ES" dirty="0" smtClean="0"/>
              <a:t> La baja presencia de ácaros (10-12) limita su transmisión</a:t>
            </a:r>
            <a:endParaRPr lang="es-ES" dirty="0"/>
          </a:p>
          <a:p>
            <a:pPr algn="just"/>
            <a:endParaRPr lang="es-ES" sz="1600" dirty="0"/>
          </a:p>
          <a:p>
            <a:endParaRPr lang="es-ES" dirty="0"/>
          </a:p>
          <a:p>
            <a:endParaRPr lang="es-ES" dirty="0" smtClean="0"/>
          </a:p>
          <a:p>
            <a:endParaRPr lang="es-ES" dirty="0"/>
          </a:p>
          <a:p>
            <a:endParaRPr lang="es-ES" dirty="0"/>
          </a:p>
        </p:txBody>
      </p:sp>
    </p:spTree>
    <p:extLst>
      <p:ext uri="{BB962C8B-B14F-4D97-AF65-F5344CB8AC3E}">
        <p14:creationId xmlns:p14="http://schemas.microsoft.com/office/powerpoint/2010/main" val="11031810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33802" y="338451"/>
            <a:ext cx="11161486" cy="732155"/>
          </a:xfrm>
        </p:spPr>
        <p:txBody>
          <a:bodyPr>
            <a:noAutofit/>
          </a:bodyPr>
          <a:lstStyle/>
          <a:p>
            <a:pPr algn="ctr"/>
            <a:r>
              <a:rPr lang="es-ES" sz="3800" b="1" dirty="0">
                <a:solidFill>
                  <a:srgbClr val="4E9EBA"/>
                </a:solidFill>
                <a:latin typeface="Calibri cuerpo"/>
                <a:ea typeface="+mn-ea"/>
                <a:cs typeface="+mn-cs"/>
              </a:rPr>
              <a:t>ETIOPATOGENIA: SARNA COSTROSA</a:t>
            </a:r>
          </a:p>
        </p:txBody>
      </p:sp>
      <p:sp>
        <p:nvSpPr>
          <p:cNvPr id="6" name="Subtítulo 2"/>
          <p:cNvSpPr txBox="1">
            <a:spLocks/>
          </p:cNvSpPr>
          <p:nvPr/>
        </p:nvSpPr>
        <p:spPr>
          <a:xfrm>
            <a:off x="1551777" y="1557024"/>
            <a:ext cx="9088445"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400"/>
              </a:lnSpc>
            </a:pPr>
            <a:endParaRPr lang="es-ES" sz="2000" b="1" dirty="0" smtClean="0">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70606"/>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4" name="CuadroTexto 3"/>
          <p:cNvSpPr txBox="1"/>
          <p:nvPr/>
        </p:nvSpPr>
        <p:spPr>
          <a:xfrm>
            <a:off x="433802" y="1551904"/>
            <a:ext cx="11161486" cy="4493538"/>
          </a:xfrm>
          <a:prstGeom prst="rect">
            <a:avLst/>
          </a:prstGeom>
          <a:noFill/>
        </p:spPr>
        <p:txBody>
          <a:bodyPr wrap="square" rtlCol="0">
            <a:spAutoFit/>
          </a:bodyPr>
          <a:lstStyle/>
          <a:p>
            <a:pPr marL="285750" indent="-285750">
              <a:buFont typeface="Arial" panose="020B0604020202020204" pitchFamily="34" charset="0"/>
              <a:buChar char="•"/>
            </a:pPr>
            <a:r>
              <a:rPr lang="es-ES" b="1" dirty="0"/>
              <a:t>SARNA </a:t>
            </a:r>
            <a:r>
              <a:rPr lang="es-ES" b="1" dirty="0" smtClean="0"/>
              <a:t>COSTROSA:</a:t>
            </a:r>
          </a:p>
          <a:p>
            <a:pPr marL="285750" indent="-285750">
              <a:buFont typeface="Arial" panose="020B0604020202020204" pitchFamily="34" charset="0"/>
              <a:buChar char="•"/>
            </a:pPr>
            <a:endParaRPr lang="es-ES" sz="1600" b="1" dirty="0"/>
          </a:p>
          <a:p>
            <a:r>
              <a:rPr lang="es-ES" sz="1600" dirty="0"/>
              <a:t> </a:t>
            </a:r>
            <a:r>
              <a:rPr lang="es-ES" dirty="0"/>
              <a:t>Se presenta principalmente en personas con alteraciones del sistema </a:t>
            </a:r>
            <a:r>
              <a:rPr lang="es-ES" dirty="0" err="1"/>
              <a:t>immunitario</a:t>
            </a:r>
            <a:r>
              <a:rPr lang="es-ES" dirty="0"/>
              <a:t>: </a:t>
            </a:r>
            <a:endParaRPr lang="es-ES" dirty="0" smtClean="0"/>
          </a:p>
          <a:p>
            <a:endParaRPr lang="es-ES" dirty="0"/>
          </a:p>
          <a:p>
            <a:pPr marL="742950" lvl="1" indent="-285750">
              <a:buFont typeface="Arial" panose="020B0604020202020204" pitchFamily="34" charset="0"/>
              <a:buChar char="•"/>
            </a:pPr>
            <a:r>
              <a:rPr lang="es-ES" dirty="0"/>
              <a:t>Relacionadas con patologías (VIH/SIDA, neoplasias…)</a:t>
            </a:r>
          </a:p>
          <a:p>
            <a:pPr marL="742950" lvl="1" indent="-285750">
              <a:buFont typeface="Arial" panose="020B0604020202020204" pitchFamily="34" charset="0"/>
              <a:buChar char="•"/>
            </a:pPr>
            <a:r>
              <a:rPr lang="es-ES" dirty="0"/>
              <a:t>Relacionadas con tratamiento </a:t>
            </a:r>
            <a:r>
              <a:rPr lang="es-ES" dirty="0" err="1"/>
              <a:t>immunosupresores</a:t>
            </a:r>
            <a:r>
              <a:rPr lang="es-ES" dirty="0"/>
              <a:t> </a:t>
            </a:r>
            <a:endParaRPr lang="es-ES" dirty="0" smtClean="0"/>
          </a:p>
          <a:p>
            <a:pPr lvl="1"/>
            <a:endParaRPr lang="es-ES" dirty="0"/>
          </a:p>
          <a:p>
            <a:r>
              <a:rPr lang="es-ES" dirty="0"/>
              <a:t>En pacientes con problemas neurológicos que dificultan la percepción del prurito también se </a:t>
            </a:r>
            <a:r>
              <a:rPr lang="es-ES" dirty="0" smtClean="0"/>
              <a:t>presenta</a:t>
            </a:r>
          </a:p>
          <a:p>
            <a:endParaRPr lang="es-ES" dirty="0"/>
          </a:p>
          <a:p>
            <a:r>
              <a:rPr lang="es-ES" dirty="0" smtClean="0"/>
              <a:t>Se caracteriza por la presencia de lesiones costrosas y ausencia de picor, pero con una dermatitis agresiva con lesiones </a:t>
            </a:r>
            <a:r>
              <a:rPr lang="es-ES" dirty="0" err="1" smtClean="0"/>
              <a:t>hiperqueratósicas</a:t>
            </a:r>
            <a:r>
              <a:rPr lang="es-ES" dirty="0" smtClean="0"/>
              <a:t> acompañadas de costras y excoriaciones</a:t>
            </a:r>
          </a:p>
          <a:p>
            <a:endParaRPr lang="es-ES" dirty="0"/>
          </a:p>
          <a:p>
            <a:r>
              <a:rPr lang="es-ES" dirty="0" smtClean="0"/>
              <a:t>Esta variedad de sarna es altamente contagiosa por contar con la presencia de hasta miles de ácaros y es la principal responsable de los brotes institucionales en hospitales, residencias de ancianos y centros penitenciarios</a:t>
            </a:r>
            <a:endParaRPr lang="es-ES" dirty="0"/>
          </a:p>
          <a:p>
            <a:endParaRPr lang="es-ES" dirty="0"/>
          </a:p>
          <a:p>
            <a:endParaRPr lang="es-ES" dirty="0" smtClean="0"/>
          </a:p>
        </p:txBody>
      </p:sp>
    </p:spTree>
    <p:extLst>
      <p:ext uri="{BB962C8B-B14F-4D97-AF65-F5344CB8AC3E}">
        <p14:creationId xmlns:p14="http://schemas.microsoft.com/office/powerpoint/2010/main" val="20457037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41116" y="326325"/>
            <a:ext cx="11161486" cy="795179"/>
          </a:xfrm>
        </p:spPr>
        <p:txBody>
          <a:bodyPr>
            <a:noAutofit/>
          </a:bodyPr>
          <a:lstStyle/>
          <a:p>
            <a:pPr algn="ctr"/>
            <a:r>
              <a:rPr lang="es-ES" sz="4000" b="1" dirty="0">
                <a:solidFill>
                  <a:srgbClr val="4E9EBA"/>
                </a:solidFill>
                <a:latin typeface="Calibri cuerpo"/>
                <a:ea typeface="+mn-ea"/>
                <a:cs typeface="+mn-cs"/>
              </a:rPr>
              <a:t>ETIOPATOGENIA</a:t>
            </a:r>
          </a:p>
        </p:txBody>
      </p:sp>
      <p:sp>
        <p:nvSpPr>
          <p:cNvPr id="6" name="Subtítulo 2"/>
          <p:cNvSpPr txBox="1">
            <a:spLocks/>
          </p:cNvSpPr>
          <p:nvPr/>
        </p:nvSpPr>
        <p:spPr>
          <a:xfrm>
            <a:off x="1551777" y="1557024"/>
            <a:ext cx="9088445"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400"/>
              </a:lnSpc>
            </a:pPr>
            <a:endParaRPr lang="es-ES" sz="2000" b="1" dirty="0" smtClean="0">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316947" y="1047745"/>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4" name="CuadroTexto 3"/>
          <p:cNvSpPr txBox="1"/>
          <p:nvPr/>
        </p:nvSpPr>
        <p:spPr>
          <a:xfrm>
            <a:off x="341116" y="1481163"/>
            <a:ext cx="11161486" cy="4434242"/>
          </a:xfrm>
          <a:prstGeom prst="rect">
            <a:avLst/>
          </a:prstGeom>
          <a:noFill/>
        </p:spPr>
        <p:txBody>
          <a:bodyPr wrap="square" rtlCol="0">
            <a:spAutoFit/>
          </a:bodyPr>
          <a:lstStyle/>
          <a:p>
            <a:pPr marL="228600" indent="-228600">
              <a:lnSpc>
                <a:spcPts val="3000"/>
              </a:lnSpc>
              <a:spcBef>
                <a:spcPts val="1000"/>
              </a:spcBef>
              <a:buFont typeface="Arial" panose="020B0604020202020204" pitchFamily="34" charset="0"/>
              <a:buChar char="•"/>
            </a:pPr>
            <a:r>
              <a:rPr lang="es-ES" b="1" dirty="0"/>
              <a:t>¿A QUÉ SE ATRIBUYEN LOS SINTOMAS?</a:t>
            </a:r>
          </a:p>
          <a:p>
            <a:pPr>
              <a:lnSpc>
                <a:spcPts val="3000"/>
              </a:lnSpc>
              <a:spcBef>
                <a:spcPts val="1000"/>
              </a:spcBef>
            </a:pPr>
            <a:r>
              <a:rPr lang="es-ES" dirty="0"/>
              <a:t>En ambos tipos de sarna, los síntomas se atribuyen a una reacción alérgica al ácaro o a sus excreciones, por lo que el tratamiento no siempre elimina los síntomas hasta unas semanas más tarde. </a:t>
            </a:r>
          </a:p>
          <a:p>
            <a:pPr marL="228600" indent="-228600">
              <a:lnSpc>
                <a:spcPts val="3000"/>
              </a:lnSpc>
              <a:spcBef>
                <a:spcPts val="1000"/>
              </a:spcBef>
              <a:buFont typeface="Arial" panose="020B0604020202020204" pitchFamily="34" charset="0"/>
              <a:buChar char="•"/>
            </a:pPr>
            <a:r>
              <a:rPr lang="es-ES" b="1" dirty="0"/>
              <a:t>COMPLICACIONES MÁS HABITUALES DE LA SARNA:</a:t>
            </a:r>
          </a:p>
          <a:p>
            <a:pPr>
              <a:lnSpc>
                <a:spcPts val="3000"/>
              </a:lnSpc>
              <a:spcBef>
                <a:spcPts val="1000"/>
              </a:spcBef>
            </a:pPr>
            <a:r>
              <a:rPr lang="es-ES" dirty="0"/>
              <a:t>Las complicaciones más habituales de la sarnas son la urticaria generalizada y las sobreinfecciones por </a:t>
            </a:r>
            <a:r>
              <a:rPr lang="es-ES" dirty="0" err="1"/>
              <a:t>Streptococcus</a:t>
            </a:r>
            <a:r>
              <a:rPr lang="es-ES" dirty="0"/>
              <a:t> </a:t>
            </a:r>
            <a:r>
              <a:rPr lang="es-ES" dirty="0" err="1"/>
              <a:t>pyogenes</a:t>
            </a:r>
            <a:r>
              <a:rPr lang="es-ES" dirty="0"/>
              <a:t> o </a:t>
            </a:r>
            <a:r>
              <a:rPr lang="es-ES" dirty="0" err="1"/>
              <a:t>Staphylococcus</a:t>
            </a:r>
            <a:r>
              <a:rPr lang="es-ES" dirty="0"/>
              <a:t> </a:t>
            </a:r>
            <a:r>
              <a:rPr lang="es-ES" dirty="0" err="1"/>
              <a:t>aureus</a:t>
            </a:r>
            <a:r>
              <a:rPr lang="es-ES" dirty="0"/>
              <a:t>:</a:t>
            </a:r>
          </a:p>
          <a:p>
            <a:pPr marL="0" lvl="1" indent="-285750">
              <a:lnSpc>
                <a:spcPts val="3000"/>
              </a:lnSpc>
              <a:spcBef>
                <a:spcPts val="1000"/>
              </a:spcBef>
              <a:buFont typeface="Arial" panose="020B0604020202020204" pitchFamily="34" charset="0"/>
              <a:buChar char="•"/>
            </a:pPr>
            <a:r>
              <a:rPr lang="es-ES" dirty="0"/>
              <a:t>Impétigo</a:t>
            </a:r>
          </a:p>
          <a:p>
            <a:pPr marL="0" lvl="1" indent="-285750">
              <a:lnSpc>
                <a:spcPts val="3000"/>
              </a:lnSpc>
              <a:spcBef>
                <a:spcPts val="1000"/>
              </a:spcBef>
              <a:buFont typeface="Arial" panose="020B0604020202020204" pitchFamily="34" charset="0"/>
              <a:buChar char="•"/>
            </a:pPr>
            <a:r>
              <a:rPr lang="es-ES" dirty="0"/>
              <a:t>Celulitis</a:t>
            </a:r>
          </a:p>
          <a:p>
            <a:pPr marL="0" lvl="1" indent="-285750">
              <a:lnSpc>
                <a:spcPts val="3000"/>
              </a:lnSpc>
              <a:spcBef>
                <a:spcPts val="1000"/>
              </a:spcBef>
              <a:buFont typeface="Arial" panose="020B0604020202020204" pitchFamily="34" charset="0"/>
              <a:buChar char="•"/>
            </a:pPr>
            <a:r>
              <a:rPr lang="es-ES" dirty="0"/>
              <a:t>Abscesos secundarios al rascado de las lesiones</a:t>
            </a:r>
          </a:p>
        </p:txBody>
      </p:sp>
    </p:spTree>
    <p:extLst>
      <p:ext uri="{BB962C8B-B14F-4D97-AF65-F5344CB8AC3E}">
        <p14:creationId xmlns:p14="http://schemas.microsoft.com/office/powerpoint/2010/main" val="15708635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33802" y="431614"/>
            <a:ext cx="11161486" cy="623109"/>
          </a:xfrm>
        </p:spPr>
        <p:txBody>
          <a:bodyPr>
            <a:noAutofit/>
          </a:bodyPr>
          <a:lstStyle/>
          <a:p>
            <a:pPr algn="ctr"/>
            <a:r>
              <a:rPr lang="es-ES" sz="4000" b="1" dirty="0">
                <a:solidFill>
                  <a:srgbClr val="4E9EBA"/>
                </a:solidFill>
                <a:latin typeface="Calibri cuerpo"/>
                <a:ea typeface="+mn-ea"/>
                <a:cs typeface="+mn-cs"/>
              </a:rPr>
              <a:t>TRATAMIENTO DE LA SARNA</a:t>
            </a:r>
          </a:p>
        </p:txBody>
      </p:sp>
      <p:sp>
        <p:nvSpPr>
          <p:cNvPr id="6" name="Subtítulo 2"/>
          <p:cNvSpPr txBox="1">
            <a:spLocks/>
          </p:cNvSpPr>
          <p:nvPr/>
        </p:nvSpPr>
        <p:spPr>
          <a:xfrm>
            <a:off x="1551777" y="1557024"/>
            <a:ext cx="9088445"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400"/>
              </a:lnSpc>
            </a:pPr>
            <a:endParaRPr lang="es-ES" sz="2000" b="1" dirty="0" smtClean="0">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50117"/>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4" name="CuadroTexto 3"/>
          <p:cNvSpPr txBox="1"/>
          <p:nvPr/>
        </p:nvSpPr>
        <p:spPr>
          <a:xfrm>
            <a:off x="433802" y="1456279"/>
            <a:ext cx="11161486" cy="4098558"/>
          </a:xfrm>
          <a:prstGeom prst="rect">
            <a:avLst/>
          </a:prstGeom>
          <a:noFill/>
        </p:spPr>
        <p:txBody>
          <a:bodyPr wrap="square" rtlCol="0">
            <a:spAutoFit/>
          </a:bodyPr>
          <a:lstStyle/>
          <a:p>
            <a:pPr marL="228600" indent="-228600">
              <a:lnSpc>
                <a:spcPts val="3000"/>
              </a:lnSpc>
              <a:spcBef>
                <a:spcPts val="1000"/>
              </a:spcBef>
              <a:buFont typeface="Arial" panose="020B0604020202020204" pitchFamily="34" charset="0"/>
              <a:buChar char="•"/>
            </a:pPr>
            <a:r>
              <a:rPr lang="es-ES" b="1" dirty="0"/>
              <a:t>OBJETIVO DEL TRATAMIENTO:</a:t>
            </a:r>
          </a:p>
          <a:p>
            <a:pPr>
              <a:lnSpc>
                <a:spcPts val="3000"/>
              </a:lnSpc>
              <a:spcBef>
                <a:spcPts val="1000"/>
              </a:spcBef>
            </a:pPr>
            <a:r>
              <a:rPr lang="es-ES" dirty="0"/>
              <a:t>El objetivo del tratamiento es la erradicación y prevención de la transmisión de la sarna, por lo que interesa comenzarlo cuanto antes y tratar simultáneamente también a los contactos, incluso si son asintomáticos. ¿A </a:t>
            </a:r>
            <a:r>
              <a:rPr lang="es-ES" dirty="0" smtClean="0"/>
              <a:t>quién hay que tratar?</a:t>
            </a:r>
            <a:endParaRPr lang="es-ES" dirty="0"/>
          </a:p>
          <a:p>
            <a:pPr marL="457200" lvl="2" indent="-285750">
              <a:lnSpc>
                <a:spcPts val="3000"/>
              </a:lnSpc>
              <a:spcBef>
                <a:spcPts val="1000"/>
              </a:spcBef>
              <a:buFont typeface="Arial" panose="020B0604020202020204" pitchFamily="34" charset="0"/>
              <a:buChar char="•"/>
            </a:pPr>
            <a:r>
              <a:rPr lang="es-ES" dirty="0"/>
              <a:t>Convivientes</a:t>
            </a:r>
          </a:p>
          <a:p>
            <a:pPr marL="457200" lvl="2" indent="-285750">
              <a:lnSpc>
                <a:spcPts val="3000"/>
              </a:lnSpc>
              <a:spcBef>
                <a:spcPts val="1000"/>
              </a:spcBef>
              <a:buFont typeface="Arial" panose="020B0604020202020204" pitchFamily="34" charset="0"/>
              <a:buChar char="•"/>
            </a:pPr>
            <a:r>
              <a:rPr lang="es-ES" dirty="0"/>
              <a:t>Personas con contacto físico prolongado durante 4-6 semanas previas al inicio de los síntomas</a:t>
            </a:r>
          </a:p>
          <a:p>
            <a:pPr>
              <a:lnSpc>
                <a:spcPts val="3000"/>
              </a:lnSpc>
              <a:spcBef>
                <a:spcPts val="1000"/>
              </a:spcBef>
            </a:pPr>
            <a:r>
              <a:rPr lang="es-ES" dirty="0"/>
              <a:t>Las medidas no farmacológicas y la educación sanitaria también son </a:t>
            </a:r>
            <a:r>
              <a:rPr lang="es-ES" dirty="0" smtClean="0"/>
              <a:t>fundamentales</a:t>
            </a:r>
            <a:endParaRPr lang="es-ES" dirty="0"/>
          </a:p>
          <a:p>
            <a:pPr algn="just"/>
            <a:endParaRPr lang="es-ES" sz="1600" dirty="0"/>
          </a:p>
          <a:p>
            <a:pPr algn="just"/>
            <a:endParaRPr lang="es-ES" dirty="0"/>
          </a:p>
          <a:p>
            <a:pPr algn="just"/>
            <a:endParaRPr lang="es-ES" dirty="0" smtClean="0"/>
          </a:p>
        </p:txBody>
      </p:sp>
    </p:spTree>
    <p:extLst>
      <p:ext uri="{BB962C8B-B14F-4D97-AF65-F5344CB8AC3E}">
        <p14:creationId xmlns:p14="http://schemas.microsoft.com/office/powerpoint/2010/main" val="775831247"/>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gai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91CD9D10FA1F543857F910471C88E3F" ma:contentTypeVersion="13" ma:contentTypeDescription="Create a new document." ma:contentTypeScope="" ma:versionID="a684cdddda9a1f6f5720da6f12386672">
  <xsd:schema xmlns:xsd="http://www.w3.org/2001/XMLSchema" xmlns:xs="http://www.w3.org/2001/XMLSchema" xmlns:p="http://schemas.microsoft.com/office/2006/metadata/properties" xmlns:ns2="1fdafc60-6e87-4fef-9209-278af2a3ac6d" xmlns:ns3="f301a845-6ce7-4628-b9f3-e90712a662a6" targetNamespace="http://schemas.microsoft.com/office/2006/metadata/properties" ma:root="true" ma:fieldsID="b6d168d2b3f1738a0127c4921878d9e1" ns2:_="" ns3:_="">
    <xsd:import namespace="1fdafc60-6e87-4fef-9209-278af2a3ac6d"/>
    <xsd:import namespace="f301a845-6ce7-4628-b9f3-e90712a662a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AutoKeyPoints" minOccurs="0"/>
                <xsd:element ref="ns2:MediaServiceKeyPoints" minOccurs="0"/>
                <xsd:element ref="ns2:MediaServiceOCR" minOccurs="0"/>
                <xsd:element ref="ns3:SharedWithUsers" minOccurs="0"/>
                <xsd:element ref="ns3:SharedWithDetails"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dafc60-6e87-4fef-9209-278af2a3ac6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301a845-6ce7-4628-b9f3-e90712a662a6"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C9C0450-BEA5-4695-94A4-D41D36B74154}">
  <ds:schemaRefs>
    <ds:schemaRef ds:uri="http://schemas.microsoft.com/office/2006/metadata/properties"/>
    <ds:schemaRef ds:uri="f301a845-6ce7-4628-b9f3-e90712a662a6"/>
    <ds:schemaRef ds:uri="http://purl.org/dc/terms/"/>
    <ds:schemaRef ds:uri="http://schemas.openxmlformats.org/package/2006/metadata/core-properties"/>
    <ds:schemaRef ds:uri="http://purl.org/dc/dcmitype/"/>
    <ds:schemaRef ds:uri="http://schemas.microsoft.com/office/2006/documentManagement/types"/>
    <ds:schemaRef ds:uri="http://purl.org/dc/elements/1.1/"/>
    <ds:schemaRef ds:uri="http://schemas.microsoft.com/office/infopath/2007/PartnerControls"/>
    <ds:schemaRef ds:uri="1fdafc60-6e87-4fef-9209-278af2a3ac6d"/>
    <ds:schemaRef ds:uri="http://www.w3.org/XML/1998/namespace"/>
  </ds:schemaRefs>
</ds:datastoreItem>
</file>

<file path=customXml/itemProps2.xml><?xml version="1.0" encoding="utf-8"?>
<ds:datastoreItem xmlns:ds="http://schemas.openxmlformats.org/officeDocument/2006/customXml" ds:itemID="{71737D3B-2628-4CB1-A252-A7A3FD4F8197}">
  <ds:schemaRefs>
    <ds:schemaRef ds:uri="http://schemas.microsoft.com/sharepoint/v3/contenttype/forms"/>
  </ds:schemaRefs>
</ds:datastoreItem>
</file>

<file path=customXml/itemProps3.xml><?xml version="1.0" encoding="utf-8"?>
<ds:datastoreItem xmlns:ds="http://schemas.openxmlformats.org/officeDocument/2006/customXml" ds:itemID="{AEB8F949-6311-41DB-A6D7-0F3BAD078BD2}"/>
</file>

<file path=docProps/app.xml><?xml version="1.0" encoding="utf-8"?>
<Properties xmlns="http://schemas.openxmlformats.org/officeDocument/2006/extended-properties" xmlns:vt="http://schemas.openxmlformats.org/officeDocument/2006/docPropsVTypes">
  <TotalTime>9683</TotalTime>
  <Words>3039</Words>
  <Application>Microsoft Office PowerPoint</Application>
  <PresentationFormat>Panorámica</PresentationFormat>
  <Paragraphs>275</Paragraphs>
  <Slides>30</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30</vt:i4>
      </vt:variant>
    </vt:vector>
  </HeadingPairs>
  <TitlesOfParts>
    <vt:vector size="38" baseType="lpstr">
      <vt:lpstr>Arial</vt:lpstr>
      <vt:lpstr>Arial Black</vt:lpstr>
      <vt:lpstr>Calibri</vt:lpstr>
      <vt:lpstr>Calibri cuerpo</vt:lpstr>
      <vt:lpstr>Calibri Light</vt:lpstr>
      <vt:lpstr>Times New Roman</vt:lpstr>
      <vt:lpstr>Wingdings</vt:lpstr>
      <vt:lpstr>Tema de Office</vt:lpstr>
      <vt:lpstr>TRATAMIENTO DE LA SARNA  VOLUMEN 30 • Nº 3 • 2022</vt:lpstr>
      <vt:lpstr>Sumario</vt:lpstr>
      <vt:lpstr>INTRODUCCIÓN</vt:lpstr>
      <vt:lpstr>INTRODUCCIÓN</vt:lpstr>
      <vt:lpstr>ETIOPATOGENIA</vt:lpstr>
      <vt:lpstr>ETIOPATOGENIA: SARNA CLÁSICA</vt:lpstr>
      <vt:lpstr>ETIOPATOGENIA: SARNA COSTROSA</vt:lpstr>
      <vt:lpstr>ETIOPATOGENIA</vt:lpstr>
      <vt:lpstr>TRATAMIENTO DE LA SARNA</vt:lpstr>
      <vt:lpstr>TRATAMIENTO DE LA SARNA</vt:lpstr>
      <vt:lpstr>TRATAMIENTO DE LA SARNA: MEDIDAS NO FARMACOLÓGICAS</vt:lpstr>
      <vt:lpstr>TRATAMIENTO DE LA SARNA: TRATAMIENTO FARMACOLÓGICO</vt:lpstr>
      <vt:lpstr>TRATAMIENTO DE LA SARNA: TRATAMIENTO FARMACOLÓGICO. SARNA CLÁSICA</vt:lpstr>
      <vt:lpstr>TRATAMIENTO DE LA SARNA: TRATAMIENTO FARMACOLÓGICO. SARNA CLÁSICA</vt:lpstr>
      <vt:lpstr>TRATAMIENTO DE LA SARNA: TRATAMIENTO FARMACOLÓGICO. SARNA CLÁSICA </vt:lpstr>
      <vt:lpstr>TRATAMIENTO DE LA SARNA: TRATAMIENTO FARMACOLÓGICO. SARNA CLÁSICA</vt:lpstr>
      <vt:lpstr>TRATAMIENTO DE LA SARNA: TRATAMIENTO FARMACOLÓGICO. SARNA CLÁSICA </vt:lpstr>
      <vt:lpstr>TRATAMIENTO DE LA SARNA: TRATAMIENTO FARMACOLÓGICO. SARNA CLÁSICA</vt:lpstr>
      <vt:lpstr>TRATAMIENTO DE LA SARNA: TRATAMIENTO FARMACOLÓGICO. SARNA CLÁSICA </vt:lpstr>
      <vt:lpstr>TRATAMIENTO DE LA SARNA: TRATAMIENTO FARMACOLÓGICO. SARNA COSTROSA </vt:lpstr>
      <vt:lpstr>TRATAMIENTO DE LA SARNA: TRATAMIENTO EN POBLACIÓN PEDIÁTRICA</vt:lpstr>
      <vt:lpstr>TRATAMIENTO DE LA SARNA: TRATAMIENTO EN POBLACIÓN PEDIÁTRICA</vt:lpstr>
      <vt:lpstr>TRATAMIENTO DE LA SARNA: TRATAMIENTO EN EMBARAZO Y LACTANCIA</vt:lpstr>
      <vt:lpstr>Presentación de PowerPoint</vt:lpstr>
      <vt:lpstr>Presentación de PowerPoint</vt:lpstr>
      <vt:lpstr>Presentación de PowerPoint</vt:lpstr>
      <vt:lpstr>Presentación de PowerPoint</vt:lpstr>
      <vt:lpstr>Presentación de PowerPoint</vt:lpstr>
      <vt:lpstr>IDEAS CLAVE</vt:lpstr>
      <vt:lpstr>Para más información y bibliografía… </vt:lpstr>
    </vt:vector>
  </TitlesOfParts>
  <Company>Eusko Jaurlaritza Gobierno Vasco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Titulo INFAC  Vol xx, nºx año</dc:title>
  <dc:creator>López Varona, Mª José</dc:creator>
  <cp:lastModifiedBy>Ander Rosado Ortiz De Zarate</cp:lastModifiedBy>
  <cp:revision>365</cp:revision>
  <cp:lastPrinted>2022-02-23T13:38:32Z</cp:lastPrinted>
  <dcterms:created xsi:type="dcterms:W3CDTF">2022-01-18T07:46:55Z</dcterms:created>
  <dcterms:modified xsi:type="dcterms:W3CDTF">2022-05-09T12:19:41Z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0x010100491CD9D10FA1F543857F910471C88E3F</vt:lpwstr>
  </property>
</Properties>
</file>