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30"/>
  </p:handoutMasterIdLst>
  <p:sldIdLst>
    <p:sldId id="256" r:id="rId5"/>
    <p:sldId id="259" r:id="rId6"/>
    <p:sldId id="262" r:id="rId7"/>
    <p:sldId id="280" r:id="rId8"/>
    <p:sldId id="281" r:id="rId9"/>
    <p:sldId id="282" r:id="rId10"/>
    <p:sldId id="283" r:id="rId11"/>
    <p:sldId id="284" r:id="rId12"/>
    <p:sldId id="285" r:id="rId13"/>
    <p:sldId id="286" r:id="rId14"/>
    <p:sldId id="287" r:id="rId15"/>
    <p:sldId id="288" r:id="rId16"/>
    <p:sldId id="289" r:id="rId17"/>
    <p:sldId id="290" r:id="rId18"/>
    <p:sldId id="291" r:id="rId19"/>
    <p:sldId id="293" r:id="rId20"/>
    <p:sldId id="294" r:id="rId21"/>
    <p:sldId id="295" r:id="rId22"/>
    <p:sldId id="296" r:id="rId23"/>
    <p:sldId id="297" r:id="rId24"/>
    <p:sldId id="298" r:id="rId25"/>
    <p:sldId id="299" r:id="rId26"/>
    <p:sldId id="300" r:id="rId27"/>
    <p:sldId id="301" r:id="rId28"/>
    <p:sldId id="261" r:id="rId29"/>
  </p:sldIdLst>
  <p:sldSz cx="12192000" cy="6858000"/>
  <p:notesSz cx="6662738"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9EBA"/>
    <a:srgbClr val="58B0AE"/>
    <a:srgbClr val="7EC2C0"/>
    <a:srgbClr val="89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oiburuaren leku-marka 1"/>
          <p:cNvSpPr>
            <a:spLocks noGrp="1"/>
          </p:cNvSpPr>
          <p:nvPr>
            <p:ph type="hdr" sz="quarter"/>
          </p:nvPr>
        </p:nvSpPr>
        <p:spPr>
          <a:xfrm>
            <a:off x="0" y="0"/>
            <a:ext cx="2887186" cy="498056"/>
          </a:xfrm>
          <a:prstGeom prst="rect">
            <a:avLst/>
          </a:prstGeom>
        </p:spPr>
        <p:txBody>
          <a:bodyPr vert="horz" lIns="91440" tIns="45720" rIns="91440" bIns="45720" rtlCol="0"/>
          <a:lstStyle>
            <a:lvl1pPr algn="l">
              <a:defRPr sz="1200"/>
            </a:lvl1pPr>
          </a:lstStyle>
          <a:p>
            <a:endParaRPr lang="es-ES"/>
          </a:p>
        </p:txBody>
      </p:sp>
      <p:sp>
        <p:nvSpPr>
          <p:cNvPr id="3" name="Dataren leku-marka 2"/>
          <p:cNvSpPr>
            <a:spLocks noGrp="1"/>
          </p:cNvSpPr>
          <p:nvPr>
            <p:ph type="dt" sz="quarter" idx="1"/>
          </p:nvPr>
        </p:nvSpPr>
        <p:spPr>
          <a:xfrm>
            <a:off x="3774010" y="0"/>
            <a:ext cx="2887186" cy="498056"/>
          </a:xfrm>
          <a:prstGeom prst="rect">
            <a:avLst/>
          </a:prstGeom>
        </p:spPr>
        <p:txBody>
          <a:bodyPr vert="horz" lIns="91440" tIns="45720" rIns="91440" bIns="45720" rtlCol="0"/>
          <a:lstStyle>
            <a:lvl1pPr algn="r">
              <a:defRPr sz="1200"/>
            </a:lvl1pPr>
          </a:lstStyle>
          <a:p>
            <a:fld id="{E6AA87A6-201E-4EC4-86B9-2C2B7B64E264}" type="datetimeFigureOut">
              <a:rPr lang="es-ES" smtClean="0"/>
              <a:t>28/03/2022</a:t>
            </a:fld>
            <a:endParaRPr lang="es-ES"/>
          </a:p>
        </p:txBody>
      </p:sp>
      <p:sp>
        <p:nvSpPr>
          <p:cNvPr id="4" name="Orri-oinaren leku-marka 3"/>
          <p:cNvSpPr>
            <a:spLocks noGrp="1"/>
          </p:cNvSpPr>
          <p:nvPr>
            <p:ph type="ftr" sz="quarter" idx="2"/>
          </p:nvPr>
        </p:nvSpPr>
        <p:spPr>
          <a:xfrm>
            <a:off x="0" y="9428584"/>
            <a:ext cx="2887186" cy="498055"/>
          </a:xfrm>
          <a:prstGeom prst="rect">
            <a:avLst/>
          </a:prstGeom>
        </p:spPr>
        <p:txBody>
          <a:bodyPr vert="horz" lIns="91440" tIns="45720" rIns="91440" bIns="45720" rtlCol="0" anchor="b"/>
          <a:lstStyle>
            <a:lvl1pPr algn="l">
              <a:defRPr sz="1200"/>
            </a:lvl1pPr>
          </a:lstStyle>
          <a:p>
            <a:endParaRPr lang="es-ES"/>
          </a:p>
        </p:txBody>
      </p:sp>
      <p:sp>
        <p:nvSpPr>
          <p:cNvPr id="5" name="Diapositibaren zenbakiaren leku-marka 4"/>
          <p:cNvSpPr>
            <a:spLocks noGrp="1"/>
          </p:cNvSpPr>
          <p:nvPr>
            <p:ph type="sldNum" sz="quarter" idx="3"/>
          </p:nvPr>
        </p:nvSpPr>
        <p:spPr>
          <a:xfrm>
            <a:off x="3774010" y="9428584"/>
            <a:ext cx="2887186" cy="498055"/>
          </a:xfrm>
          <a:prstGeom prst="rect">
            <a:avLst/>
          </a:prstGeom>
        </p:spPr>
        <p:txBody>
          <a:bodyPr vert="horz" lIns="91440" tIns="45720" rIns="91440" bIns="45720" rtlCol="0" anchor="b"/>
          <a:lstStyle>
            <a:lvl1pPr algn="r">
              <a:defRPr sz="1200"/>
            </a:lvl1pPr>
          </a:lstStyle>
          <a:p>
            <a:fld id="{9ECEDC1B-0221-4F37-8830-B22554DB2693}" type="slidenum">
              <a:rPr lang="es-ES" smtClean="0"/>
              <a:t>‹Nº›</a:t>
            </a:fld>
            <a:endParaRPr lang="es-ES"/>
          </a:p>
        </p:txBody>
      </p:sp>
    </p:spTree>
    <p:extLst>
      <p:ext uri="{BB962C8B-B14F-4D97-AF65-F5344CB8AC3E}">
        <p14:creationId xmlns:p14="http://schemas.microsoft.com/office/powerpoint/2010/main" val="26336646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8C18DA3A-A72E-437B-ACDF-BA92A715D246}" type="datetimeFigureOut">
              <a:rPr lang="es-ES" smtClean="0"/>
              <a:t>28/03/2022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3462733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8C18DA3A-A72E-437B-ACDF-BA92A715D246}" type="datetimeFigureOut">
              <a:rPr lang="es-ES" smtClean="0"/>
              <a:t>28/03/2022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941088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8C18DA3A-A72E-437B-ACDF-BA92A715D246}" type="datetimeFigureOut">
              <a:rPr lang="es-ES" smtClean="0"/>
              <a:t>28/03/2022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1953681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8C18DA3A-A72E-437B-ACDF-BA92A715D246}" type="datetimeFigureOut">
              <a:rPr lang="es-ES" smtClean="0"/>
              <a:t>28/03/2022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1139620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8C18DA3A-A72E-437B-ACDF-BA92A715D246}" type="datetimeFigureOut">
              <a:rPr lang="es-ES" smtClean="0"/>
              <a:t>28/03/2022</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256660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8C18DA3A-A72E-437B-ACDF-BA92A715D246}" type="datetimeFigureOut">
              <a:rPr lang="es-ES" smtClean="0"/>
              <a:t>28/03/2022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1389528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8C18DA3A-A72E-437B-ACDF-BA92A715D246}" type="datetimeFigureOut">
              <a:rPr lang="es-ES" smtClean="0"/>
              <a:t>28/03/2022</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997686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8C18DA3A-A72E-437B-ACDF-BA92A715D246}" type="datetimeFigureOut">
              <a:rPr lang="es-ES" smtClean="0"/>
              <a:t>28/03/2022</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201252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C18DA3A-A72E-437B-ACDF-BA92A715D246}" type="datetimeFigureOut">
              <a:rPr lang="es-ES" smtClean="0"/>
              <a:t>28/03/2022</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484776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8C18DA3A-A72E-437B-ACDF-BA92A715D246}" type="datetimeFigureOut">
              <a:rPr lang="es-ES" smtClean="0"/>
              <a:t>28/03/2022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3665006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8C18DA3A-A72E-437B-ACDF-BA92A715D246}" type="datetimeFigureOut">
              <a:rPr lang="es-ES" smtClean="0"/>
              <a:t>28/03/2022</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2491656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18DA3A-A72E-437B-ACDF-BA92A715D246}" type="datetimeFigureOut">
              <a:rPr lang="es-ES" smtClean="0"/>
              <a:t>28/03/2022</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631360-EB4A-46CB-8879-2D5DF2D4390C}" type="slidenum">
              <a:rPr lang="es-ES" smtClean="0"/>
              <a:t>‹Nº›</a:t>
            </a:fld>
            <a:endParaRPr lang="es-ES"/>
          </a:p>
        </p:txBody>
      </p:sp>
    </p:spTree>
    <p:extLst>
      <p:ext uri="{BB962C8B-B14F-4D97-AF65-F5344CB8AC3E}">
        <p14:creationId xmlns:p14="http://schemas.microsoft.com/office/powerpoint/2010/main" val="1188880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euskadi.eus/contenidos/informacion/cevime_infac_2022/es_def/adjuntos/INFAC_Vol_30_2_SENALES-Y-ALERTAS.pdf" TargetMode="Externa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20110" y="1364099"/>
            <a:ext cx="10752083" cy="3133759"/>
          </a:xfrm>
        </p:spPr>
        <p:txBody>
          <a:bodyPr>
            <a:normAutofit/>
          </a:bodyPr>
          <a:lstStyle/>
          <a:p>
            <a:r>
              <a:rPr lang="es-ES" sz="4000">
                <a:solidFill>
                  <a:srgbClr val="4E9EBA"/>
                </a:solidFill>
                <a:latin typeface="Arial Black" pitchFamily="34" charset="0"/>
                <a:ea typeface="+mn-ea"/>
                <a:cs typeface="+mn-cs"/>
              </a:rPr>
              <a:t>SEGURIDAD DE MEDICAMENTOS: SEÑALES Y ALERTAS</a:t>
            </a:r>
            <a:br>
              <a:rPr lang="es-ES" sz="4000">
                <a:solidFill>
                  <a:srgbClr val="4E9EBA"/>
                </a:solidFill>
                <a:latin typeface="Arial Black" pitchFamily="34" charset="0"/>
                <a:ea typeface="+mn-ea"/>
                <a:cs typeface="+mn-cs"/>
              </a:rPr>
            </a:br>
            <a:r>
              <a:rPr lang="es-ES" sz="4000">
                <a:solidFill>
                  <a:srgbClr val="4E9EBA"/>
                </a:solidFill>
                <a:latin typeface="Arial Black" pitchFamily="34" charset="0"/>
                <a:ea typeface="+mn-ea"/>
                <a:cs typeface="+mn-cs"/>
              </a:rPr>
              <a:t>GENERADAS EN 2019-2021</a:t>
            </a:r>
            <a:r>
              <a:rPr lang="es-ES_tradnl" sz="3600" smtClean="0">
                <a:solidFill>
                  <a:srgbClr val="4E9EBA"/>
                </a:solidFill>
                <a:latin typeface="Arial Black" pitchFamily="34" charset="0"/>
                <a:ea typeface="+mn-ea"/>
                <a:cs typeface="+mn-cs"/>
              </a:rPr>
              <a:t/>
            </a:r>
            <a:br>
              <a:rPr lang="es-ES_tradnl" sz="3600" smtClean="0">
                <a:solidFill>
                  <a:srgbClr val="4E9EBA"/>
                </a:solidFill>
                <a:latin typeface="Arial Black" pitchFamily="34" charset="0"/>
                <a:ea typeface="+mn-ea"/>
                <a:cs typeface="+mn-cs"/>
              </a:rPr>
            </a:br>
            <a:r>
              <a:rPr lang="es-ES_tradnl" sz="4000" smtClean="0">
                <a:solidFill>
                  <a:srgbClr val="4E9EBA"/>
                </a:solidFill>
                <a:latin typeface="Arial Black" pitchFamily="34" charset="0"/>
                <a:ea typeface="+mn-ea"/>
                <a:cs typeface="+mn-cs"/>
              </a:rPr>
              <a:t/>
            </a:r>
            <a:br>
              <a:rPr lang="es-ES_tradnl" sz="4000" smtClean="0">
                <a:solidFill>
                  <a:srgbClr val="4E9EBA"/>
                </a:solidFill>
                <a:latin typeface="Arial Black" pitchFamily="34" charset="0"/>
                <a:ea typeface="+mn-ea"/>
                <a:cs typeface="+mn-cs"/>
              </a:rPr>
            </a:br>
            <a:r>
              <a:rPr lang="pt-BR" sz="4000">
                <a:solidFill>
                  <a:srgbClr val="4E9EBA"/>
                </a:solidFill>
                <a:latin typeface="Arial Black" pitchFamily="34" charset="0"/>
                <a:ea typeface="+mn-ea"/>
                <a:cs typeface="+mn-cs"/>
              </a:rPr>
              <a:t>VOLUMEN 30 • Nº 2 • 2022</a:t>
            </a:r>
            <a:endParaRPr lang="es-ES" sz="4000" dirty="0">
              <a:solidFill>
                <a:srgbClr val="4E9EBA"/>
              </a:solidFill>
              <a:latin typeface="Arial Black" pitchFamily="34" charset="0"/>
              <a:ea typeface="+mn-ea"/>
              <a:cs typeface="+mn-cs"/>
            </a:endParaRPr>
          </a:p>
        </p:txBody>
      </p:sp>
      <p:grpSp>
        <p:nvGrpSpPr>
          <p:cNvPr id="4" name="Grupo 3"/>
          <p:cNvGrpSpPr/>
          <p:nvPr/>
        </p:nvGrpSpPr>
        <p:grpSpPr>
          <a:xfrm>
            <a:off x="621635" y="6185998"/>
            <a:ext cx="10856798" cy="580324"/>
            <a:chOff x="621635" y="6185998"/>
            <a:chExt cx="10856798" cy="580324"/>
          </a:xfrm>
        </p:grpSpPr>
        <p:pic>
          <p:nvPicPr>
            <p:cNvPr id="6" name="Imagen 5"/>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7" name="Imagen 6"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8" name="Imagen 7"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spTree>
    <p:extLst>
      <p:ext uri="{BB962C8B-B14F-4D97-AF65-F5344CB8AC3E}">
        <p14:creationId xmlns:p14="http://schemas.microsoft.com/office/powerpoint/2010/main" val="17525852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49278" y="395906"/>
            <a:ext cx="10515600" cy="732155"/>
          </a:xfrm>
        </p:spPr>
        <p:txBody>
          <a:bodyPr>
            <a:noAutofit/>
          </a:bodyPr>
          <a:lstStyle/>
          <a:p>
            <a:pPr algn="ctr"/>
            <a:r>
              <a:rPr lang="es-ES" sz="2400">
                <a:solidFill>
                  <a:srgbClr val="4E9EBA"/>
                </a:solidFill>
                <a:latin typeface="Arial Black" pitchFamily="34" charset="0"/>
                <a:ea typeface="+mn-ea"/>
                <a:cs typeface="+mn-cs"/>
              </a:rPr>
              <a:t>ANTICOAGULANTES ORALES DIRECTOS: NO RECOMENDADOS EN PACIENTES CON SÍNDROME ANTIFOSFOLÍPIDO </a:t>
            </a:r>
            <a:r>
              <a:rPr lang="es-ES" sz="2400" smtClean="0">
                <a:solidFill>
                  <a:srgbClr val="4E9EBA"/>
                </a:solidFill>
                <a:latin typeface="Arial Black" pitchFamily="34" charset="0"/>
                <a:ea typeface="+mn-ea"/>
                <a:cs typeface="+mn-cs"/>
              </a:rPr>
              <a:t>(SAF) Y </a:t>
            </a:r>
            <a:r>
              <a:rPr lang="es-ES" sz="2400">
                <a:solidFill>
                  <a:srgbClr val="4E9EBA"/>
                </a:solidFill>
                <a:latin typeface="Arial Black" pitchFamily="34" charset="0"/>
                <a:ea typeface="+mn-ea"/>
                <a:cs typeface="+mn-cs"/>
              </a:rPr>
              <a:t>ANTECEDENTES DE TROMBOSIS</a:t>
            </a:r>
            <a:endParaRPr lang="es-ES" sz="4000" dirty="0">
              <a:solidFill>
                <a:srgbClr val="4E9EBA"/>
              </a:solidFill>
              <a:latin typeface="Arial Black" pitchFamily="34" charset="0"/>
              <a:ea typeface="+mn-ea"/>
              <a:cs typeface="+mn-cs"/>
            </a:endParaRPr>
          </a:p>
        </p:txBody>
      </p:sp>
      <p:sp>
        <p:nvSpPr>
          <p:cNvPr id="6" name="Subtítulo 2"/>
          <p:cNvSpPr txBox="1">
            <a:spLocks/>
          </p:cNvSpPr>
          <p:nvPr/>
        </p:nvSpPr>
        <p:spPr>
          <a:xfrm>
            <a:off x="1551777" y="1557024"/>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400"/>
              </a:lnSpc>
            </a:pPr>
            <a:endParaRPr lang="es-ES" sz="2000" b="1" dirty="0" smtClean="0">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284754"/>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4" name="CuadroTexto 3"/>
          <p:cNvSpPr txBox="1"/>
          <p:nvPr/>
        </p:nvSpPr>
        <p:spPr>
          <a:xfrm>
            <a:off x="735724" y="1814781"/>
            <a:ext cx="10742709" cy="3170099"/>
          </a:xfrm>
          <a:prstGeom prst="rect">
            <a:avLst/>
          </a:prstGeom>
          <a:noFill/>
        </p:spPr>
        <p:txBody>
          <a:bodyPr wrap="square" rtlCol="0">
            <a:spAutoFit/>
          </a:bodyPr>
          <a:lstStyle/>
          <a:p>
            <a:r>
              <a:rPr lang="es-ES" sz="2000" smtClean="0"/>
              <a:t>• </a:t>
            </a:r>
            <a:r>
              <a:rPr lang="es-ES" sz="2000"/>
              <a:t>No se recomienda el uso de anticoagulantes orales directos (ACOD) (rivaroxaban, apixaban, edoxaban y dabigatran exilato) en pacientes con SAF que tengan antecedentes de trombosis, especialmente si son positivos a los tres anticuerpos antifosfolípidos (anticoagulante lúpico, anticuerpos anticardiolipina y anticuerpos anti-beta 2 glicoproteína) ya que pueden aumentar el riesgo de eventos trombóticos</a:t>
            </a:r>
            <a:r>
              <a:rPr lang="es-ES" sz="2000" smtClean="0"/>
              <a:t>.</a:t>
            </a:r>
          </a:p>
          <a:p>
            <a:endParaRPr lang="es-ES" sz="2000"/>
          </a:p>
          <a:p>
            <a:r>
              <a:rPr lang="es-ES" sz="2000"/>
              <a:t>• En aquellos pacientes con SAF (especialmente si son positivos a los tres anticuerpos citados), que estén tomando uno de los ACOD citados para la prevención de acontecimientos tromboembólicos, deberá evaluarse la conveniencia de continuar con el tratamiento y considerar la posibilidad de cambiar a un antagonista de la vitamina K</a:t>
            </a:r>
            <a:r>
              <a:rPr lang="es-ES" sz="2000" smtClean="0"/>
              <a:t>.</a:t>
            </a:r>
          </a:p>
        </p:txBody>
      </p:sp>
    </p:spTree>
    <p:extLst>
      <p:ext uri="{BB962C8B-B14F-4D97-AF65-F5344CB8AC3E}">
        <p14:creationId xmlns:p14="http://schemas.microsoft.com/office/powerpoint/2010/main" val="22726964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49278" y="395906"/>
            <a:ext cx="10515600" cy="732155"/>
          </a:xfrm>
        </p:spPr>
        <p:txBody>
          <a:bodyPr>
            <a:noAutofit/>
          </a:bodyPr>
          <a:lstStyle/>
          <a:p>
            <a:pPr algn="ctr"/>
            <a:r>
              <a:rPr lang="es-ES" sz="2400">
                <a:solidFill>
                  <a:srgbClr val="4E9EBA"/>
                </a:solidFill>
                <a:latin typeface="Arial Black" pitchFamily="34" charset="0"/>
                <a:ea typeface="+mn-ea"/>
                <a:cs typeface="+mn-cs"/>
              </a:rPr>
              <a:t>FLUOROQUINOLONAS DE USO SISTÉMICO O INHALADO: RIESGO DE INSUFICIENCIA VALVULAR Y REGURGITACIÓN CARDÍACA</a:t>
            </a:r>
            <a:endParaRPr lang="es-ES" sz="4000" dirty="0">
              <a:solidFill>
                <a:srgbClr val="4E9EBA"/>
              </a:solidFill>
              <a:latin typeface="Arial Black" pitchFamily="34" charset="0"/>
              <a:ea typeface="+mn-ea"/>
              <a:cs typeface="+mn-cs"/>
            </a:endParaRPr>
          </a:p>
        </p:txBody>
      </p:sp>
      <p:sp>
        <p:nvSpPr>
          <p:cNvPr id="6" name="Subtítulo 2"/>
          <p:cNvSpPr txBox="1">
            <a:spLocks/>
          </p:cNvSpPr>
          <p:nvPr/>
        </p:nvSpPr>
        <p:spPr>
          <a:xfrm>
            <a:off x="1551777" y="1557024"/>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400"/>
              </a:lnSpc>
            </a:pPr>
            <a:endParaRPr lang="es-ES" sz="2000" b="1" dirty="0" smtClean="0">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284754"/>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4" name="CuadroTexto 3"/>
          <p:cNvSpPr txBox="1"/>
          <p:nvPr/>
        </p:nvSpPr>
        <p:spPr>
          <a:xfrm>
            <a:off x="735724" y="1526336"/>
            <a:ext cx="10742709" cy="4401205"/>
          </a:xfrm>
          <a:prstGeom prst="rect">
            <a:avLst/>
          </a:prstGeom>
          <a:noFill/>
        </p:spPr>
        <p:txBody>
          <a:bodyPr wrap="square" rtlCol="0">
            <a:spAutoFit/>
          </a:bodyPr>
          <a:lstStyle/>
          <a:p>
            <a:r>
              <a:rPr lang="es-ES" sz="2000" dirty="0"/>
              <a:t>La seguridad de las </a:t>
            </a:r>
            <a:r>
              <a:rPr lang="es-ES" sz="2000" dirty="0" err="1"/>
              <a:t>fluoroquinolonas</a:t>
            </a:r>
            <a:r>
              <a:rPr lang="es-ES" sz="2000" dirty="0"/>
              <a:t> ha sido objeto de evaluación en varias </a:t>
            </a:r>
            <a:r>
              <a:rPr lang="es-ES" sz="2000" dirty="0" smtClean="0"/>
              <a:t>ocasiones, </a:t>
            </a:r>
            <a:r>
              <a:rPr lang="es-ES" sz="2000" dirty="0"/>
              <a:t>habiéndose restringido sus indicaciones </a:t>
            </a:r>
            <a:r>
              <a:rPr lang="es-ES" sz="2000" dirty="0" smtClean="0"/>
              <a:t>e </a:t>
            </a:r>
            <a:r>
              <a:rPr lang="es-ES" sz="2000" dirty="0"/>
              <a:t>incluyéndose más recientemente el riesgo de disección y aneurisma de aorta en las fichas técnicas y prospectos</a:t>
            </a:r>
            <a:r>
              <a:rPr lang="es-ES" sz="2000" dirty="0" smtClean="0"/>
              <a:t>.</a:t>
            </a:r>
          </a:p>
          <a:p>
            <a:endParaRPr lang="es-ES" sz="2000" dirty="0"/>
          </a:p>
          <a:p>
            <a:r>
              <a:rPr lang="es-ES" sz="2000" dirty="0" smtClean="0"/>
              <a:t>Una nueva revisión ha puesto de manifiesto la posible aparición de insuficiencia valvular.</a:t>
            </a:r>
          </a:p>
          <a:p>
            <a:endParaRPr lang="es-ES" sz="2000" dirty="0"/>
          </a:p>
          <a:p>
            <a:r>
              <a:rPr lang="es-ES" sz="2000" dirty="0" smtClean="0"/>
              <a:t>La AEMPS recomienda:</a:t>
            </a:r>
          </a:p>
          <a:p>
            <a:endParaRPr lang="es-ES" sz="2000" dirty="0"/>
          </a:p>
          <a:p>
            <a:pPr marL="342900" indent="-342900">
              <a:buFont typeface="Arial" panose="020B0604020202020204" pitchFamily="34" charset="0"/>
              <a:buChar char="•"/>
            </a:pPr>
            <a:r>
              <a:rPr lang="es-ES" sz="2000" dirty="0"/>
              <a:t>En pacientes con riesgo de desarrollar insuficiencia valvular, sólo se prescribirán </a:t>
            </a:r>
            <a:r>
              <a:rPr lang="es-ES" sz="2000" dirty="0" err="1" smtClean="0"/>
              <a:t>fluoroquinolonas</a:t>
            </a:r>
            <a:r>
              <a:rPr lang="es-ES" sz="2000" dirty="0" smtClean="0"/>
              <a:t> </a:t>
            </a:r>
            <a:r>
              <a:rPr lang="es-ES" sz="2000" dirty="0"/>
              <a:t>de administración sistémica o inhalada tras evaluar los riesgos potenciales frente a los beneficios esperados y una vez consideradas otras opciones terapéuticas</a:t>
            </a:r>
            <a:r>
              <a:rPr lang="es-ES" sz="2000" dirty="0" smtClean="0"/>
              <a:t>.</a:t>
            </a:r>
          </a:p>
          <a:p>
            <a:endParaRPr lang="es-ES" sz="2000" dirty="0"/>
          </a:p>
          <a:p>
            <a:pPr marL="342900" indent="-342900">
              <a:buFont typeface="Arial" panose="020B0604020202020204" pitchFamily="34" charset="0"/>
              <a:buChar char="•"/>
            </a:pPr>
            <a:r>
              <a:rPr lang="es-ES" sz="2000" dirty="0"/>
              <a:t>Se debe informar a estos pacientes de los síntomas sugestivos de insuficiencia valvular cardíaca para que soliciten atención médica inmediata en caso de presentarlos.</a:t>
            </a:r>
          </a:p>
        </p:txBody>
      </p:sp>
    </p:spTree>
    <p:extLst>
      <p:ext uri="{BB962C8B-B14F-4D97-AF65-F5344CB8AC3E}">
        <p14:creationId xmlns:p14="http://schemas.microsoft.com/office/powerpoint/2010/main" val="34115604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49278" y="395906"/>
            <a:ext cx="10515600" cy="732155"/>
          </a:xfrm>
        </p:spPr>
        <p:txBody>
          <a:bodyPr>
            <a:noAutofit/>
          </a:bodyPr>
          <a:lstStyle/>
          <a:p>
            <a:pPr algn="ctr"/>
            <a:r>
              <a:rPr lang="es-ES" sz="2400">
                <a:solidFill>
                  <a:srgbClr val="4E9EBA"/>
                </a:solidFill>
                <a:latin typeface="Arial Black" pitchFamily="34" charset="0"/>
                <a:ea typeface="+mn-ea"/>
                <a:cs typeface="+mn-cs"/>
              </a:rPr>
              <a:t>FEBUXOSTAT: NO RECOMENDADO EN PACIENTES CON GOTA Y ANTECEDENTES DE ENFERMEDAD CARDIOVASCULAR</a:t>
            </a:r>
            <a:endParaRPr lang="es-ES" sz="4000" dirty="0">
              <a:solidFill>
                <a:srgbClr val="4E9EBA"/>
              </a:solidFill>
              <a:latin typeface="Arial Black" pitchFamily="34" charset="0"/>
              <a:ea typeface="+mn-ea"/>
              <a:cs typeface="+mn-cs"/>
            </a:endParaRPr>
          </a:p>
        </p:txBody>
      </p:sp>
      <p:sp>
        <p:nvSpPr>
          <p:cNvPr id="6" name="Subtítulo 2"/>
          <p:cNvSpPr txBox="1">
            <a:spLocks/>
          </p:cNvSpPr>
          <p:nvPr/>
        </p:nvSpPr>
        <p:spPr>
          <a:xfrm>
            <a:off x="1551777" y="1557024"/>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400"/>
              </a:lnSpc>
            </a:pPr>
            <a:endParaRPr lang="es-ES" sz="2000" b="1" dirty="0" smtClean="0">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284754"/>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4" name="CuadroTexto 3"/>
          <p:cNvSpPr txBox="1"/>
          <p:nvPr/>
        </p:nvSpPr>
        <p:spPr>
          <a:xfrm>
            <a:off x="849278" y="2247022"/>
            <a:ext cx="10742709" cy="2246769"/>
          </a:xfrm>
          <a:prstGeom prst="rect">
            <a:avLst/>
          </a:prstGeom>
          <a:noFill/>
        </p:spPr>
        <p:txBody>
          <a:bodyPr wrap="square" rtlCol="0">
            <a:spAutoFit/>
          </a:bodyPr>
          <a:lstStyle/>
          <a:p>
            <a:r>
              <a:rPr lang="es-ES" sz="2000" dirty="0"/>
              <a:t>En 2018 </a:t>
            </a:r>
            <a:r>
              <a:rPr lang="es-ES" sz="2000" dirty="0" smtClean="0"/>
              <a:t>los </a:t>
            </a:r>
            <a:r>
              <a:rPr lang="es-ES" sz="2000" dirty="0"/>
              <a:t>resultados </a:t>
            </a:r>
            <a:r>
              <a:rPr lang="es-ES" sz="2000" dirty="0" smtClean="0"/>
              <a:t>de un </a:t>
            </a:r>
            <a:r>
              <a:rPr lang="es-ES" sz="2000" dirty="0"/>
              <a:t>ensayo </a:t>
            </a:r>
            <a:r>
              <a:rPr lang="es-ES" sz="2000" dirty="0" smtClean="0"/>
              <a:t>clínico en </a:t>
            </a:r>
            <a:r>
              <a:rPr lang="es-ES" sz="2000" dirty="0"/>
              <a:t>más de 6000 pacientes con gota y antecedentes de enfermedad cardiovascular o </a:t>
            </a:r>
            <a:r>
              <a:rPr lang="es-ES" sz="2000" dirty="0" smtClean="0"/>
              <a:t>cerebrovascular mostraron </a:t>
            </a:r>
            <a:r>
              <a:rPr lang="es-ES" sz="2000" dirty="0"/>
              <a:t>un </a:t>
            </a:r>
            <a:r>
              <a:rPr lang="es-ES" sz="2000" b="1" dirty="0">
                <a:solidFill>
                  <a:srgbClr val="0070C0"/>
                </a:solidFill>
              </a:rPr>
              <a:t>aumento significativo del riesgo de mortalidad</a:t>
            </a:r>
            <a:r>
              <a:rPr lang="es-ES" sz="2000" dirty="0"/>
              <a:t> en pacientes tratados con </a:t>
            </a:r>
            <a:r>
              <a:rPr lang="es-ES" sz="2000" dirty="0" err="1"/>
              <a:t>febuxostat</a:t>
            </a:r>
            <a:r>
              <a:rPr lang="es-ES" sz="2000" dirty="0"/>
              <a:t> </a:t>
            </a:r>
            <a:r>
              <a:rPr lang="es-ES" sz="2000" dirty="0" smtClean="0"/>
              <a:t>comparado </a:t>
            </a:r>
            <a:r>
              <a:rPr lang="es-ES" sz="2000" dirty="0"/>
              <a:t>con </a:t>
            </a:r>
            <a:r>
              <a:rPr lang="es-ES" sz="2000" dirty="0" err="1" smtClean="0"/>
              <a:t>alopurinol</a:t>
            </a:r>
            <a:r>
              <a:rPr lang="es-ES" sz="2000" dirty="0" smtClean="0"/>
              <a:t>.</a:t>
            </a:r>
          </a:p>
          <a:p>
            <a:endParaRPr lang="es-ES" sz="2000" dirty="0"/>
          </a:p>
          <a:p>
            <a:r>
              <a:rPr lang="es-ES" sz="2000" dirty="0" smtClean="0"/>
              <a:t>Se </a:t>
            </a:r>
            <a:r>
              <a:rPr lang="es-ES" sz="2000" dirty="0"/>
              <a:t>desaconseja el uso de </a:t>
            </a:r>
            <a:r>
              <a:rPr lang="es-ES" sz="2000" dirty="0" err="1"/>
              <a:t>febuxostat</a:t>
            </a:r>
            <a:r>
              <a:rPr lang="es-ES" sz="2000" dirty="0"/>
              <a:t> en pacientes con antecedentes de patología cardiovascular grave (p. ej. infarto de miocardio, ictus o angina de pecho inestable), salvo en aquellos casos en los que no se pueda utilizar una terapia alternativa</a:t>
            </a:r>
            <a:r>
              <a:rPr lang="es-ES" sz="2000" dirty="0" smtClean="0"/>
              <a:t>.</a:t>
            </a:r>
          </a:p>
        </p:txBody>
      </p:sp>
    </p:spTree>
    <p:extLst>
      <p:ext uri="{BB962C8B-B14F-4D97-AF65-F5344CB8AC3E}">
        <p14:creationId xmlns:p14="http://schemas.microsoft.com/office/powerpoint/2010/main" val="28057219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62833" y="405022"/>
            <a:ext cx="10515600" cy="732155"/>
          </a:xfrm>
        </p:spPr>
        <p:txBody>
          <a:bodyPr>
            <a:noAutofit/>
          </a:bodyPr>
          <a:lstStyle/>
          <a:p>
            <a:pPr algn="ctr"/>
            <a:r>
              <a:rPr lang="es-ES" sz="2300">
                <a:solidFill>
                  <a:srgbClr val="4E9EBA"/>
                </a:solidFill>
                <a:latin typeface="Arial Black" pitchFamily="34" charset="0"/>
                <a:ea typeface="+mn-ea"/>
                <a:cs typeface="+mn-cs"/>
              </a:rPr>
              <a:t>ACETATO DE CIPROTERONA A DOSIS ALTAS (ANDROCUR®) Y </a:t>
            </a:r>
            <a:r>
              <a:rPr lang="es-ES" sz="2300" smtClean="0">
                <a:solidFill>
                  <a:srgbClr val="4E9EBA"/>
                </a:solidFill>
                <a:latin typeface="Arial Black" pitchFamily="34" charset="0"/>
                <a:ea typeface="+mn-ea"/>
                <a:cs typeface="+mn-cs"/>
              </a:rPr>
              <a:t>RIESGO DE MENINGIOMA</a:t>
            </a:r>
            <a:endParaRPr lang="es-ES" sz="2300" dirty="0">
              <a:solidFill>
                <a:srgbClr val="4E9EBA"/>
              </a:solidFill>
              <a:latin typeface="Arial Black" pitchFamily="34" charset="0"/>
              <a:ea typeface="+mn-ea"/>
              <a:cs typeface="+mn-cs"/>
            </a:endParaRPr>
          </a:p>
        </p:txBody>
      </p:sp>
      <p:sp>
        <p:nvSpPr>
          <p:cNvPr id="6" name="Subtítulo 2"/>
          <p:cNvSpPr txBox="1">
            <a:spLocks/>
          </p:cNvSpPr>
          <p:nvPr/>
        </p:nvSpPr>
        <p:spPr>
          <a:xfrm>
            <a:off x="1551777" y="1557024"/>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400"/>
              </a:lnSpc>
            </a:pPr>
            <a:endParaRPr lang="es-ES" sz="2000" b="1" dirty="0" smtClean="0">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284754"/>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4" name="CuadroTexto 3"/>
          <p:cNvSpPr txBox="1"/>
          <p:nvPr/>
        </p:nvSpPr>
        <p:spPr>
          <a:xfrm>
            <a:off x="849278" y="1462942"/>
            <a:ext cx="10742709" cy="4401205"/>
          </a:xfrm>
          <a:prstGeom prst="rect">
            <a:avLst/>
          </a:prstGeom>
          <a:noFill/>
        </p:spPr>
        <p:txBody>
          <a:bodyPr wrap="square" rtlCol="0">
            <a:spAutoFit/>
          </a:bodyPr>
          <a:lstStyle/>
          <a:p>
            <a:r>
              <a:rPr lang="es-ES" sz="2000" dirty="0" err="1"/>
              <a:t>Androcur</a:t>
            </a:r>
            <a:r>
              <a:rPr lang="es-ES" sz="2000" dirty="0"/>
              <a:t>® es un fármaco </a:t>
            </a:r>
            <a:r>
              <a:rPr lang="es-ES" sz="2000" dirty="0" err="1"/>
              <a:t>antiandrogénico</a:t>
            </a:r>
            <a:r>
              <a:rPr lang="es-ES" sz="2000" dirty="0"/>
              <a:t>, </a:t>
            </a:r>
            <a:r>
              <a:rPr lang="es-ES" sz="2000" dirty="0" smtClean="0"/>
              <a:t>contraindicado en </a:t>
            </a:r>
            <a:r>
              <a:rPr lang="es-ES" sz="2000" dirty="0"/>
              <a:t>pacientes con </a:t>
            </a:r>
            <a:r>
              <a:rPr lang="es-ES" sz="2000" dirty="0" err="1"/>
              <a:t>meningioma</a:t>
            </a:r>
            <a:r>
              <a:rPr lang="es-ES" sz="2000" dirty="0"/>
              <a:t> o historia de </a:t>
            </a:r>
            <a:r>
              <a:rPr lang="es-ES" sz="2000" dirty="0" err="1"/>
              <a:t>meningioma</a:t>
            </a:r>
            <a:r>
              <a:rPr lang="es-ES" sz="2000" dirty="0"/>
              <a:t>. Una revisión realizada por el PRAC ha confirmado un aumento del riesgo de </a:t>
            </a:r>
            <a:r>
              <a:rPr lang="es-ES" sz="2000" dirty="0" err="1"/>
              <a:t>meningioma</a:t>
            </a:r>
            <a:r>
              <a:rPr lang="es-ES" sz="2000" dirty="0"/>
              <a:t> (único o múltiple), asociado al uso de acetato de </a:t>
            </a:r>
            <a:r>
              <a:rPr lang="es-ES" sz="2000" dirty="0" err="1"/>
              <a:t>ciproterona</a:t>
            </a:r>
            <a:r>
              <a:rPr lang="es-ES" sz="2000" dirty="0"/>
              <a:t> a dosis altas (25 mg/día o superiores</a:t>
            </a:r>
            <a:r>
              <a:rPr lang="es-ES" sz="2000" dirty="0" smtClean="0"/>
              <a:t>), pero </a:t>
            </a:r>
            <a:r>
              <a:rPr lang="es-ES" sz="2000" dirty="0"/>
              <a:t>no </a:t>
            </a:r>
            <a:r>
              <a:rPr lang="es-ES" sz="2000" dirty="0" smtClean="0"/>
              <a:t>a </a:t>
            </a:r>
            <a:r>
              <a:rPr lang="es-ES" sz="2000" dirty="0"/>
              <a:t>dosis bajas de 1 o 2 mg en combinación con </a:t>
            </a:r>
            <a:r>
              <a:rPr lang="es-ES" sz="2000" dirty="0" err="1"/>
              <a:t>etinilestradiol</a:t>
            </a:r>
            <a:r>
              <a:rPr lang="es-ES" sz="2000" dirty="0"/>
              <a:t> o estradiol </a:t>
            </a:r>
            <a:r>
              <a:rPr lang="es-ES" sz="2000" dirty="0" err="1"/>
              <a:t>valerato</a:t>
            </a:r>
            <a:r>
              <a:rPr lang="es-ES" sz="2000" dirty="0"/>
              <a:t>. </a:t>
            </a:r>
            <a:endParaRPr lang="es-ES" sz="2000" dirty="0" smtClean="0"/>
          </a:p>
          <a:p>
            <a:endParaRPr lang="es-ES" sz="2000" dirty="0"/>
          </a:p>
          <a:p>
            <a:r>
              <a:rPr lang="es-ES" sz="2000" dirty="0" smtClean="0"/>
              <a:t>Se recomienda:</a:t>
            </a:r>
          </a:p>
          <a:p>
            <a:endParaRPr lang="es-ES" sz="2000" dirty="0"/>
          </a:p>
          <a:p>
            <a:pPr marL="342900" indent="-342900">
              <a:buFont typeface="Arial" panose="020B0604020202020204" pitchFamily="34" charset="0"/>
              <a:buChar char="•"/>
            </a:pPr>
            <a:r>
              <a:rPr lang="es-ES" sz="2000" dirty="0" smtClean="0"/>
              <a:t>Utilizar </a:t>
            </a:r>
            <a:r>
              <a:rPr lang="es-ES" sz="2000" dirty="0" err="1" smtClean="0"/>
              <a:t>ciproterona</a:t>
            </a:r>
            <a:r>
              <a:rPr lang="es-ES" sz="2000" dirty="0" smtClean="0"/>
              <a:t> </a:t>
            </a:r>
            <a:r>
              <a:rPr lang="es-ES" sz="2000" dirty="0" err="1"/>
              <a:t>monofármaco</a:t>
            </a:r>
            <a:r>
              <a:rPr lang="es-ES" sz="2000" dirty="0"/>
              <a:t> a las </a:t>
            </a:r>
            <a:r>
              <a:rPr lang="es-ES" sz="2000" b="1" dirty="0">
                <a:solidFill>
                  <a:srgbClr val="0070C0"/>
                </a:solidFill>
              </a:rPr>
              <a:t>dosis eficaces más bajas posibles </a:t>
            </a:r>
            <a:r>
              <a:rPr lang="es-ES" sz="2000" dirty="0"/>
              <a:t>y solo cuando otras alternativas no sean posibles o resulten ineficaces; no hay nuevas restricciones para el uso relacionado con cáncer de próstata</a:t>
            </a:r>
            <a:r>
              <a:rPr lang="es-ES" sz="2000" dirty="0" smtClean="0"/>
              <a:t>.</a:t>
            </a:r>
          </a:p>
          <a:p>
            <a:pPr marL="342900" indent="-342900">
              <a:buFont typeface="Arial" panose="020B0604020202020204" pitchFamily="34" charset="0"/>
              <a:buChar char="•"/>
            </a:pPr>
            <a:endParaRPr lang="es-ES" sz="2000" dirty="0"/>
          </a:p>
          <a:p>
            <a:pPr marL="342900" indent="-342900">
              <a:buFont typeface="Arial" panose="020B0604020202020204" pitchFamily="34" charset="0"/>
              <a:buChar char="•"/>
            </a:pPr>
            <a:r>
              <a:rPr lang="es-ES" sz="2000" dirty="0" smtClean="0"/>
              <a:t>Vigilar </a:t>
            </a:r>
            <a:r>
              <a:rPr lang="es-ES" sz="2000" dirty="0"/>
              <a:t>la posible aparición de síntomas indicativos de </a:t>
            </a:r>
            <a:r>
              <a:rPr lang="es-ES" sz="2000" dirty="0" err="1"/>
              <a:t>meningioma</a:t>
            </a:r>
            <a:r>
              <a:rPr lang="es-ES" sz="2000" dirty="0"/>
              <a:t> </a:t>
            </a:r>
            <a:endParaRPr lang="es-ES" sz="2000" dirty="0" smtClean="0"/>
          </a:p>
          <a:p>
            <a:endParaRPr lang="es-ES" sz="2000" dirty="0" smtClean="0"/>
          </a:p>
          <a:p>
            <a:pPr marL="342900" indent="-342900">
              <a:buFont typeface="Arial" panose="020B0604020202020204" pitchFamily="34" charset="0"/>
              <a:buChar char="•"/>
            </a:pPr>
            <a:r>
              <a:rPr lang="es-ES" sz="2000" b="1" dirty="0" smtClean="0">
                <a:solidFill>
                  <a:srgbClr val="0070C0"/>
                </a:solidFill>
              </a:rPr>
              <a:t>En </a:t>
            </a:r>
            <a:r>
              <a:rPr lang="es-ES" sz="2000" b="1" dirty="0">
                <a:solidFill>
                  <a:srgbClr val="0070C0"/>
                </a:solidFill>
              </a:rPr>
              <a:t>caso de diagnóstico de </a:t>
            </a:r>
            <a:r>
              <a:rPr lang="es-ES" sz="2000" b="1" dirty="0" err="1">
                <a:solidFill>
                  <a:srgbClr val="0070C0"/>
                </a:solidFill>
              </a:rPr>
              <a:t>meningioma</a:t>
            </a:r>
            <a:r>
              <a:rPr lang="es-ES" sz="2000" b="1" dirty="0">
                <a:solidFill>
                  <a:srgbClr val="0070C0"/>
                </a:solidFill>
              </a:rPr>
              <a:t>, suspender permanentemente el </a:t>
            </a:r>
            <a:r>
              <a:rPr lang="es-ES" sz="2000" b="1" dirty="0" smtClean="0">
                <a:solidFill>
                  <a:srgbClr val="0070C0"/>
                </a:solidFill>
              </a:rPr>
              <a:t>tratamiento</a:t>
            </a:r>
            <a:endParaRPr lang="es-ES" sz="2000" b="1" dirty="0">
              <a:solidFill>
                <a:srgbClr val="0070C0"/>
              </a:solidFill>
            </a:endParaRPr>
          </a:p>
        </p:txBody>
      </p:sp>
    </p:spTree>
    <p:extLst>
      <p:ext uri="{BB962C8B-B14F-4D97-AF65-F5344CB8AC3E}">
        <p14:creationId xmlns:p14="http://schemas.microsoft.com/office/powerpoint/2010/main" val="12243148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62833" y="405022"/>
            <a:ext cx="10515600" cy="732155"/>
          </a:xfrm>
        </p:spPr>
        <p:txBody>
          <a:bodyPr>
            <a:noAutofit/>
          </a:bodyPr>
          <a:lstStyle/>
          <a:p>
            <a:pPr algn="ctr"/>
            <a:r>
              <a:rPr lang="es-ES" sz="2300">
                <a:solidFill>
                  <a:srgbClr val="4E9EBA"/>
                </a:solidFill>
                <a:latin typeface="Arial Black" pitchFamily="34" charset="0"/>
                <a:ea typeface="+mn-ea"/>
                <a:cs typeface="+mn-cs"/>
              </a:rPr>
              <a:t>ESMYA® (ACETATO DE ULIPRISTAL 5 MG): LEVANTAMIENTO DE LA SUSPENSIÓN DE COMERCIALIZACIÓN, CON RESTRICCIONES </a:t>
            </a:r>
            <a:r>
              <a:rPr lang="es-ES" sz="2300" smtClean="0">
                <a:solidFill>
                  <a:srgbClr val="4E9EBA"/>
                </a:solidFill>
                <a:latin typeface="Arial Black" pitchFamily="34" charset="0"/>
                <a:ea typeface="+mn-ea"/>
                <a:cs typeface="+mn-cs"/>
              </a:rPr>
              <a:t>(RIESGO </a:t>
            </a:r>
            <a:r>
              <a:rPr lang="es-ES" sz="2300">
                <a:solidFill>
                  <a:srgbClr val="4E9EBA"/>
                </a:solidFill>
                <a:latin typeface="Arial Black" pitchFamily="34" charset="0"/>
                <a:ea typeface="+mn-ea"/>
                <a:cs typeface="+mn-cs"/>
              </a:rPr>
              <a:t>DE DAÑO HEPÁTICO </a:t>
            </a:r>
            <a:r>
              <a:rPr lang="es-ES" sz="2300" smtClean="0">
                <a:solidFill>
                  <a:srgbClr val="4E9EBA"/>
                </a:solidFill>
                <a:latin typeface="Arial Black" pitchFamily="34" charset="0"/>
                <a:ea typeface="+mn-ea"/>
                <a:cs typeface="+mn-cs"/>
              </a:rPr>
              <a:t>GRAVE)</a:t>
            </a:r>
            <a:endParaRPr lang="es-ES" sz="2300" dirty="0">
              <a:solidFill>
                <a:srgbClr val="4E9EBA"/>
              </a:solidFill>
              <a:latin typeface="Arial Black" pitchFamily="34" charset="0"/>
              <a:ea typeface="+mn-ea"/>
              <a:cs typeface="+mn-cs"/>
            </a:endParaRPr>
          </a:p>
        </p:txBody>
      </p:sp>
      <p:sp>
        <p:nvSpPr>
          <p:cNvPr id="6" name="Subtítulo 2"/>
          <p:cNvSpPr txBox="1">
            <a:spLocks/>
          </p:cNvSpPr>
          <p:nvPr/>
        </p:nvSpPr>
        <p:spPr>
          <a:xfrm>
            <a:off x="1551777" y="1557024"/>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400"/>
              </a:lnSpc>
            </a:pPr>
            <a:endParaRPr lang="es-ES" sz="2000" b="1" dirty="0" smtClean="0">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284754"/>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4" name="CuadroTexto 3"/>
          <p:cNvSpPr txBox="1"/>
          <p:nvPr/>
        </p:nvSpPr>
        <p:spPr>
          <a:xfrm>
            <a:off x="849278" y="1557024"/>
            <a:ext cx="10742709" cy="3785652"/>
          </a:xfrm>
          <a:prstGeom prst="rect">
            <a:avLst/>
          </a:prstGeom>
          <a:noFill/>
        </p:spPr>
        <p:txBody>
          <a:bodyPr wrap="square" rtlCol="0">
            <a:spAutoFit/>
          </a:bodyPr>
          <a:lstStyle/>
          <a:p>
            <a:r>
              <a:rPr lang="es-ES" sz="2000" smtClean="0"/>
              <a:t>En </a:t>
            </a:r>
            <a:r>
              <a:rPr lang="es-ES" sz="2000"/>
              <a:t>2020 se decidió la suspensión cautelar de la </a:t>
            </a:r>
            <a:r>
              <a:rPr lang="es-ES" sz="2000" smtClean="0"/>
              <a:t>comercialización. En </a:t>
            </a:r>
            <a:r>
              <a:rPr lang="es-ES" sz="2000"/>
              <a:t>enero de 2021 se levantó la suspensión de comercialización con nuevas </a:t>
            </a:r>
            <a:r>
              <a:rPr lang="es-ES" sz="2000" smtClean="0"/>
              <a:t>restricciones. La AEMPS establece:</a:t>
            </a:r>
          </a:p>
          <a:p>
            <a:endParaRPr lang="es-ES" sz="2000" dirty="0"/>
          </a:p>
          <a:p>
            <a:r>
              <a:rPr lang="es-ES" sz="2000"/>
              <a:t>• </a:t>
            </a:r>
            <a:r>
              <a:rPr lang="es-ES" sz="2000" smtClean="0"/>
              <a:t>Solo </a:t>
            </a:r>
            <a:r>
              <a:rPr lang="es-ES" sz="2000"/>
              <a:t>debe utilizarse para el tratamiento intermitente de los síntomas, de moderados a graves, de los miomas uterinos, en mujeres que no han alcanzado la menopausia, cuando la embolización de tales miomas y/o las opciones de tratamiento quirúrgico no son adecuadas o han fracasado</a:t>
            </a:r>
            <a:r>
              <a:rPr lang="es-ES" sz="2000" smtClean="0"/>
              <a:t>.</a:t>
            </a:r>
          </a:p>
          <a:p>
            <a:endParaRPr lang="es-ES" sz="2000"/>
          </a:p>
          <a:p>
            <a:r>
              <a:rPr lang="es-ES" sz="2000"/>
              <a:t>• </a:t>
            </a:r>
            <a:r>
              <a:rPr lang="es-ES" sz="2000" smtClean="0"/>
              <a:t>Monitorizar </a:t>
            </a:r>
            <a:r>
              <a:rPr lang="es-ES" sz="2000"/>
              <a:t>la función </a:t>
            </a:r>
            <a:r>
              <a:rPr lang="es-ES" sz="2000" smtClean="0"/>
              <a:t>hepática, antes de empezar el tratamiento, durante el mismo y una vez finalizado. No iniciar si </a:t>
            </a:r>
            <a:r>
              <a:rPr lang="es-ES" sz="2000"/>
              <a:t>los niveles de transaminasas son superiores a 2 veces el límite superior de la normalidad (LSN) y </a:t>
            </a:r>
            <a:r>
              <a:rPr lang="es-ES" sz="2000" smtClean="0"/>
              <a:t>suspender si son </a:t>
            </a:r>
            <a:r>
              <a:rPr lang="es-ES" sz="2000"/>
              <a:t>3 veces superiores al LSN</a:t>
            </a:r>
            <a:r>
              <a:rPr lang="es-ES" sz="2000" smtClean="0"/>
              <a:t>.</a:t>
            </a:r>
          </a:p>
          <a:p>
            <a:endParaRPr lang="es-ES" sz="2000"/>
          </a:p>
          <a:p>
            <a:r>
              <a:rPr lang="es-ES" sz="2000"/>
              <a:t>• </a:t>
            </a:r>
            <a:r>
              <a:rPr lang="es-ES" sz="2000" smtClean="0"/>
              <a:t>Informar a </a:t>
            </a:r>
            <a:r>
              <a:rPr lang="es-ES" sz="2000"/>
              <a:t>las pacientes acerca del riesgo de daño </a:t>
            </a:r>
            <a:r>
              <a:rPr lang="es-ES" sz="2000" smtClean="0"/>
              <a:t>hepático</a:t>
            </a:r>
          </a:p>
        </p:txBody>
      </p:sp>
    </p:spTree>
    <p:extLst>
      <p:ext uri="{BB962C8B-B14F-4D97-AF65-F5344CB8AC3E}">
        <p14:creationId xmlns:p14="http://schemas.microsoft.com/office/powerpoint/2010/main" val="42690689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62833" y="405022"/>
            <a:ext cx="10515600" cy="732155"/>
          </a:xfrm>
        </p:spPr>
        <p:txBody>
          <a:bodyPr>
            <a:noAutofit/>
          </a:bodyPr>
          <a:lstStyle/>
          <a:p>
            <a:pPr algn="ctr"/>
            <a:r>
              <a:rPr lang="es-ES" sz="2300" smtClean="0">
                <a:solidFill>
                  <a:srgbClr val="4E9EBA"/>
                </a:solidFill>
                <a:latin typeface="Arial Black" pitchFamily="34" charset="0"/>
                <a:ea typeface="+mn-ea"/>
                <a:cs typeface="+mn-cs"/>
              </a:rPr>
              <a:t>LEUPRORELINA DE LIBERACIÓN PROLONGADA: </a:t>
            </a:r>
            <a:r>
              <a:rPr lang="es-ES" sz="2300">
                <a:solidFill>
                  <a:srgbClr val="4E9EBA"/>
                </a:solidFill>
                <a:latin typeface="Arial Black" pitchFamily="34" charset="0"/>
                <a:ea typeface="+mn-ea"/>
                <a:cs typeface="+mn-cs"/>
              </a:rPr>
              <a:t>ERRORES EN LA RECONSTITUCIÓN Y ADMINISTRACIÓN </a:t>
            </a:r>
            <a:r>
              <a:rPr lang="es-ES" sz="2300" smtClean="0">
                <a:solidFill>
                  <a:srgbClr val="4E9EBA"/>
                </a:solidFill>
                <a:latin typeface="Arial Black" pitchFamily="34" charset="0"/>
                <a:ea typeface="+mn-ea"/>
                <a:cs typeface="+mn-cs"/>
              </a:rPr>
              <a:t>(I)</a:t>
            </a:r>
            <a:endParaRPr lang="es-ES" sz="2300" dirty="0">
              <a:solidFill>
                <a:srgbClr val="4E9EBA"/>
              </a:solidFill>
              <a:latin typeface="Arial Black" pitchFamily="34" charset="0"/>
              <a:ea typeface="+mn-ea"/>
              <a:cs typeface="+mn-cs"/>
            </a:endParaRPr>
          </a:p>
        </p:txBody>
      </p:sp>
      <p:sp>
        <p:nvSpPr>
          <p:cNvPr id="6" name="Subtítulo 2"/>
          <p:cNvSpPr txBox="1">
            <a:spLocks/>
          </p:cNvSpPr>
          <p:nvPr/>
        </p:nvSpPr>
        <p:spPr>
          <a:xfrm>
            <a:off x="1551777" y="1557024"/>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400"/>
              </a:lnSpc>
            </a:pPr>
            <a:endParaRPr lang="es-ES" sz="2000" b="1" dirty="0" smtClean="0">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284754"/>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4" name="CuadroTexto 3"/>
          <p:cNvSpPr txBox="1"/>
          <p:nvPr/>
        </p:nvSpPr>
        <p:spPr>
          <a:xfrm>
            <a:off x="621635" y="1523408"/>
            <a:ext cx="10742709" cy="4093428"/>
          </a:xfrm>
          <a:prstGeom prst="rect">
            <a:avLst/>
          </a:prstGeom>
          <a:noFill/>
        </p:spPr>
        <p:txBody>
          <a:bodyPr wrap="square" rtlCol="0">
            <a:spAutoFit/>
          </a:bodyPr>
          <a:lstStyle/>
          <a:p>
            <a:r>
              <a:rPr lang="es-ES" sz="2000" dirty="0" smtClean="0"/>
              <a:t>El </a:t>
            </a:r>
            <a:r>
              <a:rPr lang="es-ES" sz="2000" dirty="0"/>
              <a:t>PRAC realizó una revisión sobre los medicamentos que contienen </a:t>
            </a:r>
            <a:r>
              <a:rPr lang="es-ES" sz="2000" dirty="0" err="1"/>
              <a:t>leuprorelina</a:t>
            </a:r>
            <a:r>
              <a:rPr lang="es-ES" sz="2000" dirty="0"/>
              <a:t> </a:t>
            </a:r>
            <a:r>
              <a:rPr lang="es-ES" sz="2000" dirty="0" smtClean="0"/>
              <a:t>mensual, trimestral o semestral para </a:t>
            </a:r>
            <a:r>
              <a:rPr lang="es-ES" sz="2000" dirty="0"/>
              <a:t>el tratamiento del cáncer de próstata (</a:t>
            </a:r>
            <a:r>
              <a:rPr lang="es-ES" sz="2000" dirty="0" err="1"/>
              <a:t>Eligard</a:t>
            </a:r>
            <a:r>
              <a:rPr lang="es-ES" sz="2000" dirty="0"/>
              <a:t>®, </a:t>
            </a:r>
            <a:r>
              <a:rPr lang="es-ES" sz="2000" dirty="0" err="1"/>
              <a:t>Lutrate</a:t>
            </a:r>
            <a:r>
              <a:rPr lang="es-ES" sz="2000" dirty="0"/>
              <a:t>® y </a:t>
            </a:r>
            <a:r>
              <a:rPr lang="es-ES" sz="2000" dirty="0" err="1"/>
              <a:t>Procrin</a:t>
            </a:r>
            <a:r>
              <a:rPr lang="es-ES" sz="2000" dirty="0"/>
              <a:t>®) tras la notificación de casos de errores durante el proceso de reconstitución y </a:t>
            </a:r>
            <a:r>
              <a:rPr lang="es-ES" sz="2000" dirty="0" smtClean="0"/>
              <a:t>administración.</a:t>
            </a:r>
          </a:p>
          <a:p>
            <a:endParaRPr lang="es-ES" sz="2000" dirty="0"/>
          </a:p>
          <a:p>
            <a:pPr marL="342900" indent="-342900">
              <a:buFont typeface="Arial" panose="020B0604020202020204" pitchFamily="34" charset="0"/>
              <a:buChar char="•"/>
            </a:pPr>
            <a:r>
              <a:rPr lang="es-ES" sz="2000" dirty="0" smtClean="0"/>
              <a:t>Se </a:t>
            </a:r>
            <a:r>
              <a:rPr lang="es-ES" sz="2000" dirty="0"/>
              <a:t>ha instado al laboratorio titular de </a:t>
            </a:r>
            <a:r>
              <a:rPr lang="es-ES" sz="2000" dirty="0" err="1"/>
              <a:t>Eligard</a:t>
            </a:r>
            <a:r>
              <a:rPr lang="es-ES" sz="2000" dirty="0"/>
              <a:t>® a reemplazar el dispositivo de administración actual por otro más sencillo, y hasta que el nuevo dispositivo esté disponible, </a:t>
            </a:r>
            <a:r>
              <a:rPr lang="es-ES" sz="2000" b="1" dirty="0">
                <a:solidFill>
                  <a:srgbClr val="0070C0"/>
                </a:solidFill>
              </a:rPr>
              <a:t>se ha reforzado la información sobre preparación y administración de </a:t>
            </a:r>
            <a:r>
              <a:rPr lang="es-ES" sz="2000" b="1" dirty="0" err="1">
                <a:solidFill>
                  <a:srgbClr val="0070C0"/>
                </a:solidFill>
              </a:rPr>
              <a:t>Eligard</a:t>
            </a:r>
            <a:r>
              <a:rPr lang="es-ES" sz="2000" dirty="0" smtClean="0"/>
              <a:t>®.</a:t>
            </a:r>
          </a:p>
          <a:p>
            <a:pPr marL="342900" indent="-342900">
              <a:buFont typeface="Arial" panose="020B0604020202020204" pitchFamily="34" charset="0"/>
              <a:buChar char="•"/>
            </a:pPr>
            <a:r>
              <a:rPr lang="es-ES" sz="2000" dirty="0"/>
              <a:t>Se recomienda que la </a:t>
            </a:r>
            <a:r>
              <a:rPr lang="es-ES" sz="2000" b="1" dirty="0">
                <a:solidFill>
                  <a:srgbClr val="0070C0"/>
                </a:solidFill>
              </a:rPr>
              <a:t>reconstitución y administración </a:t>
            </a:r>
            <a:r>
              <a:rPr lang="es-ES" sz="2000" dirty="0"/>
              <a:t>de estos medicamentos se realice </a:t>
            </a:r>
            <a:r>
              <a:rPr lang="es-ES" sz="2000" b="1" dirty="0">
                <a:solidFill>
                  <a:srgbClr val="0070C0"/>
                </a:solidFill>
              </a:rPr>
              <a:t>exclusivamente por profesionales sanitarios con experiencia en el </a:t>
            </a:r>
            <a:r>
              <a:rPr lang="es-ES" sz="2000" b="1" dirty="0" smtClean="0">
                <a:solidFill>
                  <a:srgbClr val="0070C0"/>
                </a:solidFill>
              </a:rPr>
              <a:t>manejo</a:t>
            </a:r>
            <a:r>
              <a:rPr lang="es-ES" sz="2000" dirty="0" smtClean="0"/>
              <a:t>.</a:t>
            </a:r>
          </a:p>
          <a:p>
            <a:pPr marL="342900" indent="-342900">
              <a:buFont typeface="Arial" panose="020B0604020202020204" pitchFamily="34" charset="0"/>
              <a:buChar char="•"/>
            </a:pPr>
            <a:r>
              <a:rPr lang="es-ES" sz="2000" dirty="0"/>
              <a:t>Ante </a:t>
            </a:r>
            <a:r>
              <a:rPr lang="es-ES" sz="2000" dirty="0" smtClean="0"/>
              <a:t>confirmación </a:t>
            </a:r>
            <a:r>
              <a:rPr lang="es-ES" sz="2000" dirty="0"/>
              <a:t>o sospecha de </a:t>
            </a:r>
            <a:r>
              <a:rPr lang="es-ES" sz="2000" dirty="0" smtClean="0"/>
              <a:t>error, </a:t>
            </a:r>
            <a:r>
              <a:rPr lang="es-ES" sz="2000" dirty="0"/>
              <a:t>se realizará un seguimiento </a:t>
            </a:r>
            <a:r>
              <a:rPr lang="es-ES" sz="2000" dirty="0" smtClean="0"/>
              <a:t>del paciente para descartar </a:t>
            </a:r>
            <a:r>
              <a:rPr lang="es-ES" sz="2000" dirty="0"/>
              <a:t>posible falta de </a:t>
            </a:r>
            <a:r>
              <a:rPr lang="es-ES" sz="2000" dirty="0" smtClean="0"/>
              <a:t>eficacia.</a:t>
            </a:r>
          </a:p>
          <a:p>
            <a:pPr marL="342900" indent="-342900">
              <a:buFont typeface="Arial" panose="020B0604020202020204" pitchFamily="34" charset="0"/>
              <a:buChar char="•"/>
            </a:pPr>
            <a:r>
              <a:rPr lang="es-ES" sz="2000" dirty="0"/>
              <a:t>Desde junio de 2020 está disponible en el mercado la presentación de </a:t>
            </a:r>
            <a:r>
              <a:rPr lang="es-ES" sz="2000" dirty="0" err="1"/>
              <a:t>leuprorelina</a:t>
            </a:r>
            <a:r>
              <a:rPr lang="es-ES" sz="2000" dirty="0"/>
              <a:t> trimestral en implante subcutáneo (</a:t>
            </a:r>
            <a:r>
              <a:rPr lang="es-ES" sz="2000" dirty="0" err="1"/>
              <a:t>Leptoprol</a:t>
            </a:r>
            <a:r>
              <a:rPr lang="es-ES" sz="2000" dirty="0"/>
              <a:t>®). Su administración o requiere reconstitución </a:t>
            </a:r>
            <a:r>
              <a:rPr lang="es-ES" sz="2000" dirty="0" smtClean="0"/>
              <a:t>previa.</a:t>
            </a:r>
            <a:endParaRPr lang="es-ES" sz="2000" dirty="0"/>
          </a:p>
        </p:txBody>
      </p:sp>
    </p:spTree>
    <p:extLst>
      <p:ext uri="{BB962C8B-B14F-4D97-AF65-F5344CB8AC3E}">
        <p14:creationId xmlns:p14="http://schemas.microsoft.com/office/powerpoint/2010/main" val="30314653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3802" y="405022"/>
            <a:ext cx="11044631" cy="732155"/>
          </a:xfrm>
        </p:spPr>
        <p:txBody>
          <a:bodyPr>
            <a:noAutofit/>
          </a:bodyPr>
          <a:lstStyle/>
          <a:p>
            <a:pPr algn="ctr"/>
            <a:r>
              <a:rPr lang="es-ES" sz="2300">
                <a:solidFill>
                  <a:srgbClr val="4E9EBA"/>
                </a:solidFill>
                <a:latin typeface="Arial Black" pitchFamily="34" charset="0"/>
                <a:ea typeface="+mn-ea"/>
                <a:cs typeface="+mn-cs"/>
              </a:rPr>
              <a:t>PICATO® (INGENOL MEBUTATO): SUSPENSIÓN DE COMERCIALIZACIÓN </a:t>
            </a:r>
            <a:r>
              <a:rPr lang="es-ES" sz="2300" smtClean="0">
                <a:solidFill>
                  <a:srgbClr val="4E9EBA"/>
                </a:solidFill>
                <a:latin typeface="Arial Black" pitchFamily="34" charset="0"/>
                <a:ea typeface="+mn-ea"/>
                <a:cs typeface="+mn-cs"/>
              </a:rPr>
              <a:t>MIENTRAS </a:t>
            </a:r>
            <a:r>
              <a:rPr lang="es-ES" sz="2300">
                <a:solidFill>
                  <a:srgbClr val="4E9EBA"/>
                </a:solidFill>
                <a:latin typeface="Arial Black" pitchFamily="34" charset="0"/>
                <a:ea typeface="+mn-ea"/>
                <a:cs typeface="+mn-cs"/>
              </a:rPr>
              <a:t>FINALIZA </a:t>
            </a:r>
            <a:r>
              <a:rPr lang="es-ES" sz="2300" smtClean="0">
                <a:solidFill>
                  <a:srgbClr val="4E9EBA"/>
                </a:solidFill>
                <a:latin typeface="Arial Black" pitchFamily="34" charset="0"/>
                <a:ea typeface="+mn-ea"/>
                <a:cs typeface="+mn-cs"/>
              </a:rPr>
              <a:t>EVALUACIÓN </a:t>
            </a:r>
            <a:r>
              <a:rPr lang="es-ES" sz="2300">
                <a:solidFill>
                  <a:srgbClr val="4E9EBA"/>
                </a:solidFill>
                <a:latin typeface="Arial Black" pitchFamily="34" charset="0"/>
                <a:ea typeface="+mn-ea"/>
                <a:cs typeface="+mn-cs"/>
              </a:rPr>
              <a:t>EN CURSO</a:t>
            </a:r>
            <a:endParaRPr lang="es-ES" sz="2300" dirty="0">
              <a:solidFill>
                <a:srgbClr val="4E9EBA"/>
              </a:solidFill>
              <a:latin typeface="Arial Black" pitchFamily="34" charset="0"/>
              <a:ea typeface="+mn-ea"/>
              <a:cs typeface="+mn-cs"/>
            </a:endParaRPr>
          </a:p>
        </p:txBody>
      </p:sp>
      <p:sp>
        <p:nvSpPr>
          <p:cNvPr id="6" name="Subtítulo 2"/>
          <p:cNvSpPr txBox="1">
            <a:spLocks/>
          </p:cNvSpPr>
          <p:nvPr/>
        </p:nvSpPr>
        <p:spPr>
          <a:xfrm>
            <a:off x="1551777" y="1557024"/>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400"/>
              </a:lnSpc>
            </a:pPr>
            <a:endParaRPr lang="es-ES" sz="2000" b="1" dirty="0" smtClean="0">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284754"/>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4" name="CuadroTexto 3"/>
          <p:cNvSpPr txBox="1"/>
          <p:nvPr/>
        </p:nvSpPr>
        <p:spPr>
          <a:xfrm>
            <a:off x="849278" y="1557024"/>
            <a:ext cx="10742709" cy="2246769"/>
          </a:xfrm>
          <a:prstGeom prst="rect">
            <a:avLst/>
          </a:prstGeom>
          <a:noFill/>
        </p:spPr>
        <p:txBody>
          <a:bodyPr wrap="square" rtlCol="0">
            <a:spAutoFit/>
          </a:bodyPr>
          <a:lstStyle/>
          <a:p>
            <a:endParaRPr lang="es-ES" sz="2000" dirty="0" smtClean="0"/>
          </a:p>
          <a:p>
            <a:r>
              <a:rPr lang="es-ES" sz="2000" dirty="0" err="1"/>
              <a:t>Ingenol</a:t>
            </a:r>
            <a:r>
              <a:rPr lang="es-ES" sz="2000" dirty="0"/>
              <a:t> </a:t>
            </a:r>
            <a:r>
              <a:rPr lang="es-ES" sz="2000" dirty="0" err="1"/>
              <a:t>mebutato</a:t>
            </a:r>
            <a:r>
              <a:rPr lang="es-ES" sz="2000" dirty="0"/>
              <a:t> es un medicamento tópico para el tratamiento de la queratosis actínica en adultos. </a:t>
            </a:r>
          </a:p>
          <a:p>
            <a:endParaRPr lang="es-ES" sz="2000" dirty="0" smtClean="0"/>
          </a:p>
          <a:p>
            <a:r>
              <a:rPr lang="es-ES" sz="2000" dirty="0" smtClean="0"/>
              <a:t>El </a:t>
            </a:r>
            <a:r>
              <a:rPr lang="es-ES" sz="2000" dirty="0"/>
              <a:t>PRAC ha seguido, desde su comercialización en 2012, el riesgo potencial de desarrollo de cáncer cutáneo asociado a la administración de este medicamento y, en base a los datos recogidos hasta el momento, concluyó que la relación beneficio riesgo resulta desfavorable, considerando necesario </a:t>
            </a:r>
            <a:r>
              <a:rPr lang="es-ES" sz="2000" b="1" dirty="0">
                <a:solidFill>
                  <a:srgbClr val="0070C0"/>
                </a:solidFill>
              </a:rPr>
              <a:t>suspender, de momento, la autorización de comercialización</a:t>
            </a:r>
            <a:r>
              <a:rPr lang="es-ES" sz="2000" dirty="0" smtClean="0"/>
              <a:t>.</a:t>
            </a:r>
          </a:p>
        </p:txBody>
      </p:sp>
    </p:spTree>
    <p:extLst>
      <p:ext uri="{BB962C8B-B14F-4D97-AF65-F5344CB8AC3E}">
        <p14:creationId xmlns:p14="http://schemas.microsoft.com/office/powerpoint/2010/main" val="8263054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62833" y="405022"/>
            <a:ext cx="10515600" cy="732155"/>
          </a:xfrm>
        </p:spPr>
        <p:txBody>
          <a:bodyPr>
            <a:noAutofit/>
          </a:bodyPr>
          <a:lstStyle/>
          <a:p>
            <a:pPr algn="ctr"/>
            <a:r>
              <a:rPr lang="es-ES" sz="2300">
                <a:solidFill>
                  <a:srgbClr val="4E9EBA"/>
                </a:solidFill>
                <a:latin typeface="Arial Black" pitchFamily="34" charset="0"/>
                <a:ea typeface="+mn-ea"/>
                <a:cs typeface="+mn-cs"/>
              </a:rPr>
              <a:t>NITROSAMINAS. NUEVOS MEDICAMENTOS AFECTADOS POR LA RETIRADA DE LOTES: RANITIDINA Y VARENICLINA</a:t>
            </a:r>
            <a:endParaRPr lang="es-ES" sz="2300" dirty="0">
              <a:solidFill>
                <a:srgbClr val="4E9EBA"/>
              </a:solidFill>
              <a:latin typeface="Arial Black" pitchFamily="34" charset="0"/>
              <a:ea typeface="+mn-ea"/>
              <a:cs typeface="+mn-cs"/>
            </a:endParaRPr>
          </a:p>
        </p:txBody>
      </p:sp>
      <p:sp>
        <p:nvSpPr>
          <p:cNvPr id="6" name="Subtítulo 2"/>
          <p:cNvSpPr txBox="1">
            <a:spLocks/>
          </p:cNvSpPr>
          <p:nvPr/>
        </p:nvSpPr>
        <p:spPr>
          <a:xfrm>
            <a:off x="1551777" y="1557024"/>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400"/>
              </a:lnSpc>
            </a:pPr>
            <a:endParaRPr lang="es-ES" sz="2000" b="1" dirty="0" smtClean="0">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284754"/>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4" name="CuadroTexto 3"/>
          <p:cNvSpPr txBox="1"/>
          <p:nvPr/>
        </p:nvSpPr>
        <p:spPr>
          <a:xfrm>
            <a:off x="849278" y="1557024"/>
            <a:ext cx="10742709" cy="3785652"/>
          </a:xfrm>
          <a:prstGeom prst="rect">
            <a:avLst/>
          </a:prstGeom>
          <a:noFill/>
        </p:spPr>
        <p:txBody>
          <a:bodyPr wrap="square" rtlCol="0">
            <a:spAutoFit/>
          </a:bodyPr>
          <a:lstStyle/>
          <a:p>
            <a:r>
              <a:rPr lang="es-ES" sz="2000" dirty="0"/>
              <a:t>En julio de 2018 la AEMPS ordenó la retirada de algunos lotes de </a:t>
            </a:r>
            <a:r>
              <a:rPr lang="es-ES" sz="2000" dirty="0" err="1"/>
              <a:t>valsartán</a:t>
            </a:r>
            <a:r>
              <a:rPr lang="es-ES" sz="2000" dirty="0"/>
              <a:t> debido a la detección de N-</a:t>
            </a:r>
            <a:r>
              <a:rPr lang="es-ES" sz="2000" dirty="0" err="1"/>
              <a:t>nitrosaminas</a:t>
            </a:r>
            <a:r>
              <a:rPr lang="es-ES" sz="2000" dirty="0"/>
              <a:t>. Las </a:t>
            </a:r>
            <a:r>
              <a:rPr lang="es-ES" sz="2000" dirty="0" err="1"/>
              <a:t>nitrosaminas</a:t>
            </a:r>
            <a:r>
              <a:rPr lang="es-ES" sz="2000" dirty="0"/>
              <a:t> están clasificadas como probables carcinógenos en humanos en base a estudios en animales. Están presentes en algunos alimentos y en algunas fuentes de agua, pero no es esperable que causen ningún daño cuando se ingieren en cantidades muy pequeñas</a:t>
            </a:r>
            <a:r>
              <a:rPr lang="es-ES" sz="2000" dirty="0" smtClean="0"/>
              <a:t>. </a:t>
            </a:r>
          </a:p>
          <a:p>
            <a:endParaRPr lang="es-ES" sz="2000" dirty="0"/>
          </a:p>
          <a:p>
            <a:r>
              <a:rPr lang="es-ES" sz="2000" dirty="0"/>
              <a:t>Desde entonces, se han vuelto a retirar lotes de </a:t>
            </a:r>
            <a:r>
              <a:rPr lang="es-ES" sz="2000" b="1" dirty="0" err="1">
                <a:solidFill>
                  <a:srgbClr val="0070C0"/>
                </a:solidFill>
              </a:rPr>
              <a:t>irbesartan</a:t>
            </a:r>
            <a:r>
              <a:rPr lang="es-ES" sz="2000" dirty="0"/>
              <a:t>, de </a:t>
            </a:r>
            <a:r>
              <a:rPr lang="es-ES" sz="2000" b="1" dirty="0" err="1">
                <a:solidFill>
                  <a:srgbClr val="0070C0"/>
                </a:solidFill>
              </a:rPr>
              <a:t>ranitidina</a:t>
            </a:r>
            <a:r>
              <a:rPr lang="es-ES" sz="2000" b="1" dirty="0">
                <a:solidFill>
                  <a:srgbClr val="0070C0"/>
                </a:solidFill>
              </a:rPr>
              <a:t> oral </a:t>
            </a:r>
            <a:r>
              <a:rPr lang="es-ES" sz="2000" dirty="0"/>
              <a:t>(ya no disponible en el mercado) y más recientemente de </a:t>
            </a:r>
            <a:r>
              <a:rPr lang="es-ES" sz="2000" b="1" dirty="0">
                <a:solidFill>
                  <a:srgbClr val="0070C0"/>
                </a:solidFill>
              </a:rPr>
              <a:t>vareniclina</a:t>
            </a:r>
            <a:r>
              <a:rPr lang="es-ES" sz="2000" dirty="0"/>
              <a:t> (</a:t>
            </a:r>
            <a:r>
              <a:rPr lang="es-ES" sz="2000" dirty="0" err="1"/>
              <a:t>Champix</a:t>
            </a:r>
            <a:r>
              <a:rPr lang="es-ES" sz="2000" dirty="0" smtClean="0"/>
              <a:t>®).</a:t>
            </a:r>
          </a:p>
          <a:p>
            <a:endParaRPr lang="es-ES" sz="2000" dirty="0"/>
          </a:p>
          <a:p>
            <a:r>
              <a:rPr lang="es-ES" sz="2000" dirty="0"/>
              <a:t>En relación a esta última retirada de lotes de </a:t>
            </a:r>
            <a:r>
              <a:rPr lang="es-ES" sz="2000" dirty="0" err="1"/>
              <a:t>Champix</a:t>
            </a:r>
            <a:r>
              <a:rPr lang="es-ES" sz="2000" dirty="0"/>
              <a:t>®, se han retirado todos los lotes disponibles en España por lo que la AEMPS recomienda, mientras no se reanude el suministro del medicamento en el mercado, valorar tratamientos alternativos para ayudar a dejar de fumar, como bupropión y terapia sustitutiva con nicotina</a:t>
            </a:r>
            <a:r>
              <a:rPr lang="es-ES" sz="2000" dirty="0" smtClean="0"/>
              <a:t>.</a:t>
            </a:r>
          </a:p>
        </p:txBody>
      </p:sp>
    </p:spTree>
    <p:extLst>
      <p:ext uri="{BB962C8B-B14F-4D97-AF65-F5344CB8AC3E}">
        <p14:creationId xmlns:p14="http://schemas.microsoft.com/office/powerpoint/2010/main" val="25785168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62833" y="405022"/>
            <a:ext cx="10515600" cy="732155"/>
          </a:xfrm>
        </p:spPr>
        <p:txBody>
          <a:bodyPr>
            <a:noAutofit/>
          </a:bodyPr>
          <a:lstStyle/>
          <a:p>
            <a:pPr algn="ctr"/>
            <a:r>
              <a:rPr lang="es-ES" sz="2300">
                <a:solidFill>
                  <a:srgbClr val="4E9EBA"/>
                </a:solidFill>
                <a:latin typeface="Arial Black" pitchFamily="34" charset="0"/>
                <a:ea typeface="+mn-ea"/>
                <a:cs typeface="+mn-cs"/>
              </a:rPr>
              <a:t>SEGURIDAD DE LAS VACUNAS FRENTE A LA COVID-19</a:t>
            </a:r>
            <a:endParaRPr lang="es-ES" sz="2300" dirty="0">
              <a:solidFill>
                <a:srgbClr val="4E9EBA"/>
              </a:solidFill>
              <a:latin typeface="Arial Black" pitchFamily="34" charset="0"/>
              <a:ea typeface="+mn-ea"/>
              <a:cs typeface="+mn-cs"/>
            </a:endParaRPr>
          </a:p>
        </p:txBody>
      </p:sp>
      <p:sp>
        <p:nvSpPr>
          <p:cNvPr id="6" name="Subtítulo 2"/>
          <p:cNvSpPr txBox="1">
            <a:spLocks/>
          </p:cNvSpPr>
          <p:nvPr/>
        </p:nvSpPr>
        <p:spPr>
          <a:xfrm>
            <a:off x="1551777" y="1557024"/>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400"/>
              </a:lnSpc>
            </a:pPr>
            <a:endParaRPr lang="es-ES" sz="2000" b="1" dirty="0" smtClean="0">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284754"/>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4" name="CuadroTexto 3"/>
          <p:cNvSpPr txBox="1"/>
          <p:nvPr/>
        </p:nvSpPr>
        <p:spPr>
          <a:xfrm>
            <a:off x="849278" y="1557024"/>
            <a:ext cx="10742709" cy="3170099"/>
          </a:xfrm>
          <a:prstGeom prst="rect">
            <a:avLst/>
          </a:prstGeom>
          <a:noFill/>
        </p:spPr>
        <p:txBody>
          <a:bodyPr wrap="square" rtlCol="0">
            <a:spAutoFit/>
          </a:bodyPr>
          <a:lstStyle/>
          <a:p>
            <a:r>
              <a:rPr lang="es-ES" sz="2000"/>
              <a:t>Desde que en diciembre de 2020 se aprobara la primera vacuna frente a la COVID-19 en Europa, la seguridad de estas vacunas ha sido una de las principales preocupaciones, teniendo en cuenta que se iban a administrar a un alto porcentaje de población en un periodo corto de tiempo. Se establecieron mecanismos de vigilancia estrecha para poder identificar posibles nuevas reacciones adversas que, al ser infrecuentes, no se hubieran podido identificar durante los ensayos clínicos, o las que excepcionalmente pudieran aparecer de forma tardía</a:t>
            </a:r>
            <a:r>
              <a:rPr lang="es-ES" sz="2000" smtClean="0"/>
              <a:t>.</a:t>
            </a:r>
          </a:p>
          <a:p>
            <a:endParaRPr lang="es-ES" sz="2000"/>
          </a:p>
          <a:p>
            <a:r>
              <a:rPr lang="es-ES" sz="2000"/>
              <a:t>La AEMPS ha elaborado un plan de vigilancia de la seguridad de las vacunas frente a la COVID-19 para intensificar las actividades de </a:t>
            </a:r>
            <a:r>
              <a:rPr lang="es-ES" sz="2000" smtClean="0"/>
              <a:t>farmacovigilancia. </a:t>
            </a:r>
            <a:r>
              <a:rPr lang="es-ES" sz="2000"/>
              <a:t>Periódicamente, se publican informes de farmacovigilancia2,3 donde se pueden consultar las reacciones adversas detectadas o en estudio</a:t>
            </a:r>
            <a:r>
              <a:rPr lang="es-ES" sz="2000" smtClean="0"/>
              <a:t>.</a:t>
            </a:r>
          </a:p>
        </p:txBody>
      </p:sp>
    </p:spTree>
    <p:extLst>
      <p:ext uri="{BB962C8B-B14F-4D97-AF65-F5344CB8AC3E}">
        <p14:creationId xmlns:p14="http://schemas.microsoft.com/office/powerpoint/2010/main" val="2711744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62833" y="405022"/>
            <a:ext cx="10515600" cy="732155"/>
          </a:xfrm>
        </p:spPr>
        <p:txBody>
          <a:bodyPr>
            <a:noAutofit/>
          </a:bodyPr>
          <a:lstStyle/>
          <a:p>
            <a:pPr algn="ctr"/>
            <a:r>
              <a:rPr lang="es-ES" sz="2300">
                <a:solidFill>
                  <a:srgbClr val="4E9EBA"/>
                </a:solidFill>
                <a:latin typeface="Arial Black" pitchFamily="34" charset="0"/>
                <a:ea typeface="+mn-ea"/>
                <a:cs typeface="+mn-cs"/>
              </a:rPr>
              <a:t>VACUNAS CON VECTOR VIRAL: </a:t>
            </a:r>
            <a:r>
              <a:rPr lang="es-ES" sz="2300" smtClean="0">
                <a:solidFill>
                  <a:srgbClr val="4E9EBA"/>
                </a:solidFill>
                <a:latin typeface="Arial Black" pitchFamily="34" charset="0"/>
                <a:ea typeface="+mn-ea"/>
                <a:cs typeface="+mn-cs"/>
              </a:rPr>
              <a:t/>
            </a:r>
            <a:br>
              <a:rPr lang="es-ES" sz="2300" smtClean="0">
                <a:solidFill>
                  <a:srgbClr val="4E9EBA"/>
                </a:solidFill>
                <a:latin typeface="Arial Black" pitchFamily="34" charset="0"/>
                <a:ea typeface="+mn-ea"/>
                <a:cs typeface="+mn-cs"/>
              </a:rPr>
            </a:br>
            <a:r>
              <a:rPr lang="es-ES" sz="2300" smtClean="0">
                <a:solidFill>
                  <a:srgbClr val="4E9EBA"/>
                </a:solidFill>
                <a:latin typeface="Arial Black" pitchFamily="34" charset="0"/>
                <a:ea typeface="+mn-ea"/>
                <a:cs typeface="+mn-cs"/>
              </a:rPr>
              <a:t>VAXZEVRIA</a:t>
            </a:r>
            <a:r>
              <a:rPr lang="es-ES" sz="2300">
                <a:solidFill>
                  <a:srgbClr val="4E9EBA"/>
                </a:solidFill>
                <a:latin typeface="Arial Black" pitchFamily="34" charset="0"/>
                <a:ea typeface="+mn-ea"/>
                <a:cs typeface="+mn-cs"/>
              </a:rPr>
              <a:t>® Y VACUNA DE JANSSEN</a:t>
            </a:r>
            <a:endParaRPr lang="es-ES" sz="2300" dirty="0">
              <a:solidFill>
                <a:srgbClr val="4E9EBA"/>
              </a:solidFill>
              <a:latin typeface="Arial Black" pitchFamily="34" charset="0"/>
              <a:ea typeface="+mn-ea"/>
              <a:cs typeface="+mn-cs"/>
            </a:endParaRPr>
          </a:p>
        </p:txBody>
      </p:sp>
      <p:sp>
        <p:nvSpPr>
          <p:cNvPr id="6" name="Subtítulo 2"/>
          <p:cNvSpPr txBox="1">
            <a:spLocks/>
          </p:cNvSpPr>
          <p:nvPr/>
        </p:nvSpPr>
        <p:spPr>
          <a:xfrm>
            <a:off x="1551777" y="1557024"/>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400"/>
              </a:lnSpc>
            </a:pPr>
            <a:endParaRPr lang="es-ES" sz="2000" b="1" dirty="0" smtClean="0">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284754"/>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4" name="CuadroTexto 3"/>
          <p:cNvSpPr txBox="1"/>
          <p:nvPr/>
        </p:nvSpPr>
        <p:spPr>
          <a:xfrm>
            <a:off x="849278" y="1557024"/>
            <a:ext cx="10742709" cy="4031873"/>
          </a:xfrm>
          <a:prstGeom prst="rect">
            <a:avLst/>
          </a:prstGeom>
          <a:noFill/>
        </p:spPr>
        <p:txBody>
          <a:bodyPr wrap="square" rtlCol="0">
            <a:spAutoFit/>
          </a:bodyPr>
          <a:lstStyle/>
          <a:p>
            <a:r>
              <a:rPr lang="es-ES" dirty="0" smtClean="0">
                <a:solidFill>
                  <a:srgbClr val="4E9EBA"/>
                </a:solidFill>
                <a:latin typeface="Arial Black" pitchFamily="34" charset="0"/>
              </a:rPr>
              <a:t>SÍNDROME DE TROMBOSIS CON TROMBOCITOPENIA (</a:t>
            </a:r>
            <a:r>
              <a:rPr lang="es-ES" dirty="0">
                <a:solidFill>
                  <a:srgbClr val="4E9EBA"/>
                </a:solidFill>
                <a:latin typeface="Arial Black" pitchFamily="34" charset="0"/>
              </a:rPr>
              <a:t>STT</a:t>
            </a:r>
            <a:r>
              <a:rPr lang="es-ES" dirty="0" smtClean="0">
                <a:solidFill>
                  <a:srgbClr val="4E9EBA"/>
                </a:solidFill>
                <a:latin typeface="Arial Black" pitchFamily="34" charset="0"/>
              </a:rPr>
              <a:t>)</a:t>
            </a:r>
          </a:p>
          <a:p>
            <a:endParaRPr lang="es-ES" dirty="0">
              <a:solidFill>
                <a:srgbClr val="4E9EBA"/>
              </a:solidFill>
              <a:latin typeface="Arial Black" pitchFamily="34" charset="0"/>
            </a:endParaRPr>
          </a:p>
          <a:p>
            <a:r>
              <a:rPr lang="es-ES" sz="2000" dirty="0" smtClean="0"/>
              <a:t>Se </a:t>
            </a:r>
            <a:r>
              <a:rPr lang="es-ES" sz="2000" dirty="0"/>
              <a:t>ha observado que tras la administración de estas dos vacunas pueden aparecer, muy raramente, trombosis en combinación con trombopenia, como trombosis de senos venosos cerebrales (TSVC), en abdomen (trombosis de venas </a:t>
            </a:r>
            <a:r>
              <a:rPr lang="es-ES" sz="2000" dirty="0" err="1"/>
              <a:t>esplácnicas</a:t>
            </a:r>
            <a:r>
              <a:rPr lang="es-ES" sz="2000" dirty="0"/>
              <a:t>) y trombosis arterial. </a:t>
            </a:r>
            <a:endParaRPr lang="es-ES" sz="2000" dirty="0" smtClean="0"/>
          </a:p>
          <a:p>
            <a:endParaRPr lang="es-ES" sz="2000" dirty="0"/>
          </a:p>
          <a:p>
            <a:r>
              <a:rPr lang="es-ES" sz="2000" dirty="0" smtClean="0"/>
              <a:t>Los </a:t>
            </a:r>
            <a:r>
              <a:rPr lang="es-ES" sz="2000" dirty="0"/>
              <a:t>casos identificados se han presentado mayoritariamente en mujeres menores de 60 años de edad en las dos semanas posteriores a la administración de la </a:t>
            </a:r>
            <a:r>
              <a:rPr lang="es-ES" sz="2000" dirty="0" smtClean="0"/>
              <a:t>vacuna.</a:t>
            </a:r>
          </a:p>
          <a:p>
            <a:endParaRPr lang="es-ES" sz="2000" dirty="0" smtClean="0"/>
          </a:p>
          <a:p>
            <a:r>
              <a:rPr lang="es-ES" sz="2000" b="1" dirty="0" smtClean="0">
                <a:solidFill>
                  <a:srgbClr val="0070C0"/>
                </a:solidFill>
              </a:rPr>
              <a:t>No </a:t>
            </a:r>
            <a:r>
              <a:rPr lang="es-ES" sz="2000" b="1" dirty="0">
                <a:solidFill>
                  <a:srgbClr val="0070C0"/>
                </a:solidFill>
              </a:rPr>
              <a:t>se han identificado factores de riesgo específicos para su aparición</a:t>
            </a:r>
            <a:r>
              <a:rPr lang="es-ES" sz="2000" dirty="0"/>
              <a:t>. </a:t>
            </a:r>
            <a:endParaRPr lang="es-ES" sz="2000" dirty="0" smtClean="0"/>
          </a:p>
          <a:p>
            <a:endParaRPr lang="es-ES" sz="2000" dirty="0"/>
          </a:p>
          <a:p>
            <a:r>
              <a:rPr lang="es-ES" sz="2000" dirty="0" smtClean="0"/>
              <a:t>Se </a:t>
            </a:r>
            <a:r>
              <a:rPr lang="es-ES" sz="2000" dirty="0"/>
              <a:t>recomienda a los profesionales sanitarios y ciudadanos vigilar la posible aparición de signos y síntomas de trombosis y trombocitopenia para su diagnóstico y tratamiento. </a:t>
            </a:r>
            <a:endParaRPr lang="es-ES" sz="2000" dirty="0" smtClean="0"/>
          </a:p>
        </p:txBody>
      </p:sp>
    </p:spTree>
    <p:extLst>
      <p:ext uri="{BB962C8B-B14F-4D97-AF65-F5344CB8AC3E}">
        <p14:creationId xmlns:p14="http://schemas.microsoft.com/office/powerpoint/2010/main" val="13983291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1635" y="356090"/>
            <a:ext cx="10515600" cy="732155"/>
          </a:xfrm>
        </p:spPr>
        <p:txBody>
          <a:bodyPr/>
          <a:lstStyle/>
          <a:p>
            <a:pPr algn="ctr"/>
            <a:r>
              <a:rPr lang="es-ES" sz="4000" smtClean="0">
                <a:solidFill>
                  <a:srgbClr val="4E9EBA"/>
                </a:solidFill>
                <a:latin typeface="Arial Black" pitchFamily="34" charset="0"/>
                <a:ea typeface="+mn-ea"/>
                <a:cs typeface="+mn-cs"/>
              </a:rPr>
              <a:t>Sumario</a:t>
            </a:r>
            <a:endParaRPr lang="es-ES" sz="4000" dirty="0">
              <a:solidFill>
                <a:srgbClr val="4E9EBA"/>
              </a:solidFill>
              <a:latin typeface="Arial Black" pitchFamily="34" charset="0"/>
              <a:ea typeface="+mn-ea"/>
              <a:cs typeface="+mn-cs"/>
            </a:endParaRPr>
          </a:p>
        </p:txBody>
      </p:sp>
      <p:sp>
        <p:nvSpPr>
          <p:cNvPr id="4" name="Subtítulo 2"/>
          <p:cNvSpPr txBox="1">
            <a:spLocks/>
          </p:cNvSpPr>
          <p:nvPr/>
        </p:nvSpPr>
        <p:spPr>
          <a:xfrm>
            <a:off x="1213945" y="1578175"/>
            <a:ext cx="9601200" cy="2860821"/>
          </a:xfrm>
          <a:prstGeom prst="rect">
            <a:avLst/>
          </a:prstGeom>
          <a:solidFill>
            <a:srgbClr val="5FACBC"/>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lnSpc>
                <a:spcPct val="110000"/>
              </a:lnSpc>
            </a:pPr>
            <a:endParaRPr lang="es-ES" sz="2600" dirty="0" smtClean="0">
              <a:solidFill>
                <a:schemeClr val="bg1"/>
              </a:solidFill>
            </a:endParaRPr>
          </a:p>
          <a:p>
            <a:pPr marL="342900" indent="-342900" algn="just">
              <a:lnSpc>
                <a:spcPct val="110000"/>
              </a:lnSpc>
            </a:pPr>
            <a:r>
              <a:rPr lang="es-ES" sz="2600" smtClean="0">
                <a:solidFill>
                  <a:schemeClr val="bg1"/>
                </a:solidFill>
              </a:rPr>
              <a:t>INTRODUCCIÓN</a:t>
            </a:r>
            <a:endParaRPr lang="es-ES" sz="2600" dirty="0" smtClean="0">
              <a:solidFill>
                <a:schemeClr val="bg1"/>
              </a:solidFill>
            </a:endParaRPr>
          </a:p>
          <a:p>
            <a:pPr marL="342900" indent="-342900" algn="just">
              <a:lnSpc>
                <a:spcPct val="110000"/>
              </a:lnSpc>
            </a:pPr>
            <a:r>
              <a:rPr lang="es-ES" sz="2600" smtClean="0">
                <a:solidFill>
                  <a:schemeClr val="bg1"/>
                </a:solidFill>
              </a:rPr>
              <a:t>INFORMACIÓN DE SEGURIDAD DE LA AEMPS</a:t>
            </a:r>
            <a:endParaRPr lang="es-ES" sz="2600" dirty="0" smtClean="0">
              <a:solidFill>
                <a:schemeClr val="bg1"/>
              </a:solidFill>
            </a:endParaRPr>
          </a:p>
          <a:p>
            <a:pPr marL="342900" indent="-342900" algn="just">
              <a:lnSpc>
                <a:spcPct val="110000"/>
              </a:lnSpc>
            </a:pPr>
            <a:r>
              <a:rPr lang="es-ES" sz="2600" smtClean="0">
                <a:solidFill>
                  <a:schemeClr val="bg1"/>
                </a:solidFill>
              </a:rPr>
              <a:t>SEGURIDAD DE LAS VACUNAS FRENTE A LA COVID-19</a:t>
            </a:r>
          </a:p>
          <a:p>
            <a:pPr marL="342900" indent="-342900" algn="just">
              <a:lnSpc>
                <a:spcPct val="110000"/>
              </a:lnSpc>
            </a:pPr>
            <a:r>
              <a:rPr lang="es-ES" sz="2600" smtClean="0">
                <a:solidFill>
                  <a:schemeClr val="bg1"/>
                </a:solidFill>
              </a:rPr>
              <a:t>OTRAS COMUNICACIONES DE SEGURIDAD</a:t>
            </a:r>
            <a:endParaRPr lang="es-ES" sz="2600" dirty="0" smtClean="0">
              <a:solidFill>
                <a:schemeClr val="bg1"/>
              </a:solidFill>
            </a:endParaRPr>
          </a:p>
        </p:txBody>
      </p:sp>
      <p:grpSp>
        <p:nvGrpSpPr>
          <p:cNvPr id="6" name="Grupo 5"/>
          <p:cNvGrpSpPr/>
          <p:nvPr/>
        </p:nvGrpSpPr>
        <p:grpSpPr>
          <a:xfrm>
            <a:off x="621635" y="6185998"/>
            <a:ext cx="10856798" cy="580324"/>
            <a:chOff x="621635" y="6185998"/>
            <a:chExt cx="10856798" cy="580324"/>
          </a:xfrm>
        </p:grpSpPr>
        <p:pic>
          <p:nvPicPr>
            <p:cNvPr id="7" name="Imagen 6"/>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8" name="Imagen 7"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9" name="Imagen 8"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4" name="Conector recto 13"/>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37196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62833" y="405022"/>
            <a:ext cx="10515600" cy="732155"/>
          </a:xfrm>
        </p:spPr>
        <p:txBody>
          <a:bodyPr>
            <a:noAutofit/>
          </a:bodyPr>
          <a:lstStyle/>
          <a:p>
            <a:pPr algn="ctr"/>
            <a:r>
              <a:rPr lang="es-ES" sz="2300">
                <a:solidFill>
                  <a:srgbClr val="4E9EBA"/>
                </a:solidFill>
                <a:latin typeface="Arial Black" pitchFamily="34" charset="0"/>
                <a:ea typeface="+mn-ea"/>
                <a:cs typeface="+mn-cs"/>
              </a:rPr>
              <a:t>VACUNAS CON VECTOR VIRAL: </a:t>
            </a:r>
            <a:br>
              <a:rPr lang="es-ES" sz="2300">
                <a:solidFill>
                  <a:srgbClr val="4E9EBA"/>
                </a:solidFill>
                <a:latin typeface="Arial Black" pitchFamily="34" charset="0"/>
                <a:ea typeface="+mn-ea"/>
                <a:cs typeface="+mn-cs"/>
              </a:rPr>
            </a:br>
            <a:r>
              <a:rPr lang="es-ES" sz="2300">
                <a:solidFill>
                  <a:srgbClr val="4E9EBA"/>
                </a:solidFill>
                <a:latin typeface="Arial Black" pitchFamily="34" charset="0"/>
                <a:ea typeface="+mn-ea"/>
                <a:cs typeface="+mn-cs"/>
              </a:rPr>
              <a:t>VAXZEVRIA® Y VACUNA DE JANSSEN</a:t>
            </a:r>
            <a:endParaRPr lang="es-ES" sz="2300" dirty="0">
              <a:solidFill>
                <a:srgbClr val="4E9EBA"/>
              </a:solidFill>
              <a:latin typeface="Arial Black" pitchFamily="34" charset="0"/>
              <a:ea typeface="+mn-ea"/>
              <a:cs typeface="+mn-cs"/>
            </a:endParaRPr>
          </a:p>
        </p:txBody>
      </p:sp>
      <p:sp>
        <p:nvSpPr>
          <p:cNvPr id="6" name="Subtítulo 2"/>
          <p:cNvSpPr txBox="1">
            <a:spLocks/>
          </p:cNvSpPr>
          <p:nvPr/>
        </p:nvSpPr>
        <p:spPr>
          <a:xfrm>
            <a:off x="1551777" y="1557024"/>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400"/>
              </a:lnSpc>
            </a:pPr>
            <a:endParaRPr lang="es-ES" sz="2000" b="1" dirty="0" smtClean="0">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284754"/>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4" name="CuadroTexto 3"/>
          <p:cNvSpPr txBox="1"/>
          <p:nvPr/>
        </p:nvSpPr>
        <p:spPr>
          <a:xfrm>
            <a:off x="849278" y="1557024"/>
            <a:ext cx="10742709" cy="3754874"/>
          </a:xfrm>
          <a:prstGeom prst="rect">
            <a:avLst/>
          </a:prstGeom>
          <a:noFill/>
        </p:spPr>
        <p:txBody>
          <a:bodyPr wrap="square" rtlCol="0">
            <a:spAutoFit/>
          </a:bodyPr>
          <a:lstStyle/>
          <a:p>
            <a:r>
              <a:rPr lang="es-ES" smtClean="0">
                <a:solidFill>
                  <a:srgbClr val="4E9EBA"/>
                </a:solidFill>
                <a:latin typeface="Arial Black" pitchFamily="34" charset="0"/>
              </a:rPr>
              <a:t>TROMBOCITOPENIA INMUNE Y TROMBOEMBOLISMO VENOSO (TPI y TEV)</a:t>
            </a:r>
          </a:p>
          <a:p>
            <a:endParaRPr lang="es-ES" sz="2000" smtClean="0"/>
          </a:p>
          <a:p>
            <a:r>
              <a:rPr lang="es-ES" sz="2000"/>
              <a:t>La </a:t>
            </a:r>
            <a:r>
              <a:rPr lang="es-ES" sz="2000" smtClean="0"/>
              <a:t>TPI</a:t>
            </a:r>
            <a:r>
              <a:rPr lang="es-ES" sz="2000"/>
              <a:t>) y el </a:t>
            </a:r>
            <a:r>
              <a:rPr lang="es-ES" sz="2000" smtClean="0"/>
              <a:t>TEV se </a:t>
            </a:r>
            <a:r>
              <a:rPr lang="es-ES" sz="2000"/>
              <a:t>han identificado como posibles reacciones adversas asociadas a la vacuna frente a la COVID-19 de Janssen. Ambas pueden aparecer independientemente una de la otra con una frecuencia muy baja. </a:t>
            </a:r>
            <a:endParaRPr lang="es-ES" sz="2000" smtClean="0"/>
          </a:p>
          <a:p>
            <a:endParaRPr lang="es-ES" sz="2000"/>
          </a:p>
          <a:p>
            <a:r>
              <a:rPr lang="es-ES" sz="2000" smtClean="0"/>
              <a:t>La </a:t>
            </a:r>
            <a:r>
              <a:rPr lang="es-ES" sz="2000"/>
              <a:t>TPI también se ha identificado como una posible reacción adversa de Vaxzevria®.</a:t>
            </a:r>
          </a:p>
          <a:p>
            <a:endParaRPr lang="es-ES" sz="2000" smtClean="0"/>
          </a:p>
          <a:p>
            <a:r>
              <a:rPr lang="es-ES" sz="2000" smtClean="0"/>
              <a:t>Se </a:t>
            </a:r>
            <a:r>
              <a:rPr lang="es-ES" sz="2000"/>
              <a:t>recomienda a los profesionales sanitarios prestar atención a la posible aparición de signos o síntomas de TPI y TEV, y explicar a las personas vacunadas que deben solicitar atención médica inmediata en caso de que tales síntomas aparezcan. Las personas que presenten TPI o TEV deben ser evaluadas detalladamente para descartar un posible diagnóstico de STT</a:t>
            </a:r>
            <a:r>
              <a:rPr lang="es-ES" sz="2000" smtClean="0"/>
              <a:t>.</a:t>
            </a:r>
          </a:p>
        </p:txBody>
      </p:sp>
    </p:spTree>
    <p:extLst>
      <p:ext uri="{BB962C8B-B14F-4D97-AF65-F5344CB8AC3E}">
        <p14:creationId xmlns:p14="http://schemas.microsoft.com/office/powerpoint/2010/main" val="38764060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62833" y="405022"/>
            <a:ext cx="10515600" cy="732155"/>
          </a:xfrm>
        </p:spPr>
        <p:txBody>
          <a:bodyPr>
            <a:noAutofit/>
          </a:bodyPr>
          <a:lstStyle/>
          <a:p>
            <a:pPr algn="ctr"/>
            <a:r>
              <a:rPr lang="es-ES" sz="2300">
                <a:solidFill>
                  <a:srgbClr val="4E9EBA"/>
                </a:solidFill>
                <a:latin typeface="Arial Black" pitchFamily="34" charset="0"/>
                <a:ea typeface="+mn-ea"/>
                <a:cs typeface="+mn-cs"/>
              </a:rPr>
              <a:t>VACUNAS CON VECTOR VIRAL: </a:t>
            </a:r>
            <a:br>
              <a:rPr lang="es-ES" sz="2300">
                <a:solidFill>
                  <a:srgbClr val="4E9EBA"/>
                </a:solidFill>
                <a:latin typeface="Arial Black" pitchFamily="34" charset="0"/>
                <a:ea typeface="+mn-ea"/>
                <a:cs typeface="+mn-cs"/>
              </a:rPr>
            </a:br>
            <a:r>
              <a:rPr lang="es-ES" sz="2300">
                <a:solidFill>
                  <a:srgbClr val="4E9EBA"/>
                </a:solidFill>
                <a:latin typeface="Arial Black" pitchFamily="34" charset="0"/>
                <a:ea typeface="+mn-ea"/>
                <a:cs typeface="+mn-cs"/>
              </a:rPr>
              <a:t>VAXZEVRIA® Y VACUNA DE JANSSEN</a:t>
            </a:r>
            <a:endParaRPr lang="es-ES" sz="2300" dirty="0">
              <a:solidFill>
                <a:srgbClr val="4E9EBA"/>
              </a:solidFill>
              <a:latin typeface="Arial Black" pitchFamily="34" charset="0"/>
              <a:ea typeface="+mn-ea"/>
              <a:cs typeface="+mn-cs"/>
            </a:endParaRPr>
          </a:p>
        </p:txBody>
      </p:sp>
      <p:sp>
        <p:nvSpPr>
          <p:cNvPr id="6" name="Subtítulo 2"/>
          <p:cNvSpPr txBox="1">
            <a:spLocks/>
          </p:cNvSpPr>
          <p:nvPr/>
        </p:nvSpPr>
        <p:spPr>
          <a:xfrm>
            <a:off x="1551777" y="1557024"/>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400"/>
              </a:lnSpc>
            </a:pPr>
            <a:endParaRPr lang="es-ES" sz="2000" b="1" dirty="0" smtClean="0">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284754"/>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4" name="CuadroTexto 3"/>
          <p:cNvSpPr txBox="1"/>
          <p:nvPr/>
        </p:nvSpPr>
        <p:spPr>
          <a:xfrm>
            <a:off x="849278" y="1557024"/>
            <a:ext cx="10742709" cy="4062651"/>
          </a:xfrm>
          <a:prstGeom prst="rect">
            <a:avLst/>
          </a:prstGeom>
          <a:noFill/>
        </p:spPr>
        <p:txBody>
          <a:bodyPr wrap="square" rtlCol="0">
            <a:spAutoFit/>
          </a:bodyPr>
          <a:lstStyle/>
          <a:p>
            <a:r>
              <a:rPr lang="es-ES" smtClean="0">
                <a:solidFill>
                  <a:srgbClr val="4E9EBA"/>
                </a:solidFill>
                <a:latin typeface="Arial Black" pitchFamily="34" charset="0"/>
              </a:rPr>
              <a:t>SÍNDROME DE FUGA CAPILAR</a:t>
            </a:r>
          </a:p>
          <a:p>
            <a:endParaRPr lang="es-ES" sz="2000" dirty="0" smtClean="0"/>
          </a:p>
          <a:p>
            <a:r>
              <a:rPr lang="es-ES" sz="2000"/>
              <a:t>El síndrome de fuga capilar sistémica es un trastorno grave y muy poco frecuente, caracterizado por un aumento de la permeabilidad capilar que permite la fuga de fluidos y proteínas desde el sistema circulatorio al espacio intersticial pudiendo dar lugar a shock y edema masivo. Se han notificado casos de fuga capilar sistémica en pacientes vacunados con estas dos vacunas, por lo que se contraindica su administración en las personas que tengan antecedentes personales de dicho síndrome</a:t>
            </a:r>
            <a:r>
              <a:rPr lang="es-ES" sz="2000" smtClean="0"/>
              <a:t>.</a:t>
            </a:r>
          </a:p>
          <a:p>
            <a:endParaRPr lang="es-ES" sz="2000"/>
          </a:p>
          <a:p>
            <a:r>
              <a:rPr lang="es-ES" sz="2000"/>
              <a:t>Se advierte a los profesionales sanitarios de que deben estar alerta ante la aparición de síntomas sugestivos del síndrome de fuga capilar sistémica (como edema periférico, aumento muy rápido de peso, hipotensión severa, hipoalbuminemia o hemoconcentración) en pacientes vacunados con una de estas dos vacunas. </a:t>
            </a:r>
            <a:r>
              <a:rPr lang="es-ES" sz="2000" smtClean="0"/>
              <a:t>Se </a:t>
            </a:r>
            <a:r>
              <a:rPr lang="es-ES" sz="2000"/>
              <a:t>recomienda explicar a las personas vacunadas que deben solicitar atención médica inmediata en caso de que tales síntomas aparezcan</a:t>
            </a:r>
            <a:r>
              <a:rPr lang="es-ES" sz="2000" smtClean="0"/>
              <a:t>.</a:t>
            </a:r>
          </a:p>
        </p:txBody>
      </p:sp>
    </p:spTree>
    <p:extLst>
      <p:ext uri="{BB962C8B-B14F-4D97-AF65-F5344CB8AC3E}">
        <p14:creationId xmlns:p14="http://schemas.microsoft.com/office/powerpoint/2010/main" val="35774709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62833" y="405022"/>
            <a:ext cx="10515600" cy="732155"/>
          </a:xfrm>
        </p:spPr>
        <p:txBody>
          <a:bodyPr>
            <a:noAutofit/>
          </a:bodyPr>
          <a:lstStyle/>
          <a:p>
            <a:pPr algn="ctr"/>
            <a:r>
              <a:rPr lang="es-ES" sz="2300">
                <a:solidFill>
                  <a:srgbClr val="4E9EBA"/>
                </a:solidFill>
                <a:latin typeface="Arial Black" pitchFamily="34" charset="0"/>
                <a:ea typeface="+mn-ea"/>
                <a:cs typeface="+mn-cs"/>
              </a:rPr>
              <a:t>VACUNAS CON VECTOR VIRAL: </a:t>
            </a:r>
            <a:br>
              <a:rPr lang="es-ES" sz="2300">
                <a:solidFill>
                  <a:srgbClr val="4E9EBA"/>
                </a:solidFill>
                <a:latin typeface="Arial Black" pitchFamily="34" charset="0"/>
                <a:ea typeface="+mn-ea"/>
                <a:cs typeface="+mn-cs"/>
              </a:rPr>
            </a:br>
            <a:r>
              <a:rPr lang="es-ES" sz="2300">
                <a:solidFill>
                  <a:srgbClr val="4E9EBA"/>
                </a:solidFill>
                <a:latin typeface="Arial Black" pitchFamily="34" charset="0"/>
                <a:ea typeface="+mn-ea"/>
                <a:cs typeface="+mn-cs"/>
              </a:rPr>
              <a:t>VAXZEVRIA® Y VACUNA DE JANSSEN</a:t>
            </a:r>
            <a:endParaRPr lang="es-ES" sz="2300" dirty="0">
              <a:solidFill>
                <a:srgbClr val="4E9EBA"/>
              </a:solidFill>
              <a:latin typeface="Arial Black" pitchFamily="34" charset="0"/>
              <a:ea typeface="+mn-ea"/>
              <a:cs typeface="+mn-cs"/>
            </a:endParaRPr>
          </a:p>
        </p:txBody>
      </p:sp>
      <p:sp>
        <p:nvSpPr>
          <p:cNvPr id="6" name="Subtítulo 2"/>
          <p:cNvSpPr txBox="1">
            <a:spLocks/>
          </p:cNvSpPr>
          <p:nvPr/>
        </p:nvSpPr>
        <p:spPr>
          <a:xfrm>
            <a:off x="1551777" y="1557024"/>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400"/>
              </a:lnSpc>
            </a:pPr>
            <a:endParaRPr lang="es-ES" sz="2000" b="1" dirty="0" smtClean="0">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284754"/>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4" name="CuadroTexto 3"/>
          <p:cNvSpPr txBox="1"/>
          <p:nvPr/>
        </p:nvSpPr>
        <p:spPr>
          <a:xfrm>
            <a:off x="849278" y="1456424"/>
            <a:ext cx="10742709" cy="4370427"/>
          </a:xfrm>
          <a:prstGeom prst="rect">
            <a:avLst/>
          </a:prstGeom>
          <a:noFill/>
        </p:spPr>
        <p:txBody>
          <a:bodyPr wrap="square" rtlCol="0">
            <a:spAutoFit/>
          </a:bodyPr>
          <a:lstStyle/>
          <a:p>
            <a:r>
              <a:rPr lang="es-ES" smtClean="0">
                <a:solidFill>
                  <a:srgbClr val="4E9EBA"/>
                </a:solidFill>
                <a:latin typeface="Arial Black" pitchFamily="34" charset="0"/>
              </a:rPr>
              <a:t>SÍNDROME DE GUILLAIN-BARRÉ (SGB)</a:t>
            </a:r>
          </a:p>
          <a:p>
            <a:endParaRPr lang="es-ES" sz="2000" dirty="0" smtClean="0"/>
          </a:p>
          <a:p>
            <a:r>
              <a:rPr lang="es-ES" sz="2000"/>
              <a:t>El </a:t>
            </a:r>
            <a:r>
              <a:rPr lang="es-ES" sz="2000" smtClean="0"/>
              <a:t>SGB </a:t>
            </a:r>
            <a:r>
              <a:rPr lang="es-ES" sz="2000"/>
              <a:t>es un trastorno del sistema inmune muy poco frecuente, que causa inflamación de los nervios periféricos que puede resultar en dolor y/o adormecimiento, inicialmente </a:t>
            </a:r>
            <a:r>
              <a:rPr lang="es-ES" sz="2000" smtClean="0"/>
              <a:t>de </a:t>
            </a:r>
            <a:r>
              <a:rPr lang="es-ES" sz="2000"/>
              <a:t>extremidades, debilidad muscular y dificultad para la deambulación; en casos muy severos puede progresar a parálisis. </a:t>
            </a:r>
          </a:p>
          <a:p>
            <a:endParaRPr lang="es-ES" sz="2000" smtClean="0"/>
          </a:p>
          <a:p>
            <a:r>
              <a:rPr lang="es-ES" sz="2000" smtClean="0"/>
              <a:t>La </a:t>
            </a:r>
            <a:r>
              <a:rPr lang="es-ES" sz="2000"/>
              <a:t>mayoría de los pacientes se recuperan de los síntomas. </a:t>
            </a:r>
            <a:r>
              <a:rPr lang="es-ES" sz="2000" smtClean="0"/>
              <a:t>Este </a:t>
            </a:r>
            <a:r>
              <a:rPr lang="es-ES" sz="2000"/>
              <a:t>síndrome se ha identificado con una posible reacción adversa muy rara asociada a estas dos vacunas</a:t>
            </a:r>
            <a:r>
              <a:rPr lang="es-ES" sz="2000" smtClean="0"/>
              <a:t>.</a:t>
            </a:r>
          </a:p>
          <a:p>
            <a:endParaRPr lang="es-ES" sz="2000"/>
          </a:p>
          <a:p>
            <a:r>
              <a:rPr lang="es-ES" sz="2000"/>
              <a:t>Se recomienda </a:t>
            </a:r>
            <a:r>
              <a:rPr lang="es-ES" sz="2000" smtClean="0"/>
              <a:t>prestar </a:t>
            </a:r>
            <a:r>
              <a:rPr lang="es-ES" sz="2000"/>
              <a:t>atención a la posible aparición de signos o síntomas de SGB para establecer un diagnóstico y tratamiento </a:t>
            </a:r>
            <a:r>
              <a:rPr lang="es-ES" sz="2000" smtClean="0"/>
              <a:t>precoz, </a:t>
            </a:r>
            <a:r>
              <a:rPr lang="es-ES" sz="2000"/>
              <a:t>y explicar a las personas vacunadas que deben solicitar atención médica inmediata en caso de presentar: debilidad en las extremidades o en la cara; dificultades de coordinación en el movimiento, al caminar o mantenerse en pie; dolor y hormigueo en extremidades; dificultad para hablar, masticar o tragar; visión doble o dificultad para mover los ojos, entre </a:t>
            </a:r>
            <a:r>
              <a:rPr lang="es-ES" sz="2000" smtClean="0"/>
              <a:t>otros.</a:t>
            </a:r>
          </a:p>
        </p:txBody>
      </p:sp>
    </p:spTree>
    <p:extLst>
      <p:ext uri="{BB962C8B-B14F-4D97-AF65-F5344CB8AC3E}">
        <p14:creationId xmlns:p14="http://schemas.microsoft.com/office/powerpoint/2010/main" val="2689003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62833" y="405022"/>
            <a:ext cx="10515600" cy="732155"/>
          </a:xfrm>
        </p:spPr>
        <p:txBody>
          <a:bodyPr>
            <a:noAutofit/>
          </a:bodyPr>
          <a:lstStyle/>
          <a:p>
            <a:pPr algn="ctr"/>
            <a:r>
              <a:rPr lang="es-ES" sz="2300">
                <a:solidFill>
                  <a:srgbClr val="4E9EBA"/>
                </a:solidFill>
                <a:latin typeface="Arial Black" pitchFamily="34" charset="0"/>
                <a:ea typeface="+mn-ea"/>
                <a:cs typeface="+mn-cs"/>
              </a:rPr>
              <a:t>VACUNAS DE ARNM: </a:t>
            </a:r>
            <a:r>
              <a:rPr lang="es-ES" sz="2300" smtClean="0">
                <a:solidFill>
                  <a:srgbClr val="4E9EBA"/>
                </a:solidFill>
                <a:latin typeface="Arial Black" pitchFamily="34" charset="0"/>
                <a:ea typeface="+mn-ea"/>
                <a:cs typeface="+mn-cs"/>
              </a:rPr>
              <a:t/>
            </a:r>
            <a:br>
              <a:rPr lang="es-ES" sz="2300" smtClean="0">
                <a:solidFill>
                  <a:srgbClr val="4E9EBA"/>
                </a:solidFill>
                <a:latin typeface="Arial Black" pitchFamily="34" charset="0"/>
                <a:ea typeface="+mn-ea"/>
                <a:cs typeface="+mn-cs"/>
              </a:rPr>
            </a:br>
            <a:r>
              <a:rPr lang="es-ES" sz="2300" smtClean="0">
                <a:solidFill>
                  <a:srgbClr val="4E9EBA"/>
                </a:solidFill>
                <a:latin typeface="Arial Black" pitchFamily="34" charset="0"/>
                <a:ea typeface="+mn-ea"/>
                <a:cs typeface="+mn-cs"/>
              </a:rPr>
              <a:t>COMIRNATY</a:t>
            </a:r>
            <a:r>
              <a:rPr lang="es-ES" sz="2300">
                <a:solidFill>
                  <a:srgbClr val="4E9EBA"/>
                </a:solidFill>
                <a:latin typeface="Arial Black" pitchFamily="34" charset="0"/>
                <a:ea typeface="+mn-ea"/>
                <a:cs typeface="+mn-cs"/>
              </a:rPr>
              <a:t>® (PFIZER)Y SPIKEVAX® (MODERNA)</a:t>
            </a:r>
            <a:endParaRPr lang="es-ES" sz="2300" dirty="0">
              <a:solidFill>
                <a:srgbClr val="4E9EBA"/>
              </a:solidFill>
              <a:latin typeface="Arial Black" pitchFamily="34" charset="0"/>
              <a:ea typeface="+mn-ea"/>
              <a:cs typeface="+mn-cs"/>
            </a:endParaRPr>
          </a:p>
        </p:txBody>
      </p:sp>
      <p:sp>
        <p:nvSpPr>
          <p:cNvPr id="6" name="Subtítulo 2"/>
          <p:cNvSpPr txBox="1">
            <a:spLocks/>
          </p:cNvSpPr>
          <p:nvPr/>
        </p:nvSpPr>
        <p:spPr>
          <a:xfrm>
            <a:off x="1551777" y="1557024"/>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400"/>
              </a:lnSpc>
            </a:pPr>
            <a:endParaRPr lang="es-ES" sz="2000" b="1" dirty="0" smtClean="0">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284754"/>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4" name="CuadroTexto 3"/>
          <p:cNvSpPr txBox="1"/>
          <p:nvPr/>
        </p:nvSpPr>
        <p:spPr>
          <a:xfrm>
            <a:off x="849278" y="1805665"/>
            <a:ext cx="10742709" cy="3139321"/>
          </a:xfrm>
          <a:prstGeom prst="rect">
            <a:avLst/>
          </a:prstGeom>
          <a:noFill/>
        </p:spPr>
        <p:txBody>
          <a:bodyPr wrap="square" rtlCol="0">
            <a:spAutoFit/>
          </a:bodyPr>
          <a:lstStyle/>
          <a:p>
            <a:r>
              <a:rPr lang="es-ES" smtClean="0">
                <a:solidFill>
                  <a:srgbClr val="4E9EBA"/>
                </a:solidFill>
                <a:latin typeface="Arial Black" pitchFamily="34" charset="0"/>
              </a:rPr>
              <a:t>MIOCARDITIS/PERICARDITIS</a:t>
            </a:r>
          </a:p>
          <a:p>
            <a:endParaRPr lang="es-ES" sz="2000" smtClean="0"/>
          </a:p>
          <a:p>
            <a:r>
              <a:rPr lang="es-ES" sz="2000"/>
              <a:t>Tras la administración de las vacunas de </a:t>
            </a:r>
            <a:r>
              <a:rPr lang="es-ES" sz="2000" smtClean="0"/>
              <a:t>ARNm </a:t>
            </a:r>
            <a:r>
              <a:rPr lang="es-ES" sz="2000"/>
              <a:t>pueden aparecer muy raramente cuadros de miocarditis y/o pericarditis. </a:t>
            </a:r>
            <a:endParaRPr lang="es-ES" sz="2000" smtClean="0"/>
          </a:p>
          <a:p>
            <a:endParaRPr lang="es-ES" sz="2000"/>
          </a:p>
          <a:p>
            <a:r>
              <a:rPr lang="es-ES" sz="2000" smtClean="0"/>
              <a:t>Estos </a:t>
            </a:r>
            <a:r>
              <a:rPr lang="es-ES" sz="2000"/>
              <a:t>cuadros se han presentado principalmente en hombres jóvenes, tras la administración de la segunda dosis y en los 14 días siguientes a la vacunación. </a:t>
            </a:r>
            <a:endParaRPr lang="es-ES" sz="2000" smtClean="0"/>
          </a:p>
          <a:p>
            <a:endParaRPr lang="es-ES" sz="2000"/>
          </a:p>
          <a:p>
            <a:r>
              <a:rPr lang="es-ES" sz="2000" smtClean="0"/>
              <a:t>La </a:t>
            </a:r>
            <a:r>
              <a:rPr lang="es-ES" sz="2000"/>
              <a:t>evolución es similar a los cuadros de miocarditis y pericarditis que aparecen por otras causas, generalmente de buena evolución</a:t>
            </a:r>
            <a:r>
              <a:rPr lang="es-ES" sz="2000" smtClean="0"/>
              <a:t>.</a:t>
            </a:r>
          </a:p>
        </p:txBody>
      </p:sp>
    </p:spTree>
    <p:extLst>
      <p:ext uri="{BB962C8B-B14F-4D97-AF65-F5344CB8AC3E}">
        <p14:creationId xmlns:p14="http://schemas.microsoft.com/office/powerpoint/2010/main" val="37007325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810789" y="481503"/>
            <a:ext cx="7649095" cy="939973"/>
          </a:xfrm>
        </p:spPr>
        <p:txBody>
          <a:bodyPr>
            <a:normAutofit/>
          </a:bodyPr>
          <a:lstStyle/>
          <a:p>
            <a:r>
              <a:rPr lang="es-ES" sz="2300" smtClean="0">
                <a:solidFill>
                  <a:srgbClr val="4E9EBA"/>
                </a:solidFill>
                <a:latin typeface="Arial Black" pitchFamily="34" charset="0"/>
                <a:ea typeface="+mn-ea"/>
                <a:cs typeface="+mn-cs"/>
              </a:rPr>
              <a:t>OTRAS COMUNICACIONES DE SEGURIDAD</a:t>
            </a:r>
            <a:endParaRPr lang="es-ES"/>
          </a:p>
        </p:txBody>
      </p:sp>
      <p:sp>
        <p:nvSpPr>
          <p:cNvPr id="4" name="Marcador de contenido 3"/>
          <p:cNvSpPr>
            <a:spLocks noGrp="1"/>
          </p:cNvSpPr>
          <p:nvPr>
            <p:ph idx="1"/>
          </p:nvPr>
        </p:nvSpPr>
        <p:spPr>
          <a:xfrm>
            <a:off x="854825" y="1709247"/>
            <a:ext cx="10515600" cy="1733808"/>
          </a:xfrm>
          <a:prstGeom prst="rect">
            <a:avLst/>
          </a:prstGeom>
        </p:spPr>
        <p:txBody>
          <a:bodyPr>
            <a:spAutoFit/>
          </a:bodyPr>
          <a:lstStyle/>
          <a:p>
            <a:pPr marL="0" indent="0">
              <a:buNone/>
            </a:pPr>
            <a:r>
              <a:rPr lang="es-ES" sz="2000" smtClean="0"/>
              <a:t>Otras reacciones </a:t>
            </a:r>
            <a:r>
              <a:rPr lang="es-ES" sz="2000"/>
              <a:t>adversas </a:t>
            </a:r>
            <a:r>
              <a:rPr lang="es-ES" sz="2000" smtClean="0"/>
              <a:t>detectadas, se incorporan a la ficha técnica y prospecto, pero no suponen </a:t>
            </a:r>
            <a:r>
              <a:rPr lang="es-ES" sz="2000"/>
              <a:t>la publicación de una nota de seguridad, por su baja frecuencia o por su aparición en situaciones o pacientes muy concretos. </a:t>
            </a:r>
            <a:endParaRPr lang="es-ES" sz="2000" smtClean="0"/>
          </a:p>
          <a:p>
            <a:pPr marL="0" indent="0">
              <a:buNone/>
            </a:pPr>
            <a:endParaRPr lang="es-ES" sz="2000"/>
          </a:p>
          <a:p>
            <a:pPr marL="0" indent="0">
              <a:buNone/>
            </a:pPr>
            <a:r>
              <a:rPr lang="es-ES" sz="2000" smtClean="0"/>
              <a:t>Algunas de ellas están recogidas a modo de tabla, al final del siguiente enlace:</a:t>
            </a:r>
            <a:endParaRPr lang="es-ES" sz="2000"/>
          </a:p>
        </p:txBody>
      </p:sp>
      <p:sp>
        <p:nvSpPr>
          <p:cNvPr id="5" name="Marcador de contenido 2"/>
          <p:cNvSpPr txBox="1">
            <a:spLocks/>
          </p:cNvSpPr>
          <p:nvPr/>
        </p:nvSpPr>
        <p:spPr>
          <a:xfrm>
            <a:off x="3336522" y="4065903"/>
            <a:ext cx="3858491" cy="6100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mtClean="0">
                <a:latin typeface="Arial Black" panose="020B0A04020102020204" pitchFamily="34" charset="0"/>
              </a:rPr>
              <a:t>INFAC VOL 30 Nº 2</a:t>
            </a:r>
            <a:endParaRPr lang="es-ES">
              <a:latin typeface="Arial Black" panose="020B0A04020102020204" pitchFamily="34" charset="0"/>
            </a:endParaRPr>
          </a:p>
        </p:txBody>
      </p:sp>
      <p:cxnSp>
        <p:nvCxnSpPr>
          <p:cNvPr id="6" name="Conector recto 5"/>
          <p:cNvCxnSpPr/>
          <p:nvPr/>
        </p:nvCxnSpPr>
        <p:spPr>
          <a:xfrm>
            <a:off x="433802" y="1284754"/>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01948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71698" y="1105592"/>
            <a:ext cx="9236826" cy="606829"/>
          </a:xfrm>
        </p:spPr>
        <p:txBody>
          <a:bodyPr>
            <a:normAutofit fontScale="90000"/>
          </a:bodyPr>
          <a:lstStyle/>
          <a:p>
            <a:pPr algn="ctr"/>
            <a:r>
              <a:rPr lang="es-ES" sz="4000" b="1" dirty="0">
                <a:solidFill>
                  <a:srgbClr val="4BACC6"/>
                </a:solidFill>
                <a:latin typeface="Arial Black" pitchFamily="34" charset="0"/>
              </a:rPr>
              <a:t>Para más información y bibliografía…</a:t>
            </a:r>
            <a:br>
              <a:rPr lang="es-ES" sz="4000" b="1" dirty="0">
                <a:solidFill>
                  <a:srgbClr val="4BACC6"/>
                </a:solidFill>
                <a:latin typeface="Arial Black" pitchFamily="34" charset="0"/>
              </a:rPr>
            </a:br>
            <a:endParaRPr lang="es-ES" sz="4000" dirty="0">
              <a:solidFill>
                <a:srgbClr val="4E9EBA"/>
              </a:solidFill>
              <a:latin typeface="Arial Black" pitchFamily="34" charset="0"/>
              <a:ea typeface="+mn-ea"/>
              <a:cs typeface="+mn-cs"/>
            </a:endParaRPr>
          </a:p>
        </p:txBody>
      </p:sp>
      <p:pic>
        <p:nvPicPr>
          <p:cNvPr id="4" name="Imagen 3"/>
          <p:cNvPicPr>
            <a:picLocks noChangeAspect="1"/>
          </p:cNvPicPr>
          <p:nvPr/>
        </p:nvPicPr>
        <p:blipFill>
          <a:blip r:embed="rId2"/>
          <a:stretch>
            <a:fillRect/>
          </a:stretch>
        </p:blipFill>
        <p:spPr>
          <a:xfrm>
            <a:off x="8447809" y="2095759"/>
            <a:ext cx="3276600" cy="3381375"/>
          </a:xfrm>
          <a:prstGeom prst="rect">
            <a:avLst/>
          </a:prstGeom>
        </p:spPr>
      </p:pic>
      <p:sp>
        <p:nvSpPr>
          <p:cNvPr id="3" name="Marcador de contenido 2"/>
          <p:cNvSpPr>
            <a:spLocks noGrp="1"/>
          </p:cNvSpPr>
          <p:nvPr>
            <p:ph idx="1"/>
          </p:nvPr>
        </p:nvSpPr>
        <p:spPr>
          <a:xfrm>
            <a:off x="2957945" y="3134878"/>
            <a:ext cx="4057996" cy="651568"/>
          </a:xfrm>
        </p:spPr>
        <p:txBody>
          <a:bodyPr/>
          <a:lstStyle/>
          <a:p>
            <a:pPr marL="0" indent="0">
              <a:buNone/>
            </a:pPr>
            <a:r>
              <a:rPr lang="es-ES" dirty="0">
                <a:latin typeface="Arial Black" pitchFamily="34" charset="0"/>
                <a:hlinkClick r:id="rId3"/>
              </a:rPr>
              <a:t>INFAC VOL </a:t>
            </a:r>
            <a:r>
              <a:rPr lang="es-ES" dirty="0" smtClean="0">
                <a:latin typeface="Arial Black" pitchFamily="34" charset="0"/>
                <a:hlinkClick r:id="rId3"/>
              </a:rPr>
              <a:t>30 </a:t>
            </a:r>
            <a:r>
              <a:rPr lang="es-ES" dirty="0">
                <a:latin typeface="Arial Black" pitchFamily="34" charset="0"/>
                <a:hlinkClick r:id="rId3"/>
              </a:rPr>
              <a:t>Nº 2</a:t>
            </a:r>
            <a:endParaRPr lang="es-ES" dirty="0">
              <a:latin typeface="Arial Black" pitchFamily="34" charset="0"/>
            </a:endParaRPr>
          </a:p>
          <a:p>
            <a:pPr marL="0" indent="0">
              <a:buNone/>
            </a:pPr>
            <a:endParaRPr lang="es-ES" dirty="0"/>
          </a:p>
        </p:txBody>
      </p:sp>
      <p:grpSp>
        <p:nvGrpSpPr>
          <p:cNvPr id="6" name="Grupo 5"/>
          <p:cNvGrpSpPr/>
          <p:nvPr/>
        </p:nvGrpSpPr>
        <p:grpSpPr>
          <a:xfrm>
            <a:off x="621635" y="6185998"/>
            <a:ext cx="10856798" cy="580324"/>
            <a:chOff x="621635" y="6185998"/>
            <a:chExt cx="10856798" cy="580324"/>
          </a:xfrm>
        </p:grpSpPr>
        <p:pic>
          <p:nvPicPr>
            <p:cNvPr id="7" name="Imagen 6"/>
            <p:cNvPicPr/>
            <p:nvPr/>
          </p:nvPicPr>
          <p:blipFill rotWithShape="1">
            <a:blip r:embed="rId4"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8" name="Imagen 7" descr="Archivo:Osakidetza.svg - Wikipedia, la enciclopedia libre"/>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9" name="Imagen 8" descr="salud_lateral_colo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spTree>
    <p:extLst>
      <p:ext uri="{BB962C8B-B14F-4D97-AF65-F5344CB8AC3E}">
        <p14:creationId xmlns:p14="http://schemas.microsoft.com/office/powerpoint/2010/main" val="9823775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smtClean="0">
                <a:solidFill>
                  <a:srgbClr val="4E9EBA"/>
                </a:solidFill>
                <a:latin typeface="Arial Black" pitchFamily="34" charset="0"/>
                <a:ea typeface="+mn-ea"/>
                <a:cs typeface="+mn-cs"/>
              </a:rPr>
              <a:t>INTRODUCCIÓN</a:t>
            </a:r>
            <a:endParaRPr lang="es-ES" sz="4000" dirty="0">
              <a:solidFill>
                <a:srgbClr val="4E9EBA"/>
              </a:solidFill>
              <a:latin typeface="Arial Black" pitchFamily="34" charset="0"/>
              <a:ea typeface="+mn-ea"/>
              <a:cs typeface="+mn-cs"/>
            </a:endParaRPr>
          </a:p>
        </p:txBody>
      </p:sp>
      <p:sp>
        <p:nvSpPr>
          <p:cNvPr id="6" name="Subtítulo 2"/>
          <p:cNvSpPr txBox="1">
            <a:spLocks/>
          </p:cNvSpPr>
          <p:nvPr/>
        </p:nvSpPr>
        <p:spPr>
          <a:xfrm>
            <a:off x="1551777" y="1557024"/>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3000"/>
              </a:lnSpc>
            </a:pPr>
            <a:r>
              <a:rPr lang="es-ES" sz="2000" dirty="0"/>
              <a:t>El perfil de seguridad de los nuevos medicamentos en el momento de su comercialización no se conoce completamente, lo que justifica la existencia de los estudios </a:t>
            </a:r>
            <a:r>
              <a:rPr lang="es-ES" sz="2000" dirty="0" err="1"/>
              <a:t>postcomercialización</a:t>
            </a:r>
            <a:r>
              <a:rPr lang="es-ES" sz="2000" dirty="0"/>
              <a:t> y del sistema de farmacovigilancia como una necesidad de todos los sistemas sanitarios para conocer mejor los posibles efectos adversos de los medicamentos y proteger de sus riesgos a la población.</a:t>
            </a:r>
            <a:endParaRPr lang="es-ES" sz="2000" dirty="0" smtClean="0"/>
          </a:p>
          <a:p>
            <a:pPr>
              <a:lnSpc>
                <a:spcPts val="3000"/>
              </a:lnSpc>
            </a:pPr>
            <a:r>
              <a:rPr lang="es-ES" sz="2000" dirty="0"/>
              <a:t>Cuando un ciudadano o un profesional sanitario notifica una RAM a través del </a:t>
            </a:r>
            <a:r>
              <a:rPr lang="es-ES" sz="2000" b="1" dirty="0">
                <a:solidFill>
                  <a:srgbClr val="0070C0"/>
                </a:solidFill>
              </a:rPr>
              <a:t>sistema de notificación espontánea de farmacovigilancia</a:t>
            </a:r>
            <a:r>
              <a:rPr lang="es-ES" sz="2000" dirty="0"/>
              <a:t>, estos datos se registran en una base de datos denominada FEDRA, cuyos datos se integran, además, en bases de datos europeas e </a:t>
            </a:r>
            <a:r>
              <a:rPr lang="es-ES" sz="2000" dirty="0" smtClean="0"/>
              <a:t>internacionales.</a:t>
            </a:r>
            <a:endParaRPr lang="es-ES" sz="2000" b="1" dirty="0" smtClean="0">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85011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199" y="668176"/>
            <a:ext cx="10515600" cy="732155"/>
          </a:xfrm>
        </p:spPr>
        <p:txBody>
          <a:bodyPr>
            <a:noAutofit/>
          </a:bodyPr>
          <a:lstStyle/>
          <a:p>
            <a:pPr algn="ctr"/>
            <a:r>
              <a:rPr lang="es-ES" sz="3200">
                <a:solidFill>
                  <a:srgbClr val="4E9EBA"/>
                </a:solidFill>
                <a:latin typeface="Arial Black" pitchFamily="34" charset="0"/>
                <a:ea typeface="+mn-ea"/>
                <a:cs typeface="+mn-cs"/>
              </a:rPr>
              <a:t>VITAMINA D: </a:t>
            </a:r>
            <a:r>
              <a:rPr lang="es-ES" sz="3200" smtClean="0">
                <a:solidFill>
                  <a:srgbClr val="4E9EBA"/>
                </a:solidFill>
                <a:latin typeface="Arial Black" pitchFamily="34" charset="0"/>
                <a:ea typeface="+mn-ea"/>
                <a:cs typeface="+mn-cs"/>
              </a:rPr>
              <a:t>HIPERCALCEMIA GRAVE </a:t>
            </a:r>
            <a:r>
              <a:rPr lang="es-ES" sz="3200">
                <a:solidFill>
                  <a:srgbClr val="4E9EBA"/>
                </a:solidFill>
                <a:latin typeface="Arial Black" pitchFamily="34" charset="0"/>
                <a:ea typeface="+mn-ea"/>
                <a:cs typeface="+mn-cs"/>
              </a:rPr>
              <a:t>POR </a:t>
            </a:r>
            <a:r>
              <a:rPr lang="es-ES" sz="3200" smtClean="0">
                <a:solidFill>
                  <a:srgbClr val="4E9EBA"/>
                </a:solidFill>
                <a:latin typeface="Arial Black" pitchFamily="34" charset="0"/>
                <a:ea typeface="+mn-ea"/>
                <a:cs typeface="+mn-cs"/>
              </a:rPr>
              <a:t>SOBREDOSIFICACIÓN</a:t>
            </a:r>
            <a:endParaRPr lang="es-ES" dirty="0">
              <a:solidFill>
                <a:srgbClr val="4E9EBA"/>
              </a:solidFill>
              <a:latin typeface="Arial Black" pitchFamily="34" charset="0"/>
              <a:ea typeface="+mn-ea"/>
              <a:cs typeface="+mn-cs"/>
            </a:endParaRPr>
          </a:p>
        </p:txBody>
      </p:sp>
      <p:sp>
        <p:nvSpPr>
          <p:cNvPr id="6" name="Subtítulo 2"/>
          <p:cNvSpPr txBox="1">
            <a:spLocks/>
          </p:cNvSpPr>
          <p:nvPr/>
        </p:nvSpPr>
        <p:spPr>
          <a:xfrm>
            <a:off x="1551777" y="1557024"/>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400"/>
              </a:lnSpc>
            </a:pPr>
            <a:endParaRPr lang="es-ES" sz="2000" b="1" dirty="0" smtClean="0">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515256" y="1458909"/>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4" name="CuadroTexto 3"/>
          <p:cNvSpPr txBox="1"/>
          <p:nvPr/>
        </p:nvSpPr>
        <p:spPr>
          <a:xfrm>
            <a:off x="735724" y="1670911"/>
            <a:ext cx="10742709" cy="4247317"/>
          </a:xfrm>
          <a:prstGeom prst="rect">
            <a:avLst/>
          </a:prstGeom>
          <a:noFill/>
        </p:spPr>
        <p:txBody>
          <a:bodyPr wrap="square" rtlCol="0">
            <a:spAutoFit/>
          </a:bodyPr>
          <a:lstStyle/>
          <a:p>
            <a:r>
              <a:rPr lang="es-ES" dirty="0"/>
              <a:t>A pesar de ser un evento bien conocido siguen notificándose casos graves de hipercalcemia debidos a sobredosificación de medicamentos que contienen vitamina </a:t>
            </a:r>
            <a:r>
              <a:rPr lang="es-ES" dirty="0" smtClean="0"/>
              <a:t>D</a:t>
            </a:r>
          </a:p>
          <a:p>
            <a:endParaRPr lang="es-ES" dirty="0"/>
          </a:p>
          <a:p>
            <a:r>
              <a:rPr lang="es-ES" b="1" dirty="0" smtClean="0">
                <a:solidFill>
                  <a:schemeClr val="accent1">
                    <a:lumMod val="75000"/>
                  </a:schemeClr>
                </a:solidFill>
              </a:rPr>
              <a:t>Pediatría</a:t>
            </a:r>
            <a:r>
              <a:rPr lang="es-ES" dirty="0" smtClean="0"/>
              <a:t>:</a:t>
            </a:r>
          </a:p>
          <a:p>
            <a:endParaRPr lang="es-ES" dirty="0"/>
          </a:p>
          <a:p>
            <a:pPr marL="285750" indent="-285750">
              <a:buFont typeface="Arial" panose="020B0604020202020204" pitchFamily="34" charset="0"/>
              <a:buChar char="•"/>
            </a:pPr>
            <a:r>
              <a:rPr lang="es-ES" dirty="0" smtClean="0"/>
              <a:t>Se administraron a </a:t>
            </a:r>
            <a:r>
              <a:rPr lang="es-ES" dirty="0"/>
              <a:t>los niños dosis diarias superiores a las recomendadas </a:t>
            </a:r>
            <a:r>
              <a:rPr lang="es-ES" dirty="0" smtClean="0"/>
              <a:t>y </a:t>
            </a:r>
            <a:r>
              <a:rPr lang="es-ES" dirty="0"/>
              <a:t>en algunos casos </a:t>
            </a:r>
            <a:r>
              <a:rPr lang="es-ES" dirty="0" smtClean="0"/>
              <a:t>se </a:t>
            </a:r>
            <a:r>
              <a:rPr lang="es-ES" dirty="0"/>
              <a:t>prescribieron erróneamente presentaciones para adultos.</a:t>
            </a:r>
            <a:endParaRPr lang="es-ES" dirty="0" smtClean="0"/>
          </a:p>
          <a:p>
            <a:endParaRPr lang="es-ES" b="1" dirty="0" smtClean="0">
              <a:solidFill>
                <a:schemeClr val="accent1">
                  <a:lumMod val="75000"/>
                </a:schemeClr>
              </a:solidFill>
            </a:endParaRPr>
          </a:p>
          <a:p>
            <a:r>
              <a:rPr lang="es-ES" b="1" dirty="0" smtClean="0">
                <a:solidFill>
                  <a:schemeClr val="accent1">
                    <a:lumMod val="75000"/>
                  </a:schemeClr>
                </a:solidFill>
              </a:rPr>
              <a:t>Adultos</a:t>
            </a:r>
            <a:r>
              <a:rPr lang="es-ES" dirty="0" smtClean="0"/>
              <a:t>:</a:t>
            </a:r>
          </a:p>
          <a:p>
            <a:endParaRPr lang="es-ES" dirty="0"/>
          </a:p>
          <a:p>
            <a:pPr marL="285750" indent="-285750">
              <a:buFont typeface="Arial" panose="020B0604020202020204" pitchFamily="34" charset="0"/>
              <a:buChar char="•"/>
            </a:pPr>
            <a:r>
              <a:rPr lang="es-ES" dirty="0"/>
              <a:t>Los errores más frecuentes </a:t>
            </a:r>
            <a:r>
              <a:rPr lang="es-ES" dirty="0" smtClean="0"/>
              <a:t>se </a:t>
            </a:r>
            <a:r>
              <a:rPr lang="es-ES" dirty="0"/>
              <a:t>debieron a la utilización diaria de presentaciones </a:t>
            </a:r>
            <a:r>
              <a:rPr lang="es-ES" dirty="0" smtClean="0"/>
              <a:t>mensuales.</a:t>
            </a:r>
          </a:p>
          <a:p>
            <a:endParaRPr lang="es-ES" dirty="0"/>
          </a:p>
          <a:p>
            <a:r>
              <a:rPr lang="es-ES" dirty="0" smtClean="0"/>
              <a:t>La </a:t>
            </a:r>
            <a:r>
              <a:rPr lang="es-ES" dirty="0"/>
              <a:t>nota recuerda a los profesionales implicados en la prescripción y la dispensación la importancia de adecuar las presentaciones disponibles y su pauta a la tipología de paciente, pediátrico o </a:t>
            </a:r>
            <a:r>
              <a:rPr lang="es-ES" dirty="0" smtClean="0"/>
              <a:t>adulto, </a:t>
            </a:r>
            <a:r>
              <a:rPr lang="es-ES" dirty="0"/>
              <a:t>asegurándose de que esta se ha comprendido correctamente</a:t>
            </a:r>
            <a:r>
              <a:rPr lang="es-ES" dirty="0" smtClean="0"/>
              <a:t>.</a:t>
            </a:r>
          </a:p>
        </p:txBody>
      </p:sp>
    </p:spTree>
    <p:extLst>
      <p:ext uri="{BB962C8B-B14F-4D97-AF65-F5344CB8AC3E}">
        <p14:creationId xmlns:p14="http://schemas.microsoft.com/office/powerpoint/2010/main" val="25796495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0427" y="929562"/>
            <a:ext cx="10543715" cy="732155"/>
          </a:xfrm>
        </p:spPr>
        <p:txBody>
          <a:bodyPr>
            <a:noAutofit/>
          </a:bodyPr>
          <a:lstStyle/>
          <a:p>
            <a:pPr algn="ctr"/>
            <a:r>
              <a:rPr lang="es-ES" sz="2800">
                <a:solidFill>
                  <a:srgbClr val="4E9EBA"/>
                </a:solidFill>
                <a:latin typeface="Arial Black" pitchFamily="34" charset="0"/>
                <a:ea typeface="+mn-ea"/>
                <a:cs typeface="+mn-cs"/>
              </a:rPr>
              <a:t>PROLIA® (DENOSUMAB): </a:t>
            </a:r>
            <a:r>
              <a:rPr lang="es-ES" sz="2800" smtClean="0">
                <a:solidFill>
                  <a:srgbClr val="4E9EBA"/>
                </a:solidFill>
                <a:latin typeface="Arial Black" pitchFamily="34" charset="0"/>
                <a:ea typeface="+mn-ea"/>
                <a:cs typeface="+mn-cs"/>
              </a:rPr>
              <a:t>RIESGO </a:t>
            </a:r>
            <a:r>
              <a:rPr lang="es-ES" sz="2800">
                <a:solidFill>
                  <a:srgbClr val="4E9EBA"/>
                </a:solidFill>
                <a:latin typeface="Arial Black" pitchFamily="34" charset="0"/>
                <a:ea typeface="+mn-ea"/>
                <a:cs typeface="+mn-cs"/>
              </a:rPr>
              <a:t>DE FRACTURAS VERTEBRALES </a:t>
            </a:r>
            <a:r>
              <a:rPr lang="es-ES" sz="2800" smtClean="0">
                <a:solidFill>
                  <a:srgbClr val="4E9EBA"/>
                </a:solidFill>
                <a:latin typeface="Arial Black" pitchFamily="34" charset="0"/>
                <a:ea typeface="+mn-ea"/>
                <a:cs typeface="+mn-cs"/>
              </a:rPr>
              <a:t>TRAS </a:t>
            </a:r>
            <a:r>
              <a:rPr lang="es-ES" sz="2800">
                <a:solidFill>
                  <a:srgbClr val="4E9EBA"/>
                </a:solidFill>
                <a:latin typeface="Arial Black" pitchFamily="34" charset="0"/>
                <a:ea typeface="+mn-ea"/>
                <a:cs typeface="+mn-cs"/>
              </a:rPr>
              <a:t>LA SUSPENSIÓN DEL TRATAMIENTO</a:t>
            </a:r>
            <a:r>
              <a:rPr lang="es-ES" dirty="0">
                <a:solidFill>
                  <a:srgbClr val="4E9EBA"/>
                </a:solidFill>
                <a:latin typeface="Arial Black" pitchFamily="34" charset="0"/>
              </a:rPr>
              <a:t/>
            </a:r>
            <a:br>
              <a:rPr lang="es-ES" dirty="0">
                <a:solidFill>
                  <a:srgbClr val="4E9EBA"/>
                </a:solidFill>
                <a:latin typeface="Arial Black" pitchFamily="34" charset="0"/>
              </a:rPr>
            </a:br>
            <a:endParaRPr lang="es-ES" dirty="0">
              <a:solidFill>
                <a:srgbClr val="4E9EBA"/>
              </a:solidFill>
              <a:latin typeface="Arial Black" pitchFamily="34" charset="0"/>
              <a:ea typeface="+mn-ea"/>
              <a:cs typeface="+mn-cs"/>
            </a:endParaRPr>
          </a:p>
        </p:txBody>
      </p:sp>
      <p:sp>
        <p:nvSpPr>
          <p:cNvPr id="6" name="Subtítulo 2"/>
          <p:cNvSpPr txBox="1">
            <a:spLocks/>
          </p:cNvSpPr>
          <p:nvPr/>
        </p:nvSpPr>
        <p:spPr>
          <a:xfrm>
            <a:off x="1551777" y="1557024"/>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400"/>
              </a:lnSpc>
            </a:pPr>
            <a:endParaRPr lang="es-ES" sz="2000" b="1" dirty="0" smtClean="0">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515256" y="1592956"/>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4" name="CuadroTexto 3"/>
          <p:cNvSpPr txBox="1"/>
          <p:nvPr/>
        </p:nvSpPr>
        <p:spPr>
          <a:xfrm>
            <a:off x="735724" y="1681714"/>
            <a:ext cx="10742709" cy="3754874"/>
          </a:xfrm>
          <a:prstGeom prst="rect">
            <a:avLst/>
          </a:prstGeom>
          <a:noFill/>
        </p:spPr>
        <p:txBody>
          <a:bodyPr wrap="square" rtlCol="0">
            <a:spAutoFit/>
          </a:bodyPr>
          <a:lstStyle/>
          <a:p>
            <a:endParaRPr lang="es-ES" dirty="0"/>
          </a:p>
          <a:p>
            <a:r>
              <a:rPr lang="es-ES" sz="2200" dirty="0" smtClean="0"/>
              <a:t>La AEMPS recomienda:</a:t>
            </a:r>
          </a:p>
          <a:p>
            <a:endParaRPr lang="es-ES" sz="2200" dirty="0" smtClean="0"/>
          </a:p>
          <a:p>
            <a:pPr marL="285750" indent="-285750">
              <a:buFont typeface="Arial" panose="020B0604020202020204" pitchFamily="34" charset="0"/>
              <a:buChar char="•"/>
            </a:pPr>
            <a:r>
              <a:rPr lang="es-ES" sz="2200" dirty="0" smtClean="0"/>
              <a:t>Utilizar </a:t>
            </a:r>
            <a:r>
              <a:rPr lang="es-ES" sz="2200" dirty="0" err="1"/>
              <a:t>denosumab</a:t>
            </a:r>
            <a:r>
              <a:rPr lang="es-ES" sz="2200" dirty="0"/>
              <a:t> (</a:t>
            </a:r>
            <a:r>
              <a:rPr lang="es-ES" sz="2200" dirty="0" err="1"/>
              <a:t>Prolia</a:t>
            </a:r>
            <a:r>
              <a:rPr lang="es-ES" sz="2200" dirty="0"/>
              <a:t>®) </a:t>
            </a:r>
            <a:r>
              <a:rPr lang="es-ES" sz="2200" b="1" dirty="0">
                <a:solidFill>
                  <a:srgbClr val="0070C0"/>
                </a:solidFill>
              </a:rPr>
              <a:t>sólo en pacientes de alto riesgo de fracturas </a:t>
            </a:r>
            <a:r>
              <a:rPr lang="es-ES" sz="2200" dirty="0"/>
              <a:t>y en el contexto de sus indicaciones autorizadas. Antes de iniciar un tratamiento con </a:t>
            </a:r>
            <a:r>
              <a:rPr lang="es-ES" sz="2200" dirty="0" err="1"/>
              <a:t>denosumab</a:t>
            </a:r>
            <a:r>
              <a:rPr lang="es-ES" sz="2200" dirty="0"/>
              <a:t> considerar el posible riesgo de fracturas vertebrales múltiples que puede ocurrir tras su suspensión</a:t>
            </a:r>
            <a:r>
              <a:rPr lang="es-ES" sz="2200" dirty="0" smtClean="0"/>
              <a:t>.</a:t>
            </a:r>
          </a:p>
          <a:p>
            <a:endParaRPr lang="es-ES" sz="2200" dirty="0"/>
          </a:p>
          <a:p>
            <a:pPr marL="285750" indent="-285750">
              <a:buFont typeface="Arial" panose="020B0604020202020204" pitchFamily="34" charset="0"/>
              <a:buChar char="•"/>
            </a:pPr>
            <a:r>
              <a:rPr lang="es-ES" sz="2200" dirty="0" smtClean="0"/>
              <a:t>Informar </a:t>
            </a:r>
            <a:r>
              <a:rPr lang="es-ES" sz="2200" dirty="0"/>
              <a:t>a los pacientes, antes de iniciar el tratamiento, sobre este posible riesgo y advertirles de que </a:t>
            </a:r>
            <a:r>
              <a:rPr lang="es-ES" sz="2200" b="1" dirty="0">
                <a:solidFill>
                  <a:srgbClr val="0070C0"/>
                </a:solidFill>
              </a:rPr>
              <a:t>no suspendan el tratamiento sin consultar previamente con su médico</a:t>
            </a:r>
            <a:r>
              <a:rPr lang="es-ES" sz="2200" dirty="0"/>
              <a:t>.</a:t>
            </a:r>
          </a:p>
        </p:txBody>
      </p:sp>
    </p:spTree>
    <p:extLst>
      <p:ext uri="{BB962C8B-B14F-4D97-AF65-F5344CB8AC3E}">
        <p14:creationId xmlns:p14="http://schemas.microsoft.com/office/powerpoint/2010/main" val="1576095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199" y="789728"/>
            <a:ext cx="10515600" cy="732155"/>
          </a:xfrm>
        </p:spPr>
        <p:txBody>
          <a:bodyPr>
            <a:noAutofit/>
          </a:bodyPr>
          <a:lstStyle/>
          <a:p>
            <a:pPr algn="ctr"/>
            <a:r>
              <a:rPr lang="es-ES" sz="2800">
                <a:solidFill>
                  <a:srgbClr val="4E9EBA"/>
                </a:solidFill>
                <a:latin typeface="Arial Black" pitchFamily="34" charset="0"/>
                <a:ea typeface="+mn-ea"/>
                <a:cs typeface="+mn-cs"/>
              </a:rPr>
              <a:t>METOTREXATO: NUEVAS MEDIDAS PARA EVITAR REACCIONES ADVERSAS POR ERRORES EN SU ADMINISTRACIÓN</a:t>
            </a:r>
            <a:r>
              <a:rPr lang="es-ES" dirty="0">
                <a:solidFill>
                  <a:srgbClr val="4E9EBA"/>
                </a:solidFill>
                <a:latin typeface="Arial Black" pitchFamily="34" charset="0"/>
              </a:rPr>
              <a:t/>
            </a:r>
            <a:br>
              <a:rPr lang="es-ES" dirty="0">
                <a:solidFill>
                  <a:srgbClr val="4E9EBA"/>
                </a:solidFill>
                <a:latin typeface="Arial Black" pitchFamily="34" charset="0"/>
              </a:rPr>
            </a:br>
            <a:endParaRPr lang="es-ES" dirty="0">
              <a:solidFill>
                <a:srgbClr val="4E9EBA"/>
              </a:solidFill>
              <a:latin typeface="Arial Black" pitchFamily="34" charset="0"/>
              <a:ea typeface="+mn-ea"/>
              <a:cs typeface="+mn-cs"/>
            </a:endParaRPr>
          </a:p>
        </p:txBody>
      </p:sp>
      <p:sp>
        <p:nvSpPr>
          <p:cNvPr id="6" name="Subtítulo 2"/>
          <p:cNvSpPr txBox="1">
            <a:spLocks/>
          </p:cNvSpPr>
          <p:nvPr/>
        </p:nvSpPr>
        <p:spPr>
          <a:xfrm>
            <a:off x="1551777" y="1557024"/>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400"/>
              </a:lnSpc>
            </a:pPr>
            <a:endParaRPr lang="es-ES" sz="2000" b="1" dirty="0" smtClean="0">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12781" y="1514626"/>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4" name="CuadroTexto 3"/>
          <p:cNvSpPr txBox="1"/>
          <p:nvPr/>
        </p:nvSpPr>
        <p:spPr>
          <a:xfrm>
            <a:off x="735724" y="1557024"/>
            <a:ext cx="10742709" cy="4247317"/>
          </a:xfrm>
          <a:prstGeom prst="rect">
            <a:avLst/>
          </a:prstGeom>
          <a:noFill/>
        </p:spPr>
        <p:txBody>
          <a:bodyPr wrap="square" rtlCol="0">
            <a:spAutoFit/>
          </a:bodyPr>
          <a:lstStyle/>
          <a:p>
            <a:r>
              <a:rPr lang="es-ES" dirty="0"/>
              <a:t>La AEMPS ha informado en diversas ocasiones sobre errores de prescripción y administración de </a:t>
            </a:r>
            <a:r>
              <a:rPr lang="es-ES" dirty="0" err="1" smtClean="0"/>
              <a:t>metotrexato</a:t>
            </a:r>
            <a:r>
              <a:rPr lang="es-ES" dirty="0" smtClean="0"/>
              <a:t>. </a:t>
            </a:r>
            <a:r>
              <a:rPr lang="es-ES" dirty="0"/>
              <a:t>A pesar de esto, se han seguido notificando casos de errores de administración diaria en vez de semanal, algunos con desenlace </a:t>
            </a:r>
            <a:r>
              <a:rPr lang="es-ES" dirty="0" smtClean="0"/>
              <a:t>mortal. Tras </a:t>
            </a:r>
            <a:r>
              <a:rPr lang="es-ES" dirty="0"/>
              <a:t>una revisión detallada a nivel europeo, se </a:t>
            </a:r>
            <a:r>
              <a:rPr lang="es-ES" dirty="0" smtClean="0"/>
              <a:t>concluye:</a:t>
            </a:r>
          </a:p>
          <a:p>
            <a:endParaRPr lang="es-ES" dirty="0"/>
          </a:p>
          <a:p>
            <a:pPr marL="285750" indent="-285750">
              <a:buFont typeface="Arial" panose="020B0604020202020204" pitchFamily="34" charset="0"/>
              <a:buChar char="•"/>
            </a:pPr>
            <a:r>
              <a:rPr lang="es-ES" dirty="0" smtClean="0"/>
              <a:t>Los </a:t>
            </a:r>
            <a:r>
              <a:rPr lang="es-ES" dirty="0"/>
              <a:t>errores se asocian sobre todo con la administración </a:t>
            </a:r>
            <a:r>
              <a:rPr lang="es-ES" dirty="0" smtClean="0"/>
              <a:t>oral (algún </a:t>
            </a:r>
            <a:r>
              <a:rPr lang="es-ES" dirty="0"/>
              <a:t>caso </a:t>
            </a:r>
            <a:r>
              <a:rPr lang="es-ES" dirty="0" smtClean="0"/>
              <a:t>parenteral).</a:t>
            </a:r>
            <a:endParaRPr lang="es-ES" dirty="0"/>
          </a:p>
          <a:p>
            <a:pPr marL="285750" indent="-285750">
              <a:buFont typeface="Arial" panose="020B0604020202020204" pitchFamily="34" charset="0"/>
              <a:buChar char="•"/>
            </a:pPr>
            <a:r>
              <a:rPr lang="es-ES" dirty="0" smtClean="0"/>
              <a:t>Se </a:t>
            </a:r>
            <a:r>
              <a:rPr lang="es-ES" dirty="0"/>
              <a:t>pueden producir tanto en la prescripción, dispensación, como en la </a:t>
            </a:r>
            <a:r>
              <a:rPr lang="es-ES" dirty="0" smtClean="0"/>
              <a:t>administración por el paciente.</a:t>
            </a:r>
          </a:p>
          <a:p>
            <a:pPr marL="285750" indent="-285750">
              <a:buFont typeface="Arial" panose="020B0604020202020204" pitchFamily="34" charset="0"/>
              <a:buChar char="•"/>
            </a:pPr>
            <a:endParaRPr lang="es-ES" dirty="0"/>
          </a:p>
          <a:p>
            <a:r>
              <a:rPr lang="es-ES" dirty="0" smtClean="0"/>
              <a:t>La AEMPS ha llevado a cabo, además, las siguientes medidas:</a:t>
            </a:r>
          </a:p>
          <a:p>
            <a:pPr marL="285750" indent="-285750">
              <a:buFont typeface="Arial" panose="020B0604020202020204" pitchFamily="34" charset="0"/>
              <a:buChar char="•"/>
            </a:pPr>
            <a:endParaRPr lang="es-ES" dirty="0"/>
          </a:p>
          <a:p>
            <a:pPr marL="285750" indent="-285750">
              <a:buFont typeface="Arial" panose="020B0604020202020204" pitchFamily="34" charset="0"/>
              <a:buChar char="•"/>
            </a:pPr>
            <a:r>
              <a:rPr lang="es-ES" dirty="0" smtClean="0"/>
              <a:t>Identificación </a:t>
            </a:r>
            <a:r>
              <a:rPr lang="es-ES" dirty="0"/>
              <a:t>con la palabra </a:t>
            </a:r>
            <a:r>
              <a:rPr lang="es-ES" dirty="0">
                <a:solidFill>
                  <a:srgbClr val="0070C0"/>
                </a:solidFill>
              </a:rPr>
              <a:t>“semanal” </a:t>
            </a:r>
            <a:r>
              <a:rPr lang="es-ES" dirty="0"/>
              <a:t>junto al nombre de </a:t>
            </a:r>
            <a:r>
              <a:rPr lang="es-ES" dirty="0" smtClean="0"/>
              <a:t>los </a:t>
            </a:r>
            <a:r>
              <a:rPr lang="es-ES" dirty="0"/>
              <a:t>medicamentos con </a:t>
            </a:r>
            <a:r>
              <a:rPr lang="es-ES" dirty="0" err="1"/>
              <a:t>metotrexato</a:t>
            </a:r>
            <a:r>
              <a:rPr lang="es-ES" dirty="0"/>
              <a:t> que únicamente tengan indicaciones con esta </a:t>
            </a:r>
            <a:r>
              <a:rPr lang="es-ES" dirty="0" smtClean="0"/>
              <a:t>pauta.</a:t>
            </a:r>
            <a:endParaRPr lang="es-ES" b="1" dirty="0">
              <a:solidFill>
                <a:schemeClr val="accent1">
                  <a:lumMod val="75000"/>
                </a:schemeClr>
              </a:solidFill>
            </a:endParaRPr>
          </a:p>
          <a:p>
            <a:endParaRPr lang="es-ES" dirty="0" smtClean="0"/>
          </a:p>
          <a:p>
            <a:pPr marL="285750" indent="-285750">
              <a:buFont typeface="Arial" panose="020B0604020202020204" pitchFamily="34" charset="0"/>
              <a:buChar char="•"/>
            </a:pPr>
            <a:r>
              <a:rPr lang="es-ES" dirty="0" smtClean="0"/>
              <a:t>Desarrollo de una </a:t>
            </a:r>
            <a:r>
              <a:rPr lang="es-ES" b="1" dirty="0">
                <a:solidFill>
                  <a:srgbClr val="0070C0"/>
                </a:solidFill>
              </a:rPr>
              <a:t>Guía</a:t>
            </a:r>
            <a:r>
              <a:rPr lang="es-ES" dirty="0"/>
              <a:t> para profesionales sanitarios de las diversas formas farmacéuticas de </a:t>
            </a:r>
            <a:r>
              <a:rPr lang="es-ES" dirty="0" err="1"/>
              <a:t>metotrexato</a:t>
            </a:r>
            <a:r>
              <a:rPr lang="es-ES" dirty="0"/>
              <a:t> oral con </a:t>
            </a:r>
            <a:r>
              <a:rPr lang="es-ES" dirty="0" smtClean="0"/>
              <a:t>pauta semanal.</a:t>
            </a:r>
            <a:endParaRPr lang="es-ES" dirty="0"/>
          </a:p>
          <a:p>
            <a:endParaRPr lang="es-ES" dirty="0"/>
          </a:p>
        </p:txBody>
      </p:sp>
    </p:spTree>
    <p:extLst>
      <p:ext uri="{BB962C8B-B14F-4D97-AF65-F5344CB8AC3E}">
        <p14:creationId xmlns:p14="http://schemas.microsoft.com/office/powerpoint/2010/main" val="11031810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199" y="691607"/>
            <a:ext cx="10515600" cy="732155"/>
          </a:xfrm>
        </p:spPr>
        <p:txBody>
          <a:bodyPr>
            <a:noAutofit/>
          </a:bodyPr>
          <a:lstStyle/>
          <a:p>
            <a:pPr algn="ctr"/>
            <a:r>
              <a:rPr lang="es-ES" sz="2800">
                <a:solidFill>
                  <a:srgbClr val="4E9EBA"/>
                </a:solidFill>
                <a:latin typeface="Arial Black" pitchFamily="34" charset="0"/>
                <a:ea typeface="+mn-ea"/>
                <a:cs typeface="+mn-cs"/>
              </a:rPr>
              <a:t>ONDANSETRON: </a:t>
            </a:r>
            <a:r>
              <a:rPr lang="es-ES" sz="2800" smtClean="0">
                <a:solidFill>
                  <a:srgbClr val="4E9EBA"/>
                </a:solidFill>
                <a:latin typeface="Arial Black" pitchFamily="34" charset="0"/>
                <a:ea typeface="+mn-ea"/>
                <a:cs typeface="+mn-cs"/>
              </a:rPr>
              <a:t>DEFECTOS </a:t>
            </a:r>
            <a:r>
              <a:rPr lang="es-ES" sz="2800">
                <a:solidFill>
                  <a:srgbClr val="4E9EBA"/>
                </a:solidFill>
                <a:latin typeface="Arial Black" pitchFamily="34" charset="0"/>
                <a:ea typeface="+mn-ea"/>
                <a:cs typeface="+mn-cs"/>
              </a:rPr>
              <a:t>DE CIERRE OROFACIALES </a:t>
            </a:r>
            <a:r>
              <a:rPr lang="es-ES" sz="2800" smtClean="0">
                <a:solidFill>
                  <a:srgbClr val="4E9EBA"/>
                </a:solidFill>
                <a:latin typeface="Arial Black" pitchFamily="34" charset="0"/>
                <a:ea typeface="+mn-ea"/>
                <a:cs typeface="+mn-cs"/>
              </a:rPr>
              <a:t>TRAS </a:t>
            </a:r>
            <a:r>
              <a:rPr lang="es-ES" sz="2800">
                <a:solidFill>
                  <a:srgbClr val="4E9EBA"/>
                </a:solidFill>
                <a:latin typeface="Arial Black" pitchFamily="34" charset="0"/>
                <a:ea typeface="+mn-ea"/>
                <a:cs typeface="+mn-cs"/>
              </a:rPr>
              <a:t>SU USO </a:t>
            </a:r>
            <a:r>
              <a:rPr lang="es-ES" sz="2800" smtClean="0">
                <a:solidFill>
                  <a:srgbClr val="4E9EBA"/>
                </a:solidFill>
                <a:latin typeface="Arial Black" pitchFamily="34" charset="0"/>
                <a:ea typeface="+mn-ea"/>
                <a:cs typeface="+mn-cs"/>
              </a:rPr>
              <a:t>EN PRIMER </a:t>
            </a:r>
            <a:r>
              <a:rPr lang="es-ES" sz="2800">
                <a:solidFill>
                  <a:srgbClr val="4E9EBA"/>
                </a:solidFill>
                <a:latin typeface="Arial Black" pitchFamily="34" charset="0"/>
                <a:ea typeface="+mn-ea"/>
                <a:cs typeface="+mn-cs"/>
              </a:rPr>
              <a:t>TRIMESTRE DEL EMBARAZO</a:t>
            </a:r>
            <a:r>
              <a:rPr lang="es-ES" dirty="0">
                <a:solidFill>
                  <a:srgbClr val="4E9EBA"/>
                </a:solidFill>
                <a:latin typeface="Arial Black" pitchFamily="34" charset="0"/>
              </a:rPr>
              <a:t/>
            </a:r>
            <a:br>
              <a:rPr lang="es-ES" dirty="0">
                <a:solidFill>
                  <a:srgbClr val="4E9EBA"/>
                </a:solidFill>
                <a:latin typeface="Arial Black" pitchFamily="34" charset="0"/>
              </a:rPr>
            </a:br>
            <a:endParaRPr lang="es-ES" dirty="0">
              <a:solidFill>
                <a:srgbClr val="4E9EBA"/>
              </a:solidFill>
              <a:latin typeface="Arial Black" pitchFamily="34" charset="0"/>
              <a:ea typeface="+mn-ea"/>
              <a:cs typeface="+mn-cs"/>
            </a:endParaRPr>
          </a:p>
        </p:txBody>
      </p:sp>
      <p:sp>
        <p:nvSpPr>
          <p:cNvPr id="6" name="Subtítulo 2"/>
          <p:cNvSpPr txBox="1">
            <a:spLocks/>
          </p:cNvSpPr>
          <p:nvPr/>
        </p:nvSpPr>
        <p:spPr>
          <a:xfrm>
            <a:off x="1551777" y="1557024"/>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400"/>
              </a:lnSpc>
            </a:pPr>
            <a:endParaRPr lang="es-ES" sz="2000" b="1" dirty="0" smtClean="0">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284754"/>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4" name="CuadroTexto 3"/>
          <p:cNvSpPr txBox="1"/>
          <p:nvPr/>
        </p:nvSpPr>
        <p:spPr>
          <a:xfrm>
            <a:off x="735724" y="1557024"/>
            <a:ext cx="10742709" cy="3970318"/>
          </a:xfrm>
          <a:prstGeom prst="rect">
            <a:avLst/>
          </a:prstGeom>
          <a:noFill/>
        </p:spPr>
        <p:txBody>
          <a:bodyPr wrap="square" rtlCol="0">
            <a:spAutoFit/>
          </a:bodyPr>
          <a:lstStyle/>
          <a:p>
            <a:r>
              <a:rPr lang="es-ES" dirty="0" err="1" smtClean="0"/>
              <a:t>Ondansetrón</a:t>
            </a:r>
            <a:r>
              <a:rPr lang="es-ES" dirty="0" smtClean="0"/>
              <a:t> se </a:t>
            </a:r>
            <a:r>
              <a:rPr lang="es-ES" dirty="0"/>
              <a:t>prescribe, fuera de su indicación autorizada, para el tratamiento de la hiperémesis gravídica y de formas más leves de náuseas y vómitos asociados </a:t>
            </a:r>
            <a:r>
              <a:rPr lang="es-ES" dirty="0" smtClean="0"/>
              <a:t>al embarazo.</a:t>
            </a:r>
          </a:p>
          <a:p>
            <a:endParaRPr lang="es-ES" dirty="0" smtClean="0"/>
          </a:p>
          <a:p>
            <a:r>
              <a:rPr lang="es-ES" dirty="0" smtClean="0"/>
              <a:t>El </a:t>
            </a:r>
            <a:r>
              <a:rPr lang="es-ES" dirty="0"/>
              <a:t>PRAC </a:t>
            </a:r>
            <a:r>
              <a:rPr lang="es-ES" dirty="0" smtClean="0"/>
              <a:t>ha </a:t>
            </a:r>
            <a:r>
              <a:rPr lang="es-ES" dirty="0" err="1" smtClean="0"/>
              <a:t>concluído</a:t>
            </a:r>
            <a:r>
              <a:rPr lang="es-ES" dirty="0" smtClean="0"/>
              <a:t> </a:t>
            </a:r>
            <a:r>
              <a:rPr lang="es-ES" dirty="0"/>
              <a:t>que existe un ligero aumento del riesgo de defectos de cierre </a:t>
            </a:r>
            <a:r>
              <a:rPr lang="es-ES" dirty="0" err="1"/>
              <a:t>orofaciales</a:t>
            </a:r>
            <a:r>
              <a:rPr lang="es-ES" dirty="0"/>
              <a:t> en hijos de madres que recibieron </a:t>
            </a:r>
            <a:r>
              <a:rPr lang="es-ES" dirty="0" err="1"/>
              <a:t>ondansetrón</a:t>
            </a:r>
            <a:r>
              <a:rPr lang="es-ES" dirty="0"/>
              <a:t> durante el primer trimestre de </a:t>
            </a:r>
            <a:r>
              <a:rPr lang="es-ES" dirty="0" smtClean="0"/>
              <a:t>embarazo. No </a:t>
            </a:r>
            <a:r>
              <a:rPr lang="es-ES" dirty="0"/>
              <a:t>se ha probado aumento del riesgo de malformaciones cardiacas</a:t>
            </a:r>
            <a:r>
              <a:rPr lang="es-ES" dirty="0" smtClean="0"/>
              <a:t>.</a:t>
            </a:r>
          </a:p>
          <a:p>
            <a:endParaRPr lang="es-ES" dirty="0"/>
          </a:p>
          <a:p>
            <a:r>
              <a:rPr lang="es-ES" dirty="0" smtClean="0"/>
              <a:t>La AEMPS recuerda a los profesionales sanitarios:</a:t>
            </a:r>
          </a:p>
          <a:p>
            <a:endParaRPr lang="es-ES" dirty="0"/>
          </a:p>
          <a:p>
            <a:pPr marL="285750" indent="-285750">
              <a:buFont typeface="Arial" panose="020B0604020202020204" pitchFamily="34" charset="0"/>
              <a:buChar char="•"/>
            </a:pPr>
            <a:r>
              <a:rPr lang="es-ES" b="1" dirty="0" err="1" smtClean="0">
                <a:solidFill>
                  <a:srgbClr val="0070C0"/>
                </a:solidFill>
              </a:rPr>
              <a:t>Ondansetrón</a:t>
            </a:r>
            <a:r>
              <a:rPr lang="es-ES" b="1" dirty="0" smtClean="0">
                <a:solidFill>
                  <a:srgbClr val="0070C0"/>
                </a:solidFill>
              </a:rPr>
              <a:t> </a:t>
            </a:r>
            <a:r>
              <a:rPr lang="es-ES" b="1" dirty="0">
                <a:solidFill>
                  <a:srgbClr val="0070C0"/>
                </a:solidFill>
              </a:rPr>
              <a:t>no está indicado para tratar a mujeres embarazadas </a:t>
            </a:r>
            <a:r>
              <a:rPr lang="es-ES" dirty="0"/>
              <a:t>y este uso debe de evitarse especialmente durante el primer </a:t>
            </a:r>
            <a:r>
              <a:rPr lang="es-ES" dirty="0" smtClean="0"/>
              <a:t>trimestre.</a:t>
            </a:r>
          </a:p>
          <a:p>
            <a:endParaRPr lang="es-ES" dirty="0"/>
          </a:p>
          <a:p>
            <a:pPr marL="285750" indent="-285750">
              <a:buFont typeface="Arial" panose="020B0604020202020204" pitchFamily="34" charset="0"/>
              <a:buChar char="•"/>
            </a:pPr>
            <a:r>
              <a:rPr lang="es-ES" dirty="0"/>
              <a:t>La necesidad de informar a todas las pacientes en edad fértil en tratamiento con </a:t>
            </a:r>
            <a:r>
              <a:rPr lang="es-ES" dirty="0" err="1"/>
              <a:t>ondansetrón</a:t>
            </a:r>
            <a:r>
              <a:rPr lang="es-ES" dirty="0"/>
              <a:t> acerca del riesgo de este tipo de defectos, recomendándoles el uso de medidas anticonceptivas eficaces</a:t>
            </a:r>
            <a:r>
              <a:rPr lang="es-ES" dirty="0" smtClean="0"/>
              <a:t>.</a:t>
            </a:r>
            <a:endParaRPr lang="es-ES" dirty="0"/>
          </a:p>
        </p:txBody>
      </p:sp>
    </p:spTree>
    <p:extLst>
      <p:ext uri="{BB962C8B-B14F-4D97-AF65-F5344CB8AC3E}">
        <p14:creationId xmlns:p14="http://schemas.microsoft.com/office/powerpoint/2010/main" val="20457037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49278" y="395906"/>
            <a:ext cx="10515600" cy="732155"/>
          </a:xfrm>
        </p:spPr>
        <p:txBody>
          <a:bodyPr>
            <a:noAutofit/>
          </a:bodyPr>
          <a:lstStyle/>
          <a:p>
            <a:pPr algn="ctr"/>
            <a:r>
              <a:rPr lang="es-ES" sz="2800">
                <a:solidFill>
                  <a:srgbClr val="4E9EBA"/>
                </a:solidFill>
                <a:latin typeface="Arial Black" pitchFamily="34" charset="0"/>
                <a:ea typeface="+mn-ea"/>
                <a:cs typeface="+mn-cs"/>
              </a:rPr>
              <a:t>DOMPERIDONA: SUPRESIÓN </a:t>
            </a:r>
            <a:r>
              <a:rPr lang="es-ES" sz="2800" smtClean="0">
                <a:solidFill>
                  <a:srgbClr val="4E9EBA"/>
                </a:solidFill>
                <a:latin typeface="Arial Black" pitchFamily="34" charset="0"/>
                <a:ea typeface="+mn-ea"/>
                <a:cs typeface="+mn-cs"/>
              </a:rPr>
              <a:t>DE LA </a:t>
            </a:r>
            <a:r>
              <a:rPr lang="es-ES" sz="2800">
                <a:solidFill>
                  <a:srgbClr val="4E9EBA"/>
                </a:solidFill>
                <a:latin typeface="Arial Black" pitchFamily="34" charset="0"/>
                <a:ea typeface="+mn-ea"/>
                <a:cs typeface="+mn-cs"/>
              </a:rPr>
              <a:t>INDICACIÓN EN PEDIATRÍA Y </a:t>
            </a:r>
            <a:r>
              <a:rPr lang="es-ES" sz="2800" smtClean="0">
                <a:solidFill>
                  <a:srgbClr val="4E9EBA"/>
                </a:solidFill>
                <a:latin typeface="Arial Black" pitchFamily="34" charset="0"/>
                <a:ea typeface="+mn-ea"/>
                <a:cs typeface="+mn-cs"/>
              </a:rPr>
              <a:t>CONTRAINDICACIONES </a:t>
            </a:r>
            <a:r>
              <a:rPr lang="es-ES" sz="2800">
                <a:solidFill>
                  <a:srgbClr val="4E9EBA"/>
                </a:solidFill>
                <a:latin typeface="Arial Black" pitchFamily="34" charset="0"/>
                <a:ea typeface="+mn-ea"/>
                <a:cs typeface="+mn-cs"/>
              </a:rPr>
              <a:t>EN ADULTOS Y ADOLESCENTES</a:t>
            </a:r>
            <a:endParaRPr lang="es-ES" dirty="0">
              <a:solidFill>
                <a:srgbClr val="4E9EBA"/>
              </a:solidFill>
              <a:latin typeface="Arial Black" pitchFamily="34" charset="0"/>
              <a:ea typeface="+mn-ea"/>
              <a:cs typeface="+mn-cs"/>
            </a:endParaRPr>
          </a:p>
        </p:txBody>
      </p:sp>
      <p:sp>
        <p:nvSpPr>
          <p:cNvPr id="6" name="Subtítulo 2"/>
          <p:cNvSpPr txBox="1">
            <a:spLocks/>
          </p:cNvSpPr>
          <p:nvPr/>
        </p:nvSpPr>
        <p:spPr>
          <a:xfrm>
            <a:off x="1551777" y="1557024"/>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400"/>
              </a:lnSpc>
            </a:pPr>
            <a:endParaRPr lang="es-ES" sz="2000" b="1" dirty="0" smtClean="0">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284754"/>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4" name="CuadroTexto 3"/>
          <p:cNvSpPr txBox="1"/>
          <p:nvPr/>
        </p:nvSpPr>
        <p:spPr>
          <a:xfrm>
            <a:off x="724644" y="2047538"/>
            <a:ext cx="10742709" cy="2308324"/>
          </a:xfrm>
          <a:prstGeom prst="rect">
            <a:avLst/>
          </a:prstGeom>
          <a:noFill/>
        </p:spPr>
        <p:txBody>
          <a:bodyPr wrap="square" rtlCol="0">
            <a:spAutoFit/>
          </a:bodyPr>
          <a:lstStyle/>
          <a:p>
            <a:r>
              <a:rPr lang="es-ES" dirty="0"/>
              <a:t>A raíz de los casos notificados de arritmias asociados a la administración de </a:t>
            </a:r>
            <a:r>
              <a:rPr lang="es-ES" dirty="0" err="1"/>
              <a:t>domperidona</a:t>
            </a:r>
            <a:r>
              <a:rPr lang="es-ES" dirty="0"/>
              <a:t>, en 2014 se restringió su indicación al alivio sintomático de náuseas y vómitos, introduciéndose también ciertas contraindicaciones</a:t>
            </a:r>
            <a:endParaRPr lang="es-ES" dirty="0" smtClean="0"/>
          </a:p>
          <a:p>
            <a:endParaRPr lang="es-ES" dirty="0"/>
          </a:p>
          <a:p>
            <a:r>
              <a:rPr lang="es-ES" dirty="0" smtClean="0"/>
              <a:t>Actualmente, dada </a:t>
            </a:r>
            <a:r>
              <a:rPr lang="es-ES" dirty="0"/>
              <a:t>la limitada evidencia sobre su eficacia </a:t>
            </a:r>
            <a:r>
              <a:rPr lang="es-ES" dirty="0" smtClean="0"/>
              <a:t>en niños,  </a:t>
            </a:r>
            <a:r>
              <a:rPr lang="es-ES" b="1" dirty="0">
                <a:solidFill>
                  <a:srgbClr val="0070C0"/>
                </a:solidFill>
              </a:rPr>
              <a:t>solo está autorizada para su uso en adultos y adolescentes de 12 años de edad o mayores, y con al menos 35 kg de peso corporal</a:t>
            </a:r>
            <a:endParaRPr lang="es-ES" b="1" dirty="0" smtClean="0">
              <a:solidFill>
                <a:srgbClr val="0070C0"/>
              </a:solidFill>
            </a:endParaRPr>
          </a:p>
          <a:p>
            <a:endParaRPr lang="es-ES" dirty="0"/>
          </a:p>
          <a:p>
            <a:r>
              <a:rPr lang="es-ES" dirty="0" smtClean="0"/>
              <a:t>La </a:t>
            </a:r>
            <a:r>
              <a:rPr lang="es-ES" dirty="0"/>
              <a:t>AEMPS recuerda a los profesionales que deben respetar las contraindicaciones de uso y las precauciones relacionadas con las arritmias.</a:t>
            </a:r>
          </a:p>
        </p:txBody>
      </p:sp>
    </p:spTree>
    <p:extLst>
      <p:ext uri="{BB962C8B-B14F-4D97-AF65-F5344CB8AC3E}">
        <p14:creationId xmlns:p14="http://schemas.microsoft.com/office/powerpoint/2010/main" val="1570863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49278" y="395906"/>
            <a:ext cx="10515600" cy="732155"/>
          </a:xfrm>
        </p:spPr>
        <p:txBody>
          <a:bodyPr>
            <a:noAutofit/>
          </a:bodyPr>
          <a:lstStyle/>
          <a:p>
            <a:pPr algn="ctr"/>
            <a:r>
              <a:rPr lang="es-ES" sz="2800" smtClean="0">
                <a:solidFill>
                  <a:srgbClr val="4E9EBA"/>
                </a:solidFill>
                <a:latin typeface="Arial Black" pitchFamily="34" charset="0"/>
                <a:ea typeface="+mn-ea"/>
                <a:cs typeface="+mn-cs"/>
              </a:rPr>
              <a:t>ANTITIROIDEOS </a:t>
            </a:r>
            <a:r>
              <a:rPr lang="es-ES" sz="2800">
                <a:solidFill>
                  <a:srgbClr val="4E9EBA"/>
                </a:solidFill>
                <a:latin typeface="Arial Black" pitchFamily="34" charset="0"/>
                <a:ea typeface="+mn-ea"/>
                <a:cs typeface="+mn-cs"/>
              </a:rPr>
              <a:t>CARBIMAZOL (NEO-TOMIZOL®), TIAMAZOL (TIRODRIL®) Y PROPILTIOURACILO</a:t>
            </a:r>
            <a:r>
              <a:rPr lang="es-ES" sz="2800" smtClean="0">
                <a:solidFill>
                  <a:srgbClr val="4E9EBA"/>
                </a:solidFill>
                <a:latin typeface="Arial Black" pitchFamily="34" charset="0"/>
                <a:ea typeface="+mn-ea"/>
                <a:cs typeface="+mn-cs"/>
              </a:rPr>
              <a:t>:</a:t>
            </a:r>
            <a:endParaRPr lang="es-ES" dirty="0">
              <a:solidFill>
                <a:srgbClr val="4E9EBA"/>
              </a:solidFill>
              <a:latin typeface="Arial Black" pitchFamily="34" charset="0"/>
              <a:ea typeface="+mn-ea"/>
              <a:cs typeface="+mn-cs"/>
            </a:endParaRPr>
          </a:p>
        </p:txBody>
      </p:sp>
      <p:sp>
        <p:nvSpPr>
          <p:cNvPr id="6" name="Subtítulo 2"/>
          <p:cNvSpPr txBox="1">
            <a:spLocks/>
          </p:cNvSpPr>
          <p:nvPr/>
        </p:nvSpPr>
        <p:spPr>
          <a:xfrm>
            <a:off x="1551777" y="1557024"/>
            <a:ext cx="9088445" cy="416922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400"/>
              </a:lnSpc>
            </a:pPr>
            <a:endParaRPr lang="es-ES" sz="2000" b="1" dirty="0" smtClean="0">
              <a:solidFill>
                <a:srgbClr val="4E9EBA"/>
              </a:solidFill>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284754"/>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4" name="CuadroTexto 3"/>
          <p:cNvSpPr txBox="1"/>
          <p:nvPr/>
        </p:nvSpPr>
        <p:spPr>
          <a:xfrm>
            <a:off x="735724" y="1641715"/>
            <a:ext cx="10742709" cy="4524315"/>
          </a:xfrm>
          <a:prstGeom prst="rect">
            <a:avLst/>
          </a:prstGeom>
          <a:noFill/>
        </p:spPr>
        <p:txBody>
          <a:bodyPr wrap="square" rtlCol="0">
            <a:spAutoFit/>
          </a:bodyPr>
          <a:lstStyle/>
          <a:p>
            <a:r>
              <a:rPr lang="es-ES" b="1">
                <a:solidFill>
                  <a:schemeClr val="accent1">
                    <a:lumMod val="75000"/>
                  </a:schemeClr>
                </a:solidFill>
              </a:rPr>
              <a:t>Riesgo de pancreatitis </a:t>
            </a:r>
            <a:r>
              <a:rPr lang="es-ES" b="1" smtClean="0">
                <a:solidFill>
                  <a:schemeClr val="accent1">
                    <a:lumMod val="75000"/>
                  </a:schemeClr>
                </a:solidFill>
              </a:rPr>
              <a:t>aguda</a:t>
            </a:r>
            <a:endParaRPr lang="es-ES" b="1">
              <a:solidFill>
                <a:schemeClr val="accent1">
                  <a:lumMod val="75000"/>
                </a:schemeClr>
              </a:solidFill>
            </a:endParaRPr>
          </a:p>
          <a:p>
            <a:r>
              <a:rPr lang="es-ES" smtClean="0"/>
              <a:t>En </a:t>
            </a:r>
            <a:r>
              <a:rPr lang="es-ES"/>
              <a:t>su mayoría, la suspensión del tratamiento mejoraba la situación </a:t>
            </a:r>
            <a:r>
              <a:rPr lang="es-ES" smtClean="0"/>
              <a:t>clínica, </a:t>
            </a:r>
            <a:r>
              <a:rPr lang="es-ES"/>
              <a:t>pero en muchos casos el reinicio </a:t>
            </a:r>
            <a:endParaRPr lang="es-ES" smtClean="0"/>
          </a:p>
          <a:p>
            <a:r>
              <a:rPr lang="es-ES" smtClean="0"/>
              <a:t>produjo </a:t>
            </a:r>
            <a:r>
              <a:rPr lang="es-ES"/>
              <a:t>un nuevo episodio de pancreatitis de inicio más rápido. </a:t>
            </a:r>
            <a:endParaRPr lang="es-ES" smtClean="0"/>
          </a:p>
          <a:p>
            <a:endParaRPr lang="es-ES" smtClean="0"/>
          </a:p>
          <a:p>
            <a:r>
              <a:rPr lang="es-ES" b="1">
                <a:solidFill>
                  <a:schemeClr val="accent1">
                    <a:lumMod val="75000"/>
                  </a:schemeClr>
                </a:solidFill>
              </a:rPr>
              <a:t>Malformaciones congénitas por antitiroideos</a:t>
            </a:r>
          </a:p>
          <a:p>
            <a:r>
              <a:rPr lang="es-ES" smtClean="0"/>
              <a:t>La </a:t>
            </a:r>
            <a:r>
              <a:rPr lang="es-ES"/>
              <a:t>información </a:t>
            </a:r>
            <a:r>
              <a:rPr lang="es-ES" smtClean="0"/>
              <a:t>proviene </a:t>
            </a:r>
            <a:r>
              <a:rPr lang="es-ES"/>
              <a:t>de casos notificados, estudios epidemiológicos y metaanálisis de </a:t>
            </a:r>
            <a:r>
              <a:rPr lang="es-ES" smtClean="0"/>
              <a:t>estudios observacionales que indican </a:t>
            </a:r>
            <a:r>
              <a:rPr lang="es-ES"/>
              <a:t>un incremento de riesgo de malformaciones congénitas (aplasia cutánea congénita, malformaciones craneofaciales, onfalocele, atresia esofágica, anomalía del conducto onfalomesentérico y defecto septal ventricular) con el uso de carbimazol/tiamazol</a:t>
            </a:r>
            <a:r>
              <a:rPr lang="es-ES" smtClean="0"/>
              <a:t>. Respecto </a:t>
            </a:r>
            <a:r>
              <a:rPr lang="es-ES"/>
              <a:t>al </a:t>
            </a:r>
            <a:r>
              <a:rPr lang="es-ES" smtClean="0"/>
              <a:t>propiltiouracilo </a:t>
            </a:r>
            <a:r>
              <a:rPr lang="es-ES"/>
              <a:t>los </a:t>
            </a:r>
            <a:r>
              <a:rPr lang="es-ES" smtClean="0"/>
              <a:t>estudios proporcionan </a:t>
            </a:r>
            <a:r>
              <a:rPr lang="es-ES"/>
              <a:t>resultados contradictorios</a:t>
            </a:r>
            <a:r>
              <a:rPr lang="es-ES" smtClean="0"/>
              <a:t>.</a:t>
            </a:r>
          </a:p>
          <a:p>
            <a:endParaRPr lang="es-ES"/>
          </a:p>
          <a:p>
            <a:r>
              <a:rPr lang="es-ES" u="sng" smtClean="0"/>
              <a:t>La AEMPS </a:t>
            </a:r>
            <a:r>
              <a:rPr lang="es-ES" u="sng"/>
              <a:t>se recomienda </a:t>
            </a:r>
            <a:r>
              <a:rPr lang="es-ES" u="sng" smtClean="0"/>
              <a:t>:</a:t>
            </a:r>
          </a:p>
          <a:p>
            <a:r>
              <a:rPr lang="es-ES"/>
              <a:t>• </a:t>
            </a:r>
            <a:r>
              <a:rPr lang="es-ES" smtClean="0"/>
              <a:t>Suspender el </a:t>
            </a:r>
            <a:r>
              <a:rPr lang="es-ES"/>
              <a:t>tratamiento </a:t>
            </a:r>
            <a:r>
              <a:rPr lang="es-ES" smtClean="0"/>
              <a:t>en </a:t>
            </a:r>
            <a:r>
              <a:rPr lang="es-ES"/>
              <a:t>los pacientes que desarrollen pancreatitis aguda </a:t>
            </a:r>
            <a:r>
              <a:rPr lang="es-ES" smtClean="0"/>
              <a:t>y </a:t>
            </a:r>
            <a:r>
              <a:rPr lang="es-ES"/>
              <a:t>no volver a tratar al paciente con estos medicamentos.</a:t>
            </a:r>
          </a:p>
          <a:p>
            <a:r>
              <a:rPr lang="es-ES" smtClean="0"/>
              <a:t>• </a:t>
            </a:r>
            <a:r>
              <a:rPr lang="es-ES"/>
              <a:t>advertir a las mujeres en edad fértil del riesgo potencial del uso de estos fármacos durante el embarazo y de la necesidad de utilizar métodos anticonceptivos eficaces durante todo el </a:t>
            </a:r>
            <a:r>
              <a:rPr lang="es-ES" smtClean="0"/>
              <a:t>tratamiento</a:t>
            </a:r>
            <a:r>
              <a:rPr lang="es-ES"/>
              <a:t>.</a:t>
            </a:r>
          </a:p>
        </p:txBody>
      </p:sp>
    </p:spTree>
    <p:extLst>
      <p:ext uri="{BB962C8B-B14F-4D97-AF65-F5344CB8AC3E}">
        <p14:creationId xmlns:p14="http://schemas.microsoft.com/office/powerpoint/2010/main" val="77583124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gai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91CD9D10FA1F543857F910471C88E3F" ma:contentTypeVersion="13" ma:contentTypeDescription="Create a new document." ma:contentTypeScope="" ma:versionID="a684cdddda9a1f6f5720da6f12386672">
  <xsd:schema xmlns:xsd="http://www.w3.org/2001/XMLSchema" xmlns:xs="http://www.w3.org/2001/XMLSchema" xmlns:p="http://schemas.microsoft.com/office/2006/metadata/properties" xmlns:ns2="1fdafc60-6e87-4fef-9209-278af2a3ac6d" xmlns:ns3="f301a845-6ce7-4628-b9f3-e90712a662a6" targetNamespace="http://schemas.microsoft.com/office/2006/metadata/properties" ma:root="true" ma:fieldsID="b6d168d2b3f1738a0127c4921878d9e1" ns2:_="" ns3:_="">
    <xsd:import namespace="1fdafc60-6e87-4fef-9209-278af2a3ac6d"/>
    <xsd:import namespace="f301a845-6ce7-4628-b9f3-e90712a662a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3:SharedWithUsers" minOccurs="0"/>
                <xsd:element ref="ns3:SharedWithDetail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dafc60-6e87-4fef-9209-278af2a3ac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301a845-6ce7-4628-b9f3-e90712a662a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1737D3B-2628-4CB1-A252-A7A3FD4F8197}">
  <ds:schemaRefs>
    <ds:schemaRef ds:uri="http://schemas.microsoft.com/sharepoint/v3/contenttype/forms"/>
  </ds:schemaRefs>
</ds:datastoreItem>
</file>

<file path=customXml/itemProps2.xml><?xml version="1.0" encoding="utf-8"?>
<ds:datastoreItem xmlns:ds="http://schemas.openxmlformats.org/officeDocument/2006/customXml" ds:itemID="{0C9C0450-BEA5-4695-94A4-D41D36B74154}">
  <ds:schemaRefs>
    <ds:schemaRef ds:uri="http://purl.org/dc/elements/1.1/"/>
    <ds:schemaRef ds:uri="http://schemas.microsoft.com/office/2006/documentManagement/types"/>
    <ds:schemaRef ds:uri="f301a845-6ce7-4628-b9f3-e90712a662a6"/>
    <ds:schemaRef ds:uri="http://purl.org/dc/terms/"/>
    <ds:schemaRef ds:uri="http://schemas.openxmlformats.org/package/2006/metadata/core-properties"/>
    <ds:schemaRef ds:uri="http://purl.org/dc/dcmitype/"/>
    <ds:schemaRef ds:uri="http://schemas.microsoft.com/office/infopath/2007/PartnerControls"/>
    <ds:schemaRef ds:uri="1fdafc60-6e87-4fef-9209-278af2a3ac6d"/>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684A8318-8FE4-4E3A-BBE0-B6AB99E013D2}"/>
</file>

<file path=docProps/app.xml><?xml version="1.0" encoding="utf-8"?>
<Properties xmlns="http://schemas.openxmlformats.org/officeDocument/2006/extended-properties" xmlns:vt="http://schemas.openxmlformats.org/officeDocument/2006/docPropsVTypes">
  <TotalTime>8801</TotalTime>
  <Words>2946</Words>
  <Application>Microsoft Office PowerPoint</Application>
  <PresentationFormat>Panorámica</PresentationFormat>
  <Paragraphs>172</Paragraphs>
  <Slides>25</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25</vt:i4>
      </vt:variant>
    </vt:vector>
  </HeadingPairs>
  <TitlesOfParts>
    <vt:vector size="30" baseType="lpstr">
      <vt:lpstr>Arial</vt:lpstr>
      <vt:lpstr>Arial Black</vt:lpstr>
      <vt:lpstr>Calibri</vt:lpstr>
      <vt:lpstr>Calibri Light</vt:lpstr>
      <vt:lpstr>Tema de Office</vt:lpstr>
      <vt:lpstr>SEGURIDAD DE MEDICAMENTOS: SEÑALES Y ALERTAS GENERADAS EN 2019-2021  VOLUMEN 30 • Nº 2 • 2022</vt:lpstr>
      <vt:lpstr>Sumario</vt:lpstr>
      <vt:lpstr>INTRODUCCIÓN</vt:lpstr>
      <vt:lpstr>VITAMINA D: HIPERCALCEMIA GRAVE POR SOBREDOSIFICACIÓN</vt:lpstr>
      <vt:lpstr>PROLIA® (DENOSUMAB): RIESGO DE FRACTURAS VERTEBRALES TRAS LA SUSPENSIÓN DEL TRATAMIENTO </vt:lpstr>
      <vt:lpstr>METOTREXATO: NUEVAS MEDIDAS PARA EVITAR REACCIONES ADVERSAS POR ERRORES EN SU ADMINISTRACIÓN </vt:lpstr>
      <vt:lpstr>ONDANSETRON: DEFECTOS DE CIERRE OROFACIALES TRAS SU USO EN PRIMER TRIMESTRE DEL EMBARAZO </vt:lpstr>
      <vt:lpstr>DOMPERIDONA: SUPRESIÓN DE LA INDICACIÓN EN PEDIATRÍA Y CONTRAINDICACIONES EN ADULTOS Y ADOLESCENTES</vt:lpstr>
      <vt:lpstr>ANTITIROIDEOS CARBIMAZOL (NEO-TOMIZOL®), TIAMAZOL (TIRODRIL®) Y PROPILTIOURACILO:</vt:lpstr>
      <vt:lpstr>ANTICOAGULANTES ORALES DIRECTOS: NO RECOMENDADOS EN PACIENTES CON SÍNDROME ANTIFOSFOLÍPIDO (SAF) Y ANTECEDENTES DE TROMBOSIS</vt:lpstr>
      <vt:lpstr>FLUOROQUINOLONAS DE USO SISTÉMICO O INHALADO: RIESGO DE INSUFICIENCIA VALVULAR Y REGURGITACIÓN CARDÍACA</vt:lpstr>
      <vt:lpstr>FEBUXOSTAT: NO RECOMENDADO EN PACIENTES CON GOTA Y ANTECEDENTES DE ENFERMEDAD CARDIOVASCULAR</vt:lpstr>
      <vt:lpstr>ACETATO DE CIPROTERONA A DOSIS ALTAS (ANDROCUR®) Y RIESGO DE MENINGIOMA</vt:lpstr>
      <vt:lpstr>ESMYA® (ACETATO DE ULIPRISTAL 5 MG): LEVANTAMIENTO DE LA SUSPENSIÓN DE COMERCIALIZACIÓN, CON RESTRICCIONES (RIESGO DE DAÑO HEPÁTICO GRAVE)</vt:lpstr>
      <vt:lpstr>LEUPRORELINA DE LIBERACIÓN PROLONGADA: ERRORES EN LA RECONSTITUCIÓN Y ADMINISTRACIÓN (I)</vt:lpstr>
      <vt:lpstr>PICATO® (INGENOL MEBUTATO): SUSPENSIÓN DE COMERCIALIZACIÓN MIENTRAS FINALIZA EVALUACIÓN EN CURSO</vt:lpstr>
      <vt:lpstr>NITROSAMINAS. NUEVOS MEDICAMENTOS AFECTADOS POR LA RETIRADA DE LOTES: RANITIDINA Y VARENICLINA</vt:lpstr>
      <vt:lpstr>SEGURIDAD DE LAS VACUNAS FRENTE A LA COVID-19</vt:lpstr>
      <vt:lpstr>VACUNAS CON VECTOR VIRAL:  VAXZEVRIA® Y VACUNA DE JANSSEN</vt:lpstr>
      <vt:lpstr>VACUNAS CON VECTOR VIRAL:  VAXZEVRIA® Y VACUNA DE JANSSEN</vt:lpstr>
      <vt:lpstr>VACUNAS CON VECTOR VIRAL:  VAXZEVRIA® Y VACUNA DE JANSSEN</vt:lpstr>
      <vt:lpstr>VACUNAS CON VECTOR VIRAL:  VAXZEVRIA® Y VACUNA DE JANSSEN</vt:lpstr>
      <vt:lpstr>VACUNAS DE ARNM:  COMIRNATY® (PFIZER)Y SPIKEVAX® (MODERNA)</vt:lpstr>
      <vt:lpstr>OTRAS COMUNICACIONES DE SEGURIDAD</vt:lpstr>
      <vt:lpstr>Para más información y bibliografía… </vt:lpstr>
    </vt:vector>
  </TitlesOfParts>
  <Company>Eusko Jaurlaritza Gobierno Vasco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Titulo INFAC  Vol xx, nºx año</dc:title>
  <dc:creator>López Varona, Mª José</dc:creator>
  <cp:lastModifiedBy>Ander Rosado Ortiz De Zarate</cp:lastModifiedBy>
  <cp:revision>200</cp:revision>
  <cp:lastPrinted>2022-02-23T13:38:32Z</cp:lastPrinted>
  <dcterms:created xsi:type="dcterms:W3CDTF">2022-01-18T07:46:55Z</dcterms:created>
  <dcterms:modified xsi:type="dcterms:W3CDTF">2022-03-28T10:49:17Z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0x010100491CD9D10FA1F543857F910471C88E3F</vt:lpwstr>
  </property>
</Properties>
</file>