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1"/>
  </p:handoutMasterIdLst>
  <p:sldIdLst>
    <p:sldId id="256" r:id="rId5"/>
    <p:sldId id="259" r:id="rId6"/>
    <p:sldId id="262" r:id="rId7"/>
    <p:sldId id="302" r:id="rId8"/>
    <p:sldId id="303" r:id="rId9"/>
    <p:sldId id="305" r:id="rId10"/>
    <p:sldId id="310" r:id="rId11"/>
    <p:sldId id="311" r:id="rId12"/>
    <p:sldId id="312" r:id="rId13"/>
    <p:sldId id="304" r:id="rId14"/>
    <p:sldId id="306" r:id="rId15"/>
    <p:sldId id="307" r:id="rId16"/>
    <p:sldId id="308" r:id="rId17"/>
    <p:sldId id="309" r:id="rId18"/>
    <p:sldId id="313" r:id="rId19"/>
    <p:sldId id="292" r:id="rId20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6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4314" y="2387601"/>
            <a:ext cx="11807687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20/10/2022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euskadi.eus/contenidos/informacion/cevime_infac_2022/es_def/adjuntos/INFAC_Vol_30_5_HTA_es.pdf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uskadi.eus/hipertension-presentacion/web01-a3hta/es/" TargetMode="Externa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6350" y="1575412"/>
            <a:ext cx="10752083" cy="2808677"/>
          </a:xfrm>
        </p:spPr>
        <p:txBody>
          <a:bodyPr>
            <a:noAutofit/>
          </a:bodyPr>
          <a:lstStyle/>
          <a:p>
            <a:r>
              <a:rPr lang="es-ES_tradnl" sz="4000" b="1" dirty="0" smtClean="0">
                <a:solidFill>
                  <a:srgbClr val="4E9EBA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ACTUALIZACIÓN EN EL TRATAMIENTO FARMACOLÓGICO DE LA HIPERTENSIÓN ARTERIAL</a:t>
            </a:r>
            <a:br>
              <a:rPr lang="es-ES_tradnl" sz="4000" b="1" dirty="0" smtClean="0">
                <a:solidFill>
                  <a:srgbClr val="4E9EBA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lang="es-ES_tradnl" sz="4000" b="1" dirty="0" smtClean="0">
                <a:solidFill>
                  <a:srgbClr val="4E9EBA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/>
            </a:r>
            <a:br>
              <a:rPr lang="es-ES_tradnl" sz="4000" b="1" dirty="0" smtClean="0">
                <a:solidFill>
                  <a:srgbClr val="4E9EBA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lang="es-ES_tradnl" sz="4000" b="1" dirty="0" err="1" smtClean="0">
                <a:solidFill>
                  <a:srgbClr val="4E9EBA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Vol</a:t>
            </a:r>
            <a:r>
              <a:rPr lang="es-ES_tradnl" sz="4000" b="1" dirty="0" smtClean="0">
                <a:solidFill>
                  <a:srgbClr val="4E9EBA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30, nº 5 - 2022</a:t>
            </a:r>
            <a:endParaRPr lang="es-ES" sz="4000" b="1" dirty="0">
              <a:solidFill>
                <a:srgbClr val="4E9EBA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1" y="365125"/>
            <a:ext cx="11161487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 ¿HA MODIFICADO EL ESTUDIO SPRINT LASCIFRAS OBJETIVO EN LAS GPC?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1" y="1410159"/>
            <a:ext cx="11161487" cy="207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El estudio SPRINT demostró </a:t>
            </a:r>
            <a:r>
              <a:rPr lang="es-ES" dirty="0"/>
              <a:t>por primera vez, en </a:t>
            </a:r>
            <a:r>
              <a:rPr lang="es-ES" dirty="0" smtClean="0"/>
              <a:t>pacientes </a:t>
            </a:r>
            <a:r>
              <a:rPr lang="es-ES" dirty="0"/>
              <a:t>de alto RCV, el </a:t>
            </a:r>
            <a:r>
              <a:rPr lang="es-ES" dirty="0" smtClean="0"/>
              <a:t>beneficio en </a:t>
            </a:r>
            <a:r>
              <a:rPr lang="es-ES" dirty="0"/>
              <a:t>términos de </a:t>
            </a:r>
            <a:r>
              <a:rPr lang="es-ES" dirty="0" smtClean="0"/>
              <a:t>morbimortalidad </a:t>
            </a:r>
            <a:r>
              <a:rPr lang="es-ES" dirty="0"/>
              <a:t>de un tratamiento intensivo de la PA (objetivo PAS &lt;120 </a:t>
            </a:r>
            <a:r>
              <a:rPr lang="es-ES" dirty="0" err="1"/>
              <a:t>mmHg</a:t>
            </a:r>
            <a:r>
              <a:rPr lang="es-ES" dirty="0"/>
              <a:t>; media alcanzada 121,5 </a:t>
            </a:r>
            <a:r>
              <a:rPr lang="es-ES" dirty="0" err="1"/>
              <a:t>mmHg</a:t>
            </a:r>
            <a:r>
              <a:rPr lang="es-ES" dirty="0"/>
              <a:t>) frente al tratamiento convencional (objetivo PAS &lt;140 </a:t>
            </a:r>
            <a:r>
              <a:rPr lang="es-ES" dirty="0" err="1"/>
              <a:t>mmHg</a:t>
            </a:r>
            <a:r>
              <a:rPr lang="es-ES" dirty="0"/>
              <a:t>; media alcanzada 134,6 </a:t>
            </a:r>
            <a:r>
              <a:rPr lang="es-ES" dirty="0" err="1"/>
              <a:t>mmHg</a:t>
            </a:r>
            <a:r>
              <a:rPr lang="es-ES" dirty="0" smtClean="0"/>
              <a:t>).</a:t>
            </a:r>
            <a:endParaRPr lang="en-US" dirty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err="1" smtClean="0"/>
              <a:t>Algunas</a:t>
            </a:r>
            <a:r>
              <a:rPr lang="en-US" dirty="0" smtClean="0"/>
              <a:t> GPC no </a:t>
            </a:r>
            <a:r>
              <a:rPr lang="en-US" dirty="0" err="1" smtClean="0"/>
              <a:t>consideran</a:t>
            </a:r>
            <a:r>
              <a:rPr lang="en-US" dirty="0" smtClean="0"/>
              <a:t> el SPRINT al </a:t>
            </a:r>
            <a:r>
              <a:rPr lang="en-US" dirty="0" err="1" smtClean="0"/>
              <a:t>elaborar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recomendaciones</a:t>
            </a:r>
            <a:r>
              <a:rPr lang="en-US" dirty="0" smtClean="0"/>
              <a:t>, </a:t>
            </a:r>
            <a:r>
              <a:rPr lang="en-US" dirty="0" err="1" smtClean="0"/>
              <a:t>debido</a:t>
            </a:r>
            <a:r>
              <a:rPr lang="en-US" dirty="0" smtClean="0"/>
              <a:t> a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limitaciones</a:t>
            </a:r>
            <a:r>
              <a:rPr lang="en-US" dirty="0" smtClean="0"/>
              <a:t> de </a:t>
            </a:r>
            <a:r>
              <a:rPr lang="en-US" dirty="0" err="1" smtClean="0"/>
              <a:t>diseño</a:t>
            </a:r>
            <a:r>
              <a:rPr lang="en-US" dirty="0" smtClean="0"/>
              <a:t>, 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interrupción</a:t>
            </a:r>
            <a:r>
              <a:rPr lang="en-US" dirty="0" smtClean="0"/>
              <a:t> </a:t>
            </a:r>
            <a:r>
              <a:rPr lang="en-US" dirty="0" err="1" smtClean="0"/>
              <a:t>prematura</a:t>
            </a:r>
            <a:r>
              <a:rPr lang="en-US" dirty="0" smtClean="0"/>
              <a:t> y 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difícil</a:t>
            </a:r>
            <a:r>
              <a:rPr lang="en-US" dirty="0" smtClean="0"/>
              <a:t> </a:t>
            </a:r>
            <a:r>
              <a:rPr lang="en-US" dirty="0" err="1" smtClean="0"/>
              <a:t>aplicabilidad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práctica</a:t>
            </a:r>
            <a:r>
              <a:rPr lang="en-US" dirty="0" smtClean="0"/>
              <a:t>  </a:t>
            </a:r>
            <a:r>
              <a:rPr lang="en-US" dirty="0" err="1" smtClean="0"/>
              <a:t>clínica</a:t>
            </a:r>
            <a:r>
              <a:rPr lang="en-US" dirty="0" smtClean="0"/>
              <a:t> (</a:t>
            </a:r>
            <a:r>
              <a:rPr lang="en-US" dirty="0" err="1" smtClean="0"/>
              <a:t>por</a:t>
            </a:r>
            <a:r>
              <a:rPr lang="en-US" dirty="0" smtClean="0"/>
              <a:t> la forma </a:t>
            </a:r>
            <a:r>
              <a:rPr lang="en-US" dirty="0" err="1" smtClean="0"/>
              <a:t>utilizada</a:t>
            </a:r>
            <a:r>
              <a:rPr lang="en-US" dirty="0" smtClean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 smtClean="0"/>
              <a:t>ensayo</a:t>
            </a:r>
            <a:r>
              <a:rPr lang="en-US" dirty="0" smtClean="0"/>
              <a:t> para </a:t>
            </a:r>
            <a:r>
              <a:rPr lang="en-US" dirty="0" err="1" smtClean="0"/>
              <a:t>medir</a:t>
            </a:r>
            <a:r>
              <a:rPr lang="en-US" dirty="0" smtClean="0"/>
              <a:t> la PA, que da </a:t>
            </a:r>
            <a:r>
              <a:rPr lang="en-US" dirty="0" err="1" smtClean="0"/>
              <a:t>lugar</a:t>
            </a:r>
            <a:r>
              <a:rPr lang="en-US" dirty="0" smtClean="0"/>
              <a:t> a </a:t>
            </a:r>
            <a:r>
              <a:rPr lang="en-US" dirty="0" err="1" smtClean="0"/>
              <a:t>valores</a:t>
            </a:r>
            <a:r>
              <a:rPr lang="en-US" dirty="0" smtClean="0"/>
              <a:t> de PA </a:t>
            </a:r>
            <a:r>
              <a:rPr lang="en-US" dirty="0" err="1" smtClean="0"/>
              <a:t>menores</a:t>
            </a:r>
            <a:r>
              <a:rPr lang="en-US" dirty="0"/>
              <a:t> </a:t>
            </a:r>
            <a:r>
              <a:rPr lang="en-US" dirty="0" err="1" smtClean="0"/>
              <a:t>respecto</a:t>
            </a:r>
            <a:r>
              <a:rPr lang="en-US" dirty="0" smtClean="0"/>
              <a:t> a la </a:t>
            </a:r>
            <a:r>
              <a:rPr lang="en-US" dirty="0" err="1" smtClean="0"/>
              <a:t>utilizada</a:t>
            </a:r>
            <a:r>
              <a:rPr lang="en-US" dirty="0" smtClean="0"/>
              <a:t> </a:t>
            </a:r>
            <a:r>
              <a:rPr lang="en-US" dirty="0" err="1" smtClean="0"/>
              <a:t>habitualmente</a:t>
            </a:r>
            <a:r>
              <a:rPr lang="en-US" dirty="0" smtClean="0"/>
              <a:t>).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4648" y="3955056"/>
            <a:ext cx="10361096" cy="1744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50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SELECCIÓN DEL TRATAMIENTO FARMACOLÓGICO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1" y="1410159"/>
            <a:ext cx="11161487" cy="32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En </a:t>
            </a:r>
            <a:r>
              <a:rPr lang="es-ES" dirty="0"/>
              <a:t>general, como tratamiento de primera línea en HTA sin comorbilidad, se mantiene la recomendación de seleccionar un diurético tipo </a:t>
            </a:r>
            <a:r>
              <a:rPr lang="es-ES" dirty="0" err="1"/>
              <a:t>tiazida</a:t>
            </a:r>
            <a:r>
              <a:rPr lang="es-ES" dirty="0"/>
              <a:t> a dosis bajas (preferentemente </a:t>
            </a:r>
            <a:r>
              <a:rPr lang="es-ES" dirty="0" err="1"/>
              <a:t>clortalidona</a:t>
            </a:r>
            <a:r>
              <a:rPr lang="es-ES" dirty="0"/>
              <a:t> o </a:t>
            </a:r>
            <a:r>
              <a:rPr lang="es-ES" dirty="0" err="1"/>
              <a:t>indapamida</a:t>
            </a:r>
            <a:r>
              <a:rPr lang="es-ES" dirty="0"/>
              <a:t>) o un </a:t>
            </a:r>
            <a:r>
              <a:rPr lang="es-ES" dirty="0" err="1"/>
              <a:t>calcioantagonista</a:t>
            </a:r>
            <a:r>
              <a:rPr lang="es-ES" dirty="0"/>
              <a:t> (</a:t>
            </a:r>
            <a:r>
              <a:rPr lang="es-ES" dirty="0" err="1"/>
              <a:t>dihidropiridina</a:t>
            </a:r>
            <a:r>
              <a:rPr lang="es-ES" dirty="0"/>
              <a:t>) o un IECA o ARAII (especialmente si el IECA no se tolera), considerando el perfil de efectos adversos, los costes y las preferencias del paciente. </a:t>
            </a:r>
            <a:endParaRPr lang="es-ES" dirty="0" smtClean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En </a:t>
            </a:r>
            <a:r>
              <a:rPr lang="es-ES" dirty="0"/>
              <a:t>pacientes con comorbilidades puede ser necesario considerar agentes </a:t>
            </a:r>
            <a:r>
              <a:rPr lang="es-ES" dirty="0" smtClean="0"/>
              <a:t>específicos (IECA </a:t>
            </a:r>
            <a:r>
              <a:rPr lang="es-ES" dirty="0"/>
              <a:t>y betabloqueantes en insuficiencia cardiaca con fracción de eyección reducida, IECA o ARA II en nefropatía diabética, betabloqueantes tras un IAM, etc.)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24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¿INICIAR CON TRATAMIENTO COMBINADO?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1" y="1275571"/>
            <a:ext cx="1116148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Alrededor </a:t>
            </a:r>
            <a:r>
              <a:rPr lang="es-ES" dirty="0"/>
              <a:t>de la mitad de los pacientes hipertensos requieren dos o más fármacos para controlar </a:t>
            </a:r>
            <a:r>
              <a:rPr lang="es-ES" dirty="0" smtClean="0"/>
              <a:t>su PA.</a:t>
            </a:r>
          </a:p>
          <a:p>
            <a:pPr algn="just"/>
            <a:endParaRPr lang="es-ES" sz="8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Ningún </a:t>
            </a:r>
            <a:r>
              <a:rPr lang="es-ES" dirty="0"/>
              <a:t>ECA </a:t>
            </a:r>
            <a:r>
              <a:rPr lang="es-ES" dirty="0" smtClean="0"/>
              <a:t>ha </a:t>
            </a:r>
            <a:r>
              <a:rPr lang="es-ES" dirty="0"/>
              <a:t>comparado </a:t>
            </a:r>
            <a:r>
              <a:rPr lang="es-ES" dirty="0" smtClean="0"/>
              <a:t>el inicio con monoterapia vs terapia combinada en </a:t>
            </a:r>
            <a:r>
              <a:rPr lang="es-ES" dirty="0"/>
              <a:t>resultados de eventos </a:t>
            </a:r>
            <a:r>
              <a:rPr lang="es-ES" dirty="0" smtClean="0"/>
              <a:t>cardiovasculares. </a:t>
            </a:r>
            <a:r>
              <a:rPr lang="es-ES" dirty="0"/>
              <a:t>Una RS Cochrane recientemente actualizada concluye que no hay evidencia suficiente para contestar a esta </a:t>
            </a:r>
            <a:r>
              <a:rPr lang="es-ES" dirty="0" smtClean="0"/>
              <a:t>cuestión.</a:t>
            </a:r>
          </a:p>
          <a:p>
            <a:pPr algn="just"/>
            <a:endParaRPr lang="es-ES" sz="8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Diferentes recomendaciones en las GPC: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/>
              <a:t>ESC/ESH: iniciar el tratamiento en la mayoría de </a:t>
            </a:r>
            <a:r>
              <a:rPr lang="es-ES" dirty="0" smtClean="0"/>
              <a:t>pacientes </a:t>
            </a:r>
            <a:r>
              <a:rPr lang="es-ES" dirty="0"/>
              <a:t>con terapia doble, mediante asociaciones de fármacos de distinta clase farmacológica a dosis fija, las llamadas SPC (single </a:t>
            </a:r>
            <a:r>
              <a:rPr lang="es-ES" dirty="0" err="1"/>
              <a:t>pill</a:t>
            </a:r>
            <a:r>
              <a:rPr lang="es-ES" dirty="0"/>
              <a:t> </a:t>
            </a:r>
            <a:r>
              <a:rPr lang="es-ES" dirty="0" err="1"/>
              <a:t>combination</a:t>
            </a:r>
            <a:r>
              <a:rPr lang="es-ES" dirty="0" smtClean="0"/>
              <a:t>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/>
              <a:t>OMS: iniciar el tratamiento con terapia combinada, especialmente si la PA basal está &gt;20/10 </a:t>
            </a:r>
            <a:r>
              <a:rPr lang="es-ES" dirty="0" err="1"/>
              <a:t>mmHg</a:t>
            </a:r>
            <a:r>
              <a:rPr lang="es-ES" dirty="0"/>
              <a:t> por encima de las cifras </a:t>
            </a:r>
            <a:r>
              <a:rPr lang="es-ES" dirty="0" smtClean="0"/>
              <a:t>objetivo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/>
              <a:t>CANADA</a:t>
            </a:r>
            <a:r>
              <a:rPr lang="es-ES" dirty="0" smtClean="0"/>
              <a:t>: ofrece </a:t>
            </a:r>
            <a:r>
              <a:rPr lang="es-ES" dirty="0"/>
              <a:t>la SPC como una opción más dentro de la selección de fármacos para el inicio del </a:t>
            </a:r>
            <a:r>
              <a:rPr lang="es-ES" dirty="0" smtClean="0"/>
              <a:t>tratamiento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NICE: </a:t>
            </a:r>
            <a:r>
              <a:rPr lang="es-ES" dirty="0"/>
              <a:t>sigue proponiendo un tratamiento </a:t>
            </a:r>
            <a:r>
              <a:rPr lang="es-ES" dirty="0" smtClean="0"/>
              <a:t>escalonado (empezar por monoterapia)</a:t>
            </a:r>
          </a:p>
          <a:p>
            <a:pPr algn="just"/>
            <a:endParaRPr lang="es-ES" sz="8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Se </a:t>
            </a:r>
            <a:r>
              <a:rPr lang="es-ES" dirty="0"/>
              <a:t>considera buena práctica utilizar las asociaciones a dosis fijas, una vez se han comprobado la efectividad y tolerancia a los principios activos por </a:t>
            </a:r>
            <a:r>
              <a:rPr lang="es-ES" dirty="0" smtClean="0"/>
              <a:t>separado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635" y="5375983"/>
            <a:ext cx="10945705" cy="1282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51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CRONOTERAPIA:</a:t>
            </a:r>
            <a:b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</a:br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¿MEJORA LOS RESULTADOS DE MORBIMORTALIDAD?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1" y="1255417"/>
            <a:ext cx="11161487" cy="4930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4E9EBA"/>
                </a:solidFill>
              </a:rPr>
              <a:t>Cronoterapia</a:t>
            </a:r>
            <a:r>
              <a:rPr lang="es-ES" dirty="0" smtClean="0"/>
              <a:t>: “administración </a:t>
            </a:r>
            <a:r>
              <a:rPr lang="es-ES" dirty="0"/>
              <a:t>de la medicación en ciertas horas del día que se consideran las más adecuadas para optimizar la actividad o minimizar la toxicidad</a:t>
            </a:r>
            <a:r>
              <a:rPr lang="es-ES" dirty="0" smtClean="0"/>
              <a:t>”.</a:t>
            </a:r>
            <a:endParaRPr lang="en-US" dirty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dirty="0"/>
              <a:t>L</a:t>
            </a:r>
            <a:r>
              <a:rPr lang="es-ES" dirty="0" smtClean="0"/>
              <a:t>a GPC de </a:t>
            </a:r>
            <a:r>
              <a:rPr lang="es-ES" dirty="0" err="1" smtClean="0"/>
              <a:t>Osakidetza</a:t>
            </a:r>
            <a:r>
              <a:rPr lang="es-ES" dirty="0" smtClean="0"/>
              <a:t> (</a:t>
            </a:r>
            <a:r>
              <a:rPr lang="es-ES" dirty="0"/>
              <a:t>2014</a:t>
            </a:r>
            <a:r>
              <a:rPr lang="es-ES" dirty="0" smtClean="0"/>
              <a:t>), con </a:t>
            </a:r>
            <a:r>
              <a:rPr lang="es-ES" dirty="0"/>
              <a:t>evidencia de calidad </a:t>
            </a:r>
            <a:r>
              <a:rPr lang="es-ES" dirty="0" smtClean="0"/>
              <a:t>baja: el </a:t>
            </a:r>
            <a:r>
              <a:rPr lang="es-ES" dirty="0"/>
              <a:t>tratamiento en monoterapia podía realizarse tanto en toma diurna como nocturna, de acuerdo con </a:t>
            </a:r>
            <a:r>
              <a:rPr lang="es-ES" dirty="0" smtClean="0"/>
              <a:t>preferencias </a:t>
            </a:r>
            <a:r>
              <a:rPr lang="es-ES" dirty="0"/>
              <a:t>del paciente y </a:t>
            </a:r>
            <a:r>
              <a:rPr lang="es-ES" dirty="0" smtClean="0"/>
              <a:t>en pacientes </a:t>
            </a:r>
            <a:r>
              <a:rPr lang="es-ES" dirty="0"/>
              <a:t>en tratamiento con más de un antihipertensivo se podía considerar la administración </a:t>
            </a:r>
            <a:r>
              <a:rPr lang="es-ES" dirty="0" smtClean="0"/>
              <a:t>nocturna de </a:t>
            </a:r>
            <a:r>
              <a:rPr lang="es-ES" dirty="0"/>
              <a:t>uno o más de </a:t>
            </a:r>
            <a:r>
              <a:rPr lang="es-ES" dirty="0" smtClean="0"/>
              <a:t>ellos.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Ninguna </a:t>
            </a:r>
            <a:r>
              <a:rPr lang="es-ES" dirty="0"/>
              <a:t>de las GPC consideradas </a:t>
            </a:r>
            <a:r>
              <a:rPr lang="es-ES" dirty="0" smtClean="0"/>
              <a:t>hace </a:t>
            </a:r>
            <a:r>
              <a:rPr lang="es-ES" dirty="0"/>
              <a:t>recomendaciones sobre la toma diurna o nocturna de los </a:t>
            </a:r>
            <a:r>
              <a:rPr lang="es-ES" dirty="0" smtClean="0"/>
              <a:t>antihipertensivos.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En el </a:t>
            </a:r>
            <a:r>
              <a:rPr lang="es-ES" dirty="0" smtClean="0">
                <a:solidFill>
                  <a:srgbClr val="4E9EBA"/>
                </a:solidFill>
              </a:rPr>
              <a:t>ensayo HYGIA (2020): </a:t>
            </a:r>
            <a:r>
              <a:rPr lang="es-ES" dirty="0" smtClean="0"/>
              <a:t>cambiar uno </a:t>
            </a:r>
            <a:r>
              <a:rPr lang="es-ES" dirty="0"/>
              <a:t>o más de los </a:t>
            </a:r>
            <a:r>
              <a:rPr lang="es-ES" dirty="0" smtClean="0"/>
              <a:t>antihipertensivos </a:t>
            </a:r>
            <a:r>
              <a:rPr lang="es-ES" dirty="0"/>
              <a:t>de la toma matutina a la toma nocturna se asoció a grandes beneficios en la reducción de eventos </a:t>
            </a:r>
            <a:r>
              <a:rPr lang="es-ES" dirty="0" smtClean="0"/>
              <a:t>cardiovasculares.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4E9EBA"/>
                </a:solidFill>
              </a:rPr>
              <a:t>Discrepancias</a:t>
            </a:r>
            <a:r>
              <a:rPr lang="es-ES" dirty="0" smtClean="0"/>
              <a:t> de otros autores con esos resultados: </a:t>
            </a: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una </a:t>
            </a:r>
            <a:r>
              <a:rPr lang="es-ES" dirty="0"/>
              <a:t>disminución excesiva de la PA durante la noche puede ser </a:t>
            </a:r>
            <a:r>
              <a:rPr lang="es-ES" dirty="0" smtClean="0"/>
              <a:t>peligrosa: aumento </a:t>
            </a:r>
            <a:r>
              <a:rPr lang="es-ES" dirty="0"/>
              <a:t>del riesgo de isquemia en pacientes con enfermedad coronaria y de sufrir eventos cerebrales </a:t>
            </a:r>
            <a:r>
              <a:rPr lang="es-ES" dirty="0" smtClean="0"/>
              <a:t>silentes.</a:t>
            </a: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deficiencias </a:t>
            </a:r>
            <a:r>
              <a:rPr lang="es-ES" dirty="0"/>
              <a:t>metodológicas del HYGIA. </a:t>
            </a:r>
            <a:endParaRPr lang="es-ES" dirty="0" smtClean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4E9EBA"/>
                </a:solidFill>
              </a:rPr>
              <a:t>Actualmente </a:t>
            </a:r>
            <a:r>
              <a:rPr lang="es-ES" dirty="0">
                <a:solidFill>
                  <a:srgbClr val="4E9EBA"/>
                </a:solidFill>
              </a:rPr>
              <a:t>el </a:t>
            </a:r>
            <a:r>
              <a:rPr lang="es-ES" dirty="0" smtClean="0">
                <a:solidFill>
                  <a:srgbClr val="4E9EBA"/>
                </a:solidFill>
              </a:rPr>
              <a:t>ensayo HYGIA </a:t>
            </a:r>
            <a:r>
              <a:rPr lang="es-ES" dirty="0">
                <a:solidFill>
                  <a:srgbClr val="4E9EBA"/>
                </a:solidFill>
              </a:rPr>
              <a:t>se encuentra en un nuevo proceso de revisión editorial </a:t>
            </a:r>
            <a:r>
              <a:rPr lang="es-ES" dirty="0" smtClean="0"/>
              <a:t>(sus </a:t>
            </a:r>
            <a:r>
              <a:rPr lang="es-ES" dirty="0"/>
              <a:t>conclusiones deben ser interpretadas con </a:t>
            </a:r>
            <a:r>
              <a:rPr lang="es-ES" dirty="0" smtClean="0"/>
              <a:t>precaución).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  </a:t>
            </a:r>
            <a:r>
              <a:rPr lang="es-ES" dirty="0"/>
              <a:t>V</a:t>
            </a:r>
            <a:r>
              <a:rPr lang="es-ES" dirty="0" smtClean="0"/>
              <a:t>arios </a:t>
            </a:r>
            <a:r>
              <a:rPr lang="es-ES" dirty="0"/>
              <a:t>ECA en marcha </a:t>
            </a:r>
            <a:r>
              <a:rPr lang="es-ES" dirty="0" smtClean="0"/>
              <a:t>quizá </a:t>
            </a:r>
            <a:r>
              <a:rPr lang="es-ES" dirty="0"/>
              <a:t>puedan clarificar esta cuestión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922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DEPRESCRIPCIÓN:</a:t>
            </a:r>
            <a:b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</a:br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¿ES POSIBLE Y APORTA BENEFICIOS? (I)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13368" y="1250033"/>
            <a:ext cx="11365264" cy="53276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/>
              <a:t>Solo la GPC de la ESC/ESH hace referencia a la </a:t>
            </a:r>
            <a:r>
              <a:rPr lang="es-ES" dirty="0" err="1"/>
              <a:t>deprescripción</a:t>
            </a:r>
            <a:r>
              <a:rPr lang="es-ES" dirty="0"/>
              <a:t> </a:t>
            </a:r>
            <a:r>
              <a:rPr lang="es-ES" dirty="0" smtClean="0"/>
              <a:t>de antihipertensivos, </a:t>
            </a:r>
            <a:r>
              <a:rPr lang="es-ES" dirty="0"/>
              <a:t>cuando el tratamiento se acompaña de un control efectivo de la PA durante un tiempo </a:t>
            </a:r>
            <a:r>
              <a:rPr lang="es-ES" dirty="0" smtClean="0"/>
              <a:t>largo.</a:t>
            </a:r>
            <a:endParaRPr lang="en-US" dirty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/>
              <a:t>La reducción de la medicación debe ser </a:t>
            </a:r>
            <a:r>
              <a:rPr lang="es-ES" dirty="0">
                <a:solidFill>
                  <a:srgbClr val="4E9EBA"/>
                </a:solidFill>
              </a:rPr>
              <a:t>gradual</a:t>
            </a:r>
            <a:r>
              <a:rPr lang="es-ES" dirty="0"/>
              <a:t> y se debe </a:t>
            </a:r>
            <a:r>
              <a:rPr lang="es-ES" dirty="0">
                <a:solidFill>
                  <a:srgbClr val="4E9EBA"/>
                </a:solidFill>
              </a:rPr>
              <a:t>monitorizar al paciente </a:t>
            </a:r>
            <a:r>
              <a:rPr lang="es-ES" dirty="0" smtClean="0">
                <a:solidFill>
                  <a:srgbClr val="4E9EBA"/>
                </a:solidFill>
              </a:rPr>
              <a:t>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No </a:t>
            </a:r>
            <a:r>
              <a:rPr lang="es-ES" dirty="0"/>
              <a:t>se debe retirar el tratamiento a los pacientes que ya han tenido daño orgánico o HTA acelerada. </a:t>
            </a:r>
            <a:endParaRPr lang="es-ES" dirty="0" smtClean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La </a:t>
            </a:r>
            <a:r>
              <a:rPr lang="es-ES" dirty="0"/>
              <a:t>ESC/ESH no recomienda retirar el tratamiento debido solo a razones de </a:t>
            </a:r>
            <a:r>
              <a:rPr lang="es-ES" dirty="0" smtClean="0"/>
              <a:t>edad.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Respecto a </a:t>
            </a:r>
            <a:r>
              <a:rPr lang="es-ES" b="1" dirty="0" err="1" smtClean="0">
                <a:solidFill>
                  <a:srgbClr val="4E9EBA"/>
                </a:solidFill>
              </a:rPr>
              <a:t>deprescripción</a:t>
            </a:r>
            <a:r>
              <a:rPr lang="es-ES" b="1" dirty="0" smtClean="0">
                <a:solidFill>
                  <a:srgbClr val="4E9EBA"/>
                </a:solidFill>
              </a:rPr>
              <a:t> </a:t>
            </a:r>
            <a:r>
              <a:rPr lang="es-ES" b="1" dirty="0">
                <a:solidFill>
                  <a:srgbClr val="4E9EBA"/>
                </a:solidFill>
              </a:rPr>
              <a:t>en pacientes mayores</a:t>
            </a:r>
            <a:r>
              <a:rPr lang="es-ES" dirty="0"/>
              <a:t>, en 2020 </a:t>
            </a:r>
            <a:r>
              <a:rPr lang="es-ES" dirty="0" smtClean="0">
                <a:solidFill>
                  <a:srgbClr val="4E9EBA"/>
                </a:solidFill>
              </a:rPr>
              <a:t>estudio OPTIMISE</a:t>
            </a:r>
            <a:r>
              <a:rPr lang="es-ES" dirty="0" smtClean="0"/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abierto, </a:t>
            </a:r>
            <a:r>
              <a:rPr lang="es-ES" sz="1600" dirty="0" smtClean="0"/>
              <a:t>569 </a:t>
            </a:r>
            <a:r>
              <a:rPr lang="es-ES" sz="1600" dirty="0"/>
              <a:t>pacientes mayores de 80 años con PAS &lt;150 </a:t>
            </a:r>
            <a:r>
              <a:rPr lang="es-ES" sz="1600" dirty="0" err="1"/>
              <a:t>mmHg</a:t>
            </a:r>
            <a:r>
              <a:rPr lang="es-ES" sz="1600" dirty="0"/>
              <a:t>, que habían recibido dos o más antihipertensivos durante al menos un año, </a:t>
            </a:r>
            <a:r>
              <a:rPr lang="es-ES" sz="1600" dirty="0" smtClean="0"/>
              <a:t>aleatorizados </a:t>
            </a:r>
            <a:r>
              <a:rPr lang="es-ES" sz="1600" dirty="0"/>
              <a:t>al grupo intervención (retirada de uno de los fármacos antihipertensivos) o al grupo control (práctica habitual). </a:t>
            </a:r>
            <a:endParaRPr lang="es-ES" sz="1600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V</a:t>
            </a:r>
            <a:r>
              <a:rPr lang="es-ES" sz="1600" dirty="0" smtClean="0"/>
              <a:t>ariable </a:t>
            </a:r>
            <a:r>
              <a:rPr lang="es-ES" sz="1600" dirty="0"/>
              <a:t>principal de </a:t>
            </a:r>
            <a:r>
              <a:rPr lang="es-ES" sz="1600" dirty="0" smtClean="0"/>
              <a:t>eficacia</a:t>
            </a:r>
            <a:r>
              <a:rPr lang="es-ES" sz="1600" dirty="0"/>
              <a:t>:</a:t>
            </a:r>
            <a:r>
              <a:rPr lang="es-ES" sz="1600" dirty="0" smtClean="0"/>
              <a:t> </a:t>
            </a:r>
            <a:r>
              <a:rPr lang="es-ES" sz="1600" dirty="0"/>
              <a:t>mantenimiento de la PAS por debajo de 150 </a:t>
            </a:r>
            <a:r>
              <a:rPr lang="es-ES" sz="1600" dirty="0" err="1"/>
              <a:t>mmHg</a:t>
            </a:r>
            <a:r>
              <a:rPr lang="es-ES" sz="1600" dirty="0"/>
              <a:t> a las 12 semanas, </a:t>
            </a:r>
            <a:r>
              <a:rPr lang="es-ES" sz="1600" dirty="0" smtClean="0"/>
              <a:t>alcanzado </a:t>
            </a:r>
            <a:r>
              <a:rPr lang="es-ES" sz="1600" dirty="0"/>
              <a:t>por el 86,4% en </a:t>
            </a:r>
            <a:r>
              <a:rPr lang="es-ES" sz="1600" dirty="0" smtClean="0"/>
              <a:t>grupo </a:t>
            </a:r>
            <a:r>
              <a:rPr lang="es-ES" sz="1600" dirty="0"/>
              <a:t>intervención y el 87,7% en </a:t>
            </a:r>
            <a:r>
              <a:rPr lang="es-ES" sz="1600" dirty="0" smtClean="0"/>
              <a:t>grupo control (cumplió criterio </a:t>
            </a:r>
            <a:r>
              <a:rPr lang="es-ES" sz="1600" dirty="0"/>
              <a:t>de no inferioridad </a:t>
            </a:r>
            <a:r>
              <a:rPr lang="es-ES" sz="1600" dirty="0" err="1" smtClean="0"/>
              <a:t>preespecificado</a:t>
            </a:r>
            <a:r>
              <a:rPr lang="es-ES" sz="1600" dirty="0" smtClean="0"/>
              <a:t>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600" dirty="0" smtClean="0"/>
              <a:t>Numerosas limitaciones: diseño abierto, periodo </a:t>
            </a:r>
            <a:r>
              <a:rPr lang="es-ES" sz="1600" dirty="0"/>
              <a:t>de seguimiento demasiado corto para evaluar los efectos </a:t>
            </a:r>
            <a:r>
              <a:rPr lang="es-ES" sz="1600" dirty="0" smtClean="0"/>
              <a:t>a </a:t>
            </a:r>
            <a:r>
              <a:rPr lang="es-ES" sz="1600" dirty="0"/>
              <a:t>largo </a:t>
            </a:r>
            <a:r>
              <a:rPr lang="es-ES" sz="1600" dirty="0" smtClean="0"/>
              <a:t>plazo, </a:t>
            </a:r>
            <a:r>
              <a:rPr lang="es-ES" sz="1600" dirty="0"/>
              <a:t>alta selección de los </a:t>
            </a:r>
            <a:r>
              <a:rPr lang="es-ES" sz="1600" dirty="0" smtClean="0"/>
              <a:t>pacientes…, lo que </a:t>
            </a:r>
            <a:r>
              <a:rPr lang="es-ES" sz="1600" dirty="0"/>
              <a:t>compromete la validez externa de sus </a:t>
            </a:r>
            <a:r>
              <a:rPr lang="es-ES" sz="1600" dirty="0" smtClean="0"/>
              <a:t>resultados</a:t>
            </a:r>
          </a:p>
          <a:p>
            <a:pPr lvl="1" algn="just">
              <a:lnSpc>
                <a:spcPct val="110000"/>
              </a:lnSpc>
              <a:spcBef>
                <a:spcPts val="1200"/>
              </a:spcBef>
            </a:pPr>
            <a:r>
              <a:rPr lang="es-ES" dirty="0" smtClean="0"/>
              <a:t>No </a:t>
            </a:r>
            <a:r>
              <a:rPr lang="es-ES" dirty="0"/>
              <a:t>se pueden extraer recomendaciones concretas sobre la </a:t>
            </a:r>
            <a:r>
              <a:rPr lang="es-ES" dirty="0" err="1"/>
              <a:t>deprescripción</a:t>
            </a:r>
            <a:r>
              <a:rPr lang="es-ES" dirty="0"/>
              <a:t> en pacientes mayores y </a:t>
            </a:r>
            <a:r>
              <a:rPr lang="es-ES" b="1" dirty="0">
                <a:solidFill>
                  <a:srgbClr val="4E9EBA"/>
                </a:solidFill>
              </a:rPr>
              <a:t>lo más recomendable es individualizar y valorar de forma periódica la situación del paciente y el balance beneficio-riesgo </a:t>
            </a:r>
            <a:r>
              <a:rPr lang="es-ES" dirty="0"/>
              <a:t>de cada agente </a:t>
            </a:r>
            <a:r>
              <a:rPr lang="es-ES" dirty="0" smtClean="0"/>
              <a:t>antihipertensivo.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0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DEPRESCRIPCIÓN:</a:t>
            </a:r>
            <a:b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</a:br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¿ES POSIBLE Y APORTA BENEFICIOS? (II)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13368" y="1233889"/>
            <a:ext cx="11365264" cy="4998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4E9EBA"/>
                </a:solidFill>
              </a:rPr>
              <a:t>Situaciones</a:t>
            </a:r>
            <a:r>
              <a:rPr lang="es-ES" dirty="0" smtClean="0">
                <a:solidFill>
                  <a:srgbClr val="4E9EBA"/>
                </a:solidFill>
              </a:rPr>
              <a:t> del </a:t>
            </a:r>
            <a:r>
              <a:rPr lang="es-ES" dirty="0">
                <a:solidFill>
                  <a:srgbClr val="4E9EBA"/>
                </a:solidFill>
              </a:rPr>
              <a:t>paciente </a:t>
            </a:r>
            <a:r>
              <a:rPr lang="es-ES" dirty="0" smtClean="0">
                <a:solidFill>
                  <a:srgbClr val="4E9EBA"/>
                </a:solidFill>
              </a:rPr>
              <a:t>que </a:t>
            </a:r>
            <a:r>
              <a:rPr lang="es-ES" dirty="0">
                <a:solidFill>
                  <a:srgbClr val="4E9EBA"/>
                </a:solidFill>
              </a:rPr>
              <a:t>invitarían a </a:t>
            </a:r>
            <a:r>
              <a:rPr lang="es-ES" b="1" dirty="0">
                <a:solidFill>
                  <a:srgbClr val="4E9EBA"/>
                </a:solidFill>
              </a:rPr>
              <a:t>considerar la </a:t>
            </a:r>
            <a:r>
              <a:rPr lang="es-ES" b="1" dirty="0" err="1" smtClean="0">
                <a:solidFill>
                  <a:srgbClr val="4E9EBA"/>
                </a:solidFill>
              </a:rPr>
              <a:t>deprescripción</a:t>
            </a:r>
            <a:r>
              <a:rPr lang="es-ES" dirty="0" smtClean="0"/>
              <a:t>:</a:t>
            </a:r>
          </a:p>
          <a:p>
            <a:pPr algn="just">
              <a:lnSpc>
                <a:spcPct val="110000"/>
              </a:lnSpc>
            </a:pPr>
            <a:endParaRPr lang="es-ES" sz="8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RCV </a:t>
            </a:r>
            <a:r>
              <a:rPr lang="es-ES" dirty="0"/>
              <a:t>más bajo (por ausencia de otros FRCV)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expectativa </a:t>
            </a:r>
            <a:r>
              <a:rPr lang="es-ES" dirty="0"/>
              <a:t>de vida limitada (disminuirían los beneficios potenciales de los antihipertensivos)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fragilidad</a:t>
            </a:r>
            <a:endParaRPr lang="es-ES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/>
              <a:t>presencia de hipotensión postural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riesgo </a:t>
            </a:r>
            <a:r>
              <a:rPr lang="es-ES" dirty="0"/>
              <a:t>alto de caídas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existencia </a:t>
            </a:r>
            <a:r>
              <a:rPr lang="es-ES" dirty="0"/>
              <a:t>de contraindicaciones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PAS </a:t>
            </a:r>
            <a:r>
              <a:rPr lang="es-ES" dirty="0"/>
              <a:t>&lt;130 </a:t>
            </a:r>
            <a:r>
              <a:rPr lang="es-ES" dirty="0" err="1"/>
              <a:t>mmHg</a:t>
            </a:r>
            <a:r>
              <a:rPr lang="es-ES" dirty="0"/>
              <a:t> /PAD &lt;60-70 </a:t>
            </a:r>
            <a:r>
              <a:rPr lang="es-ES" dirty="0" err="1"/>
              <a:t>mmHg</a:t>
            </a:r>
            <a:r>
              <a:rPr lang="es-ES" dirty="0"/>
              <a:t>**</a:t>
            </a:r>
          </a:p>
          <a:p>
            <a:pPr lvl="1" algn="just">
              <a:lnSpc>
                <a:spcPct val="110000"/>
              </a:lnSpc>
              <a:spcBef>
                <a:spcPts val="1200"/>
              </a:spcBef>
            </a:pPr>
            <a:r>
              <a:rPr lang="es-ES" sz="1600" dirty="0"/>
              <a:t>** En pacientes mayores no se deberían perseguir objetivos de PAS &lt;130 </a:t>
            </a:r>
            <a:r>
              <a:rPr lang="es-ES" sz="1600" dirty="0" err="1"/>
              <a:t>mmHg</a:t>
            </a:r>
            <a:r>
              <a:rPr lang="es-ES" sz="1600" dirty="0"/>
              <a:t> ni permitir que la PAD baje por debajo de 60-70 </a:t>
            </a:r>
            <a:r>
              <a:rPr lang="es-ES" sz="1600" dirty="0" err="1"/>
              <a:t>mmHg</a:t>
            </a:r>
            <a:r>
              <a:rPr lang="es-ES" sz="1600" dirty="0"/>
              <a:t> aunque ello signifique no reducir la PAS a la cifra objetivo debido a que aumenta el riesgo cardiovascular y la </a:t>
            </a:r>
            <a:r>
              <a:rPr lang="es-ES" sz="1600" dirty="0" smtClean="0"/>
              <a:t>mortalidad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Al </a:t>
            </a:r>
            <a:r>
              <a:rPr lang="es-ES" dirty="0" err="1" smtClean="0"/>
              <a:t>deprescribir</a:t>
            </a:r>
            <a:r>
              <a:rPr lang="es-ES" dirty="0" smtClean="0"/>
              <a:t>, </a:t>
            </a:r>
            <a:r>
              <a:rPr lang="es-ES" b="1" dirty="0" smtClean="0">
                <a:solidFill>
                  <a:srgbClr val="4E9EBA"/>
                </a:solidFill>
              </a:rPr>
              <a:t>se </a:t>
            </a:r>
            <a:r>
              <a:rPr lang="es-ES" b="1" dirty="0">
                <a:solidFill>
                  <a:srgbClr val="4E9EBA"/>
                </a:solidFill>
              </a:rPr>
              <a:t>pueden dar efectos de </a:t>
            </a:r>
            <a:r>
              <a:rPr lang="es-ES" b="1" dirty="0" smtClean="0">
                <a:solidFill>
                  <a:srgbClr val="4E9EBA"/>
                </a:solidFill>
              </a:rPr>
              <a:t>discontinuación </a:t>
            </a:r>
            <a:r>
              <a:rPr lang="es-ES" dirty="0" smtClean="0"/>
              <a:t>(edema </a:t>
            </a:r>
            <a:r>
              <a:rPr lang="es-ES" dirty="0"/>
              <a:t>periférico, taquicardia, hipertensión de rebote o empeoramientos de la insuficiencia cardiaca o cardiopatía </a:t>
            </a:r>
            <a:r>
              <a:rPr lang="es-ES" dirty="0" smtClean="0"/>
              <a:t>isquémica). 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4E9EBA"/>
                </a:solidFill>
              </a:rPr>
              <a:t>Reducción Gradual</a:t>
            </a:r>
            <a:r>
              <a:rPr lang="es-ES" dirty="0" smtClean="0"/>
              <a:t>: no </a:t>
            </a:r>
            <a:r>
              <a:rPr lang="es-ES" dirty="0"/>
              <a:t>hay pautas </a:t>
            </a:r>
            <a:r>
              <a:rPr lang="es-ES" dirty="0" smtClean="0"/>
              <a:t>uniformes. Algunos </a:t>
            </a:r>
            <a:r>
              <a:rPr lang="es-ES" dirty="0"/>
              <a:t>autores proponen </a:t>
            </a:r>
            <a:r>
              <a:rPr lang="es-ES" dirty="0" smtClean="0"/>
              <a:t>reducir aprox. un </a:t>
            </a:r>
            <a:r>
              <a:rPr lang="es-ES" dirty="0"/>
              <a:t>25% de la dosis cada mes, durante 3-4 </a:t>
            </a:r>
            <a:r>
              <a:rPr lang="es-ES" dirty="0" smtClean="0"/>
              <a:t>meses. </a:t>
            </a:r>
            <a:r>
              <a:rPr lang="es-ES" dirty="0"/>
              <a:t>Otros </a:t>
            </a:r>
            <a:r>
              <a:rPr lang="es-ES" dirty="0" smtClean="0"/>
              <a:t>reducir </a:t>
            </a:r>
            <a:r>
              <a:rPr lang="es-ES" dirty="0"/>
              <a:t>la dosis </a:t>
            </a:r>
            <a:r>
              <a:rPr lang="es-ES" dirty="0" smtClean="0"/>
              <a:t>a </a:t>
            </a:r>
            <a:r>
              <a:rPr lang="es-ES" dirty="0"/>
              <a:t>la mitad o administrar en días alternos (para los de vida media larga y si no afecta al cumplimiento) e </a:t>
            </a:r>
            <a:r>
              <a:rPr lang="es-ES" dirty="0" smtClean="0"/>
              <a:t>interrumpir </a:t>
            </a:r>
            <a:r>
              <a:rPr lang="es-ES" dirty="0"/>
              <a:t>si tras 1-3 meses hay buen control de </a:t>
            </a:r>
            <a:r>
              <a:rPr lang="es-ES" dirty="0" smtClean="0"/>
              <a:t>la PA.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83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11433" y="3257527"/>
            <a:ext cx="48241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dirty="0" smtClean="0">
                <a:solidFill>
                  <a:srgbClr val="4E9EBA"/>
                </a:solidFill>
                <a:latin typeface="Arial Black" pitchFamily="34" charset="0"/>
                <a:hlinkClick r:id="rId2"/>
              </a:rPr>
              <a:t>Vol. </a:t>
            </a:r>
            <a:r>
              <a:rPr lang="es-ES_tradnl" sz="3200" dirty="0">
                <a:solidFill>
                  <a:srgbClr val="4E9EBA"/>
                </a:solidFill>
                <a:latin typeface="Arial Black" pitchFamily="34" charset="0"/>
                <a:hlinkClick r:id="rId2"/>
              </a:rPr>
              <a:t>30, </a:t>
            </a:r>
            <a:r>
              <a:rPr lang="es-ES_tradnl" sz="3200" dirty="0" smtClean="0">
                <a:solidFill>
                  <a:srgbClr val="4E9EBA"/>
                </a:solidFill>
                <a:latin typeface="Arial Black" pitchFamily="34" charset="0"/>
                <a:hlinkClick r:id="rId2"/>
              </a:rPr>
              <a:t>nº5 </a:t>
            </a:r>
            <a:r>
              <a:rPr lang="es-ES_tradnl" sz="3200" dirty="0">
                <a:solidFill>
                  <a:srgbClr val="4E9EBA"/>
                </a:solidFill>
                <a:latin typeface="Arial Black" pitchFamily="34" charset="0"/>
                <a:hlinkClick r:id="rId2"/>
              </a:rPr>
              <a:t>2022</a:t>
            </a:r>
            <a:endParaRPr lang="es-ES" sz="3200" b="1" dirty="0"/>
          </a:p>
        </p:txBody>
      </p:sp>
      <p:sp>
        <p:nvSpPr>
          <p:cNvPr id="5" name="Rectángulo 4"/>
          <p:cNvSpPr/>
          <p:nvPr/>
        </p:nvSpPr>
        <p:spPr>
          <a:xfrm>
            <a:off x="2430087" y="861400"/>
            <a:ext cx="7281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57104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SUMARIO</a:t>
            </a:r>
            <a:endParaRPr lang="es-ES" sz="3400" b="1" dirty="0">
              <a:solidFill>
                <a:srgbClr val="4E9EBA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13944" y="1353731"/>
            <a:ext cx="10089361" cy="4823231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/>
            <a:endParaRPr lang="es-ES" sz="1800" dirty="0" smtClean="0">
              <a:solidFill>
                <a:schemeClr val="bg1"/>
              </a:solidFill>
            </a:endParaRPr>
          </a:p>
          <a:p>
            <a:pPr marL="342900" indent="-342900" algn="just"/>
            <a:r>
              <a:rPr lang="es-ES" sz="2400" dirty="0" smtClean="0">
                <a:solidFill>
                  <a:schemeClr val="bg1"/>
                </a:solidFill>
              </a:rPr>
              <a:t>INTRODUCCIÓN</a:t>
            </a:r>
            <a:endParaRPr lang="es-ES" sz="2400" dirty="0"/>
          </a:p>
          <a:p>
            <a:pPr marL="342900" indent="-342900" algn="just"/>
            <a:r>
              <a:rPr lang="es-ES" sz="2400" dirty="0" smtClean="0">
                <a:solidFill>
                  <a:schemeClr val="bg1"/>
                </a:solidFill>
              </a:rPr>
              <a:t>GUÍAS CONSIDERADAS</a:t>
            </a:r>
          </a:p>
          <a:p>
            <a:pPr marL="342900" indent="-342900" algn="just"/>
            <a:r>
              <a:rPr lang="es-ES" sz="2400" dirty="0" smtClean="0">
                <a:solidFill>
                  <a:schemeClr val="bg1"/>
                </a:solidFill>
              </a:rPr>
              <a:t>DEFINICIÓN Y CLASIFICACIÓN DE HTA</a:t>
            </a:r>
          </a:p>
          <a:p>
            <a:pPr marL="342900" indent="-342900" algn="just"/>
            <a:r>
              <a:rPr lang="es-ES" sz="2400" dirty="0" smtClean="0">
                <a:solidFill>
                  <a:schemeClr val="bg1"/>
                </a:solidFill>
              </a:rPr>
              <a:t>INICIO DE TRATAMIENTO. ¿A PARTIR DE QUÉ CIFRAS Y EN QUÉ PACIENTES?</a:t>
            </a:r>
          </a:p>
          <a:p>
            <a:pPr marL="800100" lvl="1" indent="-342900" algn="just"/>
            <a:r>
              <a:rPr lang="es-ES" dirty="0" smtClean="0">
                <a:solidFill>
                  <a:schemeClr val="bg1"/>
                </a:solidFill>
              </a:rPr>
              <a:t>Pacientes mayores</a:t>
            </a:r>
          </a:p>
          <a:p>
            <a:pPr marL="342900" indent="-342900" algn="just"/>
            <a:r>
              <a:rPr lang="es-ES" sz="2400" dirty="0" smtClean="0">
                <a:solidFill>
                  <a:schemeClr val="bg1"/>
                </a:solidFill>
              </a:rPr>
              <a:t>CIFRAS OBJETIVO: ¿HA MODIFICADO EL ESTUDIO SPRINT LAS CIFRAS OBJETIVO EN LAS GPC?</a:t>
            </a:r>
          </a:p>
          <a:p>
            <a:pPr marL="342900" indent="-342900" algn="just"/>
            <a:r>
              <a:rPr lang="es-ES" sz="2400" dirty="0" smtClean="0">
                <a:solidFill>
                  <a:schemeClr val="bg1"/>
                </a:solidFill>
              </a:rPr>
              <a:t>SELECCIÓN DEL TRATAMIENTO FARMACOLÓGICO</a:t>
            </a:r>
          </a:p>
          <a:p>
            <a:pPr marL="342900" indent="-342900" algn="just"/>
            <a:r>
              <a:rPr lang="es-ES" sz="2400" dirty="0" smtClean="0">
                <a:solidFill>
                  <a:schemeClr val="bg1"/>
                </a:solidFill>
              </a:rPr>
              <a:t>¿INICIAR CON TRATAMIENTO COMBINADO?</a:t>
            </a:r>
          </a:p>
          <a:p>
            <a:pPr marL="342900" indent="-342900" algn="just"/>
            <a:r>
              <a:rPr lang="es-ES" sz="2400" dirty="0" smtClean="0">
                <a:solidFill>
                  <a:schemeClr val="bg1"/>
                </a:solidFill>
              </a:rPr>
              <a:t>CRONOTERAPIA: ¿MEJORA LOS RESULTADOS DE MORBIMORTALIDAD?</a:t>
            </a:r>
          </a:p>
          <a:p>
            <a:pPr marL="342900" indent="-342900" algn="just"/>
            <a:r>
              <a:rPr lang="es-ES" sz="2400" dirty="0" smtClean="0">
                <a:solidFill>
                  <a:schemeClr val="bg1"/>
                </a:solidFill>
              </a:rPr>
              <a:t>DEPRESCRIPCIÓN: ¿ES POSIBLE Y APORTA BENEFICIOS?</a:t>
            </a:r>
            <a:endParaRPr lang="es-ES" sz="24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INTRODUCCIÓN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1" y="1410159"/>
            <a:ext cx="1116148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La HTA es la primera causa modificable de muerte prematura y </a:t>
            </a:r>
            <a:r>
              <a:rPr lang="es-ES" sz="2000" dirty="0" smtClean="0"/>
              <a:t>discapacidad</a:t>
            </a:r>
            <a:endParaRPr lang="es-ES" sz="2000" dirty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Prevalencia estimada en España (adultos): 21-37% en mujeres y 34-50% en hombres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Grado de control estimado: 28-35% en mujeres y 19-30% en hombres. Es </a:t>
            </a:r>
            <a:r>
              <a:rPr lang="es-ES" sz="2000" dirty="0"/>
              <a:t>necesario implementar mejores estrategias </a:t>
            </a:r>
            <a:r>
              <a:rPr lang="es-ES" sz="2000" dirty="0" smtClean="0"/>
              <a:t>para reducir </a:t>
            </a:r>
            <a:r>
              <a:rPr lang="es-ES" sz="2000" dirty="0"/>
              <a:t>la prevalencia </a:t>
            </a:r>
            <a:r>
              <a:rPr lang="es-ES" sz="2000" dirty="0" smtClean="0"/>
              <a:t>a </a:t>
            </a:r>
            <a:r>
              <a:rPr lang="es-ES" sz="2000" dirty="0"/>
              <a:t>través de su prevención y reducir su impacto aumentando su detección, tratamiento y </a:t>
            </a:r>
            <a:r>
              <a:rPr lang="es-ES" sz="2000" dirty="0" smtClean="0"/>
              <a:t>control </a:t>
            </a:r>
            <a:endParaRPr lang="es-ES" sz="2000" dirty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Desde la publicación de la 3ª actualización de la </a:t>
            </a:r>
            <a:r>
              <a:rPr lang="es-ES" sz="2000" u="sng" dirty="0">
                <a:hlinkClick r:id="rId5"/>
              </a:rPr>
              <a:t>GPC de </a:t>
            </a:r>
            <a:r>
              <a:rPr lang="es-ES" sz="2000" u="sng" dirty="0" err="1">
                <a:hlinkClick r:id="rId5"/>
              </a:rPr>
              <a:t>Osakidetza</a:t>
            </a:r>
            <a:r>
              <a:rPr lang="es-ES" sz="2000" u="sng" dirty="0">
                <a:hlinkClick r:id="rId5"/>
              </a:rPr>
              <a:t> sobre Hipertensión Arterial</a:t>
            </a:r>
            <a:r>
              <a:rPr lang="es-ES" sz="2000" dirty="0"/>
              <a:t> en 2014 </a:t>
            </a:r>
            <a:r>
              <a:rPr lang="es-ES" sz="2000" dirty="0" smtClean="0"/>
              <a:t> se </a:t>
            </a:r>
            <a:r>
              <a:rPr lang="es-ES" sz="2000" dirty="0"/>
              <a:t>han actualizado las principales GPC de referencia sobre </a:t>
            </a:r>
            <a:r>
              <a:rPr lang="es-ES" sz="2000" dirty="0" smtClean="0"/>
              <a:t>HTA </a:t>
            </a:r>
            <a:endParaRPr lang="es-ES" sz="2000" dirty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En este INFAC se </a:t>
            </a:r>
            <a:r>
              <a:rPr lang="es-ES" sz="2000" dirty="0" smtClean="0"/>
              <a:t>revisan </a:t>
            </a:r>
            <a:r>
              <a:rPr lang="es-ES" sz="2000" dirty="0"/>
              <a:t>estas guías para evaluar si modifican las recomendaciones emitidas en </a:t>
            </a:r>
            <a:r>
              <a:rPr lang="es-ES" sz="2000" dirty="0" smtClean="0"/>
              <a:t>2014, </a:t>
            </a:r>
            <a:r>
              <a:rPr lang="es-ES" sz="2000" dirty="0"/>
              <a:t>así como la evidencia sobre la </a:t>
            </a:r>
            <a:r>
              <a:rPr lang="es-ES" sz="2000" dirty="0" err="1" smtClean="0"/>
              <a:t>deprescripción</a:t>
            </a:r>
            <a:r>
              <a:rPr lang="es-ES" sz="2000" dirty="0" smtClean="0"/>
              <a:t> </a:t>
            </a:r>
            <a:r>
              <a:rPr lang="es-ES" sz="2000" dirty="0"/>
              <a:t>del tratamiento </a:t>
            </a:r>
            <a:r>
              <a:rPr lang="es-ES" sz="2000" dirty="0" smtClean="0"/>
              <a:t>antihipertensivo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No se aborda específicamente el tratamiento no farmacológico de la HTA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GUIAS CONSIDERADAS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1" y="1410159"/>
            <a:ext cx="1116148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err="1" smtClean="0"/>
              <a:t>Osakidetza</a:t>
            </a:r>
            <a:r>
              <a:rPr lang="en-US" dirty="0" smtClean="0"/>
              <a:t>: </a:t>
            </a:r>
            <a:r>
              <a:rPr lang="es-ES" dirty="0" smtClean="0"/>
              <a:t>Guía </a:t>
            </a:r>
            <a:r>
              <a:rPr lang="es-ES" dirty="0"/>
              <a:t>de práctica clínica sobre hipertensión arterial. </a:t>
            </a:r>
            <a:r>
              <a:rPr lang="es-ES" dirty="0" err="1"/>
              <a:t>Osakidetza</a:t>
            </a:r>
            <a:r>
              <a:rPr lang="es-ES" dirty="0"/>
              <a:t>. 2013/2014</a:t>
            </a:r>
            <a:endParaRPr lang="en-US" dirty="0" smtClean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NICE: Hypertension </a:t>
            </a:r>
            <a:r>
              <a:rPr lang="en-US" dirty="0"/>
              <a:t>in adults: diagnosis and management. NICE </a:t>
            </a:r>
            <a:r>
              <a:rPr lang="en-US" dirty="0" smtClean="0"/>
              <a:t>guideline </a:t>
            </a:r>
            <a:r>
              <a:rPr lang="es-ES" dirty="0" smtClean="0"/>
              <a:t>2019.</a:t>
            </a:r>
            <a:r>
              <a:rPr lang="en-US" dirty="0" smtClean="0"/>
              <a:t>Last </a:t>
            </a:r>
            <a:r>
              <a:rPr lang="en-US" dirty="0" err="1"/>
              <a:t>UpDate</a:t>
            </a:r>
            <a:r>
              <a:rPr lang="en-US" dirty="0"/>
              <a:t> 18 march </a:t>
            </a:r>
            <a:r>
              <a:rPr lang="en-US" dirty="0" smtClean="0"/>
              <a:t>2022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CANADA: Hypertension </a:t>
            </a:r>
            <a:r>
              <a:rPr lang="en-US" dirty="0"/>
              <a:t>Canada’s 2020 Comprehensive Guidelines for the Prevention, Diagnosis, Risk Assessment, and Treatment of Hypertension in Adults and </a:t>
            </a:r>
            <a:r>
              <a:rPr lang="en-US" dirty="0" smtClean="0"/>
              <a:t>Children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err="1" smtClean="0"/>
              <a:t>Europea</a:t>
            </a:r>
            <a:r>
              <a:rPr lang="en-US" dirty="0"/>
              <a:t>: 2018 ESC/ESH Guidelines for the management of arterial </a:t>
            </a:r>
            <a:r>
              <a:rPr lang="en-US" dirty="0" smtClean="0"/>
              <a:t>hypertension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err="1" smtClean="0"/>
              <a:t>Estadounidense</a:t>
            </a:r>
            <a:r>
              <a:rPr lang="en-US" dirty="0"/>
              <a:t>: 2017 ACC/AHA/AAPA/ABC/ACPM/AGS/</a:t>
            </a:r>
            <a:r>
              <a:rPr lang="en-US" dirty="0" err="1"/>
              <a:t>APhA</a:t>
            </a:r>
            <a:r>
              <a:rPr lang="en-US" dirty="0"/>
              <a:t>/ASH/ASPC/NMA/PCNA Guideline for the Prevention, Detection, Evaluation, and Management of High Blood Pressure in </a:t>
            </a:r>
            <a:r>
              <a:rPr lang="en-US" dirty="0" smtClean="0"/>
              <a:t>Adults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OMS: Guideline for the pharmacological treatment of hypertension in </a:t>
            </a:r>
            <a:r>
              <a:rPr lang="en-US" dirty="0" err="1"/>
              <a:t>adults.Geneva</a:t>
            </a:r>
            <a:r>
              <a:rPr lang="en-US" dirty="0"/>
              <a:t>: World Health Organization; </a:t>
            </a:r>
            <a:r>
              <a:rPr lang="en-US" dirty="0" smtClean="0"/>
              <a:t>2021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ISH: 2020 International Society of Hypertension Global Hypertension Practice </a:t>
            </a:r>
            <a:r>
              <a:rPr lang="en-US" dirty="0" smtClean="0"/>
              <a:t>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3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DEFINICIÓN Y CLASIFICACIÓN DE HTA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1" y="1177201"/>
            <a:ext cx="11161487" cy="436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/>
              <a:t>La relación entre </a:t>
            </a:r>
            <a:r>
              <a:rPr lang="es-ES" dirty="0" smtClean="0"/>
              <a:t>cifras </a:t>
            </a:r>
            <a:r>
              <a:rPr lang="es-ES" dirty="0"/>
              <a:t>altas de </a:t>
            </a:r>
            <a:r>
              <a:rPr lang="es-ES" dirty="0" smtClean="0"/>
              <a:t>PA </a:t>
            </a:r>
            <a:r>
              <a:rPr lang="es-ES" dirty="0"/>
              <a:t>y </a:t>
            </a:r>
            <a:r>
              <a:rPr lang="es-ES" dirty="0" smtClean="0"/>
              <a:t>complicaciones </a:t>
            </a:r>
            <a:r>
              <a:rPr lang="es-ES" dirty="0"/>
              <a:t>cardiovasculares y renales es </a:t>
            </a:r>
            <a:r>
              <a:rPr lang="es-ES" dirty="0" smtClean="0"/>
              <a:t>continua. La </a:t>
            </a:r>
            <a:r>
              <a:rPr lang="es-ES" dirty="0"/>
              <a:t>distinción entre </a:t>
            </a:r>
            <a:r>
              <a:rPr lang="es-ES" dirty="0" err="1"/>
              <a:t>normotensión</a:t>
            </a:r>
            <a:r>
              <a:rPr lang="es-ES" dirty="0"/>
              <a:t> e hipertensión basada en valores de corte de </a:t>
            </a:r>
            <a:r>
              <a:rPr lang="es-ES" dirty="0" smtClean="0"/>
              <a:t>PA es arbitraria</a:t>
            </a:r>
            <a:r>
              <a:rPr lang="es-ES" dirty="0"/>
              <a:t>. </a:t>
            </a:r>
            <a:r>
              <a:rPr lang="es-ES" dirty="0" smtClean="0"/>
              <a:t>En </a:t>
            </a:r>
            <a:r>
              <a:rPr lang="es-ES" dirty="0"/>
              <a:t>la práctica clínica, los valores de corte de la PA se emplean </a:t>
            </a:r>
            <a:r>
              <a:rPr lang="es-ES" dirty="0" smtClean="0"/>
              <a:t>para </a:t>
            </a:r>
            <a:r>
              <a:rPr lang="es-ES" dirty="0"/>
              <a:t>simplificar el diagnóstico y las decisiones sobre el </a:t>
            </a:r>
            <a:r>
              <a:rPr lang="es-ES" dirty="0" smtClean="0"/>
              <a:t>tratamiento.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“Hipertensión”: nivel </a:t>
            </a:r>
            <a:r>
              <a:rPr lang="es-ES" dirty="0"/>
              <a:t>de PA en el cual los beneficios del tratamiento </a:t>
            </a:r>
            <a:r>
              <a:rPr lang="es-ES" dirty="0" smtClean="0"/>
              <a:t>(intervenciones </a:t>
            </a:r>
            <a:r>
              <a:rPr lang="es-ES" dirty="0"/>
              <a:t>en el estilo de vida o tratamiento farmacológico) sobrepasan claramente sus </a:t>
            </a:r>
            <a:r>
              <a:rPr lang="es-ES" dirty="0" smtClean="0"/>
              <a:t>riesgos, </a:t>
            </a:r>
            <a:r>
              <a:rPr lang="es-ES" dirty="0"/>
              <a:t>según los resultados de estudios </a:t>
            </a:r>
            <a:r>
              <a:rPr lang="es-ES" dirty="0" smtClean="0"/>
              <a:t>clínicos.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/>
              <a:t>P</a:t>
            </a:r>
            <a:r>
              <a:rPr lang="es-ES" dirty="0" smtClean="0"/>
              <a:t>olémica </a:t>
            </a:r>
            <a:r>
              <a:rPr lang="es-ES" dirty="0"/>
              <a:t>en cuanto a la clasificación de la </a:t>
            </a:r>
            <a:r>
              <a:rPr lang="es-ES" dirty="0" smtClean="0"/>
              <a:t>HTA, tras </a:t>
            </a:r>
            <a:r>
              <a:rPr lang="es-ES" dirty="0"/>
              <a:t>la publicación </a:t>
            </a:r>
            <a:r>
              <a:rPr lang="es-ES" dirty="0" smtClean="0"/>
              <a:t>de </a:t>
            </a:r>
            <a:r>
              <a:rPr lang="es-ES" dirty="0"/>
              <a:t>la GPC </a:t>
            </a:r>
            <a:r>
              <a:rPr lang="es-ES" dirty="0" smtClean="0"/>
              <a:t>estadounidense de AHA/ACC (2017): para </a:t>
            </a:r>
            <a:r>
              <a:rPr lang="es-ES" dirty="0"/>
              <a:t>etiquetar a un paciente como hipertenso se bajó </a:t>
            </a:r>
            <a:r>
              <a:rPr lang="es-ES" dirty="0" smtClean="0"/>
              <a:t>del </a:t>
            </a:r>
            <a:r>
              <a:rPr lang="es-ES" dirty="0"/>
              <a:t>umbral </a:t>
            </a:r>
            <a:r>
              <a:rPr lang="es-ES" dirty="0" smtClean="0"/>
              <a:t>generalmente </a:t>
            </a:r>
            <a:r>
              <a:rPr lang="es-ES" dirty="0"/>
              <a:t>aceptado 140/90 </a:t>
            </a:r>
            <a:r>
              <a:rPr lang="es-ES" dirty="0" err="1"/>
              <a:t>mmHg</a:t>
            </a:r>
            <a:r>
              <a:rPr lang="es-ES" dirty="0"/>
              <a:t> al de 130/80 </a:t>
            </a:r>
            <a:r>
              <a:rPr lang="es-ES" dirty="0" err="1" smtClean="0"/>
              <a:t>mmHg</a:t>
            </a:r>
            <a:r>
              <a:rPr lang="es-ES" dirty="0" smtClean="0"/>
              <a:t>. Esta tendencia no ha sido seguida por otras Guías (ESC/ESH, NICE,  CANADA), que definen </a:t>
            </a:r>
            <a:r>
              <a:rPr lang="es-ES" dirty="0"/>
              <a:t>la HTA como una PA sistólica (PAS) ≥140 </a:t>
            </a:r>
            <a:r>
              <a:rPr lang="es-ES" dirty="0" err="1"/>
              <a:t>mmHg</a:t>
            </a:r>
            <a:r>
              <a:rPr lang="es-ES" dirty="0"/>
              <a:t> y/o una PA diastólica (PAD) ≥90 </a:t>
            </a:r>
            <a:r>
              <a:rPr lang="es-ES" dirty="0" err="1"/>
              <a:t>mmHg</a:t>
            </a:r>
            <a:r>
              <a:rPr lang="es-ES" dirty="0"/>
              <a:t> medidas en </a:t>
            </a:r>
            <a:r>
              <a:rPr lang="es-ES" dirty="0" smtClean="0"/>
              <a:t>consulta.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Importante </a:t>
            </a:r>
            <a:r>
              <a:rPr lang="es-ES" dirty="0"/>
              <a:t>descartar la HTA de bata </a:t>
            </a:r>
            <a:r>
              <a:rPr lang="es-ES" dirty="0" smtClean="0"/>
              <a:t>blanca, más </a:t>
            </a:r>
            <a:r>
              <a:rPr lang="es-ES" dirty="0"/>
              <a:t>común en mujeres, personas mayores, no fumadores, personas con elevaciones ligeras de la PA en consulta, embarazadas y </a:t>
            </a:r>
            <a:r>
              <a:rPr lang="es-ES" dirty="0" smtClean="0"/>
              <a:t>personas </a:t>
            </a:r>
            <a:r>
              <a:rPr lang="es-ES" dirty="0"/>
              <a:t>sin lesión en ó</a:t>
            </a:r>
            <a:r>
              <a:rPr lang="es-ES" dirty="0" smtClean="0"/>
              <a:t>rganos diana.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6137" y="5173719"/>
            <a:ext cx="9534525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42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INICIO DE TRATAMIENTO:</a:t>
            </a:r>
            <a:b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</a:br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 ¿A PARTIR DE QUÉ CIFRAS Y EN QUÉ PACIENTES? (I)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1" y="1299991"/>
            <a:ext cx="1116148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/>
              <a:t>Ante la sospecha de HTA se debe realizar </a:t>
            </a:r>
            <a:r>
              <a:rPr lang="es-ES" b="1" dirty="0" smtClean="0">
                <a:solidFill>
                  <a:srgbClr val="4E9EBA"/>
                </a:solidFill>
              </a:rPr>
              <a:t>evaluación inicial</a:t>
            </a:r>
            <a:r>
              <a:rPr lang="es-ES" dirty="0" smtClean="0"/>
              <a:t>: estilos </a:t>
            </a:r>
            <a:r>
              <a:rPr lang="es-ES" dirty="0"/>
              <a:t>de </a:t>
            </a:r>
            <a:r>
              <a:rPr lang="es-ES" dirty="0" smtClean="0"/>
              <a:t>vida, uso </a:t>
            </a:r>
            <a:r>
              <a:rPr lang="es-ES" dirty="0"/>
              <a:t>de medicamentos o sustancias que eleven la </a:t>
            </a:r>
            <a:r>
              <a:rPr lang="es-ES" dirty="0" smtClean="0"/>
              <a:t>PA, otras </a:t>
            </a:r>
            <a:r>
              <a:rPr lang="es-ES" dirty="0"/>
              <a:t>posibles causas de HTA secundaria, identificación de </a:t>
            </a:r>
            <a:r>
              <a:rPr lang="es-ES" dirty="0" smtClean="0"/>
              <a:t>LOD, </a:t>
            </a:r>
            <a:r>
              <a:rPr lang="es-ES" dirty="0"/>
              <a:t>presencia de </a:t>
            </a:r>
            <a:r>
              <a:rPr lang="es-ES" dirty="0" smtClean="0"/>
              <a:t>ECV </a:t>
            </a:r>
            <a:r>
              <a:rPr lang="es-ES" dirty="0"/>
              <a:t>o enfermedad renal, </a:t>
            </a:r>
            <a:r>
              <a:rPr lang="es-ES" dirty="0" smtClean="0"/>
              <a:t>evaluación </a:t>
            </a:r>
            <a:r>
              <a:rPr lang="es-ES" dirty="0"/>
              <a:t>del </a:t>
            </a:r>
            <a:r>
              <a:rPr lang="es-ES" dirty="0" smtClean="0"/>
              <a:t>RCV. Valorar creencias </a:t>
            </a:r>
            <a:r>
              <a:rPr lang="es-ES" dirty="0"/>
              <a:t>y expectativas del paciente para </a:t>
            </a:r>
            <a:r>
              <a:rPr lang="es-ES" b="1" dirty="0" smtClean="0">
                <a:solidFill>
                  <a:srgbClr val="4E9EBA"/>
                </a:solidFill>
              </a:rPr>
              <a:t>toma </a:t>
            </a:r>
            <a:r>
              <a:rPr lang="es-ES" b="1" dirty="0">
                <a:solidFill>
                  <a:srgbClr val="4E9EBA"/>
                </a:solidFill>
              </a:rPr>
              <a:t>de decisiones compartida acerca del </a:t>
            </a:r>
            <a:r>
              <a:rPr lang="es-ES" b="1" dirty="0" smtClean="0">
                <a:solidFill>
                  <a:srgbClr val="4E9EBA"/>
                </a:solidFill>
              </a:rPr>
              <a:t>tratamiento.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En </a:t>
            </a:r>
            <a:r>
              <a:rPr lang="es-ES" dirty="0"/>
              <a:t>general, </a:t>
            </a:r>
            <a:r>
              <a:rPr lang="es-ES" b="1" dirty="0">
                <a:solidFill>
                  <a:srgbClr val="4E9EBA"/>
                </a:solidFill>
              </a:rPr>
              <a:t>todas</a:t>
            </a:r>
            <a:r>
              <a:rPr lang="es-ES" dirty="0"/>
              <a:t> </a:t>
            </a:r>
            <a:r>
              <a:rPr lang="es-ES" dirty="0">
                <a:solidFill>
                  <a:srgbClr val="4E9EBA"/>
                </a:solidFill>
              </a:rPr>
              <a:t>las guías recomiendan </a:t>
            </a:r>
            <a:r>
              <a:rPr lang="es-ES" b="1" dirty="0">
                <a:solidFill>
                  <a:srgbClr val="4E9EBA"/>
                </a:solidFill>
              </a:rPr>
              <a:t>tratamiento farmacológico de inicio</a:t>
            </a:r>
            <a:r>
              <a:rPr lang="es-ES" dirty="0"/>
              <a:t>, además de consejos sobre medidas de estilo de vida, en: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pacientes </a:t>
            </a:r>
            <a:r>
              <a:rPr lang="es-ES" dirty="0"/>
              <a:t>con </a:t>
            </a:r>
            <a:r>
              <a:rPr lang="es-ES" dirty="0">
                <a:solidFill>
                  <a:srgbClr val="4E9EBA"/>
                </a:solidFill>
              </a:rPr>
              <a:t>PA ≥160/100 </a:t>
            </a:r>
            <a:r>
              <a:rPr lang="es-ES" dirty="0" err="1">
                <a:solidFill>
                  <a:srgbClr val="4E9EBA"/>
                </a:solidFill>
              </a:rPr>
              <a:t>mmHg</a:t>
            </a:r>
            <a:r>
              <a:rPr lang="es-ES" dirty="0">
                <a:solidFill>
                  <a:srgbClr val="4E9EBA"/>
                </a:solidFill>
              </a:rPr>
              <a:t> (independientemente de su RCV) </a:t>
            </a:r>
            <a:r>
              <a:rPr lang="es-ES" dirty="0"/>
              <a:t>y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pacientes </a:t>
            </a:r>
            <a:r>
              <a:rPr lang="es-ES" dirty="0"/>
              <a:t>con </a:t>
            </a:r>
            <a:r>
              <a:rPr lang="es-ES" dirty="0">
                <a:solidFill>
                  <a:srgbClr val="4E9EBA"/>
                </a:solidFill>
              </a:rPr>
              <a:t>PA ≥140/90 </a:t>
            </a:r>
            <a:r>
              <a:rPr lang="es-ES" dirty="0" err="1">
                <a:solidFill>
                  <a:srgbClr val="4E9EBA"/>
                </a:solidFill>
              </a:rPr>
              <a:t>mmHg</a:t>
            </a:r>
            <a:r>
              <a:rPr lang="es-ES" dirty="0">
                <a:solidFill>
                  <a:srgbClr val="4E9EBA"/>
                </a:solidFill>
              </a:rPr>
              <a:t> con LOD, ECV establecida, enfermedad renal crónica (ERC), diabetes mellitus (DM), o un RCV </a:t>
            </a:r>
            <a:r>
              <a:rPr lang="es-ES" dirty="0" smtClean="0">
                <a:solidFill>
                  <a:srgbClr val="4E9EBA"/>
                </a:solidFill>
              </a:rPr>
              <a:t>alto.</a:t>
            </a:r>
            <a:endParaRPr lang="es-ES" dirty="0" smtClean="0"/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4E9EBA"/>
                </a:solidFill>
              </a:rPr>
              <a:t>Variabilidad</a:t>
            </a:r>
            <a:r>
              <a:rPr lang="es-ES" dirty="0" smtClean="0">
                <a:solidFill>
                  <a:srgbClr val="4E9EBA"/>
                </a:solidFill>
              </a:rPr>
              <a:t> </a:t>
            </a:r>
            <a:r>
              <a:rPr lang="es-ES" dirty="0" smtClean="0"/>
              <a:t>en las recomendaciones para </a:t>
            </a:r>
            <a:r>
              <a:rPr lang="es-ES" dirty="0"/>
              <a:t>la población con </a:t>
            </a:r>
            <a:r>
              <a:rPr lang="es-ES" dirty="0">
                <a:solidFill>
                  <a:srgbClr val="4E9EBA"/>
                </a:solidFill>
              </a:rPr>
              <a:t>PA</a:t>
            </a:r>
            <a:r>
              <a:rPr lang="es-ES" dirty="0"/>
              <a:t> </a:t>
            </a:r>
            <a:r>
              <a:rPr lang="es-ES" dirty="0">
                <a:solidFill>
                  <a:srgbClr val="4E9EBA"/>
                </a:solidFill>
              </a:rPr>
              <a:t>entre 140-159/90-99 </a:t>
            </a:r>
            <a:r>
              <a:rPr lang="es-ES" dirty="0" err="1">
                <a:solidFill>
                  <a:srgbClr val="4E9EBA"/>
                </a:solidFill>
              </a:rPr>
              <a:t>mmHg</a:t>
            </a:r>
            <a:r>
              <a:rPr lang="es-ES" dirty="0">
                <a:solidFill>
                  <a:srgbClr val="4E9EBA"/>
                </a:solidFill>
              </a:rPr>
              <a:t> y </a:t>
            </a:r>
            <a:r>
              <a:rPr lang="es-ES" dirty="0" smtClean="0">
                <a:solidFill>
                  <a:srgbClr val="4E9EBA"/>
                </a:solidFill>
              </a:rPr>
              <a:t>RCV bajo </a:t>
            </a:r>
            <a:r>
              <a:rPr lang="es-ES" dirty="0">
                <a:solidFill>
                  <a:srgbClr val="4E9EBA"/>
                </a:solidFill>
              </a:rPr>
              <a:t>o </a:t>
            </a:r>
            <a:r>
              <a:rPr lang="es-ES" dirty="0" smtClean="0">
                <a:solidFill>
                  <a:srgbClr val="4E9EBA"/>
                </a:solidFill>
              </a:rPr>
              <a:t>intermedio.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Algunas guías (</a:t>
            </a:r>
            <a:r>
              <a:rPr lang="es-ES" dirty="0"/>
              <a:t>ACC/AHA y </a:t>
            </a:r>
            <a:r>
              <a:rPr lang="es-ES" dirty="0" smtClean="0"/>
              <a:t>OMS) proponen </a:t>
            </a:r>
            <a:r>
              <a:rPr lang="es-ES" dirty="0"/>
              <a:t>tratamiento farmacológico de inicio en pacientes de alto </a:t>
            </a:r>
            <a:r>
              <a:rPr lang="es-ES" dirty="0" smtClean="0"/>
              <a:t>RCV, </a:t>
            </a:r>
            <a:r>
              <a:rPr lang="es-ES" dirty="0"/>
              <a:t>incluyendo pacientes con ECV establecida, a partir de valores de PA de 130-139/80-89 </a:t>
            </a:r>
            <a:r>
              <a:rPr lang="es-ES" dirty="0" err="1" smtClean="0"/>
              <a:t>mmHg</a:t>
            </a:r>
            <a:r>
              <a:rPr lang="es-E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92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INICIO DE TRATAMIENTO:</a:t>
            </a:r>
            <a:b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</a:br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 ¿A PARTIR DE QUÉ CIFRAS Y EN QUÉ PACIENTES? (II)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1" y="1671521"/>
            <a:ext cx="11161487" cy="421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n-US" b="1" dirty="0" err="1" smtClean="0">
                <a:solidFill>
                  <a:srgbClr val="4E9EBA"/>
                </a:solidFill>
              </a:rPr>
              <a:t>Motivos</a:t>
            </a:r>
            <a:r>
              <a:rPr lang="en-US" b="1" dirty="0" smtClean="0">
                <a:solidFill>
                  <a:srgbClr val="4E9EBA"/>
                </a:solidFill>
              </a:rPr>
              <a:t> de la </a:t>
            </a:r>
            <a:r>
              <a:rPr lang="en-US" b="1" dirty="0" err="1" smtClean="0">
                <a:solidFill>
                  <a:srgbClr val="4E9EBA"/>
                </a:solidFill>
              </a:rPr>
              <a:t>variabilidad</a:t>
            </a:r>
            <a:r>
              <a:rPr lang="en-US" b="1" dirty="0" smtClean="0">
                <a:solidFill>
                  <a:srgbClr val="4E9EBA"/>
                </a:solidFill>
              </a:rPr>
              <a:t> </a:t>
            </a:r>
            <a:r>
              <a:rPr lang="en-US" dirty="0" err="1" smtClean="0"/>
              <a:t>en</a:t>
            </a:r>
            <a:r>
              <a:rPr lang="en-US" dirty="0" smtClean="0"/>
              <a:t> las </a:t>
            </a:r>
            <a:r>
              <a:rPr lang="en-US" dirty="0" err="1" smtClean="0"/>
              <a:t>recomendaciones</a:t>
            </a:r>
            <a:r>
              <a:rPr lang="en-US" dirty="0" smtClean="0"/>
              <a:t>: </a:t>
            </a:r>
            <a:r>
              <a:rPr lang="es-ES" dirty="0" smtClean="0"/>
              <a:t>limitaciones </a:t>
            </a:r>
            <a:r>
              <a:rPr lang="es-ES" dirty="0"/>
              <a:t>de los ECA y los </a:t>
            </a:r>
            <a:r>
              <a:rPr lang="es-ES" dirty="0" smtClean="0"/>
              <a:t>MA, </a:t>
            </a:r>
            <a:r>
              <a:rPr lang="es-ES" dirty="0"/>
              <a:t>que dificultan interpretar y extrapolar la evidencia a la práctica </a:t>
            </a:r>
            <a:r>
              <a:rPr lang="es-ES" dirty="0" smtClean="0"/>
              <a:t>clínica:</a:t>
            </a:r>
            <a:endParaRPr lang="en-US" dirty="0" smtClean="0"/>
          </a:p>
          <a:p>
            <a:pPr marL="742950" lvl="1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criterios </a:t>
            </a:r>
            <a:r>
              <a:rPr lang="es-ES" dirty="0"/>
              <a:t>de inclusión y </a:t>
            </a:r>
            <a:r>
              <a:rPr lang="es-ES" dirty="0" smtClean="0"/>
              <a:t>técnicas </a:t>
            </a:r>
            <a:r>
              <a:rPr lang="es-ES" dirty="0"/>
              <a:t>de medida de la PA </a:t>
            </a:r>
            <a:r>
              <a:rPr lang="es-ES" dirty="0" smtClean="0"/>
              <a:t>muy </a:t>
            </a:r>
            <a:r>
              <a:rPr lang="es-ES" dirty="0"/>
              <a:t>variables entre </a:t>
            </a:r>
            <a:r>
              <a:rPr lang="es-ES" dirty="0" smtClean="0"/>
              <a:t>estudios: incertidumbre </a:t>
            </a:r>
            <a:r>
              <a:rPr lang="es-ES" dirty="0"/>
              <a:t>sobre la decisión de iniciar tratamiento farmacológico en pacientes concretos, particularmente los </a:t>
            </a:r>
            <a:r>
              <a:rPr lang="es-ES" dirty="0" smtClean="0"/>
              <a:t>no bien </a:t>
            </a:r>
            <a:r>
              <a:rPr lang="es-ES" dirty="0"/>
              <a:t>representados en los </a:t>
            </a:r>
            <a:r>
              <a:rPr lang="es-ES" dirty="0" smtClean="0"/>
              <a:t>ECA.</a:t>
            </a:r>
          </a:p>
          <a:p>
            <a:pPr marL="742950" lvl="1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/>
              <a:t>las </a:t>
            </a:r>
            <a:r>
              <a:rPr lang="es-ES" dirty="0" smtClean="0"/>
              <a:t>GPC </a:t>
            </a:r>
            <a:r>
              <a:rPr lang="es-ES" dirty="0"/>
              <a:t>difieren en </a:t>
            </a:r>
            <a:r>
              <a:rPr lang="es-ES" dirty="0" smtClean="0"/>
              <a:t>las </a:t>
            </a:r>
            <a:r>
              <a:rPr lang="es-ES" dirty="0"/>
              <a:t>revisiones sistemáticas y MA </a:t>
            </a:r>
            <a:r>
              <a:rPr lang="es-ES" dirty="0" smtClean="0"/>
              <a:t>que seleccionan, en </a:t>
            </a:r>
            <a:r>
              <a:rPr lang="es-ES" dirty="0"/>
              <a:t>la interpretación de sus resultados y en cómo </a:t>
            </a:r>
            <a:r>
              <a:rPr lang="es-ES" dirty="0" smtClean="0"/>
              <a:t>trasladan </a:t>
            </a:r>
            <a:r>
              <a:rPr lang="es-ES" dirty="0"/>
              <a:t>la evidencia a recomendaciones </a:t>
            </a:r>
            <a:r>
              <a:rPr lang="es-ES" dirty="0" smtClean="0"/>
              <a:t>concretas. Los MA </a:t>
            </a:r>
            <a:r>
              <a:rPr lang="es-ES" dirty="0"/>
              <a:t>difieren en </a:t>
            </a:r>
            <a:r>
              <a:rPr lang="es-ES" dirty="0" smtClean="0"/>
              <a:t>objetivos</a:t>
            </a:r>
            <a:r>
              <a:rPr lang="es-ES" dirty="0"/>
              <a:t>, criterios de inclusión de </a:t>
            </a:r>
            <a:r>
              <a:rPr lang="es-ES" dirty="0" smtClean="0"/>
              <a:t>ECA y metodología.</a:t>
            </a:r>
          </a:p>
          <a:p>
            <a:pPr marL="742950" lvl="1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dirty="0"/>
              <a:t>la mayoría de los ensayos tenían como objetivo </a:t>
            </a:r>
            <a:r>
              <a:rPr lang="es-ES" dirty="0" smtClean="0"/>
              <a:t>evaluar </a:t>
            </a:r>
            <a:r>
              <a:rPr lang="es-ES" dirty="0"/>
              <a:t>la eficacia de fármacos específicos más que el efecto de los diferentes valores de PA en la reducción de </a:t>
            </a:r>
            <a:r>
              <a:rPr lang="es-ES" dirty="0" smtClean="0"/>
              <a:t>eventos. Además, </a:t>
            </a:r>
            <a:r>
              <a:rPr lang="es-ES" dirty="0"/>
              <a:t>los pacientes </a:t>
            </a:r>
            <a:r>
              <a:rPr lang="es-ES" dirty="0" smtClean="0"/>
              <a:t>tienen </a:t>
            </a:r>
            <a:r>
              <a:rPr lang="es-ES" dirty="0"/>
              <a:t>generalmente tratamiento antihipertensivo de </a:t>
            </a:r>
            <a:r>
              <a:rPr lang="es-ES" dirty="0" smtClean="0"/>
              <a:t>base, </a:t>
            </a:r>
            <a:r>
              <a:rPr lang="es-ES" dirty="0"/>
              <a:t>por lo que sus PA basales no representan las PA que tenían cuando iniciaron realmente el tratamiento </a:t>
            </a:r>
            <a:r>
              <a:rPr lang="es-ES" dirty="0" smtClean="0"/>
              <a:t>antihipertensivo.</a:t>
            </a:r>
          </a:p>
        </p:txBody>
      </p:sp>
    </p:spTree>
    <p:extLst>
      <p:ext uri="{BB962C8B-B14F-4D97-AF65-F5344CB8AC3E}">
        <p14:creationId xmlns:p14="http://schemas.microsoft.com/office/powerpoint/2010/main" val="108469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INICIO DE TRATAMIENTO:</a:t>
            </a:r>
            <a:b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</a:br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 ¿A PARTIR DE QUÉ CIFRAS Y EN QUÉ PACIENTES? (III)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33802" y="1272508"/>
            <a:ext cx="1116148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4E9EBA"/>
                </a:solidFill>
              </a:rPr>
              <a:t>PACIENTES MAYORES </a:t>
            </a:r>
          </a:p>
          <a:p>
            <a:pPr algn="just"/>
            <a:endParaRPr lang="en-US" sz="800" b="1" dirty="0" smtClean="0">
              <a:solidFill>
                <a:srgbClr val="4E9EBA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La edad avanzada se asocia a un mayor RCV en general, por lo que incluso con bajadas modestas de la PA a corto plazo se pueden conseguir beneficios absolutos mayores que los observados en pacientes más jóvenes</a:t>
            </a:r>
            <a:r>
              <a:rPr lang="es-ES" dirty="0" smtClean="0"/>
              <a:t>.</a:t>
            </a:r>
          </a:p>
          <a:p>
            <a:pPr algn="just"/>
            <a:endParaRPr lang="es-ES" sz="8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El </a:t>
            </a:r>
            <a:r>
              <a:rPr lang="es-ES" dirty="0"/>
              <a:t>beneficio relativo </a:t>
            </a:r>
            <a:r>
              <a:rPr lang="es-ES" dirty="0" smtClean="0"/>
              <a:t>del </a:t>
            </a:r>
            <a:r>
              <a:rPr lang="es-ES" dirty="0"/>
              <a:t>tratamiento antihipertensivo es igual o mayor para pacientes mayores de 60-65 años, muchos de los cuales tienen hipertensión sistólica </a:t>
            </a:r>
            <a:r>
              <a:rPr lang="es-ES" dirty="0" smtClean="0"/>
              <a:t>aislada. </a:t>
            </a:r>
          </a:p>
          <a:p>
            <a:pPr algn="just"/>
            <a:endParaRPr lang="es-ES" sz="8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En el caso de pacientes mayores de 80 años con tratamiento antihipertensivo instaurado, eficaz y bien tolerado, no hay evidencias para apoyar un cambio de tratamiento </a:t>
            </a:r>
            <a:endParaRPr lang="en-US" b="1" dirty="0" smtClean="0">
              <a:solidFill>
                <a:srgbClr val="4E9EBA"/>
              </a:solidFill>
            </a:endParaRPr>
          </a:p>
          <a:p>
            <a:pPr algn="just"/>
            <a:endParaRPr lang="en-US" b="1" dirty="0" smtClean="0">
              <a:solidFill>
                <a:srgbClr val="4E9EBA"/>
              </a:solidFill>
            </a:endParaRPr>
          </a:p>
          <a:p>
            <a:pPr algn="just"/>
            <a:r>
              <a:rPr lang="en-US" b="1" dirty="0" err="1" smtClean="0">
                <a:solidFill>
                  <a:srgbClr val="4E9EBA"/>
                </a:solidFill>
              </a:rPr>
              <a:t>Recomendaciones</a:t>
            </a:r>
            <a:r>
              <a:rPr lang="en-US" b="1" dirty="0" smtClean="0">
                <a:solidFill>
                  <a:srgbClr val="4E9EBA"/>
                </a:solidFill>
              </a:rPr>
              <a:t> de las GPC</a:t>
            </a:r>
          </a:p>
          <a:p>
            <a:pPr algn="just"/>
            <a:endParaRPr lang="en-US" sz="800" b="1" dirty="0" smtClean="0">
              <a:solidFill>
                <a:srgbClr val="4E9EBA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ACC/AHA: </a:t>
            </a:r>
            <a:r>
              <a:rPr lang="es-ES" dirty="0"/>
              <a:t>iniciar el tratamiento en los mayores de 65 años si la PAS ≥130 </a:t>
            </a:r>
            <a:r>
              <a:rPr lang="es-ES" dirty="0" err="1" smtClean="0"/>
              <a:t>mmHg</a:t>
            </a:r>
            <a:endParaRPr lang="es-E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GPC europea: tratamiento </a:t>
            </a:r>
            <a:r>
              <a:rPr lang="es-ES" dirty="0"/>
              <a:t>farmacológico </a:t>
            </a:r>
            <a:r>
              <a:rPr lang="es-ES" dirty="0" smtClean="0"/>
              <a:t>en </a:t>
            </a:r>
            <a:r>
              <a:rPr lang="es-ES" dirty="0"/>
              <a:t>el rango </a:t>
            </a:r>
            <a:r>
              <a:rPr lang="es-ES" dirty="0" smtClean="0"/>
              <a:t>de </a:t>
            </a:r>
            <a:r>
              <a:rPr lang="es-ES" dirty="0"/>
              <a:t>65-80 años </a:t>
            </a:r>
            <a:r>
              <a:rPr lang="es-ES" dirty="0" smtClean="0"/>
              <a:t>si </a:t>
            </a:r>
            <a:r>
              <a:rPr lang="es-ES" dirty="0"/>
              <a:t>la PAS está </a:t>
            </a:r>
            <a:r>
              <a:rPr lang="es-ES" dirty="0" smtClean="0"/>
              <a:t>en </a:t>
            </a:r>
            <a:r>
              <a:rPr lang="es-ES" dirty="0"/>
              <a:t>140-159 </a:t>
            </a:r>
            <a:r>
              <a:rPr lang="es-ES" dirty="0" err="1" smtClean="0"/>
              <a:t>mmHg</a:t>
            </a:r>
            <a:r>
              <a:rPr lang="es-ES" dirty="0" smtClean="0"/>
              <a:t>, </a:t>
            </a:r>
            <a:r>
              <a:rPr lang="es-ES" dirty="0"/>
              <a:t>siempre que </a:t>
            </a:r>
            <a:r>
              <a:rPr lang="es-ES" dirty="0" smtClean="0"/>
              <a:t>sea </a:t>
            </a:r>
            <a:r>
              <a:rPr lang="es-ES" dirty="0"/>
              <a:t>bien tolerado (en mayores de 80 años mantiene </a:t>
            </a:r>
            <a:r>
              <a:rPr lang="es-ES" dirty="0" smtClean="0"/>
              <a:t>umbral </a:t>
            </a:r>
            <a:r>
              <a:rPr lang="es-ES" dirty="0"/>
              <a:t>de PAS ≥160 </a:t>
            </a:r>
            <a:r>
              <a:rPr lang="es-ES" dirty="0" err="1"/>
              <a:t>mmHg</a:t>
            </a:r>
            <a:r>
              <a:rPr lang="es-ES" dirty="0"/>
              <a:t>). </a:t>
            </a:r>
            <a:endParaRPr lang="es-E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NICE: en </a:t>
            </a:r>
            <a:r>
              <a:rPr lang="es-ES" dirty="0"/>
              <a:t>los mayores de 80 años establece un umbral de PA &gt;150/90 </a:t>
            </a:r>
            <a:r>
              <a:rPr lang="es-ES" dirty="0" err="1" smtClean="0"/>
              <a:t>mmHg</a:t>
            </a:r>
            <a:endParaRPr lang="es-E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CANADA: propone </a:t>
            </a:r>
            <a:r>
              <a:rPr lang="es-ES" dirty="0"/>
              <a:t>a los mayores de 75 años como candidatos a intensificación del tratamiento antihipertensivo si su PAS es &gt;130 </a:t>
            </a:r>
            <a:r>
              <a:rPr lang="es-ES" dirty="0" err="1"/>
              <a:t>mmHg</a:t>
            </a:r>
            <a:r>
              <a:rPr lang="es-ES" dirty="0"/>
              <a:t> (medida según condiciones de </a:t>
            </a:r>
            <a:r>
              <a:rPr lang="es-ES" dirty="0" smtClean="0"/>
              <a:t>SPRINT</a:t>
            </a:r>
            <a:r>
              <a:rPr lang="es-ES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45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INICIO DE TRATAMIENTO:</a:t>
            </a:r>
            <a:b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</a:br>
            <a:r>
              <a:rPr lang="es-ES" sz="3400" b="1" dirty="0" smtClean="0">
                <a:solidFill>
                  <a:srgbClr val="4E9EBA"/>
                </a:solidFill>
                <a:latin typeface="+mn-lt"/>
                <a:ea typeface="+mn-ea"/>
                <a:cs typeface="+mn-cs"/>
              </a:rPr>
              <a:t> ¿A PARTIR DE QUÉ CIFRAS Y EN QUÉ PACIENTES? (IV)</a:t>
            </a:r>
            <a:endParaRPr lang="es-ES" sz="3400" b="1" dirty="0">
              <a:solidFill>
                <a:srgbClr val="4E9EBA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8520" y="1352549"/>
            <a:ext cx="9849030" cy="427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09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6" ma:contentTypeDescription="Crear nuevo documento." ma:contentTypeScope="" ma:versionID="e11e11172e94bbd0920ee66f4aea9125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1c4086f40aa2582f9dec59663ac460cf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F13F66-8D0D-4FD4-9267-729355F590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9C0450-BEA5-4695-94A4-D41D36B74154}">
  <ds:schemaRefs>
    <ds:schemaRef ds:uri="http://purl.org/dc/dcmitype/"/>
    <ds:schemaRef ds:uri="http://purl.org/dc/elements/1.1/"/>
    <ds:schemaRef ds:uri="http://schemas.microsoft.com/office/2006/metadata/properties"/>
    <ds:schemaRef ds:uri="1fdafc60-6e87-4fef-9209-278af2a3ac6d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f301a845-6ce7-4628-b9f3-e90712a662a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6814</TotalTime>
  <Words>2303</Words>
  <Application>Microsoft Office PowerPoint</Application>
  <PresentationFormat>Panorámica</PresentationFormat>
  <Paragraphs>115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Tema de Office</vt:lpstr>
      <vt:lpstr>ACTUALIZACIÓN EN EL TRATAMIENTO FARMACOLÓGICO DE LA HIPERTENSIÓN ARTERIAL  Vol 30, nº 5 - 2022</vt:lpstr>
      <vt:lpstr>SUMARIO</vt:lpstr>
      <vt:lpstr>INTRODUCCIÓN</vt:lpstr>
      <vt:lpstr>GUIAS CONSIDERADAS</vt:lpstr>
      <vt:lpstr>DEFINICIÓN Y CLASIFICACIÓN DE HTA</vt:lpstr>
      <vt:lpstr>INICIO DE TRATAMIENTO:  ¿A PARTIR DE QUÉ CIFRAS Y EN QUÉ PACIENTES? (I)</vt:lpstr>
      <vt:lpstr>INICIO DE TRATAMIENTO:  ¿A PARTIR DE QUÉ CIFRAS Y EN QUÉ PACIENTES? (II)</vt:lpstr>
      <vt:lpstr>INICIO DE TRATAMIENTO:  ¿A PARTIR DE QUÉ CIFRAS Y EN QUÉ PACIENTES? (III)</vt:lpstr>
      <vt:lpstr>INICIO DE TRATAMIENTO:  ¿A PARTIR DE QUÉ CIFRAS Y EN QUÉ PACIENTES? (IV)</vt:lpstr>
      <vt:lpstr> ¿HA MODIFICADO EL ESTUDIO SPRINT LASCIFRAS OBJETIVO EN LAS GPC?</vt:lpstr>
      <vt:lpstr>SELECCIÓN DEL TRATAMIENTO FARMACOLÓGICO</vt:lpstr>
      <vt:lpstr>¿INICIAR CON TRATAMIENTO COMBINADO?</vt:lpstr>
      <vt:lpstr>CRONOTERAPIA: ¿MEJORA LOS RESULTADOS DE MORBIMORTALIDAD?</vt:lpstr>
      <vt:lpstr>DEPRESCRIPCIÓN: ¿ES POSIBLE Y APORTA BENEFICIOS? (I)</vt:lpstr>
      <vt:lpstr>DEPRESCRIPCIÓN: ¿ES POSIBLE Y APORTA BENEFICIOS? (II)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Ander Rosado Ortiz De Zarate</cp:lastModifiedBy>
  <cp:revision>336</cp:revision>
  <cp:lastPrinted>2022-02-23T13:38:32Z</cp:lastPrinted>
  <dcterms:created xsi:type="dcterms:W3CDTF">2022-01-18T07:46:55Z</dcterms:created>
  <dcterms:modified xsi:type="dcterms:W3CDTF">2022-10-20T08:25:58Z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