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07" r:id="rId24"/>
    <p:sldId id="276" r:id="rId25"/>
    <p:sldId id="277" r:id="rId26"/>
    <p:sldId id="278" r:id="rId27"/>
    <p:sldId id="306" r:id="rId28"/>
  </p:sldIdLst>
  <p:sldSz cx="12192000" cy="6858000"/>
  <p:notesSz cx="6662738" cy="9926638"/>
  <p:embeddedFontLst>
    <p:embeddedFont>
      <p:font typeface="Arial Black" panose="020B0A0402010202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VEQpuwZimMUoM3gCG5H/2SbzZ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67163-5F38-4665-BB49-69D587ECF901}">
  <a:tblStyle styleId="{9EF67163-5F38-4665-BB49-69D587ECF9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59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58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0675" y="744475"/>
            <a:ext cx="4442025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dcd7c7193_1_6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fdcd7c7193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dcd7c7193_1_7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fdcd7c719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dcd7c7193_1_8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fdcd7c719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dcd7c7193_1_9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fdcd7c719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dcd7c7193_1_10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dcd7c7193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dcd7c7193_1_11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fdcd7c719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dcd7c7193_1_121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fdcd7c719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dcd7c7193_1_13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fdcd7c7193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dcd7c7193_1_14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fdcd7c7193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dcd7c7193_1_15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fdcd7c7193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dcd7c7193_1_16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fdcd7c7193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dcd7c7193_1_16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fdcd7c7193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569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dcd7c7193_1_17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fdcd7c7193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dcd7c7193_1_18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fdcd7c7193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dcd7c7193_1_19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fdcd7c7193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dcd7c7193_1_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fdcd7c71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cd7c7193_1_1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dcd7c719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cd7c7193_1_2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fdcd7c719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dcd7c7193_1_3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fdcd7c719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dcd7c7193_1_4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fdcd7c719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dcd7c7193_1_5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fdcd7c719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ibotika_fitxak/es_def/adjuntos/ibotika_f11_pildora_dia_despues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skadi.eus/contenidos/informacion/ibotika_fitxak/es_def/adjuntos/ibotika_33_Anticonceptivos_y_lactancia.pdf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ibotika_fitxak/es_def/adjuntos/i_botika_f_12_c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2/es_def/adjuntos/INFAC_Vol_30_6_actualizacion-anticoncepci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ibotika_fitxak/es_def/adjuntos/ibotika_21_Anillo-vaginal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21635" y="1672108"/>
            <a:ext cx="107520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ACTUALIZACIÓN EN ANTICONCEPCIÓN HORMONAL</a:t>
            </a:r>
            <a:b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Vol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 30, nº 6 - año 2022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dcd7c7193_1_6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DE PROGESTÁGENO SOLO ORALES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2" name="Google Shape;182;gfdcd7c7193_1_6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Eficacia similar a los AHC orales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facilidad de inicio y discontinuación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retorno a la fertilidad en un ciclo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 perfil de seguridad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 mínimo sobre parámetros hemostáticos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Inconvenientes: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de sangrado impredecible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contraindicados en: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con sangrado vaginal inexplicable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 hepática grave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cáncer de mama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alibri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con precaución en caso de: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 de cardiopatía isquémica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accidente cerebrovascular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3" name="Google Shape;183;gfdcd7c7193_1_6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84" name="Google Shape;184;gfdcd7c7193_1_6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gfdcd7c7193_1_6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fdcd7c7193_1_6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7" name="Google Shape;187;gfdcd7c7193_1_6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dcd7c7193_1_7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DE PROGESTÁGENO SUBDÉRMICOS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Google Shape;193;gfdcd7c7193_1_7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Varilla de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etonogestrel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insertada en el brazo por personal especializado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Duración de acción: 3 años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larga duración de acción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hay pérdida de eficacia en mujeres obesas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rápido retorno a la fertilidad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Inconvenientes: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de sangrado impredecible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adversos locales (hematoma, dolor, irritación local)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4" name="Google Shape;194;gfdcd7c7193_1_7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95" name="Google Shape;195;gfdcd7c7193_1_7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fdcd7c7193_1_7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gfdcd7c7193_1_7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8" name="Google Shape;198;gfdcd7c7193_1_7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dcd7c7193_1_8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DE PROGESTÁGENO INTRAUTERINOS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gfdcd7c7193_1_8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Dispositivo intrauterino (DIU) de plástico con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levonorgestrel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Duración de acción: 3-5 años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el sangrado menstrual en comparación con los DIU de cobre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Inconvenientes: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producir depresión, ansiedad y problemas para dormir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contraindicados en: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con distorsiones de cavidad uterina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fibromas uterinos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sangrado vaginal inexplicable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pélvica inflamatoria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infecciones por cervicitis, clamidia, gonorrea, sepsis puerperal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5" name="Google Shape;205;gfdcd7c7193_1_8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06" name="Google Shape;206;gfdcd7c7193_1_8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gfdcd7c7193_1_8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gfdcd7c7193_1_8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9" name="Google Shape;209;gfdcd7c7193_1_80"/>
          <p:cNvCxnSpPr/>
          <p:nvPr/>
        </p:nvCxnSpPr>
        <p:spPr>
          <a:xfrm>
            <a:off x="621635" y="1280160"/>
            <a:ext cx="10973667" cy="13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cd7c7193_1_9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DE PROGESTÁGENO INTRAMUSCULAR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5" name="Google Shape;215;gfdcd7c7193_1_9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Inyeccción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intramuscular de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medroxiprogesterona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depósito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Duración de acción: 3 meses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Inconvenientes: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retraso en la reaparición de la fertilidad (12-18 meses)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producir pérdida de densidad mineral ósea (DMO) y riesgo de fracturas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contraindicados en: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con cáncer de mama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sangrado vaginal no diagnosticado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tromboflebitis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hipertensión mal controlada (&gt; 160/100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mmHg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disfunción hepática grave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6" name="Google Shape;216;gfdcd7c7193_1_9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17" name="Google Shape;217;gfdcd7c7193_1_9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fdcd7c7193_1_9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fdcd7c7193_1_9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0" name="Google Shape;220;gfdcd7c7193_1_90"/>
          <p:cNvCxnSpPr/>
          <p:nvPr/>
        </p:nvCxnSpPr>
        <p:spPr>
          <a:xfrm flipV="1">
            <a:off x="548640" y="1294098"/>
            <a:ext cx="11046662" cy="14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dcd7c7193_1_10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EFECTOS ADVERSOS MENORES DE ANTICONCEPTIVOS HORMONALES COMBINADOS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6" name="Google Shape;226;gfdcd7c7193_1_10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más comunes: náuseas, sensibilidad de las mamas, cefalea - suelen ser leves y pasajeros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Alteración del patrón de sangrado - suele mejorar con el tiempo o considerar cambiar tipo de progestágeno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tienen efectos negativos sobre: peso, libido, fertilidad futura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 en mujeres con antecedentes de depresión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7" name="Google Shape;227;gfdcd7c7193_1_10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28" name="Google Shape;228;gfdcd7c7193_1_10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gfdcd7c7193_1_10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fdcd7c7193_1_10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1" name="Google Shape;231;gfdcd7c7193_1_100"/>
          <p:cNvCxnSpPr/>
          <p:nvPr/>
        </p:nvCxnSpPr>
        <p:spPr>
          <a:xfrm>
            <a:off x="510139" y="1289785"/>
            <a:ext cx="11085163" cy="4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dcd7c7193_1_11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EFECTOS ADVERSOS MAYORES DE ANTICONCEPTIVOS HORMONALES COMBINADOS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7" name="Google Shape;237;gfdcd7c7193_1_110"/>
          <p:cNvSpPr txBox="1"/>
          <p:nvPr/>
        </p:nvSpPr>
        <p:spPr>
          <a:xfrm>
            <a:off x="621635" y="1378800"/>
            <a:ext cx="10973665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 dirty="0" err="1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Tromboembolismo</a:t>
            </a:r>
            <a:r>
              <a:rPr lang="es-ES" sz="2000" b="1" u="sng" dirty="0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 venoso (TEV)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   </a:t>
            </a:r>
            <a:r>
              <a:rPr lang="es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</a:t>
            </a: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de TEV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s-E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Contraindicaciones: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TEV actual o pasado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 de TEV familiar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cirugía de piernas o que provoque inmovilización más de una semana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obesidad, edad&gt;35 años, fumadora &gt;15 cigarrillos/día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riesgo depende de la dosis de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tipo de progestágeno (parece menor con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levonorgestrel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8" name="Google Shape;238;gfdcd7c7193_1_11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39" name="Google Shape;239;gfdcd7c7193_1_11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fdcd7c7193_1_11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gfdcd7c7193_1_11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2" name="Google Shape;242;gfdcd7c7193_1_11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43" name="Google Shape;243;gfdcd7c7193_1_110"/>
          <p:cNvGraphicFramePr/>
          <p:nvPr>
            <p:extLst>
              <p:ext uri="{D42A27DB-BD31-4B8C-83A1-F6EECF244321}">
                <p14:modId xmlns:p14="http://schemas.microsoft.com/office/powerpoint/2010/main" val="1115837725"/>
              </p:ext>
            </p:extLst>
          </p:nvPr>
        </p:nvGraphicFramePr>
        <p:xfrm>
          <a:off x="3006050" y="1973355"/>
          <a:ext cx="5648350" cy="1950600"/>
        </p:xfrm>
        <a:graphic>
          <a:graphicData uri="http://schemas.openxmlformats.org/drawingml/2006/table">
            <a:tbl>
              <a:tblPr>
                <a:noFill/>
                <a:tableStyleId>{9EF67163-5F38-4665-BB49-69D587ECF901}</a:tableStyleId>
              </a:tblPr>
              <a:tblGrid>
                <a:gridCol w="28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usuarias 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mujeres/año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Usuarias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anticonceptivos hormonales combinados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7-10/10.000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mujeres/año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Embarazo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mujeres/año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Posparto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inmediato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300-400/10.000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mujeres/año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dcd7c7193_1_121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EFECTOS ADVERSOS MAYORES DE ANTICONCEPTIVOS HORMONALES COMBINADOS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gfdcd7c7193_1_121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b="1" u="sng" dirty="0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Enfermedad arterial</a:t>
            </a:r>
            <a:endParaRPr sz="2000" b="1" u="sng" dirty="0">
              <a:solidFill>
                <a:srgbClr val="4E9E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uso de AHC aumenta 1,6-1,7 veces el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Relativo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(RR) de infarto de miocardio y accidente cerebrovascular isquémico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Absoluto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(RA) es muy bajo y aumenta con la edad (2-20 casos por millón de mujeres)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riesgo aumenta si hay otros factores de riesgo cardiovascular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riesgo aumenta con la dosis de estrógeno, pero no depende del tipo de progestágeno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0" name="Google Shape;250;gfdcd7c7193_1_121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51" name="Google Shape;251;gfdcd7c7193_1_121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gfdcd7c7193_1_121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gfdcd7c7193_1_121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4" name="Google Shape;254;gfdcd7c7193_1_121"/>
          <p:cNvCxnSpPr/>
          <p:nvPr/>
        </p:nvCxnSpPr>
        <p:spPr>
          <a:xfrm>
            <a:off x="510139" y="1270535"/>
            <a:ext cx="11085163" cy="2356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dcd7c7193_1_13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EFECTOS ADVERSOS MAYORES DE ANTICONCEPTIVOS HORMONALES COMBINADOS  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Google Shape;260;gfdcd7c7193_1_13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b="1" u="sng" dirty="0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Cáncer</a:t>
            </a:r>
            <a:endParaRPr sz="2000" b="1" u="sng" dirty="0">
              <a:solidFill>
                <a:srgbClr val="4E9E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Metaanálisis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54 estudios con 53.000 mujeres; mayor riesgo con AHC (HR=1,24; IC95%;1,15-1,33) que disminuyó tras la interrupción del uso de anticonceptivos; después de 1-4 años (HR=1,16), después de 5-9 años (HR=1,07) y después de 10 años desapareció.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La duración del uso y la formulación del anticonceptivo no modifica el riesgo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prospectivo 1,8 millones de danesas durante 11 años; mayor riesgo con AHC (HR=1,20; IC95%; 1,14-1,26%)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observacional 256.000 mujeres; mayor riesgo con AHC 2 años después de la interrupción (HR=1,55; IC95%;1,06-2,28)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No se observó aumento del riesgo con el aumento de la duración de uso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AHC no deben emplearse en pacientes con cáncer de mama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1" name="Google Shape;261;gfdcd7c7193_1_13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62" name="Google Shape;262;gfdcd7c7193_1_13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gfdcd7c7193_1_13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gfdcd7c7193_1_13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5" name="Google Shape;265;gfdcd7c7193_1_132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dcd7c7193_1_14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EFECTOS ADVERSOS DE ANTICONCEPTIVOS HORMONALES DE PROGESTÁGENO SOLO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1" name="Google Shape;271;gfdcd7c7193_1_14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Irregularidades menstruales y sangrado no programado - suelen resolverse con el tiempo o valorar el cambio de progestágeno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están asociados a aumento del riesgo de cáncer de mama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aumentan riesgo de enfermedad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tromboembólica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venosa, ni de patología arterial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con precaución en mujeres con depresión actual o pasada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2" name="Google Shape;272;gfdcd7c7193_1_14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73" name="Google Shape;273;gfdcd7c7193_1_14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gfdcd7c7193_1_14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fdcd7c7193_1_14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6" name="Google Shape;276;gfdcd7c7193_1_142"/>
          <p:cNvCxnSpPr/>
          <p:nvPr/>
        </p:nvCxnSpPr>
        <p:spPr>
          <a:xfrm flipV="1">
            <a:off x="621635" y="1296576"/>
            <a:ext cx="11017784" cy="19201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dcd7c7193_1_15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ANTICONCEPCIÓN DE URGENCIA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2" name="Google Shape;282;gfdcd7c7193_1_15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indicada para evitar embarazos no deseados tras un coito no protegido y en casos de violación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Vía oral: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levonorgestrel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ulipristal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 usar en mujeres que toman antiácidos o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antiulcerosos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(disminuye absorción)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Son medicamentos no financiados y de venta libre en las farmacias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Deben administrarse lo antes posible tras el coito, preferiblemente dentro de las primeras 12 horas, y no más tarde de 3 días para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levonorgestrel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5 días para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ulipristal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Vía intrauterina: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DIU de cobre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 el riesgo de infecciones de transmisión sexual ante un coito no protegido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ser un método de uso ocasional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disponible una </a:t>
            </a:r>
            <a:r>
              <a:rPr lang="es-E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 de i-</a:t>
            </a:r>
            <a:r>
              <a:rPr lang="es-E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</a:t>
            </a:r>
            <a:r>
              <a:rPr lang="es-E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el uso de la píldora postcoital 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(enlace)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3" name="Google Shape;283;gfdcd7c7193_1_15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84" name="Google Shape;284;gfdcd7c7193_1_152"/>
            <p:cNvPicPr preferRelativeResize="0"/>
            <p:nvPr/>
          </p:nvPicPr>
          <p:blipFill rotWithShape="1">
            <a:blip r:embed="rId4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fdcd7c7193_1_152" descr="Archivo:Osakidetza.svg - Wikipedia, la enciclopedia lib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gfdcd7c7193_1_152" descr="salud_lateral_col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7" name="Google Shape;287;gfdcd7c7193_1_152"/>
          <p:cNvCxnSpPr/>
          <p:nvPr/>
        </p:nvCxnSpPr>
        <p:spPr>
          <a:xfrm>
            <a:off x="621635" y="1270535"/>
            <a:ext cx="10973667" cy="2356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4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1772" y="5691066"/>
            <a:ext cx="379009" cy="40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SUMARIO</a:t>
            </a:r>
            <a:endParaRPr dirty="0"/>
          </a:p>
        </p:txBody>
      </p:sp>
      <p:sp>
        <p:nvSpPr>
          <p:cNvPr id="94" name="Google Shape;94;p2"/>
          <p:cNvSpPr txBox="1"/>
          <p:nvPr/>
        </p:nvSpPr>
        <p:spPr>
          <a:xfrm>
            <a:off x="1213950" y="1256774"/>
            <a:ext cx="9601200" cy="4760700"/>
          </a:xfrm>
          <a:prstGeom prst="rect">
            <a:avLst/>
          </a:prstGeom>
          <a:solidFill>
            <a:srgbClr val="5FACB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30517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INFORMACIÓN SOBRE ANTICONCEPCIÓN</a:t>
            </a:r>
            <a:endParaRPr dirty="0"/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ANTICONCEPTIVOS HORMONALES COMBINADOS (AHC)</a:t>
            </a: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ANTICONCEPTIVOS HORMONALES DE PROGESTÁGENO SOLO (AHP)</a:t>
            </a: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EFECTOS ADVERSOS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ANTICONCEPCIÓN DE URGENCIA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SELECCIÓN DE ANTICONCEPTIVOS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INTERACCIONES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HACER EN CASO DE OLVIDOS?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BENEFICIOS NO ANTICONCEPTIVOS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IDEAS CLAVE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96" name="Google Shape;96;p2"/>
            <p:cNvPicPr preferRelativeResize="0"/>
            <p:nvPr/>
          </p:nvPicPr>
          <p:blipFill rotWithShape="1">
            <a:blip r:embed="rId3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9" name="Google Shape;99;p2"/>
          <p:cNvCxnSpPr/>
          <p:nvPr/>
        </p:nvCxnSpPr>
        <p:spPr>
          <a:xfrm>
            <a:off x="621635" y="1088245"/>
            <a:ext cx="10973653" cy="9035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dcd7c7193_1_16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SELECCIÓN DE ANTICONCEPTIVOS (I)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94" name="Google Shape;294;gfdcd7c7193_1_16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95" name="Google Shape;295;gfdcd7c7193_1_16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fdcd7c7193_1_16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fdcd7c7193_1_16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8" name="Google Shape;298;gfdcd7c7193_1_162"/>
          <p:cNvCxnSpPr>
            <a:cxnSpLocks/>
          </p:cNvCxnSpPr>
          <p:nvPr/>
        </p:nvCxnSpPr>
        <p:spPr>
          <a:xfrm>
            <a:off x="285134" y="1294098"/>
            <a:ext cx="11602064" cy="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543662-13E3-3831-D28F-4B61D593F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40703"/>
              </p:ext>
            </p:extLst>
          </p:nvPr>
        </p:nvGraphicFramePr>
        <p:xfrm>
          <a:off x="285134" y="1476377"/>
          <a:ext cx="11602064" cy="3546604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3234243">
                  <a:extLst>
                    <a:ext uri="{9D8B030D-6E8A-4147-A177-3AD203B41FA5}">
                      <a16:colId xmlns:a16="http://schemas.microsoft.com/office/drawing/2014/main" val="1554917170"/>
                    </a:ext>
                  </a:extLst>
                </a:gridCol>
                <a:gridCol w="8367821">
                  <a:extLst>
                    <a:ext uri="{9D8B030D-6E8A-4147-A177-3AD203B41FA5}">
                      <a16:colId xmlns:a16="http://schemas.microsoft.com/office/drawing/2014/main" val="3372026234"/>
                    </a:ext>
                  </a:extLst>
                </a:gridCol>
              </a:tblGrid>
              <a:tr h="119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SITUACIÓN CLÍNICA</a:t>
                      </a:r>
                      <a:r>
                        <a:rPr lang="es-ES" sz="1600" b="1" dirty="0">
                          <a:effectLst/>
                        </a:rPr>
                        <a:t>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OBSERVACIONES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70951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Lactancia materna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Los AHC no deben usarse hasta pasadas 6 semanas después del parto</a:t>
                      </a:r>
                      <a:r>
                        <a:rPr lang="es-ES" sz="1600" dirty="0">
                          <a:effectLst/>
                        </a:rPr>
                        <a:t>,</a:t>
                      </a:r>
                      <a:r>
                        <a:rPr lang="es-ES_tradnl" sz="1600" dirty="0">
                          <a:effectLst/>
                        </a:rPr>
                        <a:t> si la lactancia está bien establecida.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Hay disponible una ficha de i-</a:t>
                      </a:r>
                      <a:r>
                        <a:rPr lang="es-ES_tradnl" sz="1600" dirty="0" err="1">
                          <a:effectLst/>
                        </a:rPr>
                        <a:t>botika</a:t>
                      </a:r>
                      <a:r>
                        <a:rPr lang="es-ES_tradnl" sz="1600" dirty="0">
                          <a:effectLst/>
                        </a:rPr>
                        <a:t> sobre la utilización de anticonceptivos durante la lactancia </a:t>
                      </a:r>
                      <a:r>
                        <a:rPr lang="es-ES_tradnl" sz="1600" dirty="0">
                          <a:effectLst/>
                          <a:hlinkClick r:id="rId6"/>
                        </a:rPr>
                        <a:t>(enlace)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916375525"/>
                  </a:ext>
                </a:extLst>
              </a:tr>
              <a:tr h="348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Postparto sin lactancia materna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Pueden usarse AHC pasadas 3 semanas después del parto, si no hay factores de riesgo adicionales de tromboembolismo.</a:t>
                      </a:r>
                      <a:endParaRPr lang="es-ES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El DIU o el implante puede</a:t>
                      </a:r>
                      <a:r>
                        <a:rPr lang="es-ES" sz="1600" dirty="0">
                          <a:effectLst/>
                        </a:rPr>
                        <a:t>n</a:t>
                      </a:r>
                      <a:r>
                        <a:rPr lang="es-ES_tradnl" sz="1600" dirty="0">
                          <a:effectLst/>
                        </a:rPr>
                        <a:t> insertarse 4 semanas después del postparto, con o sin lactancia.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1392273030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Edad reproductiva avanzada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En mujeres sin factores de riesgo ni problemas médicos relevantes, se recomienda mantener la anticoncepción hormonal hasta la menopausia, pero </a:t>
                      </a:r>
                      <a:r>
                        <a:rPr lang="es-ES" sz="1600" dirty="0">
                          <a:effectLst/>
                        </a:rPr>
                        <a:t>no se recomienda el uso de AHC en mayores de 50 años debido a que los riesgos superan los beneficios.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27683765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dcd7c7193_1_16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SELECCIÓN DE ANTICONCEPTIVOS (II)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94" name="Google Shape;294;gfdcd7c7193_1_16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95" name="Google Shape;295;gfdcd7c7193_1_16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fdcd7c7193_1_16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fdcd7c7193_1_16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8" name="Google Shape;298;gfdcd7c7193_1_162"/>
          <p:cNvCxnSpPr>
            <a:cxnSpLocks/>
          </p:cNvCxnSpPr>
          <p:nvPr/>
        </p:nvCxnSpPr>
        <p:spPr>
          <a:xfrm>
            <a:off x="285134" y="1294098"/>
            <a:ext cx="11602064" cy="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A80C3C-651E-DAE7-6FB3-429050926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49560"/>
              </p:ext>
            </p:extLst>
          </p:nvPr>
        </p:nvGraphicFramePr>
        <p:xfrm>
          <a:off x="285134" y="1476377"/>
          <a:ext cx="11602064" cy="5245249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2107192">
                  <a:extLst>
                    <a:ext uri="{9D8B030D-6E8A-4147-A177-3AD203B41FA5}">
                      <a16:colId xmlns:a16="http://schemas.microsoft.com/office/drawing/2014/main" val="1554917170"/>
                    </a:ext>
                  </a:extLst>
                </a:gridCol>
                <a:gridCol w="660196">
                  <a:extLst>
                    <a:ext uri="{9D8B030D-6E8A-4147-A177-3AD203B41FA5}">
                      <a16:colId xmlns:a16="http://schemas.microsoft.com/office/drawing/2014/main" val="1829711852"/>
                    </a:ext>
                  </a:extLst>
                </a:gridCol>
                <a:gridCol w="3853887">
                  <a:extLst>
                    <a:ext uri="{9D8B030D-6E8A-4147-A177-3AD203B41FA5}">
                      <a16:colId xmlns:a16="http://schemas.microsoft.com/office/drawing/2014/main" val="4021274967"/>
                    </a:ext>
                  </a:extLst>
                </a:gridCol>
                <a:gridCol w="4980789">
                  <a:extLst>
                    <a:ext uri="{9D8B030D-6E8A-4147-A177-3AD203B41FA5}">
                      <a16:colId xmlns:a16="http://schemas.microsoft.com/office/drawing/2014/main" val="3372026234"/>
                    </a:ext>
                  </a:extLst>
                </a:gridCol>
              </a:tblGrid>
              <a:tr h="26939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SITUACIÓN CLÍNICA</a:t>
                      </a:r>
                      <a:r>
                        <a:rPr lang="es-ES" sz="1600" b="1" dirty="0">
                          <a:effectLst/>
                        </a:rPr>
                        <a:t>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OBSERVACIONES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70951"/>
                  </a:ext>
                </a:extLst>
              </a:tr>
              <a:tr h="4053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Tabaquismo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Edad &lt; 35 años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Edad &lt; 35 años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Puede usarse cualquier anticonceptivo.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916375525"/>
                  </a:ext>
                </a:extLst>
              </a:tr>
              <a:tr h="8453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Edad &gt; 35 años</a:t>
                      </a:r>
                      <a:endParaRPr lang="es-ES"/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Edad &gt; 35 años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Están contraindicados los AHC. Puede usarse </a:t>
                      </a:r>
                      <a:r>
                        <a:rPr lang="es-ES_tradnl" sz="1600" dirty="0" err="1">
                          <a:effectLst/>
                        </a:rPr>
                        <a:t>desogestrel</a:t>
                      </a:r>
                      <a:r>
                        <a:rPr lang="es-ES_tradnl" sz="1600" dirty="0">
                          <a:effectLst/>
                        </a:rPr>
                        <a:t> oral sin interrupción o implante de </a:t>
                      </a:r>
                      <a:r>
                        <a:rPr lang="es-ES_tradnl" sz="1600" dirty="0" err="1">
                          <a:effectLst/>
                        </a:rPr>
                        <a:t>etonorgestrel</a:t>
                      </a:r>
                      <a:r>
                        <a:rPr lang="es-ES_tradnl" sz="1600" dirty="0">
                          <a:effectLst/>
                        </a:rPr>
                        <a:t>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73030"/>
                  </a:ext>
                </a:extLst>
              </a:tr>
              <a:tr h="1133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Obesidad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Si IMC &gt; 30 Kg/m</a:t>
                      </a:r>
                      <a:r>
                        <a:rPr lang="es-ES_tradnl" sz="1600" baseline="300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Si IMC &gt; 30 Kg/m</a:t>
                      </a:r>
                      <a:r>
                        <a:rPr lang="es-ES_tradnl" sz="1600" baseline="300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Se prefieren usar AHP frente a AHC. </a:t>
                      </a:r>
                      <a:r>
                        <a:rPr lang="es-ES_tradnl" sz="1600" dirty="0">
                          <a:effectLst/>
                        </a:rPr>
                        <a:t>No se recomienda el uso de AHC en mujeres obesas con factores de riesgo cardiovascular adicional. No se recomienda medroxiprogesterona de depósito.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05533"/>
                  </a:ext>
                </a:extLst>
              </a:tr>
              <a:tr h="26939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Hipertensión arterial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Hipertensión controlada adecuadamente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Hipertensión controlada adecuadamente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No usar AHC. Considerar el uso de AHP.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01676"/>
                  </a:ext>
                </a:extLst>
              </a:tr>
              <a:tr h="250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600">
                          <a:effectLst/>
                        </a:rPr>
                        <a:t>PA sistólica 140-159 o diastólica: 90-99 mmHg</a:t>
                      </a:r>
                      <a:endParaRPr lang="es-ES"/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</a:rPr>
                        <a:t>PA sistólica 140-159 o diastólica: 90-99 mmHg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70348"/>
                  </a:ext>
                </a:extLst>
              </a:tr>
              <a:tr h="250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_tradnl" sz="1600">
                          <a:effectLst/>
                        </a:rPr>
                        <a:t>PA sistólica ≥ 160 y diastólica ≥ 100 mmHg</a:t>
                      </a:r>
                      <a:endParaRPr lang="es-ES"/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PA sistólica ≥ 160 y diastólica ≥ 100 mmHg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Están contraindicados los AHC y medroxiprogesterona de depósito. Considerar el uso de AHP.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61457"/>
                  </a:ext>
                </a:extLst>
              </a:tr>
              <a:tr h="3069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Vasculopatía</a:t>
                      </a:r>
                      <a:endParaRPr lang="es-ES"/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Vasculopatía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38002"/>
                  </a:ext>
                </a:extLst>
              </a:tr>
              <a:tr h="2693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Trastornos venosos superficiales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Varices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Varices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Pueden usarse AHC sin restricciones.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5720"/>
                  </a:ext>
                </a:extLst>
              </a:tr>
              <a:tr h="2879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_tradnl" sz="1600" dirty="0">
                          <a:effectLst/>
                        </a:rPr>
                        <a:t>Trombosis venosa superficial</a:t>
                      </a:r>
                      <a:endParaRPr lang="es-ES" dirty="0"/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Trombosis venosa superficial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En general, pueden usarse AHC.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70936"/>
                  </a:ext>
                </a:extLst>
              </a:tr>
              <a:tr h="687808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Cefaleas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600" dirty="0">
                          <a:effectLst/>
                        </a:rPr>
                        <a:t>Sin migraña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Se puede usar cualquier anticonceptivo, aunque se prefieren los no combinados.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020969"/>
                  </a:ext>
                </a:extLst>
              </a:tr>
              <a:tr h="269398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Migraña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Los AHC están contraindicados.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37" marR="1633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8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dcd7c7193_1_17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INTERACCIONES DE ANTICONCEPTIVOS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05" name="Google Shape;305;gfdcd7c7193_1_17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306" name="Google Shape;306;gfdcd7c7193_1_17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gfdcd7c7193_1_17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gfdcd7c7193_1_17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9" name="Google Shape;309;gfdcd7c7193_1_172"/>
          <p:cNvCxnSpPr/>
          <p:nvPr/>
        </p:nvCxnSpPr>
        <p:spPr>
          <a:xfrm>
            <a:off x="621635" y="1280160"/>
            <a:ext cx="10973667" cy="13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6D4B77-40CD-F8E6-F075-1FF491672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24159"/>
              </p:ext>
            </p:extLst>
          </p:nvPr>
        </p:nvGraphicFramePr>
        <p:xfrm>
          <a:off x="326793" y="1475697"/>
          <a:ext cx="11563350" cy="5317662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3853648">
                  <a:extLst>
                    <a:ext uri="{9D8B030D-6E8A-4147-A177-3AD203B41FA5}">
                      <a16:colId xmlns:a16="http://schemas.microsoft.com/office/drawing/2014/main" val="2920482687"/>
                    </a:ext>
                  </a:extLst>
                </a:gridCol>
                <a:gridCol w="7709702">
                  <a:extLst>
                    <a:ext uri="{9D8B030D-6E8A-4147-A177-3AD203B41FA5}">
                      <a16:colId xmlns:a16="http://schemas.microsoft.com/office/drawing/2014/main" val="176433089"/>
                    </a:ext>
                  </a:extLst>
                </a:gridCol>
              </a:tblGrid>
              <a:tr h="301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FÁRMACOS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OBSERVACIONES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34438"/>
                  </a:ext>
                </a:extLst>
              </a:tr>
              <a:tr h="2756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solidFill>
                            <a:srgbClr val="0070C0"/>
                          </a:solidFill>
                          <a:effectLst/>
                        </a:rPr>
                        <a:t>Fármacos que pueden reducir la eficacia de los anticonceptivos (inductores enzimáticos)</a:t>
                      </a:r>
                      <a:endParaRPr lang="es-E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20496"/>
                  </a:ext>
                </a:extLst>
              </a:tr>
              <a:tr h="1614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Antiepilépticos: carbamazepina, fenobarbital, fenitoína, primidona, topiramato, lamotrigina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De modesta a marcada reducción del etinilestradiol y progestágenos. Posible reducción de eficacia contraceptiva. 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Topiramato a dosis bajas parece no afectar a la eficacia anticonceptiva. 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Lamotrigina disminuye el nivel de </a:t>
                      </a:r>
                      <a:r>
                        <a:rPr lang="es-ES_tradnl" sz="1600" dirty="0" err="1">
                          <a:effectLst/>
                        </a:rPr>
                        <a:t>levonorgestrel</a:t>
                      </a:r>
                      <a:r>
                        <a:rPr lang="es-ES_tradnl" sz="1600" dirty="0">
                          <a:effectLst/>
                        </a:rPr>
                        <a:t>, aunque parece que no afecta a los AHC. No hay datos con AHP.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5510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Antibióticos: rifabutina, rifampicina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Reducción de eficacia de etinilestradiol y progestágenos.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extLst>
                  <a:ext uri="{0D108BD9-81ED-4DB2-BD59-A6C34878D82A}">
                    <a16:rowId xmlns:a16="http://schemas.microsoft.com/office/drawing/2014/main" val="862572292"/>
                  </a:ext>
                </a:extLst>
              </a:tr>
              <a:tr h="864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Fármacos que aumentan el pH gástrico: inhibidores de bomba de protones, antiácidos, antagonistas H2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No se recomienda el uso concomitante. 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Reducción de la eficacia de </a:t>
                      </a:r>
                      <a:r>
                        <a:rPr lang="es-ES_tradnl" sz="1600" dirty="0" err="1">
                          <a:effectLst/>
                        </a:rPr>
                        <a:t>ulipristal</a:t>
                      </a:r>
                      <a:r>
                        <a:rPr lang="es-ES_tradnl" sz="1600" dirty="0">
                          <a:effectLst/>
                        </a:rPr>
                        <a:t> en anticoncepción de emergencia. 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extLst>
                  <a:ext uri="{0D108BD9-81ED-4DB2-BD59-A6C34878D82A}">
                    <a16:rowId xmlns:a16="http://schemas.microsoft.com/office/drawing/2014/main" val="4054944749"/>
                  </a:ext>
                </a:extLst>
              </a:tr>
              <a:tr h="2756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solidFill>
                            <a:srgbClr val="0070C0"/>
                          </a:solidFill>
                          <a:effectLst/>
                        </a:rPr>
                        <a:t>Fármacos que aumentan la concentración de hormonas anticonceptivas (inhibidores enzimáticos)</a:t>
                      </a:r>
                      <a:endParaRPr lang="es-E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2953"/>
                  </a:ext>
                </a:extLst>
              </a:tr>
              <a:tr h="57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Eritromicina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Incremento de niveles de estradiol y dienogest; por ello, puede aumentar la incidencia de efectos adversos.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extLst>
                  <a:ext uri="{0D108BD9-81ED-4DB2-BD59-A6C34878D82A}">
                    <a16:rowId xmlns:a16="http://schemas.microsoft.com/office/drawing/2014/main" val="3760241561"/>
                  </a:ext>
                </a:extLst>
              </a:tr>
              <a:tr h="57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Antifúngicos: fluconazol, itraconazol, ketoconazol, voriconazol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Incremento moderado de etinilestradiol y progestágenos y aumento de incidencia de efectos adversos hormonales.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/>
                </a:tc>
                <a:extLst>
                  <a:ext uri="{0D108BD9-81ED-4DB2-BD59-A6C34878D82A}">
                    <a16:rowId xmlns:a16="http://schemas.microsoft.com/office/drawing/2014/main" val="822820807"/>
                  </a:ext>
                </a:extLst>
              </a:tr>
              <a:tr h="57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/>
                        </a:rPr>
                        <a:t>Estatinas: atorvastatina, rosuvastatina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</a:rPr>
                        <a:t>Incremento moderado en los niveles de etinilestradiol y progestágenos, pero relevancia clínica pequeña.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92" marR="3929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067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dcd7c7193_1_18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¿QUÉ HACER EN CASO DE OLVIDOS?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5" name="Google Shape;315;gfdcd7c7193_1_18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Reanudar el uso del anticonceptivo tan pronto como sea posible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riesgo de embarazo es mayor cuando se omiten píldoras activas al principio o al final del ciclo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vómitos y la diarrea pueden interferir con la absorción de los AO. Si se producen menos de 2 h. después de la toma, tomar otra píldora lo antes posible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disponible una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 de i-</a:t>
            </a:r>
            <a:r>
              <a:rPr lang="es-ES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los olvidos de la píldora anticonceptiva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(enlace)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6" name="Google Shape;316;gfdcd7c7193_1_18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317" name="Google Shape;317;gfdcd7c7193_1_182"/>
            <p:cNvPicPr preferRelativeResize="0"/>
            <p:nvPr/>
          </p:nvPicPr>
          <p:blipFill rotWithShape="1">
            <a:blip r:embed="rId4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fdcd7c7193_1_182" descr="Archivo:Osakidetza.svg - Wikipedia, la enciclopedia lib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gfdcd7c7193_1_182" descr="salud_lateral_col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0" name="Google Shape;320;gfdcd7c7193_1_182"/>
          <p:cNvCxnSpPr/>
          <p:nvPr/>
        </p:nvCxnSpPr>
        <p:spPr>
          <a:xfrm>
            <a:off x="548640" y="1289785"/>
            <a:ext cx="11046662" cy="4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4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585" y="4022508"/>
            <a:ext cx="379009" cy="40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dcd7c7193_1_19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IDEAS CLAVE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6" name="Google Shape;326;gfdcd7c7193_1_192"/>
          <p:cNvSpPr txBox="1"/>
          <p:nvPr/>
        </p:nvSpPr>
        <p:spPr>
          <a:xfrm>
            <a:off x="820202" y="1515334"/>
            <a:ext cx="10775100" cy="498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consejo anticonceptivo debe proporcionar información de todos los métodos disponibles (ventajas e inconvenientes) para elegir libremente según necesidades personales, duración de acción, facilidad de cumplimiento, efectos adversos, etc.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eficacia de todos los AO es alta, pero los implantes y los DIU tienen una duración más prolongada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patrón de sangrado irregular es uno de los principales motivos de abandono y se produce con más frecuencia con los AHP y con los AHC con dosis bajas de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 el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tromboembolismo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venoso de los AHC es infrecuente y en mujeres sanas es pequeño, es conveniente el uso de dosis bajas de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las usuarias con mayor riesgo de trombosis, se les puede proporcionar un método con progestágeno solo, cuya mayor molestia es el patrón de sangrado irregular</a:t>
            </a:r>
          </a:p>
          <a:p>
            <a:pPr marL="228600" lvl="0" indent="-228600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consejo anticonceptivo debe incluir siempre información sobre enfermedades de transmisión sexual.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7" name="Google Shape;327;gfdcd7c7193_1_19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328" name="Google Shape;328;gfdcd7c7193_1_19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gfdcd7c7193_1_19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gfdcd7c7193_1_19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1" name="Google Shape;331;gfdcd7c7193_1_192"/>
          <p:cNvCxnSpPr/>
          <p:nvPr/>
        </p:nvCxnSpPr>
        <p:spPr>
          <a:xfrm flipV="1">
            <a:off x="1903677" y="1294098"/>
            <a:ext cx="9691625" cy="2456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59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1" y="78975"/>
            <a:ext cx="1720797" cy="180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9"/>
          <p:cNvSpPr txBox="1">
            <a:spLocks noGrp="1"/>
          </p:cNvSpPr>
          <p:nvPr>
            <p:ph type="title"/>
          </p:nvPr>
        </p:nvSpPr>
        <p:spPr>
          <a:xfrm>
            <a:off x="771698" y="462013"/>
            <a:ext cx="9236826" cy="185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ct val="100000"/>
              <a:buFont typeface="Arial Black"/>
              <a:buNone/>
            </a:pP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Para más información y bibliografía…</a:t>
            </a:r>
            <a:b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20" name="Google Shape;6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7809" y="2095759"/>
            <a:ext cx="32766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9"/>
          <p:cNvSpPr txBox="1">
            <a:spLocks noGrp="1"/>
          </p:cNvSpPr>
          <p:nvPr>
            <p:ph type="body" idx="1"/>
          </p:nvPr>
        </p:nvSpPr>
        <p:spPr>
          <a:xfrm>
            <a:off x="2186246" y="1825625"/>
            <a:ext cx="60350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INFAC Vol. 30 Nº 6</a:t>
            </a:r>
            <a:endParaRPr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622" name="Google Shape;622;p29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23" name="Google Shape;623;p29"/>
            <p:cNvPicPr preferRelativeResize="0"/>
            <p:nvPr/>
          </p:nvPicPr>
          <p:blipFill rotWithShape="1">
            <a:blip r:embed="rId5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29" descr="Archivo:Osakidetza.svg - Wikipedia, la enciclopedia libr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29" descr="salud_lateral_colo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625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INTRODUCCIÓN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38200" y="1393372"/>
            <a:ext cx="9850875" cy="27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70,7% de las españolas utiliza algún método anticonceptivo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preservativo es el más utilizado (31,3%) seguido de la anticoncepción hormonal (18,5%)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planificación familiar debe contemplar: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 de las personas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Autonomía de las mujeres, familias y comunidad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Respeto a las decisiones informadas, privacidad y confidencialidad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grpSp>
        <p:nvGrpSpPr>
          <p:cNvPr id="106" name="Google Shape;106;p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Google Shape;110;p3"/>
          <p:cNvCxnSpPr/>
          <p:nvPr/>
        </p:nvCxnSpPr>
        <p:spPr>
          <a:xfrm>
            <a:off x="621635" y="1097280"/>
            <a:ext cx="10973653" cy="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d7c7193_1_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INFORMACIÓN SOBRE ANTICONCEPCIÓN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" name="Google Shape;116;gfdcd7c7193_1_0"/>
          <p:cNvSpPr txBox="1"/>
          <p:nvPr/>
        </p:nvSpPr>
        <p:spPr>
          <a:xfrm>
            <a:off x="820325" y="13933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iniciar un método anticonceptivo, se debe: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 a las personas usuarias de forma objetiva, detallada y actualizada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Respetar el método elegido, según preferencias personales y estado de salud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Criterios de elegibilidad: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Efectividad y vía de administración del anticonceptivo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adversos y riesgos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Facilidad de uso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Planificación de futuros embarazos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Síntomas que se quieren controlar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" name="Google Shape;117;gfdcd7c7193_1_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18" name="Google Shape;118;gfdcd7c7193_1_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fdcd7c7193_1_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fdcd7c7193_1_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1" name="Google Shape;121;gfdcd7c7193_1_0"/>
          <p:cNvCxnSpPr/>
          <p:nvPr/>
        </p:nvCxnSpPr>
        <p:spPr>
          <a:xfrm>
            <a:off x="433802" y="1090023"/>
            <a:ext cx="11261098" cy="7402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cd7c7193_1_1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COMBINADOS (AHC)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gfdcd7c7193_1_10"/>
          <p:cNvSpPr txBox="1"/>
          <p:nvPr/>
        </p:nvSpPr>
        <p:spPr>
          <a:xfrm>
            <a:off x="820200" y="1395663"/>
            <a:ext cx="10775100" cy="442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Contienen un estrógeno (estradiol) y un progestágeno: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Levonorgestrel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perfil de efectos adversos muy conocido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Desogestrel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mejor perfil lipídico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Dienogest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efecto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antiandrogéno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importante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Clormadinona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efecto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antiandrógeno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moderado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Drospiredona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efecto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antiandrógeno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diurético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Ciproterona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indicada en casos de acné y/o hirsutismo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Nomegestrol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mejor tolerado en personas con trastornos de ánimo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tienen similar eficacia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ser administrados por: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Vía oral (diaria)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Transdérmica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(semanal)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Vaginal (mensual)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8" name="Google Shape;128;gfdcd7c7193_1_1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29" name="Google Shape;129;gfdcd7c7193_1_1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fdcd7c7193_1_1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fdcd7c7193_1_1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2" name="Google Shape;132;gfdcd7c7193_1_1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dcd7c7193_1_2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COMBINADOS ORALES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Google Shape;138;gfdcd7c7193_1_20"/>
          <p:cNvSpPr txBox="1"/>
          <p:nvPr/>
        </p:nvSpPr>
        <p:spPr>
          <a:xfrm>
            <a:off x="820200" y="14835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pueden dosificar: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forma cíclica (21 días + 7 días sin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comp.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forma continuada (21 días de fármaco activo + 7 días de placebo)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Dosis de 30-35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mcg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asocian con patrón de sangrado regular, pero más efectos secundarios (sensibilidad de senos, náuseas)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presentaciones secuenciales (bifásicas, trifásicas 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multifásicas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no presentan ventajas y aumentan el riesgo de errores en la toma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" name="Google Shape;139;gfdcd7c7193_1_2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40" name="Google Shape;140;gfdcd7c7193_1_2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gfdcd7c7193_1_2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fdcd7c7193_1_2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3" name="Google Shape;143;gfdcd7c7193_1_2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dcd7c7193_1_3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COMBINADOS TRANSDÉRMICOS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9" name="Google Shape;149;gfdcd7c7193_1_30"/>
          <p:cNvSpPr txBox="1"/>
          <p:nvPr/>
        </p:nvSpPr>
        <p:spPr>
          <a:xfrm>
            <a:off x="820200" y="14835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Parche adhesivo que se aplica 1 vez a la semana durante 3 semanas + 1 semana sin parche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eficacia y efectos secundarios similares a los AHC orales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 cumplimiento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potencial de interacciones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Desventajas: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irritación en el lugar de aplicación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sensibilidad de senos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dismenorrea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0" name="Google Shape;150;gfdcd7c7193_1_3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51" name="Google Shape;151;gfdcd7c7193_1_3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gfdcd7c7193_1_3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fdcd7c7193_1_3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4" name="Google Shape;154;gfdcd7c7193_1_30"/>
          <p:cNvCxnSpPr/>
          <p:nvPr/>
        </p:nvCxnSpPr>
        <p:spPr>
          <a:xfrm flipV="1">
            <a:off x="621635" y="1294098"/>
            <a:ext cx="10973667" cy="5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dcd7c7193_1_4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COMBINADOS VAGINALES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gfdcd7c7193_1_40"/>
          <p:cNvSpPr txBox="1"/>
          <p:nvPr/>
        </p:nvSpPr>
        <p:spPr>
          <a:xfrm>
            <a:off x="820200" y="14835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 flexible plástico que se mantiene en vagina durante 3 semanas + 1 semana de sangrado por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deprivación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eficacia similar a los AHC orales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 cumplimiento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 efectos secundarios (sangrado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intermenstrual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náuseas)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disponible una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 i-</a:t>
            </a:r>
            <a:r>
              <a:rPr lang="es-ES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aclarar dudas sobre su uso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(enlace)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</p:txBody>
      </p:sp>
      <p:grpSp>
        <p:nvGrpSpPr>
          <p:cNvPr id="161" name="Google Shape;161;gfdcd7c7193_1_4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62" name="Google Shape;162;gfdcd7c7193_1_40"/>
            <p:cNvPicPr preferRelativeResize="0"/>
            <p:nvPr/>
          </p:nvPicPr>
          <p:blipFill rotWithShape="1">
            <a:blip r:embed="rId4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gfdcd7c7193_1_40" descr="Archivo:Osakidetza.svg - Wikipedia, la enciclopedia lib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fdcd7c7193_1_40" descr="salud_lateral_col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5" name="Google Shape;165;gfdcd7c7193_1_40"/>
          <p:cNvCxnSpPr/>
          <p:nvPr/>
        </p:nvCxnSpPr>
        <p:spPr>
          <a:xfrm>
            <a:off x="621635" y="1280160"/>
            <a:ext cx="10973667" cy="13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4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8935" y="3857408"/>
            <a:ext cx="379009" cy="40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cd7c7193_1_5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ANTICONCEPTIVOS HORMONALES DE PROGESTÁGENO SOLO</a:t>
            </a:r>
            <a:endParaRPr sz="400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1" name="Google Shape;171;gfdcd7c7193_1_50"/>
          <p:cNvSpPr txBox="1"/>
          <p:nvPr/>
        </p:nvSpPr>
        <p:spPr>
          <a:xfrm>
            <a:off x="820202" y="1411979"/>
            <a:ext cx="107751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efectos secundarios metabólicos y clínicos de los estrógenos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alternativa en personas con alto riesgo de: 	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arterial coronaria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cerebrovascular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tromboembólica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venosa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hipertensión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transgénero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 de administración: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 diaria - vía oral (comprimidos)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 prolongada: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subdérmica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(implante)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intrauterina (DIU con progestágeno)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intramuscular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2" name="Google Shape;172;gfdcd7c7193_1_5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73" name="Google Shape;173;gfdcd7c7193_1_5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fdcd7c7193_1_5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fdcd7c7193_1_5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6" name="Google Shape;176;gfdcd7c7193_1_50"/>
          <p:cNvCxnSpPr/>
          <p:nvPr/>
        </p:nvCxnSpPr>
        <p:spPr>
          <a:xfrm flipV="1">
            <a:off x="621635" y="1294098"/>
            <a:ext cx="10973667" cy="28386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1CD9D10FA1F543857F910471C88E3F" ma:contentTypeVersion="16" ma:contentTypeDescription="Crear nuevo documento." ma:contentTypeScope="" ma:versionID="e11e11172e94bbd0920ee66f4aea9125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1c4086f40aa2582f9dec59663ac460cf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BABA7-BC77-4678-BF0F-1D3750E8F6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88FB7-403F-4BBE-93BF-2224B5077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2096</Words>
  <Application>Microsoft Office PowerPoint</Application>
  <PresentationFormat>Panorámica</PresentationFormat>
  <Paragraphs>383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 Black</vt:lpstr>
      <vt:lpstr>Arial</vt:lpstr>
      <vt:lpstr>Calibri</vt:lpstr>
      <vt:lpstr>Wingdings</vt:lpstr>
      <vt:lpstr>Tema de Office</vt:lpstr>
      <vt:lpstr>ACTUALIZACIÓN EN ANTICONCEPCIÓN HORMONAL  Vol 30, nº 6 - año 2022</vt:lpstr>
      <vt:lpstr>SUMARIO</vt:lpstr>
      <vt:lpstr>INTRODUCCIÓN</vt:lpstr>
      <vt:lpstr>INFORMACIÓN SOBRE ANTICONCEPCIÓN</vt:lpstr>
      <vt:lpstr>ANTICONCEPTIVOS HORMONALES COMBINADOS (AHC)</vt:lpstr>
      <vt:lpstr>ANTICONCEPTIVOS HORMONALES COMBINADOS ORALES</vt:lpstr>
      <vt:lpstr>ANTICONCEPTIVOS HORMONALES COMBINADOS TRANSDÉRMICOS</vt:lpstr>
      <vt:lpstr>ANTICONCEPTIVOS HORMONALES COMBINADOS VAGINALES</vt:lpstr>
      <vt:lpstr>ANTICONCEPTIVOS HORMONALES DE PROGESTÁGENO SOLO</vt:lpstr>
      <vt:lpstr>ANTICONCEPTIVOS HORMONALES DE PROGESTÁGENO SOLO ORALES</vt:lpstr>
      <vt:lpstr>ANTICONCEPTIVOS HORMONALES DE PROGESTÁGENO SUBDÉRMICOS</vt:lpstr>
      <vt:lpstr>ANTICONCEPTIVOS HORMONALES DE PROGESTÁGENO INTRAUTERINOS</vt:lpstr>
      <vt:lpstr>ANTICONCEPTIVOS HORMONALES DE PROGESTÁGENO INTRAMUSCULAR</vt:lpstr>
      <vt:lpstr>EFECTOS ADVERSOS MENORES DE ANTICONCEPTIVOS HORMONALES COMBINADOS</vt:lpstr>
      <vt:lpstr>EFECTOS ADVERSOS MAYORES DE ANTICONCEPTIVOS HORMONALES COMBINADOS</vt:lpstr>
      <vt:lpstr>EFECTOS ADVERSOS MAYORES DE ANTICONCEPTIVOS HORMONALES COMBINADOS</vt:lpstr>
      <vt:lpstr>EFECTOS ADVERSOS MAYORES DE ANTICONCEPTIVOS HORMONALES COMBINADOS  </vt:lpstr>
      <vt:lpstr>EFECTOS ADVERSOS DE ANTICONCEPTIVOS HORMONALES DE PROGESTÁGENO SOLO</vt:lpstr>
      <vt:lpstr>ANTICONCEPCIÓN DE URGENCIA</vt:lpstr>
      <vt:lpstr>SELECCIÓN DE ANTICONCEPTIVOS (I)</vt:lpstr>
      <vt:lpstr>SELECCIÓN DE ANTICONCEPTIVOS (II)</vt:lpstr>
      <vt:lpstr>INTERACCIONES DE ANTICONCEPTIVOS</vt:lpstr>
      <vt:lpstr>¿QUÉ HACER EN CASO DE OLVIDOS?</vt:lpstr>
      <vt:lpstr>IDEAS CLAVE</vt:lpstr>
      <vt:lpstr>Para más información y bibliografía…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EN ANTICONCEPCIÓN HORMONAL  Vol 30, nº 6 - año 2022</dc:title>
  <dc:creator>López Varona, Mª José</dc:creator>
  <cp:lastModifiedBy>Rosado Ortiz De Zarate, Ander</cp:lastModifiedBy>
  <cp:revision>47</cp:revision>
  <dcterms:created xsi:type="dcterms:W3CDTF">2022-01-18T07:46:55Z</dcterms:created>
  <dcterms:modified xsi:type="dcterms:W3CDTF">2023-01-02T11:01:30Z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