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4"/>
  </p:handoutMasterIdLst>
  <p:sldIdLst>
    <p:sldId id="256" r:id="rId5"/>
    <p:sldId id="259" r:id="rId6"/>
    <p:sldId id="262" r:id="rId7"/>
    <p:sldId id="263" r:id="rId8"/>
    <p:sldId id="265" r:id="rId9"/>
    <p:sldId id="268" r:id="rId10"/>
    <p:sldId id="267" r:id="rId11"/>
    <p:sldId id="285" r:id="rId12"/>
    <p:sldId id="290" r:id="rId13"/>
    <p:sldId id="291" r:id="rId14"/>
    <p:sldId id="269" r:id="rId15"/>
    <p:sldId id="271" r:id="rId16"/>
    <p:sldId id="286" r:id="rId17"/>
    <p:sldId id="272" r:id="rId18"/>
    <p:sldId id="274" r:id="rId19"/>
    <p:sldId id="273" r:id="rId20"/>
    <p:sldId id="287" r:id="rId21"/>
    <p:sldId id="275" r:id="rId22"/>
    <p:sldId id="283" r:id="rId23"/>
    <p:sldId id="292" r:id="rId24"/>
    <p:sldId id="293" r:id="rId25"/>
    <p:sldId id="277" r:id="rId26"/>
    <p:sldId id="289" r:id="rId27"/>
    <p:sldId id="278" r:id="rId28"/>
    <p:sldId id="284" r:id="rId29"/>
    <p:sldId id="281" r:id="rId30"/>
    <p:sldId id="260" r:id="rId31"/>
    <p:sldId id="279" r:id="rId32"/>
    <p:sldId id="261" r:id="rId33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uskadi.eus/contenidos/informacion/ibotika_fitxak/es_def/adjuntos/44-opioide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2/es_def/adjuntos/INFAC_Vol_30_1_OPIOIDES-DCNO.pdf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DOLOR CRÓNICO NO-ONCOLÓGICO: ¿OPIOIDES?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 30, nº 1 2022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EVIDENCIAS SOBRE BENEFICIOS Y RIESGOS DE LOS FÁRMACOS OPIOIDES EN DOLOR CRÓNICO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14283" y="2118499"/>
            <a:ext cx="8963433" cy="2883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400" dirty="0" smtClean="0"/>
          </a:p>
          <a:p>
            <a:r>
              <a:rPr lang="es-ES" sz="2000" dirty="0" smtClean="0"/>
              <a:t>Las </a:t>
            </a:r>
            <a:r>
              <a:rPr lang="es-ES" sz="2000" dirty="0"/>
              <a:t>GPC </a:t>
            </a:r>
            <a:r>
              <a:rPr lang="es-ES" sz="2000" dirty="0" smtClean="0"/>
              <a:t>recomiendan:</a:t>
            </a:r>
          </a:p>
          <a:p>
            <a:pPr lvl="1"/>
            <a:r>
              <a:rPr lang="es-ES" sz="1800" dirty="0" smtClean="0"/>
              <a:t>reservarlos </a:t>
            </a:r>
            <a:r>
              <a:rPr lang="es-ES" sz="1800" dirty="0"/>
              <a:t>para casos muy </a:t>
            </a:r>
            <a:r>
              <a:rPr lang="es-ES" sz="1800" dirty="0" smtClean="0"/>
              <a:t>seleccionados</a:t>
            </a:r>
          </a:p>
          <a:p>
            <a:pPr lvl="1"/>
            <a:r>
              <a:rPr lang="es-ES" sz="1800" dirty="0" smtClean="0"/>
              <a:t>cuando </a:t>
            </a:r>
            <a:r>
              <a:rPr lang="es-ES" sz="1800" dirty="0"/>
              <a:t>otros tratamientos han resultado inefectivos o están </a:t>
            </a:r>
            <a:r>
              <a:rPr lang="es-ES" sz="1800" dirty="0" smtClean="0"/>
              <a:t>contraindicados</a:t>
            </a:r>
          </a:p>
          <a:p>
            <a:pPr lvl="1"/>
            <a:r>
              <a:rPr lang="es-ES" sz="1800" dirty="0" smtClean="0"/>
              <a:t>a </a:t>
            </a:r>
            <a:r>
              <a:rPr lang="es-ES" sz="1800" dirty="0"/>
              <a:t>la dosis más baja posible y durante un tiempo </a:t>
            </a:r>
            <a:r>
              <a:rPr lang="es-ES" sz="1800" dirty="0" smtClean="0"/>
              <a:t>limitado</a:t>
            </a:r>
          </a:p>
          <a:p>
            <a:pPr lvl="1"/>
            <a:r>
              <a:rPr lang="es-ES" sz="1800" dirty="0" smtClean="0"/>
              <a:t>solo </a:t>
            </a:r>
            <a:r>
              <a:rPr lang="es-ES" sz="1800" dirty="0"/>
              <a:t>si los beneficios observados </a:t>
            </a:r>
            <a:r>
              <a:rPr lang="es-ES" sz="1800" dirty="0" smtClean="0"/>
              <a:t>(mejora </a:t>
            </a:r>
            <a:r>
              <a:rPr lang="es-ES" sz="1800" dirty="0"/>
              <a:t>en la funcionalidad y calidad de </a:t>
            </a:r>
            <a:r>
              <a:rPr lang="es-ES" sz="1800" dirty="0" smtClean="0"/>
              <a:t>vida) </a:t>
            </a:r>
            <a:r>
              <a:rPr lang="es-ES" sz="1800" dirty="0"/>
              <a:t>superan los potenciales riesgos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54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00576" y="1640797"/>
            <a:ext cx="91678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A nivel internacional, se han </a:t>
            </a:r>
            <a:r>
              <a:rPr lang="es-ES" sz="2000" dirty="0"/>
              <a:t>puesto en marcha programas de minimización de riesgos y herramientas de apoyo a la prescripción prudente </a:t>
            </a:r>
            <a:r>
              <a:rPr lang="es-ES" sz="2000" dirty="0" smtClean="0"/>
              <a:t>de opioides en el DCNO </a:t>
            </a:r>
          </a:p>
          <a:p>
            <a:r>
              <a:rPr lang="es-ES" sz="2000" dirty="0" smtClean="0"/>
              <a:t>Se </a:t>
            </a:r>
            <a:r>
              <a:rPr lang="es-ES" sz="2000" dirty="0"/>
              <a:t>recogen las propuestas con más consenso y aplicabilidad en nuestro </a:t>
            </a:r>
            <a:r>
              <a:rPr lang="es-ES" sz="2000" dirty="0" smtClean="0"/>
              <a:t>medio</a:t>
            </a:r>
          </a:p>
          <a:p>
            <a:endParaRPr lang="es-ES" sz="2000" dirty="0" smtClean="0"/>
          </a:p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1. Los opioides no </a:t>
            </a:r>
            <a:r>
              <a:rPr lang="es-ES" sz="2000" b="1" u="sng" dirty="0" smtClean="0">
                <a:solidFill>
                  <a:srgbClr val="4E9EBA"/>
                </a:solidFill>
              </a:rPr>
              <a:t>deben ser </a:t>
            </a:r>
            <a:r>
              <a:rPr lang="es-ES" sz="2000" b="1" u="sng" dirty="0">
                <a:solidFill>
                  <a:srgbClr val="4E9EBA"/>
                </a:solidFill>
              </a:rPr>
              <a:t>un tratamiento de 1ª elección o habitual en el </a:t>
            </a:r>
            <a:r>
              <a:rPr lang="es-ES" sz="2000" b="1" u="sng" dirty="0" smtClean="0">
                <a:solidFill>
                  <a:srgbClr val="4E9EBA"/>
                </a:solidFill>
              </a:rPr>
              <a:t>DCNO</a:t>
            </a:r>
          </a:p>
          <a:p>
            <a:r>
              <a:rPr lang="es-ES" sz="2000" dirty="0" smtClean="0"/>
              <a:t>Se </a:t>
            </a:r>
            <a:r>
              <a:rPr lang="es-ES" sz="2000" dirty="0"/>
              <a:t>debe optimizar el autocuidado y las terapias no-farmacológicas (educación, ejercicio físico, terapia cognitivo-conductual, fisioterapia, etc.) </a:t>
            </a:r>
            <a:endParaRPr lang="es-ES" sz="2000" dirty="0" smtClean="0"/>
          </a:p>
          <a:p>
            <a:r>
              <a:rPr lang="es-ES" sz="2000" dirty="0" smtClean="0"/>
              <a:t>En </a:t>
            </a:r>
            <a:r>
              <a:rPr lang="es-ES" sz="2000" dirty="0"/>
              <a:t>caso de requerir </a:t>
            </a:r>
            <a:r>
              <a:rPr lang="es-ES" sz="2000" dirty="0" smtClean="0"/>
              <a:t>fármacos, seleccionar </a:t>
            </a:r>
            <a:r>
              <a:rPr lang="es-ES" sz="2000" dirty="0"/>
              <a:t>analgésicos no-opioides (AINE, IRSN</a:t>
            </a:r>
            <a:r>
              <a:rPr lang="es-ES" sz="2000" dirty="0" smtClean="0"/>
              <a:t>)</a:t>
            </a: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45767" y="1856074"/>
            <a:ext cx="9304729" cy="36828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2. Se debe evaluar el riesgo del uso de los opioides en el </a:t>
            </a:r>
            <a:r>
              <a:rPr lang="es-ES" sz="2000" b="1" u="sng" dirty="0" smtClean="0">
                <a:solidFill>
                  <a:srgbClr val="4E9EBA"/>
                </a:solidFill>
              </a:rPr>
              <a:t>paciente</a:t>
            </a:r>
          </a:p>
          <a:p>
            <a:r>
              <a:rPr lang="es-ES" sz="2000" dirty="0"/>
              <a:t>Evitar la prescripción </a:t>
            </a:r>
            <a:r>
              <a:rPr lang="es-ES" sz="2000" dirty="0" smtClean="0"/>
              <a:t>en </a:t>
            </a:r>
            <a:r>
              <a:rPr lang="es-ES" sz="2000" dirty="0"/>
              <a:t>pacientes con alto riesgo de abuso y adicción </a:t>
            </a:r>
            <a:r>
              <a:rPr lang="es-ES" sz="2000" dirty="0" smtClean="0"/>
              <a:t>(historia </a:t>
            </a:r>
            <a:r>
              <a:rPr lang="es-ES" sz="2000" dirty="0"/>
              <a:t>de abuso de sustancias, sobredosis, problemas </a:t>
            </a:r>
            <a:r>
              <a:rPr lang="es-ES" sz="2000" dirty="0" smtClean="0"/>
              <a:t>psiquiátricos)</a:t>
            </a:r>
          </a:p>
          <a:p>
            <a:endParaRPr lang="es-ES" sz="400" dirty="0" smtClean="0"/>
          </a:p>
          <a:p>
            <a:r>
              <a:rPr lang="es-ES" sz="2000" dirty="0" smtClean="0"/>
              <a:t>Apnea </a:t>
            </a:r>
            <a:r>
              <a:rPr lang="es-ES" sz="2000" dirty="0"/>
              <a:t>de </a:t>
            </a:r>
            <a:r>
              <a:rPr lang="es-ES" sz="2000" dirty="0" smtClean="0"/>
              <a:t>sueño: valoración cuidadosa, considerar disminución de dosis</a:t>
            </a:r>
          </a:p>
          <a:p>
            <a:endParaRPr lang="es-ES" sz="400" dirty="0" smtClean="0"/>
          </a:p>
          <a:p>
            <a:r>
              <a:rPr lang="es-ES" sz="2000" dirty="0" smtClean="0"/>
              <a:t>Evitar asociar fármacos que aumentan el </a:t>
            </a:r>
            <a:r>
              <a:rPr lang="es-ES" sz="2000" dirty="0"/>
              <a:t>riesgo de depresión respiratoria y </a:t>
            </a:r>
            <a:r>
              <a:rPr lang="es-ES" sz="2000" dirty="0" smtClean="0"/>
              <a:t>sobredosis: </a:t>
            </a:r>
            <a:endParaRPr lang="es-ES" sz="2000" dirty="0"/>
          </a:p>
          <a:p>
            <a:pPr lvl="1"/>
            <a:r>
              <a:rPr lang="es-ES" sz="1800" dirty="0" smtClean="0"/>
              <a:t>benzodiacepinas </a:t>
            </a:r>
            <a:r>
              <a:rPr lang="es-ES" sz="1800" dirty="0"/>
              <a:t>o hipnóticos </a:t>
            </a:r>
            <a:r>
              <a:rPr lang="es-ES" sz="1800" dirty="0" smtClean="0"/>
              <a:t>Z</a:t>
            </a:r>
          </a:p>
          <a:p>
            <a:pPr lvl="1"/>
            <a:r>
              <a:rPr lang="es-ES" sz="1800" dirty="0" err="1" smtClean="0"/>
              <a:t>gabapentinoides</a:t>
            </a:r>
            <a:endParaRPr lang="es-ES" sz="1800" dirty="0" smtClean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38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8221" y="1750970"/>
            <a:ext cx="9304729" cy="31153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2. Se debe evaluar el riesgo del uso de los opioides en el </a:t>
            </a:r>
            <a:r>
              <a:rPr lang="es-ES" sz="2000" b="1" u="sng" dirty="0" smtClean="0">
                <a:solidFill>
                  <a:srgbClr val="4E9EBA"/>
                </a:solidFill>
              </a:rPr>
              <a:t>paciente</a:t>
            </a:r>
          </a:p>
          <a:p>
            <a:endParaRPr lang="es-ES" sz="400" dirty="0" smtClean="0"/>
          </a:p>
          <a:p>
            <a:r>
              <a:rPr lang="es-ES" sz="2000" dirty="0" smtClean="0"/>
              <a:t>Precaución con las asociaciones:</a:t>
            </a:r>
            <a:endParaRPr lang="es-ES" sz="2000" dirty="0"/>
          </a:p>
          <a:p>
            <a:pPr lvl="1"/>
            <a:r>
              <a:rPr lang="es-ES" sz="1800" dirty="0" smtClean="0"/>
              <a:t>fentanilo</a:t>
            </a:r>
            <a:r>
              <a:rPr lang="es-ES" sz="1800" dirty="0"/>
              <a:t>, oxicodona, </a:t>
            </a:r>
            <a:r>
              <a:rPr lang="es-ES" sz="1800" dirty="0" smtClean="0"/>
              <a:t>tapentadol </a:t>
            </a:r>
            <a:r>
              <a:rPr lang="es-ES" sz="1800" dirty="0"/>
              <a:t>o </a:t>
            </a:r>
            <a:r>
              <a:rPr lang="es-ES" sz="1800" dirty="0" err="1" smtClean="0"/>
              <a:t>tramadol</a:t>
            </a:r>
            <a:r>
              <a:rPr lang="es-ES" sz="1800" dirty="0" smtClean="0"/>
              <a:t>: </a:t>
            </a:r>
            <a:r>
              <a:rPr lang="es-ES" sz="1800" dirty="0"/>
              <a:t>con otros fármacos serotoninérgicos (antidepresivos, IMAO, litio y triptanes</a:t>
            </a:r>
            <a:r>
              <a:rPr lang="es-ES" sz="1800" dirty="0" smtClean="0"/>
              <a:t>). Riesgo </a:t>
            </a:r>
            <a:r>
              <a:rPr lang="es-ES" sz="1800" dirty="0"/>
              <a:t>de </a:t>
            </a:r>
            <a:r>
              <a:rPr lang="es-ES" sz="1800" dirty="0" smtClean="0"/>
              <a:t>síndrome serotoninérgico</a:t>
            </a:r>
            <a:endParaRPr lang="es-ES" sz="1800" dirty="0"/>
          </a:p>
          <a:p>
            <a:pPr lvl="1"/>
            <a:endParaRPr lang="es-ES" sz="600" dirty="0" smtClean="0"/>
          </a:p>
          <a:p>
            <a:pPr lvl="1"/>
            <a:r>
              <a:rPr lang="es-ES" sz="1800" dirty="0" smtClean="0"/>
              <a:t>opioides </a:t>
            </a:r>
            <a:r>
              <a:rPr lang="es-ES" sz="1800" dirty="0"/>
              <a:t>con antidepresivos y </a:t>
            </a:r>
            <a:r>
              <a:rPr lang="es-ES" sz="1800" dirty="0" smtClean="0"/>
              <a:t>neurolépticos. Riesgo </a:t>
            </a:r>
            <a:r>
              <a:rPr lang="es-ES" sz="1800" dirty="0"/>
              <a:t>de síndrome anticolinérgico, especialmente en </a:t>
            </a:r>
            <a:r>
              <a:rPr lang="es-ES" sz="1800" dirty="0" smtClean="0"/>
              <a:t>ancianos</a:t>
            </a: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97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43635" y="1719440"/>
            <a:ext cx="93047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3. Los opioides solo deberían iniciarse si se cumplen TODOS los siguientes </a:t>
            </a:r>
            <a:r>
              <a:rPr lang="es-ES" sz="2000" b="1" u="sng" dirty="0" smtClean="0">
                <a:solidFill>
                  <a:srgbClr val="4E9EBA"/>
                </a:solidFill>
              </a:rPr>
              <a:t>criterios</a:t>
            </a:r>
          </a:p>
          <a:p>
            <a:r>
              <a:rPr lang="es-ES" sz="2000" dirty="0" smtClean="0"/>
              <a:t>Las </a:t>
            </a:r>
            <a:r>
              <a:rPr lang="es-ES" sz="2000" dirty="0"/>
              <a:t>terapias alternativas de menor riesgo no han proporcionado suficiente beneficio en el alivio del dolor o no se pueden usar (por contraindicación, por ejemplo) </a:t>
            </a:r>
            <a:r>
              <a:rPr lang="es-ES" b="1" dirty="0"/>
              <a:t>y</a:t>
            </a:r>
            <a:endParaRPr lang="es-ES" sz="2000" b="1" dirty="0"/>
          </a:p>
          <a:p>
            <a:r>
              <a:rPr lang="es-ES" sz="2000" dirty="0" smtClean="0"/>
              <a:t>el </a:t>
            </a:r>
            <a:r>
              <a:rPr lang="es-ES" sz="2000" dirty="0"/>
              <a:t>dolor afecta negativamente a la función y/o a la calidad de vida del paciente </a:t>
            </a:r>
            <a:r>
              <a:rPr lang="es-ES" b="1" dirty="0"/>
              <a:t>y</a:t>
            </a:r>
          </a:p>
          <a:p>
            <a:r>
              <a:rPr lang="es-ES" sz="2000" dirty="0" smtClean="0"/>
              <a:t>los </a:t>
            </a:r>
            <a:r>
              <a:rPr lang="es-ES" sz="2000" dirty="0"/>
              <a:t>posibles beneficios de la terapia con opioides superan los posibles daños </a:t>
            </a:r>
            <a:r>
              <a:rPr lang="es-ES" b="1" dirty="0"/>
              <a:t>y</a:t>
            </a:r>
          </a:p>
          <a:p>
            <a:r>
              <a:rPr lang="es-ES" sz="2000" dirty="0" smtClean="0"/>
              <a:t>se </a:t>
            </a:r>
            <a:r>
              <a:rPr lang="es-ES" sz="2000" dirty="0"/>
              <a:t>ha realizado una toma de decisiones compartida con el paciente reflexionando sobre los riesgos, beneficios y alternativas a la terapia con opioides</a:t>
            </a: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1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8221" y="1467192"/>
            <a:ext cx="93047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4. Si parece oportuno iniciar un tratamiento con opioides: QUE SEA DE </a:t>
            </a:r>
            <a:r>
              <a:rPr lang="es-ES" sz="2000" b="1" u="sng" dirty="0" smtClean="0">
                <a:solidFill>
                  <a:srgbClr val="4E9EBA"/>
                </a:solidFill>
              </a:rPr>
              <a:t>PRUEBA</a:t>
            </a:r>
          </a:p>
          <a:p>
            <a:pPr marL="0" indent="0">
              <a:buNone/>
            </a:pPr>
            <a:r>
              <a:rPr lang="es-ES" sz="2000" dirty="0"/>
              <a:t>Acordar con el paciente: </a:t>
            </a:r>
          </a:p>
          <a:p>
            <a:r>
              <a:rPr lang="es-ES" sz="2000" dirty="0" smtClean="0"/>
              <a:t>Un </a:t>
            </a:r>
            <a:r>
              <a:rPr lang="es-ES" sz="2000" dirty="0"/>
              <a:t>tratamiento de prueba, </a:t>
            </a:r>
            <a:r>
              <a:rPr lang="es-ES" sz="2000" dirty="0" smtClean="0"/>
              <a:t>en general </a:t>
            </a:r>
            <a:r>
              <a:rPr lang="es-ES" sz="2000" dirty="0"/>
              <a:t>de </a:t>
            </a:r>
            <a:r>
              <a:rPr lang="es-ES" sz="2000" b="1" dirty="0">
                <a:solidFill>
                  <a:srgbClr val="4E9EBA"/>
                </a:solidFill>
              </a:rPr>
              <a:t>hasta 4 semanas</a:t>
            </a:r>
            <a:r>
              <a:rPr lang="es-ES" sz="2000" dirty="0"/>
              <a:t>, explicando los beneficios esperables y los riesgos </a:t>
            </a:r>
            <a:r>
              <a:rPr lang="es-ES" sz="2000" dirty="0" smtClean="0"/>
              <a:t>conocidos</a:t>
            </a:r>
            <a:endParaRPr lang="es-ES" sz="2000" dirty="0"/>
          </a:p>
          <a:p>
            <a:r>
              <a:rPr lang="es-ES" sz="2000" dirty="0" smtClean="0"/>
              <a:t>Unos </a:t>
            </a:r>
            <a:r>
              <a:rPr lang="es-ES" sz="2000" b="1" dirty="0">
                <a:solidFill>
                  <a:srgbClr val="4E9EBA"/>
                </a:solidFill>
              </a:rPr>
              <a:t>objetivos realistas </a:t>
            </a:r>
            <a:r>
              <a:rPr lang="es-ES" sz="2000" dirty="0"/>
              <a:t>de mejora de la funcionalidad y disminución del dolor </a:t>
            </a:r>
            <a:r>
              <a:rPr lang="es-ES" sz="2000" dirty="0" smtClean="0"/>
              <a:t>aceptable. La </a:t>
            </a:r>
            <a:r>
              <a:rPr lang="es-ES" sz="2000" dirty="0"/>
              <a:t>erradicación completa del dolor es altamente </a:t>
            </a:r>
            <a:r>
              <a:rPr lang="es-ES" sz="2000" dirty="0" smtClean="0"/>
              <a:t>improbable</a:t>
            </a:r>
            <a:endParaRPr lang="es-ES" sz="2000" dirty="0"/>
          </a:p>
          <a:p>
            <a:r>
              <a:rPr lang="es-ES" sz="2000" dirty="0" smtClean="0"/>
              <a:t>Unos objetivos </a:t>
            </a:r>
            <a:r>
              <a:rPr lang="es-ES" sz="2000" dirty="0"/>
              <a:t>terapéuticos </a:t>
            </a:r>
            <a:r>
              <a:rPr lang="es-ES" sz="2000" b="1" dirty="0" smtClean="0">
                <a:solidFill>
                  <a:srgbClr val="4E9EBA"/>
                </a:solidFill>
              </a:rPr>
              <a:t>significativos</a:t>
            </a:r>
            <a:r>
              <a:rPr lang="es-ES" sz="2000" dirty="0" smtClean="0"/>
              <a:t> </a:t>
            </a:r>
            <a:r>
              <a:rPr lang="es-ES" sz="2000" dirty="0"/>
              <a:t>para la persona (poder volver al trabajo, realizar actividades placenteras o necesarias, etc.)</a:t>
            </a:r>
          </a:p>
          <a:p>
            <a:r>
              <a:rPr lang="es-ES" sz="2000" dirty="0" smtClean="0"/>
              <a:t>Una </a:t>
            </a:r>
            <a:r>
              <a:rPr lang="es-ES" sz="2000" b="1" dirty="0">
                <a:solidFill>
                  <a:srgbClr val="4E9EBA"/>
                </a:solidFill>
              </a:rPr>
              <a:t>estrategia de finalización </a:t>
            </a:r>
            <a:r>
              <a:rPr lang="es-ES" sz="2000" dirty="0"/>
              <a:t>del tratamiento si no se consiguen los objetivos o aparecen efectos </a:t>
            </a:r>
            <a:r>
              <a:rPr lang="es-ES" sz="2000" dirty="0" smtClean="0"/>
              <a:t>adversos</a:t>
            </a:r>
          </a:p>
          <a:p>
            <a:endParaRPr lang="es-ES" sz="400" dirty="0"/>
          </a:p>
          <a:p>
            <a:pPr marL="0" indent="0">
              <a:buNone/>
            </a:pPr>
            <a:r>
              <a:rPr lang="es-ES" sz="2000" dirty="0" smtClean="0"/>
              <a:t>Información </a:t>
            </a:r>
            <a:r>
              <a:rPr lang="es-ES" sz="2000" dirty="0"/>
              <a:t>al paciente </a:t>
            </a:r>
            <a:r>
              <a:rPr lang="es-ES" sz="2000" dirty="0" smtClean="0"/>
              <a:t>en </a:t>
            </a:r>
            <a:r>
              <a:rPr lang="es-ES" sz="2000" dirty="0"/>
              <a:t>i-</a:t>
            </a:r>
            <a:r>
              <a:rPr lang="es-ES" sz="2000" i="1" dirty="0"/>
              <a:t>botika</a:t>
            </a:r>
            <a:r>
              <a:rPr lang="es-ES" sz="2000" dirty="0"/>
              <a:t> nº 44/2021 </a:t>
            </a:r>
            <a:r>
              <a:rPr lang="es-ES" sz="2000" u="sng" dirty="0">
                <a:hlinkClick r:id="rId2"/>
              </a:rPr>
              <a:t>(Opioides, ¿qué debes saber?)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pic>
        <p:nvPicPr>
          <p:cNvPr id="3" name="Irudi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212" y="5156818"/>
            <a:ext cx="379009" cy="405734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76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65464" y="1565840"/>
            <a:ext cx="9304729" cy="385045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5. Tratamiento de prueba: selección del opioide, dosis de inicio y </a:t>
            </a:r>
            <a:r>
              <a:rPr lang="es-ES" sz="2000" b="1" u="sng" dirty="0" smtClean="0">
                <a:solidFill>
                  <a:srgbClr val="4E9EBA"/>
                </a:solidFill>
              </a:rPr>
              <a:t>duración</a:t>
            </a:r>
          </a:p>
          <a:p>
            <a:endParaRPr lang="es-ES" sz="400" dirty="0" smtClean="0"/>
          </a:p>
          <a:p>
            <a:r>
              <a:rPr lang="es-ES" sz="2000" dirty="0" smtClean="0"/>
              <a:t>Iniciar </a:t>
            </a:r>
            <a:r>
              <a:rPr lang="es-ES" sz="2000" dirty="0"/>
              <a:t>el tratamiento con un </a:t>
            </a:r>
            <a:r>
              <a:rPr lang="es-ES" sz="2000" b="1" dirty="0">
                <a:solidFill>
                  <a:srgbClr val="4E9EBA"/>
                </a:solidFill>
              </a:rPr>
              <a:t>opioide de liberación rápida a dosis baja </a:t>
            </a:r>
            <a:r>
              <a:rPr lang="es-ES" sz="2000" dirty="0"/>
              <a:t>y aumentarla lentamente (</a:t>
            </a:r>
            <a:r>
              <a:rPr lang="es-ES" sz="2000" i="1" dirty="0"/>
              <a:t>Start low and go slow</a:t>
            </a:r>
            <a:r>
              <a:rPr lang="es-ES" sz="2000" dirty="0" smtClean="0"/>
              <a:t>)</a:t>
            </a:r>
            <a:endParaRPr lang="es-ES" sz="2000" dirty="0"/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La </a:t>
            </a:r>
            <a:r>
              <a:rPr lang="es-ES" sz="1600" dirty="0"/>
              <a:t>morfina de liberación </a:t>
            </a:r>
            <a:r>
              <a:rPr lang="es-ES" sz="1600" dirty="0" smtClean="0"/>
              <a:t>rápida (5-10 mg/4 h) es de referencia </a:t>
            </a:r>
            <a:r>
              <a:rPr lang="es-ES" sz="1600" dirty="0" smtClean="0">
                <a:solidFill>
                  <a:schemeClr val="bg1">
                    <a:lumMod val="50000"/>
                  </a:schemeClr>
                </a:solidFill>
              </a:rPr>
              <a:t>(si </a:t>
            </a:r>
            <a:r>
              <a:rPr lang="es-ES" sz="1600" dirty="0">
                <a:solidFill>
                  <a:schemeClr val="bg1">
                    <a:lumMod val="50000"/>
                  </a:schemeClr>
                </a:solidFill>
              </a:rPr>
              <a:t>una dosis única de 20 mg de morfina no reduce el dolor, no sería razonable iniciar un tratamiento a largo </a:t>
            </a:r>
            <a:r>
              <a:rPr lang="es-ES" sz="1600" dirty="0" smtClean="0">
                <a:solidFill>
                  <a:schemeClr val="bg1">
                    <a:lumMod val="50000"/>
                  </a:schemeClr>
                </a:solidFill>
              </a:rPr>
              <a:t>plazo)</a:t>
            </a:r>
            <a:endParaRPr lang="es-ES" sz="16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Los </a:t>
            </a:r>
            <a:r>
              <a:rPr lang="es-ES" sz="1600" dirty="0"/>
              <a:t>opioides de liberación </a:t>
            </a:r>
            <a:r>
              <a:rPr lang="es-ES" sz="1600" dirty="0" smtClean="0"/>
              <a:t>controlada (como </a:t>
            </a:r>
            <a:r>
              <a:rPr lang="es-ES" sz="1600" dirty="0"/>
              <a:t>los parches de </a:t>
            </a:r>
            <a:r>
              <a:rPr lang="es-ES" sz="1600" dirty="0" smtClean="0"/>
              <a:t>fentanilo) </a:t>
            </a:r>
            <a:r>
              <a:rPr lang="es-ES" sz="1600" dirty="0"/>
              <a:t>no permiten titular la dosis </a:t>
            </a:r>
            <a:r>
              <a:rPr lang="es-ES" sz="1600" dirty="0" smtClean="0"/>
              <a:t>adecuadamente y no </a:t>
            </a:r>
            <a:r>
              <a:rPr lang="es-ES" sz="1600" dirty="0"/>
              <a:t>se recomiendan </a:t>
            </a:r>
            <a:endParaRPr lang="es-ES" sz="1600" dirty="0" smtClean="0"/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Fentanilo </a:t>
            </a:r>
            <a:r>
              <a:rPr lang="es-ES" sz="1600" dirty="0"/>
              <a:t>de liberación inmediata no está indicado en el DCNO</a:t>
            </a:r>
          </a:p>
          <a:p>
            <a:pPr marL="457200" lvl="1" indent="0">
              <a:buNone/>
            </a:pPr>
            <a:endParaRPr lang="es-ES" sz="200" dirty="0" smtClean="0"/>
          </a:p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36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65463" y="1562374"/>
            <a:ext cx="9304729" cy="338799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5. Tratamiento de prueba: selección del opioide, dosis de inicio y </a:t>
            </a:r>
            <a:r>
              <a:rPr lang="es-ES" sz="2000" b="1" u="sng" dirty="0" smtClean="0">
                <a:solidFill>
                  <a:srgbClr val="4E9EBA"/>
                </a:solidFill>
              </a:rPr>
              <a:t>duración</a:t>
            </a:r>
          </a:p>
          <a:p>
            <a:pPr marL="457200" lvl="1" indent="0">
              <a:buNone/>
            </a:pPr>
            <a:endParaRPr lang="es-ES" sz="200" dirty="0" smtClean="0"/>
          </a:p>
          <a:p>
            <a:r>
              <a:rPr lang="es-ES" sz="2000" dirty="0"/>
              <a:t>Evaluación de resultados tras el </a:t>
            </a:r>
            <a:r>
              <a:rPr lang="es-ES" sz="2000" dirty="0" smtClean="0"/>
              <a:t>tratamiento </a:t>
            </a:r>
            <a:r>
              <a:rPr lang="es-ES" sz="2000" dirty="0"/>
              <a:t>de prueba </a:t>
            </a:r>
          </a:p>
          <a:p>
            <a:pPr lvl="1">
              <a:buFont typeface="Calibri" panose="020F0502020204030204" pitchFamily="34" charset="0"/>
              <a:buChar char="‒"/>
            </a:pPr>
            <a:endParaRPr lang="es-ES" sz="400" b="1" dirty="0" smtClean="0">
              <a:solidFill>
                <a:srgbClr val="4E9EBA"/>
              </a:solidFill>
            </a:endParaRP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b="1" dirty="0" smtClean="0">
                <a:solidFill>
                  <a:srgbClr val="4E9EBA"/>
                </a:solidFill>
              </a:rPr>
              <a:t>La </a:t>
            </a:r>
            <a:r>
              <a:rPr lang="es-ES" sz="1600" b="1" dirty="0">
                <a:solidFill>
                  <a:srgbClr val="4E9EBA"/>
                </a:solidFill>
              </a:rPr>
              <a:t>eficacia a corto plazo no garantiza la eficacia a largo </a:t>
            </a:r>
            <a:r>
              <a:rPr lang="es-ES" sz="1600" b="1" dirty="0" smtClean="0">
                <a:solidFill>
                  <a:srgbClr val="4E9EBA"/>
                </a:solidFill>
              </a:rPr>
              <a:t>plazo</a:t>
            </a:r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Es </a:t>
            </a:r>
            <a:r>
              <a:rPr lang="es-ES" sz="1600" dirty="0"/>
              <a:t>improbable que las personas que no responden en 4 semanas obtengan beneficio a más largo </a:t>
            </a:r>
            <a:r>
              <a:rPr lang="es-ES" sz="1600" dirty="0" smtClean="0"/>
              <a:t>plazo</a:t>
            </a:r>
            <a:endParaRPr lang="es-ES" sz="1600" dirty="0"/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Durante la prueba</a:t>
            </a:r>
            <a:r>
              <a:rPr lang="es-ES" sz="1600" dirty="0"/>
              <a:t>, resulta útil que el paciente </a:t>
            </a:r>
            <a:r>
              <a:rPr lang="es-ES" sz="1600" dirty="0" smtClean="0"/>
              <a:t>lleve </a:t>
            </a:r>
            <a:r>
              <a:rPr lang="es-ES" sz="1600" dirty="0"/>
              <a:t>un </a:t>
            </a:r>
            <a:r>
              <a:rPr lang="es-ES" sz="1600" dirty="0" smtClean="0"/>
              <a:t>diario </a:t>
            </a:r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Si </a:t>
            </a:r>
            <a:r>
              <a:rPr lang="es-ES" sz="1600" dirty="0"/>
              <a:t>la prueba no tiene éxito, se deberá deprescribir gradualmente el </a:t>
            </a:r>
            <a:r>
              <a:rPr lang="es-ES" sz="1600" dirty="0" smtClean="0"/>
              <a:t>opioide</a:t>
            </a:r>
            <a:endParaRPr lang="es-ES" sz="1600" dirty="0"/>
          </a:p>
          <a:p>
            <a:pPr lvl="1">
              <a:buFont typeface="Calibri" panose="020F0502020204030204" pitchFamily="34" charset="0"/>
              <a:buChar char="‒"/>
            </a:pPr>
            <a:endParaRPr lang="es-ES" sz="4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Ante </a:t>
            </a:r>
            <a:r>
              <a:rPr lang="es-ES" sz="1600" dirty="0"/>
              <a:t>una respuesta y tolerancia aceptables, en el dolor continuo se puede plantear pasar a una presentación de liberación </a:t>
            </a:r>
            <a:r>
              <a:rPr lang="es-ES" sz="1600" dirty="0" smtClean="0"/>
              <a:t>prolongada</a:t>
            </a:r>
            <a:endParaRPr lang="es-ES" sz="1600" dirty="0"/>
          </a:p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3655" y="1585597"/>
            <a:ext cx="10255986" cy="416356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Seguimiento y cese del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tratamiento</a:t>
            </a:r>
          </a:p>
          <a:p>
            <a:r>
              <a:rPr lang="es-ES" sz="2000" dirty="0"/>
              <a:t>Se deben realizar </a:t>
            </a:r>
            <a:r>
              <a:rPr lang="es-ES" sz="2000" b="1" dirty="0">
                <a:solidFill>
                  <a:srgbClr val="4E9EBA"/>
                </a:solidFill>
              </a:rPr>
              <a:t>evaluaciones</a:t>
            </a:r>
            <a:r>
              <a:rPr lang="es-ES" sz="2000" dirty="0"/>
              <a:t> periódicas, </a:t>
            </a:r>
            <a:r>
              <a:rPr lang="es-ES" sz="2000" b="1" dirty="0">
                <a:solidFill>
                  <a:srgbClr val="4E9EBA"/>
                </a:solidFill>
              </a:rPr>
              <a:t>al menos cada 3 </a:t>
            </a:r>
            <a:r>
              <a:rPr lang="es-ES" sz="2000" b="1" dirty="0" smtClean="0">
                <a:solidFill>
                  <a:srgbClr val="4E9EBA"/>
                </a:solidFill>
              </a:rPr>
              <a:t>meses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Resulta </a:t>
            </a:r>
            <a:r>
              <a:rPr lang="es-ES" sz="1800" dirty="0"/>
              <a:t>útil evaluar las 4 As: </a:t>
            </a:r>
            <a:r>
              <a:rPr lang="es-ES" sz="1800" b="1" u="sng" dirty="0"/>
              <a:t>A</a:t>
            </a:r>
            <a:r>
              <a:rPr lang="es-ES" sz="1800" dirty="0"/>
              <a:t>ctividad, </a:t>
            </a:r>
            <a:r>
              <a:rPr lang="es-ES" sz="1800" b="1" u="sng" dirty="0"/>
              <a:t>A</a:t>
            </a:r>
            <a:r>
              <a:rPr lang="es-ES" sz="1800" dirty="0"/>
              <a:t>nalgesia, efectos </a:t>
            </a:r>
            <a:r>
              <a:rPr lang="es-ES" sz="1800" b="1" u="sng" dirty="0"/>
              <a:t>A</a:t>
            </a:r>
            <a:r>
              <a:rPr lang="es-ES" sz="1800" dirty="0"/>
              <a:t>dversos, comportamientos </a:t>
            </a:r>
            <a:r>
              <a:rPr lang="es-ES" sz="1800" b="1" u="sng" dirty="0" smtClean="0"/>
              <a:t>A</a:t>
            </a:r>
            <a:r>
              <a:rPr lang="es-ES" sz="1800" dirty="0" smtClean="0"/>
              <a:t>berrantes</a:t>
            </a:r>
            <a:endParaRPr lang="es-ES" sz="1800" dirty="0" smtClean="0">
              <a:solidFill>
                <a:srgbClr val="C00000"/>
              </a:solidFill>
            </a:endParaRP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Adherencia &gt;100%: alerta sobre una posible sobreutilización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Si </a:t>
            </a:r>
            <a:r>
              <a:rPr lang="es-ES" sz="1800" dirty="0"/>
              <a:t>se observa falta de eficacia a pesar del aumento de dosis: descartar hiperalgesia</a:t>
            </a:r>
          </a:p>
          <a:p>
            <a:pPr lvl="1">
              <a:buFont typeface="Calibri" panose="020F0502020204030204" pitchFamily="34" charset="0"/>
              <a:buChar char="‒"/>
            </a:pPr>
            <a:endParaRPr lang="es-ES" sz="1800" b="1" dirty="0">
              <a:solidFill>
                <a:srgbClr val="4E9EBA"/>
              </a:solidFill>
            </a:endParaRPr>
          </a:p>
          <a:p>
            <a:r>
              <a:rPr lang="es-ES" sz="2000" b="1" dirty="0">
                <a:solidFill>
                  <a:srgbClr val="4E9EBA"/>
                </a:solidFill>
              </a:rPr>
              <a:t>Hiperalgesia inducida por opioides</a:t>
            </a:r>
            <a:r>
              <a:rPr lang="es-ES" sz="2000" dirty="0"/>
              <a:t>:</a:t>
            </a:r>
          </a:p>
          <a:p>
            <a:pPr lvl="1"/>
            <a:r>
              <a:rPr lang="es-ES" sz="1800" dirty="0"/>
              <a:t>Respuesta paradójica, por la que un paciente se vuelve más sensible a ciertos estímulos dolorosos y, en algunos casos, experimenta dolor ante estímulos normalmente no dolorosos (</a:t>
            </a:r>
            <a:r>
              <a:rPr lang="es-ES" sz="1800" dirty="0" err="1"/>
              <a:t>alodinia</a:t>
            </a:r>
            <a:r>
              <a:rPr lang="es-ES" sz="1800" dirty="0"/>
              <a:t>)</a:t>
            </a:r>
          </a:p>
          <a:p>
            <a:pPr lvl="1"/>
            <a:r>
              <a:rPr lang="es-ES" sz="1800" dirty="0"/>
              <a:t>Independiente del opioide utilizado, dosis, vía de administración o tiempo de utilización</a:t>
            </a:r>
          </a:p>
          <a:p>
            <a:pPr lvl="1"/>
            <a:r>
              <a:rPr lang="es-ES" sz="1800" dirty="0"/>
              <a:t>Se presenta como un </a:t>
            </a:r>
            <a:r>
              <a:rPr lang="es-ES" sz="1800" b="1" dirty="0">
                <a:solidFill>
                  <a:srgbClr val="4E9EBA"/>
                </a:solidFill>
              </a:rPr>
              <a:t>dolor que empeora con el aumento de la dosis del opioide y es más difuso</a:t>
            </a:r>
            <a:r>
              <a:rPr lang="es-ES" sz="1800" dirty="0"/>
              <a:t>, peor definido y con una distribución espacial más amplia que el dolor original que motivó el tratamiento </a:t>
            </a:r>
          </a:p>
          <a:p>
            <a:pPr>
              <a:buFont typeface="Calibri" panose="020F0502020204030204" pitchFamily="34" charset="0"/>
              <a:buChar char="‒"/>
            </a:pPr>
            <a:endParaRPr lang="es-ES" sz="2200" b="1" dirty="0">
              <a:solidFill>
                <a:srgbClr val="4E9EBA"/>
              </a:solidFill>
            </a:endParaRPr>
          </a:p>
          <a:p>
            <a:pPr marL="0" indent="0">
              <a:buNone/>
            </a:pPr>
            <a:endParaRPr lang="es-ES" sz="1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1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3655" y="1575087"/>
            <a:ext cx="10255986" cy="310201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Seguimiento y cese del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tratamiento</a:t>
            </a:r>
          </a:p>
          <a:p>
            <a:r>
              <a:rPr lang="es-ES" sz="2000" b="1" dirty="0" smtClean="0">
                <a:solidFill>
                  <a:srgbClr val="4E9EBA"/>
                </a:solidFill>
              </a:rPr>
              <a:t>Evitar </a:t>
            </a:r>
            <a:r>
              <a:rPr lang="es-ES" sz="2000" b="1" dirty="0">
                <a:solidFill>
                  <a:srgbClr val="4E9EBA"/>
                </a:solidFill>
              </a:rPr>
              <a:t>las dosis altas </a:t>
            </a:r>
            <a:endParaRPr lang="es-ES" sz="2000" b="1" dirty="0" smtClean="0">
              <a:solidFill>
                <a:srgbClr val="4E9EBA"/>
              </a:solidFill>
            </a:endParaRPr>
          </a:p>
          <a:p>
            <a:pPr lvl="1"/>
            <a:r>
              <a:rPr lang="es-ES" sz="1800" dirty="0"/>
              <a:t>N</a:t>
            </a:r>
            <a:r>
              <a:rPr lang="es-ES" sz="1800" dirty="0" smtClean="0"/>
              <a:t>o </a:t>
            </a:r>
            <a:r>
              <a:rPr lang="es-ES" sz="1800" dirty="0"/>
              <a:t>hay ninguna dosis totalmente segura</a:t>
            </a:r>
          </a:p>
          <a:p>
            <a:pPr lvl="1"/>
            <a:r>
              <a:rPr lang="es-ES" sz="1800" dirty="0" smtClean="0"/>
              <a:t>El </a:t>
            </a:r>
            <a:r>
              <a:rPr lang="es-ES" sz="1800" dirty="0"/>
              <a:t>riesgo de los opioides es </a:t>
            </a:r>
            <a:r>
              <a:rPr lang="es-ES" sz="1800" dirty="0" smtClean="0"/>
              <a:t>dosis-dependiente</a:t>
            </a:r>
          </a:p>
          <a:p>
            <a:pPr lvl="1"/>
            <a:r>
              <a:rPr lang="es-ES" sz="1800" dirty="0" smtClean="0"/>
              <a:t>las </a:t>
            </a:r>
            <a:r>
              <a:rPr lang="es-ES" sz="1800" dirty="0"/>
              <a:t>guías </a:t>
            </a:r>
            <a:r>
              <a:rPr lang="es-ES" sz="1800" dirty="0" smtClean="0"/>
              <a:t>están disminuyendo las </a:t>
            </a:r>
            <a:r>
              <a:rPr lang="es-ES" sz="1800" dirty="0"/>
              <a:t>dosis máximas </a:t>
            </a:r>
            <a:r>
              <a:rPr lang="es-ES" sz="1800" dirty="0" smtClean="0"/>
              <a:t>recomendadas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s-ES" sz="1800" b="1" dirty="0"/>
              <a:t>50 </a:t>
            </a:r>
            <a:r>
              <a:rPr lang="es-ES" sz="1800" b="1" dirty="0" smtClean="0"/>
              <a:t>DEM/día</a:t>
            </a:r>
            <a:r>
              <a:rPr lang="es-ES" sz="1800" dirty="0" smtClean="0"/>
              <a:t>: con dosis superiores, reevaluar perfil </a:t>
            </a:r>
            <a:r>
              <a:rPr lang="es-ES" sz="1800" dirty="0"/>
              <a:t>beneficio-riesgo </a:t>
            </a:r>
            <a:r>
              <a:rPr lang="es-ES" sz="1800" dirty="0" smtClean="0"/>
              <a:t>en </a:t>
            </a:r>
            <a:r>
              <a:rPr lang="es-ES" sz="1800" dirty="0"/>
              <a:t>esa </a:t>
            </a:r>
            <a:r>
              <a:rPr lang="es-ES" sz="1800" dirty="0" smtClean="0"/>
              <a:t>persona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s-ES" sz="1800" b="1" dirty="0" smtClean="0"/>
              <a:t>90 DEM/día</a:t>
            </a:r>
            <a:r>
              <a:rPr lang="es-ES" sz="1800" dirty="0" smtClean="0"/>
              <a:t>: dosis máxima que se debe evitar sobrepasar o, en su caso, justificar la decisión muy cuidadosamente</a:t>
            </a: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</p:txBody>
      </p:sp>
      <p:sp>
        <p:nvSpPr>
          <p:cNvPr id="3" name="TestuKoadroa 2"/>
          <p:cNvSpPr txBox="1"/>
          <p:nvPr/>
        </p:nvSpPr>
        <p:spPr>
          <a:xfrm>
            <a:off x="1450427" y="4677104"/>
            <a:ext cx="414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 DEM: dosis equivalente </a:t>
            </a:r>
            <a:r>
              <a:rPr lang="pt-BR" dirty="0" smtClean="0"/>
              <a:t>de morfina </a:t>
            </a:r>
            <a:r>
              <a:rPr lang="pt-BR" dirty="0"/>
              <a:t>oral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40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2"/>
            <a:ext cx="9601200" cy="396240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INTRODUCCIÓN</a:t>
            </a:r>
            <a:endParaRPr lang="es-ES" sz="26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DOLOR </a:t>
            </a:r>
            <a:r>
              <a:rPr lang="es-ES" sz="2600" dirty="0">
                <a:solidFill>
                  <a:schemeClr val="bg1"/>
                </a:solidFill>
              </a:rPr>
              <a:t>CRÓNICO. UNA NUEVA CLASIFICACIÓN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CAMBIO </a:t>
            </a:r>
            <a:r>
              <a:rPr lang="es-ES" sz="2600" dirty="0">
                <a:solidFill>
                  <a:schemeClr val="bg1"/>
                </a:solidFill>
              </a:rPr>
              <a:t>DE PARADIGMA AL MODELO BIOPSICOSOCIAL. DE LA “CURACIÓN” DEL DOLOR CRÓNICO A SU MANEJO 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EVIDENCIAS </a:t>
            </a:r>
            <a:r>
              <a:rPr lang="es-ES" sz="2600" dirty="0">
                <a:solidFill>
                  <a:schemeClr val="bg1"/>
                </a:solidFill>
              </a:rPr>
              <a:t>SOBRE BENEFICIOS Y RIESGOS DE LOS </a:t>
            </a:r>
            <a:r>
              <a:rPr lang="es-ES" sz="2600" dirty="0" smtClean="0">
                <a:solidFill>
                  <a:schemeClr val="bg1"/>
                </a:solidFill>
              </a:rPr>
              <a:t>OPIOIDES </a:t>
            </a:r>
            <a:r>
              <a:rPr lang="es-ES" sz="2600" dirty="0">
                <a:solidFill>
                  <a:schemeClr val="bg1"/>
                </a:solidFill>
              </a:rPr>
              <a:t>EN DOLOR CRÓNICO 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RECOMENDACIONES </a:t>
            </a:r>
            <a:r>
              <a:rPr lang="es-ES" sz="2600" dirty="0">
                <a:solidFill>
                  <a:schemeClr val="bg1"/>
                </a:solidFill>
              </a:rPr>
              <a:t>PARA UN USO </a:t>
            </a:r>
            <a:r>
              <a:rPr lang="es-ES" sz="2600" dirty="0" smtClean="0">
                <a:solidFill>
                  <a:schemeClr val="bg1"/>
                </a:solidFill>
              </a:rPr>
              <a:t>PRUDENTE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TRAMADOL</a:t>
            </a:r>
            <a:r>
              <a:rPr lang="es-ES" sz="2600" dirty="0">
                <a:solidFill>
                  <a:schemeClr val="bg1"/>
                </a:solidFill>
              </a:rPr>
              <a:t>: OPIOIDE CON PERFIL DE EFECTOS ADVERSOS </a:t>
            </a:r>
            <a:r>
              <a:rPr lang="es-ES" sz="2600" dirty="0" smtClean="0">
                <a:solidFill>
                  <a:schemeClr val="bg1"/>
                </a:solidFill>
              </a:rPr>
              <a:t>DIFERENCIADO</a:t>
            </a:r>
            <a:endParaRPr lang="es-ES" sz="26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IDEAS CLAVE</a:t>
            </a:r>
            <a:endParaRPr lang="es-ES" sz="26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udi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18" y="1352419"/>
            <a:ext cx="9861659" cy="444328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OPIOIDES A DOSIS EQUIVALENTES APROXIMADAS DE MORFINA ORAL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6" name="Irudi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788" y="5761081"/>
            <a:ext cx="5875705" cy="172599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0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OPIOIDES A DOSIS EQUIVALENTES APROXIMADAS DE MORFINA ORAL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3" name="Irudi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95" y="1605965"/>
            <a:ext cx="9746070" cy="3810328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27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32124" y="1755025"/>
            <a:ext cx="10127751" cy="366126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Seguimiento y cese del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tratamiento</a:t>
            </a:r>
          </a:p>
          <a:p>
            <a:pPr marL="0" indent="0">
              <a:buNone/>
            </a:pPr>
            <a:endParaRPr lang="es-ES" sz="400" b="1" u="sng" dirty="0" smtClean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Deprescripción consensuada con el paciente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smtClean="0"/>
              <a:t>en los siguientes casos: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Se </a:t>
            </a:r>
            <a:r>
              <a:rPr lang="es-ES" sz="1400" dirty="0"/>
              <a:t>resuelve la causa del </a:t>
            </a:r>
            <a:r>
              <a:rPr lang="es-ES" sz="1400" dirty="0" smtClean="0"/>
              <a:t>dolor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Por falta </a:t>
            </a:r>
            <a:r>
              <a:rPr lang="es-ES" sz="1400" dirty="0"/>
              <a:t>de </a:t>
            </a:r>
            <a:r>
              <a:rPr lang="es-ES" sz="1400" dirty="0" smtClean="0"/>
              <a:t>efectividad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Si los </a:t>
            </a:r>
            <a:r>
              <a:rPr lang="es-ES" sz="1400" dirty="0"/>
              <a:t>riesgos o los efectos adversos superan a los </a:t>
            </a:r>
            <a:r>
              <a:rPr lang="es-ES" sz="1400" dirty="0" smtClean="0"/>
              <a:t>beneficios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Tras </a:t>
            </a:r>
            <a:r>
              <a:rPr lang="es-ES" sz="1400" dirty="0"/>
              <a:t>6 meses de buena </a:t>
            </a:r>
            <a:r>
              <a:rPr lang="es-ES" sz="1400" dirty="0" smtClean="0"/>
              <a:t>respuesta</a:t>
            </a:r>
            <a:endParaRPr lang="es-ES" sz="1400" dirty="0"/>
          </a:p>
          <a:p>
            <a:endParaRPr lang="es-ES" sz="400" dirty="0" smtClean="0"/>
          </a:p>
          <a:p>
            <a:r>
              <a:rPr lang="es-ES" sz="1800" dirty="0" smtClean="0"/>
              <a:t>Evaluar la motivación y el </a:t>
            </a:r>
            <a:r>
              <a:rPr lang="es-ES" sz="1800" dirty="0"/>
              <a:t>apoyo social </a:t>
            </a:r>
            <a:r>
              <a:rPr lang="es-ES" sz="1800" dirty="0" smtClean="0"/>
              <a:t>que tiene el paciente y </a:t>
            </a:r>
            <a:r>
              <a:rPr lang="es-ES" sz="1800" dirty="0"/>
              <a:t>la realización de </a:t>
            </a:r>
            <a:r>
              <a:rPr lang="es-ES" sz="1800" dirty="0" smtClean="0"/>
              <a:t>actividades </a:t>
            </a:r>
            <a:r>
              <a:rPr lang="es-ES" sz="1800" dirty="0"/>
              <a:t>alternativas para minimizar el </a:t>
            </a:r>
            <a:r>
              <a:rPr lang="es-ES" sz="1800" dirty="0" smtClean="0"/>
              <a:t>dolor</a:t>
            </a:r>
            <a:endParaRPr lang="es-ES" sz="1800" dirty="0"/>
          </a:p>
          <a:p>
            <a:endParaRPr lang="es-ES" sz="400" dirty="0" smtClean="0"/>
          </a:p>
          <a:p>
            <a:r>
              <a:rPr lang="es-ES" sz="1800" dirty="0" smtClean="0"/>
              <a:t>La </a:t>
            </a:r>
            <a:r>
              <a:rPr lang="es-ES" sz="1800" dirty="0"/>
              <a:t>disminución gradual de dosis puede durar meses, </a:t>
            </a:r>
            <a:r>
              <a:rPr lang="es-ES" sz="1800" dirty="0" smtClean="0"/>
              <a:t>incluso años</a:t>
            </a:r>
          </a:p>
          <a:p>
            <a:endParaRPr lang="es-ES" sz="700" dirty="0" smtClean="0"/>
          </a:p>
          <a:p>
            <a:pPr marL="0" indent="0">
              <a:buNone/>
            </a:pPr>
            <a:endParaRPr lang="es-ES" sz="1800" dirty="0"/>
          </a:p>
          <a:p>
            <a:endParaRPr lang="es-ES" sz="18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9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32124" y="1783091"/>
            <a:ext cx="10127751" cy="376637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Seguimiento y cese del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tratamiento</a:t>
            </a:r>
          </a:p>
          <a:p>
            <a:pPr marL="0" indent="0">
              <a:buNone/>
            </a:pPr>
            <a:endParaRPr lang="es-ES" sz="400" b="1" u="sng" dirty="0" smtClean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2000" b="1" u="sng" dirty="0" smtClean="0">
                <a:solidFill>
                  <a:srgbClr val="4E9EBA"/>
                </a:solidFill>
              </a:rPr>
              <a:t>Deprescripción </a:t>
            </a:r>
            <a:r>
              <a:rPr lang="es-ES" sz="2000" b="1" u="sng" dirty="0">
                <a:solidFill>
                  <a:srgbClr val="4E9EBA"/>
                </a:solidFill>
              </a:rPr>
              <a:t>consensuada con el </a:t>
            </a:r>
            <a:r>
              <a:rPr lang="es-ES" sz="2000" b="1" u="sng" dirty="0" smtClean="0">
                <a:solidFill>
                  <a:srgbClr val="4E9EBA"/>
                </a:solidFill>
              </a:rPr>
              <a:t>paciente</a:t>
            </a:r>
            <a:endParaRPr lang="es-ES" sz="700" u="sng" dirty="0" smtClean="0"/>
          </a:p>
          <a:p>
            <a:endParaRPr lang="es-ES" sz="400" dirty="0" smtClean="0"/>
          </a:p>
          <a:p>
            <a:r>
              <a:rPr lang="es-ES" sz="1800" dirty="0" smtClean="0"/>
              <a:t>No </a:t>
            </a:r>
            <a:r>
              <a:rPr lang="es-ES" sz="1800" dirty="0"/>
              <a:t>se ha demostrado superioridad de una pauta de desescalada frente a otras. Una </a:t>
            </a:r>
            <a:r>
              <a:rPr lang="es-ES" sz="1800" dirty="0" smtClean="0"/>
              <a:t>posibilidad:</a:t>
            </a:r>
            <a:endParaRPr lang="es-ES" sz="18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u="sng" dirty="0" smtClean="0"/>
              <a:t>Dosis </a:t>
            </a:r>
            <a:r>
              <a:rPr lang="es-ES" sz="1600" u="sng" dirty="0"/>
              <a:t>de opioides altas y/o </a:t>
            </a:r>
            <a:r>
              <a:rPr lang="es-ES" sz="1600" u="sng" dirty="0" smtClean="0"/>
              <a:t>duración </a:t>
            </a:r>
            <a:r>
              <a:rPr lang="es-ES" sz="1600" u="sng" dirty="0"/>
              <a:t>prolongada</a:t>
            </a:r>
            <a:r>
              <a:rPr lang="es-ES" sz="1600" dirty="0"/>
              <a:t>: </a:t>
            </a:r>
            <a:r>
              <a:rPr lang="es-ES" sz="1600" dirty="0" smtClean="0">
                <a:sym typeface="Wingdings" panose="05000000000000000000" pitchFamily="2" charset="2"/>
              </a:rPr>
              <a:t> </a:t>
            </a:r>
            <a:r>
              <a:rPr lang="es-ES" sz="1600" dirty="0" smtClean="0"/>
              <a:t>5-20</a:t>
            </a:r>
            <a:r>
              <a:rPr lang="es-ES" sz="1600" dirty="0"/>
              <a:t>% de la dosis cada cuatro semanas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u="sng" dirty="0" smtClean="0"/>
              <a:t>Dosis </a:t>
            </a:r>
            <a:r>
              <a:rPr lang="es-ES" sz="1600" u="sng" dirty="0"/>
              <a:t>menores, duración &lt;3 meses y/o riesgo elevado</a:t>
            </a:r>
            <a:r>
              <a:rPr lang="es-ES" sz="1600" dirty="0"/>
              <a:t>: </a:t>
            </a:r>
            <a:r>
              <a:rPr lang="es-ES" sz="1600" dirty="0" smtClean="0">
                <a:sym typeface="Wingdings" panose="05000000000000000000" pitchFamily="2" charset="2"/>
              </a:rPr>
              <a:t> </a:t>
            </a:r>
            <a:r>
              <a:rPr lang="es-ES" sz="1600" dirty="0" smtClean="0"/>
              <a:t>5-20</a:t>
            </a:r>
            <a:r>
              <a:rPr lang="es-ES" sz="1600" dirty="0"/>
              <a:t>% semanal</a:t>
            </a:r>
          </a:p>
          <a:p>
            <a:endParaRPr lang="es-ES" sz="400" b="1" dirty="0" smtClean="0">
              <a:solidFill>
                <a:srgbClr val="4E9EBA"/>
              </a:solidFill>
            </a:endParaRPr>
          </a:p>
          <a:p>
            <a:r>
              <a:rPr lang="es-ES" sz="1800" b="1" dirty="0" smtClean="0">
                <a:solidFill>
                  <a:srgbClr val="4E9EBA"/>
                </a:solidFill>
              </a:rPr>
              <a:t>Potenciar </a:t>
            </a:r>
            <a:r>
              <a:rPr lang="es-ES" sz="1800" b="1" dirty="0">
                <a:solidFill>
                  <a:srgbClr val="4E9EBA"/>
                </a:solidFill>
              </a:rPr>
              <a:t>la autoeficacia, el ejercicio y el apoyo </a:t>
            </a:r>
            <a:r>
              <a:rPr lang="es-ES" sz="1800" b="1" dirty="0" smtClean="0">
                <a:solidFill>
                  <a:srgbClr val="4E9EBA"/>
                </a:solidFill>
              </a:rPr>
              <a:t>social</a:t>
            </a:r>
            <a:r>
              <a:rPr lang="es-ES" sz="1800" dirty="0" smtClean="0"/>
              <a:t>, </a:t>
            </a:r>
            <a:r>
              <a:rPr lang="es-ES" sz="1800" dirty="0"/>
              <a:t>ya </a:t>
            </a:r>
            <a:r>
              <a:rPr lang="es-ES" sz="1800" dirty="0" smtClean="0"/>
              <a:t>que mejoran el </a:t>
            </a:r>
            <a:r>
              <a:rPr lang="es-ES" sz="1800" dirty="0"/>
              <a:t>dolor, la funcionalidad y el estado de </a:t>
            </a:r>
            <a:r>
              <a:rPr lang="es-ES" sz="1800" dirty="0" smtClean="0"/>
              <a:t>ánimo</a:t>
            </a:r>
            <a:endParaRPr lang="es-ES" sz="1800" dirty="0"/>
          </a:p>
          <a:p>
            <a:endParaRPr lang="es-ES" sz="1800" dirty="0"/>
          </a:p>
          <a:p>
            <a:endParaRPr lang="es-ES" sz="18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o 10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13" name="Imagen 12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4" name="Imagen 13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Imagen 14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73195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55560" y="2122889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7. Síndrome de </a:t>
            </a:r>
            <a:r>
              <a:rPr lang="es-ES" sz="2000" b="1" u="sng" dirty="0" smtClean="0">
                <a:solidFill>
                  <a:srgbClr val="4E9EBA"/>
                </a:solidFill>
              </a:rPr>
              <a:t>abstinencia</a:t>
            </a:r>
          </a:p>
          <a:p>
            <a:r>
              <a:rPr lang="es-ES" sz="2000" dirty="0" smtClean="0"/>
              <a:t>Ante problemas </a:t>
            </a:r>
            <a:r>
              <a:rPr lang="es-ES" sz="2000" dirty="0"/>
              <a:t>de </a:t>
            </a:r>
            <a:r>
              <a:rPr lang="es-ES" sz="2000" dirty="0" smtClean="0"/>
              <a:t>abuso: plantear reducción </a:t>
            </a:r>
            <a:r>
              <a:rPr lang="es-ES" sz="2000" dirty="0"/>
              <a:t>progresiva de la </a:t>
            </a:r>
            <a:r>
              <a:rPr lang="es-ES" sz="2000" dirty="0" smtClean="0"/>
              <a:t>dosis</a:t>
            </a:r>
          </a:p>
          <a:p>
            <a:r>
              <a:rPr lang="es-ES" sz="2000" dirty="0"/>
              <a:t>En pacientes con tolerancia aumentada y síndrome de abstinencia (sin otros criterios diagnósticos de trastorno por consumo de opiáceos ni psicopatología </a:t>
            </a:r>
            <a:r>
              <a:rPr lang="es-ES" sz="2000" dirty="0" err="1"/>
              <a:t>comórbida</a:t>
            </a:r>
            <a:r>
              <a:rPr lang="es-ES" sz="2000" dirty="0" smtClean="0"/>
              <a:t>), </a:t>
            </a:r>
            <a:r>
              <a:rPr lang="es-ES" sz="2000" dirty="0"/>
              <a:t>el </a:t>
            </a:r>
            <a:r>
              <a:rPr lang="es-ES" sz="2000" dirty="0" smtClean="0"/>
              <a:t>manejo -con </a:t>
            </a:r>
            <a:r>
              <a:rPr lang="es-ES" sz="2000" dirty="0"/>
              <a:t>desescalada, rotación o </a:t>
            </a:r>
            <a:r>
              <a:rPr lang="es-ES" sz="2000" dirty="0" smtClean="0"/>
              <a:t>retirada- lo puede realizar el </a:t>
            </a:r>
            <a:r>
              <a:rPr lang="es-ES" sz="2000" dirty="0"/>
              <a:t>propio médico prescriptor</a:t>
            </a:r>
          </a:p>
          <a:p>
            <a:r>
              <a:rPr lang="es-ES" sz="2000" dirty="0" smtClean="0"/>
              <a:t>Si existen </a:t>
            </a:r>
            <a:r>
              <a:rPr lang="es-ES" sz="2000" dirty="0"/>
              <a:t>otros criterios diagnósticos de trastorno por consumo de </a:t>
            </a:r>
            <a:r>
              <a:rPr lang="es-ES" sz="2000" dirty="0" smtClean="0"/>
              <a:t>opiáceos: </a:t>
            </a:r>
            <a:r>
              <a:rPr lang="es-ES" sz="2000" dirty="0"/>
              <a:t>derivar al circuito de atención a las </a:t>
            </a:r>
            <a:r>
              <a:rPr lang="es-ES" sz="2000" dirty="0" smtClean="0"/>
              <a:t>adicciones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2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RECOMENDACIONES PARA UN USO PRUDENTE DE LOS OPIOIDES EN EL DCNO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45048" y="1712985"/>
            <a:ext cx="10096221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 smtClean="0">
                <a:solidFill>
                  <a:srgbClr val="4E9EBA"/>
                </a:solidFill>
              </a:rPr>
              <a:t>Tratamiento </a:t>
            </a:r>
            <a:r>
              <a:rPr lang="es-ES" sz="2000" b="1" u="sng" dirty="0">
                <a:solidFill>
                  <a:srgbClr val="4E9EBA"/>
                </a:solidFill>
              </a:rPr>
              <a:t>del dolor agudo con opioides: que la prescripción no se </a:t>
            </a:r>
            <a:r>
              <a:rPr lang="es-ES" sz="2000" b="1" u="sng" dirty="0" err="1">
                <a:solidFill>
                  <a:srgbClr val="4E9EBA"/>
                </a:solidFill>
              </a:rPr>
              <a:t>cronifique</a:t>
            </a:r>
            <a:endParaRPr lang="es-ES" sz="2000" b="1" u="sng" dirty="0">
              <a:solidFill>
                <a:srgbClr val="4E9EBA"/>
              </a:solidFill>
            </a:endParaRPr>
          </a:p>
          <a:p>
            <a:endParaRPr lang="es-ES" sz="400" dirty="0" smtClean="0"/>
          </a:p>
          <a:p>
            <a:r>
              <a:rPr lang="es-ES" sz="2000" dirty="0" smtClean="0"/>
              <a:t>Hasta </a:t>
            </a:r>
            <a:r>
              <a:rPr lang="es-ES" sz="2000" dirty="0"/>
              <a:t>en un 6% de los pacientes que inician un </a:t>
            </a:r>
            <a:r>
              <a:rPr lang="es-ES" sz="2000" dirty="0" smtClean="0"/>
              <a:t>opioide </a:t>
            </a:r>
            <a:r>
              <a:rPr lang="es-ES" sz="2000" dirty="0"/>
              <a:t>tras cirugía para paliar un dolor agudo, </a:t>
            </a:r>
            <a:r>
              <a:rPr lang="es-ES" sz="2000" dirty="0" smtClean="0"/>
              <a:t>el </a:t>
            </a:r>
            <a:r>
              <a:rPr lang="es-ES" sz="2000" dirty="0"/>
              <a:t>tratamiento se </a:t>
            </a:r>
            <a:r>
              <a:rPr lang="es-ES" sz="2000" dirty="0" err="1"/>
              <a:t>cronifica</a:t>
            </a:r>
            <a:endParaRPr lang="es-ES" sz="2000" dirty="0"/>
          </a:p>
          <a:p>
            <a:endParaRPr lang="es-ES" sz="400" dirty="0" smtClean="0"/>
          </a:p>
          <a:p>
            <a:r>
              <a:rPr lang="es-ES" sz="2000" dirty="0" smtClean="0"/>
              <a:t>Si se requiere </a:t>
            </a:r>
            <a:r>
              <a:rPr lang="es-ES" sz="2000" dirty="0"/>
              <a:t>añadir un opioide a la analgesia multimodal para </a:t>
            </a:r>
            <a:r>
              <a:rPr lang="es-ES" sz="2000" dirty="0" smtClean="0"/>
              <a:t>controlar el </a:t>
            </a:r>
            <a:r>
              <a:rPr lang="es-ES" sz="2000" dirty="0"/>
              <a:t>dolor agudo: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Prescribir </a:t>
            </a:r>
            <a:r>
              <a:rPr lang="es-ES" sz="1800" dirty="0"/>
              <a:t>la </a:t>
            </a:r>
            <a:r>
              <a:rPr lang="es-ES" sz="1800" b="1" dirty="0" smtClean="0">
                <a:solidFill>
                  <a:srgbClr val="4E9EBA"/>
                </a:solidFill>
              </a:rPr>
              <a:t>menor dosis </a:t>
            </a:r>
            <a:r>
              <a:rPr lang="es-ES" sz="1800" b="1" dirty="0">
                <a:solidFill>
                  <a:srgbClr val="4E9EBA"/>
                </a:solidFill>
              </a:rPr>
              <a:t>efectiva </a:t>
            </a:r>
            <a:r>
              <a:rPr lang="es-ES" sz="1800" dirty="0" smtClean="0"/>
              <a:t>de </a:t>
            </a:r>
            <a:r>
              <a:rPr lang="es-ES" sz="1800" dirty="0"/>
              <a:t>opioides de liberación </a:t>
            </a:r>
            <a:r>
              <a:rPr lang="es-ES" sz="1800" dirty="0" smtClean="0"/>
              <a:t>rápida (las presentaciones </a:t>
            </a:r>
            <a:r>
              <a:rPr lang="es-ES" sz="1800" dirty="0"/>
              <a:t>de liberación controlada </a:t>
            </a:r>
            <a:r>
              <a:rPr lang="es-ES" sz="1800" dirty="0" smtClean="0"/>
              <a:t>tienen mayor </a:t>
            </a:r>
            <a:r>
              <a:rPr lang="es-ES" sz="1800" dirty="0"/>
              <a:t>riesgo de </a:t>
            </a:r>
            <a:r>
              <a:rPr lang="es-ES" sz="1800" dirty="0" err="1" smtClean="0"/>
              <a:t>cronificación</a:t>
            </a:r>
            <a:r>
              <a:rPr lang="es-ES" sz="1800" dirty="0" smtClean="0"/>
              <a:t>)</a:t>
            </a:r>
            <a:endParaRPr lang="es-ES" sz="18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Suele ser </a:t>
            </a:r>
            <a:r>
              <a:rPr lang="es-ES" sz="1800" b="1" dirty="0" smtClean="0">
                <a:solidFill>
                  <a:srgbClr val="4E9EBA"/>
                </a:solidFill>
              </a:rPr>
              <a:t>suficiente </a:t>
            </a:r>
            <a:r>
              <a:rPr lang="es-ES" sz="1800" b="1" dirty="0">
                <a:solidFill>
                  <a:srgbClr val="4E9EBA"/>
                </a:solidFill>
              </a:rPr>
              <a:t>con 3 días </a:t>
            </a:r>
            <a:r>
              <a:rPr lang="es-ES" sz="1800" dirty="0"/>
              <a:t>de </a:t>
            </a:r>
            <a:r>
              <a:rPr lang="es-ES" sz="1800" dirty="0" smtClean="0"/>
              <a:t>tratamiento, </a:t>
            </a:r>
            <a:r>
              <a:rPr lang="es-ES" sz="1800" dirty="0"/>
              <a:t>incluso menos; rara vez se necesitan más de 7 </a:t>
            </a:r>
            <a:r>
              <a:rPr lang="es-ES" sz="1800" dirty="0" smtClean="0"/>
              <a:t>días</a:t>
            </a:r>
            <a:endParaRPr lang="es-ES" sz="18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Informar </a:t>
            </a:r>
            <a:r>
              <a:rPr lang="es-ES" sz="1800" dirty="0"/>
              <a:t>al paciente y especificar en el informe de alta la dosis y la duración del tratamiento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45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TRAMADOL: OPIOIDE CON PERFIL DE EFECTOS ADVERSOS DIFERENCIADO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25400" y="1529105"/>
            <a:ext cx="8963433" cy="36305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Opioide </a:t>
            </a:r>
            <a:r>
              <a:rPr lang="es-ES" sz="2000" dirty="0"/>
              <a:t>débil ampliamente </a:t>
            </a:r>
            <a:r>
              <a:rPr lang="es-ES" sz="2000" dirty="0" smtClean="0"/>
              <a:t>utilizado</a:t>
            </a:r>
          </a:p>
          <a:p>
            <a:r>
              <a:rPr lang="es-ES" sz="2000" dirty="0" smtClean="0"/>
              <a:t>Mecanismo de acción y metabolismo diferenciados:</a:t>
            </a:r>
          </a:p>
          <a:p>
            <a:pPr lvl="1"/>
            <a:r>
              <a:rPr lang="es-ES" sz="1800" dirty="0" smtClean="0"/>
              <a:t>Activa </a:t>
            </a:r>
            <a:r>
              <a:rPr lang="es-ES" sz="1800" dirty="0"/>
              <a:t>los receptores </a:t>
            </a:r>
            <a:r>
              <a:rPr lang="es-ES" sz="1800" dirty="0" smtClean="0"/>
              <a:t>opioides e inhibe </a:t>
            </a:r>
            <a:r>
              <a:rPr lang="es-ES" sz="1800" dirty="0"/>
              <a:t>la </a:t>
            </a:r>
            <a:r>
              <a:rPr lang="es-ES" sz="1800" dirty="0" err="1"/>
              <a:t>recaptación</a:t>
            </a:r>
            <a:r>
              <a:rPr lang="es-ES" sz="1800" dirty="0"/>
              <a:t> de serotonina y </a:t>
            </a:r>
            <a:r>
              <a:rPr lang="es-ES" sz="1800" dirty="0" smtClean="0"/>
              <a:t>noradrenalina</a:t>
            </a:r>
          </a:p>
          <a:p>
            <a:pPr lvl="1"/>
            <a:r>
              <a:rPr lang="es-ES" sz="1800" dirty="0" smtClean="0"/>
              <a:t>Se </a:t>
            </a:r>
            <a:r>
              <a:rPr lang="es-ES" sz="1800" dirty="0"/>
              <a:t>metaboliza a través del </a:t>
            </a:r>
            <a:r>
              <a:rPr lang="es-ES" sz="1800" dirty="0" smtClean="0"/>
              <a:t>CYP2D6: gran variabilidad interindividual </a:t>
            </a:r>
          </a:p>
          <a:p>
            <a:endParaRPr lang="es-ES" sz="400" dirty="0" smtClean="0"/>
          </a:p>
          <a:p>
            <a:r>
              <a:rPr lang="es-ES" sz="2000" dirty="0" smtClean="0"/>
              <a:t>En ensayos clínicos: eficacia no </a:t>
            </a:r>
            <a:r>
              <a:rPr lang="es-ES" sz="2000" dirty="0"/>
              <a:t>mejor </a:t>
            </a:r>
            <a:r>
              <a:rPr lang="es-ES" sz="2000" dirty="0" smtClean="0"/>
              <a:t>y más abandonos que los AINE </a:t>
            </a:r>
          </a:p>
          <a:p>
            <a:endParaRPr lang="es-ES" sz="400" dirty="0"/>
          </a:p>
          <a:p>
            <a:r>
              <a:rPr lang="es-ES" sz="2000" dirty="0" smtClean="0"/>
              <a:t>En estudios observacionales, se asocia a eventos </a:t>
            </a:r>
            <a:r>
              <a:rPr lang="es-ES" sz="2000" dirty="0"/>
              <a:t>adversos menos </a:t>
            </a:r>
            <a:r>
              <a:rPr lang="es-ES" sz="2000" dirty="0" smtClean="0"/>
              <a:t>conocidos: </a:t>
            </a:r>
            <a:r>
              <a:rPr lang="es-ES" sz="2000" dirty="0"/>
              <a:t>hipoglucemia, hiponatremia, riesgo de </a:t>
            </a:r>
            <a:r>
              <a:rPr lang="es-ES" sz="2000" dirty="0" smtClean="0"/>
              <a:t>convulsiones</a:t>
            </a:r>
            <a:r>
              <a:rPr lang="es-ES" sz="2000" dirty="0"/>
              <a:t>, alargamiento del intervalo QT, síndrome serotoninérgico y noradrenérgico</a:t>
            </a:r>
            <a:endParaRPr lang="es-ES" sz="2000" dirty="0" smtClean="0"/>
          </a:p>
          <a:p>
            <a:endParaRPr lang="es-ES" sz="400" dirty="0" smtClean="0"/>
          </a:p>
          <a:p>
            <a:r>
              <a:rPr lang="es-ES" sz="2000" dirty="0" err="1" smtClean="0"/>
              <a:t>Tramadol</a:t>
            </a:r>
            <a:r>
              <a:rPr lang="es-ES" sz="2000" dirty="0" smtClean="0"/>
              <a:t> </a:t>
            </a:r>
            <a:r>
              <a:rPr lang="es-ES" sz="2000" dirty="0"/>
              <a:t>no presenta ventajas frente a otros analgésicos, comparte todos los riesgos de los opioides y además puede provocar otros efectos adversos graves</a:t>
            </a:r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43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 (1/2)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745994" y="1517492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El </a:t>
            </a:r>
            <a:r>
              <a:rPr lang="es-ES" sz="2000" b="1" dirty="0">
                <a:solidFill>
                  <a:srgbClr val="4E9EBA"/>
                </a:solidFill>
              </a:rPr>
              <a:t>dolor puede ocurrir en ausencia de </a:t>
            </a:r>
            <a:r>
              <a:rPr lang="es-ES" sz="2000" b="1" dirty="0" smtClean="0">
                <a:solidFill>
                  <a:srgbClr val="4E9EBA"/>
                </a:solidFill>
              </a:rPr>
              <a:t>daño </a:t>
            </a:r>
            <a:r>
              <a:rPr lang="es-ES" sz="2000" dirty="0"/>
              <a:t>tisular </a:t>
            </a:r>
            <a:r>
              <a:rPr lang="es-ES" sz="2000" dirty="0" smtClean="0"/>
              <a:t>identificable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Explicar al paciente que el dolor puede continuar aun no existiendo lesión y cuáles son los </a:t>
            </a:r>
            <a:r>
              <a:rPr lang="es-ES" sz="2000" b="1" dirty="0">
                <a:solidFill>
                  <a:srgbClr val="4E9EBA"/>
                </a:solidFill>
              </a:rPr>
              <a:t>mecanismos biopsicosociales contribuyentes</a:t>
            </a:r>
            <a:r>
              <a:rPr lang="es-ES" sz="2000" dirty="0" smtClean="0"/>
              <a:t>, </a:t>
            </a:r>
            <a:r>
              <a:rPr lang="es-ES" sz="2000" dirty="0"/>
              <a:t>puede modificar falsas creencias y favorecer </a:t>
            </a:r>
            <a:r>
              <a:rPr lang="es-ES" sz="2000" b="1" dirty="0">
                <a:solidFill>
                  <a:srgbClr val="4E9EBA"/>
                </a:solidFill>
              </a:rPr>
              <a:t>estrategias basadas en el movimiento y la </a:t>
            </a:r>
            <a:r>
              <a:rPr lang="es-ES" sz="2000" b="1" dirty="0" smtClean="0">
                <a:solidFill>
                  <a:srgbClr val="4E9EBA"/>
                </a:solidFill>
              </a:rPr>
              <a:t>actividad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Las guías actuales </a:t>
            </a:r>
            <a:r>
              <a:rPr lang="es-ES" sz="2000" dirty="0" smtClean="0"/>
              <a:t>proponen un </a:t>
            </a:r>
            <a:r>
              <a:rPr lang="es-ES" sz="2000" dirty="0"/>
              <a:t>enfoque multidisciplinar del </a:t>
            </a:r>
            <a:r>
              <a:rPr lang="es-ES" sz="2000" dirty="0" smtClean="0"/>
              <a:t>DCNO priorizando </a:t>
            </a:r>
            <a:r>
              <a:rPr lang="es-ES" sz="2000" dirty="0"/>
              <a:t>las estrategias no farmacológicas y la </a:t>
            </a:r>
            <a:r>
              <a:rPr lang="es-ES" sz="2000" b="1" dirty="0">
                <a:solidFill>
                  <a:srgbClr val="4E9EBA"/>
                </a:solidFill>
              </a:rPr>
              <a:t>participación activa del </a:t>
            </a:r>
            <a:r>
              <a:rPr lang="es-ES" sz="2000" b="1" dirty="0" smtClean="0">
                <a:solidFill>
                  <a:srgbClr val="4E9EBA"/>
                </a:solidFill>
              </a:rPr>
              <a:t>paciente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Los </a:t>
            </a:r>
            <a:r>
              <a:rPr lang="es-ES" sz="2000" dirty="0" smtClean="0"/>
              <a:t>opioides tienen un </a:t>
            </a:r>
            <a:r>
              <a:rPr lang="es-ES" sz="2000" dirty="0"/>
              <a:t>perfil beneficio-riesgo </a:t>
            </a:r>
            <a:r>
              <a:rPr lang="es-ES" sz="2000" dirty="0" smtClean="0"/>
              <a:t>desfavorable </a:t>
            </a:r>
            <a:r>
              <a:rPr lang="es-ES" sz="2000" dirty="0"/>
              <a:t>a largo plazo en el </a:t>
            </a:r>
            <a:r>
              <a:rPr lang="es-ES" sz="2000" dirty="0" smtClean="0"/>
              <a:t>DCNO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El tratamiento con </a:t>
            </a:r>
            <a:r>
              <a:rPr lang="es-ES" sz="2000" b="1" dirty="0">
                <a:solidFill>
                  <a:srgbClr val="4E9EBA"/>
                </a:solidFill>
              </a:rPr>
              <a:t>opioides debe ser la excepción y no la regla en el DCNO </a:t>
            </a:r>
            <a:r>
              <a:rPr lang="es-ES" sz="2000" dirty="0"/>
              <a:t>y debe evaluarse periódicamente (poco tiempo, dosis bajas</a:t>
            </a:r>
            <a:r>
              <a:rPr lang="es-ES" sz="2000" dirty="0" smtClean="0"/>
              <a:t>)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 (2/2)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631113" y="1762535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Se deben consensuar con el paciente unos </a:t>
            </a:r>
            <a:r>
              <a:rPr lang="es-ES" sz="2000" b="1" dirty="0">
                <a:solidFill>
                  <a:srgbClr val="4E9EBA"/>
                </a:solidFill>
              </a:rPr>
              <a:t>objetivos realistas y criterios de </a:t>
            </a:r>
            <a:r>
              <a:rPr lang="es-ES" sz="2000" b="1" dirty="0" smtClean="0">
                <a:solidFill>
                  <a:srgbClr val="4E9EBA"/>
                </a:solidFill>
              </a:rPr>
              <a:t>retirada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deprescripción</a:t>
            </a:r>
            <a:r>
              <a:rPr lang="es-ES" sz="2000" dirty="0"/>
              <a:t> del opioide debe plantearse cuando se resuelve la causa del dolor, si no se consiguen los objetivos o aparecen efectos adversos, así como </a:t>
            </a:r>
            <a:r>
              <a:rPr lang="es-ES" sz="2000" b="1" dirty="0">
                <a:solidFill>
                  <a:srgbClr val="4E9EBA"/>
                </a:solidFill>
              </a:rPr>
              <a:t>tras 6 meses de buena </a:t>
            </a:r>
            <a:r>
              <a:rPr lang="es-ES" sz="2000" b="1" dirty="0" smtClean="0">
                <a:solidFill>
                  <a:srgbClr val="4E9EBA"/>
                </a:solidFill>
              </a:rPr>
              <a:t>respuesta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La deprescripción debe </a:t>
            </a:r>
            <a:r>
              <a:rPr lang="es-ES" sz="2000" dirty="0"/>
              <a:t>realizarse de forma </a:t>
            </a:r>
            <a:r>
              <a:rPr lang="es-ES" sz="2000" b="1" dirty="0">
                <a:solidFill>
                  <a:srgbClr val="4E9EBA"/>
                </a:solidFill>
              </a:rPr>
              <a:t>gradual y acordada con el </a:t>
            </a:r>
            <a:r>
              <a:rPr lang="es-ES" sz="2000" b="1" dirty="0" smtClean="0">
                <a:solidFill>
                  <a:srgbClr val="4E9EBA"/>
                </a:solidFill>
              </a:rPr>
              <a:t>paciente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Ante la </a:t>
            </a:r>
            <a:r>
              <a:rPr lang="es-ES" sz="2000" b="1" dirty="0">
                <a:solidFill>
                  <a:srgbClr val="4E9EBA"/>
                </a:solidFill>
              </a:rPr>
              <a:t>falta de eficacia a pesar del aumento de dosis</a:t>
            </a:r>
            <a:r>
              <a:rPr lang="es-ES" sz="2000" dirty="0"/>
              <a:t>, se debe </a:t>
            </a:r>
            <a:r>
              <a:rPr lang="es-ES" sz="2000" b="1" dirty="0">
                <a:solidFill>
                  <a:srgbClr val="4E9EBA"/>
                </a:solidFill>
              </a:rPr>
              <a:t>sospechar la hiperalgesia </a:t>
            </a:r>
            <a:r>
              <a:rPr lang="es-ES" sz="2000" dirty="0"/>
              <a:t>inducida por </a:t>
            </a:r>
            <a:r>
              <a:rPr lang="es-ES" sz="2000" dirty="0" smtClean="0"/>
              <a:t>opioides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62833" y="1685465"/>
            <a:ext cx="10515600" cy="4351338"/>
          </a:xfrm>
        </p:spPr>
        <p:txBody>
          <a:bodyPr/>
          <a:lstStyle/>
          <a:p>
            <a:endParaRPr lang="es-ES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6246" y="1825625"/>
            <a:ext cx="6035041" cy="4351338"/>
          </a:xfrm>
        </p:spPr>
        <p:txBody>
          <a:bodyPr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r>
              <a:rPr lang="es-ES" dirty="0" smtClean="0">
                <a:latin typeface="Arial Black" panose="020B0A04020102020204" pitchFamily="34" charset="0"/>
                <a:hlinkClick r:id="rId3"/>
              </a:rPr>
              <a:t>INFAC VOL 30 Nº 1</a:t>
            </a:r>
            <a:endParaRPr lang="es-ES" dirty="0">
              <a:latin typeface="Arial Black" panose="020B0A040201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00576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Los opioides son útiles en dolor </a:t>
            </a:r>
            <a:r>
              <a:rPr lang="es-ES" sz="2000" dirty="0"/>
              <a:t>agudo, </a:t>
            </a:r>
            <a:r>
              <a:rPr lang="es-ES" sz="2000" dirty="0" smtClean="0"/>
              <a:t>dolor </a:t>
            </a:r>
            <a:r>
              <a:rPr lang="es-ES" sz="2000" dirty="0"/>
              <a:t>oncológico y en la fase final de la </a:t>
            </a:r>
            <a:r>
              <a:rPr lang="es-ES" sz="2000" dirty="0" smtClean="0"/>
              <a:t>vida </a:t>
            </a:r>
          </a:p>
          <a:p>
            <a:r>
              <a:rPr lang="es-ES" sz="2000" dirty="0" smtClean="0"/>
              <a:t>En </a:t>
            </a:r>
            <a:r>
              <a:rPr lang="es-ES" sz="2000" dirty="0"/>
              <a:t>el </a:t>
            </a:r>
            <a:r>
              <a:rPr lang="es-ES" sz="2000" b="1" dirty="0">
                <a:solidFill>
                  <a:srgbClr val="4E9EBA"/>
                </a:solidFill>
              </a:rPr>
              <a:t>dolor crónico no oncológico </a:t>
            </a:r>
            <a:r>
              <a:rPr lang="es-ES" sz="2000" dirty="0"/>
              <a:t>(DCNO</a:t>
            </a:r>
            <a:r>
              <a:rPr lang="es-ES" sz="2000" dirty="0" smtClean="0"/>
              <a:t>) los opioides:</a:t>
            </a:r>
          </a:p>
          <a:p>
            <a:pPr lvl="1"/>
            <a:r>
              <a:rPr lang="es-ES" sz="1800" b="1" dirty="0">
                <a:solidFill>
                  <a:srgbClr val="4E9EBA"/>
                </a:solidFill>
              </a:rPr>
              <a:t>No han demostrado un perfil beneficio-riesgo favorable </a:t>
            </a:r>
            <a:r>
              <a:rPr lang="es-ES" sz="1800" dirty="0"/>
              <a:t>a largo </a:t>
            </a:r>
            <a:r>
              <a:rPr lang="es-ES" sz="1800" dirty="0" smtClean="0"/>
              <a:t>plazo</a:t>
            </a:r>
          </a:p>
          <a:p>
            <a:pPr lvl="1"/>
            <a:r>
              <a:rPr lang="es-ES" sz="1800" dirty="0" smtClean="0"/>
              <a:t>Las </a:t>
            </a:r>
            <a:r>
              <a:rPr lang="es-ES" sz="1800" dirty="0"/>
              <a:t>guías </a:t>
            </a:r>
            <a:r>
              <a:rPr lang="es-ES" sz="1800" dirty="0" smtClean="0"/>
              <a:t>no </a:t>
            </a:r>
            <a:r>
              <a:rPr lang="es-ES" sz="1800" dirty="0"/>
              <a:t>los </a:t>
            </a:r>
            <a:r>
              <a:rPr lang="es-ES" sz="1800" dirty="0" smtClean="0"/>
              <a:t>recomiendan, </a:t>
            </a:r>
            <a:r>
              <a:rPr lang="es-ES" sz="1800" dirty="0"/>
              <a:t>salvo en casos muy </a:t>
            </a:r>
            <a:r>
              <a:rPr lang="es-ES" sz="1800" dirty="0" smtClean="0"/>
              <a:t>seleccionados</a:t>
            </a:r>
          </a:p>
          <a:p>
            <a:r>
              <a:rPr lang="es-ES" sz="2000" dirty="0" smtClean="0"/>
              <a:t>Sin embargo, el consumo de opioides se ha duplicado en </a:t>
            </a:r>
            <a:r>
              <a:rPr lang="es-ES" sz="2000" dirty="0"/>
              <a:t>los últimos 12 </a:t>
            </a:r>
            <a:r>
              <a:rPr lang="es-ES" sz="2000" dirty="0" smtClean="0"/>
              <a:t>años </a:t>
            </a:r>
            <a:r>
              <a:rPr lang="es-ES" sz="2000" dirty="0"/>
              <a:t>en la CAPV </a:t>
            </a:r>
            <a:r>
              <a:rPr lang="es-ES" sz="2000" dirty="0" smtClean="0"/>
              <a:t>(8 </a:t>
            </a:r>
            <a:r>
              <a:rPr lang="es-ES" sz="2000" dirty="0"/>
              <a:t>DHD </a:t>
            </a:r>
            <a:r>
              <a:rPr lang="es-ES" sz="2000" dirty="0" smtClean="0"/>
              <a:t>en 2009 - </a:t>
            </a:r>
            <a:r>
              <a:rPr lang="es-ES" sz="2000" dirty="0"/>
              <a:t>16,4 DHD en </a:t>
            </a:r>
            <a:r>
              <a:rPr lang="es-ES" sz="2000" dirty="0" smtClean="0"/>
              <a:t>2020) </a:t>
            </a:r>
          </a:p>
          <a:p>
            <a:r>
              <a:rPr lang="es-ES" sz="2000" dirty="0" smtClean="0"/>
              <a:t>Se están detectando problemas como </a:t>
            </a:r>
            <a:r>
              <a:rPr lang="es-ES" sz="2000" dirty="0"/>
              <a:t>la hiperalgesia, la dependencia o la </a:t>
            </a:r>
            <a:r>
              <a:rPr lang="es-ES" sz="2000" dirty="0" smtClean="0"/>
              <a:t>adicción derivados de esta gran utilización</a:t>
            </a:r>
          </a:p>
          <a:p>
            <a:endParaRPr lang="es-ES" sz="400" dirty="0" smtClean="0"/>
          </a:p>
          <a:p>
            <a:r>
              <a:rPr lang="es-ES" sz="2000" dirty="0" smtClean="0"/>
              <a:t>Los conocimientos </a:t>
            </a:r>
            <a:r>
              <a:rPr lang="es-ES" sz="2000" dirty="0"/>
              <a:t>actuales sobre la </a:t>
            </a:r>
            <a:r>
              <a:rPr lang="es-ES" sz="2000" b="1" dirty="0">
                <a:solidFill>
                  <a:srgbClr val="4E9EBA"/>
                </a:solidFill>
              </a:rPr>
              <a:t>neurobiología del dolor </a:t>
            </a:r>
            <a:r>
              <a:rPr lang="es-ES" sz="2000" dirty="0" smtClean="0"/>
              <a:t>identifican factores </a:t>
            </a:r>
            <a:r>
              <a:rPr lang="es-ES" sz="2000" dirty="0"/>
              <a:t>psicológicos, sociales y culturales como elementos contribuyentes del </a:t>
            </a:r>
            <a:r>
              <a:rPr lang="es-ES" sz="2000" dirty="0" smtClean="0"/>
              <a:t>DCNO y se propone un </a:t>
            </a:r>
            <a:r>
              <a:rPr lang="es-ES" sz="2000" b="1" dirty="0" smtClean="0">
                <a:solidFill>
                  <a:srgbClr val="4E9EBA"/>
                </a:solidFill>
              </a:rPr>
              <a:t>cambio </a:t>
            </a:r>
            <a:r>
              <a:rPr lang="es-ES" sz="2000" b="1" dirty="0">
                <a:solidFill>
                  <a:srgbClr val="4E9EBA"/>
                </a:solidFill>
              </a:rPr>
              <a:t>en </a:t>
            </a:r>
            <a:r>
              <a:rPr lang="es-ES" sz="2000" b="1" dirty="0" smtClean="0">
                <a:solidFill>
                  <a:srgbClr val="4E9EBA"/>
                </a:solidFill>
              </a:rPr>
              <a:t>su abordaje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DOLOR CRÓNICO. UNA NUEVA CLASIFICACIÓN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00576" y="1393371"/>
            <a:ext cx="901487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u="sng" dirty="0" smtClean="0"/>
              <a:t>Definición actual del dolor de la IASP</a:t>
            </a:r>
            <a:r>
              <a:rPr lang="es-ES" sz="2000" dirty="0" smtClean="0"/>
              <a:t>: </a:t>
            </a:r>
            <a:r>
              <a:rPr lang="es-ES" sz="2000" i="1" dirty="0" smtClean="0"/>
              <a:t>experiencia </a:t>
            </a:r>
            <a:r>
              <a:rPr lang="es-ES" sz="2000" i="1" dirty="0"/>
              <a:t>sensorial y emocional desagradable </a:t>
            </a:r>
            <a:r>
              <a:rPr lang="es-ES" sz="2000" b="1" i="1" dirty="0">
                <a:solidFill>
                  <a:srgbClr val="4E9EBA"/>
                </a:solidFill>
              </a:rPr>
              <a:t>asociada, o similar a la asociada</a:t>
            </a:r>
            <a:r>
              <a:rPr lang="es-ES" sz="2000" i="1" dirty="0"/>
              <a:t>, a un daño tisular real o </a:t>
            </a:r>
            <a:r>
              <a:rPr lang="es-ES" sz="2000" i="1" dirty="0" smtClean="0"/>
              <a:t>potencial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s-ES" sz="1050" dirty="0" smtClean="0">
              <a:solidFill>
                <a:srgbClr val="4E9EBA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b="1" dirty="0" smtClean="0">
                <a:solidFill>
                  <a:srgbClr val="4E9EBA"/>
                </a:solidFill>
              </a:rPr>
              <a:t>El </a:t>
            </a:r>
            <a:r>
              <a:rPr lang="es-ES" sz="1800" b="1" dirty="0">
                <a:solidFill>
                  <a:srgbClr val="4E9EBA"/>
                </a:solidFill>
              </a:rPr>
              <a:t>dolor puede ocurrir </a:t>
            </a:r>
            <a:r>
              <a:rPr lang="es-ES" sz="1800" b="1" dirty="0" smtClean="0">
                <a:solidFill>
                  <a:srgbClr val="4E9EBA"/>
                </a:solidFill>
              </a:rPr>
              <a:t>en </a:t>
            </a:r>
            <a:r>
              <a:rPr lang="es-ES" sz="1800" b="1" dirty="0">
                <a:solidFill>
                  <a:srgbClr val="4E9EBA"/>
                </a:solidFill>
              </a:rPr>
              <a:t>ausencia de </a:t>
            </a:r>
            <a:r>
              <a:rPr lang="es-ES" sz="1800" b="1" dirty="0" smtClean="0">
                <a:solidFill>
                  <a:srgbClr val="4E9EBA"/>
                </a:solidFill>
              </a:rPr>
              <a:t>daño</a:t>
            </a:r>
            <a:r>
              <a:rPr lang="es-ES" sz="1800" dirty="0" smtClean="0">
                <a:solidFill>
                  <a:srgbClr val="4E9EBA"/>
                </a:solidFill>
              </a:rPr>
              <a:t> </a:t>
            </a:r>
            <a:r>
              <a:rPr lang="es-ES" sz="1800" dirty="0"/>
              <a:t>tisular identificable</a:t>
            </a:r>
          </a:p>
          <a:p>
            <a:endParaRPr lang="es-ES" sz="1050" dirty="0" smtClean="0"/>
          </a:p>
          <a:p>
            <a:pPr lvl="1"/>
            <a:r>
              <a:rPr lang="es-ES" sz="1800" dirty="0" smtClean="0"/>
              <a:t>Dolor </a:t>
            </a:r>
            <a:r>
              <a:rPr lang="es-ES" sz="1800" dirty="0"/>
              <a:t>y nocicepción son </a:t>
            </a:r>
            <a:r>
              <a:rPr lang="es-ES" sz="1800" dirty="0" smtClean="0"/>
              <a:t>fenómenos </a:t>
            </a:r>
            <a:r>
              <a:rPr lang="es-ES" sz="1800" dirty="0"/>
              <a:t>diferentes. El dolor no se </a:t>
            </a:r>
            <a:r>
              <a:rPr lang="es-ES" sz="1800" dirty="0" smtClean="0"/>
              <a:t>explica solo </a:t>
            </a:r>
            <a:r>
              <a:rPr lang="es-ES" sz="1800" dirty="0"/>
              <a:t>por la actividad en las neuronas sensoriales </a:t>
            </a:r>
          </a:p>
          <a:p>
            <a:pPr lvl="1"/>
            <a:r>
              <a:rPr lang="es-ES" sz="1800" dirty="0"/>
              <a:t>El dolor es una experiencia personal influenciada por factores biológicos, psicológicos y sociales </a:t>
            </a:r>
          </a:p>
          <a:p>
            <a:pPr lvl="1"/>
            <a:r>
              <a:rPr lang="es-ES" sz="1800" dirty="0" smtClean="0"/>
              <a:t>El </a:t>
            </a:r>
            <a:r>
              <a:rPr lang="es-ES" sz="1800" dirty="0"/>
              <a:t>concepto de </a:t>
            </a:r>
            <a:r>
              <a:rPr lang="es-ES" sz="1800" b="1" dirty="0">
                <a:solidFill>
                  <a:srgbClr val="4E9EBA"/>
                </a:solidFill>
              </a:rPr>
              <a:t>dolor se aprende </a:t>
            </a:r>
            <a:r>
              <a:rPr lang="es-ES" sz="1800" dirty="0"/>
              <a:t>a partir de las propias experiencias </a:t>
            </a:r>
            <a:endParaRPr lang="es-ES" sz="1800" dirty="0" smtClean="0"/>
          </a:p>
          <a:p>
            <a:pPr lvl="1"/>
            <a:r>
              <a:rPr lang="es-ES" sz="1800" dirty="0" smtClean="0"/>
              <a:t>Se </a:t>
            </a:r>
            <a:r>
              <a:rPr lang="es-ES" sz="1800" dirty="0"/>
              <a:t>debe respetar la experiencia dolorosa manifestada por la persona</a:t>
            </a:r>
          </a:p>
          <a:p>
            <a:pPr lvl="1"/>
            <a:r>
              <a:rPr lang="es-ES" sz="1800" dirty="0" smtClean="0"/>
              <a:t>Generalmente </a:t>
            </a:r>
            <a:r>
              <a:rPr lang="es-ES" sz="1800" dirty="0"/>
              <a:t>el dolor tiene un rol adaptativo, </a:t>
            </a:r>
            <a:r>
              <a:rPr lang="es-ES" sz="1800" dirty="0" smtClean="0"/>
              <a:t>pero puede </a:t>
            </a:r>
            <a:r>
              <a:rPr lang="es-ES" sz="1800" dirty="0"/>
              <a:t>afectar negativamente a la funcionalidad y al bienestar psicológico y social</a:t>
            </a:r>
          </a:p>
          <a:p>
            <a:pPr lvl="1"/>
            <a:r>
              <a:rPr lang="es-ES" sz="1800" dirty="0" smtClean="0"/>
              <a:t>La </a:t>
            </a:r>
            <a:r>
              <a:rPr lang="es-ES" sz="1800" dirty="0"/>
              <a:t>incapacidad de </a:t>
            </a:r>
            <a:r>
              <a:rPr lang="es-ES" sz="1800" dirty="0" smtClean="0"/>
              <a:t>comunicar el dolor no </a:t>
            </a:r>
            <a:r>
              <a:rPr lang="es-ES" sz="1800" dirty="0"/>
              <a:t>puede descartarlo</a:t>
            </a:r>
          </a:p>
          <a:p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0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600576" y="1393371"/>
            <a:ext cx="8228411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Según la CIE-11 el </a:t>
            </a:r>
            <a:r>
              <a:rPr lang="es-ES" sz="2000" dirty="0"/>
              <a:t>dolor </a:t>
            </a:r>
            <a:r>
              <a:rPr lang="es-ES" sz="2000" dirty="0" smtClean="0"/>
              <a:t>crónico puede ser:</a:t>
            </a:r>
          </a:p>
          <a:p>
            <a:pPr lvl="1"/>
            <a:r>
              <a:rPr lang="es-ES" sz="1800" b="1" dirty="0">
                <a:solidFill>
                  <a:srgbClr val="4E9EBA"/>
                </a:solidFill>
              </a:rPr>
              <a:t>D</a:t>
            </a:r>
            <a:r>
              <a:rPr lang="es-ES" sz="1800" b="1" dirty="0" smtClean="0">
                <a:solidFill>
                  <a:srgbClr val="4E9EBA"/>
                </a:solidFill>
              </a:rPr>
              <a:t>olor primario</a:t>
            </a:r>
            <a:r>
              <a:rPr lang="es-ES" sz="1800" dirty="0" smtClean="0"/>
              <a:t>: </a:t>
            </a:r>
            <a:r>
              <a:rPr lang="es-ES" sz="1800" dirty="0"/>
              <a:t>asociado a alteración funcional y/o estrés emocional no explicable por otra causa y que se plantea como una enfermedad en sí </a:t>
            </a:r>
            <a:r>
              <a:rPr lang="es-ES" sz="1800" dirty="0" smtClean="0"/>
              <a:t>misma</a:t>
            </a:r>
          </a:p>
          <a:p>
            <a:pPr lvl="1"/>
            <a:r>
              <a:rPr lang="es-ES" sz="1800" b="1" dirty="0" smtClean="0">
                <a:solidFill>
                  <a:srgbClr val="4E9EBA"/>
                </a:solidFill>
              </a:rPr>
              <a:t>Dolor secundario</a:t>
            </a:r>
            <a:r>
              <a:rPr lang="es-ES" sz="1800" dirty="0" smtClean="0"/>
              <a:t>: el </a:t>
            </a:r>
            <a:r>
              <a:rPr lang="es-ES" sz="1800" dirty="0"/>
              <a:t>dolor es un síntoma de una condición clínica subyacente</a:t>
            </a:r>
          </a:p>
          <a:p>
            <a:endParaRPr lang="es-ES" sz="2000" dirty="0" smtClean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DOLOR CRÓNICO. UNA NUEVA CLASIFICACIÓN</a:t>
            </a:r>
          </a:p>
        </p:txBody>
      </p:sp>
      <p:pic>
        <p:nvPicPr>
          <p:cNvPr id="4" name="Irudi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230" y="2961008"/>
            <a:ext cx="8131433" cy="2159194"/>
          </a:xfrm>
          <a:prstGeom prst="rect">
            <a:avLst/>
          </a:prstGeom>
        </p:spPr>
      </p:pic>
      <p:grpSp>
        <p:nvGrpSpPr>
          <p:cNvPr id="8" name="Grupo 7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9" name="Imagen 8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Imagen 10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3" name="Conector recto 12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3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569044" y="1247064"/>
            <a:ext cx="9897741" cy="45020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Fisiopatológicamente, se clasifica en: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 smtClean="0">
                <a:solidFill>
                  <a:srgbClr val="4E9EBA"/>
                </a:solidFill>
              </a:rPr>
              <a:t>Dolor nociceptivo </a:t>
            </a:r>
            <a:r>
              <a:rPr lang="es-ES" sz="1800" dirty="0"/>
              <a:t>(por lesión tisular</a:t>
            </a:r>
            <a:r>
              <a:rPr lang="es-ES" sz="1800" dirty="0" smtClean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>
                <a:solidFill>
                  <a:srgbClr val="4E9EBA"/>
                </a:solidFill>
              </a:rPr>
              <a:t>Dolor neuropático </a:t>
            </a:r>
            <a:r>
              <a:rPr lang="es-ES" sz="1800" dirty="0"/>
              <a:t>(por lesión nerviosa) </a:t>
            </a:r>
            <a:endParaRPr lang="es-ES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>
                <a:solidFill>
                  <a:srgbClr val="4E9EBA"/>
                </a:solidFill>
              </a:rPr>
              <a:t>Dolor nociplástico </a:t>
            </a:r>
            <a:r>
              <a:rPr lang="es-ES" sz="1800" dirty="0"/>
              <a:t>(por sensibilización central</a:t>
            </a:r>
            <a:r>
              <a:rPr lang="es-ES" sz="1800" dirty="0" smtClean="0"/>
              <a:t>)</a:t>
            </a:r>
          </a:p>
          <a:p>
            <a:endParaRPr lang="es-ES" sz="1000" dirty="0" smtClean="0"/>
          </a:p>
          <a:p>
            <a:r>
              <a:rPr lang="es-ES" sz="2000" b="1" u="sng" dirty="0" smtClean="0">
                <a:solidFill>
                  <a:srgbClr val="4E9EBA"/>
                </a:solidFill>
              </a:rPr>
              <a:t>Dolor </a:t>
            </a:r>
            <a:r>
              <a:rPr lang="es-ES" sz="2000" b="1" u="sng" dirty="0" err="1" smtClean="0">
                <a:solidFill>
                  <a:srgbClr val="4E9EBA"/>
                </a:solidFill>
              </a:rPr>
              <a:t>nociplástico</a:t>
            </a:r>
            <a:r>
              <a:rPr lang="es-ES" sz="2000" b="1" dirty="0" smtClean="0">
                <a:solidFill>
                  <a:srgbClr val="4E9EBA"/>
                </a:solidFill>
              </a:rPr>
              <a:t>: </a:t>
            </a:r>
          </a:p>
          <a:p>
            <a:pPr lvl="1"/>
            <a:r>
              <a:rPr lang="es-ES" sz="1800" dirty="0"/>
              <a:t>P</a:t>
            </a:r>
            <a:r>
              <a:rPr lang="es-ES" sz="1800" dirty="0" smtClean="0"/>
              <a:t>arece existir </a:t>
            </a:r>
            <a:r>
              <a:rPr lang="es-ES" sz="1800" dirty="0"/>
              <a:t>una amplificación de estímulos dolorosos y/o disminución de mecanismos inhibitorios, </a:t>
            </a:r>
            <a:r>
              <a:rPr lang="es-ES" sz="1800" dirty="0" smtClean="0"/>
              <a:t>que </a:t>
            </a:r>
            <a:r>
              <a:rPr lang="es-ES" sz="1800" dirty="0"/>
              <a:t>genera una </a:t>
            </a:r>
            <a:r>
              <a:rPr lang="es-ES" sz="1800" b="1" dirty="0">
                <a:solidFill>
                  <a:srgbClr val="4E9EBA"/>
                </a:solidFill>
              </a:rPr>
              <a:t>respuesta aumentada de las neuronas nociceptivas </a:t>
            </a:r>
            <a:r>
              <a:rPr lang="es-ES" sz="1800" dirty="0"/>
              <a:t>del SNC a estímulos normales o </a:t>
            </a:r>
            <a:r>
              <a:rPr lang="es-ES" sz="1800" dirty="0" smtClean="0"/>
              <a:t>subumbrales</a:t>
            </a:r>
          </a:p>
          <a:p>
            <a:pPr lvl="1"/>
            <a:r>
              <a:rPr lang="es-ES" sz="1800" dirty="0" smtClean="0"/>
              <a:t>Puede presentarse como </a:t>
            </a:r>
            <a:r>
              <a:rPr lang="es-ES" sz="1800" b="1" dirty="0" smtClean="0">
                <a:solidFill>
                  <a:srgbClr val="4E9EBA"/>
                </a:solidFill>
              </a:rPr>
              <a:t>dolor </a:t>
            </a:r>
            <a:r>
              <a:rPr lang="es-ES" sz="1800" b="1" dirty="0">
                <a:solidFill>
                  <a:srgbClr val="4E9EBA"/>
                </a:solidFill>
              </a:rPr>
              <a:t>multifocal </a:t>
            </a:r>
            <a:r>
              <a:rPr lang="es-ES" sz="1800" b="1" dirty="0" smtClean="0">
                <a:solidFill>
                  <a:srgbClr val="4E9EBA"/>
                </a:solidFill>
              </a:rPr>
              <a:t>más </a:t>
            </a:r>
            <a:r>
              <a:rPr lang="es-ES" sz="1800" b="1" dirty="0">
                <a:solidFill>
                  <a:srgbClr val="4E9EBA"/>
                </a:solidFill>
              </a:rPr>
              <a:t>extenso y/o intenso </a:t>
            </a:r>
            <a:r>
              <a:rPr lang="es-ES" sz="1800" dirty="0"/>
              <a:t>de lo que se esperaría del daño </a:t>
            </a:r>
            <a:r>
              <a:rPr lang="es-ES" sz="1800" dirty="0" smtClean="0"/>
              <a:t>en </a:t>
            </a:r>
            <a:r>
              <a:rPr lang="es-ES" sz="1800" dirty="0"/>
              <a:t>los </a:t>
            </a:r>
            <a:r>
              <a:rPr lang="es-ES" sz="1800" dirty="0" smtClean="0"/>
              <a:t>tejidos, y acompañarse de otros </a:t>
            </a:r>
            <a:r>
              <a:rPr lang="es-ES" sz="1800" dirty="0"/>
              <a:t>síntomas </a:t>
            </a:r>
            <a:r>
              <a:rPr lang="es-ES" sz="1800" dirty="0" smtClean="0"/>
              <a:t>como fatiga, problemas </a:t>
            </a:r>
            <a:r>
              <a:rPr lang="es-ES" sz="1800" dirty="0"/>
              <a:t>de </a:t>
            </a:r>
            <a:r>
              <a:rPr lang="es-ES" sz="1800" dirty="0" smtClean="0"/>
              <a:t>sueño o memoria o alteraciones emocionales</a:t>
            </a:r>
          </a:p>
          <a:p>
            <a:pPr lvl="1"/>
            <a:r>
              <a:rPr lang="es-ES" sz="1800" dirty="0" smtClean="0"/>
              <a:t>Puede aparecer </a:t>
            </a:r>
            <a:r>
              <a:rPr lang="es-ES" sz="1800" dirty="0"/>
              <a:t>de forma </a:t>
            </a:r>
            <a:r>
              <a:rPr lang="es-ES" sz="1800" dirty="0" smtClean="0"/>
              <a:t>aislada (puede </a:t>
            </a:r>
            <a:r>
              <a:rPr lang="es-ES" sz="1800" dirty="0"/>
              <a:t>suceder en </a:t>
            </a:r>
            <a:r>
              <a:rPr lang="es-ES" sz="1800" dirty="0" smtClean="0"/>
              <a:t>fibromialgia), </a:t>
            </a:r>
            <a:r>
              <a:rPr lang="es-ES" sz="1800" dirty="0"/>
              <a:t>o en combinación con dolor nociceptivo o </a:t>
            </a:r>
            <a:r>
              <a:rPr lang="es-ES" sz="1800" dirty="0" smtClean="0"/>
              <a:t>neuropático (podría </a:t>
            </a:r>
            <a:r>
              <a:rPr lang="es-ES" sz="1800" dirty="0"/>
              <a:t>ocurrir en el dolor lumbar </a:t>
            </a:r>
            <a:r>
              <a:rPr lang="es-ES" sz="1800" dirty="0" smtClean="0"/>
              <a:t>crónico)</a:t>
            </a:r>
          </a:p>
          <a:p>
            <a:pPr lvl="1"/>
            <a:r>
              <a:rPr lang="es-ES" sz="1800" dirty="0" smtClean="0"/>
              <a:t>Tiene </a:t>
            </a:r>
            <a:r>
              <a:rPr lang="es-ES" sz="1800" dirty="0"/>
              <a:t>una pobre respuesta a los fármacos analgésicos</a:t>
            </a:r>
            <a:endParaRPr lang="es-ES" sz="1800" dirty="0" smtClean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DOLOR CRÓNICO. UNA NUEVA CLASIFICACIÓN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9" name="Imagen 8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Imagen 10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3" name="Conector recto 12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877"/>
            <a:ext cx="12061912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CAMBIO DE PARADIGMA AL MODELO BIOPSICOSOCIAL.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De la “curación” del dolor crónico a su manejo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38123" y="2203506"/>
            <a:ext cx="9109465" cy="22739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El dolor se </a:t>
            </a:r>
            <a:r>
              <a:rPr lang="es-ES" sz="2000" dirty="0"/>
              <a:t>produce al interpretar el </a:t>
            </a:r>
            <a:r>
              <a:rPr lang="es-ES" sz="2000" b="1" dirty="0">
                <a:solidFill>
                  <a:srgbClr val="4E9EBA"/>
                </a:solidFill>
              </a:rPr>
              <a:t>cerebro</a:t>
            </a:r>
            <a:r>
              <a:rPr lang="es-ES" sz="2000" dirty="0"/>
              <a:t> que existe una </a:t>
            </a:r>
            <a:r>
              <a:rPr lang="es-ES" sz="2000" b="1" dirty="0">
                <a:solidFill>
                  <a:srgbClr val="4E9EBA"/>
                </a:solidFill>
              </a:rPr>
              <a:t>amenaza para los tejidos </a:t>
            </a:r>
            <a:r>
              <a:rPr lang="es-ES" sz="2000" dirty="0"/>
              <a:t>y activarse determinadas áreas cerebrales, la neuromatriz del </a:t>
            </a:r>
            <a:r>
              <a:rPr lang="es-ES" sz="2000" dirty="0" smtClean="0"/>
              <a:t>dolor</a:t>
            </a:r>
            <a:endParaRPr lang="es-ES" sz="2000" dirty="0"/>
          </a:p>
          <a:p>
            <a:r>
              <a:rPr lang="es-ES" sz="2000" dirty="0" smtClean="0"/>
              <a:t>La </a:t>
            </a:r>
            <a:r>
              <a:rPr lang="es-ES" sz="2000" dirty="0"/>
              <a:t>activación puede ocurrir debido </a:t>
            </a:r>
            <a:r>
              <a:rPr lang="es-ES" sz="2000" dirty="0" smtClean="0"/>
              <a:t>a:</a:t>
            </a:r>
          </a:p>
          <a:p>
            <a:pPr lvl="1"/>
            <a:r>
              <a:rPr lang="es-ES" sz="1800" dirty="0" smtClean="0"/>
              <a:t>información </a:t>
            </a:r>
            <a:r>
              <a:rPr lang="es-ES" sz="1800" dirty="0"/>
              <a:t>sensorial </a:t>
            </a:r>
            <a:r>
              <a:rPr lang="es-ES" sz="1800" dirty="0" smtClean="0"/>
              <a:t>nociceptiva</a:t>
            </a:r>
          </a:p>
          <a:p>
            <a:pPr lvl="1"/>
            <a:r>
              <a:rPr lang="es-ES" sz="1800" dirty="0" smtClean="0"/>
              <a:t>creencias</a:t>
            </a:r>
            <a:r>
              <a:rPr lang="es-ES" sz="1800" dirty="0"/>
              <a:t>, expectativas, emociones, significados, </a:t>
            </a:r>
            <a:r>
              <a:rPr lang="es-ES" sz="1800" dirty="0" smtClean="0"/>
              <a:t>recuerdos, etc. </a:t>
            </a:r>
            <a:endParaRPr lang="es-ES" sz="1800" dirty="0"/>
          </a:p>
          <a:p>
            <a:endParaRPr lang="es-ES" sz="3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877"/>
            <a:ext cx="12061912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CAMBIO DE PARADIGMA AL MODELO BIOPSICOSOCIAL.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De la “curación” del dolor crónico a su manejo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38123" y="1635947"/>
            <a:ext cx="9109465" cy="33564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00" dirty="0" smtClean="0"/>
          </a:p>
          <a:p>
            <a:r>
              <a:rPr lang="es-ES" sz="2000" dirty="0" smtClean="0"/>
              <a:t>El </a:t>
            </a:r>
            <a:r>
              <a:rPr lang="es-ES" sz="2000" b="1" dirty="0">
                <a:solidFill>
                  <a:srgbClr val="4E9EBA"/>
                </a:solidFill>
              </a:rPr>
              <a:t>manejo</a:t>
            </a:r>
            <a:r>
              <a:rPr lang="es-ES" sz="2000" dirty="0"/>
              <a:t> del dolor crónico debe reflejar su </a:t>
            </a:r>
            <a:r>
              <a:rPr lang="es-ES" sz="2000" b="1" dirty="0">
                <a:solidFill>
                  <a:srgbClr val="4E9EBA"/>
                </a:solidFill>
              </a:rPr>
              <a:t>naturaleza </a:t>
            </a:r>
            <a:r>
              <a:rPr lang="es-ES" sz="2000" b="1" dirty="0" smtClean="0">
                <a:solidFill>
                  <a:srgbClr val="4E9EBA"/>
                </a:solidFill>
              </a:rPr>
              <a:t>biopsicosocial</a:t>
            </a:r>
            <a:r>
              <a:rPr lang="es-ES" sz="2000" dirty="0" smtClean="0"/>
              <a:t>:</a:t>
            </a:r>
            <a:endParaRPr lang="es-ES" sz="2000" dirty="0"/>
          </a:p>
          <a:p>
            <a:pPr lvl="1"/>
            <a:endParaRPr lang="es-ES" sz="400" dirty="0" smtClean="0"/>
          </a:p>
          <a:p>
            <a:pPr lvl="1"/>
            <a:r>
              <a:rPr lang="es-ES" sz="1800" dirty="0" smtClean="0"/>
              <a:t>requiere un abordaje multidimensional,  explorar </a:t>
            </a:r>
            <a:r>
              <a:rPr lang="es-ES" sz="1800" dirty="0"/>
              <a:t>las </a:t>
            </a:r>
            <a:r>
              <a:rPr lang="es-ES" sz="1800" dirty="0" smtClean="0"/>
              <a:t>prioridades y </a:t>
            </a:r>
            <a:r>
              <a:rPr lang="es-ES" sz="1800" dirty="0"/>
              <a:t>habilidades </a:t>
            </a:r>
            <a:r>
              <a:rPr lang="es-ES" sz="1800" dirty="0" smtClean="0"/>
              <a:t>de </a:t>
            </a:r>
            <a:r>
              <a:rPr lang="es-ES" sz="1800" dirty="0"/>
              <a:t>las personas y </a:t>
            </a:r>
            <a:r>
              <a:rPr lang="es-ES" sz="1800" dirty="0" smtClean="0"/>
              <a:t>ayudarles </a:t>
            </a:r>
            <a:r>
              <a:rPr lang="es-ES" sz="1800" dirty="0"/>
              <a:t>a comprender su </a:t>
            </a:r>
            <a:r>
              <a:rPr lang="es-ES" sz="1800" dirty="0" smtClean="0"/>
              <a:t>dolor y </a:t>
            </a:r>
            <a:r>
              <a:rPr lang="es-ES" sz="1800" dirty="0"/>
              <a:t>cambiar sus expectativas </a:t>
            </a:r>
            <a:endParaRPr lang="es-ES" sz="1800" dirty="0" smtClean="0"/>
          </a:p>
          <a:p>
            <a:pPr lvl="1"/>
            <a:endParaRPr lang="es-ES" sz="400" dirty="0"/>
          </a:p>
          <a:p>
            <a:pPr lvl="1"/>
            <a:r>
              <a:rPr lang="es-ES" sz="1800" dirty="0" smtClean="0"/>
              <a:t>se deben establecer </a:t>
            </a:r>
            <a:r>
              <a:rPr lang="es-ES" sz="1800" b="1" dirty="0">
                <a:solidFill>
                  <a:srgbClr val="4E9EBA"/>
                </a:solidFill>
              </a:rPr>
              <a:t>objetivos </a:t>
            </a:r>
            <a:r>
              <a:rPr lang="es-ES" sz="1800" b="1" dirty="0" smtClean="0">
                <a:solidFill>
                  <a:srgbClr val="4E9EBA"/>
                </a:solidFill>
              </a:rPr>
              <a:t>realistas</a:t>
            </a:r>
            <a:r>
              <a:rPr lang="es-ES" sz="1800" dirty="0" smtClean="0"/>
              <a:t>, priorizando </a:t>
            </a:r>
            <a:r>
              <a:rPr lang="es-ES" sz="1800" dirty="0"/>
              <a:t>la </a:t>
            </a:r>
            <a:r>
              <a:rPr lang="es-ES" sz="1800" b="1" dirty="0">
                <a:solidFill>
                  <a:srgbClr val="4E9EBA"/>
                </a:solidFill>
              </a:rPr>
              <a:t>funcionalidad y la calidad de </a:t>
            </a:r>
            <a:r>
              <a:rPr lang="es-ES" sz="1800" b="1" dirty="0" smtClean="0">
                <a:solidFill>
                  <a:srgbClr val="4E9EBA"/>
                </a:solidFill>
              </a:rPr>
              <a:t>vida</a:t>
            </a:r>
          </a:p>
          <a:p>
            <a:pPr lvl="1"/>
            <a:endParaRPr lang="es-ES" sz="400" dirty="0"/>
          </a:p>
          <a:p>
            <a:pPr lvl="1"/>
            <a:r>
              <a:rPr lang="es-ES" sz="1800" dirty="0" smtClean="0"/>
              <a:t>la </a:t>
            </a:r>
            <a:r>
              <a:rPr lang="es-ES" sz="1800" b="1" dirty="0" smtClean="0">
                <a:solidFill>
                  <a:srgbClr val="4E9EBA"/>
                </a:solidFill>
              </a:rPr>
              <a:t>educación del paciente </a:t>
            </a:r>
            <a:r>
              <a:rPr lang="es-ES" sz="1800" dirty="0" smtClean="0"/>
              <a:t>favorece </a:t>
            </a:r>
            <a:r>
              <a:rPr lang="es-ES" sz="1800" dirty="0"/>
              <a:t>la autoeficacia (confianza en la propia capacidad </a:t>
            </a:r>
            <a:r>
              <a:rPr lang="es-ES" sz="1800" dirty="0" smtClean="0"/>
              <a:t>para conseguir </a:t>
            </a:r>
            <a:r>
              <a:rPr lang="es-ES" sz="1800" dirty="0"/>
              <a:t>los </a:t>
            </a:r>
            <a:r>
              <a:rPr lang="es-ES" sz="1800" dirty="0" smtClean="0"/>
              <a:t>resultados) </a:t>
            </a:r>
          </a:p>
          <a:p>
            <a:pPr lvl="1"/>
            <a:endParaRPr lang="es-ES" sz="400" dirty="0"/>
          </a:p>
          <a:p>
            <a:pPr lvl="1"/>
            <a:r>
              <a:rPr lang="es-ES" sz="2000" dirty="0" smtClean="0"/>
              <a:t>Explicar que el </a:t>
            </a:r>
            <a:r>
              <a:rPr lang="es-ES" sz="2000" dirty="0"/>
              <a:t>dolor puede continuar aun no existiendo </a:t>
            </a:r>
            <a:r>
              <a:rPr lang="es-ES" sz="2000" dirty="0" smtClean="0"/>
              <a:t>lesión, cuáles </a:t>
            </a:r>
            <a:r>
              <a:rPr lang="es-ES" sz="2000" dirty="0"/>
              <a:t>son los mecanismos biopsicosociales </a:t>
            </a:r>
            <a:r>
              <a:rPr lang="es-ES" sz="2000" dirty="0" smtClean="0"/>
              <a:t>contribuyentes y </a:t>
            </a:r>
            <a:r>
              <a:rPr lang="es-ES" sz="2000" dirty="0"/>
              <a:t>favorecer estrategias basadas en el movimiento y la actividad</a:t>
            </a: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96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EVIDENCIAS SOBRE BENEFICIOS Y RIESGOS DE LOS FÁRMACOS OPIOIDES EN DOLOR CRÓNICO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14283" y="1683828"/>
            <a:ext cx="8963433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La </a:t>
            </a:r>
            <a:r>
              <a:rPr lang="es-ES" sz="2000" dirty="0"/>
              <a:t>evidencia disponible no apoya el uso de opioides en el tratamiento a largo plazo del DCNO debido a los escasos datos sobre su eficacia a largo plazo y el riesgo de daños </a:t>
            </a:r>
            <a:r>
              <a:rPr lang="es-ES" sz="2000" dirty="0" smtClean="0"/>
              <a:t>graves</a:t>
            </a:r>
          </a:p>
          <a:p>
            <a:r>
              <a:rPr lang="es-ES" sz="2000" dirty="0" smtClean="0"/>
              <a:t>Datos de revisiones sistemáticas recientes:</a:t>
            </a:r>
          </a:p>
          <a:p>
            <a:pPr lvl="1"/>
            <a:r>
              <a:rPr lang="es-ES" sz="2000" dirty="0" smtClean="0"/>
              <a:t>Frente a placebo: </a:t>
            </a:r>
          </a:p>
          <a:p>
            <a:pPr lvl="2"/>
            <a:r>
              <a:rPr lang="es-ES" sz="1600" dirty="0" smtClean="0"/>
              <a:t>Pequeña mejora en dolor y funcionalidad a corto plazo (&lt;3 meses) que disminuye con el tiempo</a:t>
            </a:r>
          </a:p>
          <a:p>
            <a:pPr lvl="2"/>
            <a:r>
              <a:rPr lang="es-ES" sz="1600" dirty="0" smtClean="0"/>
              <a:t>Mayor </a:t>
            </a:r>
            <a:r>
              <a:rPr lang="es-ES" sz="1600" dirty="0"/>
              <a:t>riesgo de efectos adversos </a:t>
            </a:r>
            <a:endParaRPr lang="es-ES" sz="1600" dirty="0" smtClean="0"/>
          </a:p>
          <a:p>
            <a:pPr lvl="1"/>
            <a:r>
              <a:rPr lang="es-ES" sz="2000" dirty="0" smtClean="0"/>
              <a:t>Frente a analgésicos </a:t>
            </a:r>
            <a:r>
              <a:rPr lang="es-ES" sz="2000" dirty="0"/>
              <a:t>no </a:t>
            </a:r>
            <a:r>
              <a:rPr lang="es-ES" sz="2000" dirty="0" smtClean="0"/>
              <a:t>opioides:</a:t>
            </a:r>
          </a:p>
          <a:p>
            <a:pPr lvl="2"/>
            <a:r>
              <a:rPr lang="es-ES" sz="1600" dirty="0" smtClean="0"/>
              <a:t>Funcionalidad y </a:t>
            </a:r>
            <a:r>
              <a:rPr lang="es-ES" sz="1600" dirty="0"/>
              <a:t>mejora del </a:t>
            </a:r>
            <a:r>
              <a:rPr lang="es-ES" sz="1600" dirty="0" smtClean="0"/>
              <a:t>dolor: no </a:t>
            </a:r>
            <a:r>
              <a:rPr lang="es-ES" sz="1600" dirty="0"/>
              <a:t>se observan diferencias a corto </a:t>
            </a:r>
            <a:r>
              <a:rPr lang="es-ES" sz="1600" dirty="0" smtClean="0"/>
              <a:t>plazo</a:t>
            </a:r>
          </a:p>
          <a:p>
            <a:pPr lvl="2"/>
            <a:r>
              <a:rPr lang="es-ES" sz="1600" dirty="0" smtClean="0"/>
              <a:t>Efectos adversos: opioides </a:t>
            </a:r>
            <a:r>
              <a:rPr lang="es-ES" sz="1600" dirty="0"/>
              <a:t>presentan mayor </a:t>
            </a:r>
            <a:r>
              <a:rPr lang="es-ES" sz="1600" dirty="0" smtClean="0"/>
              <a:t>riesgo</a:t>
            </a:r>
          </a:p>
          <a:p>
            <a:r>
              <a:rPr lang="es-ES" sz="2000" dirty="0"/>
              <a:t>La decisión de utilizar opioides en pacientes concretos con DCNO debe sopesarse cuidadosamente</a:t>
            </a: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39077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46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3" ma:contentTypeDescription="Create a new document." ma:contentTypeScope="" ma:versionID="a684cdddda9a1f6f5720da6f12386672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6d168d2b3f1738a0127c4921878d9e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904B5C-43A2-4BC6-A9DF-E55A7AA5F5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1fdafc60-6e87-4fef-9209-278af2a3ac6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2548</Words>
  <Application>Microsoft Office PowerPoint</Application>
  <PresentationFormat>Panorámica</PresentationFormat>
  <Paragraphs>271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DOLOR CRÓNICO NO-ONCOLÓGICO: ¿OPIOIDES?  Vol 30, nº 1 2022</vt:lpstr>
      <vt:lpstr>Sumario</vt:lpstr>
      <vt:lpstr>INTRODUCCIÓN</vt:lpstr>
      <vt:lpstr>DOLOR CRÓNICO. UNA NUEVA CLASIFICACIÓN</vt:lpstr>
      <vt:lpstr>DOLOR CRÓNICO. UNA NUEVA CLASIFICACIÓN</vt:lpstr>
      <vt:lpstr>DOLOR CRÓNICO. UNA NUEVA CLASIFICACIÓN</vt:lpstr>
      <vt:lpstr>CAMBIO DE PARADIGMA AL MODELO BIOPSICOSOCIAL.    De la “curación” del dolor crónico a su manejo</vt:lpstr>
      <vt:lpstr>CAMBIO DE PARADIGMA AL MODELO BIOPSICOSOCIAL.    De la “curación” del dolor crónico a su manejo</vt:lpstr>
      <vt:lpstr>EVIDENCIAS SOBRE BENEFICIOS Y RIESGOS DE LOS FÁRMACOS OPIOIDES EN DOLOR CRÓNICO</vt:lpstr>
      <vt:lpstr>EVIDENCIAS SOBRE BENEFICIOS Y RIESGOS DE LOS FÁRMACOS OPIOIDES EN DOLOR CRÓNICO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OPIOIDES A DOSIS EQUIVALENTES APROXIMADAS DE MORFINA ORAL</vt:lpstr>
      <vt:lpstr>OPIOIDES A DOSIS EQUIVALENTES APROXIMADAS DE MORFINA ORAL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RECOMENDACIONES PARA UN USO PRUDENTE DE LOS OPIOIDES EN EL DCNO</vt:lpstr>
      <vt:lpstr>TRAMADOL: OPIOIDE CON PERFIL DE EFECTOS ADVERSOS DIFERENCIADO</vt:lpstr>
      <vt:lpstr>Ideas clave (1/2)</vt:lpstr>
      <vt:lpstr>Ideas clave (2/2)</vt:lpstr>
      <vt:lpstr>Para más información y bibliografía…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Ortíz De Zárate, Ander</cp:lastModifiedBy>
  <cp:revision>121</cp:revision>
  <cp:lastPrinted>2022-02-23T13:38:32Z</cp:lastPrinted>
  <dcterms:created xsi:type="dcterms:W3CDTF">2022-01-18T07:46:55Z</dcterms:created>
  <dcterms:modified xsi:type="dcterms:W3CDTF">2022-03-03T09:09:58Z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