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1"/>
  </p:handoutMasterIdLst>
  <p:sldIdLst>
    <p:sldId id="256" r:id="rId5"/>
    <p:sldId id="259" r:id="rId6"/>
    <p:sldId id="262" r:id="rId7"/>
    <p:sldId id="280" r:id="rId8"/>
    <p:sldId id="281" r:id="rId9"/>
    <p:sldId id="282" r:id="rId10"/>
    <p:sldId id="293" r:id="rId11"/>
    <p:sldId id="283" r:id="rId12"/>
    <p:sldId id="284" r:id="rId13"/>
    <p:sldId id="285" r:id="rId14"/>
    <p:sldId id="295" r:id="rId15"/>
    <p:sldId id="291" r:id="rId16"/>
    <p:sldId id="286" r:id="rId17"/>
    <p:sldId id="287" r:id="rId18"/>
    <p:sldId id="294" r:id="rId19"/>
    <p:sldId id="261" r:id="rId20"/>
  </p:sldIdLst>
  <p:sldSz cx="12192000" cy="6858000"/>
  <p:notesSz cx="6662738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ELA MOZO AVELLANED" initials="CMA" lastIdx="10" clrIdx="0">
    <p:extLst>
      <p:ext uri="{19B8F6BF-5375-455C-9EA6-DF929625EA0E}">
        <p15:presenceInfo xmlns:p15="http://schemas.microsoft.com/office/powerpoint/2012/main" userId="S-1-5-21-3957148863-1721901046-757422038-29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EBA"/>
    <a:srgbClr val="58B0AE"/>
    <a:srgbClr val="7EC2C0"/>
    <a:srgbClr val="89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A7062-B645-4EDA-B253-0892E78CB074}" v="196" dt="2023-01-20T08:33:36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ópez Varona, Mª José" userId="6b80e222-923f-4be5-9ffe-77a4b7672272" providerId="ADAL" clId="{BFEA7062-B645-4EDA-B253-0892E78CB074}"/>
    <pc:docChg chg="custSel modSld">
      <pc:chgData name="López Varona, Mª José" userId="6b80e222-923f-4be5-9ffe-77a4b7672272" providerId="ADAL" clId="{BFEA7062-B645-4EDA-B253-0892E78CB074}" dt="2023-01-20T08:33:14.022" v="219" actId="20577"/>
      <pc:docMkLst>
        <pc:docMk/>
      </pc:docMkLst>
      <pc:sldChg chg="modSp mod">
        <pc:chgData name="López Varona, Mª José" userId="6b80e222-923f-4be5-9ffe-77a4b7672272" providerId="ADAL" clId="{BFEA7062-B645-4EDA-B253-0892E78CB074}" dt="2023-01-20T08:29:58.683" v="187" actId="255"/>
        <pc:sldMkLst>
          <pc:docMk/>
          <pc:sldMk cId="3993719675" sldId="259"/>
        </pc:sldMkLst>
        <pc:spChg chg="mod">
          <ac:chgData name="López Varona, Mª José" userId="6b80e222-923f-4be5-9ffe-77a4b7672272" providerId="ADAL" clId="{BFEA7062-B645-4EDA-B253-0892E78CB074}" dt="2023-01-20T08:29:58.683" v="187" actId="255"/>
          <ac:spMkLst>
            <pc:docMk/>
            <pc:sldMk cId="3993719675" sldId="259"/>
            <ac:spMk id="4" creationId="{00000000-0000-0000-0000-000000000000}"/>
          </ac:spMkLst>
        </pc:spChg>
      </pc:sldChg>
      <pc:sldChg chg="delCm">
        <pc:chgData name="López Varona, Mª José" userId="6b80e222-923f-4be5-9ffe-77a4b7672272" providerId="ADAL" clId="{BFEA7062-B645-4EDA-B253-0892E78CB074}" dt="2023-01-17T09:27:49.023" v="1" actId="1592"/>
        <pc:sldMkLst>
          <pc:docMk/>
          <pc:sldMk cId="628501172" sldId="262"/>
        </pc:sldMkLst>
      </pc:sldChg>
      <pc:sldChg chg="modSp mod">
        <pc:chgData name="López Varona, Mª José" userId="6b80e222-923f-4be5-9ffe-77a4b7672272" providerId="ADAL" clId="{BFEA7062-B645-4EDA-B253-0892E78CB074}" dt="2023-01-20T08:32:03.182" v="207" actId="20577"/>
        <pc:sldMkLst>
          <pc:docMk/>
          <pc:sldMk cId="936624374" sldId="281"/>
        </pc:sldMkLst>
        <pc:spChg chg="mod">
          <ac:chgData name="López Varona, Mª José" userId="6b80e222-923f-4be5-9ffe-77a4b7672272" providerId="ADAL" clId="{BFEA7062-B645-4EDA-B253-0892E78CB074}" dt="2023-01-20T08:32:03.182" v="207" actId="20577"/>
          <ac:spMkLst>
            <pc:docMk/>
            <pc:sldMk cId="936624374" sldId="281"/>
            <ac:spMk id="6" creationId="{00000000-0000-0000-0000-000000000000}"/>
          </ac:spMkLst>
        </pc:spChg>
      </pc:sldChg>
      <pc:sldChg chg="delCm">
        <pc:chgData name="López Varona, Mª José" userId="6b80e222-923f-4be5-9ffe-77a4b7672272" providerId="ADAL" clId="{BFEA7062-B645-4EDA-B253-0892E78CB074}" dt="2023-01-17T09:28:57.955" v="10" actId="1592"/>
        <pc:sldMkLst>
          <pc:docMk/>
          <pc:sldMk cId="2747921022" sldId="282"/>
        </pc:sldMkLst>
      </pc:sldChg>
      <pc:sldChg chg="modSp mod">
        <pc:chgData name="López Varona, Mª José" userId="6b80e222-923f-4be5-9ffe-77a4b7672272" providerId="ADAL" clId="{BFEA7062-B645-4EDA-B253-0892E78CB074}" dt="2023-01-20T08:33:14.022" v="219" actId="20577"/>
        <pc:sldMkLst>
          <pc:docMk/>
          <pc:sldMk cId="2257005900" sldId="286"/>
        </pc:sldMkLst>
        <pc:spChg chg="mod">
          <ac:chgData name="López Varona, Mª José" userId="6b80e222-923f-4be5-9ffe-77a4b7672272" providerId="ADAL" clId="{BFEA7062-B645-4EDA-B253-0892E78CB074}" dt="2023-01-20T08:33:14.022" v="219" actId="20577"/>
          <ac:spMkLst>
            <pc:docMk/>
            <pc:sldMk cId="2257005900" sldId="286"/>
            <ac:spMk id="6" creationId="{00000000-0000-0000-0000-000000000000}"/>
          </ac:spMkLst>
        </pc:spChg>
      </pc:sldChg>
      <pc:sldChg chg="modSp mod">
        <pc:chgData name="López Varona, Mª José" userId="6b80e222-923f-4be5-9ffe-77a4b7672272" providerId="ADAL" clId="{BFEA7062-B645-4EDA-B253-0892E78CB074}" dt="2023-01-20T08:32:40.625" v="213" actId="20577"/>
        <pc:sldMkLst>
          <pc:docMk/>
          <pc:sldMk cId="1848490273" sldId="295"/>
        </pc:sldMkLst>
        <pc:spChg chg="mod">
          <ac:chgData name="López Varona, Mª José" userId="6b80e222-923f-4be5-9ffe-77a4b7672272" providerId="ADAL" clId="{BFEA7062-B645-4EDA-B253-0892E78CB074}" dt="2023-01-20T08:32:40.625" v="213" actId="20577"/>
          <ac:spMkLst>
            <pc:docMk/>
            <pc:sldMk cId="1848490273" sldId="295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aren leku-marka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A87A6-201E-4EC4-86B9-2C2B7B64E264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EDC1B-0221-4F37-8830-B22554DB26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66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73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08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68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62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6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52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68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5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77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00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6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8DA3A-A72E-437B-ACDF-BA92A715D246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88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skadi.eus/contenidos/informacion/cevime_infac_2022/es_def/adjuntos/INFAC_Vol_30_7_tabla-resumen-guias.pdf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uskadi.eus/contenidos/informacion/cevime_infac_2022/es_def/adjuntos/INFAC_Vol_30_7_tabla-resumen-guia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uskadi.eus/contenidos/informacion/cevime_infac_2022/es_def/adjuntos/INFAC_Vol_30_7_tabla-resumen-guia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uskadi.eus/contenidos/informacion/cevime_infac_2022/es_def/adjuntos/INFAC_Vol_30_7_tabla-resumen-guia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skadi.eus/contenidos/informacion/cevime_infac_2022/es_def/adjuntos/INFAC_Vol_30_7_colesterol_enfermedad_cardiovascular.pd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uskadi.eus/contenidos/informacion/cevime_infac_2022/es_def/adjuntos/INFAC_Vol_30_7_tabla-resumen-guia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0110" y="1364100"/>
            <a:ext cx="10752083" cy="2387600"/>
          </a:xfrm>
        </p:spPr>
        <p:txBody>
          <a:bodyPr>
            <a:normAutofit fontScale="90000"/>
          </a:bodyPr>
          <a:lstStyle/>
          <a:p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COLESTEROL Y PREVENCIÓN PRIMARIA DE LA ENFERMEDAD CARDIOVASCULAR: El debate continúa</a:t>
            </a:r>
            <a:b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b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es-ES_tradnl" sz="400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Vol</a:t>
            </a:r>
            <a:r>
              <a:rPr lang="es-ES_tradnl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30, nº7 2022</a:t>
            </a:r>
            <a:endParaRPr lang="es-ES" sz="400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6" name="Imagen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Imagen 6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n 7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5258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4553"/>
            <a:ext cx="10515600" cy="902727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DOSIS DE ESTATINAS E INTENSIFICACIÓN DEL TRATAMIENTO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Las GPC difieren respecto a las dosis de estatinas de inicio recomendadas en PP (bajas-moderadas </a:t>
            </a:r>
            <a:r>
              <a:rPr lang="es-ES" sz="2000" i="1"/>
              <a:t>vs</a:t>
            </a:r>
            <a:r>
              <a:rPr lang="es-ES" sz="2000"/>
              <a:t>. altas), así como en la necesidad o no de intensificar el tratamiento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/>
          </a:p>
          <a:p>
            <a:endParaRPr lang="es-ES" sz="2000"/>
          </a:p>
          <a:p>
            <a:endParaRPr lang="es-ES" sz="2000"/>
          </a:p>
          <a:p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345" y="2686799"/>
            <a:ext cx="10757088" cy="287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63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4553"/>
            <a:ext cx="10515600" cy="902727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DOSIS DE ESTATINAS E INTENSIFICACIÓN DEL TRATAMIENTO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6928" y="1260586"/>
            <a:ext cx="8124103" cy="400142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666928" y="5378947"/>
            <a:ext cx="81241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prstClr val="black"/>
                </a:solidFill>
              </a:rPr>
              <a:t>Consulta el apartado </a:t>
            </a:r>
            <a:r>
              <a:rPr lang="es-ES" sz="2000" b="1" dirty="0">
                <a:solidFill>
                  <a:srgbClr val="4E9EBA"/>
                </a:solidFill>
              </a:rPr>
              <a:t>Tratamiento farmacológico recomendado </a:t>
            </a:r>
            <a:r>
              <a:rPr lang="es-ES" sz="2000" dirty="0">
                <a:solidFill>
                  <a:prstClr val="black"/>
                </a:solidFill>
              </a:rPr>
              <a:t>de la </a:t>
            </a:r>
            <a:r>
              <a:rPr lang="es-ES" sz="2000" dirty="0">
                <a:solidFill>
                  <a:prstClr val="black"/>
                </a:solidFill>
                <a:hlinkClick r:id="rId6"/>
              </a:rPr>
              <a:t>tabla resumen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8490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4553"/>
            <a:ext cx="10515600" cy="902727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DOSIS DE ESTATINAS E INTENSIFICACIÓN DEL TRATAMIENTO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Razones para no intensificar el tratamiento en la mayoría de pacientes: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Ningún ECA en PP ha comparado el tratamiento dirigido a alcanzar determinadas cifras de c-LDL, ni tampoco dosis altas frente a bajas-moderadas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En prevención secundaria, los ECA que comparan dosis altas </a:t>
            </a:r>
            <a:r>
              <a:rPr lang="es-ES" sz="2000" i="1"/>
              <a:t>vs</a:t>
            </a:r>
            <a:r>
              <a:rPr lang="es-ES" sz="2000"/>
              <a:t>. dosis bajas han mostrado un beneficio modesto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El riesgo basal de eventos CV es menor en PP que en prevención secundaria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El mayor beneficio se obtiene con dosis moderadas de estatinas. El aumento de beneficio es pequeño al pasar a dosis altas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Las dosis moderadas de estatinas son las dosis más frecuentemente usadas en los ECA en PP y poseen un perfil de seguridad aceptable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200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RECOMENDACIONES</a:t>
            </a:r>
          </a:p>
          <a:p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5"/>
          <a:srcRect t="4350"/>
          <a:stretch/>
        </p:blipFill>
        <p:spPr>
          <a:xfrm>
            <a:off x="1184758" y="4579259"/>
            <a:ext cx="10109292" cy="160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21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7088" cy="732155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TRATAMIENTO DE LA DISLIPEMIA EN LA DM tipo 2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Existen diferentes enfoques para el manejo de la dislipemia en pacientes.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Diversos estudios muestran que el RCV de diabetes no es equivalente a ECV establecida y sugieren tratar en función del RCV individual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MA De Vries: estatinas a dosis moderadas en PP en DM tipo 2, RCV &gt;10% reducen los eventos CV pero no mortalidad total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Factores a tener en cuenta para iniciar el tratamiento: años de evolución de DM, tratamiento con insulina, pero control glucémico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Consulta el apartado de </a:t>
            </a:r>
            <a:r>
              <a:rPr lang="es-ES" sz="2000" b="1" dirty="0">
                <a:solidFill>
                  <a:srgbClr val="4E9EBA"/>
                </a:solidFill>
              </a:rPr>
              <a:t>DM Tratamiento </a:t>
            </a:r>
            <a:r>
              <a:rPr lang="es-ES" sz="2000" dirty="0"/>
              <a:t>de la </a:t>
            </a:r>
            <a:r>
              <a:rPr lang="es-ES" sz="2000" dirty="0">
                <a:hlinkClick r:id="rId2"/>
              </a:rPr>
              <a:t>tabla resumen </a:t>
            </a:r>
            <a:endParaRPr lang="es-ES" sz="2000" b="1" dirty="0">
              <a:solidFill>
                <a:srgbClr val="4E9EB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4E9EBA"/>
                </a:solidFill>
              </a:rPr>
              <a:t>RECOMENDACIONES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 b="1" dirty="0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4260" y="4612063"/>
            <a:ext cx="9320569" cy="123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05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4719" cy="732155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PREVENCIÓN PRIMARIA EN PERSONAS MAYORES DE 75 AÑOS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13906" y="1097280"/>
            <a:ext cx="9159298" cy="48559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Evidencia de la eficacia de estatinas en PP en personas mayores es limitada y no concluyente: único ECA específico en persona mayores: en el grupo sin enfermedad CV previa no se observó beneficio. MA con resultados discordantes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Enfoque de tratamiento individualizado: tener en cuenta los distintos FRCV modificables, esperanza de vida, comorbilidad, fragilidad y calidad de vida, la carga de tratamiento y los potenciales efectos adversos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En marcha dos estudios: STAREE y PREVENTABLE. Se espera que proporcionen evidencia clara sobre la relación beneficio/riesgo de las estatinas en esta población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Consulta el apartado </a:t>
            </a:r>
            <a:r>
              <a:rPr lang="es-ES" sz="2000" b="1" dirty="0">
                <a:solidFill>
                  <a:srgbClr val="4E9EBA"/>
                </a:solidFill>
              </a:rPr>
              <a:t>Personas mayores de 75 años </a:t>
            </a:r>
            <a:r>
              <a:rPr lang="es-ES" sz="2000" dirty="0"/>
              <a:t>de la </a:t>
            </a:r>
            <a:r>
              <a:rPr lang="es-ES" sz="2000" dirty="0">
                <a:hlinkClick r:id="rId2"/>
              </a:rPr>
              <a:t>tabla resumen</a:t>
            </a:r>
            <a:endParaRPr lang="es-E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4E9EBA"/>
                </a:solidFill>
              </a:rPr>
              <a:t>RECOMENDACIONES</a:t>
            </a:r>
          </a:p>
          <a:p>
            <a:endParaRPr lang="es-ES" sz="2000" b="1" dirty="0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5412" y="4374089"/>
            <a:ext cx="9435829" cy="157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5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4553"/>
            <a:ext cx="10515600" cy="902727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DEPRESCRIPCIÓN DE ESTATINAS EN PACIENTES FRÁGILES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Considerar periódicamente la posibilidad de </a:t>
            </a:r>
            <a:r>
              <a:rPr lang="es-ES" sz="2000" dirty="0" err="1"/>
              <a:t>deprescripción</a:t>
            </a:r>
            <a:r>
              <a:rPr lang="es-ES" sz="2000" dirty="0"/>
              <a:t> de estatinas valorando la situación clínica del paciente y su pronóstico de vida (recogida en GPC SNS-</a:t>
            </a:r>
            <a:r>
              <a:rPr lang="es-ES" sz="2000" dirty="0" err="1"/>
              <a:t>Osteba</a:t>
            </a:r>
            <a:r>
              <a:rPr lang="es-ES" sz="2000" dirty="0"/>
              <a:t> y AHA/ACC)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Ensayo SITE (</a:t>
            </a:r>
            <a:r>
              <a:rPr lang="es-ES" sz="2000" dirty="0" err="1"/>
              <a:t>Statin</a:t>
            </a:r>
            <a:r>
              <a:rPr lang="es-ES" sz="2000" dirty="0"/>
              <a:t> In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Elderly</a:t>
            </a:r>
            <a:r>
              <a:rPr lang="es-ES" sz="2000" dirty="0"/>
              <a:t>) diseñado para evaluar la </a:t>
            </a:r>
            <a:r>
              <a:rPr lang="es-ES" sz="2000" dirty="0" err="1"/>
              <a:t>deprescripción</a:t>
            </a:r>
            <a:r>
              <a:rPr lang="es-ES" sz="2000" dirty="0"/>
              <a:t> en personas mayores de 75 años (variable principal mortalidad)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En la fase final de la vida priorizar los tratamientos enfocados a mejorar la calidad de vida. Criterios STOPP-</a:t>
            </a:r>
            <a:r>
              <a:rPr lang="es-ES" sz="2000" dirty="0" err="1"/>
              <a:t>Frail</a:t>
            </a:r>
            <a:r>
              <a:rPr lang="es-ES" sz="2000" dirty="0"/>
              <a:t>/STOPP-Pal consideran la retirada de las estatinas en pacientes en esta fase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Consulta el apartado </a:t>
            </a:r>
            <a:r>
              <a:rPr lang="es-ES" sz="2000" b="1" dirty="0">
                <a:solidFill>
                  <a:srgbClr val="4E9EBA"/>
                </a:solidFill>
              </a:rPr>
              <a:t>Personas mayores de 75 años </a:t>
            </a:r>
            <a:r>
              <a:rPr lang="es-ES" sz="2000" dirty="0"/>
              <a:t>de la </a:t>
            </a:r>
            <a:r>
              <a:rPr lang="es-ES" sz="2000" dirty="0">
                <a:hlinkClick r:id="rId2"/>
              </a:rPr>
              <a:t>tabla resumen</a:t>
            </a:r>
            <a:endParaRPr lang="es-E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4E9EBA"/>
                </a:solidFill>
              </a:rPr>
              <a:t>RECOMENDACIONES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969" y="4635354"/>
            <a:ext cx="10311319" cy="92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80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698" y="1105592"/>
            <a:ext cx="9236826" cy="606829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>
                <a:solidFill>
                  <a:srgbClr val="4BACC6"/>
                </a:solidFill>
                <a:latin typeface="Arial Black" pitchFamily="34" charset="0"/>
              </a:rPr>
              <a:t>Para más información y bibliografía…</a:t>
            </a:r>
            <a:br>
              <a:rPr lang="es-ES" sz="4000" b="1">
                <a:solidFill>
                  <a:srgbClr val="4BACC6"/>
                </a:solidFill>
                <a:latin typeface="Arial Black" pitchFamily="34" charset="0"/>
              </a:rPr>
            </a:br>
            <a:endParaRPr lang="es-ES" sz="400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7809" y="2095759"/>
            <a:ext cx="3276600" cy="3381375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hlinkClick r:id="rId3"/>
              </a:rPr>
              <a:t>INFAC VOL 30 </a:t>
            </a:r>
            <a:r>
              <a:rPr lang="es-ES" dirty="0" err="1">
                <a:hlinkClick r:id="rId3"/>
              </a:rPr>
              <a:t>Nº</a:t>
            </a:r>
            <a:r>
              <a:rPr lang="es-ES" dirty="0">
                <a:hlinkClick r:id="rId3"/>
              </a:rPr>
              <a:t> 7</a:t>
            </a:r>
            <a:endParaRPr lang="es-ES" dirty="0"/>
          </a:p>
        </p:txBody>
      </p:sp>
      <p:grpSp>
        <p:nvGrpSpPr>
          <p:cNvPr id="6" name="Grupo 5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7" name="Imagen 6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Imagen 7" descr="Archivo:Osakidetza.svg - Wikipedia, la enciclopedia libre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n 8" descr="salud_lateral_color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8237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635" y="356090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Sumario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31520" y="1158240"/>
            <a:ext cx="10746913" cy="5563384"/>
          </a:xfrm>
          <a:prstGeom prst="rect">
            <a:avLst/>
          </a:prstGeom>
          <a:solidFill>
            <a:srgbClr val="5FACBC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INTRODUCCIÓN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NIVELES DE COLESTEROL Y ENFERMEDAD CARDIOVASCULAR: ¿CUANTO MÁS BAJO, MEJOR?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CUÁNDO INICIAR EL TRATAMIENTO EN PREVENCIÓN PRIMARIA DE LA ECV: ¿en base al riesgo cardiovascular o niveles de c-LDL?</a:t>
            </a:r>
          </a:p>
          <a:p>
            <a:pPr marL="800100" lvl="1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Estimación del riesgo cardiovascular</a:t>
            </a:r>
          </a:p>
          <a:p>
            <a:pPr marL="800100" lvl="1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¿Cuándo no calcular el RCV?</a:t>
            </a:r>
          </a:p>
          <a:p>
            <a:pPr marL="800100" lvl="1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Factores potenciadores del RCV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RELACIÓN BENEFICIO/RIESGO DE ESTATINAS EN PREVENCIÓN PRIMARIA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DOSIS DE ESTATINAS E INTENSIFICACIÓN DEL TRATAMIENTO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TRATAMIENTO DE LA DISLIPEMIA EN LA DIABETES MELLITUS TIPO 2 (DM tipo 2)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PREVENCIÓN PRIMARIA EN PERSONAS MAYORES DE 75 AÑOS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DEPRESCRIPCIÓN DE ESTATINAS EN PACIENTES FRÁGILES</a:t>
            </a:r>
          </a:p>
          <a:p>
            <a:pPr marL="342900" indent="-342900" algn="just">
              <a:lnSpc>
                <a:spcPct val="100000"/>
              </a:lnSpc>
            </a:pPr>
            <a:r>
              <a:rPr lang="es-ES" sz="1700" dirty="0">
                <a:solidFill>
                  <a:schemeClr val="bg1"/>
                </a:solidFill>
              </a:rPr>
              <a:t>Enlace a: </a:t>
            </a:r>
            <a:r>
              <a:rPr lang="es-ES" sz="1700" dirty="0">
                <a:solidFill>
                  <a:schemeClr val="bg1"/>
                </a:solidFill>
                <a:hlinkClick r:id="rId2"/>
              </a:rPr>
              <a:t>TABLA RESUMEN GUÍAS DE PRÁCTICA CLÍNICA SOBRE LOS LÍPIDOS EN PREVENCIÓN PRIMARIA DE LA ENFERMEDAD CARDIOVASCULAR</a:t>
            </a:r>
            <a:endParaRPr lang="es-ES" sz="1700" dirty="0">
              <a:solidFill>
                <a:schemeClr val="bg1"/>
              </a:solidFill>
            </a:endParaRPr>
          </a:p>
          <a:p>
            <a:pPr marL="342900" indent="-342900" algn="just">
              <a:lnSpc>
                <a:spcPct val="100000"/>
              </a:lnSpc>
            </a:pPr>
            <a:endParaRPr lang="es-ES" sz="2000" dirty="0">
              <a:solidFill>
                <a:schemeClr val="bg1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7" name="Imagen 6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Imagen 7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n 8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" name="Conector recto 13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71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INTRODUCCIÓN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El manejo de los lípidos como factor de riesgo cardiovascular (FRCV) se abordó en una </a:t>
            </a:r>
            <a:r>
              <a:rPr lang="es-ES" sz="2000" b="1">
                <a:solidFill>
                  <a:srgbClr val="4E9EBA"/>
                </a:solidFill>
              </a:rPr>
              <a:t>Guía de Práctica Clínica (GPC) de </a:t>
            </a:r>
            <a:r>
              <a:rPr lang="es-ES" sz="2000" b="1" err="1">
                <a:solidFill>
                  <a:srgbClr val="4E9EBA"/>
                </a:solidFill>
              </a:rPr>
              <a:t>Osakidetza</a:t>
            </a:r>
            <a:r>
              <a:rPr lang="es-ES" sz="2000" b="1">
                <a:solidFill>
                  <a:srgbClr val="4E9EBA"/>
                </a:solidFill>
              </a:rPr>
              <a:t>-Departamento de Salud </a:t>
            </a:r>
            <a:r>
              <a:rPr lang="es-ES" sz="2000"/>
              <a:t>cuya última actualización se publicó en 2017 como GPC del Sistema Nacional de Salud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Desde entonces se han actualizado GPC internacionales: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/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la británica del </a:t>
            </a:r>
            <a:r>
              <a:rPr lang="es-ES" sz="2000" b="1">
                <a:solidFill>
                  <a:srgbClr val="4E9EBA"/>
                </a:solidFill>
              </a:rPr>
              <a:t>NICE</a:t>
            </a:r>
            <a:r>
              <a:rPr lang="es-ES" sz="2000"/>
              <a:t> 2016 y el documento de resumen de 2021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la del </a:t>
            </a:r>
            <a:r>
              <a:rPr lang="es-ES" sz="2000" b="1">
                <a:solidFill>
                  <a:srgbClr val="4E9EBA"/>
                </a:solidFill>
              </a:rPr>
              <a:t>servicio de prevención estadounidense </a:t>
            </a:r>
            <a:r>
              <a:rPr lang="es-ES" sz="2000" b="1" err="1">
                <a:solidFill>
                  <a:srgbClr val="4E9EBA"/>
                </a:solidFill>
              </a:rPr>
              <a:t>TaskForce</a:t>
            </a:r>
            <a:r>
              <a:rPr lang="es-ES" sz="2000" b="1">
                <a:solidFill>
                  <a:srgbClr val="4E9EBA"/>
                </a:solidFill>
              </a:rPr>
              <a:t> </a:t>
            </a:r>
            <a:r>
              <a:rPr lang="es-ES" sz="2000"/>
              <a:t>2022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la estadounidense de la </a:t>
            </a:r>
            <a:r>
              <a:rPr lang="es-ES" sz="2000" b="1">
                <a:solidFill>
                  <a:srgbClr val="4E9EBA"/>
                </a:solidFill>
              </a:rPr>
              <a:t>AHA/ACC</a:t>
            </a:r>
            <a:r>
              <a:rPr lang="es-ES" sz="2000"/>
              <a:t> 2018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la europea de la </a:t>
            </a:r>
            <a:r>
              <a:rPr lang="es-ES" sz="2000" b="1">
                <a:solidFill>
                  <a:srgbClr val="4E9EBA"/>
                </a:solidFill>
              </a:rPr>
              <a:t>ESC/EAS</a:t>
            </a:r>
            <a:r>
              <a:rPr lang="es-ES" sz="2000"/>
              <a:t> 2019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50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INTRODUCCIÓN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0"/>
            <a:ext cx="9088445" cy="479262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En prevención primaria (PP) de la enfermedad cardiovascular, el enfoque y las recomendaciones difieren sustancialmente entre las GPC. Salvo el ensayo HOPE-3, apenas hay evidencias nuevas significativas en prevención primaria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Los factores que pueden explicar estas diferencias en las recomendaciones entre guías son: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Autoría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Metodología de elaboración</a:t>
            </a:r>
            <a:r>
              <a:rPr lang="es-ES" sz="2000"/>
              <a:t>: evidencias fundadas </a:t>
            </a:r>
            <a:r>
              <a:rPr lang="es-ES" sz="2000" i="1"/>
              <a:t>vs</a:t>
            </a:r>
            <a:r>
              <a:rPr lang="es-ES" sz="2000"/>
              <a:t>. consenso de expertos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Interpretación de la evidencia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Conflictos de intereses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s-ES" sz="2000" b="1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Objetivo del INFAC: revisar la vigencia de las recomendaciones en el tratamiento farmacológico en Prevención Primaria de la ECV de la GPC SNS-</a:t>
            </a:r>
            <a:r>
              <a:rPr lang="es-ES" sz="2000" err="1"/>
              <a:t>Osteba</a:t>
            </a: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endParaRPr lang="es-ES" sz="2400" b="1"/>
          </a:p>
          <a:p>
            <a:pPr>
              <a:buFont typeface="Wingdings" panose="05000000000000000000" pitchFamily="2" charset="2"/>
              <a:buChar char="ü"/>
            </a:pPr>
            <a:endParaRPr lang="es-ES" sz="2400" b="1"/>
          </a:p>
          <a:p>
            <a:pPr>
              <a:buFont typeface="Wingdings" panose="05000000000000000000" pitchFamily="2" charset="2"/>
              <a:buChar char="ü"/>
            </a:pPr>
            <a:endParaRPr lang="es-ES" sz="2400" b="1"/>
          </a:p>
          <a:p>
            <a:pPr>
              <a:buFont typeface="Wingdings" panose="05000000000000000000" pitchFamily="2" charset="2"/>
              <a:buChar char="ü"/>
            </a:pPr>
            <a:endParaRPr lang="es-ES" sz="2400" b="1"/>
          </a:p>
          <a:p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1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285" y="365125"/>
            <a:ext cx="11042515" cy="732155"/>
          </a:xfrm>
        </p:spPr>
        <p:txBody>
          <a:bodyPr>
            <a:no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NIVELES DE COLESTEROL Y ENFERMEDAD CARDIOVASCULAR: ¿CUANTO MÁS BAJO, MEJOR?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1692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Datos epidemiológicos documentan la relación continua, positiva y gradual entre los niveles de c-LDL y los eventos CV y las tasas de mortalidad. Sin embargo, existen muchas inconsistencias entre estos argumentos y la evidencia que los sustenta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Las guías europeas de lípidos y de prevención de la ECV parten del principio “el colesterol cuanto más bajo, mejor”. Se basan en un documento de opinión de expertos y en metaanálisis (MA) del </a:t>
            </a:r>
            <a:r>
              <a:rPr lang="es-ES" sz="2000" dirty="0" err="1"/>
              <a:t>Cholesterol</a:t>
            </a:r>
            <a:r>
              <a:rPr lang="es-ES" sz="2000" dirty="0"/>
              <a:t> </a:t>
            </a:r>
            <a:r>
              <a:rPr lang="es-ES" sz="2000" dirty="0" err="1"/>
              <a:t>Treatment</a:t>
            </a:r>
            <a:r>
              <a:rPr lang="es-ES" sz="2000" dirty="0"/>
              <a:t> </a:t>
            </a:r>
            <a:r>
              <a:rPr lang="es-ES" sz="2000" dirty="0" err="1"/>
              <a:t>Trialist</a:t>
            </a:r>
            <a:r>
              <a:rPr lang="es-ES" sz="2000" dirty="0"/>
              <a:t> (CTT) </a:t>
            </a:r>
            <a:r>
              <a:rPr lang="es-ES" sz="2000" dirty="0" err="1"/>
              <a:t>Collaboration</a:t>
            </a:r>
            <a:r>
              <a:rPr lang="es-ES" sz="20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Un nuevo MA de los 21 ECA cuestiona las conclusiones del CTT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/>
              <a:t>En una revisión sistemática de 35 ECA: la reducción de colesterol LDL deseada se obtuvo en 13 </a:t>
            </a:r>
            <a:r>
              <a:rPr lang="es-ES" sz="2000" dirty="0" err="1"/>
              <a:t>ECAs</a:t>
            </a:r>
            <a:r>
              <a:rPr lang="es-ES" sz="2000" dirty="0"/>
              <a:t>, sólo en uno de ellos se redujo la mortalidad, y en el caso de 5 se redujeron los eventos cardiovasculares</a:t>
            </a:r>
          </a:p>
          <a:p>
            <a:endParaRPr lang="es-ES" sz="2000" dirty="0"/>
          </a:p>
          <a:p>
            <a:endParaRPr lang="es-ES" sz="2000" b="1" dirty="0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62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3802" y="209822"/>
            <a:ext cx="11443670" cy="732155"/>
          </a:xfrm>
        </p:spPr>
        <p:txBody>
          <a:bodyPr>
            <a:noAutofit/>
          </a:bodyPr>
          <a:lstStyle/>
          <a:p>
            <a:pPr algn="ctr"/>
            <a:r>
              <a:rPr lang="es-ES" sz="28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CUÁNDO INICIAR EL TRATAMIENTO EN PREVENCIÓN PRIMARIA DE LA ECV: ¿en base al riesgo CV o niveles de c-LDL?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69123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Existe acuerdo entre todas las GPC en que el inicio del tratamiento farmacológico en la prevención primaria de la ECV no debe basarse en la interpretación aislada del c-LDL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También debe basarse en el cálculo del RCV de cada paciente. Para ello se utilizan ecuaciones de riesgo calibradas en las poblaciones en las que van a ser utilizadas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 b="1">
              <a:solidFill>
                <a:srgbClr val="4E9EB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Limitaciones de las ecuaciones de cálculo/estimación del RCV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A nivel poblacional valoran adecuadamente el riesgo, mientras que son más imprecisas a la hora de predecir el riesgo individual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Hay factores de riesgo no contemplados en estas ecuaciones de riesgo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La mayoría no están validadas en poblaciones mayores de edad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Guía de OSN-</a:t>
            </a:r>
            <a:r>
              <a:rPr lang="es-ES" sz="2000" err="1"/>
              <a:t>Osteba</a:t>
            </a:r>
            <a:r>
              <a:rPr lang="es-ES" sz="2000"/>
              <a:t>: ecuación de riesgo </a:t>
            </a:r>
            <a:r>
              <a:rPr lang="es-ES" sz="2000" err="1"/>
              <a:t>Regicor</a:t>
            </a:r>
            <a:r>
              <a:rPr lang="es-ES" sz="2000"/>
              <a:t> (40-75 años)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92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6745" y="209822"/>
            <a:ext cx="10515600" cy="732155"/>
          </a:xfrm>
        </p:spPr>
        <p:txBody>
          <a:bodyPr>
            <a:noAutofit/>
          </a:bodyPr>
          <a:lstStyle/>
          <a:p>
            <a:pPr algn="ctr"/>
            <a:r>
              <a:rPr lang="es-ES" sz="2800">
                <a:solidFill>
                  <a:srgbClr val="4E9EBA"/>
                </a:solidFill>
                <a:latin typeface="Arial Black" pitchFamily="34" charset="0"/>
              </a:rPr>
              <a:t>CUÁNDO INICIAR EL TRATAMIENTO EN PREVENCIÓN PRIMARIA DE LA ECV: ¿en base al riesgo CV o niveles de c-LDL?</a:t>
            </a:r>
            <a:endParaRPr lang="es-ES" sz="280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8556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¿Cuándo no calcular el RCV?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Personas con </a:t>
            </a:r>
            <a:r>
              <a:rPr lang="es-ES" sz="2000" err="1"/>
              <a:t>dislipemias</a:t>
            </a:r>
            <a:r>
              <a:rPr lang="es-ES" sz="2000"/>
              <a:t> genéticas </a:t>
            </a:r>
            <a:r>
              <a:rPr lang="es-ES" sz="2000" err="1"/>
              <a:t>aterogénicas</a:t>
            </a:r>
            <a:endParaRPr lang="es-ES" sz="2000"/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err="1"/>
              <a:t>Dislipemias</a:t>
            </a:r>
            <a:r>
              <a:rPr lang="es-ES" sz="2000"/>
              <a:t> severas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Enfermedad renal crónica o en la diabetes con agregación de factores de riesgo individuales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En rangos de edad en las que las ecuaciones de riesgo no han sido validadas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 b="1">
              <a:solidFill>
                <a:srgbClr val="4E9EB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Factores potenciadores del RCV </a:t>
            </a:r>
            <a:r>
              <a:rPr lang="es-ES" sz="2000"/>
              <a:t>(no contemplados en las ecuaciones de riesgo  pero que pueden aumentar el RCV)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Antecedentes familiares de ECV precoz, artritis reumatoide, VIH, neoplasia </a:t>
            </a:r>
            <a:r>
              <a:rPr lang="es-ES" sz="2000" err="1"/>
              <a:t>mieloproliferativa</a:t>
            </a:r>
            <a:r>
              <a:rPr lang="es-ES" sz="2000"/>
              <a:t> (policitemia vera, </a:t>
            </a:r>
            <a:r>
              <a:rPr lang="es-ES" sz="2000" err="1"/>
              <a:t>trombocitemia</a:t>
            </a:r>
            <a:r>
              <a:rPr lang="es-ES" sz="2000"/>
              <a:t> esencial, elevación de triglicéridos, niveles elevados de </a:t>
            </a:r>
            <a:r>
              <a:rPr lang="es-ES" sz="2000" err="1"/>
              <a:t>Apo</a:t>
            </a:r>
            <a:r>
              <a:rPr lang="es-ES" sz="2000"/>
              <a:t> B o </a:t>
            </a:r>
            <a:r>
              <a:rPr lang="es-ES" sz="2000" err="1"/>
              <a:t>Lp</a:t>
            </a:r>
            <a:r>
              <a:rPr lang="es-ES" sz="2000"/>
              <a:t>(a), historia de menopausia precoz, condiciones asociadas al embarazo (pre-eclampsia), personas en situación de exclusión social, etc.</a:t>
            </a:r>
          </a:p>
          <a:p>
            <a:pPr lvl="1"/>
            <a:endParaRPr lang="es-ES" sz="1600"/>
          </a:p>
          <a:p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31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6745" y="209822"/>
            <a:ext cx="10515600" cy="732155"/>
          </a:xfrm>
        </p:spPr>
        <p:txBody>
          <a:bodyPr>
            <a:noAutofit/>
          </a:bodyPr>
          <a:lstStyle/>
          <a:p>
            <a:pPr algn="ctr"/>
            <a:r>
              <a:rPr lang="es-ES" sz="2800">
                <a:solidFill>
                  <a:srgbClr val="4E9EBA"/>
                </a:solidFill>
                <a:latin typeface="Arial Black" pitchFamily="34" charset="0"/>
              </a:rPr>
              <a:t>CUÁNDO INICIAR EL TRATAMIENTO EN PREVENCIÓN PRIMARIA DE LA ECV: ¿en base al riesgo CV o niveles de c-LDL?</a:t>
            </a:r>
            <a:endParaRPr lang="es-ES" sz="280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393371"/>
            <a:ext cx="9088445" cy="48556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RECOMENDACIONES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1600"/>
          </a:p>
          <a:p>
            <a:endParaRPr lang="es-ES" sz="200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773" y="1870143"/>
            <a:ext cx="10009439" cy="416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58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371"/>
            <a:ext cx="10515600" cy="931910"/>
          </a:xfrm>
        </p:spPr>
        <p:txBody>
          <a:bodyPr>
            <a:normAutofit/>
          </a:bodyPr>
          <a:lstStyle/>
          <a:p>
            <a:pPr algn="ctr"/>
            <a:r>
              <a:rPr lang="es-ES" sz="300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RELACIÓN BENEFICIO/RIESGO DE ESTATINAS EN PREVENCIÓN PRIMARIA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84758" y="1213814"/>
            <a:ext cx="9088445" cy="47926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Las actividades preventivas prioritarias para el manejo de la ECV deben centrarse en la promoción de </a:t>
            </a:r>
            <a:r>
              <a:rPr lang="es-ES" sz="2000" b="1">
                <a:solidFill>
                  <a:srgbClr val="4E9EBA"/>
                </a:solidFill>
              </a:rPr>
              <a:t>estilos de vida saludables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La decisión de utilizar una estatina implica realizar un </a:t>
            </a:r>
            <a:r>
              <a:rPr lang="es-ES" sz="2000" b="1">
                <a:solidFill>
                  <a:srgbClr val="4E9EBA"/>
                </a:solidFill>
              </a:rPr>
              <a:t>balance entre el beneficio y el riesgo percibido</a:t>
            </a:r>
            <a:r>
              <a:rPr lang="es-ES" sz="2000"/>
              <a:t>: </a:t>
            </a:r>
            <a:r>
              <a:rPr lang="es-ES" sz="2000" b="1">
                <a:solidFill>
                  <a:srgbClr val="4E9EBA"/>
                </a:solidFill>
              </a:rPr>
              <a:t>en pacientes de alto RCV los beneficios están más claros; en la mayoría de los pacientes los beneficios pueden ser marginales </a:t>
            </a:r>
            <a:endParaRPr lang="es-ES" sz="200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Valorar el impacto del tratamiento en términos de RAR por tener en cuenta la prevalencia del problema en la población a la que pertenece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/>
              <a:t>Valorar </a:t>
            </a:r>
            <a:r>
              <a:rPr lang="es-ES" sz="2000" b="1">
                <a:solidFill>
                  <a:srgbClr val="4E9EBA"/>
                </a:solidFill>
              </a:rPr>
              <a:t>riesgos de estatinas</a:t>
            </a:r>
            <a:r>
              <a:rPr lang="es-ES" sz="2000"/>
              <a:t>: edad factor predisponente de mayor peso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/>
              <a:t>Daños musculares y gastrointestinales y aumento de enzimas hepáticas, </a:t>
            </a:r>
            <a:r>
              <a:rPr lang="es-ES" sz="2000" err="1"/>
              <a:t>hepatotoxicidad</a:t>
            </a:r>
            <a:r>
              <a:rPr lang="es-ES" sz="2000"/>
              <a:t>, DM tipo 2 de nueva aparición, toxicidad renal, deterioro cognitivo, hemorragia intracraneal, etc.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b="1">
                <a:solidFill>
                  <a:srgbClr val="4E9EBA"/>
                </a:solidFill>
              </a:rPr>
              <a:t>RECOMENDACIONES</a:t>
            </a:r>
          </a:p>
          <a:p>
            <a:endParaRPr lang="es-ES" sz="2000" b="1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2583" y="5276590"/>
            <a:ext cx="9503923" cy="72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317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CD9D10FA1F543857F910471C88E3F" ma:contentTypeVersion="16" ma:contentTypeDescription="Create a new document." ma:contentTypeScope="" ma:versionID="425cd23d2edfe17dc9bf03461bfeb4a9">
  <xsd:schema xmlns:xsd="http://www.w3.org/2001/XMLSchema" xmlns:xs="http://www.w3.org/2001/XMLSchema" xmlns:p="http://schemas.microsoft.com/office/2006/metadata/properties" xmlns:ns2="1fdafc60-6e87-4fef-9209-278af2a3ac6d" xmlns:ns3="f301a845-6ce7-4628-b9f3-e90712a662a6" targetNamespace="http://schemas.microsoft.com/office/2006/metadata/properties" ma:root="true" ma:fieldsID="eb989ff74015724fce6d6b5bb7aca058" ns2:_="" ns3:_="">
    <xsd:import namespace="1fdafc60-6e87-4fef-9209-278af2a3ac6d"/>
    <xsd:import namespace="f301a845-6ce7-4628-b9f3-e90712a66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afc60-6e87-4fef-9209-278af2a3ac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1a845-6ce7-4628-b9f3-e90712a66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2c9e86-a5d1-4fbb-99d0-b14c622278c8}" ma:internalName="TaxCatchAll" ma:showField="CatchAllData" ma:web="f301a845-6ce7-4628-b9f3-e90712a66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01a845-6ce7-4628-b9f3-e90712a662a6" xsi:nil="true"/>
    <lcf76f155ced4ddcb4097134ff3c332f xmlns="1fdafc60-6e87-4fef-9209-278af2a3ac6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04A9D9-891B-4215-9514-73559F2FA3A5}">
  <ds:schemaRefs>
    <ds:schemaRef ds:uri="1fdafc60-6e87-4fef-9209-278af2a3ac6d"/>
    <ds:schemaRef ds:uri="f301a845-6ce7-4628-b9f3-e90712a662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C9C0450-BEA5-4695-94A4-D41D36B74154}">
  <ds:schemaRefs>
    <ds:schemaRef ds:uri="1fdafc60-6e87-4fef-9209-278af2a3ac6d"/>
    <ds:schemaRef ds:uri="f301a845-6ce7-4628-b9f3-e90712a662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737D3B-2628-4CB1-A252-A7A3FD4F81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1430</Words>
  <Application>Microsoft Office PowerPoint</Application>
  <PresentationFormat>Panorámica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Wingdings</vt:lpstr>
      <vt:lpstr>Tema de Office</vt:lpstr>
      <vt:lpstr>COLESTEROL Y PREVENCIÓN PRIMARIA DE LA ENFERMEDAD CARDIOVASCULAR: El debate continúa  Vol 30, nº7 2022</vt:lpstr>
      <vt:lpstr>Sumario</vt:lpstr>
      <vt:lpstr>INTRODUCCIÓN</vt:lpstr>
      <vt:lpstr>INTRODUCCIÓN</vt:lpstr>
      <vt:lpstr>NIVELES DE COLESTEROL Y ENFERMEDAD CARDIOVASCULAR: ¿CUANTO MÁS BAJO, MEJOR?</vt:lpstr>
      <vt:lpstr>CUÁNDO INICIAR EL TRATAMIENTO EN PREVENCIÓN PRIMARIA DE LA ECV: ¿en base al riesgo CV o niveles de c-LDL?</vt:lpstr>
      <vt:lpstr>CUÁNDO INICIAR EL TRATAMIENTO EN PREVENCIÓN PRIMARIA DE LA ECV: ¿en base al riesgo CV o niveles de c-LDL?</vt:lpstr>
      <vt:lpstr>CUÁNDO INICIAR EL TRATAMIENTO EN PREVENCIÓN PRIMARIA DE LA ECV: ¿en base al riesgo CV o niveles de c-LDL?</vt:lpstr>
      <vt:lpstr>RELACIÓN BENEFICIO/RIESGO DE ESTATINAS EN PREVENCIÓN PRIMARIA</vt:lpstr>
      <vt:lpstr>DOSIS DE ESTATINAS E INTENSIFICACIÓN DEL TRATAMIENTO</vt:lpstr>
      <vt:lpstr>DOSIS DE ESTATINAS E INTENSIFICACIÓN DEL TRATAMIENTO</vt:lpstr>
      <vt:lpstr>DOSIS DE ESTATINAS E INTENSIFICACIÓN DEL TRATAMIENTO</vt:lpstr>
      <vt:lpstr>TRATAMIENTO DE LA DISLIPEMIA EN LA DM tipo 2</vt:lpstr>
      <vt:lpstr>PREVENCIÓN PRIMARIA EN PERSONAS MAYORES DE 75 AÑOS</vt:lpstr>
      <vt:lpstr>DEPRESCRIPCIÓN DE ESTATINAS EN PACIENTES FRÁGILES</vt:lpstr>
      <vt:lpstr>Para más información y bibliografía… 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INFAC  Vol xx, nºx año</dc:title>
  <dc:creator>López Varona, Mª José</dc:creator>
  <cp:lastModifiedBy>Jon Cerezo</cp:lastModifiedBy>
  <cp:revision>3</cp:revision>
  <cp:lastPrinted>2022-02-23T13:38:32Z</cp:lastPrinted>
  <dcterms:created xsi:type="dcterms:W3CDTF">2022-01-18T07:46:55Z</dcterms:created>
  <dcterms:modified xsi:type="dcterms:W3CDTF">2023-01-23T15:16:12Z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0x010100491CD9D10FA1F543857F910471C88E3F</vt:lpwstr>
  </property>
  <property fmtid="{D5CDD505-2E9C-101B-9397-08002B2CF9AE}" pid="3" name="MediaServiceImageTags">
    <vt:lpwstr/>
  </property>
</Properties>
</file>