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 id="283" r:id="rId35"/>
    <p:sldId id="284" r:id="rId36"/>
  </p:sldIdLst>
  <p:sldSz cx="9144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1pPr>
    <a:lvl2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2pPr>
    <a:lvl3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3pPr>
    <a:lvl4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4pPr>
    <a:lvl5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5pPr>
    <a:lvl6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6pPr>
    <a:lvl7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7pPr>
    <a:lvl8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8pPr>
    <a:lvl9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file>

<file path=ppt/presProps.xml><?xml version="1.0" encoding="utf-8"?>
<p:presentationPr xmlns:a="http://schemas.openxmlformats.org/drawingml/2006/main" xmlns:r="http://schemas.openxmlformats.org/officeDocument/2006/relationships" xmlns:p="http://schemas.openxmlformats.org/presentationml/2006/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DD4EA"/>
          </a:solidFill>
        </a:fill>
      </a:tcStyle>
    </a:wholeTbl>
    <a:band2H>
      <a:tcTxStyle b="def" i="def"/>
      <a:tcStyle>
        <a:tcBdr/>
        <a:fill>
          <a:solidFill>
            <a:srgbClr val="E8EBF5"/>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0E0E0"/>
          </a:solidFill>
        </a:fill>
      </a:tcStyle>
    </a:wholeTbl>
    <a:band2H>
      <a:tcTxStyle b="def" i="def"/>
      <a:tcStyle>
        <a:tcBdr/>
        <a:fill>
          <a:solidFill>
            <a:srgbClr val="F0F0F0"/>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4E2CE"/>
          </a:solidFill>
        </a:fill>
      </a:tcStyle>
    </a:wholeTbl>
    <a:band2H>
      <a:tcTxStyle b="def" i="def"/>
      <a:tcStyle>
        <a:tcBdr/>
        <a:fill>
          <a:solidFill>
            <a:srgbClr val="EBF1E8"/>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b="def" i="def"/>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b="def" i="def"/>
      <a:tcStyle>
        <a:tcBdr/>
        <a:fill>
          <a:solidFill>
            <a:srgbClr val="FFFFFF"/>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 Id="rId29" Type="http://schemas.openxmlformats.org/officeDocument/2006/relationships/slide" Target="slides/slide22.xml"/><Relationship Id="rId30" Type="http://schemas.openxmlformats.org/officeDocument/2006/relationships/slide" Target="slides/slide23.xml"/><Relationship Id="rId31" Type="http://schemas.openxmlformats.org/officeDocument/2006/relationships/slide" Target="slides/slide24.xml"/><Relationship Id="rId32" Type="http://schemas.openxmlformats.org/officeDocument/2006/relationships/slide" Target="slides/slide25.xml"/><Relationship Id="rId33" Type="http://schemas.openxmlformats.org/officeDocument/2006/relationships/slide" Target="slides/slide26.xml"/><Relationship Id="rId34" Type="http://schemas.openxmlformats.org/officeDocument/2006/relationships/slide" Target="slides/slide27.xml"/><Relationship Id="rId35" Type="http://schemas.openxmlformats.org/officeDocument/2006/relationships/slide" Target="slides/slide28.xml"/><Relationship Id="rId36" Type="http://schemas.openxmlformats.org/officeDocument/2006/relationships/slide" Target="slides/slide29.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 name="Shape 51"/>
          <p:cNvSpPr/>
          <p:nvPr>
            <p:ph type="sldImg"/>
          </p:nvPr>
        </p:nvSpPr>
        <p:spPr>
          <a:xfrm>
            <a:off x="1143000" y="685800"/>
            <a:ext cx="4572000" cy="3429000"/>
          </a:xfrm>
          <a:prstGeom prst="rect">
            <a:avLst/>
          </a:prstGeom>
        </p:spPr>
        <p:txBody>
          <a:bodyPr/>
          <a:lstStyle/>
          <a:p>
            <a:pPr/>
          </a:p>
        </p:txBody>
      </p:sp>
      <p:sp>
        <p:nvSpPr>
          <p:cNvPr id="52" name="Shape 52"/>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latinLnBrk="0">
      <a:defRPr sz="1200">
        <a:latin typeface="+mj-lt"/>
        <a:ea typeface="+mj-ea"/>
        <a:cs typeface="+mj-cs"/>
        <a:sym typeface="Calibri"/>
      </a:defRPr>
    </a:lvl1pPr>
    <a:lvl2pPr indent="228600" latinLnBrk="0">
      <a:defRPr sz="1200">
        <a:latin typeface="+mj-lt"/>
        <a:ea typeface="+mj-ea"/>
        <a:cs typeface="+mj-cs"/>
        <a:sym typeface="Calibri"/>
      </a:defRPr>
    </a:lvl2pPr>
    <a:lvl3pPr indent="457200" latinLnBrk="0">
      <a:defRPr sz="1200">
        <a:latin typeface="+mj-lt"/>
        <a:ea typeface="+mj-ea"/>
        <a:cs typeface="+mj-cs"/>
        <a:sym typeface="Calibri"/>
      </a:defRPr>
    </a:lvl3pPr>
    <a:lvl4pPr indent="685800" latinLnBrk="0">
      <a:defRPr sz="1200">
        <a:latin typeface="+mj-lt"/>
        <a:ea typeface="+mj-ea"/>
        <a:cs typeface="+mj-cs"/>
        <a:sym typeface="Calibri"/>
      </a:defRPr>
    </a:lvl4pPr>
    <a:lvl5pPr indent="914400" latinLnBrk="0">
      <a:defRPr sz="1200">
        <a:latin typeface="+mj-lt"/>
        <a:ea typeface="+mj-ea"/>
        <a:cs typeface="+mj-cs"/>
        <a:sym typeface="Calibri"/>
      </a:defRPr>
    </a:lvl5pPr>
    <a:lvl6pPr indent="1143000" latinLnBrk="0">
      <a:defRPr sz="1200">
        <a:latin typeface="+mj-lt"/>
        <a:ea typeface="+mj-ea"/>
        <a:cs typeface="+mj-cs"/>
        <a:sym typeface="Calibri"/>
      </a:defRPr>
    </a:lvl6pPr>
    <a:lvl7pPr indent="1371600" latinLnBrk="0">
      <a:defRPr sz="1200">
        <a:latin typeface="+mj-lt"/>
        <a:ea typeface="+mj-ea"/>
        <a:cs typeface="+mj-cs"/>
        <a:sym typeface="Calibri"/>
      </a:defRPr>
    </a:lvl7pPr>
    <a:lvl8pPr indent="1600200" latinLnBrk="0">
      <a:defRPr sz="1200">
        <a:latin typeface="+mj-lt"/>
        <a:ea typeface="+mj-ea"/>
        <a:cs typeface="+mj-cs"/>
        <a:sym typeface="Calibri"/>
      </a:defRPr>
    </a:lvl8pPr>
    <a:lvl9pPr indent="1828800" latinLnBrk="0">
      <a:defRPr sz="1200">
        <a:latin typeface="+mj-lt"/>
        <a:ea typeface="+mj-ea"/>
        <a:cs typeface="+mj-cs"/>
        <a:sym typeface="Calibri"/>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type="tx" showMasterSp="0" showMasterPhAnim="1">
  <p:cSld name="En blanco">
    <p:spTree>
      <p:nvGrpSpPr>
        <p:cNvPr id="1" name=""/>
        <p:cNvGrpSpPr/>
        <p:nvPr/>
      </p:nvGrpSpPr>
      <p:grpSpPr>
        <a:xfrm>
          <a:off x="0" y="0"/>
          <a:ext cx="0" cy="0"/>
          <a:chOff x="0" y="0"/>
          <a:chExt cx="0" cy="0"/>
        </a:xfrm>
      </p:grpSpPr>
      <p:sp>
        <p:nvSpPr>
          <p:cNvPr id="12" name="Número de diapositiva"/>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type="tx" showMasterSp="0" showMasterPhAnim="1">
  <p:cSld name="Diapositiva de título">
    <p:spTree>
      <p:nvGrpSpPr>
        <p:cNvPr id="1" name=""/>
        <p:cNvGrpSpPr/>
        <p:nvPr/>
      </p:nvGrpSpPr>
      <p:grpSpPr>
        <a:xfrm>
          <a:off x="0" y="0"/>
          <a:ext cx="0" cy="0"/>
          <a:chOff x="0" y="0"/>
          <a:chExt cx="0" cy="0"/>
        </a:xfrm>
      </p:grpSpPr>
      <p:sp>
        <p:nvSpPr>
          <p:cNvPr id="19" name="Texto del título"/>
          <p:cNvSpPr txBox="1"/>
          <p:nvPr>
            <p:ph type="title"/>
          </p:nvPr>
        </p:nvSpPr>
        <p:spPr>
          <a:xfrm>
            <a:off x="685800" y="1122362"/>
            <a:ext cx="7772400" cy="2387601"/>
          </a:xfrm>
          <a:prstGeom prst="rect">
            <a:avLst/>
          </a:prstGeom>
        </p:spPr>
        <p:txBody>
          <a:bodyPr anchor="b"/>
          <a:lstStyle>
            <a:lvl1pPr algn="ctr">
              <a:defRPr sz="5400"/>
            </a:lvl1pPr>
          </a:lstStyle>
          <a:p>
            <a:pPr/>
            <a:r>
              <a:t>Texto del título</a:t>
            </a:r>
          </a:p>
        </p:txBody>
      </p:sp>
      <p:sp>
        <p:nvSpPr>
          <p:cNvPr id="20" name="Nivel de texto 1…"/>
          <p:cNvSpPr txBox="1"/>
          <p:nvPr>
            <p:ph type="body" sz="quarter" idx="1"/>
          </p:nvPr>
        </p:nvSpPr>
        <p:spPr>
          <a:xfrm>
            <a:off x="1143000" y="3602037"/>
            <a:ext cx="6858000" cy="1655764"/>
          </a:xfrm>
          <a:prstGeom prst="rect">
            <a:avLst/>
          </a:prstGeom>
        </p:spPr>
        <p:txBody>
          <a:bodyPr/>
          <a:lstStyle>
            <a:lvl1pPr marL="0" indent="0" algn="ctr">
              <a:buSzTx/>
              <a:buFontTx/>
              <a:buNone/>
              <a:defRPr sz="2400"/>
            </a:lvl1pPr>
            <a:lvl2pPr marL="0" indent="0" algn="ctr">
              <a:buSzTx/>
              <a:buFontTx/>
              <a:buNone/>
              <a:defRPr sz="2400"/>
            </a:lvl2pPr>
            <a:lvl3pPr marL="0" indent="0" algn="ctr">
              <a:buSzTx/>
              <a:buFontTx/>
              <a:buNone/>
              <a:defRPr sz="2400"/>
            </a:lvl3pPr>
            <a:lvl4pPr marL="0" indent="0" algn="ctr">
              <a:buSzTx/>
              <a:buFontTx/>
              <a:buNone/>
              <a:defRPr sz="2400"/>
            </a:lvl4pPr>
            <a:lvl5pPr marL="0" indent="0" algn="ctr">
              <a:buSzTx/>
              <a:buFontTx/>
              <a:buNone/>
              <a:defRPr sz="2400"/>
            </a:lvl5pPr>
          </a:lstStyle>
          <a:p>
            <a:pPr/>
            <a:r>
              <a:t>Nivel de texto 1</a:t>
            </a:r>
          </a:p>
          <a:p>
            <a:pPr lvl="1"/>
            <a:r>
              <a:t>Nivel de texto 2</a:t>
            </a:r>
          </a:p>
          <a:p>
            <a:pPr lvl="2"/>
            <a:r>
              <a:t>Nivel de texto 3</a:t>
            </a:r>
          </a:p>
          <a:p>
            <a:pPr lvl="3"/>
            <a:r>
              <a:t>Nivel de texto 4</a:t>
            </a:r>
          </a:p>
          <a:p>
            <a:pPr lvl="4"/>
            <a:r>
              <a:t>Nivel de texto 5</a:t>
            </a:r>
          </a:p>
        </p:txBody>
      </p:sp>
      <p:sp>
        <p:nvSpPr>
          <p:cNvPr id="21" name="Número de diapositiva"/>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type="tx" showMasterSp="1" showMasterPhAnim="1">
  <p:cSld name="Título y objetos">
    <p:spTree>
      <p:nvGrpSpPr>
        <p:cNvPr id="1" name=""/>
        <p:cNvGrpSpPr/>
        <p:nvPr/>
      </p:nvGrpSpPr>
      <p:grpSpPr>
        <a:xfrm>
          <a:off x="0" y="0"/>
          <a:ext cx="0" cy="0"/>
          <a:chOff x="0" y="0"/>
          <a:chExt cx="0" cy="0"/>
        </a:xfrm>
      </p:grpSpPr>
      <p:sp>
        <p:nvSpPr>
          <p:cNvPr id="28" name="Texto del título"/>
          <p:cNvSpPr txBox="1"/>
          <p:nvPr>
            <p:ph type="title"/>
          </p:nvPr>
        </p:nvSpPr>
        <p:spPr>
          <a:prstGeom prst="rect">
            <a:avLst/>
          </a:prstGeom>
        </p:spPr>
        <p:txBody>
          <a:bodyPr/>
          <a:lstStyle/>
          <a:p>
            <a:pPr/>
            <a:r>
              <a:t>Texto del título</a:t>
            </a:r>
          </a:p>
        </p:txBody>
      </p:sp>
      <p:sp>
        <p:nvSpPr>
          <p:cNvPr id="29" name="Número de diapositiva"/>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type="tx" showMasterSp="0" showMasterPhAnim="1">
  <p:cSld name="Encabezado de sección">
    <p:spTree>
      <p:nvGrpSpPr>
        <p:cNvPr id="1" name=""/>
        <p:cNvGrpSpPr/>
        <p:nvPr/>
      </p:nvGrpSpPr>
      <p:grpSpPr>
        <a:xfrm>
          <a:off x="0" y="0"/>
          <a:ext cx="0" cy="0"/>
          <a:chOff x="0" y="0"/>
          <a:chExt cx="0" cy="0"/>
        </a:xfrm>
      </p:grpSpPr>
      <p:pic>
        <p:nvPicPr>
          <p:cNvPr id="36" name="Imagen 7" descr="Imagen 7"/>
          <p:cNvPicPr>
            <a:picLocks noChangeAspect="1"/>
          </p:cNvPicPr>
          <p:nvPr/>
        </p:nvPicPr>
        <p:blipFill>
          <a:blip r:embed="rId2">
            <a:extLst/>
          </a:blip>
          <a:stretch>
            <a:fillRect/>
          </a:stretch>
        </p:blipFill>
        <p:spPr>
          <a:xfrm>
            <a:off x="0" y="0"/>
            <a:ext cx="9144000" cy="2679700"/>
          </a:xfrm>
          <a:prstGeom prst="rect">
            <a:avLst/>
          </a:prstGeom>
          <a:ln w="12700">
            <a:miter lim="400000"/>
          </a:ln>
        </p:spPr>
      </p:pic>
      <p:sp>
        <p:nvSpPr>
          <p:cNvPr id="37" name="Número de diapositiva"/>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type="tx" showMasterSp="0" showMasterPhAnim="1">
  <p:cSld name="Diseño personalizado">
    <p:spTree>
      <p:nvGrpSpPr>
        <p:cNvPr id="1" name=""/>
        <p:cNvGrpSpPr/>
        <p:nvPr/>
      </p:nvGrpSpPr>
      <p:grpSpPr>
        <a:xfrm>
          <a:off x="0" y="0"/>
          <a:ext cx="0" cy="0"/>
          <a:chOff x="0" y="0"/>
          <a:chExt cx="0" cy="0"/>
        </a:xfrm>
      </p:grpSpPr>
      <p:pic>
        <p:nvPicPr>
          <p:cNvPr id="44" name="Imagen 3" descr="Imagen 3"/>
          <p:cNvPicPr>
            <a:picLocks noChangeAspect="1"/>
          </p:cNvPicPr>
          <p:nvPr/>
        </p:nvPicPr>
        <p:blipFill>
          <a:blip r:embed="rId2">
            <a:extLst/>
          </a:blip>
          <a:stretch>
            <a:fillRect/>
          </a:stretch>
        </p:blipFill>
        <p:spPr>
          <a:xfrm>
            <a:off x="288234" y="2387600"/>
            <a:ext cx="8855766" cy="2997201"/>
          </a:xfrm>
          <a:prstGeom prst="rect">
            <a:avLst/>
          </a:prstGeom>
          <a:ln w="12700">
            <a:miter lim="400000"/>
          </a:ln>
        </p:spPr>
      </p:pic>
      <p:sp>
        <p:nvSpPr>
          <p:cNvPr id="45" name="Número de diapositiva"/>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slideLayout" Target="../slideLayouts/slideLayout3.xml"/><Relationship Id="rId6" Type="http://schemas.openxmlformats.org/officeDocument/2006/relationships/slideLayout" Target="../slideLayouts/slideLayout4.xml"/><Relationship Id="rId7" Type="http://schemas.openxmlformats.org/officeDocument/2006/relationships/slideLayout" Target="../slideLayouts/slideLayout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2" name="Texto del título"/>
          <p:cNvSpPr txBox="1"/>
          <p:nvPr>
            <p:ph type="title"/>
          </p:nvPr>
        </p:nvSpPr>
        <p:spPr>
          <a:xfrm>
            <a:off x="628650" y="365125"/>
            <a:ext cx="7886700" cy="1325564"/>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chor="ctr">
            <a:normAutofit fontScale="100000" lnSpcReduction="0"/>
          </a:bodyPr>
          <a:lstStyle/>
          <a:p>
            <a:pPr/>
            <a:r>
              <a:t>Texto del título</a:t>
            </a:r>
          </a:p>
        </p:txBody>
      </p:sp>
      <p:sp>
        <p:nvSpPr>
          <p:cNvPr id="3" name="CuadroTexto 2"/>
          <p:cNvSpPr txBox="1"/>
          <p:nvPr/>
        </p:nvSpPr>
        <p:spPr>
          <a:xfrm>
            <a:off x="628650" y="1868557"/>
            <a:ext cx="7886700" cy="150113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marL="285750" indent="-285750">
              <a:buSzPct val="100000"/>
              <a:buFont typeface="Arial"/>
              <a:buChar char="•"/>
              <a:defRPr sz="2400">
                <a:solidFill>
                  <a:srgbClr val="5FB1B6"/>
                </a:solidFill>
              </a:defRPr>
            </a:lvl1pPr>
            <a:lvl2pPr marL="742950" indent="-285750">
              <a:buSzPct val="100000"/>
              <a:buFont typeface="Arial"/>
              <a:buChar char="•"/>
              <a:defRPr sz="2000">
                <a:solidFill>
                  <a:srgbClr val="5FB1B6"/>
                </a:solidFill>
              </a:defRPr>
            </a:lvl2pPr>
            <a:lvl3pPr marL="1200150" indent="-285750">
              <a:buSzPct val="100000"/>
              <a:buFont typeface="Arial"/>
              <a:buChar char="•"/>
              <a:defRPr>
                <a:solidFill>
                  <a:srgbClr val="5FB1B6"/>
                </a:solidFill>
              </a:defRPr>
            </a:lvl3pPr>
            <a:lvl4pPr marL="1657350" indent="-285750">
              <a:buSzPct val="100000"/>
              <a:buFont typeface="Arial"/>
              <a:buChar char="•"/>
              <a:defRPr sz="1600">
                <a:solidFill>
                  <a:srgbClr val="5FB1B6"/>
                </a:solidFill>
              </a:defRPr>
            </a:lvl4pPr>
            <a:lvl5pPr marL="2114550" indent="-285750">
              <a:buSzPct val="100000"/>
              <a:buFont typeface="Arial"/>
              <a:buChar char="•"/>
              <a:defRPr sz="1400">
                <a:solidFill>
                  <a:srgbClr val="5FB1B6"/>
                </a:solidFill>
              </a:defRPr>
            </a:lvl5pPr>
          </a:lstStyle>
          <a:p>
            <a:pPr/>
            <a:r>
              <a:t>Haga clic para modificar los estilos de texto del patrón</a:t>
            </a:r>
          </a:p>
          <a:p>
            <a:pPr lvl="1"/>
            <a:r>
              <a:t>Segundo nivel</a:t>
            </a:r>
          </a:p>
          <a:p>
            <a:pPr lvl="2"/>
            <a:r>
              <a:t>Tercer nivel</a:t>
            </a:r>
          </a:p>
          <a:p>
            <a:pPr lvl="3"/>
            <a:r>
              <a:t>Cuarto nivel</a:t>
            </a:r>
          </a:p>
          <a:p>
            <a:pPr lvl="4"/>
            <a:r>
              <a:t>Quinto nivel</a:t>
            </a:r>
          </a:p>
        </p:txBody>
      </p:sp>
      <p:sp>
        <p:nvSpPr>
          <p:cNvPr id="4" name="Nivel de texto 1…"/>
          <p:cNvSpPr txBox="1"/>
          <p:nvPr>
            <p:ph type="body" idx="1"/>
          </p:nvPr>
        </p:nvSpPr>
        <p:spPr>
          <a:xfrm>
            <a:off x="5103812" y="2438400"/>
            <a:ext cx="3581401" cy="4419600"/>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ormAutofit fontScale="100000" lnSpcReduction="0"/>
          </a:bodyPr>
          <a:lstStyle/>
          <a:p>
            <a:pPr/>
            <a:r>
              <a:t>Nivel de texto 1</a:t>
            </a:r>
          </a:p>
          <a:p>
            <a:pPr lvl="1"/>
            <a:r>
              <a:t>Nivel de texto 2</a:t>
            </a:r>
          </a:p>
          <a:p>
            <a:pPr lvl="2"/>
            <a:r>
              <a:t>Nivel de texto 3</a:t>
            </a:r>
          </a:p>
          <a:p>
            <a:pPr lvl="3"/>
            <a:r>
              <a:t>Nivel de texto 4</a:t>
            </a:r>
          </a:p>
          <a:p>
            <a:pPr lvl="4"/>
            <a:r>
              <a:t>Nivel de texto 5</a:t>
            </a:r>
          </a:p>
        </p:txBody>
      </p:sp>
      <p:sp>
        <p:nvSpPr>
          <p:cNvPr id="5" name="Número de diapositiva"/>
          <p:cNvSpPr txBox="1"/>
          <p:nvPr>
            <p:ph type="sldNum" sz="quarter" idx="2"/>
          </p:nvPr>
        </p:nvSpPr>
        <p:spPr>
          <a:xfrm>
            <a:off x="6294578" y="6221731"/>
            <a:ext cx="258623" cy="269239"/>
          </a:xfrm>
          <a:prstGeom prst="rect">
            <a:avLst/>
          </a:prstGeom>
          <a:ln w="12700">
            <a:miter lim="400000"/>
          </a:ln>
        </p:spPr>
        <p:txBody>
          <a:bodyPr wrap="none" lIns="45718" tIns="45718" rIns="45718" bIns="45718" anchor="ctr">
            <a:spAutoFit/>
          </a:bodyPr>
          <a:lstStyle>
            <a:lvl1pPr algn="r">
              <a:defRPr sz="1200"/>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3"/>
    <p:sldLayoutId id="2147483650" r:id="rId4"/>
    <p:sldLayoutId id="2147483651" r:id="rId5"/>
    <p:sldLayoutId id="2147483652" r:id="rId6"/>
    <p:sldLayoutId id="2147483653" r:id="rId7"/>
  </p:sldLayoutIdLst>
  <p:transition xmlns:p14="http://schemas.microsoft.com/office/powerpoint/2010/main" spd="med" advClick="1"/>
  <p:txStyles>
    <p:titleStyle>
      <a:lvl1pPr marL="0" marR="0" indent="0" algn="l" defTabSz="914400" rtl="0" latinLnBrk="0">
        <a:lnSpc>
          <a:spcPct val="90000"/>
        </a:lnSpc>
        <a:spcBef>
          <a:spcPts val="0"/>
        </a:spcBef>
        <a:spcAft>
          <a:spcPts val="0"/>
        </a:spcAft>
        <a:buClrTx/>
        <a:buSzTx/>
        <a:buFontTx/>
        <a:buNone/>
        <a:tabLst/>
        <a:defRPr b="1" baseline="0" cap="none" i="0" spc="0" strike="noStrike" sz="4400" u="none">
          <a:ln>
            <a:noFill/>
          </a:ln>
          <a:solidFill>
            <a:srgbClr val="5FB1B6"/>
          </a:solidFill>
          <a:uFillTx/>
          <a:latin typeface="Arial"/>
          <a:ea typeface="Arial"/>
          <a:cs typeface="Arial"/>
          <a:sym typeface="Arial"/>
        </a:defRPr>
      </a:lvl1pPr>
      <a:lvl2pPr marL="0" marR="0" indent="0" algn="l" defTabSz="914400" rtl="0" latinLnBrk="0">
        <a:lnSpc>
          <a:spcPct val="90000"/>
        </a:lnSpc>
        <a:spcBef>
          <a:spcPts val="0"/>
        </a:spcBef>
        <a:spcAft>
          <a:spcPts val="0"/>
        </a:spcAft>
        <a:buClrTx/>
        <a:buSzTx/>
        <a:buFontTx/>
        <a:buNone/>
        <a:tabLst/>
        <a:defRPr b="1" baseline="0" cap="none" i="0" spc="0" strike="noStrike" sz="4400" u="none">
          <a:ln>
            <a:noFill/>
          </a:ln>
          <a:solidFill>
            <a:srgbClr val="5FB1B6"/>
          </a:solidFill>
          <a:uFillTx/>
          <a:latin typeface="Arial"/>
          <a:ea typeface="Arial"/>
          <a:cs typeface="Arial"/>
          <a:sym typeface="Arial"/>
        </a:defRPr>
      </a:lvl2pPr>
      <a:lvl3pPr marL="0" marR="0" indent="0" algn="l" defTabSz="914400" rtl="0" latinLnBrk="0">
        <a:lnSpc>
          <a:spcPct val="90000"/>
        </a:lnSpc>
        <a:spcBef>
          <a:spcPts val="0"/>
        </a:spcBef>
        <a:spcAft>
          <a:spcPts val="0"/>
        </a:spcAft>
        <a:buClrTx/>
        <a:buSzTx/>
        <a:buFontTx/>
        <a:buNone/>
        <a:tabLst/>
        <a:defRPr b="1" baseline="0" cap="none" i="0" spc="0" strike="noStrike" sz="4400" u="none">
          <a:ln>
            <a:noFill/>
          </a:ln>
          <a:solidFill>
            <a:srgbClr val="5FB1B6"/>
          </a:solidFill>
          <a:uFillTx/>
          <a:latin typeface="Arial"/>
          <a:ea typeface="Arial"/>
          <a:cs typeface="Arial"/>
          <a:sym typeface="Arial"/>
        </a:defRPr>
      </a:lvl3pPr>
      <a:lvl4pPr marL="0" marR="0" indent="0" algn="l" defTabSz="914400" rtl="0" latinLnBrk="0">
        <a:lnSpc>
          <a:spcPct val="90000"/>
        </a:lnSpc>
        <a:spcBef>
          <a:spcPts val="0"/>
        </a:spcBef>
        <a:spcAft>
          <a:spcPts val="0"/>
        </a:spcAft>
        <a:buClrTx/>
        <a:buSzTx/>
        <a:buFontTx/>
        <a:buNone/>
        <a:tabLst/>
        <a:defRPr b="1" baseline="0" cap="none" i="0" spc="0" strike="noStrike" sz="4400" u="none">
          <a:ln>
            <a:noFill/>
          </a:ln>
          <a:solidFill>
            <a:srgbClr val="5FB1B6"/>
          </a:solidFill>
          <a:uFillTx/>
          <a:latin typeface="Arial"/>
          <a:ea typeface="Arial"/>
          <a:cs typeface="Arial"/>
          <a:sym typeface="Arial"/>
        </a:defRPr>
      </a:lvl4pPr>
      <a:lvl5pPr marL="0" marR="0" indent="0" algn="l" defTabSz="914400" rtl="0" latinLnBrk="0">
        <a:lnSpc>
          <a:spcPct val="90000"/>
        </a:lnSpc>
        <a:spcBef>
          <a:spcPts val="0"/>
        </a:spcBef>
        <a:spcAft>
          <a:spcPts val="0"/>
        </a:spcAft>
        <a:buClrTx/>
        <a:buSzTx/>
        <a:buFontTx/>
        <a:buNone/>
        <a:tabLst/>
        <a:defRPr b="1" baseline="0" cap="none" i="0" spc="0" strike="noStrike" sz="4400" u="none">
          <a:ln>
            <a:noFill/>
          </a:ln>
          <a:solidFill>
            <a:srgbClr val="5FB1B6"/>
          </a:solidFill>
          <a:uFillTx/>
          <a:latin typeface="Arial"/>
          <a:ea typeface="Arial"/>
          <a:cs typeface="Arial"/>
          <a:sym typeface="Arial"/>
        </a:defRPr>
      </a:lvl5pPr>
      <a:lvl6pPr marL="0" marR="0" indent="0" algn="l" defTabSz="914400" rtl="0" latinLnBrk="0">
        <a:lnSpc>
          <a:spcPct val="90000"/>
        </a:lnSpc>
        <a:spcBef>
          <a:spcPts val="0"/>
        </a:spcBef>
        <a:spcAft>
          <a:spcPts val="0"/>
        </a:spcAft>
        <a:buClrTx/>
        <a:buSzTx/>
        <a:buFontTx/>
        <a:buNone/>
        <a:tabLst/>
        <a:defRPr b="1" baseline="0" cap="none" i="0" spc="0" strike="noStrike" sz="4400" u="none">
          <a:ln>
            <a:noFill/>
          </a:ln>
          <a:solidFill>
            <a:srgbClr val="5FB1B6"/>
          </a:solidFill>
          <a:uFillTx/>
          <a:latin typeface="Arial"/>
          <a:ea typeface="Arial"/>
          <a:cs typeface="Arial"/>
          <a:sym typeface="Arial"/>
        </a:defRPr>
      </a:lvl6pPr>
      <a:lvl7pPr marL="0" marR="0" indent="0" algn="l" defTabSz="914400" rtl="0" latinLnBrk="0">
        <a:lnSpc>
          <a:spcPct val="90000"/>
        </a:lnSpc>
        <a:spcBef>
          <a:spcPts val="0"/>
        </a:spcBef>
        <a:spcAft>
          <a:spcPts val="0"/>
        </a:spcAft>
        <a:buClrTx/>
        <a:buSzTx/>
        <a:buFontTx/>
        <a:buNone/>
        <a:tabLst/>
        <a:defRPr b="1" baseline="0" cap="none" i="0" spc="0" strike="noStrike" sz="4400" u="none">
          <a:ln>
            <a:noFill/>
          </a:ln>
          <a:solidFill>
            <a:srgbClr val="5FB1B6"/>
          </a:solidFill>
          <a:uFillTx/>
          <a:latin typeface="Arial"/>
          <a:ea typeface="Arial"/>
          <a:cs typeface="Arial"/>
          <a:sym typeface="Arial"/>
        </a:defRPr>
      </a:lvl7pPr>
      <a:lvl8pPr marL="0" marR="0" indent="0" algn="l" defTabSz="914400" rtl="0" latinLnBrk="0">
        <a:lnSpc>
          <a:spcPct val="90000"/>
        </a:lnSpc>
        <a:spcBef>
          <a:spcPts val="0"/>
        </a:spcBef>
        <a:spcAft>
          <a:spcPts val="0"/>
        </a:spcAft>
        <a:buClrTx/>
        <a:buSzTx/>
        <a:buFontTx/>
        <a:buNone/>
        <a:tabLst/>
        <a:defRPr b="1" baseline="0" cap="none" i="0" spc="0" strike="noStrike" sz="4400" u="none">
          <a:ln>
            <a:noFill/>
          </a:ln>
          <a:solidFill>
            <a:srgbClr val="5FB1B6"/>
          </a:solidFill>
          <a:uFillTx/>
          <a:latin typeface="Arial"/>
          <a:ea typeface="Arial"/>
          <a:cs typeface="Arial"/>
          <a:sym typeface="Arial"/>
        </a:defRPr>
      </a:lvl8pPr>
      <a:lvl9pPr marL="0" marR="0" indent="0" algn="l" defTabSz="914400" rtl="0" latinLnBrk="0">
        <a:lnSpc>
          <a:spcPct val="90000"/>
        </a:lnSpc>
        <a:spcBef>
          <a:spcPts val="0"/>
        </a:spcBef>
        <a:spcAft>
          <a:spcPts val="0"/>
        </a:spcAft>
        <a:buClrTx/>
        <a:buSzTx/>
        <a:buFontTx/>
        <a:buNone/>
        <a:tabLst/>
        <a:defRPr b="1" baseline="0" cap="none" i="0" spc="0" strike="noStrike" sz="4400" u="none">
          <a:ln>
            <a:noFill/>
          </a:ln>
          <a:solidFill>
            <a:srgbClr val="5FB1B6"/>
          </a:solidFill>
          <a:uFillTx/>
          <a:latin typeface="Arial"/>
          <a:ea typeface="Arial"/>
          <a:cs typeface="Arial"/>
          <a:sym typeface="Arial"/>
        </a:defRPr>
      </a:lvl9pPr>
    </p:titleStyle>
    <p:bodyStyle>
      <a:lvl1pPr marL="228600" marR="0" indent="-228600" algn="l" defTabSz="914400" rtl="0" latinLnBrk="0">
        <a:lnSpc>
          <a:spcPct val="90000"/>
        </a:lnSpc>
        <a:spcBef>
          <a:spcPts val="1000"/>
        </a:spcBef>
        <a:spcAft>
          <a:spcPts val="0"/>
        </a:spcAft>
        <a:buClrTx/>
        <a:buSzPct val="100000"/>
        <a:buFont typeface="Arial"/>
        <a:buChar char="•"/>
        <a:tabLst/>
        <a:defRPr b="0" baseline="0" cap="none" i="0" spc="0" strike="noStrike" sz="2800" u="none">
          <a:ln>
            <a:noFill/>
          </a:ln>
          <a:solidFill>
            <a:srgbClr val="000000"/>
          </a:solidFill>
          <a:uFillTx/>
          <a:latin typeface="+mj-lt"/>
          <a:ea typeface="+mj-ea"/>
          <a:cs typeface="+mj-cs"/>
          <a:sym typeface="Calibri"/>
        </a:defRPr>
      </a:lvl1pPr>
      <a:lvl2pPr marL="723900" marR="0" indent="-266700" algn="l" defTabSz="914400" rtl="0" latinLnBrk="0">
        <a:lnSpc>
          <a:spcPct val="90000"/>
        </a:lnSpc>
        <a:spcBef>
          <a:spcPts val="1000"/>
        </a:spcBef>
        <a:spcAft>
          <a:spcPts val="0"/>
        </a:spcAft>
        <a:buClrTx/>
        <a:buSzPct val="100000"/>
        <a:buFont typeface="Arial"/>
        <a:buChar char="•"/>
        <a:tabLst/>
        <a:defRPr b="0" baseline="0" cap="none" i="0" spc="0" strike="noStrike" sz="2800" u="none">
          <a:ln>
            <a:noFill/>
          </a:ln>
          <a:solidFill>
            <a:srgbClr val="000000"/>
          </a:solidFill>
          <a:uFillTx/>
          <a:latin typeface="+mj-lt"/>
          <a:ea typeface="+mj-ea"/>
          <a:cs typeface="+mj-cs"/>
          <a:sym typeface="Calibri"/>
        </a:defRPr>
      </a:lvl2pPr>
      <a:lvl3pPr marL="1234438" marR="0" indent="-320038" algn="l" defTabSz="914400" rtl="0" latinLnBrk="0">
        <a:lnSpc>
          <a:spcPct val="90000"/>
        </a:lnSpc>
        <a:spcBef>
          <a:spcPts val="1000"/>
        </a:spcBef>
        <a:spcAft>
          <a:spcPts val="0"/>
        </a:spcAft>
        <a:buClrTx/>
        <a:buSzPct val="100000"/>
        <a:buFont typeface="Arial"/>
        <a:buChar char="•"/>
        <a:tabLst/>
        <a:defRPr b="0" baseline="0" cap="none" i="0" spc="0" strike="noStrike" sz="2800" u="none">
          <a:ln>
            <a:noFill/>
          </a:ln>
          <a:solidFill>
            <a:srgbClr val="000000"/>
          </a:solidFill>
          <a:uFillTx/>
          <a:latin typeface="+mj-lt"/>
          <a:ea typeface="+mj-ea"/>
          <a:cs typeface="+mj-cs"/>
          <a:sym typeface="Calibri"/>
        </a:defRPr>
      </a:lvl3pPr>
      <a:lvl4pPr marL="17272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ln>
            <a:noFill/>
          </a:ln>
          <a:solidFill>
            <a:srgbClr val="000000"/>
          </a:solidFill>
          <a:uFillTx/>
          <a:latin typeface="+mj-lt"/>
          <a:ea typeface="+mj-ea"/>
          <a:cs typeface="+mj-cs"/>
          <a:sym typeface="Calibri"/>
        </a:defRPr>
      </a:lvl4pPr>
      <a:lvl5pPr marL="21844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ln>
            <a:noFill/>
          </a:ln>
          <a:solidFill>
            <a:srgbClr val="000000"/>
          </a:solidFill>
          <a:uFillTx/>
          <a:latin typeface="+mj-lt"/>
          <a:ea typeface="+mj-ea"/>
          <a:cs typeface="+mj-cs"/>
          <a:sym typeface="Calibri"/>
        </a:defRPr>
      </a:lvl5pPr>
      <a:lvl6pPr marL="26416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ln>
            <a:noFill/>
          </a:ln>
          <a:solidFill>
            <a:srgbClr val="000000"/>
          </a:solidFill>
          <a:uFillTx/>
          <a:latin typeface="+mj-lt"/>
          <a:ea typeface="+mj-ea"/>
          <a:cs typeface="+mj-cs"/>
          <a:sym typeface="Calibri"/>
        </a:defRPr>
      </a:lvl6pPr>
      <a:lvl7pPr marL="30988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ln>
            <a:noFill/>
          </a:ln>
          <a:solidFill>
            <a:srgbClr val="000000"/>
          </a:solidFill>
          <a:uFillTx/>
          <a:latin typeface="+mj-lt"/>
          <a:ea typeface="+mj-ea"/>
          <a:cs typeface="+mj-cs"/>
          <a:sym typeface="Calibri"/>
        </a:defRPr>
      </a:lvl7pPr>
      <a:lvl8pPr marL="35560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ln>
            <a:noFill/>
          </a:ln>
          <a:solidFill>
            <a:srgbClr val="000000"/>
          </a:solidFill>
          <a:uFillTx/>
          <a:latin typeface="+mj-lt"/>
          <a:ea typeface="+mj-ea"/>
          <a:cs typeface="+mj-cs"/>
          <a:sym typeface="Calibri"/>
        </a:defRPr>
      </a:lvl8pPr>
      <a:lvl9pPr marL="40132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ln>
            <a:noFill/>
          </a:ln>
          <a:solidFill>
            <a:srgbClr val="000000"/>
          </a:solidFill>
          <a:uFillTx/>
          <a:latin typeface="+mj-lt"/>
          <a:ea typeface="+mj-ea"/>
          <a:cs typeface="+mj-cs"/>
          <a:sym typeface="Calibri"/>
        </a:defRPr>
      </a:lvl9pPr>
    </p:bodyStyle>
    <p:otherStyle>
      <a:lvl1pPr marL="0" marR="0" indent="0" algn="r" defTabSz="457200" rtl="0" latinLnBrk="0">
        <a:lnSpc>
          <a:spcPct val="100000"/>
        </a:lnSpc>
        <a:spcBef>
          <a:spcPts val="0"/>
        </a:spcBef>
        <a:spcAft>
          <a:spcPts val="0"/>
        </a:spcAft>
        <a:buClrTx/>
        <a:buSzTx/>
        <a:buFontTx/>
        <a:buNone/>
        <a:tabLst/>
        <a:defRPr b="0" baseline="0" cap="none" i="0" spc="0" strike="noStrike" sz="1200" u="none">
          <a:ln>
            <a:noFill/>
          </a:ln>
          <a:solidFill>
            <a:schemeClr val="tx1"/>
          </a:solidFill>
          <a:uFillTx/>
          <a:latin typeface="+mn-lt"/>
          <a:ea typeface="+mn-ea"/>
          <a:cs typeface="+mn-cs"/>
          <a:sym typeface="Calibri"/>
        </a:defRPr>
      </a:lvl1pPr>
      <a:lvl2pPr marL="0" marR="0" indent="0" algn="r" defTabSz="457200" rtl="0" latinLnBrk="0">
        <a:lnSpc>
          <a:spcPct val="100000"/>
        </a:lnSpc>
        <a:spcBef>
          <a:spcPts val="0"/>
        </a:spcBef>
        <a:spcAft>
          <a:spcPts val="0"/>
        </a:spcAft>
        <a:buClrTx/>
        <a:buSzTx/>
        <a:buFontTx/>
        <a:buNone/>
        <a:tabLst/>
        <a:defRPr b="0" baseline="0" cap="none" i="0" spc="0" strike="noStrike" sz="1200" u="none">
          <a:ln>
            <a:noFill/>
          </a:ln>
          <a:solidFill>
            <a:schemeClr val="tx1"/>
          </a:solidFill>
          <a:uFillTx/>
          <a:latin typeface="+mn-lt"/>
          <a:ea typeface="+mn-ea"/>
          <a:cs typeface="+mn-cs"/>
          <a:sym typeface="Calibri"/>
        </a:defRPr>
      </a:lvl2pPr>
      <a:lvl3pPr marL="0" marR="0" indent="0" algn="r" defTabSz="457200" rtl="0" latinLnBrk="0">
        <a:lnSpc>
          <a:spcPct val="100000"/>
        </a:lnSpc>
        <a:spcBef>
          <a:spcPts val="0"/>
        </a:spcBef>
        <a:spcAft>
          <a:spcPts val="0"/>
        </a:spcAft>
        <a:buClrTx/>
        <a:buSzTx/>
        <a:buFontTx/>
        <a:buNone/>
        <a:tabLst/>
        <a:defRPr b="0" baseline="0" cap="none" i="0" spc="0" strike="noStrike" sz="1200" u="none">
          <a:ln>
            <a:noFill/>
          </a:ln>
          <a:solidFill>
            <a:schemeClr val="tx1"/>
          </a:solidFill>
          <a:uFillTx/>
          <a:latin typeface="+mn-lt"/>
          <a:ea typeface="+mn-ea"/>
          <a:cs typeface="+mn-cs"/>
          <a:sym typeface="Calibri"/>
        </a:defRPr>
      </a:lvl3pPr>
      <a:lvl4pPr marL="0" marR="0" indent="0" algn="r" defTabSz="457200" rtl="0" latinLnBrk="0">
        <a:lnSpc>
          <a:spcPct val="100000"/>
        </a:lnSpc>
        <a:spcBef>
          <a:spcPts val="0"/>
        </a:spcBef>
        <a:spcAft>
          <a:spcPts val="0"/>
        </a:spcAft>
        <a:buClrTx/>
        <a:buSzTx/>
        <a:buFontTx/>
        <a:buNone/>
        <a:tabLst/>
        <a:defRPr b="0" baseline="0" cap="none" i="0" spc="0" strike="noStrike" sz="1200" u="none">
          <a:ln>
            <a:noFill/>
          </a:ln>
          <a:solidFill>
            <a:schemeClr val="tx1"/>
          </a:solidFill>
          <a:uFillTx/>
          <a:latin typeface="+mn-lt"/>
          <a:ea typeface="+mn-ea"/>
          <a:cs typeface="+mn-cs"/>
          <a:sym typeface="Calibri"/>
        </a:defRPr>
      </a:lvl4pPr>
      <a:lvl5pPr marL="0" marR="0" indent="0" algn="r" defTabSz="457200" rtl="0" latinLnBrk="0">
        <a:lnSpc>
          <a:spcPct val="100000"/>
        </a:lnSpc>
        <a:spcBef>
          <a:spcPts val="0"/>
        </a:spcBef>
        <a:spcAft>
          <a:spcPts val="0"/>
        </a:spcAft>
        <a:buClrTx/>
        <a:buSzTx/>
        <a:buFontTx/>
        <a:buNone/>
        <a:tabLst/>
        <a:defRPr b="0" baseline="0" cap="none" i="0" spc="0" strike="noStrike" sz="1200" u="none">
          <a:ln>
            <a:noFill/>
          </a:ln>
          <a:solidFill>
            <a:schemeClr val="tx1"/>
          </a:solidFill>
          <a:uFillTx/>
          <a:latin typeface="+mn-lt"/>
          <a:ea typeface="+mn-ea"/>
          <a:cs typeface="+mn-cs"/>
          <a:sym typeface="Calibri"/>
        </a:defRPr>
      </a:lvl5pPr>
      <a:lvl6pPr marL="0" marR="0" indent="0" algn="r" defTabSz="457200" rtl="0" latinLnBrk="0">
        <a:lnSpc>
          <a:spcPct val="100000"/>
        </a:lnSpc>
        <a:spcBef>
          <a:spcPts val="0"/>
        </a:spcBef>
        <a:spcAft>
          <a:spcPts val="0"/>
        </a:spcAft>
        <a:buClrTx/>
        <a:buSzTx/>
        <a:buFontTx/>
        <a:buNone/>
        <a:tabLst/>
        <a:defRPr b="0" baseline="0" cap="none" i="0" spc="0" strike="noStrike" sz="1200" u="none">
          <a:ln>
            <a:noFill/>
          </a:ln>
          <a:solidFill>
            <a:schemeClr val="tx1"/>
          </a:solidFill>
          <a:uFillTx/>
          <a:latin typeface="+mn-lt"/>
          <a:ea typeface="+mn-ea"/>
          <a:cs typeface="+mn-cs"/>
          <a:sym typeface="Calibri"/>
        </a:defRPr>
      </a:lvl6pPr>
      <a:lvl7pPr marL="0" marR="0" indent="0" algn="r" defTabSz="457200" rtl="0" latinLnBrk="0">
        <a:lnSpc>
          <a:spcPct val="100000"/>
        </a:lnSpc>
        <a:spcBef>
          <a:spcPts val="0"/>
        </a:spcBef>
        <a:spcAft>
          <a:spcPts val="0"/>
        </a:spcAft>
        <a:buClrTx/>
        <a:buSzTx/>
        <a:buFontTx/>
        <a:buNone/>
        <a:tabLst/>
        <a:defRPr b="0" baseline="0" cap="none" i="0" spc="0" strike="noStrike" sz="1200" u="none">
          <a:ln>
            <a:noFill/>
          </a:ln>
          <a:solidFill>
            <a:schemeClr val="tx1"/>
          </a:solidFill>
          <a:uFillTx/>
          <a:latin typeface="+mn-lt"/>
          <a:ea typeface="+mn-ea"/>
          <a:cs typeface="+mn-cs"/>
          <a:sym typeface="Calibri"/>
        </a:defRPr>
      </a:lvl7pPr>
      <a:lvl8pPr marL="0" marR="0" indent="0" algn="r" defTabSz="457200" rtl="0" latinLnBrk="0">
        <a:lnSpc>
          <a:spcPct val="100000"/>
        </a:lnSpc>
        <a:spcBef>
          <a:spcPts val="0"/>
        </a:spcBef>
        <a:spcAft>
          <a:spcPts val="0"/>
        </a:spcAft>
        <a:buClrTx/>
        <a:buSzTx/>
        <a:buFontTx/>
        <a:buNone/>
        <a:tabLst/>
        <a:defRPr b="0" baseline="0" cap="none" i="0" spc="0" strike="noStrike" sz="1200" u="none">
          <a:ln>
            <a:noFill/>
          </a:ln>
          <a:solidFill>
            <a:schemeClr val="tx1"/>
          </a:solidFill>
          <a:uFillTx/>
          <a:latin typeface="+mn-lt"/>
          <a:ea typeface="+mn-ea"/>
          <a:cs typeface="+mn-cs"/>
          <a:sym typeface="Calibri"/>
        </a:defRPr>
      </a:lvl8pPr>
      <a:lvl9pPr marL="0" marR="0" indent="0" algn="r" defTabSz="457200" rtl="0" latinLnBrk="0">
        <a:lnSpc>
          <a:spcPct val="100000"/>
        </a:lnSpc>
        <a:spcBef>
          <a:spcPts val="0"/>
        </a:spcBef>
        <a:spcAft>
          <a:spcPts val="0"/>
        </a:spcAft>
        <a:buClrTx/>
        <a:buSzTx/>
        <a:buFontTx/>
        <a:buNone/>
        <a:tabLst/>
        <a:defRPr b="0" baseline="0" cap="none" i="0" spc="0" strike="noStrike" sz="1200" u="none">
          <a:ln>
            <a:noFill/>
          </a:ln>
          <a:solidFill>
            <a:schemeClr val="tx1"/>
          </a:solidFill>
          <a:uFillTx/>
          <a:latin typeface="+mn-lt"/>
          <a:ea typeface="+mn-ea"/>
          <a:cs typeface="+mn-cs"/>
          <a:sym typeface="Calibri"/>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png"/></Relationships>

</file>

<file path=ppt/slides/_rels/slide18.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png"/><Relationship Id="rId3" Type="http://schemas.openxmlformats.org/officeDocument/2006/relationships/image" Target="../media/image8.png"/></Relationships>

</file>

<file path=ppt/slides/_rels/slide26.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png"/></Relationships>

</file>

<file path=ppt/slides/_rels/slide29.xml.rels><?xml version="1.0" encoding="UTF-8"?>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hyperlink" Target="https://www.euskadi.eus/contenidos/informacion/cevime_infac_2021/eu_def/adjuntos/INFAC_Vol_29_n-1_antibiotikoak-hortz-prozesuetan.pdf" TargetMode="External"/></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5.png"/></Relationships>

</file>

<file path=ppt/slides/_rels/slide8.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4" name="CuadroTexto 1"/>
          <p:cNvSpPr txBox="1"/>
          <p:nvPr/>
        </p:nvSpPr>
        <p:spPr>
          <a:xfrm>
            <a:off x="1130530" y="906086"/>
            <a:ext cx="7099070" cy="340613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defRPr sz="2400">
                <a:solidFill>
                  <a:srgbClr val="4BACC6"/>
                </a:solidFill>
                <a:latin typeface="Arial Black"/>
                <a:ea typeface="Arial Black"/>
                <a:cs typeface="Arial Black"/>
                <a:sym typeface="Arial Black"/>
              </a:defRPr>
            </a:pPr>
          </a:p>
          <a:p>
            <a:pPr algn="ctr">
              <a:defRPr sz="2400">
                <a:solidFill>
                  <a:srgbClr val="4BACC6"/>
                </a:solidFill>
                <a:latin typeface="Arial Black"/>
                <a:ea typeface="Arial Black"/>
                <a:cs typeface="Arial Black"/>
                <a:sym typeface="Arial Black"/>
              </a:defRPr>
            </a:pPr>
            <a:r>
              <a:t> HORTZ-PROZESUETAN ANTIBIOTIKOAK ZENTZUZ ERABILTZEA</a:t>
            </a:r>
          </a:p>
          <a:p>
            <a:pPr algn="ctr">
              <a:defRPr>
                <a:solidFill>
                  <a:srgbClr val="4BACC6"/>
                </a:solidFill>
                <a:latin typeface="Arial Black"/>
                <a:ea typeface="Arial Black"/>
                <a:cs typeface="Arial Black"/>
                <a:sym typeface="Arial Black"/>
              </a:defRPr>
            </a:pPr>
          </a:p>
          <a:p>
            <a:pPr algn="ctr">
              <a:defRPr>
                <a:solidFill>
                  <a:srgbClr val="4BACC6"/>
                </a:solidFill>
                <a:latin typeface="Arial Black"/>
                <a:ea typeface="Arial Black"/>
                <a:cs typeface="Arial Black"/>
                <a:sym typeface="Arial Black"/>
              </a:defRPr>
            </a:pPr>
          </a:p>
          <a:p>
            <a:pPr algn="ctr">
              <a:defRPr>
                <a:solidFill>
                  <a:srgbClr val="4BACC6"/>
                </a:solidFill>
                <a:latin typeface="Arial Black"/>
                <a:ea typeface="Arial Black"/>
                <a:cs typeface="Arial Black"/>
                <a:sym typeface="Arial Black"/>
              </a:defRPr>
            </a:pPr>
          </a:p>
          <a:p>
            <a:pPr algn="ctr">
              <a:defRPr sz="2000">
                <a:solidFill>
                  <a:srgbClr val="4BACC6"/>
                </a:solidFill>
                <a:latin typeface="Arial Black"/>
                <a:ea typeface="Arial Black"/>
                <a:cs typeface="Arial Black"/>
                <a:sym typeface="Arial Black"/>
              </a:defRPr>
            </a:pPr>
          </a:p>
          <a:p>
            <a:pPr algn="ctr">
              <a:defRPr sz="2000">
                <a:solidFill>
                  <a:srgbClr val="4BACC6"/>
                </a:solidFill>
                <a:latin typeface="Arial Black"/>
                <a:ea typeface="Arial Black"/>
                <a:cs typeface="Arial Black"/>
                <a:sym typeface="Arial Black"/>
              </a:defRPr>
            </a:pPr>
            <a:r>
              <a:t>29 Lib, 1 zk. 2021</a:t>
            </a:r>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80" name="Título 1"/>
          <p:cNvSpPr txBox="1"/>
          <p:nvPr>
            <p:ph type="title"/>
          </p:nvPr>
        </p:nvSpPr>
        <p:spPr>
          <a:xfrm>
            <a:off x="685800" y="174565"/>
            <a:ext cx="7772400" cy="863569"/>
          </a:xfrm>
          <a:prstGeom prst="rect">
            <a:avLst/>
          </a:prstGeom>
          <a:ln w="9525">
            <a:solidFill>
              <a:schemeClr val="accent1"/>
            </a:solidFill>
            <a:round/>
          </a:ln>
        </p:spPr>
        <p:txBody>
          <a:bodyPr/>
          <a:lstStyle>
            <a:lvl1pPr defTabSz="877822">
              <a:defRPr sz="2600"/>
            </a:lvl1pPr>
          </a:lstStyle>
          <a:p>
            <a:pPr/>
            <a:r>
              <a:t>TRATAMENDU ANTIBIOTIKORIK BEHAR EZ DUTEN INFEKZIO ODONTOGENIKOAK</a:t>
            </a:r>
          </a:p>
        </p:txBody>
      </p:sp>
      <p:sp>
        <p:nvSpPr>
          <p:cNvPr id="81" name="Subtítulo 2"/>
          <p:cNvSpPr txBox="1"/>
          <p:nvPr>
            <p:ph type="body" idx="1"/>
          </p:nvPr>
        </p:nvSpPr>
        <p:spPr>
          <a:xfrm>
            <a:off x="685800" y="1111706"/>
            <a:ext cx="7772400" cy="4214553"/>
          </a:xfrm>
          <a:prstGeom prst="rect">
            <a:avLst/>
          </a:prstGeom>
        </p:spPr>
        <p:txBody>
          <a:bodyPr/>
          <a:lstStyle/>
          <a:p>
            <a:pPr marL="285750" indent="-285750" algn="just">
              <a:buSzPct val="100000"/>
              <a:buFont typeface="Arial"/>
              <a:buChar char="•"/>
              <a:defRPr sz="2800"/>
            </a:pPr>
            <a:r>
              <a:t>TXANTXARRA</a:t>
            </a:r>
          </a:p>
          <a:p>
            <a:pPr marL="285750" indent="-285750" algn="just">
              <a:buSzPct val="100000"/>
              <a:buFont typeface="Arial"/>
              <a:buChar char="•"/>
              <a:defRPr sz="2800"/>
            </a:pPr>
            <a:r>
              <a:t>PULPITISA</a:t>
            </a:r>
          </a:p>
          <a:p>
            <a:pPr marL="285750" indent="-285750" algn="just">
              <a:buSzPct val="100000"/>
              <a:buFont typeface="Arial"/>
              <a:buChar char="•"/>
              <a:defRPr sz="2800"/>
            </a:pPr>
            <a:r>
              <a:t>GINGIBITISA</a:t>
            </a:r>
          </a:p>
          <a:p>
            <a:pPr marL="285750" indent="-285750" algn="just">
              <a:buSzPct val="100000"/>
              <a:buFont typeface="Arial"/>
              <a:buChar char="•"/>
              <a:defRPr sz="2800"/>
            </a:pPr>
            <a:r>
              <a:t>PERIODONTITIS KRONIKOA</a:t>
            </a:r>
          </a:p>
          <a:p>
            <a:pPr marL="285750" indent="-285750" algn="just">
              <a:buSzPct val="100000"/>
              <a:buFont typeface="Arial"/>
              <a:buChar char="•"/>
              <a:defRPr sz="2800"/>
            </a:pPr>
            <a:r>
              <a:t>PERIINPLANTITISA</a:t>
            </a:r>
          </a:p>
        </p:txBody>
      </p:sp>
    </p:spTree>
  </p:cSld>
  <p:clrMapOvr>
    <a:masterClrMapping/>
  </p:clrMapOvr>
  <p:transition xmlns:p14="http://schemas.microsoft.com/office/powerpoint/2010/main" spd="med" advClick="1"/>
</p:sld>
</file>

<file path=ppt/slides/slide1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83" name="Título 1"/>
          <p:cNvSpPr txBox="1"/>
          <p:nvPr>
            <p:ph type="title"/>
          </p:nvPr>
        </p:nvSpPr>
        <p:spPr>
          <a:xfrm>
            <a:off x="685800" y="174565"/>
            <a:ext cx="7772400" cy="863569"/>
          </a:xfrm>
          <a:prstGeom prst="rect">
            <a:avLst/>
          </a:prstGeom>
        </p:spPr>
        <p:txBody>
          <a:bodyPr/>
          <a:lstStyle>
            <a:lvl1pPr>
              <a:defRPr sz="2800"/>
            </a:lvl1pPr>
          </a:lstStyle>
          <a:p>
            <a:pPr/>
            <a:r>
              <a:t>TXANTXARRA</a:t>
            </a:r>
          </a:p>
        </p:txBody>
      </p:sp>
      <p:sp>
        <p:nvSpPr>
          <p:cNvPr id="84" name="Subtítulo 2"/>
          <p:cNvSpPr txBox="1"/>
          <p:nvPr>
            <p:ph type="body" idx="1"/>
          </p:nvPr>
        </p:nvSpPr>
        <p:spPr>
          <a:xfrm>
            <a:off x="685800" y="1164258"/>
            <a:ext cx="7772400" cy="4214553"/>
          </a:xfrm>
          <a:prstGeom prst="rect">
            <a:avLst/>
          </a:prstGeom>
        </p:spPr>
        <p:txBody>
          <a:bodyPr/>
          <a:lstStyle/>
          <a:p>
            <a:pPr algn="just">
              <a:defRPr sz="2000"/>
            </a:pPr>
            <a:r>
              <a:t>- Hortz-esmaltea suntsitzea esan nahi du: plaka bakterianoa osatzen duten mikroorganismoek dietako karbono-hidratoak hartzitzen dituzte, eta horrek hortzetako esmaltea azidotzen du. IOrik ohikoena da (% 90). Hasiera batean asintomatikoa da, baina hortz-ehun sakonetara iritsi daiteke, eta pulpitisa eragin. Horretaz gain, txantxarrak beste konplikazio hauek ere eragin ditzake: pulpa-nekrosia, abzesu periapikala (flemoia) –azpiko hezurrera zabal daiteke (osteitisa edo osteomielitisa)– edo sakoneko abszesua (zelulitis odontogeneoa). Horregatik da garrantzitsua txantxarra tratatzea.</a:t>
            </a:r>
          </a:p>
          <a:p>
            <a:pPr algn="just">
              <a:defRPr sz="2000"/>
            </a:pPr>
            <a:r>
              <a:t>- Tratamendu odontologikoa (obturazioa, mekanikoki kentzea). </a:t>
            </a:r>
          </a:p>
          <a:p>
            <a:pPr algn="just">
              <a:defRPr sz="2000"/>
            </a:pPr>
            <a:r>
              <a:t>- Prebentzio-neurriak: aho-higiene egokia (eskuilatzea, fluorra topikoki ematea). Ikusi IOen prebentzioari buruzko atala.</a:t>
            </a:r>
          </a:p>
        </p:txBody>
      </p:sp>
    </p:spTree>
  </p:cSld>
  <p:clrMapOvr>
    <a:masterClrMapping/>
  </p:clrMapOvr>
  <p:transition xmlns:p14="http://schemas.microsoft.com/office/powerpoint/2010/main" spd="med" advClick="1"/>
</p:sld>
</file>

<file path=ppt/slides/slide1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86" name="Título 1"/>
          <p:cNvSpPr txBox="1"/>
          <p:nvPr>
            <p:ph type="title"/>
          </p:nvPr>
        </p:nvSpPr>
        <p:spPr>
          <a:xfrm>
            <a:off x="685800" y="174565"/>
            <a:ext cx="7772400" cy="863569"/>
          </a:xfrm>
          <a:prstGeom prst="rect">
            <a:avLst/>
          </a:prstGeom>
        </p:spPr>
        <p:txBody>
          <a:bodyPr/>
          <a:lstStyle>
            <a:lvl1pPr>
              <a:defRPr sz="2800"/>
            </a:lvl1pPr>
          </a:lstStyle>
          <a:p>
            <a:pPr/>
            <a:r>
              <a:t>PULPITISA</a:t>
            </a:r>
          </a:p>
        </p:txBody>
      </p:sp>
      <p:sp>
        <p:nvSpPr>
          <p:cNvPr id="87" name="Subtítulo 2"/>
          <p:cNvSpPr txBox="1"/>
          <p:nvPr>
            <p:ph type="body" idx="1"/>
          </p:nvPr>
        </p:nvSpPr>
        <p:spPr>
          <a:xfrm>
            <a:off x="685800" y="1132728"/>
            <a:ext cx="7772400" cy="4214553"/>
          </a:xfrm>
          <a:prstGeom prst="rect">
            <a:avLst/>
          </a:prstGeom>
        </p:spPr>
        <p:txBody>
          <a:bodyPr/>
          <a:lstStyle/>
          <a:p>
            <a:pPr algn="just">
              <a:defRPr sz="2000"/>
            </a:pPr>
            <a:r>
              <a:t>- Hortzetako mamiaren hantura, txantxarra edo foku periodontal bat garatzen ari delako, edo infekzio periapikal batetik (atzeranzko bidean). Itzulgarria edo itzulezina izan daiteke. </a:t>
            </a:r>
          </a:p>
          <a:p>
            <a:pPr algn="just">
              <a:defRPr sz="2000"/>
            </a:pPr>
            <a:r>
              <a:t>- Koadro akutu gisa agertzen da, baina kasu gehienetan hantura kroniko baten larriagotze bat izaten da.</a:t>
            </a:r>
          </a:p>
          <a:p>
            <a:pPr algn="just">
              <a:defRPr sz="2000"/>
            </a:pPr>
            <a:r>
              <a:t>- Infekzioa zabaltzen edo sistemikoa bilakatzen ari dela adierazten duten sintomak edo zeinuak daudenean soilik gomendatzen da antibioterapia. Immunitate-egoera ahuleko pazienteen kasuan, pulpitis itzulezin sintomatikoa badute, tratamendu antibiotikoa kontuan hartzekoa litzateke (ikusi 2. taula). </a:t>
            </a:r>
          </a:p>
          <a:p>
            <a:pPr algn="just">
              <a:defRPr sz="2000"/>
            </a:pPr>
            <a:r>
              <a:t>- Tratamendu sintomatikoa (analgesikoak/antiinflamatorioak) eta mekanikoa (endodontzia edo exodontzia).</a:t>
            </a:r>
          </a:p>
        </p:txBody>
      </p:sp>
    </p:spTree>
  </p:cSld>
  <p:clrMapOvr>
    <a:masterClrMapping/>
  </p:clrMapOvr>
  <p:transition xmlns:p14="http://schemas.microsoft.com/office/powerpoint/2010/main" spd="med" advClick="1"/>
</p:sld>
</file>

<file path=ppt/slides/slide1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89" name="Título 1"/>
          <p:cNvSpPr txBox="1"/>
          <p:nvPr>
            <p:ph type="title"/>
          </p:nvPr>
        </p:nvSpPr>
        <p:spPr>
          <a:xfrm>
            <a:off x="685800" y="174565"/>
            <a:ext cx="7772400" cy="863569"/>
          </a:xfrm>
          <a:prstGeom prst="rect">
            <a:avLst/>
          </a:prstGeom>
        </p:spPr>
        <p:txBody>
          <a:bodyPr/>
          <a:lstStyle>
            <a:lvl1pPr>
              <a:defRPr sz="2800"/>
            </a:lvl1pPr>
          </a:lstStyle>
          <a:p>
            <a:pPr/>
            <a:r>
              <a:t>GINGIBITISA</a:t>
            </a:r>
          </a:p>
        </p:txBody>
      </p:sp>
      <p:sp>
        <p:nvSpPr>
          <p:cNvPr id="90" name="Subtítulo 2"/>
          <p:cNvSpPr txBox="1"/>
          <p:nvPr>
            <p:ph type="body" idx="1"/>
          </p:nvPr>
        </p:nvSpPr>
        <p:spPr>
          <a:xfrm>
            <a:off x="685800" y="1143238"/>
            <a:ext cx="7772400" cy="4214553"/>
          </a:xfrm>
          <a:prstGeom prst="rect">
            <a:avLst/>
          </a:prstGeom>
        </p:spPr>
        <p:txBody>
          <a:bodyPr/>
          <a:lstStyle/>
          <a:p>
            <a:pPr algn="just"/>
            <a:r>
              <a:t>-Hortzoien hantura da, hortzetan plaka bakterianoa metatzen delako. Hortzoiak gorritu egiten dira eta odola darie. Periodontitis bihur daiteke.</a:t>
            </a:r>
          </a:p>
          <a:p>
            <a:pPr algn="just"/>
            <a:r>
              <a:t>-Tratamendu sintomatikoa (analgesikoak/antiinflamatorioak).</a:t>
            </a:r>
          </a:p>
          <a:p>
            <a:pPr algn="just"/>
            <a:r>
              <a:t>-Neurri ez-farmakologikoak: hortz-plaka kontrolatzea, tartrektomia (lertzoa garbitzea), hortzak eskuilatzea, tabakoa erretzearen kontrako aholkua, klorhexidina bidezko irakuzketak egitea.</a:t>
            </a:r>
          </a:p>
        </p:txBody>
      </p:sp>
    </p:spTree>
  </p:cSld>
  <p:clrMapOvr>
    <a:masterClrMapping/>
  </p:clrMapOvr>
  <p:transition xmlns:p14="http://schemas.microsoft.com/office/powerpoint/2010/main" spd="med" advClick="1"/>
</p:sld>
</file>

<file path=ppt/slides/slide1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92" name="Título 1"/>
          <p:cNvSpPr txBox="1"/>
          <p:nvPr>
            <p:ph type="title"/>
          </p:nvPr>
        </p:nvSpPr>
        <p:spPr>
          <a:xfrm>
            <a:off x="685800" y="174565"/>
            <a:ext cx="7772400" cy="863569"/>
          </a:xfrm>
          <a:prstGeom prst="rect">
            <a:avLst/>
          </a:prstGeom>
        </p:spPr>
        <p:txBody>
          <a:bodyPr/>
          <a:lstStyle>
            <a:lvl1pPr>
              <a:defRPr sz="2800"/>
            </a:lvl1pPr>
          </a:lstStyle>
          <a:p>
            <a:pPr/>
            <a:r>
              <a:t>PERIODONTITIS KRONIKOA</a:t>
            </a:r>
          </a:p>
        </p:txBody>
      </p:sp>
      <p:sp>
        <p:nvSpPr>
          <p:cNvPr id="93" name="Subtítulo 2"/>
          <p:cNvSpPr txBox="1"/>
          <p:nvPr>
            <p:ph type="body" idx="1"/>
          </p:nvPr>
        </p:nvSpPr>
        <p:spPr>
          <a:xfrm>
            <a:off x="685800" y="1145627"/>
            <a:ext cx="7772400" cy="4107062"/>
          </a:xfrm>
          <a:prstGeom prst="rect">
            <a:avLst/>
          </a:prstGeom>
        </p:spPr>
        <p:txBody>
          <a:bodyPr/>
          <a:lstStyle/>
          <a:p>
            <a:pPr algn="just"/>
            <a:r>
              <a:t>-</a:t>
            </a:r>
            <a:r>
              <a:rPr sz="2000"/>
              <a:t>Hortzoien hantura da; ehun konektiboa hortz-zementuan sartzea suntsitzen du, eta alboko euskarridun hezur albeolarra berxurgatzen du. Poltsak sortzen dira, hortzoiak uzkurtzen dira eta hortzak mugitzen. Abzesu periodontala da konplikazio nagusia. Plaka eta kalkuluarekin lotzen da (plaka bakteriano kaltzifikatua edo lertzoa). Periodontitis mota ohikoena da, eta gaixotasun kardiobaskularrarekin lotu da.</a:t>
            </a:r>
            <a:endParaRPr sz="2000"/>
          </a:p>
          <a:p>
            <a:pPr algn="just">
              <a:defRPr sz="2000"/>
            </a:pPr>
            <a:r>
              <a:t>-Tratamendu sintomatikoa (analgesikoak/antiinflamatorioak).</a:t>
            </a:r>
          </a:p>
          <a:p>
            <a:pPr algn="just">
              <a:defRPr sz="2000"/>
            </a:pPr>
            <a:r>
              <a:t>-Neurri ez-farmakologikoak: hortz-plaka kontrolatzea, tartrektomia (lertzoa garbitzea), hortzak eskuilatzea, tabakoa erretzearen kontrako aholkua, klorhexidina bidezko irakuzketak egitea. </a:t>
            </a:r>
          </a:p>
        </p:txBody>
      </p:sp>
    </p:spTree>
  </p:cSld>
  <p:clrMapOvr>
    <a:masterClrMapping/>
  </p:clrMapOvr>
  <p:transition xmlns:p14="http://schemas.microsoft.com/office/powerpoint/2010/main" spd="med" advClick="1"/>
</p:sld>
</file>

<file path=ppt/slides/slide1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95" name="Título 1"/>
          <p:cNvSpPr txBox="1"/>
          <p:nvPr>
            <p:ph type="title"/>
          </p:nvPr>
        </p:nvSpPr>
        <p:spPr>
          <a:xfrm>
            <a:off x="685800" y="174565"/>
            <a:ext cx="7772400" cy="863569"/>
          </a:xfrm>
          <a:prstGeom prst="rect">
            <a:avLst/>
          </a:prstGeom>
        </p:spPr>
        <p:txBody>
          <a:bodyPr/>
          <a:lstStyle>
            <a:lvl1pPr>
              <a:defRPr sz="2800"/>
            </a:lvl1pPr>
          </a:lstStyle>
          <a:p>
            <a:pPr/>
            <a:r>
              <a:t>PERIINPLANTITISA</a:t>
            </a:r>
          </a:p>
        </p:txBody>
      </p:sp>
      <p:sp>
        <p:nvSpPr>
          <p:cNvPr id="96" name="Subtítulo 2"/>
          <p:cNvSpPr txBox="1"/>
          <p:nvPr>
            <p:ph type="body" idx="1"/>
          </p:nvPr>
        </p:nvSpPr>
        <p:spPr>
          <a:xfrm>
            <a:off x="677917" y="1174768"/>
            <a:ext cx="7772401" cy="4214553"/>
          </a:xfrm>
          <a:prstGeom prst="rect">
            <a:avLst/>
          </a:prstGeom>
        </p:spPr>
        <p:txBody>
          <a:bodyPr/>
          <a:lstStyle/>
          <a:p>
            <a:pPr algn="just"/>
            <a:r>
              <a:t>-Hanturazko prozesu suntsitzaile bat da, eta hezurrean integratutako inplante baten inguruan gertatzen da: periinplante-poltsa bat sortzen da eta inguruko hezurra suntsitzen da. Inplantearen gainazalean plaka bakterianoa sortzen delako gertatzen da. Inplanteen % 16etan gertatzen da. Mina, hantura eta, batzuetan, zorne-jarioa ditu ezaugarri.</a:t>
            </a:r>
          </a:p>
          <a:p>
            <a:pPr algn="just"/>
            <a:r>
              <a:t>-Tratamendu sintomatikoa (analgesikoak/antiinflamatorioak). </a:t>
            </a:r>
          </a:p>
          <a:p>
            <a:pPr algn="just"/>
            <a:r>
              <a:t>-Neurri ez-farmakologikoak: garbiketa lokala eta metakinak kentzea.</a:t>
            </a:r>
          </a:p>
        </p:txBody>
      </p:sp>
    </p:spTree>
  </p:cSld>
  <p:clrMapOvr>
    <a:masterClrMapping/>
  </p:clrMapOvr>
  <p:transition xmlns:p14="http://schemas.microsoft.com/office/powerpoint/2010/main" spd="med" advClick="1"/>
</p:sld>
</file>

<file path=ppt/slides/slide1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98" name="Título 1"/>
          <p:cNvSpPr txBox="1"/>
          <p:nvPr>
            <p:ph type="title"/>
          </p:nvPr>
        </p:nvSpPr>
        <p:spPr>
          <a:xfrm>
            <a:off x="614631" y="379562"/>
            <a:ext cx="7914738" cy="698741"/>
          </a:xfrm>
          <a:prstGeom prst="rect">
            <a:avLst/>
          </a:prstGeom>
          <a:ln w="9525">
            <a:solidFill>
              <a:schemeClr val="accent1"/>
            </a:solidFill>
            <a:round/>
          </a:ln>
        </p:spPr>
        <p:txBody>
          <a:bodyPr anchor="ctr"/>
          <a:lstStyle>
            <a:lvl1pPr algn="l" defTabSz="804672">
              <a:defRPr sz="2100"/>
            </a:lvl1pPr>
          </a:lstStyle>
          <a:p>
            <a:pPr/>
            <a:r>
              <a:t>TRATAMENDU ANTIBIOTIKOA BEHARREZKOA IZAN DEZAKETEN INFEKZIO ODONTOGENIKOAK</a:t>
            </a:r>
          </a:p>
        </p:txBody>
      </p:sp>
      <p:sp>
        <p:nvSpPr>
          <p:cNvPr id="99" name="Subtítulo 2"/>
          <p:cNvSpPr txBox="1"/>
          <p:nvPr>
            <p:ph type="body" idx="1"/>
          </p:nvPr>
        </p:nvSpPr>
        <p:spPr>
          <a:xfrm>
            <a:off x="614631" y="1423357"/>
            <a:ext cx="7839255" cy="3834445"/>
          </a:xfrm>
          <a:prstGeom prst="rect">
            <a:avLst/>
          </a:prstGeom>
        </p:spPr>
        <p:txBody>
          <a:bodyPr/>
          <a:lstStyle/>
          <a:p>
            <a:pPr algn="just">
              <a:lnSpc>
                <a:spcPct val="72000"/>
              </a:lnSpc>
              <a:defRPr sz="1500"/>
            </a:pPr>
            <a:r>
              <a:t>Antibiotikoak tratamendu odontologikoari laguntzeko terapia gisa erabiltzea egokia da baldin eta, soilik:</a:t>
            </a:r>
          </a:p>
          <a:p>
            <a:pPr marL="342900" indent="-342900" algn="just">
              <a:lnSpc>
                <a:spcPct val="72000"/>
              </a:lnSpc>
              <a:buSzPct val="100000"/>
              <a:buFont typeface="Arial"/>
              <a:buChar char="•"/>
              <a:defRPr sz="1500"/>
            </a:pPr>
            <a:r>
              <a:t>barreiatze-zantzuak badaude edo infekzioa zabaltzeko arriskua handia badago (zelulitisa/flemoia, adenopatia erregionalak, zehaztugabeko hantura)</a:t>
            </a:r>
          </a:p>
          <a:p>
            <a:pPr marL="342900" indent="-342900" algn="just">
              <a:lnSpc>
                <a:spcPct val="72000"/>
              </a:lnSpc>
              <a:buSzPct val="100000"/>
              <a:buFont typeface="Arial"/>
              <a:buChar char="•"/>
              <a:defRPr sz="1500"/>
            </a:pPr>
            <a:r>
              <a:t>sintoma sistemikoak badaude (egoera orokorraren al.daketa, sukarra) </a:t>
            </a:r>
          </a:p>
          <a:p>
            <a:pPr marL="342900" indent="-342900" algn="just">
              <a:lnSpc>
                <a:spcPct val="72000"/>
              </a:lnSpc>
              <a:buSzPct val="100000"/>
              <a:buFont typeface="Arial"/>
              <a:buChar char="•"/>
              <a:defRPr sz="1500"/>
            </a:pPr>
            <a:r>
              <a:t>immunitate-egoera ahula duten pazienteak badira</a:t>
            </a:r>
          </a:p>
          <a:p>
            <a:pPr algn="just">
              <a:lnSpc>
                <a:spcPct val="72000"/>
              </a:lnSpc>
              <a:defRPr sz="1500"/>
            </a:pPr>
            <a:r>
              <a:t>Tratamendu antibiotikoaren iraupen gomendatua ez dago argi zehaztuta eta aldakorra da, 3 eta 7 egun bitartekoa izan baitaiteke. Oro har, prozesua eta erantzun klinikoa nolakoak, halakoa izango da tratamendua. Jarraibide laburrak erabiltzea da gaur egungo joera. Nolanahi ere, garrantzitsua da tratamendua hasi eta 2-3 egunera pazientea berriz ebaluatzea, eta tratamendua bertan behera uztea komeni den balioestea zeinuak eta sintomak desagertzen direnean4,8. </a:t>
            </a:r>
          </a:p>
          <a:p>
            <a:pPr algn="just">
              <a:lnSpc>
                <a:spcPct val="72000"/>
              </a:lnSpc>
              <a:defRPr sz="1500"/>
            </a:pPr>
            <a:r>
              <a:t>IOak eragiten dituzten mikroorganismo nagusiak betalaktamikoekiko sentikorrak dira. Oro har, amoxizilina izaten da aukerako antibiotikoa. Amoxizilina-azido klabulanikoa asko erabiltzen bada ere, espektro zabala duelako, amoxizilinarekin hobera egiten ez den kasuetarako gomendatzen da.</a:t>
            </a:r>
          </a:p>
          <a:p>
            <a:pPr algn="just">
              <a:lnSpc>
                <a:spcPct val="72000"/>
              </a:lnSpc>
              <a:defRPr sz="1500"/>
            </a:pPr>
            <a:r>
              <a:t>2. taulan IO ohikoenetarako lehenengo aukerako tratamendu antibiotikoa eta ordezko aukerak zein diren jaso da. </a:t>
            </a:r>
          </a:p>
        </p:txBody>
      </p:sp>
    </p:spTree>
  </p:cSld>
  <p:clrMapOvr>
    <a:masterClrMapping/>
  </p:clrMapOvr>
  <p:transition xmlns:p14="http://schemas.microsoft.com/office/powerpoint/2010/main" spd="med" advClick="1"/>
</p:sld>
</file>

<file path=ppt/slides/slide1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pic>
        <p:nvPicPr>
          <p:cNvPr id="101" name="Imagen 3" descr="Imagen 3"/>
          <p:cNvPicPr>
            <a:picLocks noChangeAspect="1"/>
          </p:cNvPicPr>
          <p:nvPr/>
        </p:nvPicPr>
        <p:blipFill>
          <a:blip r:embed="rId2">
            <a:extLst/>
          </a:blip>
          <a:stretch>
            <a:fillRect/>
          </a:stretch>
        </p:blipFill>
        <p:spPr>
          <a:xfrm>
            <a:off x="1024124" y="457198"/>
            <a:ext cx="6904736" cy="4898960"/>
          </a:xfrm>
          <a:prstGeom prst="rect">
            <a:avLst/>
          </a:prstGeom>
          <a:ln w="12700">
            <a:miter lim="400000"/>
          </a:ln>
        </p:spPr>
      </p:pic>
    </p:spTree>
  </p:cSld>
  <p:clrMapOvr>
    <a:masterClrMapping/>
  </p:clrMapOvr>
  <p:transition xmlns:p14="http://schemas.microsoft.com/office/powerpoint/2010/main" spd="med" advClick="1"/>
</p:sld>
</file>

<file path=ppt/slides/slide1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03" name="Título 1"/>
          <p:cNvSpPr txBox="1"/>
          <p:nvPr>
            <p:ph type="title"/>
          </p:nvPr>
        </p:nvSpPr>
        <p:spPr>
          <a:xfrm>
            <a:off x="685800" y="362307"/>
            <a:ext cx="7772400" cy="473468"/>
          </a:xfrm>
          <a:prstGeom prst="rect">
            <a:avLst/>
          </a:prstGeom>
        </p:spPr>
        <p:txBody>
          <a:bodyPr/>
          <a:lstStyle>
            <a:lvl1pPr defTabSz="877822">
              <a:defRPr sz="2600"/>
            </a:lvl1pPr>
          </a:lstStyle>
          <a:p>
            <a:pPr/>
            <a:r>
              <a:t>Pulpitis itzulezin sintomatikoa</a:t>
            </a:r>
          </a:p>
        </p:txBody>
      </p:sp>
      <p:sp>
        <p:nvSpPr>
          <p:cNvPr id="104" name="Subtítulo 2"/>
          <p:cNvSpPr txBox="1"/>
          <p:nvPr>
            <p:ph type="body" idx="1"/>
          </p:nvPr>
        </p:nvSpPr>
        <p:spPr>
          <a:xfrm>
            <a:off x="776377" y="1302588"/>
            <a:ext cx="7793967" cy="3963838"/>
          </a:xfrm>
          <a:prstGeom prst="rect">
            <a:avLst/>
          </a:prstGeom>
        </p:spPr>
        <p:txBody>
          <a:bodyPr/>
          <a:lstStyle/>
          <a:p>
            <a:pPr algn="just"/>
            <a:r>
              <a:t>Etengabeko mina, min bizia, bat-batekoa eta zabaldua da pulpitis mota horren ezaugarria, zeina areagotu egiten baita etzanda eta esfortzua eginda.</a:t>
            </a:r>
          </a:p>
          <a:p>
            <a:pPr algn="just"/>
            <a:r>
              <a:t>Tratamendu odontologikoa: hanpatutako mamia kendu eta endodontzia egitea. Tratamendu sintomatikoa (analgesikoak/antiinflamatorioak).</a:t>
            </a:r>
          </a:p>
          <a:p>
            <a:pPr algn="just"/>
            <a:r>
              <a:t>Tratamendu antibiotikoa: ikusi 2. taula. </a:t>
            </a:r>
          </a:p>
        </p:txBody>
      </p:sp>
    </p:spTree>
  </p:cSld>
  <p:clrMapOvr>
    <a:masterClrMapping/>
  </p:clrMapOvr>
  <p:transition xmlns:p14="http://schemas.microsoft.com/office/powerpoint/2010/main" spd="med" advClick="1"/>
</p:sld>
</file>

<file path=ppt/slides/slide1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06" name="Título 1"/>
          <p:cNvSpPr txBox="1"/>
          <p:nvPr>
            <p:ph type="title"/>
          </p:nvPr>
        </p:nvSpPr>
        <p:spPr>
          <a:xfrm>
            <a:off x="590910" y="370934"/>
            <a:ext cx="7772401" cy="551103"/>
          </a:xfrm>
          <a:prstGeom prst="rect">
            <a:avLst/>
          </a:prstGeom>
        </p:spPr>
        <p:txBody>
          <a:bodyPr/>
          <a:lstStyle>
            <a:lvl1pPr>
              <a:defRPr sz="2800"/>
            </a:lvl1pPr>
          </a:lstStyle>
          <a:p>
            <a:pPr/>
            <a:r>
              <a:t>Abzesu periapikala</a:t>
            </a:r>
          </a:p>
        </p:txBody>
      </p:sp>
      <p:sp>
        <p:nvSpPr>
          <p:cNvPr id="107" name="Subtítulo 2"/>
          <p:cNvSpPr txBox="1"/>
          <p:nvPr>
            <p:ph type="body" idx="1"/>
          </p:nvPr>
        </p:nvSpPr>
        <p:spPr>
          <a:xfrm>
            <a:off x="590909" y="1181819"/>
            <a:ext cx="7914738" cy="4075982"/>
          </a:xfrm>
          <a:prstGeom prst="rect">
            <a:avLst/>
          </a:prstGeom>
        </p:spPr>
        <p:txBody>
          <a:bodyPr/>
          <a:lstStyle/>
          <a:p>
            <a:pPr algn="just">
              <a:lnSpc>
                <a:spcPct val="72000"/>
              </a:lnSpc>
              <a:defRPr sz="2000"/>
            </a:pPr>
            <a:r>
              <a:t>Abzesu periapikal endodontikoa (abzesu apikal akutua edo periodontitis apikal akutu zornatua) ehun periapikalen edo hortzina-mami hanturagatik/infekzioagatik sortutako bilduma zornetsua da. Min lokalizatua du ezaugarri, zeina areagotu egiten baita mastekatzerakoan eta kolpatzerakoan; batzuetan exudatu zornetsua ateratzen da albeoloetatik.</a:t>
            </a:r>
          </a:p>
          <a:p>
            <a:pPr algn="just">
              <a:lnSpc>
                <a:spcPct val="72000"/>
              </a:lnSpc>
              <a:defRPr sz="2000"/>
            </a:pPr>
            <a:r>
              <a:t>Tratamendu odontologikoa: desbridatzea eta drainatze kirurgikoa. </a:t>
            </a:r>
          </a:p>
          <a:p>
            <a:pPr algn="just">
              <a:lnSpc>
                <a:spcPct val="72000"/>
              </a:lnSpc>
              <a:defRPr sz="2000"/>
            </a:pPr>
            <a:r>
              <a:t>Tratamendu sintomatikoa (analgesikoak/antiinflamatorioak).</a:t>
            </a:r>
          </a:p>
          <a:p>
            <a:pPr algn="just">
              <a:lnSpc>
                <a:spcPct val="72000"/>
              </a:lnSpc>
              <a:defRPr sz="2000"/>
            </a:pPr>
            <a:r>
              <a:t>Tratamendu antibiotikoa: ikusi 2. taula. Antibiotikoak ez daude indikatuta infekzioa lokalizatuta badago, immunitate-sistemak behar bezala maneiatzeko gai baita. Kasu horietan, gainera, abzesua ia isolatuta egoten da odol-zirkulaziotik, eta murriztu egiten da antibiotikoak barneratzea. Tratamendu antibiotiko gehigarria indikatuta dago tratamendu kontserbatzailea edo kirurgikoa atzeratzen bada (kasu horretan, antibiotikoaren preskripzioa geroratu daitekeen balioestea gomendatzen da) eta neurri lokalak erabiliz berehala drainatzea lortzen ez bada edo infekzioak edo sintoma sistemikoek zabaltzen jarraitzen badute</a:t>
            </a: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6" name="Título 1"/>
          <p:cNvSpPr txBox="1"/>
          <p:nvPr>
            <p:ph type="title"/>
          </p:nvPr>
        </p:nvSpPr>
        <p:spPr>
          <a:xfrm>
            <a:off x="685800" y="315881"/>
            <a:ext cx="7772400" cy="558948"/>
          </a:xfrm>
          <a:prstGeom prst="rect">
            <a:avLst/>
          </a:prstGeom>
        </p:spPr>
        <p:txBody>
          <a:bodyPr/>
          <a:lstStyle>
            <a:lvl1pPr defTabSz="768094">
              <a:defRPr sz="3300"/>
            </a:lvl1pPr>
          </a:lstStyle>
          <a:p>
            <a:pPr/>
            <a:r>
              <a:t>Aurkibidea</a:t>
            </a:r>
          </a:p>
        </p:txBody>
      </p:sp>
      <p:sp>
        <p:nvSpPr>
          <p:cNvPr id="57" name="Subtítulo 2"/>
          <p:cNvSpPr txBox="1"/>
          <p:nvPr>
            <p:ph type="body" idx="1"/>
          </p:nvPr>
        </p:nvSpPr>
        <p:spPr>
          <a:xfrm>
            <a:off x="457200" y="1008993"/>
            <a:ext cx="8454044" cy="4438218"/>
          </a:xfrm>
          <a:prstGeom prst="rect">
            <a:avLst/>
          </a:prstGeom>
          <a:solidFill>
            <a:srgbClr val="5FACBC"/>
          </a:solidFill>
        </p:spPr>
        <p:txBody>
          <a:bodyPr/>
          <a:lstStyle/>
          <a:p>
            <a:pPr>
              <a:lnSpc>
                <a:spcPct val="72000"/>
              </a:lnSpc>
              <a:defRPr sz="1100"/>
            </a:pPr>
          </a:p>
          <a:p>
            <a:pPr indent="-342900" algn="just">
              <a:lnSpc>
                <a:spcPct val="96000"/>
              </a:lnSpc>
              <a:buSzPct val="100000"/>
              <a:buFont typeface="Arial"/>
              <a:buChar char="•"/>
              <a:defRPr sz="1000">
                <a:solidFill>
                  <a:srgbClr val="FFFFFF"/>
                </a:solidFill>
              </a:defRPr>
            </a:pPr>
            <a:r>
              <a:t> </a:t>
            </a:r>
            <a:r>
              <a:rPr sz="2000"/>
              <a:t>SARRERA </a:t>
            </a:r>
            <a:endParaRPr sz="4400"/>
          </a:p>
          <a:p>
            <a:pPr indent="-342900" algn="just">
              <a:lnSpc>
                <a:spcPct val="96000"/>
              </a:lnSpc>
              <a:buSzPct val="100000"/>
              <a:buFont typeface="Arial"/>
              <a:buChar char="•"/>
              <a:defRPr sz="2000">
                <a:solidFill>
                  <a:srgbClr val="FFFFFF"/>
                </a:solidFill>
              </a:defRPr>
            </a:pPr>
            <a:r>
              <a:t> AHO-BARRUNBEKO FLORA MIKROBIANOA </a:t>
            </a:r>
            <a:endParaRPr sz="1100"/>
          </a:p>
          <a:p>
            <a:pPr indent="-342900" algn="just">
              <a:lnSpc>
                <a:spcPct val="96000"/>
              </a:lnSpc>
              <a:buSzPct val="100000"/>
              <a:buFont typeface="Arial"/>
              <a:buChar char="•"/>
              <a:defRPr sz="2000">
                <a:solidFill>
                  <a:srgbClr val="FFFFFF"/>
                </a:solidFill>
              </a:defRPr>
            </a:pPr>
            <a:r>
              <a:t> INFEKZIO ODONTOGENIKOAK</a:t>
            </a:r>
            <a:r>
              <a:rPr sz="1600"/>
              <a:t>	</a:t>
            </a:r>
            <a:endParaRPr sz="1100"/>
          </a:p>
          <a:p>
            <a:pPr lvl="2" marL="914400" indent="-342900" algn="just">
              <a:lnSpc>
                <a:spcPct val="96000"/>
              </a:lnSpc>
              <a:spcBef>
                <a:spcPts val="500"/>
              </a:spcBef>
              <a:buSzPct val="100000"/>
              <a:buFont typeface="Courier New"/>
              <a:buChar char="o"/>
              <a:defRPr sz="1300">
                <a:solidFill>
                  <a:srgbClr val="FFFFFF"/>
                </a:solidFill>
              </a:defRPr>
            </a:pPr>
            <a:r>
              <a:t>Infekzio odontogenikoen prebentzioa</a:t>
            </a:r>
            <a:endParaRPr sz="2900"/>
          </a:p>
          <a:p>
            <a:pPr lvl="2" marL="914400" indent="-342900" algn="just">
              <a:lnSpc>
                <a:spcPct val="96000"/>
              </a:lnSpc>
              <a:spcBef>
                <a:spcPts val="500"/>
              </a:spcBef>
              <a:buSzPct val="100000"/>
              <a:buFont typeface="Courier New"/>
              <a:buChar char="o"/>
              <a:defRPr sz="1300">
                <a:solidFill>
                  <a:srgbClr val="FFFFFF"/>
                </a:solidFill>
              </a:defRPr>
            </a:pPr>
            <a:r>
              <a:t>Tratamendu antibiotikorik behar ez duten infekzio odontogenikoak </a:t>
            </a:r>
            <a:endParaRPr sz="800"/>
          </a:p>
          <a:p>
            <a:pPr lvl="2" marL="914400" indent="-342900" algn="just">
              <a:lnSpc>
                <a:spcPct val="96000"/>
              </a:lnSpc>
              <a:spcBef>
                <a:spcPts val="500"/>
              </a:spcBef>
              <a:buSzPct val="100000"/>
              <a:buFont typeface="Courier New"/>
              <a:buChar char="o"/>
              <a:defRPr sz="1300">
                <a:solidFill>
                  <a:srgbClr val="FFFFFF"/>
                </a:solidFill>
              </a:defRPr>
            </a:pPr>
            <a:r>
              <a:t>Tratamendu antibiotikoa beharrezkoa izan dezaketen infekzio odontogenikoak </a:t>
            </a:r>
            <a:endParaRPr sz="800"/>
          </a:p>
          <a:p>
            <a:pPr lvl="1" marL="571500" indent="-457200" algn="just">
              <a:lnSpc>
                <a:spcPct val="96000"/>
              </a:lnSpc>
              <a:spcBef>
                <a:spcPts val="500"/>
              </a:spcBef>
              <a:buSzPct val="100000"/>
              <a:buFont typeface="Arial"/>
              <a:buChar char="•"/>
              <a:defRPr sz="2000">
                <a:solidFill>
                  <a:srgbClr val="FFFFFF"/>
                </a:solidFill>
              </a:defRPr>
            </a:pPr>
            <a:r>
              <a:t>HORTZ-PROZEDURETARAKO PROFILAXI ANTIBIOTIKOA</a:t>
            </a:r>
            <a:r>
              <a:rPr sz="1600"/>
              <a:t>	</a:t>
            </a:r>
            <a:endParaRPr sz="900"/>
          </a:p>
          <a:p>
            <a:pPr lvl="2" marL="1028700" indent="-457200" algn="just">
              <a:lnSpc>
                <a:spcPct val="96000"/>
              </a:lnSpc>
              <a:spcBef>
                <a:spcPts val="500"/>
              </a:spcBef>
              <a:buSzPct val="100000"/>
              <a:buFont typeface="Courier New"/>
              <a:buChar char="o"/>
              <a:defRPr sz="1300">
                <a:solidFill>
                  <a:srgbClr val="FFFFFF"/>
                </a:solidFill>
              </a:defRPr>
            </a:pPr>
            <a:r>
              <a:t>Endokarditis bakterianoaren profilaxi antibiotikoa</a:t>
            </a:r>
            <a:endParaRPr sz="2900"/>
          </a:p>
          <a:p>
            <a:pPr lvl="2" marL="1028700" indent="-457200" algn="just">
              <a:lnSpc>
                <a:spcPct val="96000"/>
              </a:lnSpc>
              <a:spcBef>
                <a:spcPts val="500"/>
              </a:spcBef>
              <a:buSzPct val="100000"/>
              <a:buFont typeface="Courier New"/>
              <a:buChar char="o"/>
              <a:defRPr sz="1300">
                <a:solidFill>
                  <a:srgbClr val="FFFFFF"/>
                </a:solidFill>
              </a:defRPr>
            </a:pPr>
            <a:r>
              <a:t>Giltzadura-protesietako infekzioaren profilaxi antibiotikoa </a:t>
            </a:r>
            <a:endParaRPr sz="800"/>
          </a:p>
          <a:p>
            <a:pPr lvl="2" marL="1028700" indent="-457200" algn="just">
              <a:lnSpc>
                <a:spcPct val="96000"/>
              </a:lnSpc>
              <a:spcBef>
                <a:spcPts val="500"/>
              </a:spcBef>
              <a:buSzPct val="100000"/>
              <a:buFont typeface="Courier New"/>
              <a:buChar char="o"/>
              <a:defRPr sz="1300">
                <a:solidFill>
                  <a:srgbClr val="FFFFFF"/>
                </a:solidFill>
              </a:defRPr>
            </a:pPr>
            <a:r>
              <a:t>Inplanteak huts egitea prebenitzeko profilaxi antibiotikoa </a:t>
            </a:r>
            <a:endParaRPr sz="2900"/>
          </a:p>
          <a:p>
            <a:pPr lvl="1" marL="571500" indent="-457200" algn="just">
              <a:lnSpc>
                <a:spcPct val="96000"/>
              </a:lnSpc>
              <a:spcBef>
                <a:spcPts val="500"/>
              </a:spcBef>
              <a:buSzPct val="100000"/>
              <a:buFont typeface="Arial"/>
              <a:buChar char="•"/>
              <a:defRPr sz="2100">
                <a:solidFill>
                  <a:srgbClr val="FFFFFF"/>
                </a:solidFill>
              </a:defRPr>
            </a:pPr>
            <a:r>
              <a:t>IDEIA NAGUSIAK</a:t>
            </a:r>
            <a:endParaRPr sz="900"/>
          </a:p>
          <a:p>
            <a:pPr lvl="1" marL="571500" indent="-457200" algn="just">
              <a:lnSpc>
                <a:spcPct val="96000"/>
              </a:lnSpc>
              <a:spcBef>
                <a:spcPts val="500"/>
              </a:spcBef>
              <a:buSzPct val="100000"/>
              <a:buFont typeface="Arial"/>
              <a:buChar char="•"/>
              <a:defRPr sz="2100">
                <a:solidFill>
                  <a:srgbClr val="FFFFFF"/>
                </a:solidFill>
              </a:defRPr>
            </a:pPr>
            <a:r>
              <a:t>BIBLIOGRAFIA </a:t>
            </a:r>
            <a:r>
              <a:rPr sz="1200"/>
              <a:t>	</a:t>
            </a:r>
            <a:r>
              <a:rPr sz="1000"/>
              <a:t>	</a:t>
            </a:r>
          </a:p>
        </p:txBody>
      </p:sp>
    </p:spTree>
  </p:cSld>
  <p:clrMapOvr>
    <a:masterClrMapping/>
  </p:clrMapOvr>
  <p:transition xmlns:p14="http://schemas.microsoft.com/office/powerpoint/2010/main" spd="med" advClick="1"/>
</p:sld>
</file>

<file path=ppt/slides/slide2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09" name="Título 1"/>
          <p:cNvSpPr txBox="1"/>
          <p:nvPr>
            <p:ph type="title"/>
          </p:nvPr>
        </p:nvSpPr>
        <p:spPr>
          <a:xfrm>
            <a:off x="780691" y="258791"/>
            <a:ext cx="7772401" cy="585611"/>
          </a:xfrm>
          <a:prstGeom prst="rect">
            <a:avLst/>
          </a:prstGeom>
        </p:spPr>
        <p:txBody>
          <a:bodyPr/>
          <a:lstStyle>
            <a:lvl1pPr>
              <a:defRPr sz="2800"/>
            </a:lvl1pPr>
          </a:lstStyle>
          <a:p>
            <a:pPr/>
            <a:r>
              <a:t>Abzesu periodontala</a:t>
            </a:r>
          </a:p>
        </p:txBody>
      </p:sp>
      <p:sp>
        <p:nvSpPr>
          <p:cNvPr id="110" name="Subtítulo 2"/>
          <p:cNvSpPr txBox="1"/>
          <p:nvPr>
            <p:ph type="body" idx="1"/>
          </p:nvPr>
        </p:nvSpPr>
        <p:spPr>
          <a:xfrm>
            <a:off x="707365" y="1173190"/>
            <a:ext cx="7492042" cy="4084610"/>
          </a:xfrm>
          <a:prstGeom prst="rect">
            <a:avLst/>
          </a:prstGeom>
        </p:spPr>
        <p:txBody>
          <a:bodyPr/>
          <a:lstStyle/>
          <a:p>
            <a:pPr algn="just">
              <a:defRPr sz="2000"/>
            </a:pPr>
            <a:r>
              <a:t>Egitura periodontalen hantura/infekzioa da, gingibitis baten, periodontitis baten edo perikoronaritis baten ondorioz sortua. Zorne-exudatuak lerro gingibaletik edo beste leku periodontal batzuetatik drainatzen du. Lokailu periodontaleko eta ondoko hezur albeolarreko ehunak suntsitzen ditu. Honako ezaugarri hauek ditu: mina, tumefakzioa, adenopatia, zorne-jarioa eta sukarra. </a:t>
            </a:r>
          </a:p>
          <a:p>
            <a:pPr algn="just">
              <a:defRPr sz="2000"/>
            </a:pPr>
            <a:r>
              <a:t>Tratamendu odontologikoa: desbridatzea eta drainatze kirurgikoa.</a:t>
            </a:r>
          </a:p>
          <a:p>
            <a:pPr algn="just">
              <a:defRPr sz="2000"/>
            </a:pPr>
            <a:r>
              <a:t>Tratamendu antibiotikoa (ikusi 2. taula) indikatuta dago zaku edo poltsa periodontal sakon edo progresiboen abszesuak badaude, sintoma sistemikoak badaude eta immunitate-egoera ahuleko pazienteak badira, tratamendu odontologikoarekin batera.</a:t>
            </a:r>
          </a:p>
        </p:txBody>
      </p:sp>
    </p:spTree>
  </p:cSld>
  <p:clrMapOvr>
    <a:masterClrMapping/>
  </p:clrMapOvr>
  <p:transition xmlns:p14="http://schemas.microsoft.com/office/powerpoint/2010/main" spd="med" advClick="1"/>
</p:sld>
</file>

<file path=ppt/slides/slide2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12" name="Título 1"/>
          <p:cNvSpPr txBox="1"/>
          <p:nvPr>
            <p:ph type="title"/>
          </p:nvPr>
        </p:nvSpPr>
        <p:spPr>
          <a:xfrm>
            <a:off x="685800" y="345054"/>
            <a:ext cx="7772400" cy="516600"/>
          </a:xfrm>
          <a:prstGeom prst="rect">
            <a:avLst/>
          </a:prstGeom>
        </p:spPr>
        <p:txBody>
          <a:bodyPr/>
          <a:lstStyle>
            <a:lvl1pPr>
              <a:defRPr sz="2800"/>
            </a:lvl1pPr>
          </a:lstStyle>
          <a:p>
            <a:pPr/>
            <a:r>
              <a:t>Perikoronaritisa</a:t>
            </a:r>
          </a:p>
        </p:txBody>
      </p:sp>
      <p:sp>
        <p:nvSpPr>
          <p:cNvPr id="113" name="Subtítulo 2"/>
          <p:cNvSpPr txBox="1"/>
          <p:nvPr>
            <p:ph type="body" idx="1"/>
          </p:nvPr>
        </p:nvSpPr>
        <p:spPr>
          <a:xfrm>
            <a:off x="782847" y="1224951"/>
            <a:ext cx="7578305" cy="4015596"/>
          </a:xfrm>
          <a:prstGeom prst="rect">
            <a:avLst/>
          </a:prstGeom>
        </p:spPr>
        <p:txBody>
          <a:bodyPr/>
          <a:lstStyle/>
          <a:p>
            <a:pPr algn="just" defTabSz="896111">
              <a:spcBef>
                <a:spcPts val="900"/>
              </a:spcBef>
              <a:defRPr sz="1900"/>
            </a:pPr>
            <a:r>
              <a:t>Partzialki erupzionatutako hortzaren koroa estaltzen duen mukosaren infekzioa da, adibidez hirugarren haginarena («judizioko hagina»). Alboko ehun bigunetan abzesua eragin dezake. Akutua edo kronikoa izan daiteke, eta mina, sukarra, ondoez orokorra eta adenopatia eragin dezake. </a:t>
            </a:r>
          </a:p>
          <a:p>
            <a:pPr algn="just" defTabSz="896111">
              <a:spcBef>
                <a:spcPts val="900"/>
              </a:spcBef>
              <a:defRPr sz="1900"/>
            </a:pPr>
            <a:r>
              <a:t>Tratamendu odontologikoa: desbridatzea eta drainatze kirurgikoa. Perikoronaritisa behin baino gehiagotan gertatzen bada, exodontzia kirurgikoa da kontuan hartzekoa.</a:t>
            </a:r>
          </a:p>
          <a:p>
            <a:pPr algn="just" defTabSz="896111">
              <a:spcBef>
                <a:spcPts val="900"/>
              </a:spcBef>
              <a:defRPr sz="1900"/>
            </a:pPr>
            <a:r>
              <a:t>Tratamendu sintomatikoa (analgesikoak/antiinflamatorioak).</a:t>
            </a:r>
          </a:p>
          <a:p>
            <a:pPr algn="just" defTabSz="896111">
              <a:spcBef>
                <a:spcPts val="900"/>
              </a:spcBef>
              <a:defRPr sz="1900"/>
            </a:pPr>
            <a:r>
              <a:t>Tratamendu antibiotikoa: ikusi 2. taula. Indikatuta dago: infekzioa barreiatu dela adierazten duten zeinuak badaude (ahoa irekitzeko mugapena, aurpegia hanpatuta), infekzio sistemikoa bada edo immunitate-egoera ahula duen pazientea bada. </a:t>
            </a:r>
          </a:p>
        </p:txBody>
      </p:sp>
    </p:spTree>
  </p:cSld>
  <p:clrMapOvr>
    <a:masterClrMapping/>
  </p:clrMapOvr>
  <p:transition xmlns:p14="http://schemas.microsoft.com/office/powerpoint/2010/main" spd="med" advClick="1"/>
</p:sld>
</file>

<file path=ppt/slides/slide2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15" name="Título 1"/>
          <p:cNvSpPr txBox="1"/>
          <p:nvPr>
            <p:ph type="title"/>
          </p:nvPr>
        </p:nvSpPr>
        <p:spPr>
          <a:xfrm>
            <a:off x="685800" y="241539"/>
            <a:ext cx="7772400" cy="1016931"/>
          </a:xfrm>
          <a:prstGeom prst="rect">
            <a:avLst/>
          </a:prstGeom>
          <a:ln w="9525">
            <a:solidFill>
              <a:schemeClr val="accent1"/>
            </a:solidFill>
            <a:round/>
          </a:ln>
        </p:spPr>
        <p:txBody>
          <a:bodyPr anchor="ctr"/>
          <a:lstStyle>
            <a:lvl1pPr>
              <a:defRPr sz="2800"/>
            </a:lvl1pPr>
          </a:lstStyle>
          <a:p>
            <a:pPr/>
            <a:r>
              <a:t>HORTZ-PROZEDURETARAKO PROFILAXI ANTIBIOTIKOA</a:t>
            </a:r>
          </a:p>
        </p:txBody>
      </p:sp>
      <p:sp>
        <p:nvSpPr>
          <p:cNvPr id="116" name="Subtítulo 2"/>
          <p:cNvSpPr txBox="1"/>
          <p:nvPr>
            <p:ph type="body" idx="1"/>
          </p:nvPr>
        </p:nvSpPr>
        <p:spPr>
          <a:xfrm>
            <a:off x="685800" y="1552753"/>
            <a:ext cx="7673196" cy="3636036"/>
          </a:xfrm>
          <a:prstGeom prst="rect">
            <a:avLst/>
          </a:prstGeom>
        </p:spPr>
        <p:txBody>
          <a:bodyPr/>
          <a:lstStyle/>
          <a:p>
            <a:pPr algn="just">
              <a:defRPr sz="2000"/>
            </a:pPr>
            <a:r>
              <a:t>Ahoko eta Aurpegi Masailetako Kirurgiako Espainiako Elkarteak ahoko kirurgia txikian profilaxi antibiotikorik EZ egitea gomendatzen du, ezta hortzak aurretiazko infekzio-zeinurik gabe ateratzen direnean ere. </a:t>
            </a:r>
          </a:p>
          <a:p>
            <a:pPr algn="just">
              <a:defRPr sz="2000"/>
            </a:pPr>
            <a:r>
              <a:t>Tradizionalki, profilaxi antibiotikoa endokarditis infekziosoa eta giltzadura-protesien infekzioa izateko arriskua zuten pazienteentzat gomendatzen zen. Azken urteetan profilaxi-aldaketak egin dira gidetan, eraginkorrak diren ziurtasunik ez dagoelako, bakterioek antibiotikoekiko erresistentziak garatzeak kezka eragiten duelako eta hortzak garbitzeak bakteriemia iragankorra sortzen duela onartu delako, tradizionalki profilaxi antibiotikoa erabili izan den hortz-prozedurek eragiten duten bezala.</a:t>
            </a:r>
          </a:p>
        </p:txBody>
      </p:sp>
    </p:spTree>
  </p:cSld>
  <p:clrMapOvr>
    <a:masterClrMapping/>
  </p:clrMapOvr>
  <p:transition xmlns:p14="http://schemas.microsoft.com/office/powerpoint/2010/main" spd="med" advClick="1"/>
</p:sld>
</file>

<file path=ppt/slides/slide2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18" name="Subtítulo 2"/>
          <p:cNvSpPr txBox="1"/>
          <p:nvPr>
            <p:ph type="body" idx="1"/>
          </p:nvPr>
        </p:nvSpPr>
        <p:spPr>
          <a:xfrm>
            <a:off x="828136" y="1526874"/>
            <a:ext cx="7630063" cy="3730928"/>
          </a:xfrm>
          <a:prstGeom prst="rect">
            <a:avLst/>
          </a:prstGeom>
        </p:spPr>
        <p:txBody>
          <a:bodyPr/>
          <a:lstStyle/>
          <a:p>
            <a:pPr algn="just">
              <a:lnSpc>
                <a:spcPct val="81000"/>
              </a:lnSpc>
              <a:defRPr sz="2000"/>
            </a:pPr>
            <a:r>
              <a:t>Hortz-tratamenduen aurreko profilaxi antibiotikoak endokarditis bakterianoaren kasu gutxi batzuk baino ez ditu prebenitzen.</a:t>
            </a:r>
          </a:p>
          <a:p>
            <a:pPr algn="just">
              <a:lnSpc>
                <a:spcPct val="81000"/>
              </a:lnSpc>
              <a:defRPr sz="2000"/>
            </a:pPr>
            <a:r>
              <a:t>Antibiotikoek albo ondorioak eragiteko duten arriskua profilaxi antibiotikoaren onura baino handiagoa izan daiteke.</a:t>
            </a:r>
          </a:p>
          <a:p>
            <a:pPr algn="just">
              <a:lnSpc>
                <a:spcPct val="81000"/>
              </a:lnSpc>
              <a:defRPr sz="2000"/>
            </a:pPr>
            <a:r>
              <a:t>Endokarditis infekziosoa izateko arriskua gutxitzeko garrantzitsuagoa da ahoko higiene ona izatea.</a:t>
            </a:r>
          </a:p>
          <a:p>
            <a:pPr algn="just">
              <a:lnSpc>
                <a:spcPct val="81000"/>
              </a:lnSpc>
              <a:defRPr sz="2000"/>
            </a:pPr>
            <a:r>
              <a:t>Beraz, hortz-prozeduren aurretiko profilaxi antibiotikoa endokarditis bakterianoa izateko arrisku handia duten pazienteei bakarrik eman beharko litzaieke (ikusi 3. taula) bakteriemia izateko arrisku handia duten hortz-prozeduren aurretik (sustrai arraspatzea eta lisatzea, exodontzia, hortzoien azpian zuntz antibiotikoak jartzea, infektatutako ehunetan anestesiko lokalak injektatzea, garbiketa profesionala edo tartrektomia, kirurgia periodontala eta hortz-inplantea jartzea).</a:t>
            </a:r>
          </a:p>
        </p:txBody>
      </p:sp>
      <p:sp>
        <p:nvSpPr>
          <p:cNvPr id="119" name="Título 1"/>
          <p:cNvSpPr txBox="1"/>
          <p:nvPr>
            <p:ph type="title"/>
          </p:nvPr>
        </p:nvSpPr>
        <p:spPr>
          <a:xfrm>
            <a:off x="685800" y="336550"/>
            <a:ext cx="7772400" cy="1085850"/>
          </a:xfrm>
          <a:prstGeom prst="rect">
            <a:avLst/>
          </a:prstGeom>
          <a:ln w="9525">
            <a:solidFill>
              <a:schemeClr val="accent1"/>
            </a:solidFill>
            <a:round/>
          </a:ln>
        </p:spPr>
        <p:txBody>
          <a:bodyPr anchor="ctr"/>
          <a:lstStyle>
            <a:lvl1pPr>
              <a:defRPr sz="2800"/>
            </a:lvl1pPr>
          </a:lstStyle>
          <a:p>
            <a:pPr/>
            <a:r>
              <a:t>ENDOKARDITIS BAKTERIANOAREN PROFILAXI ANTIBIOTIKOA (I)</a:t>
            </a:r>
          </a:p>
        </p:txBody>
      </p:sp>
    </p:spTree>
  </p:cSld>
  <p:clrMapOvr>
    <a:masterClrMapping/>
  </p:clrMapOvr>
  <p:transition xmlns:p14="http://schemas.microsoft.com/office/powerpoint/2010/main" spd="med" advClick="1"/>
</p:sld>
</file>

<file path=ppt/slides/slide2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21" name="Subtítulo 2"/>
          <p:cNvSpPr txBox="1"/>
          <p:nvPr>
            <p:ph type="body" idx="1"/>
          </p:nvPr>
        </p:nvSpPr>
        <p:spPr>
          <a:xfrm>
            <a:off x="828136" y="1526874"/>
            <a:ext cx="7630063" cy="3730928"/>
          </a:xfrm>
          <a:prstGeom prst="rect">
            <a:avLst/>
          </a:prstGeom>
        </p:spPr>
        <p:txBody>
          <a:bodyPr/>
          <a:lstStyle/>
          <a:p>
            <a:pPr algn="just">
              <a:lnSpc>
                <a:spcPct val="81000"/>
              </a:lnSpc>
              <a:defRPr sz="2200"/>
            </a:pPr>
            <a:r>
              <a:t>Ez da profilaxirik gomendatzen infektatu gabeko ehunetan anestesia lokalaren injekzioak jartzeko, josturak kentzeko, hortzetako X izpietarako, aparatu edo zuzentzaile prostodontiko eta ortodontiko mugigarriak jartzeko edo doitzeko, obturazioetarako, endodontzietarako, hortz erorkorrak («esne hortzak») ateratzeko edo ezpain-traumatismoa edo ahoko mukosaren traumatismoa izaten bada.</a:t>
            </a:r>
          </a:p>
          <a:p>
            <a:pPr algn="just">
              <a:lnSpc>
                <a:spcPct val="81000"/>
              </a:lnSpc>
              <a:defRPr sz="2200"/>
            </a:pPr>
            <a:r>
              <a:t>Profilaxi antibiotikoa erabiliz gero, dosi bakarra eman beharko da prozeduraren aurretik (ikusi 4. taula); ez da inola ere gomendatzen ebakuntza osteko profilaxia, ez eta egun batzuetako jarraibideak ere, nahi baino gehiagotan egiten den bezala. </a:t>
            </a:r>
          </a:p>
        </p:txBody>
      </p:sp>
      <p:sp>
        <p:nvSpPr>
          <p:cNvPr id="122" name="Título 1"/>
          <p:cNvSpPr txBox="1"/>
          <p:nvPr>
            <p:ph type="title"/>
          </p:nvPr>
        </p:nvSpPr>
        <p:spPr>
          <a:xfrm>
            <a:off x="685800" y="336550"/>
            <a:ext cx="7772400" cy="1085850"/>
          </a:xfrm>
          <a:prstGeom prst="rect">
            <a:avLst/>
          </a:prstGeom>
          <a:ln w="9525">
            <a:solidFill>
              <a:schemeClr val="accent1"/>
            </a:solidFill>
            <a:round/>
          </a:ln>
        </p:spPr>
        <p:txBody>
          <a:bodyPr anchor="ctr"/>
          <a:lstStyle>
            <a:lvl1pPr>
              <a:defRPr sz="2800"/>
            </a:lvl1pPr>
          </a:lstStyle>
          <a:p>
            <a:pPr/>
            <a:r>
              <a:t>ENDOKARDITIS BAKTERIANOAREN PROFILAXI ANTIBIOTIKOA (II)</a:t>
            </a:r>
          </a:p>
        </p:txBody>
      </p:sp>
    </p:spTree>
  </p:cSld>
  <p:clrMapOvr>
    <a:masterClrMapping/>
  </p:clrMapOvr>
  <p:transition xmlns:p14="http://schemas.microsoft.com/office/powerpoint/2010/main" spd="med" advClick="1"/>
</p:sld>
</file>

<file path=ppt/slides/slide2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pic>
        <p:nvPicPr>
          <p:cNvPr id="124" name="Imagen 3" descr="Imagen 3"/>
          <p:cNvPicPr>
            <a:picLocks noChangeAspect="1"/>
          </p:cNvPicPr>
          <p:nvPr/>
        </p:nvPicPr>
        <p:blipFill>
          <a:blip r:embed="rId2">
            <a:extLst/>
          </a:blip>
          <a:stretch>
            <a:fillRect/>
          </a:stretch>
        </p:blipFill>
        <p:spPr>
          <a:xfrm>
            <a:off x="961083" y="426161"/>
            <a:ext cx="6673295" cy="1952557"/>
          </a:xfrm>
          <a:prstGeom prst="rect">
            <a:avLst/>
          </a:prstGeom>
          <a:ln w="12700">
            <a:miter lim="400000"/>
          </a:ln>
        </p:spPr>
      </p:pic>
      <p:pic>
        <p:nvPicPr>
          <p:cNvPr id="125" name="Imagen 4" descr="Imagen 4"/>
          <p:cNvPicPr>
            <a:picLocks noChangeAspect="1"/>
          </p:cNvPicPr>
          <p:nvPr/>
        </p:nvPicPr>
        <p:blipFill>
          <a:blip r:embed="rId3">
            <a:extLst/>
          </a:blip>
          <a:stretch>
            <a:fillRect/>
          </a:stretch>
        </p:blipFill>
        <p:spPr>
          <a:xfrm>
            <a:off x="1186723" y="2790392"/>
            <a:ext cx="6447655" cy="2145180"/>
          </a:xfrm>
          <a:prstGeom prst="rect">
            <a:avLst/>
          </a:prstGeom>
          <a:ln w="12700">
            <a:miter lim="400000"/>
          </a:ln>
        </p:spPr>
      </p:pic>
    </p:spTree>
  </p:cSld>
  <p:clrMapOvr>
    <a:masterClrMapping/>
  </p:clrMapOvr>
  <p:transition xmlns:p14="http://schemas.microsoft.com/office/powerpoint/2010/main" spd="med" advClick="1"/>
</p:sld>
</file>

<file path=ppt/slides/slide2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27" name="Título 1"/>
          <p:cNvSpPr txBox="1"/>
          <p:nvPr>
            <p:ph type="title"/>
          </p:nvPr>
        </p:nvSpPr>
        <p:spPr>
          <a:xfrm>
            <a:off x="615143" y="274320"/>
            <a:ext cx="7772401" cy="1112723"/>
          </a:xfrm>
          <a:prstGeom prst="rect">
            <a:avLst/>
          </a:prstGeom>
          <a:ln w="9525">
            <a:solidFill>
              <a:schemeClr val="accent1"/>
            </a:solidFill>
            <a:round/>
          </a:ln>
        </p:spPr>
        <p:txBody>
          <a:bodyPr anchor="ctr"/>
          <a:lstStyle>
            <a:lvl1pPr>
              <a:defRPr sz="2800"/>
            </a:lvl1pPr>
          </a:lstStyle>
          <a:p>
            <a:pPr/>
            <a:r>
              <a:t>GILTZADURA-PROTESIETAKO INFEKZIOAREN PROFILAXI ANTIBIOTIKOA</a:t>
            </a:r>
          </a:p>
        </p:txBody>
      </p:sp>
      <p:sp>
        <p:nvSpPr>
          <p:cNvPr id="128" name="Subtítulo 2"/>
          <p:cNvSpPr txBox="1"/>
          <p:nvPr>
            <p:ph type="body" idx="1"/>
          </p:nvPr>
        </p:nvSpPr>
        <p:spPr>
          <a:xfrm>
            <a:off x="615142" y="1579418"/>
            <a:ext cx="8038408" cy="3765666"/>
          </a:xfrm>
          <a:prstGeom prst="rect">
            <a:avLst/>
          </a:prstGeom>
        </p:spPr>
        <p:txBody>
          <a:bodyPr/>
          <a:lstStyle/>
          <a:p>
            <a:pPr algn="just">
              <a:defRPr sz="2000"/>
            </a:pPr>
            <a:r>
              <a:t>Giltzadura-protesiak dituzten pazienteentzat ADA (Odontologiako Amerikako Elkartea) eta BSAC (Kimioterapia antimikrobianoaren sozietate britainiarra) elkarteek ez dute gomendatzen hortz-prozeduren aurretik profilaxi antibiotikoa erabiltzea giltzadura-protesien infekzioa prebenitzeko. Hala ere, profilaxi antibiotikoa kontuan hartzekoa da protesian infekzio aktiboa duten pazienteentzat edo immunitate-egoera ahula duten pazienteentzat. </a:t>
            </a:r>
          </a:p>
          <a:p>
            <a:pPr algn="just">
              <a:defRPr sz="2000"/>
            </a:pPr>
            <a:r>
              <a:t>Ez da profilaxi antibiotikorik gomendatzen ohiko hortz-prozeduretan, hala nola garbiketa profesionalak (tartrektomia) edo obturazioak egin behar badira . </a:t>
            </a:r>
          </a:p>
          <a:p>
            <a:pPr algn="just">
              <a:defRPr sz="2000"/>
            </a:pPr>
            <a:r>
              <a:t>Giltzadura-inplanteak dituzten pazienteek ahoko higiene ona izan behar dute, eta ahoko infekzioren bat izanez gero, berehala tratatu beharko litzateke.</a:t>
            </a:r>
          </a:p>
        </p:txBody>
      </p:sp>
    </p:spTree>
  </p:cSld>
  <p:clrMapOvr>
    <a:masterClrMapping/>
  </p:clrMapOvr>
  <p:transition xmlns:p14="http://schemas.microsoft.com/office/powerpoint/2010/main" spd="med" advClick="1"/>
</p:sld>
</file>

<file path=ppt/slides/slide2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30" name="Título 1"/>
          <p:cNvSpPr txBox="1"/>
          <p:nvPr>
            <p:ph type="title"/>
          </p:nvPr>
        </p:nvSpPr>
        <p:spPr>
          <a:xfrm>
            <a:off x="685800" y="215659"/>
            <a:ext cx="7772400" cy="973796"/>
          </a:xfrm>
          <a:prstGeom prst="rect">
            <a:avLst/>
          </a:prstGeom>
          <a:ln w="9525">
            <a:solidFill>
              <a:schemeClr val="accent1"/>
            </a:solidFill>
            <a:round/>
          </a:ln>
        </p:spPr>
        <p:txBody>
          <a:bodyPr anchor="ctr"/>
          <a:lstStyle>
            <a:lvl1pPr>
              <a:defRPr sz="2800"/>
            </a:lvl1pPr>
          </a:lstStyle>
          <a:p>
            <a:pPr/>
            <a:r>
              <a:t>INPLANTEAK HUTS EGITEA PREBENITZEKO PROFILAXI ANTIBIOTIKOA</a:t>
            </a:r>
          </a:p>
        </p:txBody>
      </p:sp>
      <p:sp>
        <p:nvSpPr>
          <p:cNvPr id="131" name="Subtítulo 2"/>
          <p:cNvSpPr txBox="1"/>
          <p:nvPr>
            <p:ph type="body" idx="1"/>
          </p:nvPr>
        </p:nvSpPr>
        <p:spPr>
          <a:xfrm>
            <a:off x="881149" y="1396537"/>
            <a:ext cx="7439891" cy="3940235"/>
          </a:xfrm>
          <a:prstGeom prst="rect">
            <a:avLst/>
          </a:prstGeom>
        </p:spPr>
        <p:txBody>
          <a:bodyPr/>
          <a:lstStyle/>
          <a:p>
            <a:pPr algn="just">
              <a:defRPr sz="2000"/>
            </a:pPr>
            <a:r>
              <a:t>Paziente osasuntsuetan inplante osteko infekzioak prebenitzeko profilaxi antibiotikoaren ohiko erabilerari buruzko ebidentziarik ez dago.</a:t>
            </a:r>
          </a:p>
          <a:p>
            <a:pPr algn="just">
              <a:defRPr sz="2000"/>
            </a:pPr>
            <a:r>
              <a:t>Kasu konplexuetan soilik gomendatzen da inplanteak hutsik ez egiteko profilaxi antibiotikoa (aurretiko infekzio periapikala izan duten berehalako inplanteak, hezur-mentuen beharra etab.), baita immunitate-egoera ahuleko pazienteentzat ere.</a:t>
            </a:r>
          </a:p>
          <a:p>
            <a:pPr algn="just">
              <a:defRPr sz="2000"/>
            </a:pPr>
            <a:r>
              <a:t>Amoxizilinaren 2 g dosi bakarrean ematea gomendatzen da, ahotik, prozedura hasi baino 30-60 minutu lehenago, eta betalaktamikoei alergia dietenentzat, berriz, klindamizina 600 mg. </a:t>
            </a:r>
          </a:p>
        </p:txBody>
      </p:sp>
    </p:spTree>
  </p:cSld>
  <p:clrMapOvr>
    <a:masterClrMapping/>
  </p:clrMapOvr>
  <p:transition xmlns:p14="http://schemas.microsoft.com/office/powerpoint/2010/main" spd="med" advClick="1"/>
</p:sld>
</file>

<file path=ppt/slides/slide2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33" name="Título 1"/>
          <p:cNvSpPr txBox="1"/>
          <p:nvPr>
            <p:ph type="title"/>
          </p:nvPr>
        </p:nvSpPr>
        <p:spPr>
          <a:xfrm>
            <a:off x="746184" y="215658"/>
            <a:ext cx="7772401" cy="654624"/>
          </a:xfrm>
          <a:prstGeom prst="rect">
            <a:avLst/>
          </a:prstGeom>
        </p:spPr>
        <p:txBody>
          <a:bodyPr/>
          <a:lstStyle>
            <a:lvl1pPr>
              <a:spcBef>
                <a:spcPts val="1000"/>
              </a:spcBef>
              <a:defRPr b="0" sz="3200">
                <a:latin typeface="Arial Black"/>
                <a:ea typeface="Arial Black"/>
                <a:cs typeface="Arial Black"/>
                <a:sym typeface="Arial Black"/>
              </a:defRPr>
            </a:lvl1pPr>
          </a:lstStyle>
          <a:p>
            <a:pPr/>
            <a:r>
              <a:t>IDEIA NAGUSIAK</a:t>
            </a:r>
          </a:p>
        </p:txBody>
      </p:sp>
      <p:sp>
        <p:nvSpPr>
          <p:cNvPr id="134" name="Subtítulo 2"/>
          <p:cNvSpPr txBox="1"/>
          <p:nvPr>
            <p:ph type="body" idx="1"/>
          </p:nvPr>
        </p:nvSpPr>
        <p:spPr>
          <a:xfrm>
            <a:off x="1143000" y="1022465"/>
            <a:ext cx="6858000" cy="4235335"/>
          </a:xfrm>
          <a:prstGeom prst="rect">
            <a:avLst/>
          </a:prstGeom>
        </p:spPr>
        <p:txBody>
          <a:bodyPr/>
          <a:lstStyle/>
          <a:p>
            <a:pPr marL="342900" indent="-342900" algn="just">
              <a:lnSpc>
                <a:spcPct val="72000"/>
              </a:lnSpc>
              <a:buSzPct val="100000"/>
              <a:buFont typeface="Calibri"/>
              <a:buChar char="✓"/>
              <a:defRPr sz="1600"/>
            </a:pPr>
          </a:p>
          <a:p>
            <a:pPr marL="342900" indent="-342900" algn="just">
              <a:lnSpc>
                <a:spcPct val="72000"/>
              </a:lnSpc>
              <a:buSzPct val="100000"/>
              <a:buFont typeface="Calibri"/>
              <a:buChar char="✓"/>
              <a:defRPr sz="1800"/>
            </a:pPr>
            <a:r>
              <a:t>Infekzio odontogenikoak prebenitzeko modurik onena aho-higiene egokia da.</a:t>
            </a:r>
            <a:endParaRPr sz="1600"/>
          </a:p>
          <a:p>
            <a:pPr marL="342900" indent="-342900" algn="just">
              <a:lnSpc>
                <a:spcPct val="72000"/>
              </a:lnSpc>
              <a:buSzPct val="100000"/>
              <a:buFont typeface="Calibri"/>
              <a:buChar char="✓"/>
              <a:defRPr sz="1800"/>
            </a:pPr>
            <a:r>
              <a:t>Antibiotikoak ez daude beti indikatuta infekzio odontogenikoetarako.</a:t>
            </a:r>
            <a:endParaRPr sz="1600"/>
          </a:p>
          <a:p>
            <a:pPr marL="342900" indent="-342900" algn="just">
              <a:lnSpc>
                <a:spcPct val="72000"/>
              </a:lnSpc>
              <a:buSzPct val="100000"/>
              <a:buFont typeface="Calibri"/>
              <a:buChar char="✓"/>
              <a:defRPr sz="1800"/>
            </a:pPr>
            <a:r>
              <a:t>Tratamendu antibiotikoa, indikatuta badago, beste neurri batzuen gehigarri izaten da.</a:t>
            </a:r>
            <a:endParaRPr sz="1600"/>
          </a:p>
          <a:p>
            <a:pPr marL="342900" indent="-342900" algn="just">
              <a:lnSpc>
                <a:spcPct val="72000"/>
              </a:lnSpc>
              <a:buSzPct val="100000"/>
              <a:buFont typeface="Calibri"/>
              <a:buChar char="✓"/>
              <a:defRPr sz="1800"/>
            </a:pPr>
            <a:r>
              <a:t>Azken urteetan aldatu egin dira farmako-aukerari, dosiari eta tratamenduaren iraupenari buruzko irizpideak.</a:t>
            </a:r>
            <a:endParaRPr sz="1600"/>
          </a:p>
          <a:p>
            <a:pPr marL="342900" indent="-342900" algn="just">
              <a:lnSpc>
                <a:spcPct val="72000"/>
              </a:lnSpc>
              <a:buSzPct val="100000"/>
              <a:buFont typeface="Calibri"/>
              <a:buChar char="✓"/>
              <a:defRPr sz="1800"/>
            </a:pPr>
            <a:r>
              <a:t>Tratamendu antibiotikoa enpirikoa da eta, oro har, aukerakoa da amoxizilina.</a:t>
            </a:r>
            <a:endParaRPr sz="1600"/>
          </a:p>
          <a:p>
            <a:pPr marL="342900" indent="-342900" algn="just">
              <a:lnSpc>
                <a:spcPct val="72000"/>
              </a:lnSpc>
              <a:buSzPct val="100000"/>
              <a:buFont typeface="Calibri"/>
              <a:buChar char="✓"/>
              <a:defRPr sz="1800"/>
            </a:pPr>
            <a:r>
              <a:t>Antibiotikoak ez dira eraginkorrak hortzetako mina tratatzeko.</a:t>
            </a:r>
            <a:endParaRPr sz="1600"/>
          </a:p>
          <a:p>
            <a:pPr marL="342900" indent="-342900" algn="just">
              <a:lnSpc>
                <a:spcPct val="72000"/>
              </a:lnSpc>
              <a:buSzPct val="100000"/>
              <a:buFont typeface="Calibri"/>
              <a:buChar char="✓"/>
              <a:defRPr sz="1800"/>
            </a:pPr>
            <a:r>
              <a:t>Oro har, ez da profilaxi antibiotikorik gomendatzen endokarditis bakterianoa prebenitzeko, ez eta hortz-prozedurak egiten ari zaizkien pazienteetan giltzadura-protesien infekzioa prebenitzeko ere.</a:t>
            </a:r>
          </a:p>
        </p:txBody>
      </p:sp>
      <p:pic>
        <p:nvPicPr>
          <p:cNvPr id="135" name="Imagen 3" descr="Imagen 3"/>
          <p:cNvPicPr>
            <a:picLocks noChangeAspect="1"/>
          </p:cNvPicPr>
          <p:nvPr/>
        </p:nvPicPr>
        <p:blipFill>
          <a:blip r:embed="rId2">
            <a:extLst/>
          </a:blip>
          <a:stretch>
            <a:fillRect/>
          </a:stretch>
        </p:blipFill>
        <p:spPr>
          <a:xfrm>
            <a:off x="1" y="1"/>
            <a:ext cx="1263535" cy="1351771"/>
          </a:xfrm>
          <a:prstGeom prst="rect">
            <a:avLst/>
          </a:prstGeom>
          <a:ln w="12700">
            <a:miter lim="400000"/>
          </a:ln>
        </p:spPr>
      </p:pic>
    </p:spTree>
  </p:cSld>
  <p:clrMapOvr>
    <a:masterClrMapping/>
  </p:clrMapOvr>
  <p:transition xmlns:p14="http://schemas.microsoft.com/office/powerpoint/2010/main" spd="med" advClick="1"/>
</p:sld>
</file>

<file path=ppt/slides/slide2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37" name="Rectángulo 1"/>
          <p:cNvSpPr txBox="1"/>
          <p:nvPr/>
        </p:nvSpPr>
        <p:spPr>
          <a:xfrm>
            <a:off x="906085" y="861398"/>
            <a:ext cx="7281951" cy="144271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lgn="ctr" defTabSz="914400">
              <a:lnSpc>
                <a:spcPct val="90000"/>
              </a:lnSpc>
              <a:defRPr sz="4000">
                <a:solidFill>
                  <a:srgbClr val="4BACC6"/>
                </a:solidFill>
                <a:latin typeface="Arial Black"/>
                <a:ea typeface="Arial Black"/>
                <a:cs typeface="Arial Black"/>
                <a:sym typeface="Arial Black"/>
              </a:defRPr>
            </a:lvl1pPr>
          </a:lstStyle>
          <a:p>
            <a:pPr/>
            <a:r>
              <a:t>Informazio gehiago eta bibliografia…</a:t>
            </a:r>
          </a:p>
        </p:txBody>
      </p:sp>
      <p:sp>
        <p:nvSpPr>
          <p:cNvPr id="138" name="Rectángulo 2"/>
          <p:cNvSpPr txBox="1"/>
          <p:nvPr/>
        </p:nvSpPr>
        <p:spPr>
          <a:xfrm>
            <a:off x="906085" y="3154028"/>
            <a:ext cx="3437740" cy="459739"/>
          </a:xfrm>
          <a:prstGeom prst="rect">
            <a:avLst/>
          </a:prstGeom>
          <a:ln w="12700">
            <a:miter lim="400000"/>
          </a:ln>
          <a:extLst>
            <a:ext uri="{C572A759-6A51-4108-AA02-DFA0A04FC94B}">
              <ma14:wrappingTextBoxFlag xmlns:ma14="http://schemas.microsoft.com/office/mac/drawingml/2011/main" val="1"/>
            </a:ext>
          </a:extLst>
        </p:spPr>
        <p:txBody>
          <a:bodyPr wrap="none" lIns="45718" tIns="45718" rIns="45718" bIns="45718">
            <a:spAutoFit/>
          </a:bodyPr>
          <a:lstStyle>
            <a:lvl1pPr>
              <a:defRPr b="1" sz="2400" u="sng">
                <a:solidFill>
                  <a:srgbClr val="0000FF"/>
                </a:solidFill>
                <a:uFill>
                  <a:solidFill>
                    <a:srgbClr val="0000FF"/>
                  </a:solidFill>
                </a:uFill>
                <a:hlinkClick r:id="rId2" invalidUrl="" action="" tgtFrame="" tooltip="" history="1" highlightClick="0" endSnd="0"/>
              </a:defRPr>
            </a:lvl1pPr>
          </a:lstStyle>
          <a:p>
            <a:pPr>
              <a:defRPr>
                <a:solidFill>
                  <a:srgbClr val="0563C1"/>
                </a:solidFill>
                <a:uFill>
                  <a:solidFill>
                    <a:srgbClr val="0563C1"/>
                  </a:solidFill>
                </a:uFill>
              </a:defRPr>
            </a:pPr>
            <a:r>
              <a:rPr>
                <a:solidFill>
                  <a:srgbClr val="0000FF"/>
                </a:solidFill>
                <a:uFill>
                  <a:solidFill>
                    <a:srgbClr val="0000FF"/>
                  </a:solidFill>
                </a:uFill>
                <a:hlinkClick r:id="rId2" invalidUrl="" action="" tgtFrame="" tooltip="" history="1" highlightClick="0" endSnd="0"/>
              </a:rPr>
              <a:t>29 LIBURUKIA, 1 zk. - 2021</a:t>
            </a:r>
          </a:p>
        </p:txBody>
      </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9" name="Título 1"/>
          <p:cNvSpPr txBox="1"/>
          <p:nvPr>
            <p:ph type="title"/>
          </p:nvPr>
        </p:nvSpPr>
        <p:spPr>
          <a:xfrm>
            <a:off x="685800" y="174565"/>
            <a:ext cx="7772400" cy="725202"/>
          </a:xfrm>
          <a:prstGeom prst="rect">
            <a:avLst/>
          </a:prstGeom>
          <a:ln w="9525">
            <a:solidFill>
              <a:schemeClr val="accent1"/>
            </a:solidFill>
            <a:round/>
          </a:ln>
        </p:spPr>
        <p:txBody>
          <a:bodyPr/>
          <a:lstStyle>
            <a:lvl1pPr>
              <a:defRPr sz="3200"/>
            </a:lvl1pPr>
          </a:lstStyle>
          <a:p>
            <a:pPr/>
            <a:r>
              <a:t>SARRERA</a:t>
            </a:r>
          </a:p>
        </p:txBody>
      </p:sp>
      <p:sp>
        <p:nvSpPr>
          <p:cNvPr id="60" name="Subtítulo 2"/>
          <p:cNvSpPr txBox="1"/>
          <p:nvPr>
            <p:ph type="body" idx="1"/>
          </p:nvPr>
        </p:nvSpPr>
        <p:spPr>
          <a:xfrm>
            <a:off x="685800" y="1038134"/>
            <a:ext cx="7772400" cy="4214553"/>
          </a:xfrm>
          <a:prstGeom prst="rect">
            <a:avLst/>
          </a:prstGeom>
        </p:spPr>
        <p:txBody>
          <a:bodyPr/>
          <a:lstStyle/>
          <a:p>
            <a:pPr algn="just" defTabSz="905255">
              <a:spcBef>
                <a:spcPts val="900"/>
              </a:spcBef>
              <a:defRPr sz="1500"/>
            </a:pPr>
            <a:r>
              <a:t>- Bakterioek antibiotikoei aurre egitea: gaur egun osasun publikoko arazo handiena.</a:t>
            </a:r>
          </a:p>
          <a:p>
            <a:pPr algn="just" defTabSz="905255">
              <a:spcBef>
                <a:spcPts val="900"/>
              </a:spcBef>
              <a:defRPr sz="1500"/>
            </a:pPr>
            <a:r>
              <a:t>- aldaketak odontologiaren arloko gidetan; oro har, antibiotiko gutxiago erabiltzea: praktika klinikoan aldaketak?</a:t>
            </a:r>
          </a:p>
          <a:p>
            <a:pPr algn="just" defTabSz="905255">
              <a:spcBef>
                <a:spcPts val="900"/>
              </a:spcBef>
              <a:defRPr sz="1500"/>
            </a:pPr>
            <a:r>
              <a:t>- Aho-barrunbeko infekzioak: odontogenikoak (IO) (hortza eta periodontoa osatzen duten egiturei eragiten dietenean); horiek dira ohikoenak, edo ez odontogenikoak.</a:t>
            </a:r>
          </a:p>
          <a:p>
            <a:pPr algn="just" defTabSz="905255">
              <a:spcBef>
                <a:spcPts val="900"/>
              </a:spcBef>
              <a:defRPr sz="1500"/>
            </a:pPr>
            <a:r>
              <a:t>- IOek biztanleria osoari eragiten diote, prebalentzia handia dute eta Espainian antibiotikoak kontsumitzeko hirugarren arrazoia dira, komunitateko antibiotiko-preskripzio guztien % 10-12 inguru sortzen baitute. Odontologoek zein mediku orokorrek preskribatzen dituzte IOen tratamenduetarako antibiotikoak.</a:t>
            </a:r>
          </a:p>
          <a:p>
            <a:pPr algn="just" defTabSz="905255">
              <a:spcBef>
                <a:spcPts val="900"/>
              </a:spcBef>
              <a:defRPr sz="1500"/>
            </a:pPr>
            <a:r>
              <a:t>- Antibiotikoak ez dira beti indikatuta egoten IOen tratamenduetarako; hala dauden kasuetan, prozedura odontologiko edo kirurgikoen eta neurri ez-farmakologikoen (batez ere prebentzioko neurriak, ahoko higiene egokia, adibidez) lagungarri izaten da beti tratamendu antibiotikoa. Hala ere, antibiotikoak modu desegokian preskribatzen dira maiz.</a:t>
            </a:r>
          </a:p>
          <a:p>
            <a:pPr algn="just" defTabSz="905255">
              <a:spcBef>
                <a:spcPts val="900"/>
              </a:spcBef>
              <a:defRPr sz="1500"/>
            </a:pPr>
            <a:r>
              <a:t>- Helburua: hortz-prozesuetan antibiotikoak zentzuz erabil daitezen sustatzea da; horretarako, IO nagusietan tratamendu antibiotikoaren beharra dagoen, eta kasu horietan zein hautatu eta antibiotikoak profilaxi gisa erabiltzea zein egoeratan gomendatzen den aztertuko da.</a:t>
            </a:r>
          </a:p>
        </p:txBody>
      </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62" name="Título 1"/>
          <p:cNvSpPr txBox="1"/>
          <p:nvPr>
            <p:ph type="title"/>
          </p:nvPr>
        </p:nvSpPr>
        <p:spPr>
          <a:xfrm>
            <a:off x="685800" y="174565"/>
            <a:ext cx="7772400" cy="725202"/>
          </a:xfrm>
          <a:prstGeom prst="rect">
            <a:avLst/>
          </a:prstGeom>
          <a:ln w="9525">
            <a:solidFill>
              <a:schemeClr val="accent1"/>
            </a:solidFill>
            <a:round/>
          </a:ln>
        </p:spPr>
        <p:txBody>
          <a:bodyPr/>
          <a:lstStyle>
            <a:lvl1pPr>
              <a:defRPr sz="2800"/>
            </a:lvl1pPr>
          </a:lstStyle>
          <a:p>
            <a:pPr/>
            <a:r>
              <a:t>AHO BARRUNBEKO FLORA MIKROBIANOA</a:t>
            </a:r>
          </a:p>
        </p:txBody>
      </p:sp>
      <p:sp>
        <p:nvSpPr>
          <p:cNvPr id="63" name="Subtítulo 2"/>
          <p:cNvSpPr txBox="1"/>
          <p:nvPr>
            <p:ph type="body" idx="1"/>
          </p:nvPr>
        </p:nvSpPr>
        <p:spPr>
          <a:xfrm>
            <a:off x="685800" y="1038134"/>
            <a:ext cx="7772400" cy="4214553"/>
          </a:xfrm>
          <a:prstGeom prst="rect">
            <a:avLst/>
          </a:prstGeom>
        </p:spPr>
        <p:txBody>
          <a:bodyPr/>
          <a:lstStyle/>
          <a:p>
            <a:pPr algn="just" defTabSz="896111">
              <a:spcBef>
                <a:spcPts val="900"/>
              </a:spcBef>
              <a:defRPr sz="1700"/>
            </a:pPr>
            <a:r>
              <a:t>-Digestio-aparaturako sarbidea da aho-barrunbea, eta flora polimikrobiano aerobioa zein anaerobioa daude barrunbe septiko horretan, ostalariarekin oreka dinamikoan.</a:t>
            </a:r>
          </a:p>
          <a:p>
            <a:pPr algn="just" defTabSz="896111">
              <a:spcBef>
                <a:spcPts val="900"/>
              </a:spcBef>
              <a:defRPr sz="1700"/>
            </a:pPr>
            <a:r>
              <a:t>-Mikroorganismo gehienek zelulaz kanpoko matrize polimeriko batez osatutako biogeruza moduko bat osatzen dute, substratu edo gainazal iraunkorrei atxikitzen zaiena, zeinari hortzetako bakterio-plaka edo plaka esaten baitzaio.</a:t>
            </a:r>
          </a:p>
          <a:p>
            <a:pPr algn="just" defTabSz="896111">
              <a:spcBef>
                <a:spcPts val="900"/>
              </a:spcBef>
              <a:defRPr sz="1700"/>
            </a:pPr>
            <a:r>
              <a:t>-Egoera jakin batzuetan, hala nola aldaketa fisiologikoak gertatzen direnean (pubertaroa, haurdunaldia), listu-konposizioan aldaketak gertatzen direnean (guruin-disfuntzioagatik, ahoko higiene txarragatik, tabakismoagatik etab.) edo beste egoera batzuetan (aurretiko tratamendu antibiotikoak eta immunoezabatze-egoerak), mikroorganismoek era oportunistan jokatu dezakete eta aho-barrunbean infekzioak eragin. </a:t>
            </a:r>
          </a:p>
          <a:p>
            <a:pPr algn="just" defTabSz="896111">
              <a:spcBef>
                <a:spcPts val="900"/>
              </a:spcBef>
              <a:defRPr sz="1700"/>
            </a:pPr>
            <a:r>
              <a:t>-IOetan sarrien ageri diren bakterioak ondorengo generoetakoak dira: </a:t>
            </a:r>
            <a:r>
              <a:rPr i="1"/>
              <a:t>Streptococcus </a:t>
            </a:r>
            <a:r>
              <a:t>(nagusiki, </a:t>
            </a:r>
            <a:r>
              <a:rPr i="1"/>
              <a:t>viridans </a:t>
            </a:r>
            <a:r>
              <a:t>taldekoak), </a:t>
            </a:r>
            <a:r>
              <a:rPr i="1"/>
              <a:t>Peptostreptococcus</a:t>
            </a:r>
            <a:r>
              <a:t>, </a:t>
            </a:r>
            <a:r>
              <a:rPr i="1"/>
              <a:t>Prevotella</a:t>
            </a:r>
            <a:r>
              <a:t>, </a:t>
            </a:r>
            <a:r>
              <a:rPr i="1"/>
              <a:t>Porphyromonas </a:t>
            </a:r>
            <a:r>
              <a:t>eta </a:t>
            </a:r>
            <a:r>
              <a:rPr i="1"/>
              <a:t>Fusobacterium</a:t>
            </a:r>
            <a:r>
              <a:t>.</a:t>
            </a:r>
          </a:p>
        </p:txBody>
      </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65" name="Título 1"/>
          <p:cNvSpPr txBox="1"/>
          <p:nvPr>
            <p:ph type="title"/>
          </p:nvPr>
        </p:nvSpPr>
        <p:spPr>
          <a:xfrm>
            <a:off x="685800" y="174565"/>
            <a:ext cx="7772400" cy="725202"/>
          </a:xfrm>
          <a:prstGeom prst="rect">
            <a:avLst/>
          </a:prstGeom>
          <a:ln w="9525">
            <a:solidFill>
              <a:schemeClr val="accent1"/>
            </a:solidFill>
            <a:round/>
          </a:ln>
        </p:spPr>
        <p:txBody>
          <a:bodyPr/>
          <a:lstStyle>
            <a:lvl1pPr>
              <a:defRPr sz="2800"/>
            </a:lvl1pPr>
          </a:lstStyle>
          <a:p>
            <a:pPr/>
            <a:r>
              <a:t>INFEKZIO ODONTOGENIKOAK</a:t>
            </a:r>
          </a:p>
        </p:txBody>
      </p:sp>
      <p:sp>
        <p:nvSpPr>
          <p:cNvPr id="66" name="Subtítulo 2"/>
          <p:cNvSpPr txBox="1"/>
          <p:nvPr>
            <p:ph type="body" idx="1"/>
          </p:nvPr>
        </p:nvSpPr>
        <p:spPr>
          <a:xfrm>
            <a:off x="685800" y="1038133"/>
            <a:ext cx="7772400" cy="4479800"/>
          </a:xfrm>
          <a:prstGeom prst="rect">
            <a:avLst/>
          </a:prstGeom>
        </p:spPr>
        <p:txBody>
          <a:bodyPr/>
          <a:lstStyle/>
          <a:p>
            <a:pPr algn="just">
              <a:defRPr sz="1600"/>
            </a:pPr>
            <a:r>
              <a:t>- IOak izan daitezke «lokalizatuak» –hortz albeolarretakoak (txantxarra, pulpitisa) eta periodontalak (gingibitisa, periodontitisa, perikoronaritisa)– eta «barreiatuak» (ikusi irudia)</a:t>
            </a:r>
          </a:p>
          <a:p>
            <a:pPr marL="285750" indent="-285750" algn="just">
              <a:buSzPct val="100000"/>
              <a:buChar char="-"/>
              <a:defRPr sz="1600"/>
            </a:pPr>
            <a:r>
              <a:t>IOen maneiua hortz-plakaren eraketa eragozten duten edo murrizten nahiz ezabatzen duten neurri fisiko edo kimikoetan oinarritzen da.</a:t>
            </a:r>
          </a:p>
          <a:p>
            <a:pPr marL="285750" indent="-285750" algn="just">
              <a:buSzPct val="100000"/>
              <a:buChar char="-"/>
              <a:defRPr sz="1600"/>
            </a:pPr>
            <a:r>
              <a:t>IOen sintoma nagusia mina izan arren, antibiotikoak ez dira eraginkorrak mina tratatzeko. Hortzetako mina tratatzeko modurik eraginkorrena minaren eragilea desagerraraztea da, eta horretarako diagnostiko egokia egin behar da. Hortzetako minaren kausa nagusiak ez lirateke sendagaiekin soilik tratatu behar. Hortzetako minari aurre egiteko tratamendu farmakologikoa behar izanez gero, tratamendu analgesikoa (parazetamola) edo antiinflamatorioa (ibuprofenoa) dira aukerak.</a:t>
            </a:r>
          </a:p>
          <a:p>
            <a:pPr marL="285750" indent="-285750" algn="just">
              <a:buSzPct val="100000"/>
              <a:buChar char="-"/>
              <a:defRPr sz="1600"/>
            </a:pPr>
            <a:r>
              <a:t>Antibiotikoak ez daude beti indikatuta IOak tratatzeko (ikusi 1. taula). Oro har, infekzioa konplikatzeko arrisku-faktoreak dituzten pazienteetan (immunitate-egoera ahulean daudenekin), eta infekzioa zabaltzeko arriskua badago edo sistemari erasateko ebidentziak badaude (linfadenopatia, hantura barreiatua, sukarra, ondoez orokorra), tratamendu antibiotiko </a:t>
            </a:r>
            <a:r>
              <a:rPr b="1"/>
              <a:t>gehigarria</a:t>
            </a:r>
            <a:r>
              <a:t> erabili beharko da.</a:t>
            </a:r>
          </a:p>
        </p:txBody>
      </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68" name="Título 1"/>
          <p:cNvSpPr txBox="1"/>
          <p:nvPr>
            <p:ph type="title"/>
          </p:nvPr>
        </p:nvSpPr>
        <p:spPr>
          <a:xfrm>
            <a:off x="685800" y="174565"/>
            <a:ext cx="7772400" cy="725202"/>
          </a:xfrm>
          <a:prstGeom prst="rect">
            <a:avLst/>
          </a:prstGeom>
          <a:ln w="9525">
            <a:solidFill>
              <a:schemeClr val="accent1"/>
            </a:solidFill>
            <a:round/>
          </a:ln>
        </p:spPr>
        <p:txBody>
          <a:bodyPr/>
          <a:lstStyle>
            <a:lvl1pPr>
              <a:defRPr sz="2800"/>
            </a:lvl1pPr>
          </a:lstStyle>
          <a:p>
            <a:pPr/>
            <a:r>
              <a:t>INFEKZIO ODONTOGENIKOAK</a:t>
            </a:r>
          </a:p>
        </p:txBody>
      </p:sp>
      <p:sp>
        <p:nvSpPr>
          <p:cNvPr id="69" name="Subtítulo 2"/>
          <p:cNvSpPr txBox="1"/>
          <p:nvPr>
            <p:ph type="body" idx="1"/>
          </p:nvPr>
        </p:nvSpPr>
        <p:spPr>
          <a:xfrm>
            <a:off x="685800" y="1038134"/>
            <a:ext cx="7772400" cy="4214553"/>
          </a:xfrm>
          <a:prstGeom prst="rect">
            <a:avLst/>
          </a:prstGeom>
        </p:spPr>
        <p:txBody>
          <a:bodyPr/>
          <a:lstStyle>
            <a:lvl1pPr algn="just">
              <a:defRPr sz="1600"/>
            </a:lvl1pPr>
          </a:lstStyle>
          <a:p>
            <a:pPr/>
            <a:r>
              <a:t>-</a:t>
            </a:r>
          </a:p>
        </p:txBody>
      </p:sp>
      <p:pic>
        <p:nvPicPr>
          <p:cNvPr id="70" name="Imagen 4" descr="Imagen 4"/>
          <p:cNvPicPr>
            <a:picLocks noChangeAspect="1"/>
          </p:cNvPicPr>
          <p:nvPr/>
        </p:nvPicPr>
        <p:blipFill>
          <a:blip r:embed="rId2">
            <a:extLst/>
          </a:blip>
          <a:srcRect l="7569" t="24557" r="31333" b="20477"/>
          <a:stretch>
            <a:fillRect/>
          </a:stretch>
        </p:blipFill>
        <p:spPr>
          <a:xfrm>
            <a:off x="185776" y="993699"/>
            <a:ext cx="8958224" cy="5036848"/>
          </a:xfrm>
          <a:prstGeom prst="rect">
            <a:avLst/>
          </a:prstGeom>
          <a:ln w="12700">
            <a:miter lim="400000"/>
          </a:ln>
        </p:spPr>
      </p:pic>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pic>
        <p:nvPicPr>
          <p:cNvPr id="72" name="Imagen 1" descr="Imagen 1"/>
          <p:cNvPicPr>
            <a:picLocks noChangeAspect="1"/>
          </p:cNvPicPr>
          <p:nvPr/>
        </p:nvPicPr>
        <p:blipFill>
          <a:blip r:embed="rId2">
            <a:extLst/>
          </a:blip>
          <a:srcRect l="17608" t="25937" r="41843" b="15708"/>
          <a:stretch>
            <a:fillRect/>
          </a:stretch>
        </p:blipFill>
        <p:spPr>
          <a:xfrm>
            <a:off x="987971" y="93099"/>
            <a:ext cx="7164992" cy="6444338"/>
          </a:xfrm>
          <a:prstGeom prst="rect">
            <a:avLst/>
          </a:prstGeom>
          <a:ln w="12700">
            <a:miter lim="400000"/>
          </a:ln>
        </p:spPr>
      </p:pic>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74" name="Título 1"/>
          <p:cNvSpPr txBox="1"/>
          <p:nvPr>
            <p:ph type="title"/>
          </p:nvPr>
        </p:nvSpPr>
        <p:spPr>
          <a:xfrm>
            <a:off x="685800" y="174565"/>
            <a:ext cx="7772400" cy="863569"/>
          </a:xfrm>
          <a:prstGeom prst="rect">
            <a:avLst/>
          </a:prstGeom>
          <a:ln w="9525">
            <a:solidFill>
              <a:schemeClr val="accent1"/>
            </a:solidFill>
            <a:round/>
          </a:ln>
        </p:spPr>
        <p:txBody>
          <a:bodyPr/>
          <a:lstStyle>
            <a:lvl1pPr defTabSz="886967">
              <a:defRPr sz="2700"/>
            </a:lvl1pPr>
          </a:lstStyle>
          <a:p>
            <a:pPr/>
            <a:r>
              <a:t>INFEKZIO ODONTOGENIKOEN PREBENTZIOA</a:t>
            </a:r>
          </a:p>
        </p:txBody>
      </p:sp>
      <p:sp>
        <p:nvSpPr>
          <p:cNvPr id="75" name="Subtítulo 2"/>
          <p:cNvSpPr txBox="1"/>
          <p:nvPr>
            <p:ph type="body" idx="1"/>
          </p:nvPr>
        </p:nvSpPr>
        <p:spPr>
          <a:xfrm>
            <a:off x="685800" y="1038134"/>
            <a:ext cx="7772400" cy="4214553"/>
          </a:xfrm>
          <a:prstGeom prst="rect">
            <a:avLst/>
          </a:prstGeom>
        </p:spPr>
        <p:txBody>
          <a:bodyPr/>
          <a:lstStyle/>
          <a:p>
            <a:pPr algn="just">
              <a:defRPr b="1"/>
            </a:pPr>
            <a:r>
              <a:t>Hortzetako higienea</a:t>
            </a:r>
          </a:p>
          <a:p>
            <a:pPr algn="just">
              <a:defRPr sz="1800"/>
            </a:pPr>
            <a:r>
              <a:t>Hortzetako higiene onak biogeruzako karga bakterianoa murrizten du, eta hortz-plakaren kaltzifikazioa (hortzetako lertzoa) saihesten du</a:t>
            </a:r>
            <a:r>
              <a:rPr sz="2000"/>
              <a:t>. </a:t>
            </a:r>
            <a:endParaRPr sz="2000"/>
          </a:p>
          <a:p>
            <a:pPr lvl="1" marL="800100" indent="-342900" algn="just">
              <a:spcBef>
                <a:spcPts val="500"/>
              </a:spcBef>
              <a:buSzPct val="100000"/>
              <a:buFont typeface="Arial"/>
              <a:buChar char="•"/>
              <a:defRPr sz="1600"/>
            </a:pPr>
            <a:r>
              <a:t>Neurri mekanikoak: hortzak egunero eskuilarekin garbituta plakaren % 50 ezabatzen da; hortzetako haria erabiltzen bada, % 70era ere murriztu daiteke. Hortzarteak garbitzeko eskuilak ere baliagarriak izan daitezke.</a:t>
            </a:r>
            <a:endParaRPr sz="2000"/>
          </a:p>
          <a:p>
            <a:pPr lvl="1" marL="800100" indent="-342900" algn="just">
              <a:spcBef>
                <a:spcPts val="500"/>
              </a:spcBef>
              <a:buSzPct val="100000"/>
              <a:buFont typeface="Arial"/>
              <a:buChar char="•"/>
              <a:defRPr sz="1600"/>
            </a:pPr>
            <a:r>
              <a:t>Neurri kimikoak: fluorra (kolutorioak, berniza edo gelak) txantxarra prebenitzeko. Klorhexidina (kolutorioa) kontzentrazio baxuan gingibitisa, periodontitisa edo periinplantitisa duten pazienteentzat gomendatzen da, denbora-tarte laburrean hartzeko (gehienez, 2 astetan).</a:t>
            </a:r>
            <a:endParaRPr sz="2000"/>
          </a:p>
          <a:p>
            <a:pPr algn="just">
              <a:defRPr sz="1800"/>
            </a:pPr>
            <a:r>
              <a:t>Farmako batzuek listuaren kantitatea eta kalitatea gutxitzen dute (antikolinergikoek, antidepresiboek, diuretikoek etab.), eta beste batzuek mukosa gingibala aldatzen dute (kortikoideek, AIEEek, antihipertentsibo batzuek, antiepileptikoek, immunoezabatzaileek, ahotik hartzeko antisorgailuek etab.</a:t>
            </a:r>
          </a:p>
        </p:txBody>
      </p:sp>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77" name="Título 1"/>
          <p:cNvSpPr txBox="1"/>
          <p:nvPr>
            <p:ph type="title"/>
          </p:nvPr>
        </p:nvSpPr>
        <p:spPr>
          <a:xfrm>
            <a:off x="685800" y="174565"/>
            <a:ext cx="7772400" cy="863569"/>
          </a:xfrm>
          <a:prstGeom prst="rect">
            <a:avLst/>
          </a:prstGeom>
          <a:ln w="9525">
            <a:solidFill>
              <a:schemeClr val="accent1"/>
            </a:solidFill>
            <a:round/>
          </a:ln>
        </p:spPr>
        <p:txBody>
          <a:bodyPr/>
          <a:lstStyle>
            <a:lvl1pPr defTabSz="886967">
              <a:defRPr sz="2700"/>
            </a:lvl1pPr>
          </a:lstStyle>
          <a:p>
            <a:pPr/>
            <a:r>
              <a:t>INFEKZIO ODONTOGENIKOEN PREBENTZIOA</a:t>
            </a:r>
          </a:p>
        </p:txBody>
      </p:sp>
      <p:sp>
        <p:nvSpPr>
          <p:cNvPr id="78" name="Subtítulo 2"/>
          <p:cNvSpPr txBox="1"/>
          <p:nvPr>
            <p:ph type="body" idx="1"/>
          </p:nvPr>
        </p:nvSpPr>
        <p:spPr>
          <a:xfrm>
            <a:off x="580697" y="1258851"/>
            <a:ext cx="7772401" cy="4214553"/>
          </a:xfrm>
          <a:prstGeom prst="rect">
            <a:avLst/>
          </a:prstGeom>
        </p:spPr>
        <p:txBody>
          <a:bodyPr/>
          <a:lstStyle/>
          <a:p>
            <a:pPr algn="just">
              <a:defRPr b="1"/>
            </a:pPr>
            <a:r>
              <a:t>Tabakoa</a:t>
            </a:r>
          </a:p>
          <a:p>
            <a:pPr algn="just"/>
            <a:r>
              <a:t>Nikotinak hortz-plakaren sorrera errazten du, eta IOen diagnostiko goiztiarra zailtzen du, hodi-uzkurtzailea delako.</a:t>
            </a:r>
          </a:p>
          <a:p>
            <a:pPr algn="just">
              <a:defRPr b="1"/>
            </a:pPr>
            <a:r>
              <a:t>Dieta</a:t>
            </a:r>
          </a:p>
          <a:p>
            <a:pPr algn="just"/>
            <a:r>
              <a:t>Azukrerik ez hartzea gomendatzen da, txantxarra eragiten duelako, eta dieta biguna sahiestea, hortz artean metakinak sortzen laguntzen duelako. Zenbait txikletan egoten den xilitolak biogeruzara bakterioen atxikipena eragozten du, eta, horrenbestez, egokia izan daiteke txantxarra prebenitzeko. </a:t>
            </a:r>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Presentación">
  <a:themeElements>
    <a:clrScheme name="Presentación">
      <a:dk1>
        <a:srgbClr val="000000"/>
      </a:dk1>
      <a:lt1>
        <a:srgbClr val="FFFFFF"/>
      </a:lt1>
      <a:dk2>
        <a:srgbClr val="A7A7A7"/>
      </a:dk2>
      <a:lt2>
        <a:srgbClr val="535353"/>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FF00FF"/>
      </a:folHlink>
    </a:clrScheme>
    <a:fontScheme name="Presentación">
      <a:majorFont>
        <a:latin typeface="Calibri"/>
        <a:ea typeface="Calibri"/>
        <a:cs typeface="Calibri"/>
      </a:majorFont>
      <a:minorFont>
        <a:latin typeface="Helvetica"/>
        <a:ea typeface="Helvetica"/>
        <a:cs typeface="Helvetica"/>
      </a:minorFont>
    </a:fontScheme>
    <a:fmtScheme name="Presentación">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8" tIns="45718" rIns="45718" bIns="45718" numCol="1" spcCol="38100" rtlCol="0" anchor="ctr" upright="0">
        <a:spAutoFit/>
      </a:bodyPr>
      <a:lstStyle>
        <a:def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upright="0">
        <a:spAutoFit/>
      </a:bodyPr>
      <a:lstStyle>
        <a:def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Presentación">
  <a:themeElements>
    <a:clrScheme name="Presentación">
      <a:dk1>
        <a:srgbClr val="000000"/>
      </a:dk1>
      <a:lt1>
        <a:srgbClr val="FFFFFF"/>
      </a:lt1>
      <a:dk2>
        <a:srgbClr val="A7A7A7"/>
      </a:dk2>
      <a:lt2>
        <a:srgbClr val="535353"/>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FF00FF"/>
      </a:folHlink>
    </a:clrScheme>
    <a:fontScheme name="Presentación">
      <a:majorFont>
        <a:latin typeface="Calibri"/>
        <a:ea typeface="Calibri"/>
        <a:cs typeface="Calibri"/>
      </a:majorFont>
      <a:minorFont>
        <a:latin typeface="Helvetica"/>
        <a:ea typeface="Helvetica"/>
        <a:cs typeface="Helvetica"/>
      </a:minorFont>
    </a:fontScheme>
    <a:fmtScheme name="Presentación">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8" tIns="45718" rIns="45718" bIns="45718" numCol="1" spcCol="38100" rtlCol="0" anchor="ctr" upright="0">
        <a:spAutoFit/>
      </a:bodyPr>
      <a:lstStyle>
        <a:def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upright="0">
        <a:spAutoFit/>
      </a:bodyPr>
      <a:lstStyle>
        <a:def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