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26"/>
  </p:notesMasterIdLst>
  <p:sldIdLst>
    <p:sldId id="256" r:id="rId5"/>
    <p:sldId id="287" r:id="rId6"/>
    <p:sldId id="296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297" r:id="rId24"/>
    <p:sldId id="292" r:id="rId2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CC0000"/>
    <a:srgbClr val="CC6600"/>
    <a:srgbClr val="996600"/>
    <a:srgbClr val="FFECAF"/>
    <a:srgbClr val="518BE1"/>
    <a:srgbClr val="B5C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553" autoAdjust="0"/>
  </p:normalViewPr>
  <p:slideViewPr>
    <p:cSldViewPr>
      <p:cViewPr varScale="1">
        <p:scale>
          <a:sx n="106" d="100"/>
          <a:sy n="106" d="100"/>
        </p:scale>
        <p:origin x="186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D91B93AB-72C2-475A-83B7-10452EF7591D}" type="datetimeFigureOut">
              <a:rPr lang="es-ES"/>
              <a:pPr>
                <a:defRPr/>
              </a:pPr>
              <a:t>15/07/2021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01BD3C6-799A-4C61-98C7-C33CDB3B11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FF2C9B-1711-4E4C-888F-B9F2A61F005D}" type="slidenum">
              <a:rPr lang="es-ES" altLang="es-E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s-ES" altLang="es-E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2970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EFAD48-FDBB-4018-B2E8-A65A0B70D0CF}" type="slidenum">
              <a:rPr lang="es-ES" altLang="es-ES" sz="1200" smtClean="0"/>
              <a:pPr/>
              <a:t>17</a:t>
            </a:fld>
            <a:endParaRPr lang="es-ES" altLang="es-E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174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B7D2768-EC41-4183-A8CF-6E00C950AECC}" type="slidenum">
              <a:rPr lang="es-ES" altLang="es-ES" sz="1200" smtClean="0"/>
              <a:pPr/>
              <a:t>18</a:t>
            </a:fld>
            <a:endParaRPr lang="es-ES" alt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284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575" y="1484313"/>
            <a:ext cx="8067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3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130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3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Marcador de contenido"/>
          <p:cNvSpPr txBox="1">
            <a:spLocks/>
          </p:cNvSpPr>
          <p:nvPr userDrawn="1"/>
        </p:nvSpPr>
        <p:spPr bwMode="auto">
          <a:xfrm>
            <a:off x="536575" y="1484313"/>
            <a:ext cx="8067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61100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159C9A86-E7F9-4911-8AD7-6F39439F37CB}" type="datetimeFigureOut">
              <a:rPr lang="es-ES"/>
              <a:pPr>
                <a:defRPr/>
              </a:pPr>
              <a:t>15/07/2021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A8AC2253-02DD-4C94-87F8-60BC2CA0C98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310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3ED2F5D7-7616-4847-A532-D159D554E281}" type="datetimeFigureOut">
              <a:rPr lang="es-ES"/>
              <a:pPr>
                <a:defRPr/>
              </a:pPr>
              <a:t>15/07/2021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3541E414-A517-427D-8C5F-89295F1495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32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5611813" y="2251075"/>
            <a:ext cx="3168650" cy="3065463"/>
            <a:chOff x="3035" y="1570"/>
            <a:chExt cx="2204" cy="2158"/>
          </a:xfrm>
        </p:grpSpPr>
        <p:pic>
          <p:nvPicPr>
            <p:cNvPr id="4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711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s-ES" dirty="0"/>
              <a:t>Viñeta 1</a:t>
            </a:r>
          </a:p>
          <a:p>
            <a:r>
              <a:rPr lang="es-ES" dirty="0"/>
              <a:t>Viñeta 2</a:t>
            </a:r>
          </a:p>
          <a:p>
            <a:r>
              <a:rPr lang="es-ES" dirty="0"/>
              <a:t>Viñeta </a:t>
            </a:r>
            <a:r>
              <a:rPr lang="es-ES" dirty="0" smtClean="0"/>
              <a:t>3</a:t>
            </a:r>
            <a:endParaRPr lang="es-ES" dirty="0"/>
          </a:p>
          <a:p>
            <a:r>
              <a:rPr lang="es-ES" dirty="0"/>
              <a:t>Viñeta 4</a:t>
            </a:r>
          </a:p>
          <a:p>
            <a:r>
              <a:rPr lang="es-ES" dirty="0"/>
              <a:t>Viñeta 5</a:t>
            </a:r>
          </a:p>
          <a:p>
            <a:r>
              <a:rPr lang="es-ES" dirty="0"/>
              <a:t>Viñeta 6</a:t>
            </a:r>
          </a:p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8E64D1C0-BAE3-40B4-A359-F2E914ADDD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991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1493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ibotika_aine/es_def/adjuntos/ibotika_AIEE_segurtasuna.pdf" TargetMode="Externa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hyperlink" Target="https://www.euskadi.eus/contenidos/informacion/cevime_infac_2021/eu_def/adjuntos/INFAC-Vol-29-n-4_AIEE-segurtasuna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611188" y="836613"/>
            <a:ext cx="7772400" cy="3529012"/>
          </a:xfrm>
        </p:spPr>
        <p:txBody>
          <a:bodyPr/>
          <a:lstStyle/>
          <a:p>
            <a:r>
              <a:rPr lang="es-ES_tradnl" altLang="es-ES" sz="3200" dirty="0" smtClean="0"/>
              <a:t>AIEE-EN SEGURTASUN ALDERDIAK.</a:t>
            </a:r>
            <a:br>
              <a:rPr lang="es-ES_tradnl" altLang="es-ES" sz="3200" dirty="0" smtClean="0"/>
            </a:br>
            <a:r>
              <a:rPr lang="es-ES_tradnl" altLang="es-ES" sz="3200" dirty="0" smtClean="0"/>
              <a:t>ARRISKU KARDIOBASKULARRA ETA GILTZURRUNEKOA– TRIPLE WHAMMY</a:t>
            </a:r>
            <a:endParaRPr altLang="es-ES" sz="3200" dirty="0" smtClean="0"/>
          </a:p>
        </p:txBody>
      </p:sp>
      <p:sp>
        <p:nvSpPr>
          <p:cNvPr id="11267" name="CuadroTexto 1"/>
          <p:cNvSpPr txBox="1">
            <a:spLocks noChangeArrowheads="1"/>
          </p:cNvSpPr>
          <p:nvPr/>
        </p:nvSpPr>
        <p:spPr bwMode="auto">
          <a:xfrm>
            <a:off x="2051050" y="4437063"/>
            <a:ext cx="6553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s-ES" sz="3600">
                <a:solidFill>
                  <a:schemeClr val="tx2"/>
                </a:solidFill>
                <a:latin typeface="Arial Black" panose="020B0A04020102020204" pitchFamily="34" charset="0"/>
              </a:rPr>
              <a:t>Vol 29, Nº 04 - 2021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>
          <a:xfrm>
            <a:off x="468313" y="120650"/>
            <a:ext cx="8229600" cy="836613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KARDIOBASKULARRA (II)</a:t>
            </a:r>
            <a:endParaRPr altLang="es-ES" sz="2800" smtClean="0"/>
          </a:p>
        </p:txBody>
      </p:sp>
      <p:sp>
        <p:nvSpPr>
          <p:cNvPr id="21507" name="Rectángulo 3"/>
          <p:cNvSpPr>
            <a:spLocks noChangeArrowheads="1"/>
          </p:cNvSpPr>
          <p:nvPr/>
        </p:nvSpPr>
        <p:spPr bwMode="auto">
          <a:xfrm>
            <a:off x="730250" y="1122363"/>
            <a:ext cx="7705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s-ES" sz="2000">
                <a:solidFill>
                  <a:srgbClr val="4BACC6"/>
                </a:solidFill>
                <a:latin typeface="Arial Black" panose="020B0A04020102020204" pitchFamily="34" charset="0"/>
              </a:rPr>
              <a:t>Segurtasun kardiobaskularra balioesteko azterlanak</a:t>
            </a:r>
          </a:p>
        </p:txBody>
      </p:sp>
      <p:sp>
        <p:nvSpPr>
          <p:cNvPr id="21508" name="CuadroTexto 4"/>
          <p:cNvSpPr txBox="1">
            <a:spLocks noChangeArrowheads="1"/>
          </p:cNvSpPr>
          <p:nvPr/>
        </p:nvSpPr>
        <p:spPr bwMode="auto">
          <a:xfrm>
            <a:off x="539750" y="1628775"/>
            <a:ext cx="835342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s-ES" altLang="es-ES" sz="1600" dirty="0">
                <a:solidFill>
                  <a:srgbClr val="4BACC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CNT </a:t>
            </a:r>
            <a:r>
              <a:rPr lang="es-ES" altLang="es-ES" sz="1600" dirty="0" err="1">
                <a:solidFill>
                  <a:srgbClr val="4BACC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  <a:r>
              <a:rPr lang="es-ES" altLang="es-ES" sz="1600" dirty="0">
                <a:solidFill>
                  <a:srgbClr val="4BACC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solidFill>
                  <a:srgbClr val="4BACC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metaazterketa</a:t>
            </a:r>
            <a:r>
              <a:rPr lang="es-ES" altLang="es-ES" sz="1600" dirty="0" smtClean="0">
                <a:solidFill>
                  <a:srgbClr val="4BACC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altLang="es-ES" sz="1600" dirty="0">
                <a:solidFill>
                  <a:srgbClr val="4BACC6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2013)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600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kuantifikatzeko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ere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areagotua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6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Emaitzak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150 mg/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egun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Coxibek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gertaera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(MIA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ez-hilgarria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iktus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ez-hilgarria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jatorri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baskularreko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heriotza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areagotzen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zituzten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plazeboaren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aldean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2.400 mg/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egun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gertaera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koronario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hazkunde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nabarmena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baina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gertaera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handiak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erabilita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zen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hazkunde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nabarmenik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ikus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Jatorri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baskularreko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heriotza-arriskua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nabarmen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handitu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zen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erabiltzearekin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batera,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adierazgarrian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ibuprofenoarekin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zen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handitu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berriz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erabilita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6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Konklusioa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eta segur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hartzeari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lotutako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baskularrak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Coxibaren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sortutakoekin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konparatu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daitezkeela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txikiagoa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baino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863600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KARDIOBASKULARRA (III)</a:t>
            </a:r>
            <a:endParaRPr altLang="es-ES" sz="2800" smtClean="0"/>
          </a:p>
        </p:txBody>
      </p:sp>
      <p:sp>
        <p:nvSpPr>
          <p:cNvPr id="22531" name="CuadroTexto 2"/>
          <p:cNvSpPr txBox="1">
            <a:spLocks noChangeArrowheads="1"/>
          </p:cNvSpPr>
          <p:nvPr/>
        </p:nvSpPr>
        <p:spPr bwMode="auto">
          <a:xfrm>
            <a:off x="900113" y="908050"/>
            <a:ext cx="7616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s-ES" sz="2000">
                <a:solidFill>
                  <a:srgbClr val="4BACC6"/>
                </a:solidFill>
                <a:latin typeface="Arial Black" panose="020B0A04020102020204" pitchFamily="34" charset="0"/>
              </a:rPr>
              <a:t>Segurtasun kardiobaskularra balioesteko azterlanak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50825" y="1308100"/>
            <a:ext cx="8642350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s-ES" alt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PRECISION </a:t>
            </a:r>
            <a:r>
              <a:rPr lang="es-ES" alt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saiakuntza</a:t>
            </a:r>
            <a:r>
              <a:rPr lang="es-ES" alt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klinikoa</a:t>
            </a:r>
            <a:r>
              <a:rPr lang="es-ES" alt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(2016)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1600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zelekoxibaren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giltzurrunekoa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ebaluatzeko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naproxeno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ibuprofenoarekin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alderatuta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1600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Emaitzak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zen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alderik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ikusi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aldagai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nagusian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heriotza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ez-hilgarriaz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iktus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ez-hilgarriaz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osatutakoan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multzoetan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16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Konklusioak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zelekoxiba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neurrizko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dosietan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hartzearen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gutxiagotasun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ondorioztatu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kardiobaskularrari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dagokionez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ibuprofeno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naproxenoarekin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alderatuta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16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Mugak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Zelekoxibarekin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erabilitako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dosia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protokoloak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zehaztutako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dosi-tartearen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aldetik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zegoen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naproxenoarenak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ibuprofenoarenak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baimendutako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gehieneko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dosietatik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gertu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 75ek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adierazita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Protokoloa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aldatu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azterketaren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ahalmena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ez-gutxiagotasun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tarteak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murrizteko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hartzaileen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ehuneko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saiakuntzak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bitartean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(% 68,8)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jarraipenean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 27,4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galdu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ziren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Behatutako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gertaeren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kopurua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oso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zen (% 3tik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behera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talde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batean)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>
          <a:xfrm>
            <a:off x="611188" y="141288"/>
            <a:ext cx="8229600" cy="719137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KARDIOBASKULARRA (IV)</a:t>
            </a:r>
            <a:endParaRPr altLang="es-ES" sz="2800" smtClean="0"/>
          </a:p>
        </p:txBody>
      </p:sp>
      <p:sp>
        <p:nvSpPr>
          <p:cNvPr id="23555" name="Rectángulo 3"/>
          <p:cNvSpPr>
            <a:spLocks noChangeArrowheads="1"/>
          </p:cNvSpPr>
          <p:nvPr/>
        </p:nvSpPr>
        <p:spPr bwMode="auto">
          <a:xfrm>
            <a:off x="919163" y="973138"/>
            <a:ext cx="792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s-ES" sz="2000">
                <a:solidFill>
                  <a:srgbClr val="4BACC6"/>
                </a:solidFill>
                <a:latin typeface="Arial Black" panose="020B0A04020102020204" pitchFamily="34" charset="0"/>
              </a:rPr>
              <a:t>Segurtasun kardiobaskularra balioesteko azterlanak</a:t>
            </a:r>
          </a:p>
        </p:txBody>
      </p:sp>
      <p:sp>
        <p:nvSpPr>
          <p:cNvPr id="23556" name="CuadroTexto 4"/>
          <p:cNvSpPr txBox="1">
            <a:spLocks noChangeArrowheads="1"/>
          </p:cNvSpPr>
          <p:nvPr/>
        </p:nvSpPr>
        <p:spPr bwMode="auto">
          <a:xfrm>
            <a:off x="323850" y="1484313"/>
            <a:ext cx="8640763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SCOT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azterketa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pragmatikoa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 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(2017)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Lehen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Mailako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Arretaren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eremuan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egindako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ez-gutxiagotasunaren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azterketa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irekia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60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urte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baino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gehiagoko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7.297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aurretik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nabarmenik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gabe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8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zelekoxibera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aldatzeak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onura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erlazioan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zekarren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balioestea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lehendik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preskribatutako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AIEE-t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batekin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jarraitzearen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aldean</a:t>
            </a:r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800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Emaitzak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ertaera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urteko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espero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zirenak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baino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txikiagoak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antzekoak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taldeetan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larriak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ere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antzekoak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Zelekoxibaren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taldean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AIEE-t aren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taldean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baino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gehiago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zen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kaltegarriengatik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8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Mugak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parte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kopurua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txikiagoa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hasieran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kalkulatutakoa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baino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Ahalmen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estatistiko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ES" altLang="es-E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529431" y="281781"/>
            <a:ext cx="8229600" cy="719138"/>
          </a:xfrm>
        </p:spPr>
        <p:txBody>
          <a:bodyPr/>
          <a:lstStyle/>
          <a:p>
            <a:r>
              <a:rPr altLang="es-ES" sz="2800" dirty="0" smtClean="0"/>
              <a:t>AIEE-en SEGURTASUNA</a:t>
            </a:r>
            <a:r>
              <a:rPr altLang="es-ES" sz="2800" dirty="0" smtClean="0">
                <a:solidFill>
                  <a:srgbClr val="4BACC6"/>
                </a:solidFill>
              </a:rPr>
              <a:t/>
            </a:r>
            <a:br>
              <a:rPr altLang="es-ES" sz="2800" dirty="0" smtClean="0">
                <a:solidFill>
                  <a:srgbClr val="4BACC6"/>
                </a:solidFill>
              </a:rPr>
            </a:br>
            <a:r>
              <a:rPr altLang="es-ES" sz="2800" dirty="0" smtClean="0">
                <a:solidFill>
                  <a:srgbClr val="4BACC6"/>
                </a:solidFill>
              </a:rPr>
              <a:t>ARRISKU KARDIOBASKULARRA (V)</a:t>
            </a:r>
            <a:endParaRPr altLang="es-ES" sz="2800" dirty="0" smtClean="0"/>
          </a:p>
        </p:txBody>
      </p:sp>
      <p:sp>
        <p:nvSpPr>
          <p:cNvPr id="24579" name="Rectángulo 3"/>
          <p:cNvSpPr>
            <a:spLocks noChangeArrowheads="1"/>
          </p:cNvSpPr>
          <p:nvPr/>
        </p:nvSpPr>
        <p:spPr bwMode="auto">
          <a:xfrm>
            <a:off x="755649" y="1000919"/>
            <a:ext cx="7777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Segurtasun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kardiobaskularra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balioesteko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azterlanak</a:t>
            </a:r>
            <a:endParaRPr lang="es-ES" altLang="es-ES" sz="2000" dirty="0">
              <a:solidFill>
                <a:srgbClr val="4BACC6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7642" y="1556792"/>
            <a:ext cx="8893175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Europako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eta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Kanadako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datu-baseen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banako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datuen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 err="1">
                <a:solidFill>
                  <a:srgbClr val="4BACC6"/>
                </a:solidFill>
                <a:latin typeface="Arial Black" panose="020B0A04020102020204" pitchFamily="34" charset="0"/>
              </a:rPr>
              <a:t>metaazterketak</a:t>
            </a:r>
            <a:r>
              <a:rPr lang="es-ES" altLang="es-ES" sz="20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(2017)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20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Helburua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MIA agertzeko denbora 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horren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bidezko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iraupena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zehaztea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zelecoxib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ibuprofeno, naproxeno eta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errofecoxibaren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edozein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dosietara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hartzen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zituzten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kontrolekin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alderatuta</a:t>
            </a:r>
            <a:endParaRPr lang="es-E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20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Konklusioa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el riesgo de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celecoxib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fue comparable al de los AINE-t y el de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rofecoxib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fue superior. MIA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hazkundea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zen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lehen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hilean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handiagoak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erabiliz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gero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229600" cy="777875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KARDIOBASKULARRA (VI)</a:t>
            </a:r>
            <a:endParaRPr altLang="es-ES" sz="2800" smtClean="0"/>
          </a:p>
        </p:txBody>
      </p:sp>
      <p:sp>
        <p:nvSpPr>
          <p:cNvPr id="6" name="CuadroTexto 5"/>
          <p:cNvSpPr txBox="1"/>
          <p:nvPr/>
        </p:nvSpPr>
        <p:spPr>
          <a:xfrm>
            <a:off x="323850" y="1125538"/>
            <a:ext cx="8604250" cy="43078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bikoiztu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bihotz-gutxiegitasuna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odol-presioa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handitzen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aurretik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tratatutako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hipertentsioaren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okerragotzen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deskonpentsazio-arriskua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aurretik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bihotz-gutxiegitasuneko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gertaera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fibrilazio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aurikularraren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gehiegizko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ere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eragin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dezakete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Seguruagoak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al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dira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,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maila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kardiobaskularrean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, AIEE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batzuk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beste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batzuk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sz="1600" dirty="0" err="1">
                <a:solidFill>
                  <a:srgbClr val="4BACC6"/>
                </a:solidFill>
                <a:latin typeface="Arial Black" panose="020B0A04020102020204" pitchFamily="34" charset="0"/>
              </a:rPr>
              <a:t>baino</a:t>
            </a:r>
            <a:r>
              <a:rPr lang="es-ES" sz="1600" dirty="0">
                <a:solidFill>
                  <a:srgbClr val="4BACC6"/>
                </a:solidFill>
                <a:latin typeface="Arial Black" panose="020B0A04020102020204" pitchFamily="34" charset="0"/>
              </a:rPr>
              <a:t>?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guztiek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eragin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ditzakete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kardiobaskularrak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txikiagoa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duelako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ustezko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abantaila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CNT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metaazterketan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ondorioztatuta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azterketa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batzuetan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baieztatu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baztertzeko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gomendioa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ahobatezkoa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adierazita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dutenei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dagokienez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AIEEekin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eginiko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azterketa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gehienek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dituzte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barnean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AIEE-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dagokienez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informazioa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ateratzeko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Ahalik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dosirik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txikiena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da,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iraupena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ahalik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laburrena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izan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da. </a:t>
            </a:r>
            <a:endParaRPr lang="es-ES" sz="1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KARDIOBASKULARRA (VII)</a:t>
            </a:r>
            <a:endParaRPr altLang="es-ES" sz="2800" smtClean="0"/>
          </a:p>
        </p:txBody>
      </p:sp>
      <p:sp>
        <p:nvSpPr>
          <p:cNvPr id="26627" name="CuadroTexto 6"/>
          <p:cNvSpPr txBox="1">
            <a:spLocks noChangeArrowheads="1"/>
          </p:cNvSpPr>
          <p:nvPr/>
        </p:nvSpPr>
        <p:spPr bwMode="auto">
          <a:xfrm>
            <a:off x="251520" y="1196752"/>
            <a:ext cx="847859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hautatzea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pazientearen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gastrointestinalaren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arabera</a:t>
            </a:r>
            <a:endParaRPr lang="es-ES" altLang="es-ES" sz="18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altLang="es-E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628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38" y="2060575"/>
            <a:ext cx="80010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18487" cy="792162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GILTZURRUNEKO ARRISKUA (I)</a:t>
            </a:r>
            <a:endParaRPr altLang="es-ES" sz="2800" smtClean="0"/>
          </a:p>
        </p:txBody>
      </p:sp>
      <p:sp>
        <p:nvSpPr>
          <p:cNvPr id="27651" name="CuadroTexto 4"/>
          <p:cNvSpPr txBox="1">
            <a:spLocks noChangeArrowheads="1"/>
          </p:cNvSpPr>
          <p:nvPr/>
        </p:nvSpPr>
        <p:spPr bwMode="auto">
          <a:xfrm>
            <a:off x="107950" y="981075"/>
            <a:ext cx="84963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eragina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prostaglandina-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sintesiaren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inhibizioaren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ondorioz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gertatzen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horrek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arteriola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aferenteen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basokonstrikzioa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iragazte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glomerularra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gutxitzea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baitakar</a:t>
            </a:r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(GGA)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bilakatzen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AIEE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erabiliz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kronikoa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bolumen-deplezioa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gutxiegitasuna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sindrome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nefrotikoa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zirrosia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hiperkaltzemia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larria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saihestu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GFR-E&lt;60 ml/min/1,73 m2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kontuz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baldin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GFR-e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tarte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honetan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badago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60-89 ml/min/1,73 m2</a:t>
            </a:r>
          </a:p>
          <a:p>
            <a:pPr>
              <a:buFont typeface="Wingdings" panose="05000000000000000000" pitchFamily="2" charset="2"/>
              <a:buChar char="§"/>
            </a:pPr>
            <a:endParaRPr lang="es-ES_tradnl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da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zehaztu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tratamenduaren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iraupen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seguru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bakar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s-ES_tradnl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_tradnl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Kreatinina-mailak</a:t>
            </a:r>
            <a:r>
              <a:rPr lang="es-ES_tradnl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arretaz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zaindu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_tradnl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s-ES" altLang="es-E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altLang="es-E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720725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GILTZURRUNEKO ARRISKUA (II)</a:t>
            </a:r>
            <a:endParaRPr altLang="es-ES" sz="2800" smtClean="0"/>
          </a:p>
        </p:txBody>
      </p:sp>
      <p:sp>
        <p:nvSpPr>
          <p:cNvPr id="28675" name="Rectángulo 3"/>
          <p:cNvSpPr>
            <a:spLocks noChangeArrowheads="1"/>
          </p:cNvSpPr>
          <p:nvPr/>
        </p:nvSpPr>
        <p:spPr bwMode="auto">
          <a:xfrm>
            <a:off x="534988" y="960438"/>
            <a:ext cx="807402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ES" sz="2000">
                <a:solidFill>
                  <a:srgbClr val="4BACC6"/>
                </a:solidFill>
                <a:latin typeface="Arial Black" panose="020B0A04020102020204" pitchFamily="34" charset="0"/>
              </a:rPr>
              <a:t>TRIPLE WHAMMY</a:t>
            </a:r>
          </a:p>
        </p:txBody>
      </p:sp>
      <p:sp>
        <p:nvSpPr>
          <p:cNvPr id="28676" name="CuadroTexto 4"/>
          <p:cNvSpPr txBox="1">
            <a:spLocks noChangeArrowheads="1"/>
          </p:cNvSpPr>
          <p:nvPr/>
        </p:nvSpPr>
        <p:spPr bwMode="auto">
          <a:xfrm>
            <a:off x="323850" y="1557338"/>
            <a:ext cx="8599488" cy="44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s-ES" altLang="es-ES" sz="1800">
                <a:latin typeface="Calibri" panose="020F0502020204030204" pitchFamily="34" charset="0"/>
                <a:cs typeface="Calibri" panose="020F0502020204030204" pitchFamily="34" charset="0"/>
              </a:rPr>
              <a:t> Terminoak honako hau esan nahi du:  AEBI edo AHB-II bat diuretiko batekin eta AIEE batekin batera modu konkomitantean erabiltzea, eta horren ondorioz GGA izateko arriskua handitzea</a:t>
            </a: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1800">
                <a:latin typeface="Calibri" panose="020F0502020204030204" pitchFamily="34" charset="0"/>
                <a:cs typeface="Calibri" panose="020F0502020204030204" pitchFamily="34" charset="0"/>
              </a:rPr>
              <a:t> Organismoak giltzurruneko plasma-fluxua bermatzeko dituen konpentsazio-mekanismoak altera daitezke, baita deshidratazioak, odoljario larriek eta abarrek eragindako hipobolemia- edo hipotentsio-egoeretan ere </a:t>
            </a:r>
          </a:p>
          <a:p>
            <a:endParaRPr lang="es-ES" altLang="es-E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altLang="es-ES" sz="1800">
                <a:latin typeface="Calibri" panose="020F0502020204030204" pitchFamily="34" charset="0"/>
                <a:cs typeface="Calibri" panose="020F0502020204030204" pitchFamily="34" charset="0"/>
              </a:rPr>
              <a:t>«Triple Whammy»aren fisiopatologia </a:t>
            </a: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altLang="es-ES" sz="1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altLang="es-ES" sz="16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677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365625"/>
            <a:ext cx="3097212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/>
          </p:nvPr>
        </p:nvSpPr>
        <p:spPr>
          <a:xfrm>
            <a:off x="468313" y="176213"/>
            <a:ext cx="8229600" cy="620712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GILTZURRUNEKO ARRISKUA (III) </a:t>
            </a:r>
            <a:endParaRPr altLang="es-ES" sz="2800" smtClean="0"/>
          </a:p>
        </p:txBody>
      </p:sp>
      <p:sp>
        <p:nvSpPr>
          <p:cNvPr id="30723" name="Rectángulo 3"/>
          <p:cNvSpPr>
            <a:spLocks noChangeArrowheads="1"/>
          </p:cNvSpPr>
          <p:nvPr/>
        </p:nvSpPr>
        <p:spPr bwMode="auto">
          <a:xfrm>
            <a:off x="946150" y="981075"/>
            <a:ext cx="7273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ES" sz="2000">
                <a:solidFill>
                  <a:srgbClr val="4BACC6"/>
                </a:solidFill>
                <a:latin typeface="Arial Black" panose="020B0A04020102020204" pitchFamily="34" charset="0"/>
              </a:rPr>
              <a:t>TRIPLE WHAMMY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79388" y="1565275"/>
            <a:ext cx="8640762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Kasuen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eta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kontrolen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azterketa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Tx/>
              <a:buChar char="-"/>
              <a:defRPr/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Terapia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hirukoitza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(AIEE + AEBI/AHB-II +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diuretikoa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% 30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handitzen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zuela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erlatiboa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AEBI/AHB-II +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diuretikoa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terapia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bikoitzarekin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alderatuta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Tx/>
              <a:buChar char="-"/>
              <a:defRPr/>
            </a:pP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hazkunde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terapia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hirukoitza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ondorengo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lehen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egunetan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Tx/>
              <a:buChar char="-"/>
              <a:defRPr/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zen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arriskuaren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hazkunderik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egiaztatu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AIEE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diuretikoa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 eta AEBI/AHB-II 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terapia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bikoitzarekin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Eremu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komunitarioan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egindako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beste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azterketa</a:t>
            </a:r>
            <a:r>
              <a:rPr lang="es-ES" sz="1800" b="1" dirty="0">
                <a:solidFill>
                  <a:srgbClr val="4BACC6"/>
                </a:solidFill>
                <a:latin typeface="+mj-lt"/>
              </a:rPr>
              <a:t> </a:t>
            </a:r>
            <a:r>
              <a:rPr lang="es-ES" sz="1800" b="1" dirty="0" err="1">
                <a:solidFill>
                  <a:srgbClr val="4BACC6"/>
                </a:solidFill>
                <a:latin typeface="+mj-lt"/>
              </a:rPr>
              <a:t>bat</a:t>
            </a:r>
            <a:endParaRPr lang="es-ES" sz="1800" b="1" dirty="0">
              <a:solidFill>
                <a:srgbClr val="4BACC6"/>
              </a:solidFill>
              <a:latin typeface="+mj-lt"/>
            </a:endParaRPr>
          </a:p>
          <a:p>
            <a:pPr marL="742950" lvl="1" indent="-285750">
              <a:buFontTx/>
              <a:buChar char="-"/>
              <a:defRPr/>
            </a:pP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akutuaren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% 66raino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handitu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zen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bai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TWarekin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bai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AIEE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diuretiko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AEBI/AHB-II terapia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bikoitzarekin</a:t>
            </a:r>
            <a:endParaRPr lang="es-ES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Tx/>
              <a:buChar char="-"/>
              <a:defRPr/>
            </a:pP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Arriskuaren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hazkunde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absolutua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askoz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izan zen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hirukoitzarekin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terapia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bikoitzarekin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baino</a:t>
            </a:r>
            <a:r>
              <a:rPr lang="es-E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(NNH: 158 vs 300)</a:t>
            </a:r>
          </a:p>
          <a:p>
            <a:pPr marL="285750" indent="-285750">
              <a:buFontTx/>
              <a:buChar char="-"/>
              <a:defRPr/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da era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eztabaidaezin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batez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ondorioztatu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aurretik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AEBI/AHB-II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diuretiko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baten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duen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batean AIEE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aldian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behin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epe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laburrean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erabiltzeak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dakarren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defRPr/>
            </a:pPr>
            <a:endParaRPr lang="es-ES" sz="18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GILTZURRUNEKO ARRISKUA (IV)</a:t>
            </a:r>
            <a:endParaRPr altLang="es-ES" sz="2800" smtClean="0"/>
          </a:p>
        </p:txBody>
      </p:sp>
      <p:sp>
        <p:nvSpPr>
          <p:cNvPr id="32771" name="Rectángulo 3"/>
          <p:cNvSpPr>
            <a:spLocks noChangeArrowheads="1"/>
          </p:cNvSpPr>
          <p:nvPr/>
        </p:nvSpPr>
        <p:spPr bwMode="auto">
          <a:xfrm>
            <a:off x="1042988" y="820738"/>
            <a:ext cx="741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ES" sz="2000">
                <a:solidFill>
                  <a:srgbClr val="4BACC6"/>
                </a:solidFill>
                <a:latin typeface="Arial Black" panose="020B0A04020102020204" pitchFamily="34" charset="0"/>
              </a:rPr>
              <a:t>TRIPLE WHAMMY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79388" y="1412875"/>
            <a:ext cx="8874125" cy="5262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s-ES" sz="1800" dirty="0" err="1">
                <a:solidFill>
                  <a:srgbClr val="4BACC6"/>
                </a:solidFill>
                <a:latin typeface="Arial Black" panose="020B0A04020102020204" pitchFamily="34" charset="0"/>
              </a:rPr>
              <a:t>Prebentziorako</a:t>
            </a:r>
            <a:r>
              <a:rPr lang="es-ES" sz="1800" dirty="0">
                <a:solidFill>
                  <a:srgbClr val="4BACC6"/>
                </a:solidFill>
                <a:latin typeface="Arial Black" panose="020B0A04020102020204" pitchFamily="34" charset="0"/>
              </a:rPr>
              <a:t> </a:t>
            </a:r>
            <a:r>
              <a:rPr lang="es-ES" sz="1800" dirty="0" err="1">
                <a:solidFill>
                  <a:srgbClr val="4BACC6"/>
                </a:solidFill>
                <a:latin typeface="Arial Black" panose="020B0A04020102020204" pitchFamily="34" charset="0"/>
              </a:rPr>
              <a:t>gomendioak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Sahiestu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terapia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hirukoitza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adintsuetan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oinarrizko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-,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gibel-patologia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dutenetan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hipobolemia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eragiten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gaixotasunak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dituztenetan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konbinatua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haien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zaintzaileei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jakinaraztea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AIEE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batekin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automedikatzeak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dakartzan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ikus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i-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botika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AIEEekin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ez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ibili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jolasean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!)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ezinbestean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beharra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badago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Bizialdi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ertain-laburrekoak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eraginkorra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den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dosirik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txikienean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ahalik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denborarik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laburrenean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Arteria-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presioa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kreatinina-mailak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potasio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serikoa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monitorizatzea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hidratazio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egokia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gomendatzea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baterako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etetea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balioestea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interkurrenterik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badago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buFont typeface="Wingdings" panose="05000000000000000000" pitchFamily="2" charset="2"/>
              <a:buChar char="§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endParaRPr lang="es-ES" sz="2000" dirty="0">
              <a:latin typeface="+mn-lt"/>
            </a:endParaRPr>
          </a:p>
          <a:p>
            <a:pPr>
              <a:defRPr/>
            </a:pPr>
            <a:r>
              <a:rPr lang="es-E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endParaRPr lang="es-ES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936625"/>
          </a:xfrm>
        </p:spPr>
        <p:txBody>
          <a:bodyPr/>
          <a:lstStyle/>
          <a:p>
            <a:r>
              <a:rPr altLang="es-ES" smtClean="0"/>
              <a:t>SUMARIO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22275" y="1844675"/>
            <a:ext cx="8353425" cy="21669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SARRERA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EKINTZA-MEKANISMOA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AIEE-en SEGURTASUNA</a:t>
            </a: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‒"/>
              <a:defRPr/>
            </a:pP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gastrointestinala</a:t>
            </a:r>
            <a:endParaRPr lang="es-ES" sz="1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‒"/>
              <a:defRPr/>
            </a:pP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endParaRPr lang="es-ES" sz="1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‒"/>
              <a:defRPr/>
            </a:pP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Giltzurruneko</a:t>
            </a: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 Triple </a:t>
            </a:r>
            <a:r>
              <a:rPr lang="es-ES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Whammy</a:t>
            </a:r>
            <a:endParaRPr lang="es-ES" sz="1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defRPr/>
            </a:pPr>
            <a:r>
              <a:rPr lang="es-E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IDEIA NAGUSIAK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57225" y="1125538"/>
            <a:ext cx="8229600" cy="481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Paziente</a:t>
            </a: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bati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AIEE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preskribatu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aurretik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gastrointestinala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giltzurrun-arriskua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aztertu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da.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efikaza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den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dosirik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txikienean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preskribatu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da,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ahalik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aldirik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laburrenean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eta forma «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preskribatzea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lehenetsi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da. 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AIEE-t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guztiek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handitzen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dute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ultzera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konplikazio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gastrointestinalak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gertatzeko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baita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txikietan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erabilita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ere.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Dirudienez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ketorolako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piroxikamak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dakarte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handien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diklofenako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naproxenoak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ertaina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dakarte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ibuprofenoak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txikietan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dakar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txikien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AIEE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guztien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erabilera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gertaera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kardiobaskularrak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handitzearekin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lotzen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da. 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AIEEek</a:t>
            </a: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bikoiztu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egiten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dute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bihotz-gutxiegitasuna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erabili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adierazita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handia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dutenetan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erabiltzeak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bikoiztu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egiten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Terapia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hirukoitza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hau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da, AIEE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eta AEBI/AHB-II eta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diuretiko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baztertu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behar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da,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areagotzen</a:t>
            </a:r>
            <a:r>
              <a:rPr lang="es-ES" sz="1600" dirty="0">
                <a:ea typeface="Calibri" panose="020F0502020204030204" pitchFamily="34" charset="0"/>
                <a:cs typeface="Times New Roman" panose="02020603050405020304" pitchFamily="18" charset="0"/>
              </a:rPr>
              <a:t> du eta.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33795" name="1 Título"/>
          <p:cNvSpPr txBox="1">
            <a:spLocks/>
          </p:cNvSpPr>
          <p:nvPr/>
        </p:nvSpPr>
        <p:spPr bwMode="auto">
          <a:xfrm>
            <a:off x="1258888" y="269875"/>
            <a:ext cx="7129462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ES" sz="3600">
                <a:solidFill>
                  <a:schemeClr val="tx2"/>
                </a:solidFill>
                <a:latin typeface="Arial Black" panose="020B0A04020102020204" pitchFamily="34" charset="0"/>
              </a:rPr>
              <a:t>Funtsezko ideiak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27088" y="2636838"/>
            <a:ext cx="45354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s-ES_tradnl" altLang="es-ES" sz="2800" b="1" dirty="0" smtClean="0">
                <a:latin typeface="+mn-lt"/>
                <a:hlinkClick r:id="rId4"/>
              </a:rPr>
              <a:t>INFAC 29 </a:t>
            </a:r>
            <a:r>
              <a:rPr lang="es-ES_tradnl" altLang="es-ES" sz="2800" b="1" dirty="0" err="1" smtClean="0">
                <a:latin typeface="+mn-lt"/>
                <a:hlinkClick r:id="rId4"/>
              </a:rPr>
              <a:t>Lib</a:t>
            </a:r>
            <a:r>
              <a:rPr lang="es-ES_tradnl" altLang="es-ES" sz="2800" b="1" dirty="0" smtClean="0">
                <a:latin typeface="+mn-lt"/>
                <a:hlinkClick r:id="rId4"/>
              </a:rPr>
              <a:t> 4. </a:t>
            </a:r>
            <a:r>
              <a:rPr lang="es-ES_tradnl" altLang="es-ES" sz="2800" b="1" dirty="0" err="1" smtClean="0">
                <a:latin typeface="+mn-lt"/>
                <a:hlinkClick r:id="rId4"/>
              </a:rPr>
              <a:t>Zk</a:t>
            </a:r>
            <a:endParaRPr lang="es-ES_tradnl" altLang="es-ES" sz="2800" b="1" dirty="0" smtClean="0">
              <a:latin typeface="+mn-lt"/>
            </a:endParaRPr>
          </a:p>
          <a:p>
            <a:pPr>
              <a:spcBef>
                <a:spcPct val="20000"/>
              </a:spcBef>
              <a:defRPr/>
            </a:pPr>
            <a:endParaRPr lang="es-ES_tradnl" altLang="es-ES" sz="2800" b="1" dirty="0" smtClean="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s-ES" altLang="es-E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38150" y="404813"/>
            <a:ext cx="8229600" cy="1143000"/>
          </a:xfrm>
        </p:spPr>
        <p:txBody>
          <a:bodyPr/>
          <a:lstStyle/>
          <a:p>
            <a:r>
              <a:rPr altLang="es-ES" sz="3600" smtClean="0"/>
              <a:t>Informazio gehiago eta bibliografia…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8788" y="-171450"/>
            <a:ext cx="8229600" cy="1143000"/>
          </a:xfrm>
        </p:spPr>
        <p:txBody>
          <a:bodyPr/>
          <a:lstStyle/>
          <a:p>
            <a:r>
              <a:rPr altLang="es-ES" smtClean="0"/>
              <a:t>SARRERA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8788" y="1196975"/>
            <a:ext cx="8229600" cy="41036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u-ES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AIEE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u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konposatuen talde heterogeneoa osatzen dute, eta jarduera analgesikoa, antiinflamatorioa eta antipiretikoa dute</a:t>
            </a:r>
            <a:r>
              <a:rPr lang="es-ES" altLang="es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s-ES" altLang="es-ES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u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Mundu osoan 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gehien erabiltzen den talde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teraupetikoetako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bat dira</a:t>
            </a:r>
            <a:r>
              <a:rPr lang="es-ES" altLang="es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ES" altLang="es-E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altLang="es-ES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EAEn</a:t>
            </a:r>
            <a:r>
              <a:rPr lang="es-ES" altLang="es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gehien erabilitako printzipio aktiboak hauek dira: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ibuprofenoa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naproxenoa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(eta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esomeprazolarekin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 elkartuta),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etorikoxiba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dexketoprofenoa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diklofenakoa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zelekoxiba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s-ES" altLang="es-ES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u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INFAC honen helburua: </a:t>
            </a:r>
            <a:r>
              <a:rPr lang="eu-E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AIEEen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segurtasunari buruzko informazioa </a:t>
            </a:r>
            <a:r>
              <a:rPr lang="eu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eguneratzea; 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hala bada, arreta berezia </a:t>
            </a:r>
            <a:r>
              <a:rPr lang="eu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jarriz </a:t>
            </a:r>
            <a:r>
              <a:rPr lang="eu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maila kardiobaskularrean eta </a:t>
            </a:r>
            <a:r>
              <a:rPr lang="eu-E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giltzurrunetan</a:t>
            </a:r>
            <a:endParaRPr lang="es-ES" altLang="es-ES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>
          <a:xfrm>
            <a:off x="468313" y="7938"/>
            <a:ext cx="8074025" cy="1260475"/>
          </a:xfrm>
        </p:spPr>
        <p:txBody>
          <a:bodyPr/>
          <a:lstStyle/>
          <a:p>
            <a:r>
              <a:rPr altLang="es-ES" sz="2800" smtClean="0"/>
              <a:t>EKINTZA-MEKANISMOA (I)</a:t>
            </a:r>
          </a:p>
        </p:txBody>
      </p:sp>
      <p:sp>
        <p:nvSpPr>
          <p:cNvPr id="15363" name="CuadroTexto 1"/>
          <p:cNvSpPr txBox="1">
            <a:spLocks noChangeArrowheads="1"/>
          </p:cNvSpPr>
          <p:nvPr/>
        </p:nvSpPr>
        <p:spPr bwMode="auto">
          <a:xfrm>
            <a:off x="446088" y="1125538"/>
            <a:ext cx="85217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u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Azido </a:t>
            </a:r>
            <a:r>
              <a:rPr lang="eu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arakidonikoa prostaglandina bihurtzea inhibitzen dute, entzima </a:t>
            </a:r>
            <a:r>
              <a:rPr lang="eu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ziklooxigenasak</a:t>
            </a:r>
            <a:r>
              <a:rPr lang="eu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(COX) inhibituz</a:t>
            </a:r>
            <a:r>
              <a:rPr lang="eu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u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COXen</a:t>
            </a:r>
            <a:r>
              <a:rPr lang="eu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 </a:t>
            </a:r>
            <a:r>
              <a:rPr lang="eu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isoforma</a:t>
            </a:r>
            <a:r>
              <a:rPr lang="eu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nagusi daude</a:t>
            </a:r>
            <a:r>
              <a:rPr lang="eu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ES" altLang="es-E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COX-1: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zenbait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prozesu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zelular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arautzen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hala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nola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zitobabes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gastrikoa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homeostasi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plaketen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agregazioa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giltzurrun-funtzioa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COX-2: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zenbait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ehunetan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inflamazioan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induzitua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endotelio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baskularrean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giltzaduretan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isoforma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entzimatiko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baten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baten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gaineko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inhibizio-mailak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eragina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jarduerari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profilan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Tx/>
              <a:buChar char="-"/>
              <a:defRPr/>
            </a:pP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COX-1: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plaketen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agregazioaren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toxikotasun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gastrointestinal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COX-2: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analgesikoa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antiinflamatorioa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toxikotasun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es-ES" altLang="es-ES" sz="20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20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s-ES" sz="2800" smtClean="0"/>
              <a:t>EKINTZA-MEKANISMOA (II)</a:t>
            </a:r>
            <a:endParaRPr altLang="es-ES" smtClean="0"/>
          </a:p>
        </p:txBody>
      </p:sp>
      <p:sp>
        <p:nvSpPr>
          <p:cNvPr id="2" name="CuadroTexto 1"/>
          <p:cNvSpPr txBox="1"/>
          <p:nvPr/>
        </p:nvSpPr>
        <p:spPr>
          <a:xfrm>
            <a:off x="323850" y="1628775"/>
            <a:ext cx="836295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Sailkapena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Tx/>
              <a:buChar char="-"/>
              <a:defRPr/>
            </a:pP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 “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tradizionalak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(AIEE-t): COX-1 eta COX-2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inhibitzen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dituzte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COX-2aren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inhibitzaile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selektiboak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Coxibak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COX-1 eta COX-2aren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inhibizioa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dosi-tartean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daiteke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potentziaren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batez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besteko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bizitza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plasmatikoaren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arabera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6388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632075"/>
            <a:ext cx="5543550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323850" y="107950"/>
            <a:ext cx="8507413" cy="1143000"/>
          </a:xfrm>
        </p:spPr>
        <p:txBody>
          <a:bodyPr/>
          <a:lstStyle/>
          <a:p>
            <a:r>
              <a:rPr altLang="es-ES" sz="2800" smtClean="0"/>
              <a:t>AIEE-en SEGURTASUNA</a:t>
            </a:r>
          </a:p>
        </p:txBody>
      </p:sp>
      <p:sp>
        <p:nvSpPr>
          <p:cNvPr id="17411" name="CuadroTexto 2"/>
          <p:cNvSpPr txBox="1">
            <a:spLocks noChangeArrowheads="1"/>
          </p:cNvSpPr>
          <p:nvPr/>
        </p:nvSpPr>
        <p:spPr bwMode="auto">
          <a:xfrm>
            <a:off x="323850" y="1268413"/>
            <a:ext cx="89281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nagusi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ezagunenak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honako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hauek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ultzera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peptikoa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odoljario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digestiboa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Cardiobaskularrak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miokardioko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infartu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(MIA),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iktusa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okerragotzea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bihotz-gutxiegitasuna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Giltzurrunetakoak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giltzurrun-gutxiegitasun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akutua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elektrolitoen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desorekak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edemak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batzuk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gibelean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biriketan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maila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hematologikoan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maila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dermatologikoan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efektuak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agertzeko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arrisku-faktoreak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Erabilitako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tratamenduaren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iraupenak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Pazientearen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egoerak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adina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komorbilitateak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Adinekoak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bereziki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kalteberak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medikamentu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batzuekiko</a:t>
            </a: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interakzioak</a:t>
            </a:r>
            <a:endParaRPr lang="es-ES" altLang="es-ES" sz="2000" baseline="30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es-ES" altLang="es-ES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323850" y="-100013"/>
            <a:ext cx="8578850" cy="1143001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GASTROINTESTINALA (I)</a:t>
            </a:r>
            <a:endParaRPr altLang="es-ES" smtClean="0"/>
          </a:p>
        </p:txBody>
      </p:sp>
      <p:sp>
        <p:nvSpPr>
          <p:cNvPr id="18435" name="CuadroTexto 2"/>
          <p:cNvSpPr txBox="1">
            <a:spLocks noChangeArrowheads="1"/>
          </p:cNvSpPr>
          <p:nvPr/>
        </p:nvSpPr>
        <p:spPr bwMode="auto">
          <a:xfrm>
            <a:off x="179388" y="1042988"/>
            <a:ext cx="885666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s-ES" altLang="es-E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Toxikotasuna</a:t>
            </a:r>
            <a:r>
              <a:rPr lang="es-ES" alt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baliteke</a:t>
            </a:r>
            <a:r>
              <a:rPr lang="es-ES" alt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areagotzea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arrisku-faktore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hauekin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aurretik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ultzera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odoljario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digestiboko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historia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adina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&gt;65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urte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alkohola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gehiegi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kontsumitzea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tabakoa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AIEEaren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handiak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aldi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luzean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tratamendu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konkomitantea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farmako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gastrolesibo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batzuekin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glukokortikoideak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plaketen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agregazioaren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kontrakoak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antikoagulatzaileak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SBIS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antidepresiboak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Konplikazio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gastrointestinalak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gertatzeko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erlatiboa</a:t>
            </a:r>
            <a:r>
              <a:rPr lang="es-ES" altLang="es-E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Ketorolakoa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piroxikama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handiena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ertaina</a:t>
            </a: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apaletan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txikia</a:t>
            </a:r>
            <a:endParaRPr lang="es-ES" altLang="es-E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312738" y="0"/>
            <a:ext cx="8229600" cy="863600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GASTROINTESTINALA (II)</a:t>
            </a:r>
            <a:endParaRPr altLang="es-ES" sz="2800" smtClean="0"/>
          </a:p>
        </p:txBody>
      </p:sp>
      <p:sp>
        <p:nvSpPr>
          <p:cNvPr id="19459" name="CuadroTexto 3"/>
          <p:cNvSpPr txBox="1">
            <a:spLocks noChangeArrowheads="1"/>
          </p:cNvSpPr>
          <p:nvPr/>
        </p:nvSpPr>
        <p:spPr bwMode="auto">
          <a:xfrm>
            <a:off x="96838" y="981075"/>
            <a:ext cx="857885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gastrointestinal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handiko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pazienteekin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AIEEak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erabiltzeko</a:t>
            </a:r>
            <a:r>
              <a:rPr lang="es-ES" altLang="es-ES" sz="1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gomendioak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Bestelako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aukera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analgesikoak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AIEE batera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sv-SE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AIEEak eraginkorra den dosirik txikienarekin eta ahalik eta denbora gutxien erabiltzea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PBI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preskibitzea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defRPr/>
            </a:pP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PBI-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indikazioa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farmako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gastrolesiboen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gastropatia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sekundarioaren</a:t>
            </a:r>
            <a:r>
              <a:rPr lang="es-ES" altLang="es-ES" sz="1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profilaxian</a:t>
            </a: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s-ES" altLang="es-ES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es-ES" altLang="es-ES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460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289300"/>
            <a:ext cx="7620000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395288" y="90488"/>
            <a:ext cx="8229600" cy="720725"/>
          </a:xfrm>
        </p:spPr>
        <p:txBody>
          <a:bodyPr/>
          <a:lstStyle/>
          <a:p>
            <a:r>
              <a:rPr altLang="es-ES" sz="2800" smtClean="0"/>
              <a:t>AIEE-en SEGURTASUNA</a:t>
            </a:r>
            <a:r>
              <a:rPr altLang="es-ES" sz="2800" smtClean="0">
                <a:solidFill>
                  <a:srgbClr val="4BACC6"/>
                </a:solidFill>
              </a:rPr>
              <a:t/>
            </a:r>
            <a:br>
              <a:rPr altLang="es-ES" sz="2800" smtClean="0">
                <a:solidFill>
                  <a:srgbClr val="4BACC6"/>
                </a:solidFill>
              </a:rPr>
            </a:br>
            <a:r>
              <a:rPr altLang="es-ES" sz="2800" smtClean="0">
                <a:solidFill>
                  <a:srgbClr val="4BACC6"/>
                </a:solidFill>
              </a:rPr>
              <a:t>ARRISKU KARDIOBASKULARRA (I)</a:t>
            </a:r>
            <a:endParaRPr altLang="es-ES" sz="2800" smtClean="0"/>
          </a:p>
        </p:txBody>
      </p:sp>
      <p:sp>
        <p:nvSpPr>
          <p:cNvPr id="20483" name="CuadroTexto 3"/>
          <p:cNvSpPr txBox="1">
            <a:spLocks noChangeArrowheads="1"/>
          </p:cNvSpPr>
          <p:nvPr/>
        </p:nvSpPr>
        <p:spPr bwMode="auto">
          <a:xfrm>
            <a:off x="395288" y="1052513"/>
            <a:ext cx="8569325" cy="456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Coxibek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nola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AIEE-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gertaera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larriak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infartua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iktusa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gutxiegitasuna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hilkortasun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barne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handitzen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altLang="es-ES" sz="1600" baseline="30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handiekin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epe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luzean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badira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segurtasun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AEMPSen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oharrak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aterotronbotiko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handiagoa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egiaztatu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azeklofenakoarekin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ibuprofeno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dexibuprofenoaren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erabiliz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gero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AIEE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horiek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erabiltzea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kontraindikatuta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NYHAren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II-IV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bihotz-gutxiegitasuna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kardiopatia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iskemikoa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zerebrobaskularra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gaixotasun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arterial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periferikoa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Etorikoxiba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kontraindikatuta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kontrolatu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hipertentsioa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pazienteetan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Coxibak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diklofenakoa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ibuprofenoa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dosi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handietan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MIA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arriskuaren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hazkundearekin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lotzen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altLang="es-ES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ES" altLang="es-ES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Naproxenoak</a:t>
            </a:r>
            <a:r>
              <a:rPr lang="es-ES" altLang="es-ES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dakar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arazo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kardiobaskular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aterotronbotikoak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izateko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arriskurik</a:t>
            </a:r>
            <a:r>
              <a:rPr lang="es-ES" alt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E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txikiena</a:t>
            </a:r>
            <a:endParaRPr lang="es-ES" alt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ES" alt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o 2">
    <a:dk1>
      <a:sysClr val="windowText" lastClr="000000"/>
    </a:dk1>
    <a:lt1>
      <a:sysClr val="window" lastClr="FFFFFF"/>
    </a:lt1>
    <a:dk2>
      <a:srgbClr val="4BACC6"/>
    </a:dk2>
    <a:lt2>
      <a:srgbClr val="EEECE1"/>
    </a:lt2>
    <a:accent1>
      <a:srgbClr val="31859B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2" ma:contentTypeDescription="Create a new document." ma:contentTypeScope="" ma:versionID="7fbd41f527ea1485d5ccd90662872387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40406071a89c0f4ca00712af41b7b3b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2C05E1-CD4D-409D-B85D-A3ACC9F193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9EFF4-03E3-4119-9B4B-792EC076D60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fdafc60-6e87-4fef-9209-278af2a3ac6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D80C320-9CDF-4987-A595-8C1904A965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2868</TotalTime>
  <Words>1813</Words>
  <Application>Microsoft Office PowerPoint</Application>
  <PresentationFormat>Presentación en pantalla (4:3)</PresentationFormat>
  <Paragraphs>199</Paragraphs>
  <Slides>21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AIEE-EN SEGURTASUN ALDERDIAK. ARRISKU KARDIOBASKULARRA ETA GILTZURRUNEKOA– TRIPLE WHAMMY</vt:lpstr>
      <vt:lpstr>SUMARIO</vt:lpstr>
      <vt:lpstr>SARRERA</vt:lpstr>
      <vt:lpstr>EKINTZA-MEKANISMOA (I)</vt:lpstr>
      <vt:lpstr>EKINTZA-MEKANISMOA (II)</vt:lpstr>
      <vt:lpstr>AIEE-en SEGURTASUNA</vt:lpstr>
      <vt:lpstr>AIEE-en SEGURTASUNA ARRISKU GASTROINTESTINALA (I)</vt:lpstr>
      <vt:lpstr>AIEE-en SEGURTASUNA ARRISKU GASTROINTESTINALA (II)</vt:lpstr>
      <vt:lpstr>AIEE-en SEGURTASUNA ARRISKU KARDIOBASKULARRA (I)</vt:lpstr>
      <vt:lpstr>AIEE-en SEGURTASUNA ARRISKU KARDIOBASKULARRA (II)</vt:lpstr>
      <vt:lpstr>AIEE-en SEGURTASUNA ARRISKU KARDIOBASKULARRA (III)</vt:lpstr>
      <vt:lpstr>AIEE-en SEGURTASUNA ARRISKU KARDIOBASKULARRA (IV)</vt:lpstr>
      <vt:lpstr>AIEE-en SEGURTASUNA ARRISKU KARDIOBASKULARRA (V)</vt:lpstr>
      <vt:lpstr>AIEE-en SEGURTASUNA ARRISKU KARDIOBASKULARRA (VI)</vt:lpstr>
      <vt:lpstr>AIEE-en SEGURTASUNA ARRISKU KARDIOBASKULARRA (VII)</vt:lpstr>
      <vt:lpstr>AIEE-en SEGURTASUNA GILTZURRUNEKO ARRISKUA (I)</vt:lpstr>
      <vt:lpstr>AIEE-en SEGURTASUNA GILTZURRUNEKO ARRISKUA (II)</vt:lpstr>
      <vt:lpstr>AIEE-en SEGURTASUNA GILTZURRUNEKO ARRISKUA (III) </vt:lpstr>
      <vt:lpstr>AIEE-en SEGURTASUNA GILTZURRUNEKO ARRISKUA (IV)</vt:lpstr>
      <vt:lpstr>Presentación de PowerPoint</vt:lpstr>
      <vt:lpstr>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López Varona, Mª José</cp:lastModifiedBy>
  <cp:revision>423</cp:revision>
  <dcterms:created xsi:type="dcterms:W3CDTF">2007-11-13T08:52:06Z</dcterms:created>
  <dcterms:modified xsi:type="dcterms:W3CDTF">2021-07-15T10:40:11Z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  <property fmtid="{D5CDD505-2E9C-101B-9397-08002B2CF9AE}" pid="8" name="ContentTypeId">
    <vt:lpwstr>0x010100491CD9D10FA1F543857F910471C88E3F</vt:lpwstr>
  </property>
  <property fmtid="{D5CDD505-2E9C-101B-9397-08002B2CF9AE}" pid="9" name="FechaPublicacion">
    <vt:lpwstr/>
  </property>
  <property fmtid="{D5CDD505-2E9C-101B-9397-08002B2CF9AE}" pid="10" name="Publicado">
    <vt:lpwstr>0</vt:lpwstr>
  </property>
</Properties>
</file>