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61" r:id="rId6"/>
    <p:sldId id="262" r:id="rId7"/>
    <p:sldId id="263" r:id="rId8"/>
    <p:sldId id="264" r:id="rId9"/>
    <p:sldId id="265" r:id="rId10"/>
    <p:sldId id="281" r:id="rId11"/>
    <p:sldId id="269" r:id="rId12"/>
    <p:sldId id="276" r:id="rId13"/>
    <p:sldId id="277" r:id="rId14"/>
    <p:sldId id="270" r:id="rId15"/>
    <p:sldId id="282" r:id="rId16"/>
    <p:sldId id="271" r:id="rId17"/>
    <p:sldId id="285" r:id="rId18"/>
    <p:sldId id="272" r:id="rId19"/>
    <p:sldId id="274" r:id="rId20"/>
    <p:sldId id="283" r:id="rId21"/>
    <p:sldId id="284" r:id="rId22"/>
    <p:sldId id="275" r:id="rId23"/>
    <p:sldId id="273" r:id="rId24"/>
    <p:sldId id="280" r:id="rId25"/>
    <p:sldId id="279" r:id="rId26"/>
    <p:sldId id="268" r:id="rId27"/>
    <p:sldId id="25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OA GOMEZ TIJERO" initials="NGT" lastIdx="1" clrIdx="0">
    <p:extLst>
      <p:ext uri="{19B8F6BF-5375-455C-9EA6-DF929625EA0E}">
        <p15:presenceInfo xmlns:p15="http://schemas.microsoft.com/office/powerpoint/2012/main" userId="S-1-5-21-3957148863-1721901046-757422038-133097" providerId="AD"/>
      </p:ext>
    </p:extLst>
  </p:cmAuthor>
  <p:cmAuthor id="2" name="MAITANE UMEREZ IGARTUA" initials="MUI" lastIdx="7" clrIdx="1">
    <p:extLst>
      <p:ext uri="{19B8F6BF-5375-455C-9EA6-DF929625EA0E}">
        <p15:presenceInfo xmlns:p15="http://schemas.microsoft.com/office/powerpoint/2012/main" userId="S-1-5-21-3957148863-1721901046-757422038-147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ACBC"/>
    <a:srgbClr val="5FB1B6"/>
    <a:srgbClr val="33CCCC"/>
    <a:srgbClr val="00FFFF"/>
    <a:srgbClr val="00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E281D-F5A8-0F14-14B2-63C0537D214D}" v="909" dt="2020-05-08T09:46:48.037"/>
    <p1510:client id="{76E1C368-AA47-E925-15E6-9FC7FBD2D0C2}" v="272" dt="2020-04-06T07:13:33.121"/>
    <p1510:client id="{DD3B2C5D-0A9F-9790-2813-87B15142C085}" v="99" dt="2020-04-06T07:50:11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14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anda Gauna, Fatima" userId="S::f-baranda@euskadi.eus::0bf1d7cf-6138-4815-9c22-811c474799c6" providerId="AD" clId="Web-{76E1C368-AA47-E925-15E6-9FC7FBD2D0C2}"/>
    <pc:docChg chg="addSld delSld modSld">
      <pc:chgData name="Baranda Gauna, Fatima" userId="S::f-baranda@euskadi.eus::0bf1d7cf-6138-4815-9c22-811c474799c6" providerId="AD" clId="Web-{76E1C368-AA47-E925-15E6-9FC7FBD2D0C2}" dt="2020-04-06T07:13:33.121" v="258" actId="14100"/>
      <pc:docMkLst>
        <pc:docMk/>
      </pc:docMkLst>
      <pc:sldChg chg="addSp modSp new del mod setBg">
        <pc:chgData name="Baranda Gauna, Fatima" userId="S::f-baranda@euskadi.eus::0bf1d7cf-6138-4815-9c22-811c474799c6" providerId="AD" clId="Web-{76E1C368-AA47-E925-15E6-9FC7FBD2D0C2}" dt="2020-04-06T06:31:57.172" v="7"/>
        <pc:sldMkLst>
          <pc:docMk/>
          <pc:sldMk cId="2428546584" sldId="269"/>
        </pc:sldMkLst>
        <pc:picChg chg="add mod">
          <ac:chgData name="Baranda Gauna, Fatima" userId="S::f-baranda@euskadi.eus::0bf1d7cf-6138-4815-9c22-811c474799c6" providerId="AD" clId="Web-{76E1C368-AA47-E925-15E6-9FC7FBD2D0C2}" dt="2020-04-06T06:30:39.062" v="6" actId="14100"/>
          <ac:picMkLst>
            <pc:docMk/>
            <pc:sldMk cId="2428546584" sldId="269"/>
            <ac:picMk id="2" creationId="{E56C147D-A0E5-457D-B7D8-BC415A5B9B49}"/>
          </ac:picMkLst>
        </pc:picChg>
      </pc:sldChg>
      <pc:sldChg chg="addSp modSp new">
        <pc:chgData name="Baranda Gauna, Fatima" userId="S::f-baranda@euskadi.eus::0bf1d7cf-6138-4815-9c22-811c474799c6" providerId="AD" clId="Web-{76E1C368-AA47-E925-15E6-9FC7FBD2D0C2}" dt="2020-04-06T07:00:59.116" v="179" actId="14100"/>
        <pc:sldMkLst>
          <pc:docMk/>
          <pc:sldMk cId="3728731341" sldId="269"/>
        </pc:sldMkLst>
        <pc:picChg chg="add mod">
          <ac:chgData name="Baranda Gauna, Fatima" userId="S::f-baranda@euskadi.eus::0bf1d7cf-6138-4815-9c22-811c474799c6" providerId="AD" clId="Web-{76E1C368-AA47-E925-15E6-9FC7FBD2D0C2}" dt="2020-04-06T07:00:59.116" v="179" actId="14100"/>
          <ac:picMkLst>
            <pc:docMk/>
            <pc:sldMk cId="3728731341" sldId="269"/>
            <ac:picMk id="2" creationId="{F51EE04F-3BA8-41CA-950E-DC4E3271F74B}"/>
          </ac:picMkLst>
        </pc:picChg>
      </pc:sldChg>
      <pc:sldChg chg="addSp delSp modSp new">
        <pc:chgData name="Baranda Gauna, Fatima" userId="S::f-baranda@euskadi.eus::0bf1d7cf-6138-4815-9c22-811c474799c6" providerId="AD" clId="Web-{76E1C368-AA47-E925-15E6-9FC7FBD2D0C2}" dt="2020-04-06T07:01:38.636" v="183" actId="14100"/>
        <pc:sldMkLst>
          <pc:docMk/>
          <pc:sldMk cId="4185622513" sldId="270"/>
        </pc:sldMkLst>
        <pc:spChg chg="add mod">
          <ac:chgData name="Baranda Gauna, Fatima" userId="S::f-baranda@euskadi.eus::0bf1d7cf-6138-4815-9c22-811c474799c6" providerId="AD" clId="Web-{76E1C368-AA47-E925-15E6-9FC7FBD2D0C2}" dt="2020-04-06T06:45:45.751" v="101" actId="20577"/>
          <ac:spMkLst>
            <pc:docMk/>
            <pc:sldMk cId="4185622513" sldId="270"/>
            <ac:spMk id="2" creationId="{9FAC5442-8D44-46DF-99E7-15241A6AE125}"/>
          </ac:spMkLst>
        </pc:spChg>
        <pc:picChg chg="add del mod">
          <ac:chgData name="Baranda Gauna, Fatima" userId="S::f-baranda@euskadi.eus::0bf1d7cf-6138-4815-9c22-811c474799c6" providerId="AD" clId="Web-{76E1C368-AA47-E925-15E6-9FC7FBD2D0C2}" dt="2020-04-06T06:47:32.188" v="103"/>
          <ac:picMkLst>
            <pc:docMk/>
            <pc:sldMk cId="4185622513" sldId="270"/>
            <ac:picMk id="3" creationId="{108C3CC8-E37A-4F9F-8BA1-55FF80BDAF39}"/>
          </ac:picMkLst>
        </pc:picChg>
        <pc:picChg chg="add del mod">
          <ac:chgData name="Baranda Gauna, Fatima" userId="S::f-baranda@euskadi.eus::0bf1d7cf-6138-4815-9c22-811c474799c6" providerId="AD" clId="Web-{76E1C368-AA47-E925-15E6-9FC7FBD2D0C2}" dt="2020-04-06T06:48:19.470" v="112"/>
          <ac:picMkLst>
            <pc:docMk/>
            <pc:sldMk cId="4185622513" sldId="270"/>
            <ac:picMk id="5" creationId="{4DF595E0-1340-4D28-B605-8915EB9435BF}"/>
          </ac:picMkLst>
        </pc:picChg>
        <pc:picChg chg="add del mod">
          <ac:chgData name="Baranda Gauna, Fatima" userId="S::f-baranda@euskadi.eus::0bf1d7cf-6138-4815-9c22-811c474799c6" providerId="AD" clId="Web-{76E1C368-AA47-E925-15E6-9FC7FBD2D0C2}" dt="2020-04-06T06:51:46.938" v="123"/>
          <ac:picMkLst>
            <pc:docMk/>
            <pc:sldMk cId="4185622513" sldId="270"/>
            <ac:picMk id="7" creationId="{4D8593BC-E14B-4AF4-A357-AE8C7E00213B}"/>
          </ac:picMkLst>
        </pc:picChg>
        <pc:picChg chg="add mod">
          <ac:chgData name="Baranda Gauna, Fatima" userId="S::f-baranda@euskadi.eus::0bf1d7cf-6138-4815-9c22-811c474799c6" providerId="AD" clId="Web-{76E1C368-AA47-E925-15E6-9FC7FBD2D0C2}" dt="2020-04-06T07:01:38.636" v="183" actId="14100"/>
          <ac:picMkLst>
            <pc:docMk/>
            <pc:sldMk cId="4185622513" sldId="270"/>
            <ac:picMk id="9" creationId="{835E3A29-E842-4249-93EC-72E1DF969D56}"/>
          </ac:picMkLst>
        </pc:picChg>
      </pc:sldChg>
      <pc:sldChg chg="addSp delSp modSp new">
        <pc:chgData name="Baranda Gauna, Fatima" userId="S::f-baranda@euskadi.eus::0bf1d7cf-6138-4815-9c22-811c474799c6" providerId="AD" clId="Web-{76E1C368-AA47-E925-15E6-9FC7FBD2D0C2}" dt="2020-04-06T07:00:43.426" v="176" actId="14100"/>
        <pc:sldMkLst>
          <pc:docMk/>
          <pc:sldMk cId="2489555973" sldId="271"/>
        </pc:sldMkLst>
        <pc:spChg chg="add mod">
          <ac:chgData name="Baranda Gauna, Fatima" userId="S::f-baranda@euskadi.eus::0bf1d7cf-6138-4815-9c22-811c474799c6" providerId="AD" clId="Web-{76E1C368-AA47-E925-15E6-9FC7FBD2D0C2}" dt="2020-04-06T07:00:34.715" v="172" actId="20577"/>
          <ac:spMkLst>
            <pc:docMk/>
            <pc:sldMk cId="2489555973" sldId="271"/>
            <ac:spMk id="4" creationId="{C1AACFCF-37A0-428D-AF85-2603AE251F91}"/>
          </ac:spMkLst>
        </pc:spChg>
        <pc:picChg chg="add mod">
          <ac:chgData name="Baranda Gauna, Fatima" userId="S::f-baranda@euskadi.eus::0bf1d7cf-6138-4815-9c22-811c474799c6" providerId="AD" clId="Web-{76E1C368-AA47-E925-15E6-9FC7FBD2D0C2}" dt="2020-04-06T07:00:43.426" v="176" actId="14100"/>
          <ac:picMkLst>
            <pc:docMk/>
            <pc:sldMk cId="2489555973" sldId="271"/>
            <ac:picMk id="2" creationId="{3BA11397-AE9A-41EA-8685-AA50FF605289}"/>
          </ac:picMkLst>
        </pc:picChg>
        <pc:picChg chg="add del mod">
          <ac:chgData name="Baranda Gauna, Fatima" userId="S::f-baranda@euskadi.eus::0bf1d7cf-6138-4815-9c22-811c474799c6" providerId="AD" clId="Web-{76E1C368-AA47-E925-15E6-9FC7FBD2D0C2}" dt="2020-04-06T07:00:25.357" v="170"/>
          <ac:picMkLst>
            <pc:docMk/>
            <pc:sldMk cId="2489555973" sldId="271"/>
            <ac:picMk id="5" creationId="{76A3CBE7-9156-48A5-8EC5-9F6332027808}"/>
          </ac:picMkLst>
        </pc:picChg>
      </pc:sldChg>
      <pc:sldChg chg="new del">
        <pc:chgData name="Baranda Gauna, Fatima" userId="S::f-baranda@euskadi.eus::0bf1d7cf-6138-4815-9c22-811c474799c6" providerId="AD" clId="Web-{76E1C368-AA47-E925-15E6-9FC7FBD2D0C2}" dt="2020-04-06T07:01:13.832" v="181"/>
        <pc:sldMkLst>
          <pc:docMk/>
          <pc:sldMk cId="1078788503" sldId="272"/>
        </pc:sldMkLst>
      </pc:sldChg>
      <pc:sldChg chg="addSp modSp new">
        <pc:chgData name="Baranda Gauna, Fatima" userId="S::f-baranda@euskadi.eus::0bf1d7cf-6138-4815-9c22-811c474799c6" providerId="AD" clId="Web-{76E1C368-AA47-E925-15E6-9FC7FBD2D0C2}" dt="2020-04-06T07:02:57.401" v="202" actId="14100"/>
        <pc:sldMkLst>
          <pc:docMk/>
          <pc:sldMk cId="3658200831" sldId="272"/>
        </pc:sldMkLst>
        <pc:spChg chg="add mod">
          <ac:chgData name="Baranda Gauna, Fatima" userId="S::f-baranda@euskadi.eus::0bf1d7cf-6138-4815-9c22-811c474799c6" providerId="AD" clId="Web-{76E1C368-AA47-E925-15E6-9FC7FBD2D0C2}" dt="2020-04-06T07:02:15.803" v="193" actId="20577"/>
          <ac:spMkLst>
            <pc:docMk/>
            <pc:sldMk cId="3658200831" sldId="272"/>
            <ac:spMk id="2" creationId="{775D8265-14AD-4B48-A7C1-8814100C0DDB}"/>
          </ac:spMkLst>
        </pc:spChg>
        <pc:picChg chg="add mod">
          <ac:chgData name="Baranda Gauna, Fatima" userId="S::f-baranda@euskadi.eus::0bf1d7cf-6138-4815-9c22-811c474799c6" providerId="AD" clId="Web-{76E1C368-AA47-E925-15E6-9FC7FBD2D0C2}" dt="2020-04-06T07:02:57.401" v="202" actId="14100"/>
          <ac:picMkLst>
            <pc:docMk/>
            <pc:sldMk cId="3658200831" sldId="272"/>
            <ac:picMk id="3" creationId="{0C505E79-D10C-48C0-B7FE-80F012913649}"/>
          </ac:picMkLst>
        </pc:picChg>
      </pc:sldChg>
      <pc:sldChg chg="addSp modSp new">
        <pc:chgData name="Baranda Gauna, Fatima" userId="S::f-baranda@euskadi.eus::0bf1d7cf-6138-4815-9c22-811c474799c6" providerId="AD" clId="Web-{76E1C368-AA47-E925-15E6-9FC7FBD2D0C2}" dt="2020-04-06T07:13:33.121" v="258" actId="14100"/>
        <pc:sldMkLst>
          <pc:docMk/>
          <pc:sldMk cId="245695269" sldId="273"/>
        </pc:sldMkLst>
        <pc:spChg chg="add mod">
          <ac:chgData name="Baranda Gauna, Fatima" userId="S::f-baranda@euskadi.eus::0bf1d7cf-6138-4815-9c22-811c474799c6" providerId="AD" clId="Web-{76E1C368-AA47-E925-15E6-9FC7FBD2D0C2}" dt="2020-04-06T07:13:25.230" v="257" actId="14100"/>
          <ac:spMkLst>
            <pc:docMk/>
            <pc:sldMk cId="245695269" sldId="273"/>
            <ac:spMk id="2" creationId="{2947CB10-5484-48E6-A09B-604EF4FA543E}"/>
          </ac:spMkLst>
        </pc:spChg>
        <pc:spChg chg="add mod">
          <ac:chgData name="Baranda Gauna, Fatima" userId="S::f-baranda@euskadi.eus::0bf1d7cf-6138-4815-9c22-811c474799c6" providerId="AD" clId="Web-{76E1C368-AA47-E925-15E6-9FC7FBD2D0C2}" dt="2020-04-06T07:13:33.121" v="258" actId="14100"/>
          <ac:spMkLst>
            <pc:docMk/>
            <pc:sldMk cId="245695269" sldId="273"/>
            <ac:spMk id="3" creationId="{6D44997C-5886-4D6D-A020-B4D9A72AB986}"/>
          </ac:spMkLst>
        </pc:spChg>
      </pc:sldChg>
      <pc:sldChg chg="new del">
        <pc:chgData name="Baranda Gauna, Fatima" userId="S::f-baranda@euskadi.eus::0bf1d7cf-6138-4815-9c22-811c474799c6" providerId="AD" clId="Web-{76E1C368-AA47-E925-15E6-9FC7FBD2D0C2}" dt="2020-04-06T07:04:16.011" v="204"/>
        <pc:sldMkLst>
          <pc:docMk/>
          <pc:sldMk cId="913778816" sldId="273"/>
        </pc:sldMkLst>
      </pc:sldChg>
    </pc:docChg>
  </pc:docChgLst>
  <pc:docChgLst>
    <pc:chgData name="Baranda Gauna, Fatima" userId="S::f-baranda@euskadi.eus::0bf1d7cf-6138-4815-9c22-811c474799c6" providerId="AD" clId="Web-{DD3B2C5D-0A9F-9790-2813-87B15142C085}"/>
    <pc:docChg chg="modSld">
      <pc:chgData name="Baranda Gauna, Fatima" userId="S::f-baranda@euskadi.eus::0bf1d7cf-6138-4815-9c22-811c474799c6" providerId="AD" clId="Web-{DD3B2C5D-0A9F-9790-2813-87B15142C085}" dt="2020-04-06T07:50:11.347" v="89" actId="14100"/>
      <pc:docMkLst>
        <pc:docMk/>
      </pc:docMkLst>
      <pc:sldChg chg="modSp">
        <pc:chgData name="Baranda Gauna, Fatima" userId="S::f-baranda@euskadi.eus::0bf1d7cf-6138-4815-9c22-811c474799c6" providerId="AD" clId="Web-{DD3B2C5D-0A9F-9790-2813-87B15142C085}" dt="2020-04-06T07:50:11.347" v="89" actId="14100"/>
        <pc:sldMkLst>
          <pc:docMk/>
          <pc:sldMk cId="3399147812" sldId="261"/>
        </pc:sldMkLst>
        <pc:spChg chg="mod">
          <ac:chgData name="Baranda Gauna, Fatima" userId="S::f-baranda@euskadi.eus::0bf1d7cf-6138-4815-9c22-811c474799c6" providerId="AD" clId="Web-{DD3B2C5D-0A9F-9790-2813-87B15142C085}" dt="2020-04-06T07:50:11.347" v="89" actId="14100"/>
          <ac:spMkLst>
            <pc:docMk/>
            <pc:sldMk cId="3399147812" sldId="261"/>
            <ac:spMk id="3" creationId="{00000000-0000-0000-0000-000000000000}"/>
          </ac:spMkLst>
        </pc:spChg>
      </pc:sldChg>
      <pc:sldChg chg="addSp delSp modSp">
        <pc:chgData name="Baranda Gauna, Fatima" userId="S::f-baranda@euskadi.eus::0bf1d7cf-6138-4815-9c22-811c474799c6" providerId="AD" clId="Web-{DD3B2C5D-0A9F-9790-2813-87B15142C085}" dt="2020-04-06T07:42:10.391" v="70" actId="14100"/>
        <pc:sldMkLst>
          <pc:docMk/>
          <pc:sldMk cId="3728731341" sldId="269"/>
        </pc:sldMkLst>
        <pc:picChg chg="del mod">
          <ac:chgData name="Baranda Gauna, Fatima" userId="S::f-baranda@euskadi.eus::0bf1d7cf-6138-4815-9c22-811c474799c6" providerId="AD" clId="Web-{DD3B2C5D-0A9F-9790-2813-87B15142C085}" dt="2020-04-06T07:40:07.922" v="56"/>
          <ac:picMkLst>
            <pc:docMk/>
            <pc:sldMk cId="3728731341" sldId="269"/>
            <ac:picMk id="2" creationId="{F51EE04F-3BA8-41CA-950E-DC4E3271F74B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41:57.563" v="65"/>
          <ac:picMkLst>
            <pc:docMk/>
            <pc:sldMk cId="3728731341" sldId="269"/>
            <ac:picMk id="3" creationId="{9914070D-EC95-4C78-91D9-B6501DF99813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42:10.391" v="70" actId="14100"/>
          <ac:picMkLst>
            <pc:docMk/>
            <pc:sldMk cId="3728731341" sldId="269"/>
            <ac:picMk id="5" creationId="{71AFB421-E418-49C3-A065-1EC851F8317E}"/>
          </ac:picMkLst>
        </pc:picChg>
      </pc:sldChg>
      <pc:sldChg chg="addSp delSp modSp">
        <pc:chgData name="Baranda Gauna, Fatima" userId="S::f-baranda@euskadi.eus::0bf1d7cf-6138-4815-9c22-811c474799c6" providerId="AD" clId="Web-{DD3B2C5D-0A9F-9790-2813-87B15142C085}" dt="2020-04-06T07:43:50.673" v="76" actId="14100"/>
        <pc:sldMkLst>
          <pc:docMk/>
          <pc:sldMk cId="4185622513" sldId="270"/>
        </pc:sldMkLst>
        <pc:picChg chg="add del mod">
          <ac:chgData name="Baranda Gauna, Fatima" userId="S::f-baranda@euskadi.eus::0bf1d7cf-6138-4815-9c22-811c474799c6" providerId="AD" clId="Web-{DD3B2C5D-0A9F-9790-2813-87B15142C085}" dt="2020-04-06T07:21:30.042" v="19"/>
          <ac:picMkLst>
            <pc:docMk/>
            <pc:sldMk cId="4185622513" sldId="270"/>
            <ac:picMk id="3" creationId="{850D8597-508A-46BE-A544-AE4FD5DD6C5D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31:42.217" v="38"/>
          <ac:picMkLst>
            <pc:docMk/>
            <pc:sldMk cId="4185622513" sldId="270"/>
            <ac:picMk id="5" creationId="{04D7D95F-403A-45E3-A5EC-84FD1418B520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33:09.779" v="49"/>
          <ac:picMkLst>
            <pc:docMk/>
            <pc:sldMk cId="4185622513" sldId="270"/>
            <ac:picMk id="7" creationId="{07B2C014-F5A2-4DD1-A654-AC52FCE84E55}"/>
          </ac:picMkLst>
        </pc:picChg>
        <pc:picChg chg="del mod">
          <ac:chgData name="Baranda Gauna, Fatima" userId="S::f-baranda@euskadi.eus::0bf1d7cf-6138-4815-9c22-811c474799c6" providerId="AD" clId="Web-{DD3B2C5D-0A9F-9790-2813-87B15142C085}" dt="2020-04-06T07:20:10.010" v="11"/>
          <ac:picMkLst>
            <pc:docMk/>
            <pc:sldMk cId="4185622513" sldId="270"/>
            <ac:picMk id="9" creationId="{835E3A29-E842-4249-93EC-72E1DF969D56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43:37.892" v="71"/>
          <ac:picMkLst>
            <pc:docMk/>
            <pc:sldMk cId="4185622513" sldId="270"/>
            <ac:picMk id="10" creationId="{62756E33-2A25-43A1-B617-19346F6E4560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43:50.673" v="76" actId="14100"/>
          <ac:picMkLst>
            <pc:docMk/>
            <pc:sldMk cId="4185622513" sldId="270"/>
            <ac:picMk id="12" creationId="{87FEE0EE-F0E9-4A4F-8A6F-94C4306729FF}"/>
          </ac:picMkLst>
        </pc:picChg>
      </pc:sldChg>
      <pc:sldChg chg="addSp delSp modSp">
        <pc:chgData name="Baranda Gauna, Fatima" userId="S::f-baranda@euskadi.eus::0bf1d7cf-6138-4815-9c22-811c474799c6" providerId="AD" clId="Web-{DD3B2C5D-0A9F-9790-2813-87B15142C085}" dt="2020-04-06T07:47:41.190" v="88" actId="14100"/>
        <pc:sldMkLst>
          <pc:docMk/>
          <pc:sldMk cId="2489555973" sldId="271"/>
        </pc:sldMkLst>
        <pc:picChg chg="del mod">
          <ac:chgData name="Baranda Gauna, Fatima" userId="S::f-baranda@euskadi.eus::0bf1d7cf-6138-4815-9c22-811c474799c6" providerId="AD" clId="Web-{DD3B2C5D-0A9F-9790-2813-87B15142C085}" dt="2020-04-06T07:46:43.080" v="79"/>
          <ac:picMkLst>
            <pc:docMk/>
            <pc:sldMk cId="2489555973" sldId="271"/>
            <ac:picMk id="2" creationId="{3BA11397-AE9A-41EA-8685-AA50FF605289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47:41.190" v="88" actId="14100"/>
          <ac:picMkLst>
            <pc:docMk/>
            <pc:sldMk cId="2489555973" sldId="271"/>
            <ac:picMk id="3" creationId="{44180E02-F533-4335-B6F0-5E20F8A882E8}"/>
          </ac:picMkLst>
        </pc:picChg>
      </pc:sldChg>
      <pc:sldChg chg="addSp delSp modSp">
        <pc:chgData name="Baranda Gauna, Fatima" userId="S::f-baranda@euskadi.eus::0bf1d7cf-6138-4815-9c22-811c474799c6" providerId="AD" clId="Web-{DD3B2C5D-0A9F-9790-2813-87B15142C085}" dt="2020-04-06T07:23:47.777" v="37" actId="14100"/>
        <pc:sldMkLst>
          <pc:docMk/>
          <pc:sldMk cId="3658200831" sldId="272"/>
        </pc:sldMkLst>
        <pc:picChg chg="del mod">
          <ac:chgData name="Baranda Gauna, Fatima" userId="S::f-baranda@euskadi.eus::0bf1d7cf-6138-4815-9c22-811c474799c6" providerId="AD" clId="Web-{DD3B2C5D-0A9F-9790-2813-87B15142C085}" dt="2020-04-06T07:23:22.824" v="28"/>
          <ac:picMkLst>
            <pc:docMk/>
            <pc:sldMk cId="3658200831" sldId="272"/>
            <ac:picMk id="3" creationId="{0C505E79-D10C-48C0-B7FE-80F012913649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23:47.777" v="37" actId="14100"/>
          <ac:picMkLst>
            <pc:docMk/>
            <pc:sldMk cId="3658200831" sldId="272"/>
            <ac:picMk id="4" creationId="{B4D19E07-74C7-4F66-A811-11DFE09AB7D4}"/>
          </ac:picMkLst>
        </pc:picChg>
      </pc:sldChg>
    </pc:docChg>
  </pc:docChgLst>
  <pc:docChgLst>
    <pc:chgData name="Baranda Gauna, Fatima" userId="S::f-baranda@euskadi.eus::0bf1d7cf-6138-4815-9c22-811c474799c6" providerId="AD" clId="Web-{48EE281D-F5A8-0F14-14B2-63C0537D214D}"/>
    <pc:docChg chg="addSld delSld modSld">
      <pc:chgData name="Baranda Gauna, Fatima" userId="S::f-baranda@euskadi.eus::0bf1d7cf-6138-4815-9c22-811c474799c6" providerId="AD" clId="Web-{48EE281D-F5A8-0F14-14B2-63C0537D214D}" dt="2020-05-08T09:46:48.037" v="897" actId="14100"/>
      <pc:docMkLst>
        <pc:docMk/>
      </pc:docMkLst>
      <pc:sldChg chg="del">
        <pc:chgData name="Baranda Gauna, Fatima" userId="S::f-baranda@euskadi.eus::0bf1d7cf-6138-4815-9c22-811c474799c6" providerId="AD" clId="Web-{48EE281D-F5A8-0F14-14B2-63C0537D214D}" dt="2020-05-08T09:45:54.771" v="896"/>
        <pc:sldMkLst>
          <pc:docMk/>
          <pc:sldMk cId="367042313" sldId="266"/>
        </pc:sldMkLst>
      </pc:sldChg>
      <pc:sldChg chg="new del">
        <pc:chgData name="Baranda Gauna, Fatima" userId="S::f-baranda@euskadi.eus::0bf1d7cf-6138-4815-9c22-811c474799c6" providerId="AD" clId="Web-{48EE281D-F5A8-0F14-14B2-63C0537D214D}" dt="2020-05-08T08:29:08.809" v="1"/>
        <pc:sldMkLst>
          <pc:docMk/>
          <pc:sldMk cId="1186693145" sldId="274"/>
        </pc:sldMkLst>
      </pc:sldChg>
      <pc:sldChg chg="addSp modSp new">
        <pc:chgData name="Baranda Gauna, Fatima" userId="S::f-baranda@euskadi.eus::0bf1d7cf-6138-4815-9c22-811c474799c6" providerId="AD" clId="Web-{48EE281D-F5A8-0F14-14B2-63C0537D214D}" dt="2020-05-08T09:46:48.037" v="897" actId="14100"/>
        <pc:sldMkLst>
          <pc:docMk/>
          <pc:sldMk cId="3994940377" sldId="274"/>
        </pc:sldMkLst>
        <pc:spChg chg="add mod">
          <ac:chgData name="Baranda Gauna, Fatima" userId="S::f-baranda@euskadi.eus::0bf1d7cf-6138-4815-9c22-811c474799c6" providerId="AD" clId="Web-{48EE281D-F5A8-0F14-14B2-63C0537D214D}" dt="2020-05-08T09:04:18.783" v="329" actId="14100"/>
          <ac:spMkLst>
            <pc:docMk/>
            <pc:sldMk cId="3994940377" sldId="274"/>
            <ac:spMk id="2" creationId="{08E4F9A8-2276-4E58-9FE0-1283BD2A48B0}"/>
          </ac:spMkLst>
        </pc:spChg>
        <pc:spChg chg="add mod">
          <ac:chgData name="Baranda Gauna, Fatima" userId="S::f-baranda@euskadi.eus::0bf1d7cf-6138-4815-9c22-811c474799c6" providerId="AD" clId="Web-{48EE281D-F5A8-0F14-14B2-63C0537D214D}" dt="2020-05-08T09:46:48.037" v="897" actId="14100"/>
          <ac:spMkLst>
            <pc:docMk/>
            <pc:sldMk cId="3994940377" sldId="274"/>
            <ac:spMk id="3" creationId="{A0311B3A-B134-4B9D-A458-33DE4A838B0E}"/>
          </ac:spMkLst>
        </pc:spChg>
      </pc:sldChg>
      <pc:sldChg chg="addSp modSp new">
        <pc:chgData name="Baranda Gauna, Fatima" userId="S::f-baranda@euskadi.eus::0bf1d7cf-6138-4815-9c22-811c474799c6" providerId="AD" clId="Web-{48EE281D-F5A8-0F14-14B2-63C0537D214D}" dt="2020-05-08T09:45:33.802" v="895" actId="14100"/>
        <pc:sldMkLst>
          <pc:docMk/>
          <pc:sldMk cId="4155262961" sldId="275"/>
        </pc:sldMkLst>
        <pc:spChg chg="add mod">
          <ac:chgData name="Baranda Gauna, Fatima" userId="S::f-baranda@euskadi.eus::0bf1d7cf-6138-4815-9c22-811c474799c6" providerId="AD" clId="Web-{48EE281D-F5A8-0F14-14B2-63C0537D214D}" dt="2020-05-08T09:41:48.927" v="863" actId="14100"/>
          <ac:spMkLst>
            <pc:docMk/>
            <pc:sldMk cId="4155262961" sldId="275"/>
            <ac:spMk id="2" creationId="{8FB39C1A-5D69-41B5-9535-204664EBFC02}"/>
          </ac:spMkLst>
        </pc:spChg>
        <pc:spChg chg="add mod">
          <ac:chgData name="Baranda Gauna, Fatima" userId="S::f-baranda@euskadi.eus::0bf1d7cf-6138-4815-9c22-811c474799c6" providerId="AD" clId="Web-{48EE281D-F5A8-0F14-14B2-63C0537D214D}" dt="2020-05-08T09:45:33.802" v="895" actId="14100"/>
          <ac:spMkLst>
            <pc:docMk/>
            <pc:sldMk cId="4155262961" sldId="275"/>
            <ac:spMk id="3" creationId="{65B7D59C-72E6-405A-9EC8-58098CD9F0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20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FFFA424-AD97-4C4D-A89D-E58087538225}"/>
              </a:ext>
            </a:extLst>
          </p:cNvPr>
          <p:cNvSpPr txBox="1"/>
          <p:nvPr userDrawn="1"/>
        </p:nvSpPr>
        <p:spPr>
          <a:xfrm>
            <a:off x="628650" y="1868557"/>
            <a:ext cx="78867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400" dirty="0">
                <a:solidFill>
                  <a:srgbClr val="5FB1B6"/>
                </a:solidFill>
              </a:rPr>
              <a:t>Haga clic para modificar los estilos de texto del patrón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000" dirty="0">
                <a:solidFill>
                  <a:srgbClr val="5FB1B6"/>
                </a:solidFill>
              </a:rPr>
              <a:t>Segundo nivel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800" dirty="0">
                <a:solidFill>
                  <a:srgbClr val="5FB1B6"/>
                </a:solidFill>
              </a:rPr>
              <a:t>Tercer nivel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600" dirty="0">
                <a:solidFill>
                  <a:srgbClr val="5FB1B6"/>
                </a:solidFill>
              </a:rPr>
              <a:t>Cuarto nivel</a:t>
            </a:r>
          </a:p>
          <a:p>
            <a:pPr marL="2114550" marR="0" lvl="4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400" dirty="0">
                <a:solidFill>
                  <a:srgbClr val="5FB1B6"/>
                </a:solidFill>
              </a:rPr>
              <a:t>Quinto nivel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rgbClr val="5FB1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4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cuchillo&#10;&#10;Descripción generada automáticamente">
            <a:extLst>
              <a:ext uri="{FF2B5EF4-FFF2-40B4-BE49-F238E27FC236}">
                <a16:creationId xmlns:a16="http://schemas.microsoft.com/office/drawing/2014/main" id="{8011B798-7356-844C-B7D3-FE4FE2313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13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B6E1A3F-71CF-0349-ACBD-CC8A84EE63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235" y="2387601"/>
            <a:ext cx="8855765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9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4"/>
            <a:ext cx="7886700" cy="4667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4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2" r:id="rId3"/>
    <p:sldLayoutId id="2147483663" r:id="rId4"/>
    <p:sldLayoutId id="214748367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FB1B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7612" y="1149665"/>
            <a:ext cx="78887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 smtClean="0">
                <a:solidFill>
                  <a:srgbClr val="4BACC6"/>
                </a:solidFill>
                <a:latin typeface="Arial Black" pitchFamily="34" charset="0"/>
              </a:rPr>
              <a:t> PROBIÓTICOS: MUCHO RUIDO Y ¿CUÁNTAS NUECES?</a:t>
            </a:r>
            <a:endParaRPr lang="es-ES" sz="4000" dirty="0">
              <a:solidFill>
                <a:srgbClr val="4BACC6"/>
              </a:solidFill>
              <a:latin typeface="Arial Black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27555" y="3763398"/>
            <a:ext cx="64888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/>
            <a:r>
              <a:rPr lang="es-ES_tradnl" sz="4000" dirty="0" smtClean="0">
                <a:solidFill>
                  <a:srgbClr val="4BACC6"/>
                </a:solidFill>
                <a:latin typeface="Arial Black" pitchFamily="34" charset="0"/>
              </a:rPr>
              <a:t>Volumen 29, Nº 3 2021</a:t>
            </a:r>
            <a:endParaRPr lang="es-ES" sz="4000" dirty="0">
              <a:solidFill>
                <a:srgbClr val="4BACC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7447" y="1124607"/>
            <a:ext cx="8337666" cy="42703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20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sz="20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PEDIÁTRICA Y </a:t>
            </a:r>
            <a:r>
              <a:rPr lang="es-ES" sz="20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COLITIS ULCEROSA (CU)</a:t>
            </a:r>
            <a:endParaRPr lang="es-ES" sz="16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000" u="sng" dirty="0" smtClean="0"/>
              <a:t>Inducción de la remisión en CU</a:t>
            </a:r>
            <a:r>
              <a:rPr lang="es-ES" sz="2000" dirty="0" smtClean="0"/>
              <a:t>: la evidencia que se desprende de una revisión Cochrane de 2020 sugiere que los probióticos podrían ser más efectivos que placebo y similar a la de los 5-ASA (</a:t>
            </a:r>
            <a:r>
              <a:rPr lang="es-ES" sz="2000" dirty="0" err="1" smtClean="0"/>
              <a:t>mesalazina</a:t>
            </a:r>
            <a:r>
              <a:rPr lang="es-ES" sz="2000" dirty="0" smtClean="0"/>
              <a:t>). Debido a la baja certeza no se pueden obtener conclusiones sólidas.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000" u="sng" dirty="0" smtClean="0"/>
              <a:t>Mantenimiento de la remisión en CU</a:t>
            </a:r>
            <a:r>
              <a:rPr lang="es-ES" sz="2000" dirty="0" smtClean="0"/>
              <a:t>: otra revisión Cochrane de 2020 concluye que la efectividad permanece sin aclarar, aunque otros autores sostienen que la cepa E. </a:t>
            </a:r>
            <a:r>
              <a:rPr lang="es-ES" sz="2000" dirty="0" err="1" smtClean="0"/>
              <a:t>coli</a:t>
            </a:r>
            <a:r>
              <a:rPr lang="es-ES" sz="2000" dirty="0" smtClean="0"/>
              <a:t> </a:t>
            </a:r>
            <a:r>
              <a:rPr lang="es-ES" sz="2000" dirty="0" err="1" smtClean="0"/>
              <a:t>Nissle</a:t>
            </a:r>
            <a:r>
              <a:rPr lang="es-ES" sz="2000" dirty="0" smtClean="0"/>
              <a:t> 1917 y la mezcla VSL#3 (combinación de 8 </a:t>
            </a:r>
            <a:r>
              <a:rPr lang="es-ES" sz="2000" dirty="0" err="1" smtClean="0"/>
              <a:t>probióticos</a:t>
            </a:r>
            <a:r>
              <a:rPr lang="es-ES" sz="2000" dirty="0" smtClean="0"/>
              <a:t>) podrían considerarse en la enfermedad leve como terapia adyuvante y/o en pacientes intolerantes o resistentes a los 5-ASA.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68927" y="265974"/>
            <a:ext cx="7772400" cy="9532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ENFERMEDAD INFLAMATORIA INTESTINAL (I)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9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768927" y="455161"/>
            <a:ext cx="7772400" cy="4841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57447" y="1408386"/>
            <a:ext cx="8337666" cy="2786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Y 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ENFERMEDAD DE CROHN</a:t>
            </a:r>
            <a:endParaRPr lang="es-ES" sz="14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En la enfermedad </a:t>
            </a:r>
            <a:r>
              <a:rPr lang="es-ES" dirty="0"/>
              <a:t>de </a:t>
            </a:r>
            <a:r>
              <a:rPr lang="es-ES" dirty="0" smtClean="0"/>
              <a:t>Crohn</a:t>
            </a:r>
            <a:r>
              <a:rPr lang="es-ES" dirty="0"/>
              <a:t> </a:t>
            </a:r>
            <a:r>
              <a:rPr lang="es-ES" dirty="0" smtClean="0"/>
              <a:t>los datos disponibles no apoyan la eficacia clínica del uso de probióticos para la inducción o el mantenimiento de la remisión.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La guía de la AGA de 2020 no recomienda el uso de probióticos en la CU, ni en la enfermedad de Crohn.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s-ES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68927" y="265974"/>
            <a:ext cx="7772400" cy="9532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ENFERMEDAD INFLAMATORIA INTESTINAL (II)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2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768927" y="455161"/>
            <a:ext cx="7772400" cy="4841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57447" y="1408386"/>
            <a:ext cx="8337666" cy="34579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Y 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400" b="1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RESERVORITIS </a:t>
            </a: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 POUCHITIS</a:t>
            </a:r>
            <a:endParaRPr lang="es-ES" sz="14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Se han realizado varios estudios de la eficacia de los probióticos en la prevención de un primer episodio de reservoritis, todos ellos con un número de pacientes muy pequeño.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revisión Cochrane de 2019 concluye que los resultados son inciertos y que se necesitan más estudios.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En base a los mismos estudios, la guía de la AGA y el GETECCU en sus recomendaciones de 2020 señalan que la combinación de 8 especies de probióticos mencionada anteriormente podría ser eficaz, en algunos casos, en la prevención primaria, secundaria o en el tratamiento de la reservoritis.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s-ES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68927" y="265974"/>
            <a:ext cx="7772400" cy="9532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ENFERMEDAD INFLAMATORIA INTESTINAL (III)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1AACFCF-37A0-428D-AF85-2603AE251F91}"/>
              </a:ext>
            </a:extLst>
          </p:cNvPr>
          <p:cNvSpPr txBox="1"/>
          <p:nvPr/>
        </p:nvSpPr>
        <p:spPr>
          <a:xfrm>
            <a:off x="854505" y="2571501"/>
            <a:ext cx="791415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400" b="1" dirty="0">
              <a:solidFill>
                <a:srgbClr val="5FB1B6"/>
              </a:solidFill>
              <a:cs typeface="Calibri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63560" y="350992"/>
            <a:ext cx="7772400" cy="445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ALERGIAS (I)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21749" y="852268"/>
            <a:ext cx="7308593" cy="477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</a:t>
            </a:r>
            <a:endParaRPr lang="es-ES" b="1" dirty="0" smtClean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PREVENCIÓN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metaanálisis de 2015 encontró una reducción del riesgo de dermatitis atópica con la administración de distintos probióticos, pero no en la prevención de asma o </a:t>
            </a:r>
            <a:r>
              <a:rPr lang="es-ES" dirty="0" err="1" smtClean="0"/>
              <a:t>rinoconjuntivitis</a:t>
            </a:r>
            <a:r>
              <a:rPr lang="es-ES" dirty="0" smtClean="0"/>
              <a:t>.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Estudios de seguimiento a largo plazo del uso de probióticos revelaron que, aunque el riesgo de dermatitis atópica se mantuvo reducido en el tiempo, el riesgo de otras enfermedades alérgicas, como asma y </a:t>
            </a:r>
            <a:r>
              <a:rPr lang="es-ES" dirty="0" err="1" smtClean="0"/>
              <a:t>rinoconjuntivitis</a:t>
            </a:r>
            <a:r>
              <a:rPr lang="es-ES" dirty="0" smtClean="0"/>
              <a:t> alérgica se incrementó.</a:t>
            </a:r>
          </a:p>
          <a:p>
            <a:pPr algn="just" defTabSz="914400">
              <a:lnSpc>
                <a:spcPct val="11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TRATAMIENTO</a:t>
            </a:r>
          </a:p>
          <a:p>
            <a:pPr marL="285750" indent="-28575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/>
              <a:t>Una </a:t>
            </a:r>
            <a:r>
              <a:rPr lang="es-ES" dirty="0" smtClean="0"/>
              <a:t>revisión Cochrane de 2018 no encontró evidencia suficiente para recomendar el uso de probióticos en el tratamiento de dermatitis atópica, aunque podría reducir levemente la gravedad de los síntomas.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95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1AACFCF-37A0-428D-AF85-2603AE251F91}"/>
              </a:ext>
            </a:extLst>
          </p:cNvPr>
          <p:cNvSpPr txBox="1"/>
          <p:nvPr/>
        </p:nvSpPr>
        <p:spPr>
          <a:xfrm>
            <a:off x="854505" y="2571501"/>
            <a:ext cx="791415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400" b="1" dirty="0">
              <a:solidFill>
                <a:srgbClr val="5FB1B6"/>
              </a:solidFill>
              <a:cs typeface="Calibri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63560" y="350992"/>
            <a:ext cx="7772400" cy="445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ALERGIAS (II)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21749" y="928468"/>
            <a:ext cx="7308593" cy="477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ADULTA</a:t>
            </a:r>
          </a:p>
          <a:p>
            <a:pPr algn="just" defTabSz="914400">
              <a:lnSpc>
                <a:spcPct val="11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TRATAMIENTO</a:t>
            </a:r>
          </a:p>
          <a:p>
            <a:pPr marL="285750" indent="-28575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Al igual que para la población pediátrica, la citada revisión Cochrane de 2018 (7,5 % adultos) </a:t>
            </a:r>
            <a:r>
              <a:rPr lang="es-ES" dirty="0"/>
              <a:t>concluye que no existe evidencia suficiente para recomendar el uso de </a:t>
            </a:r>
            <a:r>
              <a:rPr lang="es-ES" dirty="0" err="1"/>
              <a:t>probióticos</a:t>
            </a:r>
            <a:r>
              <a:rPr lang="es-ES" dirty="0"/>
              <a:t> en el tratamiento de los síntomas</a:t>
            </a:r>
            <a:r>
              <a:rPr lang="es-ES" dirty="0" smtClean="0"/>
              <a:t>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021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768927" y="347096"/>
            <a:ext cx="777240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INFECCIONES COMUNES EN NIÑOS QUE ACUDEN A GUARDERÍAS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06870" y="1214437"/>
            <a:ext cx="8886305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RESPIRATORIO</a:t>
            </a:r>
            <a:endParaRPr lang="es-ES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Un metaanálisis de 2016 concluyó que los probióticos en general reducen el riesgo de infecciones del tracto respiratorio, sin embargo, sus resultados no son extrapolables a la práctica clínica ya que se evaluaron de forma conjunta diferentes grupos de edad y no hubo análisis específico de cepa.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Sólo </a:t>
            </a:r>
            <a:r>
              <a:rPr lang="es-ES" i="1" dirty="0" smtClean="0"/>
              <a:t>L. </a:t>
            </a:r>
            <a:r>
              <a:rPr lang="es-ES" i="1" dirty="0" err="1" smtClean="0"/>
              <a:t>rhamnosus</a:t>
            </a:r>
            <a:r>
              <a:rPr lang="es-ES" i="1" dirty="0" smtClean="0"/>
              <a:t> </a:t>
            </a:r>
            <a:r>
              <a:rPr lang="es-ES" dirty="0" smtClean="0"/>
              <a:t>GG ha demostrado una escasa eficacia en la prevención de infecciones respiratorias de vías altas, y uno de los estudios señala que los que más se beneficiaban de su uso eran los niños de menor edad y con infecciones respiratorias recurrentes durante los meses de invierno.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GASTROINTESTINAL</a:t>
            </a:r>
            <a:endParaRPr lang="es-ES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s-ES" sz="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No existe evidencia de calidad suficiente como para recomendar su uso en la prevención de infecciones gastrointestinales en guarderías.</a:t>
            </a:r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6582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29604" y="1520248"/>
            <a:ext cx="864523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GASTROINTESTINAL</a:t>
            </a:r>
            <a:endParaRPr lang="es-ES" sz="16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Según datos de una revisión sistemática de 2018 L. </a:t>
            </a:r>
            <a:r>
              <a:rPr lang="es-ES" dirty="0" err="1" smtClean="0"/>
              <a:t>rhamnosus</a:t>
            </a:r>
            <a:r>
              <a:rPr lang="es-ES" dirty="0" smtClean="0"/>
              <a:t> GG a dosis de 10</a:t>
            </a:r>
            <a:r>
              <a:rPr lang="es-ES" baseline="30000" dirty="0" smtClean="0"/>
              <a:t>9</a:t>
            </a:r>
            <a:r>
              <a:rPr lang="es-ES" dirty="0" smtClean="0"/>
              <a:t> UFC/día es la única cepa que ha demostrado algún beneficio en la reducción del riesgo de diarrea nosocomial durante la estancia hospitalaria.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Se beneficiarían más los niños con estancias más largas.</a:t>
            </a:r>
          </a:p>
          <a:p>
            <a:pPr algn="just">
              <a:lnSpc>
                <a:spcPct val="150000"/>
              </a:lnSpc>
            </a:pPr>
            <a:endParaRPr lang="es-ES" sz="1200" dirty="0" smtClean="0"/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RESPIRATORIO</a:t>
            </a:r>
            <a:endParaRPr lang="es-ES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N</a:t>
            </a:r>
            <a:r>
              <a:rPr lang="es-ES" dirty="0" smtClean="0"/>
              <a:t>o </a:t>
            </a:r>
            <a:r>
              <a:rPr lang="es-ES" dirty="0"/>
              <a:t>hay suficiente evidencia para recomendar </a:t>
            </a:r>
            <a:r>
              <a:rPr lang="es-ES" dirty="0" smtClean="0"/>
              <a:t>su uso.</a:t>
            </a:r>
            <a:endParaRPr lang="es-ES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50800" y="347096"/>
            <a:ext cx="926346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PREVENCIÓN DE INFECCIONES NOSOCOMIALES EN POBLACIÓN PEDIÁTRICA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4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56031" y="1657583"/>
            <a:ext cx="864523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La variabilidad de los estudios en cuanto a duración de la intervención, objetivo principal y tipo de dolor impide realizar una recomendación para el uso de probióticos.</a:t>
            </a:r>
            <a:endParaRPr lang="es-ES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8927" y="347096"/>
            <a:ext cx="777240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>
                <a:latin typeface="Arial Black" panose="020B0A04020102020204" pitchFamily="34" charset="0"/>
              </a:rPr>
              <a:t>DOLOR ABDOMINAL ASOCIADO A TRASTORNOS FUNCIONALES</a:t>
            </a:r>
          </a:p>
        </p:txBody>
      </p:sp>
    </p:spTree>
    <p:extLst>
      <p:ext uri="{BB962C8B-B14F-4D97-AF65-F5344CB8AC3E}">
        <p14:creationId xmlns:p14="http://schemas.microsoft.com/office/powerpoint/2010/main" val="23936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0624" y="1206704"/>
            <a:ext cx="864523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PREVENCIÓN</a:t>
            </a:r>
            <a:endParaRPr lang="es-ES" sz="16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1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Según una revisión Cochrane de 2019 no existe evidencia clara que demuestre la eficacia de los probióticos.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dirty="0" smtClean="0"/>
          </a:p>
          <a:p>
            <a:pPr algn="just">
              <a:lnSpc>
                <a:spcPct val="150000"/>
              </a:lnSpc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TRATAMIENTO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En un metaanálisis de 2014 se observó una reducción media del tiempo de llanto en el día 21, de 43 minutos, con la administración de al menos 10</a:t>
            </a:r>
            <a:r>
              <a:rPr lang="es-ES" baseline="30000" dirty="0" smtClean="0"/>
              <a:t>8</a:t>
            </a:r>
            <a:r>
              <a:rPr lang="es-ES" dirty="0" smtClean="0"/>
              <a:t> UFC/día de L. </a:t>
            </a:r>
            <a:r>
              <a:rPr lang="es-ES" dirty="0" err="1" smtClean="0"/>
              <a:t>reuteri</a:t>
            </a:r>
            <a:r>
              <a:rPr lang="es-ES" dirty="0" smtClean="0"/>
              <a:t> DSM 17938 durante 21-30 días.</a:t>
            </a:r>
            <a:r>
              <a:rPr lang="es-ES" dirty="0"/>
              <a:t> </a:t>
            </a:r>
            <a:r>
              <a:rPr lang="es-ES" dirty="0" smtClean="0"/>
              <a:t>Los resultados son aplicables a niños a término alimentados con lactancia materna exclusiva o predominante.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8927" y="347096"/>
            <a:ext cx="777240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CÓLICO DEL LACTANTE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11657" y="227129"/>
            <a:ext cx="81437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DIARREA DEL VIAJERO</a:t>
            </a:r>
            <a:endParaRPr lang="es-ES" sz="2800" b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93295" y="1385969"/>
            <a:ext cx="8562109" cy="3601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s-ES" sz="20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sz="20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ADULTA </a:t>
            </a:r>
            <a:endParaRPr lang="es-ES" sz="20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Los estudios han mostrado resultados contradictorios en la prevención y el tratamiento de la diarrea del viajero.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Una guía de consenso de expertos de 2017 concluyó que la evidencia disponible hasta su publicación era insuficiente para recomendar los probióticos en la prevención de la diarrea del viajero.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metaanálisis de 2019, que analiza la eficacia de 3 cepas, concluye que </a:t>
            </a:r>
            <a:r>
              <a:rPr lang="es-ES" i="1" dirty="0" smtClean="0"/>
              <a:t>S. </a:t>
            </a:r>
            <a:r>
              <a:rPr lang="es-ES" i="1" dirty="0" err="1" smtClean="0"/>
              <a:t>boulardii</a:t>
            </a:r>
            <a:r>
              <a:rPr lang="es-ES" dirty="0" smtClean="0"/>
              <a:t> CNCM I-745 podría ser eficaz en la prevención.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52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9298" y="133003"/>
            <a:ext cx="7772400" cy="648393"/>
          </a:xfrm>
        </p:spPr>
        <p:txBody>
          <a:bodyPr/>
          <a:lstStyle/>
          <a:p>
            <a:r>
              <a:rPr lang="es-ES" sz="4000" dirty="0" smtClean="0">
                <a:solidFill>
                  <a:srgbClr val="4BACC6"/>
                </a:solidFill>
                <a:latin typeface="Arial Black" pitchFamily="34" charset="0"/>
                <a:ea typeface="+mn-ea"/>
                <a:cs typeface="+mn-cs"/>
              </a:rPr>
              <a:t>SUMARIO</a:t>
            </a:r>
            <a:endParaRPr lang="es-ES" sz="4000" dirty="0">
              <a:solidFill>
                <a:srgbClr val="4BACC6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672662"/>
            <a:ext cx="8454044" cy="4529959"/>
          </a:xfrm>
          <a:solidFill>
            <a:srgbClr val="5FACBC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s-ES" sz="7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bg1"/>
                </a:solidFill>
              </a:rPr>
              <a:t>INTRODUCCIÓN</a:t>
            </a: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EVIDENCIAS Y RECOMENDACIONES SOBRE EL USO DE PROBIÓTICOS EN PATOLOGÍAS ESPECÍFICAS: POBLACIÓN ADULTA Y PEDIÁTRICA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aguda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asociada al uso de antibióticos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asociada a </a:t>
            </a:r>
            <a:r>
              <a:rPr lang="es-ES" sz="1400" i="1" dirty="0" smtClean="0">
                <a:solidFill>
                  <a:schemeClr val="bg1"/>
                </a:solidFill>
              </a:rPr>
              <a:t>C. </a:t>
            </a:r>
            <a:r>
              <a:rPr lang="es-ES" sz="1400" i="1" dirty="0" err="1" smtClean="0">
                <a:solidFill>
                  <a:schemeClr val="bg1"/>
                </a:solidFill>
              </a:rPr>
              <a:t>difficile</a:t>
            </a:r>
            <a:endParaRPr lang="es-ES" sz="1400" i="1" dirty="0" smtClean="0">
              <a:solidFill>
                <a:schemeClr val="bg1"/>
              </a:solidFill>
            </a:endParaRP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Enfermedad inflamatoria intestinal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Alergias</a:t>
            </a:r>
            <a:endParaRPr lang="es-ES" sz="14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OTRAS PATOLOGÍAS ESPECÍFICAS EN POBLACIÓN PEDIÁTRICA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Infecciones comunes en niños que acuden a guarderías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Infecciones nosocomiales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Dolor abdominal asociado a trastornos funcionales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Cólico del lactante</a:t>
            </a:r>
            <a:endParaRPr lang="es-ES" sz="14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OTRAS PATOLOGÍAS ESPECÍFICAS EN POBLACIÓN ADULTA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del viajero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Infección por </a:t>
            </a:r>
            <a:r>
              <a:rPr lang="es-ES" sz="1400" i="1" dirty="0" smtClean="0">
                <a:solidFill>
                  <a:schemeClr val="bg1"/>
                </a:solidFill>
              </a:rPr>
              <a:t>H. pylori</a:t>
            </a:r>
            <a:endParaRPr lang="es-ES" sz="1400" i="1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SEGURIDAD DE LOS PROBIÓTICOS</a:t>
            </a:r>
            <a:endParaRPr lang="es-ES" sz="14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FACTORES A CONSIDERAR PARA UN USO CORRECTO DE LOS PROBIÓTICOS</a:t>
            </a:r>
            <a:endParaRPr lang="es-E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4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4734" y="1263120"/>
            <a:ext cx="8470670" cy="224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ADULTA 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metaanálisis en red publicado en 2017 mostró una tasa de erradicación mayor cuando a las terapias triple, secuencial y cuádruple se añadieron probióticos.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Se redujo también la tasa de efectos adversos.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Ningún probiótico mostró una eficacia superior a los demás, y tampoco la combinación de distintas especies mejoró significativamente la eficacia o la tolerabilidad.</a:t>
            </a: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11657" y="227129"/>
            <a:ext cx="81437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INFECCIÓN POR </a:t>
            </a:r>
            <a:r>
              <a:rPr lang="es-ES" sz="2800" b="1" i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H. pylori</a:t>
            </a:r>
            <a:endParaRPr lang="es-ES" sz="2800" b="1" i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62455" y="3751645"/>
            <a:ext cx="8092966" cy="12289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s-ES" sz="17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Otras situaciones en las que también se ha estudiado la eficacia de los probióticos y de las que no se dispone de evidencia clara de su beneficio son: estreñimiento, intolerancia a la lactosa o </a:t>
            </a:r>
            <a:r>
              <a:rPr lang="es-ES" sz="1700" b="1" dirty="0" err="1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vaginosis</a:t>
            </a:r>
            <a:r>
              <a:rPr lang="es-ES" sz="17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bacteriana.</a:t>
            </a:r>
            <a:endParaRPr lang="es-ES" sz="17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94785" y="177254"/>
            <a:ext cx="81437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SEGURIDAD DE LOS </a:t>
            </a:r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PROBIÓTICOS</a:t>
            </a:r>
            <a:endParaRPr lang="es-ES" sz="2800" b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6008" y="1413707"/>
            <a:ext cx="8414582" cy="3236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En general los probióticos se consideran seguros.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No deben usarse en pacientes gravemente enfermos o inmunodeprimidos, y utilizarse con precaución en mujeres embarazadas y en bebés, especialmente en los prematuros.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Los efectos secundarios más comunes son estreñimiento, flatulencia, hipo, náuseas, infección o erupción.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Con menor frecuencia, pero también pueden darse otros potencialmente más graves como sepsis, pancreatitis grave o transferencia de resistencia a los antimicrobianos.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Deben sopesarse los beneficios y los riesgos antes de su uso.</a:t>
            </a:r>
            <a:endParaRPr lang="es-ES" sz="1900" dirty="0"/>
          </a:p>
        </p:txBody>
      </p:sp>
    </p:spTree>
    <p:extLst>
      <p:ext uri="{BB962C8B-B14F-4D97-AF65-F5344CB8AC3E}">
        <p14:creationId xmlns:p14="http://schemas.microsoft.com/office/powerpoint/2010/main" val="5206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99010" y="1197863"/>
            <a:ext cx="8439522" cy="415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Las formulaciones de probióticos disponibles en el mercado difieren en su composición tanto </a:t>
            </a:r>
            <a:r>
              <a:rPr lang="es-ES" sz="1700" dirty="0" err="1" smtClean="0"/>
              <a:t>cuanti</a:t>
            </a:r>
            <a:r>
              <a:rPr lang="es-ES" sz="1700" dirty="0" smtClean="0"/>
              <a:t>- como cualitativa, ya que pueden contener una única cepa o una combinación de varias cepas a diferentes dosis, cuantificadas en mg o en UFC.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Deberían seleccionarse las presentaciones en las que se identifiquen correctamente los microorganismos y sus dosis.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Se trata de microorganismos vivos que pueden verse afectados por las condiciones del medio (temperatura, pH…).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Factores que pueden alterar la dosis final efectiva:</a:t>
            </a:r>
          </a:p>
          <a:p>
            <a:pPr marL="800100" lvl="1" indent="-342900" algn="just" defTabSz="914400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₋"/>
            </a:pPr>
            <a:r>
              <a:rPr lang="es-ES" sz="1700" dirty="0" smtClean="0"/>
              <a:t>Empleo concomitante de antibióticos y/o </a:t>
            </a:r>
            <a:r>
              <a:rPr lang="es-ES" sz="1700" dirty="0" err="1" smtClean="0"/>
              <a:t>antifúngicos</a:t>
            </a:r>
            <a:r>
              <a:rPr lang="es-ES" sz="1700" dirty="0" smtClean="0"/>
              <a:t>: se recomienda separar 2 horas entre la administración de los probióticos y los antibióticos/</a:t>
            </a:r>
            <a:r>
              <a:rPr lang="es-ES" sz="1700" dirty="0" err="1" smtClean="0"/>
              <a:t>antifúngicos</a:t>
            </a:r>
            <a:r>
              <a:rPr lang="es-ES" sz="1700" dirty="0" smtClean="0"/>
              <a:t>.</a:t>
            </a:r>
          </a:p>
          <a:p>
            <a:pPr marL="800100" lvl="1" indent="-342900" algn="just" defTabSz="914400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₋"/>
            </a:pPr>
            <a:r>
              <a:rPr lang="es-ES" sz="1700" dirty="0" smtClean="0"/>
              <a:t>Bebidas calientes: las temperaturas elevadas pueden alterar la viabilidad de los probióticos por lo que no deben mezclarse con bebidas calientes.</a:t>
            </a:r>
          </a:p>
          <a:p>
            <a:pPr marL="800100" lvl="1" indent="-342900" algn="just" defTabSz="914400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₋"/>
            </a:pPr>
            <a:r>
              <a:rPr lang="es-ES" sz="1700" dirty="0" smtClean="0"/>
              <a:t>El uso de </a:t>
            </a:r>
            <a:r>
              <a:rPr lang="es-ES" sz="1700" dirty="0" err="1" smtClean="0"/>
              <a:t>antisecretores</a:t>
            </a:r>
            <a:r>
              <a:rPr lang="es-ES" sz="1700" dirty="0" smtClean="0"/>
              <a:t> o la administración enteral más allá del estómago resultarán en un incremento de los microorganismos viables que llegan al intestino delgado. </a:t>
            </a:r>
            <a:endParaRPr lang="es-ES" sz="17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94785" y="177254"/>
            <a:ext cx="8143747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FACTORES A CONSIDERAR PARA UN USO CORRECTO DE PROBIÓTICOS</a:t>
            </a:r>
            <a:endParaRPr lang="es-ES" sz="2800" b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93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63534" cy="135177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1793" y="471127"/>
            <a:ext cx="6858000" cy="678871"/>
          </a:xfrm>
        </p:spPr>
        <p:txBody>
          <a:bodyPr>
            <a:normAutofit/>
          </a:bodyPr>
          <a:lstStyle/>
          <a:p>
            <a:r>
              <a:rPr lang="es-ES" sz="4000" b="1">
                <a:solidFill>
                  <a:srgbClr val="5FB1B6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IDEAS CLAVE</a:t>
            </a:r>
            <a:endParaRPr lang="es-ES" sz="4000" b="1" dirty="0">
              <a:solidFill>
                <a:srgbClr val="5FB1B6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40821" y="1917803"/>
            <a:ext cx="8628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000" dirty="0" smtClean="0"/>
              <a:t>Los estudios sobre los posibles beneficios de los probióticos son heterogéneos en su metodología y muestran resultados dispares, incluso contradictorios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000" dirty="0" smtClean="0"/>
              <a:t>En la mayoría de los casos la evidencia que apoya el uso de probióticos para las distintas patologías es de baja o muy baja calidad y son necesarios más estudios para poder recomendar su uso.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000" dirty="0" smtClean="0"/>
              <a:t>En la actualidad ninguna estrategia con probióticos puede considerarse como el tratamiento estándar en ninguna patología.</a:t>
            </a:r>
            <a:endParaRPr lang="eu-ES" sz="2000" dirty="0"/>
          </a:p>
        </p:txBody>
      </p:sp>
    </p:spTree>
    <p:extLst>
      <p:ext uri="{BB962C8B-B14F-4D97-AF65-F5344CB8AC3E}">
        <p14:creationId xmlns:p14="http://schemas.microsoft.com/office/powerpoint/2010/main" val="28949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906086" y="861399"/>
            <a:ext cx="7281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es-ES" sz="4000" b="1" dirty="0">
                <a:solidFill>
                  <a:srgbClr val="4BACC6"/>
                </a:solidFill>
                <a:latin typeface="Arial Black" pitchFamily="34" charset="0"/>
              </a:rPr>
              <a:t>Para más información y bibliografía…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81892" y="3257526"/>
            <a:ext cx="3541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/>
              <a:t>INFAC VOL </a:t>
            </a:r>
            <a:r>
              <a:rPr lang="es-ES" sz="3200" b="1" dirty="0" smtClean="0"/>
              <a:t>29 Nº </a:t>
            </a:r>
            <a:r>
              <a:rPr lang="es-ES" sz="32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974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8926" y="182880"/>
            <a:ext cx="7772400" cy="665018"/>
          </a:xfrm>
        </p:spPr>
        <p:txBody>
          <a:bodyPr/>
          <a:lstStyle/>
          <a:p>
            <a:r>
              <a:rPr lang="es-ES" sz="3600" smtClean="0">
                <a:latin typeface="Arial Black" panose="020B0A04020102020204" pitchFamily="34" charset="0"/>
              </a:rPr>
              <a:t>INTRODUCCIÓN </a:t>
            </a:r>
            <a:r>
              <a:rPr lang="es-ES" sz="3600" dirty="0">
                <a:latin typeface="Arial Black" panose="020B0A04020102020204" pitchFamily="34" charset="0"/>
              </a:rPr>
              <a:t>(I)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610" y="1305099"/>
            <a:ext cx="8009314" cy="393607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smtClean="0"/>
              <a:t>Probióticos:</a:t>
            </a:r>
            <a:r>
              <a:rPr lang="es-ES" dirty="0" smtClean="0"/>
              <a:t> microorganismos vivos que, cuando se consumen en cantidades apropiadas, confieren al hospedador un beneficio para la salud.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smtClean="0"/>
              <a:t>Prebióticos</a:t>
            </a:r>
            <a:r>
              <a:rPr lang="es-ES" dirty="0" smtClean="0"/>
              <a:t>: ingredientes de la dieta que al ser fermentados selectivamente por las bacterias intestinales modifican la composición y/o actividad de la </a:t>
            </a:r>
            <a:r>
              <a:rPr lang="es-ES" dirty="0" err="1" smtClean="0"/>
              <a:t>microbiota</a:t>
            </a:r>
            <a:r>
              <a:rPr lang="es-ES" dirty="0" smtClean="0"/>
              <a:t> gastrointestinal y benefician la salud del individuo.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smtClean="0"/>
              <a:t>Simbióticos</a:t>
            </a:r>
            <a:r>
              <a:rPr lang="es-ES" dirty="0" smtClean="0"/>
              <a:t>: Productos que contienen tanto probióticos como prebióticos, con beneficios para la salud atribuidos.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484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8927" y="327501"/>
            <a:ext cx="7772400" cy="573434"/>
          </a:xfrm>
        </p:spPr>
        <p:txBody>
          <a:bodyPr/>
          <a:lstStyle/>
          <a:p>
            <a:r>
              <a:rPr lang="es-ES" sz="3600" smtClean="0">
                <a:latin typeface="Arial Black" panose="020B0A04020102020204" pitchFamily="34" charset="0"/>
              </a:rPr>
              <a:t>INTRODUCCIÓN </a:t>
            </a:r>
            <a:r>
              <a:rPr lang="es-ES" sz="3600" dirty="0">
                <a:latin typeface="Arial Black" panose="020B0A04020102020204" pitchFamily="34" charset="0"/>
              </a:rPr>
              <a:t>(II)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176" y="1366345"/>
            <a:ext cx="8643493" cy="385139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s-ES" dirty="0" smtClean="0"/>
              <a:t>Para asegurar que el probiótico ofrece el beneficio para la salud que afirma deberá cumplir con las siguientes características de garantía: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400" u="sng" dirty="0" smtClean="0"/>
              <a:t>Identificación del microorganismo a nivel de cepa</a:t>
            </a:r>
            <a:r>
              <a:rPr lang="es-ES" sz="2400" dirty="0" smtClean="0"/>
              <a:t>: la mayoría de los efectos son dependientes de la cepa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u="sng" dirty="0" smtClean="0"/>
              <a:t>Contenido en cantidad suficiente</a:t>
            </a:r>
            <a:r>
              <a:rPr lang="es-ES" dirty="0" smtClean="0"/>
              <a:t>: deben sobrevivir al medio ácido del estómago y transitar por el intestino delgado, por lo que debe ingerirse en altas concentraciones</a:t>
            </a:r>
            <a:endParaRPr lang="es-E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700" dirty="0"/>
          </a:p>
        </p:txBody>
      </p:sp>
    </p:spTree>
    <p:extLst>
      <p:ext uri="{BB962C8B-B14F-4D97-AF65-F5344CB8AC3E}">
        <p14:creationId xmlns:p14="http://schemas.microsoft.com/office/powerpoint/2010/main" val="6402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9296" y="241213"/>
            <a:ext cx="8200507" cy="831128"/>
          </a:xfrm>
        </p:spPr>
        <p:txBody>
          <a:bodyPr/>
          <a:lstStyle/>
          <a:p>
            <a:r>
              <a:rPr lang="es-ES" sz="2800" dirty="0">
                <a:latin typeface="Arial Black" panose="020B0A04020102020204" pitchFamily="34" charset="0"/>
              </a:rPr>
              <a:t/>
            </a:r>
            <a:br>
              <a:rPr lang="es-ES" sz="2800" dirty="0">
                <a:latin typeface="Arial Black" panose="020B0A04020102020204" pitchFamily="34" charset="0"/>
              </a:rPr>
            </a:br>
            <a:r>
              <a:rPr lang="es-ES" sz="2400" dirty="0" smtClean="0">
                <a:latin typeface="Arial Black" panose="020B0A04020102020204" pitchFamily="34" charset="0"/>
              </a:rPr>
              <a:t>EVIDENCIAS Y RECOMENDACIONES</a:t>
            </a:r>
            <a:endParaRPr lang="es-ES" sz="24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691" y="1396730"/>
            <a:ext cx="8476607" cy="357466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Para elaborar el boletín se han seleccionado metaanálisis y/o revisiones sistemáticas. Así y todo, presentan limitaciones debido a la heterogeneidad de los estudios incluidos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La evidencia que apoya el uso de los probióticos en las distintas patologías es contradictoria y de baja o muy baja calidad, por lo que no se recomiendan como tratamiento estándar en ninguna de las patologías revisadas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0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23669" y="1101490"/>
            <a:ext cx="879176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POBLACIÓN PEDIÁTRICA</a:t>
            </a:r>
          </a:p>
          <a:p>
            <a:pPr algn="just">
              <a:lnSpc>
                <a:spcPct val="120000"/>
              </a:lnSpc>
            </a:pPr>
            <a:r>
              <a:rPr lang="es-ES" sz="1600" dirty="0" smtClean="0"/>
              <a:t>La información sobre el posible beneficio de los probióticos en la DA es contradictoria.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es-ES" sz="1600" dirty="0" smtClean="0"/>
              <a:t>La ESPGHAN en 2020 concluye que: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i="1" dirty="0" err="1" smtClean="0"/>
              <a:t>Saccharomyces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boulardii</a:t>
            </a:r>
            <a:r>
              <a:rPr lang="es-ES" sz="1600" i="1" dirty="0" smtClean="0"/>
              <a:t> </a:t>
            </a:r>
            <a:r>
              <a:rPr lang="es-ES" sz="1600" dirty="0" smtClean="0"/>
              <a:t>250-750 mg/día y </a:t>
            </a:r>
            <a:r>
              <a:rPr lang="es-ES" sz="1600" i="1" dirty="0" err="1" smtClean="0"/>
              <a:t>Lactobacillus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rhamnosus</a:t>
            </a:r>
            <a:r>
              <a:rPr lang="es-ES" sz="1600" i="1" dirty="0" smtClean="0"/>
              <a:t> </a:t>
            </a:r>
            <a:r>
              <a:rPr lang="es-ES" sz="1600" dirty="0" smtClean="0"/>
              <a:t>GG ≥10</a:t>
            </a:r>
            <a:r>
              <a:rPr lang="es-ES" sz="1600" baseline="30000" dirty="0" smtClean="0"/>
              <a:t>10</a:t>
            </a:r>
            <a:r>
              <a:rPr lang="es-ES" sz="1600" dirty="0" smtClean="0"/>
              <a:t> UFC/día, durante 5-7 días podrían acortar la duración de la DA y la hospitalización en alrededor de 1 día, siempre como complemento a la rehidratación oral.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i="1" dirty="0" err="1" smtClean="0"/>
              <a:t>Lactobacillus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reuteri</a:t>
            </a:r>
            <a:r>
              <a:rPr lang="es-ES" sz="1600" i="1" dirty="0" smtClean="0"/>
              <a:t>  </a:t>
            </a:r>
            <a:r>
              <a:rPr lang="es-ES" sz="1600" dirty="0" smtClean="0"/>
              <a:t>DSM 17938, y la combinación de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rhamnosus</a:t>
            </a:r>
            <a:r>
              <a:rPr lang="es-ES" sz="1600" i="1" dirty="0" smtClean="0"/>
              <a:t> </a:t>
            </a:r>
            <a:r>
              <a:rPr lang="es-ES" sz="1600" dirty="0" smtClean="0"/>
              <a:t>19070-2 y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reuteri</a:t>
            </a:r>
            <a:r>
              <a:rPr lang="es-ES" sz="1600" i="1" dirty="0" smtClean="0"/>
              <a:t> </a:t>
            </a:r>
            <a:r>
              <a:rPr lang="es-ES" sz="1600" dirty="0" smtClean="0"/>
              <a:t>DSM 12246 también podrían aportar algún beneficio.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b="1" dirty="0" smtClean="0"/>
              <a:t>No</a:t>
            </a:r>
            <a:r>
              <a:rPr lang="es-ES" sz="1600" dirty="0" smtClean="0"/>
              <a:t> se deberían usar la combinación de </a:t>
            </a:r>
            <a:r>
              <a:rPr lang="es-ES" sz="1600" i="1" dirty="0" err="1" smtClean="0"/>
              <a:t>Lactobacillus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helveticus</a:t>
            </a:r>
            <a:r>
              <a:rPr lang="es-ES" sz="1600" i="1" dirty="0" smtClean="0"/>
              <a:t> </a:t>
            </a:r>
            <a:r>
              <a:rPr lang="es-ES" sz="1600" dirty="0" smtClean="0"/>
              <a:t>R0052 y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rhamnosus</a:t>
            </a:r>
            <a:r>
              <a:rPr lang="es-ES" sz="1600" i="1" dirty="0" smtClean="0"/>
              <a:t> </a:t>
            </a:r>
            <a:r>
              <a:rPr lang="es-ES" sz="1600" dirty="0" smtClean="0"/>
              <a:t>R0011 ni las distintas cepas de </a:t>
            </a:r>
            <a:r>
              <a:rPr lang="es-ES" sz="1600" i="1" dirty="0" err="1" smtClean="0"/>
              <a:t>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clausis</a:t>
            </a:r>
            <a:r>
              <a:rPr lang="es-ES" sz="1600" dirty="0" smtClean="0"/>
              <a:t>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dirty="0" smtClean="0"/>
              <a:t>No han encontrado evidencia para elaborar recomendaciones sobre el resto de probióticos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es-ES" sz="1600" dirty="0" smtClean="0"/>
              <a:t>Una revisión Cochrane y la guía de la AGA, ambas de 2020, no apoyan el uso de los probióticos para la DA infantil.</a:t>
            </a:r>
            <a:endParaRPr lang="es-ES" sz="1600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619296" y="241213"/>
            <a:ext cx="8200507" cy="831128"/>
          </a:xfrm>
        </p:spPr>
        <p:txBody>
          <a:bodyPr/>
          <a:lstStyle/>
          <a:p>
            <a:r>
              <a:rPr lang="es-ES" sz="2800" dirty="0">
                <a:latin typeface="Arial Black" panose="020B0A04020102020204" pitchFamily="34" charset="0"/>
              </a:rPr>
              <a:t/>
            </a:r>
            <a:br>
              <a:rPr lang="es-ES" sz="2800" dirty="0">
                <a:latin typeface="Arial Black" panose="020B0A04020102020204" pitchFamily="34" charset="0"/>
              </a:rPr>
            </a:br>
            <a:r>
              <a:rPr lang="es-ES" sz="2400" dirty="0" smtClean="0">
                <a:latin typeface="Arial Black" panose="020B0A04020102020204" pitchFamily="34" charset="0"/>
              </a:rPr>
              <a:t>DIARREA AGUDA (DA)</a:t>
            </a:r>
            <a:endParaRPr lang="es-E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619296" y="241213"/>
            <a:ext cx="8200507" cy="831128"/>
          </a:xfrm>
        </p:spPr>
        <p:txBody>
          <a:bodyPr/>
          <a:lstStyle/>
          <a:p>
            <a:r>
              <a:rPr lang="es-ES" sz="2800" dirty="0">
                <a:latin typeface="Arial Black" panose="020B0A04020102020204" pitchFamily="34" charset="0"/>
              </a:rPr>
              <a:t/>
            </a:r>
            <a:br>
              <a:rPr lang="es-ES" sz="2800" dirty="0">
                <a:latin typeface="Arial Black" panose="020B0A04020102020204" pitchFamily="34" charset="0"/>
              </a:rPr>
            </a:br>
            <a:r>
              <a:rPr lang="es-ES" sz="2400" dirty="0" smtClean="0">
                <a:latin typeface="Arial Black" panose="020B0A04020102020204" pitchFamily="34" charset="0"/>
              </a:rPr>
              <a:t>DIARREA AGUDA (DA)</a:t>
            </a:r>
            <a:endParaRPr lang="es-ES" sz="2400" dirty="0">
              <a:latin typeface="Arial Black" panose="020B0A040201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23669" y="1882262"/>
            <a:ext cx="8496134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POBLACIÓN ADULTA</a:t>
            </a:r>
          </a:p>
          <a:p>
            <a:pPr algn="just">
              <a:lnSpc>
                <a:spcPct val="120000"/>
              </a:lnSpc>
            </a:pPr>
            <a:r>
              <a:rPr lang="es-ES" sz="1600" dirty="0" smtClean="0"/>
              <a:t>La información sobre el posible beneficio de los probióticos en la DA en adultos es escasa, ya que solo el 5% de los pacientes incluidos en la revisión Cochrane citada anteriormente eran mayores de 18 años.</a:t>
            </a:r>
          </a:p>
          <a:p>
            <a:pPr algn="just">
              <a:lnSpc>
                <a:spcPct val="120000"/>
              </a:lnSpc>
            </a:pPr>
            <a:endParaRPr lang="es-ES" sz="1600" dirty="0"/>
          </a:p>
          <a:p>
            <a:pPr algn="just">
              <a:lnSpc>
                <a:spcPct val="120000"/>
              </a:lnSpc>
            </a:pPr>
            <a:r>
              <a:rPr lang="es-ES" sz="1600" dirty="0" smtClean="0"/>
              <a:t>Por lo tanto, no se recomienda el uso de probióticos en el tratamiento de la DA en la población adulta.</a:t>
            </a:r>
          </a:p>
        </p:txBody>
      </p:sp>
    </p:spTree>
    <p:extLst>
      <p:ext uri="{BB962C8B-B14F-4D97-AF65-F5344CB8AC3E}">
        <p14:creationId xmlns:p14="http://schemas.microsoft.com/office/powerpoint/2010/main" val="30714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68927" y="346831"/>
            <a:ext cx="7772400" cy="10195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DIARREA ASOCIADA AL USO DE ANTIBIÓTICOS (DAA)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5513" y="1261241"/>
            <a:ext cx="8204662" cy="39413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La ESPGHAN y un revisión Cochrane de 2019 coinciden en que si se considera usar probióticos en la prevención de la DAA, los únicos que han mostrado reducción del riesgo de DAA son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rhamnosus</a:t>
            </a:r>
            <a:r>
              <a:rPr lang="es-ES" sz="1600" dirty="0" smtClean="0"/>
              <a:t> GG y </a:t>
            </a:r>
            <a:r>
              <a:rPr lang="es-ES" sz="1600" i="1" dirty="0" smtClean="0"/>
              <a:t>S. </a:t>
            </a:r>
            <a:r>
              <a:rPr lang="es-ES" sz="1600" i="1" dirty="0" err="1" smtClean="0"/>
              <a:t>boulardii</a:t>
            </a:r>
            <a:r>
              <a:rPr lang="es-ES" sz="1600" dirty="0" smtClean="0"/>
              <a:t>.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Sería necesario tratar a 9 pacientes para evitar un caso de DAA </a:t>
            </a:r>
            <a:r>
              <a:rPr lang="es-ES" sz="1600" dirty="0"/>
              <a:t>y </a:t>
            </a:r>
            <a:r>
              <a:rPr lang="es-ES" sz="1600" dirty="0" smtClean="0"/>
              <a:t>la duración de la diarrea podría reducirse en alrededor de un día.</a:t>
            </a:r>
            <a:endParaRPr lang="es-ES" sz="1600" dirty="0"/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Aunque no se ha podido determinar cuál sería la dosis más recomendable, parece que son más eficaces en dosis más altas.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ADULTA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i="1" dirty="0"/>
              <a:t>L. </a:t>
            </a:r>
            <a:r>
              <a:rPr lang="es-ES" sz="1600" i="1" dirty="0" err="1"/>
              <a:t>rhamnosus</a:t>
            </a:r>
            <a:r>
              <a:rPr lang="es-ES" sz="1600" dirty="0"/>
              <a:t> GG y </a:t>
            </a:r>
            <a:r>
              <a:rPr lang="es-ES" sz="1600" i="1" dirty="0"/>
              <a:t>S. </a:t>
            </a:r>
            <a:r>
              <a:rPr lang="es-ES" sz="1600" i="1" dirty="0" err="1" smtClean="0"/>
              <a:t>boulardii</a:t>
            </a:r>
            <a:r>
              <a:rPr lang="es-ES" sz="1600" dirty="0" smtClean="0"/>
              <a:t> podrían reducir el riesgo de DAA en adultos, aunque no en &gt;65 años. 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Se necesitan más estudios para conocer la dosis óptima, el momento de la administración y la duración del tratamiento.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7287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2756" y="894066"/>
            <a:ext cx="8587048" cy="4714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endParaRPr lang="es-ES" sz="16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82869" y="255392"/>
            <a:ext cx="7714593" cy="4534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DIARREA ASOCIADA A </a:t>
            </a:r>
            <a:r>
              <a:rPr lang="es-ES" sz="2800" i="1" dirty="0" smtClean="0">
                <a:latin typeface="Arial Black" panose="020B0A04020102020204" pitchFamily="34" charset="0"/>
              </a:rPr>
              <a:t>C. </a:t>
            </a:r>
            <a:r>
              <a:rPr lang="es-ES" sz="2800" i="1" dirty="0" err="1" smtClean="0">
                <a:latin typeface="Arial Black" panose="020B0A04020102020204" pitchFamily="34" charset="0"/>
              </a:rPr>
              <a:t>difficile</a:t>
            </a:r>
            <a:r>
              <a:rPr lang="es-ES" sz="2800" i="1" dirty="0" smtClean="0">
                <a:latin typeface="Arial Black" panose="020B0A04020102020204" pitchFamily="34" charset="0"/>
              </a:rPr>
              <a:t> </a:t>
            </a:r>
            <a:r>
              <a:rPr lang="es-ES" sz="2800" dirty="0" smtClean="0">
                <a:latin typeface="Arial Black" panose="020B0A04020102020204" pitchFamily="34" charset="0"/>
              </a:rPr>
              <a:t>(DACD)</a:t>
            </a:r>
            <a:endParaRPr lang="es-ES" sz="2800" i="1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5006" y="1650592"/>
            <a:ext cx="8304797" cy="258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PEDIÁTRICA Y 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dirty="0" smtClean="0"/>
              <a:t>Según una revisión Cochrane de 2017 los probióticos poseen un efecto protector en la prevención de la diarrea asociada a </a:t>
            </a:r>
            <a:r>
              <a:rPr lang="es-ES" sz="1600" i="1" dirty="0" smtClean="0"/>
              <a:t>C. </a:t>
            </a:r>
            <a:r>
              <a:rPr lang="es-ES" sz="1600" i="1" dirty="0" err="1" smtClean="0"/>
              <a:t>difficile</a:t>
            </a:r>
            <a:r>
              <a:rPr lang="es-ES" sz="1600" dirty="0" smtClean="0"/>
              <a:t>, tanto en población infantil como adulta.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dirty="0" smtClean="0"/>
              <a:t>Un análisis de subgrupos sugiere que podrían ser más efectivos en las personas con riesgo inicial más alto de DACD.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dirty="0" smtClean="0"/>
              <a:t>Otros autores no recomiendan su uso debido a la inconsistencia de los datos y a que ninguna especie por sí sola ha demostrado una eficacia fiable o reproducible en la prevención de la DACD. </a:t>
            </a:r>
            <a:endParaRPr lang="es-ES" sz="1600" i="1" dirty="0"/>
          </a:p>
        </p:txBody>
      </p:sp>
    </p:spTree>
    <p:extLst>
      <p:ext uri="{BB962C8B-B14F-4D97-AF65-F5344CB8AC3E}">
        <p14:creationId xmlns:p14="http://schemas.microsoft.com/office/powerpoint/2010/main" val="29088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ABCB4777-E655-384D-ACFE-1875E78C165D}" vid="{556E43C3-FFFE-7346-B204-4B9D6F11E73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CD9D10FA1F543857F910471C88E3F" ma:contentTypeVersion="12" ma:contentTypeDescription="Create a new document." ma:contentTypeScope="" ma:versionID="7fbd41f527ea1485d5ccd90662872387">
  <xsd:schema xmlns:xsd="http://www.w3.org/2001/XMLSchema" xmlns:xs="http://www.w3.org/2001/XMLSchema" xmlns:p="http://schemas.microsoft.com/office/2006/metadata/properties" xmlns:ns2="1fdafc60-6e87-4fef-9209-278af2a3ac6d" xmlns:ns3="f301a845-6ce7-4628-b9f3-e90712a662a6" targetNamespace="http://schemas.microsoft.com/office/2006/metadata/properties" ma:root="true" ma:fieldsID="b40406071a89c0f4ca00712af41b7b3b" ns2:_="" ns3:_="">
    <xsd:import namespace="1fdafc60-6e87-4fef-9209-278af2a3ac6d"/>
    <xsd:import namespace="f301a845-6ce7-4628-b9f3-e90712a66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afc60-6e87-4fef-9209-278af2a3ac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1a845-6ce7-4628-b9f3-e90712a66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9FD691-2936-4D32-A768-BA130563C4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AF7EF9-17C3-4109-B354-82C3B33B6A80}"/>
</file>

<file path=customXml/itemProps3.xml><?xml version="1.0" encoding="utf-8"?>
<ds:datastoreItem xmlns:ds="http://schemas.openxmlformats.org/officeDocument/2006/customXml" ds:itemID="{5E3C29DF-73E4-4EA7-90F1-394DDFB73BC0}">
  <ds:schemaRefs>
    <ds:schemaRef ds:uri="http://purl.org/dc/elements/1.1/"/>
    <ds:schemaRef ds:uri="http://schemas.microsoft.com/office/2006/metadata/properties"/>
    <ds:schemaRef ds:uri="f301a845-6ce7-4628-b9f3-e90712a662a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1fdafc60-6e87-4fef-9209-278af2a3ac6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</Template>
  <TotalTime>1984</TotalTime>
  <Words>2104</Words>
  <Application>Microsoft Office PowerPoint</Application>
  <PresentationFormat>Presentación en pantalla (4:3)</PresentationFormat>
  <Paragraphs>148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Wingdings</vt:lpstr>
      <vt:lpstr>Tema de Office</vt:lpstr>
      <vt:lpstr>Presentación de PowerPoint</vt:lpstr>
      <vt:lpstr>SUMARIO</vt:lpstr>
      <vt:lpstr>INTRODUCCIÓN (I)</vt:lpstr>
      <vt:lpstr>INTRODUCCIÓN (II)</vt:lpstr>
      <vt:lpstr> EVIDENCIAS Y RECOMENDACIONES</vt:lpstr>
      <vt:lpstr> DIARREA AGUDA (DA)</vt:lpstr>
      <vt:lpstr> DIARREA AGUDA (DA)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López Varona, Mª José</dc:creator>
  <cp:lastModifiedBy>Ander Rosado Ortiz De Zarate</cp:lastModifiedBy>
  <cp:revision>716</cp:revision>
  <dcterms:created xsi:type="dcterms:W3CDTF">2020-03-06T09:54:11Z</dcterms:created>
  <dcterms:modified xsi:type="dcterms:W3CDTF">2021-04-22T14:05:29Z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0x010100491CD9D10FA1F543857F910471C88E3F</vt:lpwstr>
  </property>
</Properties>
</file>