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1B6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77" d="100"/>
          <a:sy n="77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u_def/adjuntos/INFAC_Vol_28_5_euskera_def.pdf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u_def/adjuntos/Presentacion-INFAC_Gliflozinas_eu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u_def/adjuntos/Presentacion-INFAC_Gliflozinas_eu.ppt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3986" y="1061590"/>
            <a:ext cx="8092965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1000" dirty="0">
              <a:solidFill>
                <a:srgbClr val="000000"/>
              </a:solidFill>
              <a:latin typeface="Avenir Heavy"/>
            </a:endParaRPr>
          </a:p>
          <a:p>
            <a:pPr algn="ctr"/>
            <a:r>
              <a:rPr lang="es-ES" sz="1000" dirty="0">
                <a:solidFill>
                  <a:srgbClr val="000000"/>
                </a:solidFill>
                <a:latin typeface="Avenir Heavy"/>
              </a:rPr>
              <a:t> </a:t>
            </a:r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arGLP-1AK BERRIKUSTEA, SAIAKUNTZA KLINIKO KARDIOBASKULARREN ARGITAN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219147" y="4341784"/>
            <a:ext cx="46417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dirty="0"/>
          </a:p>
          <a:p>
            <a:pPr algn="ctr"/>
            <a:r>
              <a:rPr lang="es-ES_tradnl" sz="3600" dirty="0">
                <a:solidFill>
                  <a:srgbClr val="4BACC6"/>
                </a:solidFill>
                <a:latin typeface="Arial Black" pitchFamily="34" charset="0"/>
              </a:rPr>
              <a:t>28 </a:t>
            </a:r>
            <a:r>
              <a:rPr lang="es-ES_tradnl" sz="3600" dirty="0" err="1">
                <a:solidFill>
                  <a:srgbClr val="4BACC6"/>
                </a:solidFill>
                <a:latin typeface="Arial Black" pitchFamily="34" charset="0"/>
              </a:rPr>
              <a:t>Lib</a:t>
            </a:r>
            <a:r>
              <a:rPr lang="es-ES_tradnl" sz="3600" dirty="0">
                <a:solidFill>
                  <a:srgbClr val="4BACC6"/>
                </a:solidFill>
                <a:latin typeface="Arial Black" pitchFamily="34" charset="0"/>
              </a:rPr>
              <a:t>, </a:t>
            </a:r>
            <a:r>
              <a:rPr lang="es-ES_tradnl" sz="3600" dirty="0" smtClean="0">
                <a:solidFill>
                  <a:srgbClr val="4BACC6"/>
                </a:solidFill>
                <a:latin typeface="Arial Black" pitchFamily="34" charset="0"/>
              </a:rPr>
              <a:t>5 </a:t>
            </a:r>
            <a:r>
              <a:rPr lang="es-ES_tradnl" sz="3600" dirty="0" err="1">
                <a:solidFill>
                  <a:srgbClr val="4BACC6"/>
                </a:solidFill>
                <a:latin typeface="Arial Black" pitchFamily="34" charset="0"/>
              </a:rPr>
              <a:t>zk</a:t>
            </a:r>
            <a:r>
              <a:rPr lang="es-ES_tradnl" sz="3600" dirty="0">
                <a:solidFill>
                  <a:srgbClr val="4BACC6"/>
                </a:solidFill>
                <a:latin typeface="Arial Black" pitchFamily="34" charset="0"/>
              </a:rPr>
              <a:t>. </a:t>
            </a:r>
            <a:r>
              <a:rPr lang="es-ES" sz="3600" dirty="0">
                <a:solidFill>
                  <a:srgbClr val="4BACC6"/>
                </a:solidFill>
                <a:latin typeface="Arial Black" pitchFamily="34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727803" y="1636617"/>
            <a:ext cx="8008883" cy="260445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b="1" dirty="0" err="1" smtClean="0"/>
              <a:t>Bigarren</a:t>
            </a:r>
            <a:r>
              <a:rPr lang="es-ES" sz="2000" b="1" dirty="0" smtClean="0"/>
              <a:t> </a:t>
            </a:r>
            <a:r>
              <a:rPr lang="es-ES" sz="2000" b="1" dirty="0" err="1"/>
              <a:t>mailako</a:t>
            </a:r>
            <a:r>
              <a:rPr lang="es-ES" sz="2000" b="1" dirty="0"/>
              <a:t> </a:t>
            </a:r>
            <a:r>
              <a:rPr lang="es-ES" sz="2000" b="1" dirty="0" err="1"/>
              <a:t>aldagaia</a:t>
            </a:r>
            <a:r>
              <a:rPr lang="es-ES" sz="2000" b="1" dirty="0"/>
              <a:t> </a:t>
            </a:r>
            <a:r>
              <a:rPr lang="es-ES" sz="2000" dirty="0"/>
              <a:t>izan zen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guztietan</a:t>
            </a:r>
            <a:r>
              <a:rPr lang="es-ES" sz="2000" dirty="0"/>
              <a:t>; </a:t>
            </a:r>
            <a:r>
              <a:rPr lang="es-ES" sz="2000" dirty="0" err="1"/>
              <a:t>kasuren</a:t>
            </a:r>
            <a:r>
              <a:rPr lang="es-ES" sz="2000" dirty="0"/>
              <a:t> batean, </a:t>
            </a:r>
            <a:r>
              <a:rPr lang="es-ES" sz="2000" dirty="0" err="1"/>
              <a:t>gainera</a:t>
            </a:r>
            <a:r>
              <a:rPr lang="es-ES" sz="2000" dirty="0"/>
              <a:t>, </a:t>
            </a:r>
            <a:r>
              <a:rPr lang="es-ES" sz="2000" dirty="0" err="1"/>
              <a:t>bihotz-gutxiegitasunagatik</a:t>
            </a:r>
            <a:r>
              <a:rPr lang="es-ES" sz="2000" dirty="0"/>
              <a:t> </a:t>
            </a:r>
            <a:r>
              <a:rPr lang="es-ES" sz="2000" dirty="0" err="1"/>
              <a:t>larrialdietara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bisitak</a:t>
            </a:r>
            <a:r>
              <a:rPr lang="es-ES" sz="2000" dirty="0"/>
              <a:t> </a:t>
            </a:r>
            <a:r>
              <a:rPr lang="es-ES" sz="2000" dirty="0" err="1" smtClean="0"/>
              <a:t>sartzen</a:t>
            </a:r>
            <a:endParaRPr lang="es-ES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i-SGLT2ekin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bezala</a:t>
            </a:r>
            <a:r>
              <a:rPr lang="es-ES" sz="2000" dirty="0"/>
              <a:t>, </a:t>
            </a:r>
            <a:r>
              <a:rPr lang="es-ES" sz="2000" dirty="0" err="1"/>
              <a:t>segurtasun</a:t>
            </a:r>
            <a:r>
              <a:rPr lang="es-ES" sz="2000" dirty="0"/>
              <a:t> </a:t>
            </a:r>
            <a:r>
              <a:rPr lang="es-ES" sz="2000" dirty="0" err="1"/>
              <a:t>kardiobaskularreko</a:t>
            </a:r>
            <a:r>
              <a:rPr lang="es-ES" sz="2000" dirty="0"/>
              <a:t> </a:t>
            </a:r>
            <a:r>
              <a:rPr lang="es-ES" sz="2000" dirty="0" err="1"/>
              <a:t>saiakuntzetan</a:t>
            </a:r>
            <a:r>
              <a:rPr lang="es-ES" sz="2000" dirty="0"/>
              <a:t>, arGLP-1 </a:t>
            </a:r>
            <a:r>
              <a:rPr lang="es-ES" sz="2000" dirty="0" err="1"/>
              <a:t>bakar</a:t>
            </a:r>
            <a:r>
              <a:rPr lang="es-ES" sz="2000" dirty="0"/>
              <a:t> </a:t>
            </a:r>
            <a:r>
              <a:rPr lang="es-ES" sz="2000" dirty="0" err="1"/>
              <a:t>batekin</a:t>
            </a:r>
            <a:r>
              <a:rPr lang="es-ES" sz="2000" dirty="0"/>
              <a:t> ere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onurarik</a:t>
            </a:r>
            <a:r>
              <a:rPr lang="es-ES" sz="2000" dirty="0"/>
              <a:t> </a:t>
            </a:r>
            <a:r>
              <a:rPr lang="es-ES" sz="2000" dirty="0" err="1"/>
              <a:t>ikusi</a:t>
            </a:r>
            <a:r>
              <a:rPr lang="es-ES" sz="2000" dirty="0"/>
              <a:t> </a:t>
            </a:r>
            <a:r>
              <a:rPr lang="es-ES" sz="2000" dirty="0" err="1"/>
              <a:t>bihotz-gutxiegitasunagatik</a:t>
            </a:r>
            <a:r>
              <a:rPr lang="es-ES" sz="2000" dirty="0"/>
              <a:t> </a:t>
            </a:r>
            <a:r>
              <a:rPr lang="es-ES" sz="2000" dirty="0" err="1"/>
              <a:t>ospitaleratzeko</a:t>
            </a:r>
            <a:r>
              <a:rPr lang="es-ES" sz="2000" dirty="0"/>
              <a:t> </a:t>
            </a:r>
            <a:r>
              <a:rPr lang="es-ES" sz="2000" dirty="0" err="1"/>
              <a:t>arriskuan</a:t>
            </a:r>
            <a:r>
              <a:rPr lang="es-ES" sz="2000" dirty="0"/>
              <a:t>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56754" y="374468"/>
            <a:ext cx="8987246" cy="8439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ES_tradnl" sz="2400" dirty="0">
                <a:latin typeface="Arial Black" panose="020B0A04020102020204" pitchFamily="34" charset="0"/>
              </a:rPr>
              <a:t>ASK-KB:</a:t>
            </a:r>
            <a:br>
              <a:rPr lang="es-ES_tradnl" sz="2400" dirty="0">
                <a:latin typeface="Arial Black" panose="020B0A04020102020204" pitchFamily="34" charset="0"/>
              </a:rPr>
            </a:br>
            <a:r>
              <a:rPr lang="es-ES_tradnl" sz="2400" dirty="0" smtClean="0">
                <a:latin typeface="Arial Black" panose="020B0A04020102020204" pitchFamily="34" charset="0"/>
              </a:rPr>
              <a:t>BIHOTZ-GUTXIEGITASUNAGATIKO </a:t>
            </a:r>
            <a:r>
              <a:rPr lang="es-ES_tradnl" sz="2400" dirty="0">
                <a:latin typeface="Arial Black" panose="020B0A04020102020204" pitchFamily="34" charset="0"/>
              </a:rPr>
              <a:t>OSPITALIZAZIOA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25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9671" y="165462"/>
            <a:ext cx="9004660" cy="1195274"/>
          </a:xfrm>
        </p:spPr>
        <p:txBody>
          <a:bodyPr/>
          <a:lstStyle/>
          <a:p>
            <a:r>
              <a:rPr lang="es-ES_tradnl" sz="2400" dirty="0">
                <a:latin typeface="Arial Black" panose="020B0A04020102020204" pitchFamily="34" charset="0"/>
              </a:rPr>
              <a:t>ASK-KB: </a:t>
            </a:r>
            <a:r>
              <a:rPr lang="es-ES_tradnl" sz="2400" dirty="0" smtClean="0">
                <a:latin typeface="Arial Black" panose="020B0A04020102020204" pitchFamily="34" charset="0"/>
              </a:rPr>
              <a:t/>
            </a:r>
            <a:br>
              <a:rPr lang="es-ES_tradnl" sz="2400" dirty="0" smtClean="0">
                <a:latin typeface="Arial Black" panose="020B0A04020102020204" pitchFamily="34" charset="0"/>
              </a:rPr>
            </a:br>
            <a:r>
              <a:rPr lang="es-ES_tradnl" sz="2400" dirty="0" smtClean="0">
                <a:latin typeface="Arial Black" panose="020B0A04020102020204" pitchFamily="34" charset="0"/>
              </a:rPr>
              <a:t>GILTZURRUNETAN </a:t>
            </a:r>
            <a:r>
              <a:rPr lang="es-ES_tradnl" sz="2400" dirty="0">
                <a:latin typeface="Arial Black" panose="020B0A04020102020204" pitchFamily="34" charset="0"/>
              </a:rPr>
              <a:t>ERAGITEN DITUZTEN EFEKTUAK ETA BESTE EFEKTU MIKROBASKULAR BATZUK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40864" y="1325902"/>
            <a:ext cx="8174326" cy="3968907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Giltzurrunen</a:t>
            </a:r>
            <a:r>
              <a:rPr lang="es-ES" sz="2000" dirty="0"/>
              <a:t> </a:t>
            </a:r>
            <a:r>
              <a:rPr lang="es-ES" sz="2000" dirty="0" err="1"/>
              <a:t>aldagaietan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efektua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zen </a:t>
            </a:r>
            <a:r>
              <a:rPr lang="es-ES" sz="2000" dirty="0" err="1"/>
              <a:t>aurrez</a:t>
            </a:r>
            <a:r>
              <a:rPr lang="es-ES" sz="2000" dirty="0"/>
              <a:t> </a:t>
            </a:r>
            <a:r>
              <a:rPr lang="es-ES" sz="2000" dirty="0" err="1"/>
              <a:t>zehaztutako</a:t>
            </a:r>
            <a:r>
              <a:rPr lang="es-ES" sz="2000" dirty="0"/>
              <a:t> </a:t>
            </a:r>
            <a:r>
              <a:rPr lang="es-ES" sz="2000" dirty="0" err="1"/>
              <a:t>aldagai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neurtu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guztietan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Erabilitako</a:t>
            </a:r>
            <a:r>
              <a:rPr lang="es-ES" sz="2000" dirty="0"/>
              <a:t> </a:t>
            </a:r>
            <a:r>
              <a:rPr lang="es-ES" sz="2000" dirty="0" err="1" smtClean="0"/>
              <a:t>aldagaia</a:t>
            </a:r>
            <a:r>
              <a:rPr lang="es-ES" sz="2000" dirty="0" smtClean="0"/>
              <a:t> </a:t>
            </a: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emaitzaren</a:t>
            </a:r>
            <a:r>
              <a:rPr lang="es-ES" sz="2000" dirty="0"/>
              <a:t> </a:t>
            </a:r>
            <a:r>
              <a:rPr lang="es-ES" sz="2000" dirty="0" err="1"/>
              <a:t>konbinazioa</a:t>
            </a:r>
            <a:r>
              <a:rPr lang="es-ES" sz="2000" dirty="0"/>
              <a:t> </a:t>
            </a:r>
            <a:r>
              <a:rPr lang="es-ES" sz="2000" dirty="0" smtClean="0"/>
              <a:t>da: </a:t>
            </a:r>
            <a:r>
              <a:rPr lang="es-ES" sz="2000" dirty="0" err="1" smtClean="0"/>
              <a:t>makroalbuminuriaren</a:t>
            </a:r>
            <a:r>
              <a:rPr lang="es-ES" sz="2000" dirty="0" smtClean="0"/>
              <a:t> </a:t>
            </a:r>
            <a:r>
              <a:rPr lang="es-ES" sz="2000" dirty="0" err="1"/>
              <a:t>garapena</a:t>
            </a:r>
            <a:r>
              <a:rPr lang="es-ES" sz="2000" dirty="0"/>
              <a:t>, </a:t>
            </a:r>
            <a:r>
              <a:rPr lang="es-ES" sz="2000" dirty="0" err="1"/>
              <a:t>kreatinina</a:t>
            </a:r>
            <a:r>
              <a:rPr lang="es-ES" sz="2000" dirty="0"/>
              <a:t> </a:t>
            </a:r>
            <a:r>
              <a:rPr lang="es-ES" sz="2000" dirty="0" err="1"/>
              <a:t>serikoaren</a:t>
            </a:r>
            <a:r>
              <a:rPr lang="es-ES" sz="2000" dirty="0"/>
              <a:t> </a:t>
            </a:r>
            <a:r>
              <a:rPr lang="es-ES" sz="2000" dirty="0" err="1"/>
              <a:t>bikoizketa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 smtClean="0"/>
              <a:t>IGe</a:t>
            </a:r>
            <a:r>
              <a:rPr lang="es-ES" sz="2000" dirty="0" smtClean="0"/>
              <a:t> </a:t>
            </a:r>
            <a:r>
              <a:rPr lang="es-ES" sz="2000" dirty="0"/>
              <a:t>&gt;% 30eko </a:t>
            </a:r>
            <a:r>
              <a:rPr lang="es-ES" sz="2000" dirty="0" err="1"/>
              <a:t>murrizketa</a:t>
            </a:r>
            <a:r>
              <a:rPr lang="es-ES" sz="2000" dirty="0"/>
              <a:t> </a:t>
            </a:r>
            <a:r>
              <a:rPr lang="es-ES" sz="2000" dirty="0" err="1"/>
              <a:t>iraunkorra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eta </a:t>
            </a:r>
            <a:r>
              <a:rPr lang="es-ES" sz="2000" dirty="0" err="1"/>
              <a:t>aldagai</a:t>
            </a:r>
            <a:r>
              <a:rPr lang="es-ES" sz="2000" dirty="0"/>
              <a:t> «</a:t>
            </a:r>
            <a:r>
              <a:rPr lang="es-ES" sz="2000" dirty="0" err="1"/>
              <a:t>gogorragoak</a:t>
            </a:r>
            <a:r>
              <a:rPr lang="es-ES" sz="2000" dirty="0"/>
              <a:t>» ere, 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giltzurrun-gaixotasun</a:t>
            </a:r>
            <a:r>
              <a:rPr lang="es-ES" sz="2000" dirty="0"/>
              <a:t> </a:t>
            </a:r>
            <a:r>
              <a:rPr lang="es-ES" sz="2000" dirty="0" err="1"/>
              <a:t>terminala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giltzurrun-kausak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 smtClean="0"/>
              <a:t>heriotza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000" dirty="0" err="1"/>
              <a:t>Liraglutidarekin</a:t>
            </a:r>
            <a:r>
              <a:rPr lang="pt-BR" sz="2000" dirty="0"/>
              <a:t>, </a:t>
            </a:r>
            <a:r>
              <a:rPr lang="pt-BR" sz="2000" dirty="0" err="1"/>
              <a:t>semaglutidarekin</a:t>
            </a:r>
            <a:r>
              <a:rPr lang="pt-BR" sz="2000" dirty="0"/>
              <a:t> </a:t>
            </a:r>
            <a:r>
              <a:rPr lang="pt-BR" sz="2000" dirty="0" err="1"/>
              <a:t>eta</a:t>
            </a:r>
            <a:r>
              <a:rPr lang="pt-BR" sz="2000" dirty="0"/>
              <a:t> </a:t>
            </a:r>
            <a:r>
              <a:rPr lang="pt-BR" sz="2000" dirty="0" err="1"/>
              <a:t>dulaglutidarekin</a:t>
            </a:r>
            <a:r>
              <a:rPr lang="pt-BR" sz="2000" dirty="0"/>
              <a:t> </a:t>
            </a:r>
            <a:r>
              <a:rPr lang="pt-BR" sz="2000" dirty="0" err="1"/>
              <a:t>konbinatutako</a:t>
            </a:r>
            <a:r>
              <a:rPr lang="pt-BR" sz="2000" dirty="0"/>
              <a:t> </a:t>
            </a:r>
            <a:r>
              <a:rPr lang="pt-BR" sz="2000" dirty="0" err="1"/>
              <a:t>aldagaia</a:t>
            </a:r>
            <a:r>
              <a:rPr lang="pt-BR" sz="2000" dirty="0"/>
              <a:t> </a:t>
            </a:r>
            <a:r>
              <a:rPr lang="pt-BR" sz="2000" dirty="0" err="1"/>
              <a:t>nabarmen</a:t>
            </a:r>
            <a:r>
              <a:rPr lang="pt-BR" sz="2000" dirty="0"/>
              <a:t> </a:t>
            </a:r>
            <a:r>
              <a:rPr lang="pt-BR" sz="2000" dirty="0" err="1"/>
              <a:t>murriztu</a:t>
            </a:r>
            <a:r>
              <a:rPr lang="pt-BR" sz="2000" dirty="0"/>
              <a:t> da, </a:t>
            </a:r>
            <a:r>
              <a:rPr lang="pt-BR" sz="2000" dirty="0" err="1" smtClean="0"/>
              <a:t>nagusiki</a:t>
            </a:r>
            <a:r>
              <a:rPr lang="pt-BR" sz="2000" dirty="0" smtClean="0"/>
              <a:t>, </a:t>
            </a:r>
            <a:r>
              <a:rPr lang="pt-BR" sz="2000" dirty="0" err="1"/>
              <a:t>makroalbuminuriaren</a:t>
            </a:r>
            <a:r>
              <a:rPr lang="pt-BR" sz="2000" dirty="0"/>
              <a:t> </a:t>
            </a:r>
            <a:r>
              <a:rPr lang="pt-BR" sz="2000" dirty="0" err="1"/>
              <a:t>garapena</a:t>
            </a:r>
            <a:r>
              <a:rPr lang="pt-BR" sz="2000" dirty="0"/>
              <a:t> </a:t>
            </a:r>
            <a:r>
              <a:rPr lang="pt-BR" sz="2000" dirty="0" err="1"/>
              <a:t>murriztearen</a:t>
            </a:r>
            <a:r>
              <a:rPr lang="pt-BR" sz="2000" dirty="0"/>
              <a:t> </a:t>
            </a:r>
            <a:r>
              <a:rPr lang="pt-BR" sz="2000" dirty="0" err="1" smtClean="0"/>
              <a:t>ondorioz</a:t>
            </a:r>
            <a:r>
              <a:rPr lang="pt-BR" sz="2000" dirty="0" smtClean="0"/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mailako</a:t>
            </a:r>
            <a:r>
              <a:rPr lang="es-ES" sz="2000" dirty="0"/>
              <a:t> </a:t>
            </a:r>
            <a:r>
              <a:rPr lang="es-ES" sz="2000" dirty="0" err="1"/>
              <a:t>aldagaiak</a:t>
            </a:r>
            <a:r>
              <a:rPr lang="es-ES" sz="2000" dirty="0"/>
              <a:t> </a:t>
            </a:r>
            <a:r>
              <a:rPr lang="es-ES" sz="2000" dirty="0" err="1"/>
              <a:t>direnez</a:t>
            </a:r>
            <a:r>
              <a:rPr lang="es-ES" sz="2000" dirty="0"/>
              <a:t>, </a:t>
            </a:r>
            <a:r>
              <a:rPr lang="es-ES" sz="2000" dirty="0" err="1"/>
              <a:t>azterlan</a:t>
            </a:r>
            <a:r>
              <a:rPr lang="es-ES" sz="2000" dirty="0"/>
              <a:t> </a:t>
            </a:r>
            <a:r>
              <a:rPr lang="es-ES" sz="2000" dirty="0" err="1"/>
              <a:t>espezifikoak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arGLP-1ek </a:t>
            </a:r>
            <a:r>
              <a:rPr lang="es-ES" sz="2000" dirty="0" err="1"/>
              <a:t>giltzurrunetan</a:t>
            </a:r>
            <a:r>
              <a:rPr lang="es-ES" sz="2000" dirty="0"/>
              <a:t>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ebaluatzeko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Semaglutidarekin</a:t>
            </a:r>
            <a:r>
              <a:rPr lang="es-ES" sz="2000" dirty="0"/>
              <a:t>, </a:t>
            </a:r>
            <a:r>
              <a:rPr lang="es-ES" sz="2000" dirty="0" err="1"/>
              <a:t>ikusten</a:t>
            </a:r>
            <a:r>
              <a:rPr lang="es-ES" sz="2000" dirty="0"/>
              <a:t> da </a:t>
            </a:r>
            <a:r>
              <a:rPr lang="es-ES" sz="2000" dirty="0" err="1"/>
              <a:t>erretinopatia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dela</a:t>
            </a:r>
          </a:p>
        </p:txBody>
      </p:sp>
    </p:spTree>
    <p:extLst>
      <p:ext uri="{BB962C8B-B14F-4D97-AF65-F5344CB8AC3E}">
        <p14:creationId xmlns:p14="http://schemas.microsoft.com/office/powerpoint/2010/main" val="768003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6944" y="99010"/>
            <a:ext cx="7645707" cy="626567"/>
          </a:xfrm>
        </p:spPr>
        <p:txBody>
          <a:bodyPr/>
          <a:lstStyle/>
          <a:p>
            <a:r>
              <a:rPr lang="es-ES_tradnl" sz="3000" dirty="0" smtClean="0">
                <a:latin typeface="Arial Black" panose="020B0A04020102020204" pitchFamily="34" charset="0"/>
              </a:rPr>
              <a:t/>
            </a:r>
            <a:br>
              <a:rPr lang="es-ES_tradnl" sz="3000" dirty="0" smtClean="0">
                <a:latin typeface="Arial Black" panose="020B0A04020102020204" pitchFamily="34" charset="0"/>
              </a:rPr>
            </a:br>
            <a:r>
              <a:rPr lang="es-ES_tradnl" sz="2400" dirty="0">
                <a:latin typeface="Arial Black" panose="020B0A04020102020204" pitchFamily="34" charset="0"/>
              </a:rPr>
              <a:t>ASK-KB: :  </a:t>
            </a:r>
            <a:r>
              <a:rPr lang="es-ES_tradnl" sz="2400" dirty="0" smtClean="0">
                <a:latin typeface="Arial Black" panose="020B0A04020102020204" pitchFamily="34" charset="0"/>
              </a:rPr>
              <a:t>METAANALISIA (1)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40864" y="731757"/>
            <a:ext cx="8174326" cy="436394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E</a:t>
            </a:r>
            <a:r>
              <a:rPr lang="es-ES" sz="2000" dirty="0" err="1" smtClean="0"/>
              <a:t>maitzak</a:t>
            </a:r>
            <a:r>
              <a:rPr lang="es-ES" sz="2000" dirty="0" smtClean="0"/>
              <a:t> </a:t>
            </a:r>
            <a:r>
              <a:rPr lang="es-ES" sz="2000" dirty="0" err="1" smtClean="0"/>
              <a:t>nahiko</a:t>
            </a:r>
            <a:r>
              <a:rPr lang="es-ES" sz="2000" dirty="0" smtClean="0"/>
              <a:t> </a:t>
            </a:r>
            <a:r>
              <a:rPr lang="es-ES" sz="2000" dirty="0" err="1"/>
              <a:t>antzekoak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; </a:t>
            </a:r>
            <a:r>
              <a:rPr lang="es-ES" sz="2000" dirty="0" err="1"/>
              <a:t>iradokitzen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smtClean="0"/>
              <a:t>arGLP-1ek </a:t>
            </a:r>
            <a:r>
              <a:rPr lang="es-ES" sz="2000" dirty="0" err="1" smtClean="0"/>
              <a:t>murrizten</a:t>
            </a:r>
            <a:r>
              <a:rPr lang="es-ES" sz="2000" dirty="0" smtClean="0"/>
              <a:t> </a:t>
            </a:r>
            <a:r>
              <a:rPr lang="es-ES" sz="2000" dirty="0" err="1" smtClean="0"/>
              <a:t>dutela</a:t>
            </a:r>
            <a:r>
              <a:rPr lang="es-ES" sz="2000" dirty="0" smtClean="0"/>
              <a:t>: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/>
              <a:t>MACE </a:t>
            </a:r>
            <a:r>
              <a:rPr lang="es-ES" sz="1600" dirty="0" err="1" smtClean="0"/>
              <a:t>gertaerak</a:t>
            </a:r>
            <a:r>
              <a:rPr lang="es-ES" sz="1600" dirty="0" smtClean="0"/>
              <a:t>:  </a:t>
            </a:r>
            <a:r>
              <a:rPr lang="es-ES" sz="1600" dirty="0"/>
              <a:t>% 11-13 </a:t>
            </a:r>
            <a:r>
              <a:rPr lang="es-ES" sz="1600" dirty="0" err="1"/>
              <a:t>inguru</a:t>
            </a:r>
            <a:r>
              <a:rPr lang="es-ES" sz="1600" dirty="0"/>
              <a:t> </a:t>
            </a:r>
            <a:r>
              <a:rPr lang="fi-FI" sz="1600" dirty="0" smtClean="0"/>
              <a:t>(73-75eko </a:t>
            </a:r>
            <a:r>
              <a:rPr lang="fi-FI" sz="1600" dirty="0"/>
              <a:t>NNTarekin eta 3,2 urteko </a:t>
            </a:r>
            <a:r>
              <a:rPr lang="fi-FI" sz="1600" dirty="0" smtClean="0"/>
              <a:t>jarraipen-medianarekin)</a:t>
            </a:r>
            <a:endParaRPr lang="es-ES" sz="1600" dirty="0"/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err="1" smtClean="0"/>
              <a:t>Hilkortasuna</a:t>
            </a:r>
            <a:r>
              <a:rPr lang="es-ES" sz="1600" dirty="0" smtClean="0"/>
              <a:t>: </a:t>
            </a:r>
            <a:r>
              <a:rPr lang="es-ES" sz="1600" dirty="0"/>
              <a:t>% </a:t>
            </a:r>
            <a:r>
              <a:rPr lang="es-ES" sz="1600" dirty="0" smtClean="0"/>
              <a:t>11-12</a:t>
            </a:r>
            <a:r>
              <a:rPr lang="es-ES" sz="1600" dirty="0"/>
              <a:t> </a:t>
            </a:r>
            <a:r>
              <a:rPr lang="es-ES" sz="1600" dirty="0" smtClean="0"/>
              <a:t>(113-118ko </a:t>
            </a:r>
            <a:r>
              <a:rPr lang="es-ES" sz="1600" dirty="0" err="1" smtClean="0"/>
              <a:t>NNTarekin</a:t>
            </a:r>
            <a:r>
              <a:rPr lang="es-ES" sz="1600" dirty="0" smtClean="0"/>
              <a:t>).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MA </a:t>
            </a:r>
            <a:r>
              <a:rPr lang="es-ES" sz="2000" dirty="0" err="1"/>
              <a:t>ia</a:t>
            </a:r>
            <a:r>
              <a:rPr lang="es-ES" sz="2000" dirty="0"/>
              <a:t> </a:t>
            </a:r>
            <a:r>
              <a:rPr lang="es-ES" sz="2000" dirty="0" err="1" smtClean="0"/>
              <a:t>guztietan</a:t>
            </a:r>
            <a:r>
              <a:rPr lang="es-ES" sz="2000" dirty="0" smtClean="0"/>
              <a:t> </a:t>
            </a:r>
            <a:r>
              <a:rPr lang="es-ES" sz="2000" dirty="0" err="1" smtClean="0"/>
              <a:t>ikusten</a:t>
            </a:r>
            <a:r>
              <a:rPr lang="es-ES" sz="2000" dirty="0" smtClean="0"/>
              <a:t> da </a:t>
            </a:r>
            <a:r>
              <a:rPr lang="es-ES" sz="2000" b="1" dirty="0" err="1"/>
              <a:t>heterogeneotasun</a:t>
            </a:r>
            <a:r>
              <a:rPr lang="es-ES" sz="2000" b="1" dirty="0"/>
              <a:t> </a:t>
            </a:r>
            <a:r>
              <a:rPr lang="es-ES" sz="2000" b="1" dirty="0" err="1"/>
              <a:t>moderatua</a:t>
            </a:r>
            <a:r>
              <a:rPr lang="es-ES" sz="2000" dirty="0" smtClean="0"/>
              <a:t>: </a:t>
            </a:r>
            <a:r>
              <a:rPr lang="es-ES" sz="2000" dirty="0" err="1"/>
              <a:t>gutxitu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du </a:t>
            </a:r>
            <a:r>
              <a:rPr lang="es-ES" sz="2000" dirty="0" err="1"/>
              <a:t>emaitzekiko</a:t>
            </a:r>
            <a:r>
              <a:rPr lang="es-ES" sz="2000" dirty="0"/>
              <a:t> </a:t>
            </a:r>
            <a:r>
              <a:rPr lang="es-ES" sz="2000" dirty="0" err="1" smtClean="0"/>
              <a:t>konfiantza</a:t>
            </a:r>
            <a:r>
              <a:rPr lang="es-ES" sz="2000" dirty="0" smtClean="0"/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Sendotasunez</a:t>
            </a:r>
            <a:r>
              <a:rPr lang="es-ES" sz="2000" dirty="0" smtClean="0"/>
              <a:t> </a:t>
            </a:r>
            <a:r>
              <a:rPr lang="es-ES" sz="2000" dirty="0" err="1" smtClean="0"/>
              <a:t>erakusten</a:t>
            </a:r>
            <a:r>
              <a:rPr lang="es-ES" sz="2000" dirty="0" smtClean="0"/>
              <a:t> da: </a:t>
            </a:r>
            <a:endParaRPr lang="es-ES" sz="2000" dirty="0"/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err="1"/>
              <a:t>hilkortasun</a:t>
            </a:r>
            <a:r>
              <a:rPr lang="es-ES" sz="1600" dirty="0"/>
              <a:t> </a:t>
            </a:r>
            <a:r>
              <a:rPr lang="es-ES" sz="1600" dirty="0" err="1"/>
              <a:t>kardiobaskularra</a:t>
            </a:r>
            <a:r>
              <a:rPr lang="es-ES" sz="1600" dirty="0"/>
              <a:t> eta </a:t>
            </a:r>
            <a:r>
              <a:rPr lang="es-ES" sz="1600" dirty="0" err="1"/>
              <a:t>iktus</a:t>
            </a:r>
            <a:r>
              <a:rPr lang="es-ES" sz="1600" dirty="0"/>
              <a:t> </a:t>
            </a:r>
            <a:r>
              <a:rPr lang="es-ES" sz="1600" dirty="0" err="1"/>
              <a:t>hilgarria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ez-hilgarria</a:t>
            </a:r>
            <a:r>
              <a:rPr lang="es-ES" sz="1600" dirty="0"/>
              <a:t> </a:t>
            </a:r>
            <a:r>
              <a:rPr lang="es-ES" sz="1600" dirty="0" err="1"/>
              <a:t>izateko</a:t>
            </a:r>
            <a:r>
              <a:rPr lang="es-ES" sz="1600" dirty="0"/>
              <a:t> </a:t>
            </a:r>
            <a:r>
              <a:rPr lang="es-ES" sz="1600" dirty="0" err="1"/>
              <a:t>arriskua</a:t>
            </a:r>
            <a:r>
              <a:rPr lang="es-ES" sz="1600" dirty="0"/>
              <a:t> </a:t>
            </a:r>
            <a:r>
              <a:rPr lang="es-ES" sz="1600" dirty="0" err="1"/>
              <a:t>murrizten</a:t>
            </a:r>
            <a:r>
              <a:rPr lang="es-ES" sz="1600" dirty="0"/>
              <a:t> dela.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err="1"/>
              <a:t>e</a:t>
            </a:r>
            <a:r>
              <a:rPr lang="es-ES" sz="1600" dirty="0" err="1" smtClean="0"/>
              <a:t>z</a:t>
            </a:r>
            <a:r>
              <a:rPr lang="es-ES" sz="1600" dirty="0" smtClean="0"/>
              <a:t> </a:t>
            </a:r>
            <a:r>
              <a:rPr lang="es-ES" sz="1600" dirty="0" err="1" smtClean="0"/>
              <a:t>dagoela</a:t>
            </a:r>
            <a:r>
              <a:rPr lang="es-ES" sz="1600" dirty="0" smtClean="0"/>
              <a:t> </a:t>
            </a:r>
            <a:r>
              <a:rPr lang="es-ES" sz="1600" dirty="0" err="1"/>
              <a:t>onurarik</a:t>
            </a:r>
            <a:r>
              <a:rPr lang="es-ES" sz="1600" dirty="0"/>
              <a:t> MIA </a:t>
            </a:r>
            <a:r>
              <a:rPr lang="es-ES" sz="1600" dirty="0" err="1"/>
              <a:t>gutxitzeari</a:t>
            </a:r>
            <a:r>
              <a:rPr lang="es-ES" sz="1600" dirty="0"/>
              <a:t> </a:t>
            </a:r>
            <a:r>
              <a:rPr lang="es-ES" sz="1600" dirty="0" err="1" smtClean="0"/>
              <a:t>dagokionez</a:t>
            </a:r>
            <a:endParaRPr lang="es-ES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6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BGko</a:t>
            </a:r>
            <a:r>
              <a:rPr lang="es-ES" sz="2000" dirty="0" smtClean="0"/>
              <a:t> </a:t>
            </a:r>
            <a:r>
              <a:rPr lang="es-ES" sz="2000" dirty="0" err="1" smtClean="0"/>
              <a:t>ospitalizazio-arriskua</a:t>
            </a:r>
            <a:r>
              <a:rPr lang="es-ES" sz="2000" dirty="0"/>
              <a:t>: </a:t>
            </a:r>
            <a:r>
              <a:rPr lang="es-ES" sz="1600" dirty="0" err="1"/>
              <a:t>onurak</a:t>
            </a:r>
            <a:r>
              <a:rPr lang="es-ES" sz="1600" dirty="0"/>
              <a:t> </a:t>
            </a:r>
            <a:r>
              <a:rPr lang="es-ES" sz="1600" dirty="0" smtClean="0"/>
              <a:t>MA </a:t>
            </a:r>
            <a:r>
              <a:rPr lang="es-ES" sz="1600" dirty="0" err="1"/>
              <a:t>batzuetan</a:t>
            </a:r>
            <a:r>
              <a:rPr lang="es-ES" sz="1600" dirty="0"/>
              <a:t>, </a:t>
            </a:r>
            <a:r>
              <a:rPr lang="es-ES" sz="1600" dirty="0" err="1"/>
              <a:t>baina</a:t>
            </a:r>
            <a:r>
              <a:rPr lang="es-ES" sz="1600" dirty="0"/>
              <a:t> </a:t>
            </a:r>
            <a:r>
              <a:rPr lang="es-ES" sz="1600" dirty="0" err="1" smtClean="0"/>
              <a:t>aldagaia</a:t>
            </a:r>
            <a:r>
              <a:rPr lang="es-ES" sz="1600" dirty="0" smtClean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smtClean="0"/>
              <a:t>da </a:t>
            </a:r>
            <a:r>
              <a:rPr lang="es-ES" sz="1600" dirty="0" err="1"/>
              <a:t>beti</a:t>
            </a:r>
            <a:r>
              <a:rPr lang="es-ES" sz="1600" dirty="0"/>
              <a:t> </a:t>
            </a:r>
            <a:r>
              <a:rPr lang="es-ES" sz="1600" dirty="0" err="1"/>
              <a:t>modu</a:t>
            </a:r>
            <a:r>
              <a:rPr lang="es-ES" sz="1600" dirty="0"/>
              <a:t> </a:t>
            </a:r>
            <a:r>
              <a:rPr lang="es-ES" sz="1600" dirty="0" err="1" smtClean="0"/>
              <a:t>berean</a:t>
            </a:r>
            <a:r>
              <a:rPr lang="es-ES" sz="1600" dirty="0" smtClean="0"/>
              <a:t> </a:t>
            </a:r>
            <a:r>
              <a:rPr lang="es-ES" sz="1600" dirty="0" err="1" smtClean="0"/>
              <a:t>neurtzen</a:t>
            </a:r>
            <a:r>
              <a:rPr lang="es-ES" sz="1600" dirty="0" smtClean="0"/>
              <a:t> </a:t>
            </a:r>
            <a:r>
              <a:rPr lang="es-ES" sz="1600" dirty="0"/>
              <a:t>eta ASK-KB </a:t>
            </a:r>
            <a:r>
              <a:rPr lang="es-ES" sz="1600" dirty="0" err="1"/>
              <a:t>bakar</a:t>
            </a:r>
            <a:r>
              <a:rPr lang="es-ES" sz="1600" dirty="0"/>
              <a:t> batean ere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smtClean="0"/>
              <a:t>zen </a:t>
            </a:r>
            <a:r>
              <a:rPr lang="es-ES" sz="1600" dirty="0" err="1" smtClean="0"/>
              <a:t>ikusi</a:t>
            </a:r>
            <a:r>
              <a:rPr lang="es-ES" sz="1600" dirty="0" smtClean="0"/>
              <a:t> </a:t>
            </a:r>
            <a:r>
              <a:rPr lang="es-ES" sz="1600" dirty="0" err="1" smtClean="0"/>
              <a:t>efektu</a:t>
            </a:r>
            <a:r>
              <a:rPr lang="es-ES" sz="1600" dirty="0" smtClean="0"/>
              <a:t> </a:t>
            </a:r>
            <a:r>
              <a:rPr lang="es-ES" sz="1600" dirty="0" err="1" smtClean="0"/>
              <a:t>hau</a:t>
            </a:r>
            <a:r>
              <a:rPr lang="es-ES" sz="1600" dirty="0" smtClean="0"/>
              <a:t>. </a:t>
            </a:r>
            <a:r>
              <a:rPr lang="es-ES" sz="1600" dirty="0" err="1"/>
              <a:t>Edonola</a:t>
            </a:r>
            <a:r>
              <a:rPr lang="es-ES" sz="1600" dirty="0"/>
              <a:t> ere, </a:t>
            </a:r>
            <a:r>
              <a:rPr lang="es-ES" sz="1600" dirty="0" err="1" smtClean="0"/>
              <a:t>gliflozinena</a:t>
            </a:r>
            <a:r>
              <a:rPr lang="es-ES" sz="1600" dirty="0" smtClean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txikiagoa</a:t>
            </a:r>
            <a:r>
              <a:rPr lang="es-ES" sz="1600" dirty="0"/>
              <a:t> </a:t>
            </a:r>
            <a:r>
              <a:rPr lang="es-ES" sz="1600" dirty="0" err="1"/>
              <a:t>izango</a:t>
            </a:r>
            <a:r>
              <a:rPr lang="es-ES" sz="1600" dirty="0"/>
              <a:t> </a:t>
            </a:r>
            <a:r>
              <a:rPr lang="es-ES" sz="1600" dirty="0" err="1"/>
              <a:t>litzateke</a:t>
            </a:r>
            <a:r>
              <a:rPr lang="es-E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5032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40864" y="792010"/>
            <a:ext cx="8174326" cy="4329629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Emaitzak</a:t>
            </a:r>
            <a:r>
              <a:rPr lang="es-ES" sz="2000" dirty="0" smtClean="0"/>
              <a:t>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mailako</a:t>
            </a:r>
            <a:r>
              <a:rPr lang="es-ES" sz="2000" dirty="0"/>
              <a:t> </a:t>
            </a:r>
            <a:r>
              <a:rPr lang="es-ES" sz="2000" dirty="0" err="1"/>
              <a:t>prebentzioko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 smtClean="0"/>
              <a:t>adierazgarriak</a:t>
            </a:r>
            <a:r>
              <a:rPr lang="es-ES" sz="2000" dirty="0" smtClean="0"/>
              <a:t>. </a:t>
            </a:r>
            <a:r>
              <a:rPr lang="es-ES" sz="2000" dirty="0" err="1" smtClean="0"/>
              <a:t>Lehen</a:t>
            </a:r>
            <a:r>
              <a:rPr lang="es-ES" sz="2000" dirty="0" smtClean="0"/>
              <a:t> </a:t>
            </a:r>
            <a:r>
              <a:rPr lang="es-ES" sz="2000" dirty="0" err="1"/>
              <a:t>mailako</a:t>
            </a:r>
            <a:r>
              <a:rPr lang="es-ES" sz="2000" dirty="0"/>
              <a:t> </a:t>
            </a:r>
            <a:r>
              <a:rPr lang="es-ES" sz="2000" dirty="0" err="1" smtClean="0"/>
              <a:t>prebentzioan</a:t>
            </a:r>
            <a:r>
              <a:rPr lang="es-ES" sz="2000" dirty="0" smtClean="0"/>
              <a:t>, </a:t>
            </a:r>
            <a:r>
              <a:rPr lang="es-ES" sz="2000" dirty="0" err="1"/>
              <a:t>b</a:t>
            </a:r>
            <a:r>
              <a:rPr lang="es-ES" sz="2000" dirty="0" err="1" smtClean="0"/>
              <a:t>arne</a:t>
            </a:r>
            <a:r>
              <a:rPr lang="es-ES" sz="2000" dirty="0" smtClean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kopurua</a:t>
            </a:r>
            <a:r>
              <a:rPr lang="es-ES" sz="2000" dirty="0"/>
              <a:t> </a:t>
            </a:r>
            <a:r>
              <a:rPr lang="es-ES" sz="2000" dirty="0" err="1"/>
              <a:t>txikia</a:t>
            </a:r>
            <a:r>
              <a:rPr lang="es-ES" sz="2000" dirty="0"/>
              <a:t> </a:t>
            </a:r>
            <a:r>
              <a:rPr lang="es-ES" sz="2000" dirty="0" smtClean="0"/>
              <a:t>da: </a:t>
            </a:r>
            <a:r>
              <a:rPr lang="es-ES" sz="2000" dirty="0" err="1" smtClean="0"/>
              <a:t>ezin</a:t>
            </a:r>
            <a:r>
              <a:rPr lang="es-ES" sz="2000" dirty="0" smtClean="0"/>
              <a:t> </a:t>
            </a:r>
            <a:r>
              <a:rPr lang="es-ES" sz="2000" dirty="0"/>
              <a:t>da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betiko</a:t>
            </a:r>
            <a:r>
              <a:rPr lang="es-ES" sz="2000" dirty="0"/>
              <a:t> </a:t>
            </a:r>
            <a:r>
              <a:rPr lang="es-ES" sz="2000" dirty="0" err="1"/>
              <a:t>ondoriorik</a:t>
            </a:r>
            <a:r>
              <a:rPr lang="es-ES" sz="2000" dirty="0"/>
              <a:t> </a:t>
            </a:r>
            <a:r>
              <a:rPr lang="es-ES" sz="2000" dirty="0" err="1"/>
              <a:t>atera</a:t>
            </a:r>
            <a:r>
              <a:rPr lang="es-ES" sz="2000" dirty="0"/>
              <a:t>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mailako</a:t>
            </a:r>
            <a:r>
              <a:rPr lang="es-ES" sz="2000" dirty="0"/>
              <a:t> </a:t>
            </a:r>
            <a:r>
              <a:rPr lang="es-ES" sz="2000" dirty="0" err="1"/>
              <a:t>prebentzioko</a:t>
            </a:r>
            <a:r>
              <a:rPr lang="es-ES" sz="2000" dirty="0"/>
              <a:t> </a:t>
            </a:r>
            <a:r>
              <a:rPr lang="es-ES" sz="2000" dirty="0" err="1"/>
              <a:t>pazienteengan</a:t>
            </a:r>
            <a:r>
              <a:rPr lang="es-ES" sz="2000" dirty="0"/>
              <a:t> </a:t>
            </a:r>
            <a:r>
              <a:rPr lang="es-ES" sz="2000" dirty="0" err="1"/>
              <a:t>ikusitako</a:t>
            </a:r>
            <a:r>
              <a:rPr lang="es-ES" sz="2000" dirty="0"/>
              <a:t> </a:t>
            </a:r>
            <a:r>
              <a:rPr lang="es-ES" sz="2000" dirty="0" err="1"/>
              <a:t>onurak</a:t>
            </a:r>
            <a:r>
              <a:rPr lang="es-ES" sz="2000" dirty="0"/>
              <a:t> </a:t>
            </a:r>
            <a:r>
              <a:rPr lang="es-ES" sz="2000" dirty="0" err="1"/>
              <a:t>biztanle</a:t>
            </a:r>
            <a:r>
              <a:rPr lang="es-ES" sz="2000" dirty="0"/>
              <a:t> </a:t>
            </a:r>
            <a:r>
              <a:rPr lang="es-ES" sz="2000" dirty="0" err="1"/>
              <a:t>horietara</a:t>
            </a:r>
            <a:r>
              <a:rPr lang="es-ES" sz="2000" dirty="0"/>
              <a:t> </a:t>
            </a:r>
            <a:r>
              <a:rPr lang="es-ES" sz="2000" dirty="0" err="1"/>
              <a:t>estrapolatu</a:t>
            </a:r>
            <a:r>
              <a:rPr lang="es-ES" sz="2000" dirty="0"/>
              <a:t> </a:t>
            </a:r>
            <a:r>
              <a:rPr lang="es-ES" sz="2000" dirty="0" err="1"/>
              <a:t>ote</a:t>
            </a:r>
            <a:r>
              <a:rPr lang="es-ES" sz="2000" dirty="0"/>
              <a:t> </a:t>
            </a:r>
            <a:r>
              <a:rPr lang="es-ES" sz="2000" dirty="0" err="1"/>
              <a:t>daitezkeen</a:t>
            </a:r>
            <a:r>
              <a:rPr lang="es-ES" sz="2000" dirty="0"/>
              <a:t> </a:t>
            </a:r>
            <a:r>
              <a:rPr lang="es-ES" sz="2000" dirty="0" err="1" smtClean="0"/>
              <a:t>jakiteko</a:t>
            </a:r>
            <a:r>
              <a:rPr lang="es-ES" sz="2000" dirty="0" smtClean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Giltzurrun-funtzioa</a:t>
            </a:r>
            <a:r>
              <a:rPr lang="es-ES" sz="2000" dirty="0" smtClean="0"/>
              <a:t>: </a:t>
            </a:r>
            <a:r>
              <a:rPr lang="es-ES" sz="2000" dirty="0" err="1" smtClean="0"/>
              <a:t>plazeboarekin</a:t>
            </a:r>
            <a:r>
              <a:rPr lang="es-ES" sz="2000" dirty="0" smtClean="0"/>
              <a:t> </a:t>
            </a:r>
            <a:r>
              <a:rPr lang="es-ES" sz="2000" dirty="0" err="1" smtClean="0"/>
              <a:t>alderatuz</a:t>
            </a:r>
            <a:r>
              <a:rPr lang="es-ES" sz="2000" dirty="0" smtClean="0"/>
              <a:t> </a:t>
            </a:r>
            <a:r>
              <a:rPr lang="es-ES" sz="2000" dirty="0" err="1"/>
              <a:t>gero</a:t>
            </a:r>
            <a:r>
              <a:rPr lang="es-ES" sz="2000" dirty="0"/>
              <a:t>, </a:t>
            </a:r>
            <a:r>
              <a:rPr lang="es-ES" sz="2000" dirty="0" err="1"/>
              <a:t>giltzurrun-funtzioa</a:t>
            </a:r>
            <a:r>
              <a:rPr lang="es-ES" sz="2000" dirty="0"/>
              <a:t> </a:t>
            </a:r>
            <a:r>
              <a:rPr lang="es-ES" sz="2000" dirty="0" err="1"/>
              <a:t>zainduta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pazienteengan</a:t>
            </a:r>
            <a:r>
              <a:rPr lang="es-ES" sz="2000" dirty="0"/>
              <a:t>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lortu</a:t>
            </a:r>
            <a:r>
              <a:rPr lang="es-ES" sz="2000" dirty="0"/>
              <a:t> zen </a:t>
            </a:r>
            <a:r>
              <a:rPr lang="es-ES" sz="2000" dirty="0" err="1" smtClean="0"/>
              <a:t>adierazgarritasuna</a:t>
            </a:r>
            <a:endParaRPr lang="es-ES" sz="20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3" name="Rectángulo 2"/>
          <p:cNvSpPr/>
          <p:nvPr/>
        </p:nvSpPr>
        <p:spPr>
          <a:xfrm>
            <a:off x="440864" y="3442924"/>
            <a:ext cx="8317735" cy="1754326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" dirty="0" err="1" smtClean="0"/>
              <a:t>MAek</a:t>
            </a:r>
            <a:r>
              <a:rPr lang="es-ES" dirty="0" smtClean="0"/>
              <a:t> </a:t>
            </a:r>
            <a:r>
              <a:rPr lang="es-ES" dirty="0" err="1"/>
              <a:t>ekintza-mekanismo</a:t>
            </a:r>
            <a:r>
              <a:rPr lang="es-ES" dirty="0"/>
              <a:t> </a:t>
            </a:r>
            <a:r>
              <a:rPr lang="es-ES" dirty="0" err="1"/>
              <a:t>bera</a:t>
            </a:r>
            <a:r>
              <a:rPr lang="es-ES" dirty="0"/>
              <a:t> </a:t>
            </a:r>
            <a:r>
              <a:rPr lang="es-ES" dirty="0" err="1"/>
              <a:t>baina</a:t>
            </a:r>
            <a:r>
              <a:rPr lang="es-ES" dirty="0"/>
              <a:t> </a:t>
            </a:r>
            <a:r>
              <a:rPr lang="es-ES" dirty="0" err="1"/>
              <a:t>ezaugarri</a:t>
            </a:r>
            <a:r>
              <a:rPr lang="es-ES" dirty="0"/>
              <a:t> </a:t>
            </a:r>
            <a:r>
              <a:rPr lang="es-ES" dirty="0" err="1"/>
              <a:t>desberdinak</a:t>
            </a:r>
            <a:r>
              <a:rPr lang="es-ES" dirty="0"/>
              <a:t> (</a:t>
            </a:r>
            <a:r>
              <a:rPr lang="es-ES" dirty="0" err="1"/>
              <a:t>egitura</a:t>
            </a:r>
            <a:r>
              <a:rPr lang="es-ES" dirty="0"/>
              <a:t>, </a:t>
            </a:r>
            <a:r>
              <a:rPr lang="es-ES" dirty="0" err="1"/>
              <a:t>farmakozinetika</a:t>
            </a:r>
            <a:r>
              <a:rPr lang="es-ES" dirty="0"/>
              <a:t>, </a:t>
            </a:r>
            <a:r>
              <a:rPr lang="es-ES" dirty="0" err="1"/>
              <a:t>ahalmen</a:t>
            </a:r>
            <a:r>
              <a:rPr lang="es-ES" dirty="0"/>
              <a:t> </a:t>
            </a:r>
            <a:r>
              <a:rPr lang="es-ES" dirty="0" err="1"/>
              <a:t>hipogluzemiatzailea</a:t>
            </a:r>
            <a:r>
              <a:rPr lang="es-ES" dirty="0"/>
              <a:t>) </a:t>
            </a:r>
            <a:r>
              <a:rPr lang="es-ES" dirty="0" err="1"/>
              <a:t>dituzten</a:t>
            </a:r>
            <a:r>
              <a:rPr lang="es-ES" dirty="0"/>
              <a:t> arGLP-1 </a:t>
            </a:r>
            <a:r>
              <a:rPr lang="es-ES" dirty="0" err="1"/>
              <a:t>farmakoekin</a:t>
            </a:r>
            <a:r>
              <a:rPr lang="es-ES" dirty="0"/>
              <a:t> </a:t>
            </a:r>
            <a:r>
              <a:rPr lang="es-ES" dirty="0" err="1"/>
              <a:t>egindako</a:t>
            </a:r>
            <a:r>
              <a:rPr lang="es-ES" dirty="0"/>
              <a:t> </a:t>
            </a:r>
            <a:r>
              <a:rPr lang="es-ES" dirty="0" err="1"/>
              <a:t>saiakuntzak</a:t>
            </a:r>
            <a:r>
              <a:rPr lang="es-ES" dirty="0"/>
              <a:t> </a:t>
            </a:r>
            <a:r>
              <a:rPr lang="es-ES" dirty="0" err="1"/>
              <a:t>barne</a:t>
            </a:r>
            <a:r>
              <a:rPr lang="es-ES" dirty="0"/>
              <a:t> </a:t>
            </a:r>
            <a:r>
              <a:rPr lang="es-ES" dirty="0" err="1"/>
              <a:t>hartzen</a:t>
            </a:r>
            <a:r>
              <a:rPr lang="es-ES" dirty="0"/>
              <a:t> </a:t>
            </a:r>
            <a:r>
              <a:rPr lang="es-ES" dirty="0" err="1" smtClean="0"/>
              <a:t>dituzte</a:t>
            </a:r>
            <a:r>
              <a:rPr lang="es-ES" dirty="0" smtClean="0"/>
              <a:t> </a:t>
            </a:r>
            <a:r>
              <a:rPr lang="es-ES" dirty="0"/>
              <a:t>eta ASK-</a:t>
            </a:r>
            <a:r>
              <a:rPr lang="es-ES" dirty="0" err="1"/>
              <a:t>ak</a:t>
            </a:r>
            <a:r>
              <a:rPr lang="es-ES" dirty="0"/>
              <a:t> </a:t>
            </a:r>
            <a:r>
              <a:rPr lang="es-ES" dirty="0" err="1"/>
              <a:t>desberdinak</a:t>
            </a:r>
            <a:r>
              <a:rPr lang="es-ES" dirty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 </a:t>
            </a:r>
            <a:r>
              <a:rPr lang="es-ES" dirty="0" err="1" smtClean="0"/>
              <a:t>diseinuan</a:t>
            </a:r>
            <a:r>
              <a:rPr lang="es-ES" dirty="0" smtClean="0"/>
              <a:t> </a:t>
            </a:r>
            <a:r>
              <a:rPr lang="es-ES" dirty="0"/>
              <a:t>eta </a:t>
            </a:r>
            <a:r>
              <a:rPr lang="es-ES" dirty="0" err="1"/>
              <a:t>barne</a:t>
            </a:r>
            <a:r>
              <a:rPr lang="es-ES" dirty="0"/>
              <a:t> </a:t>
            </a:r>
            <a:r>
              <a:rPr lang="es-ES" dirty="0" err="1"/>
              <a:t>hartutako</a:t>
            </a:r>
            <a:r>
              <a:rPr lang="es-ES" dirty="0"/>
              <a:t> </a:t>
            </a:r>
            <a:r>
              <a:rPr lang="es-ES" dirty="0" err="1"/>
              <a:t>biztanlerian</a:t>
            </a:r>
            <a:r>
              <a:rPr lang="es-ES" dirty="0"/>
              <a:t>; </a:t>
            </a:r>
            <a:r>
              <a:rPr lang="es-ES" dirty="0" err="1"/>
              <a:t>beraz</a:t>
            </a:r>
            <a:r>
              <a:rPr lang="es-ES" dirty="0"/>
              <a:t>, </a:t>
            </a:r>
            <a:r>
              <a:rPr lang="es-ES" b="1" dirty="0" err="1" smtClean="0"/>
              <a:t>MAek</a:t>
            </a:r>
            <a:r>
              <a:rPr lang="es-ES" b="1" dirty="0" smtClean="0"/>
              <a:t> </a:t>
            </a:r>
            <a:r>
              <a:rPr lang="es-ES" b="1" dirty="0" err="1"/>
              <a:t>ez</a:t>
            </a:r>
            <a:r>
              <a:rPr lang="es-ES" b="1" dirty="0"/>
              <a:t> </a:t>
            </a:r>
            <a:r>
              <a:rPr lang="es-ES" b="1" dirty="0" err="1"/>
              <a:t>dute</a:t>
            </a:r>
            <a:r>
              <a:rPr lang="es-ES" b="1" dirty="0"/>
              <a:t> </a:t>
            </a:r>
            <a:r>
              <a:rPr lang="es-ES" b="1" dirty="0" err="1"/>
              <a:t>aukerarik</a:t>
            </a:r>
            <a:r>
              <a:rPr lang="es-ES" b="1" dirty="0"/>
              <a:t> </a:t>
            </a:r>
            <a:r>
              <a:rPr lang="es-ES" b="1" dirty="0" err="1"/>
              <a:t>ematen</a:t>
            </a:r>
            <a:r>
              <a:rPr lang="es-ES" b="1" dirty="0"/>
              <a:t> arGLP-1en </a:t>
            </a:r>
            <a:r>
              <a:rPr lang="es-ES" b="1" dirty="0" err="1"/>
              <a:t>arteko</a:t>
            </a:r>
            <a:r>
              <a:rPr lang="es-ES" b="1" dirty="0"/>
              <a:t> </a:t>
            </a:r>
            <a:r>
              <a:rPr lang="es-ES" b="1" dirty="0" err="1"/>
              <a:t>konparazioak</a:t>
            </a:r>
            <a:r>
              <a:rPr lang="es-ES" b="1" dirty="0"/>
              <a:t> </a:t>
            </a:r>
            <a:r>
              <a:rPr lang="es-ES" b="1" dirty="0" err="1"/>
              <a:t>egiteko</a:t>
            </a:r>
            <a:r>
              <a:rPr lang="es-ES" b="1" dirty="0"/>
              <a:t> eta </a:t>
            </a:r>
            <a:r>
              <a:rPr lang="es-ES" b="1" dirty="0" err="1"/>
              <a:t>beren</a:t>
            </a:r>
            <a:r>
              <a:rPr lang="es-ES" b="1" dirty="0"/>
              <a:t> </a:t>
            </a:r>
            <a:r>
              <a:rPr lang="es-ES" b="1" dirty="0" err="1"/>
              <a:t>efektu</a:t>
            </a:r>
            <a:r>
              <a:rPr lang="es-ES" b="1" dirty="0"/>
              <a:t> </a:t>
            </a:r>
            <a:r>
              <a:rPr lang="es-ES" b="1" dirty="0" err="1"/>
              <a:t>kardiobaskularrak</a:t>
            </a:r>
            <a:r>
              <a:rPr lang="es-ES" b="1" dirty="0"/>
              <a:t> </a:t>
            </a:r>
            <a:r>
              <a:rPr lang="es-ES" b="1" dirty="0" err="1"/>
              <a:t>ikertzeko</a:t>
            </a:r>
            <a:r>
              <a:rPr lang="es-ES" b="1" dirty="0"/>
              <a:t>. </a:t>
            </a:r>
            <a:r>
              <a:rPr lang="es-ES" b="1" dirty="0" err="1"/>
              <a:t>Horretarako</a:t>
            </a:r>
            <a:r>
              <a:rPr lang="es-ES" b="1" dirty="0"/>
              <a:t>, </a:t>
            </a:r>
            <a:r>
              <a:rPr lang="es-ES" b="1" dirty="0" err="1"/>
              <a:t>zuzeneko</a:t>
            </a:r>
            <a:r>
              <a:rPr lang="es-ES" b="1" dirty="0"/>
              <a:t> </a:t>
            </a:r>
            <a:r>
              <a:rPr lang="es-ES" b="1" dirty="0" err="1"/>
              <a:t>saiakuntza</a:t>
            </a:r>
            <a:r>
              <a:rPr lang="es-ES" b="1" dirty="0"/>
              <a:t> </a:t>
            </a:r>
            <a:r>
              <a:rPr lang="es-ES" b="1" dirty="0" err="1"/>
              <a:t>konparatiboak</a:t>
            </a:r>
            <a:r>
              <a:rPr lang="es-ES" b="1" dirty="0"/>
              <a:t> </a:t>
            </a:r>
            <a:r>
              <a:rPr lang="es-ES" b="1" dirty="0" err="1"/>
              <a:t>beharko</a:t>
            </a:r>
            <a:r>
              <a:rPr lang="es-ES" b="1" dirty="0"/>
              <a:t> </a:t>
            </a:r>
            <a:r>
              <a:rPr lang="es-ES" b="1" dirty="0" err="1"/>
              <a:t>lirateke</a:t>
            </a:r>
            <a:r>
              <a:rPr lang="es-ES" b="1" dirty="0"/>
              <a:t> </a:t>
            </a:r>
            <a:r>
              <a:rPr lang="es-ES" b="1" dirty="0" smtClean="0"/>
              <a:t>(“</a:t>
            </a:r>
            <a:r>
              <a:rPr lang="es-ES" b="1" i="1" dirty="0" smtClean="0"/>
              <a:t>head </a:t>
            </a:r>
            <a:r>
              <a:rPr lang="es-ES" b="1" i="1" dirty="0"/>
              <a:t>to </a:t>
            </a:r>
            <a:r>
              <a:rPr lang="es-ES" b="1" i="1" dirty="0" smtClean="0"/>
              <a:t>head”</a:t>
            </a:r>
            <a:r>
              <a:rPr lang="es-ES" b="1" dirty="0" smtClean="0"/>
              <a:t>).</a:t>
            </a:r>
            <a:endParaRPr lang="es-ES" b="1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616944" y="99010"/>
            <a:ext cx="7645707" cy="626567"/>
          </a:xfrm>
        </p:spPr>
        <p:txBody>
          <a:bodyPr/>
          <a:lstStyle/>
          <a:p>
            <a:r>
              <a:rPr lang="es-ES_tradnl" sz="3000" dirty="0" smtClean="0">
                <a:latin typeface="Arial Black" panose="020B0A04020102020204" pitchFamily="34" charset="0"/>
              </a:rPr>
              <a:t/>
            </a:r>
            <a:br>
              <a:rPr lang="es-ES_tradnl" sz="3000" dirty="0" smtClean="0">
                <a:latin typeface="Arial Black" panose="020B0A04020102020204" pitchFamily="34" charset="0"/>
              </a:rPr>
            </a:br>
            <a:r>
              <a:rPr lang="es-ES_tradnl" sz="2400" dirty="0">
                <a:latin typeface="Arial Black" panose="020B0A04020102020204" pitchFamily="34" charset="0"/>
              </a:rPr>
              <a:t>ASK-KB: :  </a:t>
            </a:r>
            <a:r>
              <a:rPr lang="es-ES_tradnl" sz="2400" dirty="0" smtClean="0">
                <a:latin typeface="Arial Black" panose="020B0A04020102020204" pitchFamily="34" charset="0"/>
              </a:rPr>
              <a:t>METAANALISIA (2)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444138" y="1459088"/>
            <a:ext cx="8254536" cy="3675578"/>
          </a:xfrm>
          <a:solidFill>
            <a:srgbClr val="5FB1B6">
              <a:alpha val="20000"/>
            </a:srgbClr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arGLP-1 </a:t>
            </a:r>
            <a:r>
              <a:rPr lang="es-ES" dirty="0" err="1"/>
              <a:t>guztiak</a:t>
            </a:r>
            <a:r>
              <a:rPr lang="es-ES" dirty="0"/>
              <a:t> </a:t>
            </a:r>
            <a:r>
              <a:rPr lang="es-ES" dirty="0" err="1"/>
              <a:t>seguruak</a:t>
            </a:r>
            <a:r>
              <a:rPr lang="es-ES" dirty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 </a:t>
            </a:r>
            <a:r>
              <a:rPr lang="es-ES" dirty="0" err="1"/>
              <a:t>ikuspegi</a:t>
            </a:r>
            <a:r>
              <a:rPr lang="es-ES" dirty="0"/>
              <a:t> </a:t>
            </a:r>
            <a:r>
              <a:rPr lang="es-ES" dirty="0" err="1"/>
              <a:t>kardiobaskularretik</a:t>
            </a:r>
            <a:r>
              <a:rPr lang="es-ES" dirty="0" smtClean="0"/>
              <a:t>. </a:t>
            </a:r>
            <a:r>
              <a:rPr lang="es-ES" dirty="0"/>
              <a:t>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err="1"/>
              <a:t>liraglutidak</a:t>
            </a:r>
            <a:r>
              <a:rPr lang="es-ES" dirty="0"/>
              <a:t> eta </a:t>
            </a:r>
            <a:r>
              <a:rPr lang="es-ES" dirty="0" err="1"/>
              <a:t>dulaglutidak</a:t>
            </a:r>
            <a:r>
              <a:rPr lang="es-ES" dirty="0"/>
              <a:t>, </a:t>
            </a:r>
            <a:r>
              <a:rPr lang="es-ES" dirty="0" err="1"/>
              <a:t>beste</a:t>
            </a:r>
            <a:r>
              <a:rPr lang="es-ES" dirty="0"/>
              <a:t> </a:t>
            </a:r>
            <a:r>
              <a:rPr lang="es-ES" dirty="0" err="1"/>
              <a:t>hipogluzemiatzaile</a:t>
            </a:r>
            <a:r>
              <a:rPr lang="es-ES" dirty="0"/>
              <a:t> </a:t>
            </a:r>
            <a:r>
              <a:rPr lang="es-ES" dirty="0" err="1"/>
              <a:t>batzuei</a:t>
            </a:r>
            <a:r>
              <a:rPr lang="es-ES" dirty="0"/>
              <a:t> </a:t>
            </a:r>
            <a:r>
              <a:rPr lang="es-ES" dirty="0" err="1"/>
              <a:t>gehituta</a:t>
            </a:r>
            <a:r>
              <a:rPr lang="es-ES" dirty="0"/>
              <a:t> (</a:t>
            </a:r>
            <a:r>
              <a:rPr lang="es-ES" dirty="0" err="1"/>
              <a:t>batez</a:t>
            </a:r>
            <a:r>
              <a:rPr lang="es-ES" dirty="0"/>
              <a:t> ere </a:t>
            </a:r>
            <a:r>
              <a:rPr lang="es-ES" dirty="0" err="1"/>
              <a:t>metforminari</a:t>
            </a:r>
            <a:r>
              <a:rPr lang="es-ES" dirty="0"/>
              <a:t>), </a:t>
            </a:r>
            <a:r>
              <a:rPr lang="es-ES" dirty="0" err="1"/>
              <a:t>frogatu</a:t>
            </a:r>
            <a:r>
              <a:rPr lang="es-ES" dirty="0"/>
              <a:t> </a:t>
            </a:r>
            <a:r>
              <a:rPr lang="es-ES" dirty="0" err="1"/>
              <a:t>dute</a:t>
            </a:r>
            <a:r>
              <a:rPr lang="es-ES" dirty="0"/>
              <a:t> </a:t>
            </a:r>
            <a:r>
              <a:rPr lang="es-ES" dirty="0" err="1"/>
              <a:t>ondorio</a:t>
            </a:r>
            <a:r>
              <a:rPr lang="es-ES" dirty="0"/>
              <a:t> </a:t>
            </a:r>
            <a:r>
              <a:rPr lang="es-ES" dirty="0" err="1"/>
              <a:t>onuragarriak</a:t>
            </a:r>
            <a:r>
              <a:rPr lang="es-ES" dirty="0"/>
              <a:t> </a:t>
            </a:r>
            <a:r>
              <a:rPr lang="es-ES" dirty="0" smtClean="0"/>
              <a:t>DM2 </a:t>
            </a:r>
            <a:r>
              <a:rPr lang="es-ES" dirty="0"/>
              <a:t>eta </a:t>
            </a:r>
            <a:r>
              <a:rPr lang="es-ES" dirty="0" err="1"/>
              <a:t>arrisku</a:t>
            </a:r>
            <a:r>
              <a:rPr lang="es-ES" dirty="0"/>
              <a:t> </a:t>
            </a:r>
            <a:r>
              <a:rPr lang="es-ES" dirty="0" err="1"/>
              <a:t>kardiobaskular</a:t>
            </a:r>
            <a:r>
              <a:rPr lang="es-ES" dirty="0"/>
              <a:t> oso </a:t>
            </a:r>
            <a:r>
              <a:rPr lang="es-ES" dirty="0" err="1"/>
              <a:t>handia</a:t>
            </a:r>
            <a:r>
              <a:rPr lang="es-ES" dirty="0"/>
              <a:t> </a:t>
            </a:r>
            <a:r>
              <a:rPr lang="es-ES" dirty="0" err="1"/>
              <a:t>duten</a:t>
            </a:r>
            <a:r>
              <a:rPr lang="es-ES" dirty="0"/>
              <a:t> </a:t>
            </a:r>
            <a:r>
              <a:rPr lang="es-ES" dirty="0" err="1"/>
              <a:t>pazienteen</a:t>
            </a:r>
            <a:r>
              <a:rPr lang="es-ES" dirty="0"/>
              <a:t> </a:t>
            </a:r>
            <a:r>
              <a:rPr lang="es-ES" dirty="0" err="1"/>
              <a:t>gertaera</a:t>
            </a:r>
            <a:r>
              <a:rPr lang="es-ES" dirty="0"/>
              <a:t> </a:t>
            </a:r>
            <a:r>
              <a:rPr lang="es-ES" dirty="0" err="1"/>
              <a:t>kardiobaskularrak</a:t>
            </a:r>
            <a:r>
              <a:rPr lang="es-ES" dirty="0"/>
              <a:t> </a:t>
            </a:r>
            <a:r>
              <a:rPr lang="es-ES" dirty="0" err="1" smtClean="0"/>
              <a:t>murrizteko</a:t>
            </a:r>
            <a:r>
              <a:rPr lang="es-ES" dirty="0" smtClean="0"/>
              <a:t>, </a:t>
            </a:r>
            <a:r>
              <a:rPr lang="es-ES" dirty="0"/>
              <a:t>GGK </a:t>
            </a:r>
            <a:r>
              <a:rPr lang="es-ES" dirty="0" err="1"/>
              <a:t>duten</a:t>
            </a:r>
            <a:r>
              <a:rPr lang="es-ES" dirty="0"/>
              <a:t> </a:t>
            </a:r>
            <a:r>
              <a:rPr lang="es-ES" dirty="0" err="1"/>
              <a:t>pazienteak</a:t>
            </a:r>
            <a:r>
              <a:rPr lang="es-ES" dirty="0"/>
              <a:t> </a:t>
            </a:r>
            <a:r>
              <a:rPr lang="es-ES" dirty="0" err="1"/>
              <a:t>barne</a:t>
            </a:r>
            <a:r>
              <a:rPr lang="es-ES" dirty="0"/>
              <a:t>.</a:t>
            </a:r>
            <a:r>
              <a:rPr lang="es-ES" dirty="0" smtClean="0"/>
              <a:t>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err="1"/>
              <a:t>s</a:t>
            </a:r>
            <a:r>
              <a:rPr lang="es-ES" dirty="0" err="1" smtClean="0"/>
              <a:t>emaglutidaren</a:t>
            </a:r>
            <a:r>
              <a:rPr lang="es-ES" dirty="0" smtClean="0"/>
              <a:t> </a:t>
            </a:r>
            <a:r>
              <a:rPr lang="es-ES" dirty="0" err="1"/>
              <a:t>onura</a:t>
            </a:r>
            <a:r>
              <a:rPr lang="es-ES" dirty="0"/>
              <a:t> </a:t>
            </a:r>
            <a:r>
              <a:rPr lang="es-ES" dirty="0" err="1"/>
              <a:t>kardiobaskularrei</a:t>
            </a:r>
            <a:r>
              <a:rPr lang="es-ES" dirty="0"/>
              <a:t> </a:t>
            </a:r>
            <a:r>
              <a:rPr lang="es-ES" dirty="0" err="1"/>
              <a:t>buruzko</a:t>
            </a:r>
            <a:r>
              <a:rPr lang="es-ES" dirty="0"/>
              <a:t> </a:t>
            </a:r>
            <a:r>
              <a:rPr lang="es-ES" dirty="0" err="1"/>
              <a:t>ebidentzia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da </a:t>
            </a:r>
            <a:r>
              <a:rPr lang="es-ES" dirty="0" err="1"/>
              <a:t>erabakigarria</a:t>
            </a:r>
            <a:r>
              <a:rPr lang="es-ES" dirty="0"/>
              <a:t> da</a:t>
            </a:r>
            <a:r>
              <a:rPr lang="es-ES" dirty="0" smtClean="0"/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arGLP-1en </a:t>
            </a:r>
            <a:r>
              <a:rPr lang="es-ES" dirty="0" err="1"/>
              <a:t>onura</a:t>
            </a:r>
            <a:r>
              <a:rPr lang="es-ES" dirty="0"/>
              <a:t> </a:t>
            </a:r>
            <a:r>
              <a:rPr lang="es-ES" dirty="0" err="1"/>
              <a:t>argiagoa</a:t>
            </a:r>
            <a:r>
              <a:rPr lang="es-ES" dirty="0"/>
              <a:t> da </a:t>
            </a:r>
            <a:r>
              <a:rPr lang="es-ES" dirty="0" err="1"/>
              <a:t>gaixotasun</a:t>
            </a:r>
            <a:r>
              <a:rPr lang="es-ES" dirty="0"/>
              <a:t> </a:t>
            </a:r>
            <a:r>
              <a:rPr lang="es-ES" dirty="0" err="1"/>
              <a:t>kardiobaskular</a:t>
            </a:r>
            <a:r>
              <a:rPr lang="es-ES" dirty="0"/>
              <a:t> </a:t>
            </a:r>
            <a:r>
              <a:rPr lang="es-ES" dirty="0" err="1"/>
              <a:t>ezarria</a:t>
            </a:r>
            <a:r>
              <a:rPr lang="es-ES" dirty="0"/>
              <a:t> </a:t>
            </a:r>
            <a:r>
              <a:rPr lang="es-ES" dirty="0" err="1"/>
              <a:t>duten</a:t>
            </a:r>
            <a:r>
              <a:rPr lang="es-ES" dirty="0"/>
              <a:t> </a:t>
            </a:r>
            <a:r>
              <a:rPr lang="es-ES" dirty="0" err="1"/>
              <a:t>pazienteen</a:t>
            </a:r>
            <a:r>
              <a:rPr lang="es-ES" dirty="0"/>
              <a:t> </a:t>
            </a:r>
            <a:r>
              <a:rPr lang="es-ES" dirty="0" err="1"/>
              <a:t>artean</a:t>
            </a:r>
            <a:r>
              <a:rPr lang="es-ES" dirty="0"/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4138" y="274320"/>
            <a:ext cx="8254536" cy="939964"/>
          </a:xfrm>
        </p:spPr>
        <p:txBody>
          <a:bodyPr/>
          <a:lstStyle/>
          <a:p>
            <a:r>
              <a:rPr lang="es-ES" sz="2400" dirty="0">
                <a:latin typeface="Arial Black" panose="020B0A04020102020204" pitchFamily="34" charset="0"/>
              </a:rPr>
              <a:t>SEGURTASUN KARDIOBASKULARREKO </a:t>
            </a:r>
            <a:r>
              <a:rPr lang="es-ES" sz="2400" dirty="0" smtClean="0">
                <a:latin typeface="Arial Black" panose="020B0A04020102020204" pitchFamily="34" charset="0"/>
              </a:rPr>
              <a:t>SAIAKUNTZEN ONDORIOAK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910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41323"/>
            <a:ext cx="9143999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ONDORIO </a:t>
            </a:r>
            <a:r>
              <a:rPr lang="es-ES_tradnl" sz="3200" dirty="0" smtClean="0">
                <a:latin typeface="Arial Black" panose="020B0A04020102020204" pitchFamily="34" charset="0"/>
              </a:rPr>
              <a:t>KALTEGARRIAK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29610" y="832822"/>
            <a:ext cx="8623004" cy="4389174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/>
              <a:t>Urdail-hesteetakoak</a:t>
            </a:r>
            <a:r>
              <a:rPr lang="es-ES" sz="1800" b="1" dirty="0" smtClean="0"/>
              <a:t>:</a:t>
            </a:r>
            <a:r>
              <a:rPr lang="es-ES" sz="1800" dirty="0" smtClean="0"/>
              <a:t> </a:t>
            </a:r>
            <a:r>
              <a:rPr lang="es-ES" sz="1600" dirty="0" err="1"/>
              <a:t>goragaleak</a:t>
            </a:r>
            <a:r>
              <a:rPr lang="es-ES" sz="1600" dirty="0"/>
              <a:t> (% 26-51), </a:t>
            </a:r>
            <a:r>
              <a:rPr lang="es-ES" sz="1600" dirty="0" err="1"/>
              <a:t>gorakoak</a:t>
            </a:r>
            <a:r>
              <a:rPr lang="es-ES" sz="1600" dirty="0"/>
              <a:t> (% 10-14) eta </a:t>
            </a:r>
            <a:r>
              <a:rPr lang="es-ES" sz="1600" dirty="0" err="1"/>
              <a:t>beherakoa</a:t>
            </a:r>
            <a:r>
              <a:rPr lang="es-ES" sz="1600" dirty="0"/>
              <a:t> (% 8-17).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/>
              <a:t>Pankreatitisa</a:t>
            </a:r>
            <a:r>
              <a:rPr lang="es-ES" sz="1800" b="1" dirty="0"/>
              <a:t> eta </a:t>
            </a:r>
            <a:r>
              <a:rPr lang="es-ES" sz="1800" b="1" dirty="0" err="1"/>
              <a:t>pankreako</a:t>
            </a:r>
            <a:r>
              <a:rPr lang="es-ES" sz="1800" b="1" dirty="0"/>
              <a:t> </a:t>
            </a:r>
            <a:r>
              <a:rPr lang="es-ES" sz="1800" b="1" dirty="0" err="1"/>
              <a:t>minbizia</a:t>
            </a:r>
            <a:r>
              <a:rPr lang="es-ES" sz="1800" b="1" dirty="0" smtClean="0"/>
              <a:t>:</a:t>
            </a:r>
            <a:r>
              <a:rPr lang="es-ES" sz="1800" dirty="0" smtClean="0"/>
              <a:t> </a:t>
            </a:r>
            <a:r>
              <a:rPr lang="es-ES" sz="1600" dirty="0" err="1" smtClean="0"/>
              <a:t>pankreatitisaren</a:t>
            </a:r>
            <a:r>
              <a:rPr lang="es-ES" sz="1600" dirty="0" smtClean="0"/>
              <a:t> </a:t>
            </a:r>
            <a:r>
              <a:rPr lang="es-ES" sz="1600" dirty="0" err="1"/>
              <a:t>susmorik</a:t>
            </a:r>
            <a:r>
              <a:rPr lang="es-ES" sz="1600" dirty="0"/>
              <a:t> </a:t>
            </a:r>
            <a:r>
              <a:rPr lang="es-ES" sz="1600" dirty="0" err="1"/>
              <a:t>badago</a:t>
            </a:r>
            <a:r>
              <a:rPr lang="es-ES" sz="1600" dirty="0"/>
              <a:t>, </a:t>
            </a:r>
            <a:r>
              <a:rPr lang="es-ES" sz="1600" dirty="0" err="1"/>
              <a:t>tratamendua</a:t>
            </a:r>
            <a:r>
              <a:rPr lang="es-ES" sz="1600" dirty="0"/>
              <a:t> </a:t>
            </a:r>
            <a:r>
              <a:rPr lang="es-ES" sz="1600" dirty="0" err="1"/>
              <a:t>eten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da, eta </a:t>
            </a:r>
            <a:r>
              <a:rPr lang="es-ES" sz="1600" dirty="0" err="1"/>
              <a:t>pankreatitisaren</a:t>
            </a:r>
            <a:r>
              <a:rPr lang="es-ES" sz="1600" dirty="0"/>
              <a:t> </a:t>
            </a:r>
            <a:r>
              <a:rPr lang="es-ES" sz="1600" dirty="0" err="1"/>
              <a:t>aurrekariak</a:t>
            </a:r>
            <a:r>
              <a:rPr lang="es-ES" sz="1600" dirty="0"/>
              <a:t> </a:t>
            </a:r>
            <a:r>
              <a:rPr lang="es-ES" sz="1600" dirty="0" err="1"/>
              <a:t>dituzten</a:t>
            </a:r>
            <a:r>
              <a:rPr lang="es-ES" sz="1600" dirty="0"/>
              <a:t> </a:t>
            </a:r>
            <a:r>
              <a:rPr lang="es-ES" sz="1600" dirty="0" err="1"/>
              <a:t>pazienteek</a:t>
            </a:r>
            <a:r>
              <a:rPr lang="es-ES" sz="1600" dirty="0"/>
              <a:t> </a:t>
            </a:r>
            <a:r>
              <a:rPr lang="es-ES" sz="1600" dirty="0" err="1"/>
              <a:t>kontu</a:t>
            </a:r>
            <a:r>
              <a:rPr lang="es-ES" sz="1600" dirty="0"/>
              <a:t> </a:t>
            </a:r>
            <a:r>
              <a:rPr lang="es-ES" sz="1600" dirty="0" err="1"/>
              <a:t>handiz</a:t>
            </a:r>
            <a:r>
              <a:rPr lang="es-ES" sz="1600" dirty="0"/>
              <a:t> </a:t>
            </a:r>
            <a:r>
              <a:rPr lang="es-ES" sz="1600" dirty="0" err="1"/>
              <a:t>erabili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dituzte4</a:t>
            </a:r>
            <a:endParaRPr lang="es-ES" sz="1600" dirty="0" smtClean="0"/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 smtClean="0"/>
              <a:t>Kolelitiasia</a:t>
            </a:r>
            <a:r>
              <a:rPr lang="es-ES" sz="1800" dirty="0"/>
              <a:t>: </a:t>
            </a:r>
            <a:r>
              <a:rPr lang="es-ES" sz="1600" dirty="0" err="1"/>
              <a:t>Intzidentzia</a:t>
            </a:r>
            <a:r>
              <a:rPr lang="es-ES" sz="1600" dirty="0"/>
              <a:t> </a:t>
            </a:r>
            <a:r>
              <a:rPr lang="es-ES" sz="1600" dirty="0" err="1"/>
              <a:t>handitzea</a:t>
            </a:r>
            <a:r>
              <a:rPr lang="es-ES" sz="1600" dirty="0"/>
              <a:t> </a:t>
            </a:r>
            <a:r>
              <a:rPr lang="es-ES" sz="1600" dirty="0" smtClean="0"/>
              <a:t>ASK</a:t>
            </a:r>
            <a:r>
              <a:rPr lang="es-ES" sz="1800" dirty="0" smtClean="0"/>
              <a:t> </a:t>
            </a:r>
            <a:r>
              <a:rPr lang="es-ES" sz="1600" dirty="0" smtClean="0"/>
              <a:t>eta </a:t>
            </a:r>
            <a:r>
              <a:rPr lang="es-ES" sz="1600" dirty="0" err="1" smtClean="0"/>
              <a:t>behaketa-azterlanetan</a:t>
            </a:r>
            <a:r>
              <a:rPr lang="es-ES" sz="1600" dirty="0" smtClean="0"/>
              <a:t>  </a:t>
            </a:r>
            <a:r>
              <a:rPr lang="es-ES" sz="1600" dirty="0" err="1" smtClean="0"/>
              <a:t>ikusita</a:t>
            </a:r>
            <a:r>
              <a:rPr lang="es-ES" sz="1600" dirty="0" smtClean="0"/>
              <a:t>.</a:t>
            </a:r>
          </a:p>
          <a:p>
            <a:pPr marL="265113" indent="-265113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 smtClean="0"/>
              <a:t>Immunogenizitatea</a:t>
            </a:r>
            <a:r>
              <a:rPr lang="es-ES" sz="1800" dirty="0" smtClean="0"/>
              <a:t>: </a:t>
            </a:r>
            <a:r>
              <a:rPr lang="es-ES" sz="1600" dirty="0" err="1" smtClean="0"/>
              <a:t>pazienteen</a:t>
            </a:r>
            <a:r>
              <a:rPr lang="es-ES" sz="1600" dirty="0" smtClean="0"/>
              <a:t> </a:t>
            </a:r>
            <a:r>
              <a:rPr lang="es-ES" sz="1600" dirty="0" err="1"/>
              <a:t>ehuneko</a:t>
            </a:r>
            <a:r>
              <a:rPr lang="es-ES" sz="1600" dirty="0"/>
              <a:t> oso </a:t>
            </a:r>
            <a:r>
              <a:rPr lang="es-ES" sz="1600" dirty="0" err="1"/>
              <a:t>txiki</a:t>
            </a:r>
            <a:r>
              <a:rPr lang="es-ES" sz="1600" dirty="0"/>
              <a:t> batean izan </a:t>
            </a:r>
            <a:r>
              <a:rPr lang="es-ES" sz="1600" dirty="0" err="1"/>
              <a:t>ezik</a:t>
            </a:r>
            <a:r>
              <a:rPr lang="es-ES" sz="1600" dirty="0"/>
              <a:t>,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dirty="0" err="1"/>
              <a:t>eraginik</a:t>
            </a:r>
            <a:r>
              <a:rPr lang="es-ES" sz="1600" dirty="0"/>
              <a:t> </a:t>
            </a:r>
            <a:r>
              <a:rPr lang="es-ES" sz="1600" dirty="0" err="1"/>
              <a:t>farmakoaren</a:t>
            </a:r>
            <a:r>
              <a:rPr lang="es-ES" sz="1600" dirty="0"/>
              <a:t> </a:t>
            </a:r>
            <a:r>
              <a:rPr lang="es-ES" sz="1600" dirty="0" err="1"/>
              <a:t>ahalmen</a:t>
            </a:r>
            <a:r>
              <a:rPr lang="es-ES" sz="1600" dirty="0"/>
              <a:t> </a:t>
            </a:r>
            <a:r>
              <a:rPr lang="es-ES" sz="1600" dirty="0" err="1"/>
              <a:t>hipogluzemiatzailean</a:t>
            </a:r>
            <a:r>
              <a:rPr lang="es-ES" sz="1600" dirty="0"/>
              <a:t>. </a:t>
            </a:r>
            <a:r>
              <a:rPr lang="es-ES" sz="1600" dirty="0" err="1"/>
              <a:t>Litekeena</a:t>
            </a:r>
            <a:r>
              <a:rPr lang="es-ES" sz="1600" dirty="0"/>
              <a:t> da </a:t>
            </a:r>
            <a:r>
              <a:rPr lang="es-ES" sz="1600" dirty="0" err="1"/>
              <a:t>exenatidak</a:t>
            </a:r>
            <a:r>
              <a:rPr lang="es-ES" sz="1600" dirty="0"/>
              <a:t> eta </a:t>
            </a:r>
            <a:r>
              <a:rPr lang="es-ES" sz="1600" dirty="0" err="1"/>
              <a:t>lixisenatidak</a:t>
            </a:r>
            <a:r>
              <a:rPr lang="es-ES" sz="1600" dirty="0"/>
              <a:t>  </a:t>
            </a:r>
            <a:r>
              <a:rPr lang="es-ES" sz="1600" dirty="0" err="1"/>
              <a:t>neurri</a:t>
            </a:r>
            <a:r>
              <a:rPr lang="es-ES" sz="1600" dirty="0"/>
              <a:t> </a:t>
            </a:r>
            <a:r>
              <a:rPr lang="es-ES" sz="1600" dirty="0" err="1"/>
              <a:t>handiagoan</a:t>
            </a:r>
            <a:r>
              <a:rPr lang="es-ES" sz="1600" dirty="0"/>
              <a:t> </a:t>
            </a:r>
            <a:r>
              <a:rPr lang="es-ES" sz="1600" dirty="0" err="1" smtClean="0"/>
              <a:t>sortzea</a:t>
            </a:r>
            <a:r>
              <a:rPr lang="es-ES" sz="1600" dirty="0" smtClean="0"/>
              <a:t>.</a:t>
            </a:r>
          </a:p>
          <a:p>
            <a:pPr marL="265113" indent="-265113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/>
              <a:t>Erreakzioak</a:t>
            </a:r>
            <a:r>
              <a:rPr lang="es-ES" sz="1800" b="1" dirty="0"/>
              <a:t> </a:t>
            </a:r>
            <a:r>
              <a:rPr lang="es-ES" sz="1800" b="1" dirty="0" err="1"/>
              <a:t>injekzio-gunean</a:t>
            </a:r>
            <a:r>
              <a:rPr lang="es-ES" sz="1800" b="1" dirty="0"/>
              <a:t>: </a:t>
            </a:r>
            <a:r>
              <a:rPr lang="es-ES" sz="1600" dirty="0" err="1"/>
              <a:t>Nahiko</a:t>
            </a:r>
            <a:r>
              <a:rPr lang="es-ES" sz="1600" dirty="0"/>
              <a:t> </a:t>
            </a:r>
            <a:r>
              <a:rPr lang="es-ES" sz="1600" dirty="0" err="1" smtClean="0"/>
              <a:t>ohikoak</a:t>
            </a:r>
            <a:r>
              <a:rPr lang="es-ES" sz="1600" dirty="0"/>
              <a:t> eta, oro </a:t>
            </a:r>
            <a:r>
              <a:rPr lang="es-ES" sz="1600" dirty="0" err="1"/>
              <a:t>har</a:t>
            </a:r>
            <a:r>
              <a:rPr lang="es-ES" sz="1600" dirty="0"/>
              <a:t>, </a:t>
            </a:r>
            <a:r>
              <a:rPr lang="es-ES" sz="1600" dirty="0" err="1"/>
              <a:t>arinak</a:t>
            </a:r>
            <a:r>
              <a:rPr lang="es-ES" sz="1600" dirty="0" smtClean="0"/>
              <a:t>.</a:t>
            </a:r>
          </a:p>
          <a:p>
            <a:pPr marL="265113" indent="-265113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/>
              <a:t>Erretinopatia</a:t>
            </a:r>
            <a:r>
              <a:rPr lang="es-ES" sz="1800" b="1" dirty="0"/>
              <a:t>:</a:t>
            </a:r>
            <a:r>
              <a:rPr lang="es-ES" b="1" dirty="0"/>
              <a:t> </a:t>
            </a:r>
            <a:r>
              <a:rPr lang="es-ES" sz="1800" dirty="0"/>
              <a:t> </a:t>
            </a:r>
            <a:r>
              <a:rPr lang="es-ES" sz="1600" dirty="0" err="1"/>
              <a:t>ezin</a:t>
            </a:r>
            <a:r>
              <a:rPr lang="es-ES" sz="1600" dirty="0"/>
              <a:t> da </a:t>
            </a:r>
            <a:r>
              <a:rPr lang="es-ES" sz="1600" dirty="0" err="1" smtClean="0"/>
              <a:t>baztertu</a:t>
            </a:r>
            <a:r>
              <a:rPr lang="es-ES" sz="1600" dirty="0" smtClean="0"/>
              <a:t> </a:t>
            </a:r>
            <a:r>
              <a:rPr lang="es-ES" sz="1600" dirty="0" err="1"/>
              <a:t>erretinan</a:t>
            </a:r>
            <a:r>
              <a:rPr lang="es-ES" sz="1600" dirty="0"/>
              <a:t> </a:t>
            </a:r>
            <a:r>
              <a:rPr lang="es-ES" sz="1600" dirty="0" err="1"/>
              <a:t>semaglutidak</a:t>
            </a:r>
            <a:r>
              <a:rPr lang="es-ES" sz="1600" dirty="0"/>
              <a:t> </a:t>
            </a:r>
            <a:r>
              <a:rPr lang="es-ES" sz="1600" dirty="0" err="1"/>
              <a:t>efektu</a:t>
            </a:r>
            <a:r>
              <a:rPr lang="es-ES" sz="1600" dirty="0"/>
              <a:t> </a:t>
            </a:r>
            <a:r>
              <a:rPr lang="es-ES" sz="1600" dirty="0" err="1"/>
              <a:t>hilgarririk</a:t>
            </a:r>
            <a:r>
              <a:rPr lang="es-ES" sz="1600" dirty="0"/>
              <a:t> </a:t>
            </a:r>
            <a:r>
              <a:rPr lang="es-ES" sz="1600" dirty="0" err="1"/>
              <a:t>izango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 smtClean="0"/>
              <a:t>duenik</a:t>
            </a:r>
            <a:r>
              <a:rPr lang="es-ES" sz="1600" dirty="0"/>
              <a:t>, (</a:t>
            </a:r>
            <a:r>
              <a:rPr lang="es-ES" sz="1600" dirty="0" err="1"/>
              <a:t>alde</a:t>
            </a:r>
            <a:r>
              <a:rPr lang="es-ES" sz="1600" dirty="0"/>
              <a:t> batera </a:t>
            </a:r>
            <a:r>
              <a:rPr lang="es-ES" sz="1600" dirty="0" err="1"/>
              <a:t>utzita</a:t>
            </a:r>
            <a:r>
              <a:rPr lang="es-ES" sz="1600" dirty="0"/>
              <a:t> </a:t>
            </a:r>
            <a:r>
              <a:rPr lang="es-ES" sz="1600" dirty="0" err="1"/>
              <a:t>glukosa-mailetan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efektua</a:t>
            </a:r>
            <a:r>
              <a:rPr lang="es-ES" sz="1600" dirty="0"/>
              <a:t>). </a:t>
            </a:r>
            <a:r>
              <a:rPr lang="es-ES" sz="1600" dirty="0" err="1"/>
              <a:t>Saiakuntza</a:t>
            </a:r>
            <a:r>
              <a:rPr lang="es-ES" sz="1600" dirty="0"/>
              <a:t> </a:t>
            </a:r>
            <a:r>
              <a:rPr lang="es-ES" sz="1600" dirty="0" err="1"/>
              <a:t>kliniko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martxan</a:t>
            </a:r>
            <a:r>
              <a:rPr lang="es-ES" sz="1600" dirty="0"/>
              <a:t> </a:t>
            </a:r>
            <a:r>
              <a:rPr lang="es-ES" sz="1600" dirty="0" err="1"/>
              <a:t>larruazalpeko</a:t>
            </a:r>
            <a:r>
              <a:rPr lang="es-ES" sz="1600" dirty="0"/>
              <a:t> </a:t>
            </a:r>
            <a:r>
              <a:rPr lang="es-ES" sz="1600" dirty="0" err="1"/>
              <a:t>semaglutidarekin</a:t>
            </a:r>
            <a:r>
              <a:rPr lang="es-ES" sz="1600" dirty="0"/>
              <a:t>, </a:t>
            </a:r>
            <a:r>
              <a:rPr lang="es-ES" sz="1600" dirty="0" err="1" smtClean="0"/>
              <a:t>efektu</a:t>
            </a:r>
            <a:r>
              <a:rPr lang="es-ES" sz="1600" dirty="0" smtClean="0"/>
              <a:t> </a:t>
            </a:r>
            <a:r>
              <a:rPr lang="es-ES" sz="1600" dirty="0" err="1" smtClean="0"/>
              <a:t>hori</a:t>
            </a:r>
            <a:r>
              <a:rPr lang="es-ES" sz="1600" dirty="0" smtClean="0"/>
              <a:t> </a:t>
            </a:r>
            <a:r>
              <a:rPr lang="es-ES" sz="1600" dirty="0" err="1" smtClean="0"/>
              <a:t>epe</a:t>
            </a:r>
            <a:r>
              <a:rPr lang="es-ES" sz="1600" dirty="0" smtClean="0"/>
              <a:t> </a:t>
            </a:r>
            <a:r>
              <a:rPr lang="es-ES" sz="1600" dirty="0" err="1" smtClean="0"/>
              <a:t>luzera</a:t>
            </a:r>
            <a:r>
              <a:rPr lang="es-ES" sz="1600" dirty="0" smtClean="0"/>
              <a:t> </a:t>
            </a:r>
            <a:r>
              <a:rPr lang="es-ES" sz="1600" dirty="0" err="1" smtClean="0"/>
              <a:t>ikertzeko</a:t>
            </a:r>
            <a:r>
              <a:rPr lang="es-ES" sz="1600" dirty="0" smtClean="0"/>
              <a:t>.</a:t>
            </a:r>
            <a:endParaRPr lang="es-ES" sz="1800" dirty="0" smtClean="0"/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smtClean="0"/>
              <a:t>Otros</a:t>
            </a:r>
            <a:r>
              <a:rPr lang="es-ES" sz="1800" dirty="0" smtClean="0"/>
              <a:t>:</a:t>
            </a:r>
            <a:r>
              <a:rPr lang="es-ES" sz="1600" dirty="0"/>
              <a:t> </a:t>
            </a:r>
            <a:r>
              <a:rPr lang="es-ES" sz="1600" dirty="0" err="1" smtClean="0"/>
              <a:t>tiroideko</a:t>
            </a:r>
            <a:r>
              <a:rPr lang="es-ES" sz="1600" dirty="0" smtClean="0"/>
              <a:t> </a:t>
            </a:r>
            <a:r>
              <a:rPr lang="es-ES" sz="1600" dirty="0"/>
              <a:t>C </a:t>
            </a:r>
            <a:r>
              <a:rPr lang="es-ES" sz="1600" dirty="0" err="1"/>
              <a:t>zeluletako</a:t>
            </a:r>
            <a:r>
              <a:rPr lang="es-ES" sz="1600" dirty="0"/>
              <a:t> </a:t>
            </a:r>
            <a:r>
              <a:rPr lang="es-ES" sz="1600" dirty="0" err="1"/>
              <a:t>tumoreak</a:t>
            </a:r>
            <a:r>
              <a:rPr lang="es-ES" sz="1600" dirty="0"/>
              <a:t> </a:t>
            </a:r>
            <a:r>
              <a:rPr lang="es-ES" sz="1600" dirty="0" err="1" smtClean="0"/>
              <a:t>sagutan</a:t>
            </a:r>
            <a:r>
              <a:rPr lang="es-ES" sz="1600" dirty="0"/>
              <a:t> </a:t>
            </a:r>
            <a:r>
              <a:rPr lang="es-ES" sz="1600" dirty="0" smtClean="0"/>
              <a:t>(</a:t>
            </a:r>
            <a:r>
              <a:rPr lang="es-ES" sz="1600" dirty="0" err="1"/>
              <a:t>g</a:t>
            </a:r>
            <a:r>
              <a:rPr lang="es-ES" sz="1600" dirty="0" err="1" smtClean="0"/>
              <a:t>arrantzi</a:t>
            </a:r>
            <a:r>
              <a:rPr lang="es-ES" sz="1600" dirty="0" smtClean="0"/>
              <a:t> </a:t>
            </a:r>
            <a:r>
              <a:rPr lang="es-ES" sz="1600" dirty="0" err="1"/>
              <a:t>kliniko</a:t>
            </a:r>
            <a:r>
              <a:rPr lang="es-ES" sz="1600" dirty="0"/>
              <a:t> </a:t>
            </a:r>
            <a:r>
              <a:rPr lang="es-ES" sz="1600" dirty="0" err="1"/>
              <a:t>ezezaguna</a:t>
            </a:r>
            <a:r>
              <a:rPr lang="es-ES" sz="1600" dirty="0"/>
              <a:t>).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312960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1138" y="252548"/>
            <a:ext cx="8307977" cy="480795"/>
          </a:xfrm>
        </p:spPr>
        <p:txBody>
          <a:bodyPr/>
          <a:lstStyle/>
          <a:p>
            <a:r>
              <a:rPr lang="es-ES_tradnl" sz="2400" dirty="0">
                <a:latin typeface="Arial Black" panose="020B0A04020102020204" pitchFamily="34" charset="0"/>
              </a:rPr>
              <a:t>ZER DIOTE PRAKTIKA KLINIKOKO GIDEK?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01138" y="807279"/>
            <a:ext cx="8307977" cy="44004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Gaur</a:t>
            </a:r>
            <a:r>
              <a:rPr lang="es-ES" sz="2000" dirty="0" smtClean="0"/>
              <a:t> </a:t>
            </a:r>
            <a:r>
              <a:rPr lang="es-ES" sz="2000" dirty="0" err="1"/>
              <a:t>egungo</a:t>
            </a:r>
            <a:r>
              <a:rPr lang="es-ES" sz="2000" dirty="0"/>
              <a:t> </a:t>
            </a:r>
            <a:r>
              <a:rPr lang="es-ES" sz="2000" dirty="0" err="1"/>
              <a:t>joera</a:t>
            </a:r>
            <a:r>
              <a:rPr lang="es-ES" sz="2000" dirty="0"/>
              <a:t> da </a:t>
            </a:r>
            <a:r>
              <a:rPr lang="es-ES" sz="2000" dirty="0" err="1"/>
              <a:t>baldintzatzaile</a:t>
            </a:r>
            <a:r>
              <a:rPr lang="es-ES" sz="2000" dirty="0"/>
              <a:t> </a:t>
            </a:r>
            <a:r>
              <a:rPr lang="es-ES" sz="2000" dirty="0" err="1"/>
              <a:t>klinikoak</a:t>
            </a:r>
            <a:r>
              <a:rPr lang="es-ES" sz="2000" dirty="0"/>
              <a:t> (GKB, GGK, BG, </a:t>
            </a:r>
            <a:r>
              <a:rPr lang="es-ES" sz="2000" dirty="0" err="1"/>
              <a:t>obesitatea</a:t>
            </a:r>
            <a:r>
              <a:rPr lang="es-ES" sz="2000" dirty="0"/>
              <a:t>...)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nagusi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sartzea</a:t>
            </a:r>
            <a:r>
              <a:rPr lang="es-ES" sz="2000" dirty="0"/>
              <a:t>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antidiabetikoa</a:t>
            </a:r>
            <a:r>
              <a:rPr lang="es-ES" sz="2000" dirty="0"/>
              <a:t> </a:t>
            </a:r>
            <a:r>
              <a:rPr lang="es-ES" sz="2000" dirty="0" err="1" smtClean="0"/>
              <a:t>hautatzerakoan</a:t>
            </a:r>
            <a:r>
              <a:rPr lang="es-ES" sz="2000" dirty="0"/>
              <a:t>, </a:t>
            </a:r>
            <a:r>
              <a:rPr lang="es-ES" sz="2000" dirty="0" err="1"/>
              <a:t>metformina</a:t>
            </a:r>
            <a:r>
              <a:rPr lang="es-ES" sz="2000" dirty="0"/>
              <a:t> </a:t>
            </a:r>
            <a:r>
              <a:rPr lang="es-ES" sz="2000" dirty="0" smtClean="0"/>
              <a:t> </a:t>
            </a:r>
            <a:r>
              <a:rPr lang="es-ES" sz="2000" dirty="0" err="1" smtClean="0"/>
              <a:t>lehen</a:t>
            </a:r>
            <a:r>
              <a:rPr lang="es-ES" sz="2000" dirty="0" smtClean="0"/>
              <a:t> </a:t>
            </a:r>
            <a:r>
              <a:rPr lang="es-ES" sz="2000" dirty="0" err="1" smtClean="0"/>
              <a:t>aukera</a:t>
            </a:r>
            <a:r>
              <a:rPr lang="es-ES" sz="2000" dirty="0" smtClean="0"/>
              <a:t> </a:t>
            </a:r>
            <a:r>
              <a:rPr lang="es-ES" sz="2000" dirty="0" err="1" smtClean="0"/>
              <a:t>izaten</a:t>
            </a:r>
            <a:r>
              <a:rPr lang="es-ES" sz="2000" dirty="0" smtClean="0"/>
              <a:t> </a:t>
            </a:r>
            <a:r>
              <a:rPr lang="es-ES" sz="2000" dirty="0" err="1" smtClean="0"/>
              <a:t>jarraitzen</a:t>
            </a:r>
            <a:r>
              <a:rPr lang="es-ES" sz="2000" dirty="0" smtClean="0"/>
              <a:t> </a:t>
            </a:r>
            <a:r>
              <a:rPr lang="es-ES" sz="2000" dirty="0" err="1" smtClean="0"/>
              <a:t>baita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Bai</a:t>
            </a:r>
            <a:r>
              <a:rPr lang="es-ES" sz="2000" dirty="0" smtClean="0"/>
              <a:t> </a:t>
            </a:r>
            <a:r>
              <a:rPr lang="es-ES" sz="2000" dirty="0" err="1" smtClean="0"/>
              <a:t>Glifozinak</a:t>
            </a:r>
            <a:r>
              <a:rPr lang="es-ES" sz="2000" dirty="0" smtClean="0"/>
              <a:t> eta </a:t>
            </a:r>
            <a:r>
              <a:rPr lang="es-ES" sz="2000" dirty="0" err="1"/>
              <a:t>bai</a:t>
            </a:r>
            <a:r>
              <a:rPr lang="es-ES" sz="2000" dirty="0"/>
              <a:t> arGLP-1ak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GKB </a:t>
            </a:r>
            <a:r>
              <a:rPr lang="es-ES" sz="2000" dirty="0" err="1"/>
              <a:t>aterosklerotiko</a:t>
            </a:r>
            <a:r>
              <a:rPr lang="es-ES" sz="2000" dirty="0"/>
              <a:t> </a:t>
            </a:r>
            <a:r>
              <a:rPr lang="es-ES" sz="2000" dirty="0" err="1"/>
              <a:t>ezarriaren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obesitatearen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eta, </a:t>
            </a:r>
            <a:r>
              <a:rPr lang="es-ES" sz="2000" dirty="0" err="1" smtClean="0"/>
              <a:t>glifozinak</a:t>
            </a:r>
            <a:r>
              <a:rPr lang="es-ES" sz="2000" dirty="0" smtClean="0"/>
              <a:t>, </a:t>
            </a:r>
            <a:r>
              <a:rPr lang="es-ES" sz="2000" dirty="0" err="1"/>
              <a:t>bihotz-gutxiegitasunaren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. </a:t>
            </a: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GGKren</a:t>
            </a:r>
            <a:r>
              <a:rPr lang="es-ES" sz="2000" dirty="0" smtClean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 smtClean="0"/>
              <a:t>nahiago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</a:t>
            </a:r>
            <a:r>
              <a:rPr lang="es-ES" sz="2000" dirty="0" err="1" smtClean="0"/>
              <a:t>glifozinak</a:t>
            </a:r>
            <a:r>
              <a:rPr lang="es-ES" sz="2000" dirty="0" smtClean="0"/>
              <a:t> </a:t>
            </a:r>
            <a:r>
              <a:rPr lang="es-ES" sz="2000" dirty="0" err="1" smtClean="0"/>
              <a:t>baina</a:t>
            </a:r>
            <a:r>
              <a:rPr lang="es-ES" sz="2000" dirty="0" smtClean="0"/>
              <a:t>, </a:t>
            </a:r>
            <a:r>
              <a:rPr lang="es-ES" sz="2000" dirty="0" err="1"/>
              <a:t>iragazketa</a:t>
            </a:r>
            <a:r>
              <a:rPr lang="es-ES" sz="2000" dirty="0"/>
              <a:t> </a:t>
            </a:r>
            <a:r>
              <a:rPr lang="es-ES" sz="2000" dirty="0" err="1"/>
              <a:t>glomerularraren</a:t>
            </a:r>
            <a:r>
              <a:rPr lang="es-ES" sz="2000" dirty="0"/>
              <a:t> </a:t>
            </a:r>
            <a:r>
              <a:rPr lang="es-ES" sz="2000" dirty="0" err="1"/>
              <a:t>ondorioz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ezin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, </a:t>
            </a:r>
            <a:r>
              <a:rPr lang="es-ES" sz="2000" dirty="0" smtClean="0"/>
              <a:t>arGLP-1ak.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Desadostasun</a:t>
            </a:r>
            <a:r>
              <a:rPr lang="es-ES" sz="2000" dirty="0"/>
              <a:t> </a:t>
            </a:r>
            <a:r>
              <a:rPr lang="es-ES" sz="2000" dirty="0" err="1" smtClean="0"/>
              <a:t>dago</a:t>
            </a:r>
            <a:r>
              <a:rPr lang="es-ES" sz="2000" dirty="0" smtClean="0"/>
              <a:t> </a:t>
            </a:r>
            <a:r>
              <a:rPr lang="es-ES" sz="2000" dirty="0" err="1"/>
              <a:t>aurreko</a:t>
            </a:r>
            <a:r>
              <a:rPr lang="es-ES" sz="2000" dirty="0"/>
              <a:t> </a:t>
            </a:r>
            <a:r>
              <a:rPr lang="es-ES" sz="2000" dirty="0" err="1"/>
              <a:t>baldintzatzaileak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 </a:t>
            </a:r>
            <a:r>
              <a:rPr lang="es-ES" sz="2000" dirty="0" err="1"/>
              <a:t>antidiabetiko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erabilerari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: </a:t>
            </a:r>
            <a:r>
              <a:rPr lang="es-ES" sz="2000" dirty="0" err="1" smtClean="0"/>
              <a:t>kontrol</a:t>
            </a:r>
            <a:r>
              <a:rPr lang="es-ES" sz="2000" dirty="0" smtClean="0"/>
              <a:t> </a:t>
            </a:r>
            <a:r>
              <a:rPr lang="es-ES" sz="2000" dirty="0" err="1"/>
              <a:t>gluzemikoa</a:t>
            </a:r>
            <a:r>
              <a:rPr lang="es-ES" sz="2000" dirty="0"/>
              <a:t> </a:t>
            </a:r>
            <a:r>
              <a:rPr lang="es-ES" sz="2000" dirty="0" err="1"/>
              <a:t>edozein</a:t>
            </a:r>
            <a:r>
              <a:rPr lang="es-ES" sz="2000" dirty="0"/>
              <a:t> dela ere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 smtClean="0"/>
              <a:t>metformina</a:t>
            </a:r>
            <a:r>
              <a:rPr lang="es-ES" sz="2000" dirty="0" smtClean="0"/>
              <a:t>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monoterapiako</a:t>
            </a:r>
            <a:r>
              <a:rPr lang="es-ES" sz="2000" dirty="0"/>
              <a:t>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, </a:t>
            </a:r>
            <a:r>
              <a:rPr lang="es-ES" sz="2000" dirty="0" err="1" smtClean="0"/>
              <a:t>helburu</a:t>
            </a:r>
            <a:r>
              <a:rPr lang="es-ES" sz="2000" dirty="0" smtClean="0"/>
              <a:t> </a:t>
            </a:r>
            <a:r>
              <a:rPr lang="es-ES" sz="2000" dirty="0" err="1"/>
              <a:t>gluzemikoa</a:t>
            </a:r>
            <a:r>
              <a:rPr lang="es-ES" sz="2000" dirty="0"/>
              <a:t> </a:t>
            </a:r>
            <a:r>
              <a:rPr lang="es-ES" sz="2000" dirty="0" err="1"/>
              <a:t>lortu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 smtClean="0"/>
              <a:t>bada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Char char="•"/>
            </a:pPr>
            <a:endParaRPr lang="es-ES" sz="2000" dirty="0">
              <a:cs typeface="Calibri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1065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431145" cy="1531087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068636" y="941479"/>
            <a:ext cx="7706416" cy="427809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 smtClean="0"/>
              <a:t>arGLP-1ak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aukerako</a:t>
            </a:r>
            <a:r>
              <a:rPr lang="es-ES" sz="2000" dirty="0"/>
              <a:t> </a:t>
            </a:r>
            <a:r>
              <a:rPr lang="es-ES" sz="2000" dirty="0" err="1"/>
              <a:t>farmakoak</a:t>
            </a:r>
            <a:r>
              <a:rPr lang="es-ES" sz="2000" dirty="0"/>
              <a:t> DM2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</a:t>
            </a:r>
            <a:r>
              <a:rPr lang="es-ES" sz="2000" dirty="0"/>
              <a:t> </a:t>
            </a:r>
            <a:r>
              <a:rPr lang="es-ES" sz="2000" dirty="0" err="1"/>
              <a:t>gehienentzat</a:t>
            </a:r>
            <a:r>
              <a:rPr lang="es-ES" sz="2000" dirty="0" smtClean="0"/>
              <a:t>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 err="1" smtClean="0"/>
              <a:t>Pazientearen</a:t>
            </a:r>
            <a:r>
              <a:rPr lang="es-ES" sz="2000" dirty="0" smtClean="0"/>
              <a:t> </a:t>
            </a:r>
            <a:r>
              <a:rPr lang="es-ES" sz="2000" dirty="0" err="1"/>
              <a:t>lehentasunak</a:t>
            </a:r>
            <a:r>
              <a:rPr lang="es-ES" sz="2000" dirty="0"/>
              <a:t> </a:t>
            </a:r>
            <a:r>
              <a:rPr lang="es-ES" sz="2000" dirty="0" err="1"/>
              <a:t>ahaztu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, </a:t>
            </a:r>
            <a:r>
              <a:rPr lang="es-ES" sz="2000" dirty="0" err="1"/>
              <a:t>onuraren</a:t>
            </a:r>
            <a:r>
              <a:rPr lang="es-ES" sz="2000" dirty="0"/>
              <a:t> eta </a:t>
            </a:r>
            <a:r>
              <a:rPr lang="es-ES" sz="2000" dirty="0" err="1"/>
              <a:t>arriskuaren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erlazioa</a:t>
            </a:r>
            <a:r>
              <a:rPr lang="es-ES" sz="2000" dirty="0"/>
              <a:t> </a:t>
            </a:r>
            <a:r>
              <a:rPr lang="es-ES" sz="2000" dirty="0" err="1"/>
              <a:t>ezartzerakoan</a:t>
            </a:r>
            <a:r>
              <a:rPr lang="es-ES" sz="2000" dirty="0"/>
              <a:t>, </a:t>
            </a:r>
            <a:r>
              <a:rPr lang="es-ES" sz="2000" dirty="0" err="1"/>
              <a:t>onura</a:t>
            </a:r>
            <a:r>
              <a:rPr lang="es-ES" sz="2000" dirty="0"/>
              <a:t> </a:t>
            </a:r>
            <a:r>
              <a:rPr lang="es-ES" sz="2000" dirty="0" err="1"/>
              <a:t>kardiobaskularrez</a:t>
            </a:r>
            <a:r>
              <a:rPr lang="es-ES" sz="2000" dirty="0"/>
              <a:t> </a:t>
            </a:r>
            <a:r>
              <a:rPr lang="es-ES" sz="2000" dirty="0" err="1"/>
              <a:t>gain</a:t>
            </a:r>
            <a:r>
              <a:rPr lang="es-ES" sz="2000" dirty="0"/>
              <a:t>, </a:t>
            </a: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alderdi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 smtClean="0"/>
              <a:t>kontuan</a:t>
            </a:r>
            <a:r>
              <a:rPr lang="es-ES" sz="2000" dirty="0" smtClean="0"/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err="1"/>
              <a:t>eraginkortasun</a:t>
            </a:r>
            <a:r>
              <a:rPr lang="es-ES" dirty="0"/>
              <a:t> </a:t>
            </a:r>
            <a:r>
              <a:rPr lang="es-ES" dirty="0" err="1"/>
              <a:t>hipogluzemiatzailea</a:t>
            </a:r>
            <a:r>
              <a:rPr lang="es-ES" dirty="0"/>
              <a:t> eta </a:t>
            </a:r>
            <a:r>
              <a:rPr lang="es-ES" dirty="0" err="1"/>
              <a:t>pisuan</a:t>
            </a:r>
            <a:r>
              <a:rPr lang="es-ES" dirty="0"/>
              <a:t> </a:t>
            </a:r>
            <a:r>
              <a:rPr lang="es-ES" dirty="0" err="1"/>
              <a:t>duen</a:t>
            </a:r>
            <a:r>
              <a:rPr lang="es-ES" dirty="0"/>
              <a:t> </a:t>
            </a:r>
            <a:r>
              <a:rPr lang="es-ES" dirty="0" err="1"/>
              <a:t>eragina</a:t>
            </a:r>
            <a:endParaRPr lang="es-ES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err="1"/>
              <a:t>urdail-hes¬teetako</a:t>
            </a:r>
            <a:r>
              <a:rPr lang="es-ES" dirty="0"/>
              <a:t> </a:t>
            </a:r>
            <a:r>
              <a:rPr lang="es-ES" dirty="0" err="1"/>
              <a:t>efektu</a:t>
            </a:r>
            <a:r>
              <a:rPr lang="es-ES" dirty="0"/>
              <a:t> </a:t>
            </a:r>
            <a:r>
              <a:rPr lang="es-ES" dirty="0" err="1"/>
              <a:t>kaltegarrien</a:t>
            </a:r>
            <a:r>
              <a:rPr lang="es-ES" dirty="0"/>
              <a:t> </a:t>
            </a:r>
            <a:r>
              <a:rPr lang="es-ES" dirty="0" err="1"/>
              <a:t>maiztasuna</a:t>
            </a:r>
            <a:r>
              <a:rPr lang="es-ES" dirty="0"/>
              <a:t> eta </a:t>
            </a:r>
            <a:r>
              <a:rPr lang="es-ES" dirty="0" err="1"/>
              <a:t>epe</a:t>
            </a:r>
            <a:r>
              <a:rPr lang="es-ES" dirty="0"/>
              <a:t> </a:t>
            </a:r>
            <a:r>
              <a:rPr lang="es-ES" dirty="0" err="1"/>
              <a:t>luzeko</a:t>
            </a:r>
            <a:r>
              <a:rPr lang="es-ES" dirty="0"/>
              <a:t> </a:t>
            </a:r>
            <a:r>
              <a:rPr lang="es-ES" dirty="0" err="1"/>
              <a:t>segurtasun-daturik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izatea</a:t>
            </a:r>
            <a:endParaRPr lang="es-ES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/>
              <a:t>arGLP-1 </a:t>
            </a:r>
            <a:r>
              <a:rPr lang="es-ES" dirty="0" err="1"/>
              <a:t>batzuek</a:t>
            </a:r>
            <a:r>
              <a:rPr lang="es-ES" dirty="0"/>
              <a:t> </a:t>
            </a:r>
            <a:r>
              <a:rPr lang="es-ES" dirty="0" err="1"/>
              <a:t>larruazalpetik</a:t>
            </a:r>
            <a:r>
              <a:rPr lang="es-ES" dirty="0"/>
              <a:t> eta astean </a:t>
            </a:r>
            <a:r>
              <a:rPr lang="es-ES" dirty="0" err="1"/>
              <a:t>behin</a:t>
            </a:r>
            <a:r>
              <a:rPr lang="es-ES" dirty="0"/>
              <a:t> </a:t>
            </a:r>
            <a:r>
              <a:rPr lang="es-ES" dirty="0" err="1"/>
              <a:t>eman</a:t>
            </a:r>
            <a:r>
              <a:rPr lang="es-ES" dirty="0"/>
              <a:t> </a:t>
            </a:r>
            <a:r>
              <a:rPr lang="es-ES" dirty="0" err="1"/>
              <a:t>beharra</a:t>
            </a:r>
            <a:r>
              <a:rPr lang="es-ES" dirty="0"/>
              <a:t> </a:t>
            </a:r>
            <a:r>
              <a:rPr lang="es-ES" dirty="0" err="1"/>
              <a:t>dute</a:t>
            </a:r>
            <a:r>
              <a:rPr lang="es-ES" dirty="0"/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/>
              <a:t>GGK-</a:t>
            </a:r>
            <a:r>
              <a:rPr lang="es-ES" dirty="0" err="1"/>
              <a:t>ko</a:t>
            </a:r>
            <a:r>
              <a:rPr lang="es-ES" dirty="0"/>
              <a:t> </a:t>
            </a:r>
            <a:r>
              <a:rPr lang="es-ES" dirty="0" err="1"/>
              <a:t>kasuetan</a:t>
            </a:r>
            <a:r>
              <a:rPr lang="es-ES" dirty="0"/>
              <a:t> eta </a:t>
            </a:r>
            <a:r>
              <a:rPr lang="es-ES" dirty="0" err="1"/>
              <a:t>IGe</a:t>
            </a:r>
            <a:r>
              <a:rPr lang="es-ES" dirty="0"/>
              <a:t> &gt; 15 ml/min/1,73 m</a:t>
            </a:r>
            <a:r>
              <a:rPr lang="es-ES" baseline="30000" dirty="0"/>
              <a:t>2 </a:t>
            </a:r>
            <a:r>
              <a:rPr lang="es-ES" dirty="0" err="1"/>
              <a:t>liraglutida</a:t>
            </a:r>
            <a:r>
              <a:rPr lang="es-ES" dirty="0"/>
              <a:t>, </a:t>
            </a:r>
            <a:r>
              <a:rPr lang="es-ES" dirty="0" err="1"/>
              <a:t>semaglutida</a:t>
            </a:r>
            <a:r>
              <a:rPr lang="es-ES" dirty="0"/>
              <a:t> eta </a:t>
            </a:r>
            <a:r>
              <a:rPr lang="es-ES" dirty="0" err="1"/>
              <a:t>dulaglutida</a:t>
            </a:r>
            <a:r>
              <a:rPr lang="es-ES" dirty="0"/>
              <a:t> </a:t>
            </a:r>
            <a:r>
              <a:rPr lang="es-ES" dirty="0" err="1"/>
              <a:t>erabiltzeko</a:t>
            </a:r>
            <a:r>
              <a:rPr lang="es-ES" dirty="0"/>
              <a:t> </a:t>
            </a:r>
            <a:r>
              <a:rPr lang="es-ES" dirty="0" err="1"/>
              <a:t>aukera</a:t>
            </a:r>
            <a:r>
              <a:rPr lang="es-ES" dirty="0"/>
              <a:t> </a:t>
            </a:r>
            <a:r>
              <a:rPr lang="es-ES" dirty="0" err="1"/>
              <a:t>dago</a:t>
            </a:r>
            <a:r>
              <a:rPr lang="es-ES" dirty="0"/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err="1"/>
              <a:t>kostu</a:t>
            </a:r>
            <a:r>
              <a:rPr lang="es-ES" dirty="0"/>
              <a:t> </a:t>
            </a:r>
            <a:r>
              <a:rPr lang="es-ES" dirty="0" err="1"/>
              <a:t>handia</a:t>
            </a:r>
            <a:r>
              <a:rPr lang="es-ES" dirty="0"/>
              <a:t> (</a:t>
            </a:r>
            <a:r>
              <a:rPr lang="es-ES" dirty="0" err="1"/>
              <a:t>gliflozinak</a:t>
            </a:r>
            <a:r>
              <a:rPr lang="es-ES" dirty="0"/>
              <a:t> </a:t>
            </a:r>
            <a:r>
              <a:rPr lang="es-ES" dirty="0" err="1"/>
              <a:t>baino</a:t>
            </a:r>
            <a:r>
              <a:rPr lang="es-ES" dirty="0"/>
              <a:t> 2-3 </a:t>
            </a:r>
            <a:r>
              <a:rPr lang="es-ES" dirty="0" err="1"/>
              <a:t>aldiz</a:t>
            </a:r>
            <a:r>
              <a:rPr lang="es-ES" dirty="0"/>
              <a:t> </a:t>
            </a:r>
            <a:r>
              <a:rPr lang="es-ES" dirty="0" err="1"/>
              <a:t>gehiago</a:t>
            </a:r>
            <a:r>
              <a:rPr lang="es-ES" dirty="0"/>
              <a:t>) eta </a:t>
            </a:r>
            <a:r>
              <a:rPr lang="es-ES" dirty="0" err="1"/>
              <a:t>horiek</a:t>
            </a:r>
            <a:r>
              <a:rPr lang="es-ES" dirty="0"/>
              <a:t> </a:t>
            </a:r>
            <a:r>
              <a:rPr lang="es-ES" dirty="0" err="1"/>
              <a:t>finantzatzeko</a:t>
            </a:r>
            <a:r>
              <a:rPr lang="es-ES" dirty="0"/>
              <a:t> </a:t>
            </a:r>
            <a:r>
              <a:rPr lang="es-ES" dirty="0" err="1"/>
              <a:t>murrizketak</a:t>
            </a:r>
            <a:r>
              <a:rPr lang="es-ES" dirty="0"/>
              <a:t>.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dirty="0" smtClean="0"/>
              <a:t>Ez </a:t>
            </a:r>
            <a:r>
              <a:rPr lang="es-ES" dirty="0" err="1"/>
              <a:t>dira</a:t>
            </a:r>
            <a:r>
              <a:rPr lang="es-ES" dirty="0"/>
              <a:t> iDPP-4ekin (</a:t>
            </a:r>
            <a:r>
              <a:rPr lang="es-ES" dirty="0" err="1"/>
              <a:t>gliptinak</a:t>
            </a:r>
            <a:r>
              <a:rPr lang="es-ES" dirty="0"/>
              <a:t>) </a:t>
            </a:r>
            <a:r>
              <a:rPr lang="es-ES" dirty="0" err="1"/>
              <a:t>konbinatuta</a:t>
            </a:r>
            <a:r>
              <a:rPr lang="es-ES" dirty="0"/>
              <a:t> </a:t>
            </a:r>
            <a:r>
              <a:rPr lang="es-ES" dirty="0" err="1"/>
              <a:t>erabili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 smtClean="0"/>
              <a:t>.</a:t>
            </a:r>
            <a:endParaRPr lang="eu-ES" dirty="0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88973" y="237211"/>
            <a:ext cx="7642376" cy="5192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TERAPEUTIKAN DUEN TOKIA </a:t>
            </a: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(1)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3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431145" cy="1531087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871870" y="541690"/>
            <a:ext cx="8059479" cy="49398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ASK-</a:t>
            </a:r>
            <a:r>
              <a:rPr lang="es-ES" sz="2000" dirty="0" err="1"/>
              <a:t>KBen</a:t>
            </a:r>
            <a:r>
              <a:rPr lang="es-ES" sz="2000" dirty="0"/>
              <a:t> </a:t>
            </a:r>
            <a:r>
              <a:rPr lang="es-ES" sz="2000" dirty="0" err="1"/>
              <a:t>emaitzek</a:t>
            </a:r>
            <a:r>
              <a:rPr lang="es-ES" sz="2000" dirty="0"/>
              <a:t> </a:t>
            </a:r>
            <a:r>
              <a:rPr lang="es-ES" sz="2000" dirty="0" err="1"/>
              <a:t>liraglutidaren</a:t>
            </a:r>
            <a:r>
              <a:rPr lang="es-ES" sz="2000" dirty="0"/>
              <a:t> eta </a:t>
            </a:r>
            <a:r>
              <a:rPr lang="es-ES" sz="2000" dirty="0" err="1"/>
              <a:t>dulaglutidaren</a:t>
            </a:r>
            <a:r>
              <a:rPr lang="es-ES" sz="2000" dirty="0"/>
              <a:t> </a:t>
            </a:r>
            <a:r>
              <a:rPr lang="es-ES" sz="2000" dirty="0" err="1"/>
              <a:t>erabilera</a:t>
            </a:r>
            <a:r>
              <a:rPr lang="es-ES" sz="2000" dirty="0"/>
              <a:t> </a:t>
            </a:r>
            <a:r>
              <a:rPr lang="es-ES" sz="2000" dirty="0" err="1"/>
              <a:t>babesten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(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erabakigarria</a:t>
            </a:r>
            <a:r>
              <a:rPr lang="es-ES" sz="2000" dirty="0"/>
              <a:t> </a:t>
            </a:r>
            <a:r>
              <a:rPr lang="es-ES" sz="2000" dirty="0" err="1"/>
              <a:t>larruazalpeko</a:t>
            </a:r>
            <a:r>
              <a:rPr lang="es-ES" sz="2000" dirty="0"/>
              <a:t> </a:t>
            </a:r>
            <a:r>
              <a:rPr lang="es-ES" sz="2000" dirty="0" err="1"/>
              <a:t>semaglutidarako</a:t>
            </a:r>
            <a:r>
              <a:rPr lang="es-ES" sz="2000" dirty="0"/>
              <a:t>) DM2 eta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kardiobaskular</a:t>
            </a:r>
            <a:r>
              <a:rPr lang="es-ES" sz="2000" dirty="0"/>
              <a:t> </a:t>
            </a:r>
            <a:r>
              <a:rPr lang="es-ES" sz="2000" dirty="0" err="1"/>
              <a:t>ezarria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eta </a:t>
            </a:r>
            <a:r>
              <a:rPr lang="es-ES" sz="2000" dirty="0" err="1"/>
              <a:t>neurri</a:t>
            </a:r>
            <a:r>
              <a:rPr lang="es-ES" sz="2000" dirty="0"/>
              <a:t> </a:t>
            </a:r>
            <a:r>
              <a:rPr lang="es-ES" sz="2000" dirty="0" err="1"/>
              <a:t>txikiagoan</a:t>
            </a:r>
            <a:r>
              <a:rPr lang="es-ES" sz="2000" dirty="0"/>
              <a:t> AKB </a:t>
            </a:r>
            <a:r>
              <a:rPr lang="es-ES" sz="2000" dirty="0" err="1"/>
              <a:t>handiko</a:t>
            </a:r>
            <a:r>
              <a:rPr lang="es-ES" sz="2000" dirty="0"/>
              <a:t> </a:t>
            </a:r>
            <a:r>
              <a:rPr lang="es-ES" sz="2000" dirty="0" err="1" smtClean="0"/>
              <a:t>pazienteen</a:t>
            </a:r>
            <a:r>
              <a:rPr lang="es-ES" sz="2000" dirty="0" smtClean="0"/>
              <a:t> </a:t>
            </a:r>
            <a:r>
              <a:rPr lang="es-ES" sz="2000" dirty="0" err="1"/>
              <a:t>kasuan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GGK </a:t>
            </a:r>
            <a:r>
              <a:rPr lang="es-ES" sz="2000" dirty="0" err="1"/>
              <a:t>kasuan</a:t>
            </a:r>
            <a:r>
              <a:rPr lang="es-ES" sz="2000" dirty="0"/>
              <a:t>; </a:t>
            </a:r>
            <a:r>
              <a:rPr lang="es-ES" sz="2000" dirty="0" err="1"/>
              <a:t>batez</a:t>
            </a:r>
            <a:r>
              <a:rPr lang="es-ES" sz="2000" dirty="0"/>
              <a:t> ere, </a:t>
            </a:r>
            <a:r>
              <a:rPr lang="es-ES" sz="2000" dirty="0" err="1"/>
              <a:t>metforminarekin</a:t>
            </a:r>
            <a:r>
              <a:rPr lang="es-ES" sz="2000" dirty="0"/>
              <a:t> </a:t>
            </a:r>
            <a:r>
              <a:rPr lang="es-ES" sz="2000" dirty="0" err="1"/>
              <a:t>konbinatuta</a:t>
            </a:r>
            <a:r>
              <a:rPr lang="es-ES" sz="2000" dirty="0"/>
              <a:t> eta HbA1c &gt; % 7 </a:t>
            </a:r>
            <a:r>
              <a:rPr lang="es-ES" sz="2000" dirty="0" err="1"/>
              <a:t>bada</a:t>
            </a:r>
            <a:r>
              <a:rPr lang="es-ES" sz="2000" dirty="0" smtClean="0"/>
              <a:t>.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 err="1" smtClean="0"/>
              <a:t>Obesitatea</a:t>
            </a:r>
            <a:r>
              <a:rPr lang="es-ES" sz="2000" dirty="0" smtClean="0"/>
              <a:t> </a:t>
            </a:r>
            <a:r>
              <a:rPr lang="es-ES" sz="2000" dirty="0"/>
              <a:t>eta </a:t>
            </a:r>
            <a:r>
              <a:rPr lang="es-ES" sz="2000" dirty="0" err="1"/>
              <a:t>kontrol</a:t>
            </a:r>
            <a:r>
              <a:rPr lang="es-ES" sz="2000" dirty="0"/>
              <a:t> </a:t>
            </a:r>
            <a:r>
              <a:rPr lang="es-ES" sz="2000" dirty="0" err="1"/>
              <a:t>gluzemiko</a:t>
            </a:r>
            <a:r>
              <a:rPr lang="es-ES" sz="2000" dirty="0"/>
              <a:t> </a:t>
            </a:r>
            <a:r>
              <a:rPr lang="es-ES" sz="2000" dirty="0" err="1"/>
              <a:t>txarra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dagokienez</a:t>
            </a:r>
            <a:r>
              <a:rPr lang="es-ES" sz="2000" dirty="0"/>
              <a:t>,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beharko</a:t>
            </a:r>
            <a:r>
              <a:rPr lang="es-ES" sz="2000" dirty="0"/>
              <a:t> </a:t>
            </a:r>
            <a:r>
              <a:rPr lang="es-ES" sz="2000" dirty="0" err="1"/>
              <a:t>litzateke</a:t>
            </a:r>
            <a:r>
              <a:rPr lang="es-ES" sz="2000" dirty="0"/>
              <a:t> </a:t>
            </a:r>
            <a:r>
              <a:rPr lang="es-ES" sz="2000" dirty="0" err="1" smtClean="0"/>
              <a:t>metformina</a:t>
            </a:r>
            <a:r>
              <a:rPr lang="es-ES" sz="2000" dirty="0" smtClean="0"/>
              <a:t>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tratamenduari</a:t>
            </a:r>
            <a:r>
              <a:rPr lang="es-ES" sz="2000" dirty="0"/>
              <a:t> arGLP-1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gehitzeko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, </a:t>
            </a:r>
            <a:r>
              <a:rPr lang="es-ES" sz="2000" dirty="0" err="1"/>
              <a:t>pisua</a:t>
            </a:r>
            <a:r>
              <a:rPr lang="es-ES" sz="2000" dirty="0"/>
              <a:t> </a:t>
            </a:r>
            <a:r>
              <a:rPr lang="es-ES" sz="2000" dirty="0" err="1"/>
              <a:t>gutxitzeko</a:t>
            </a:r>
            <a:r>
              <a:rPr lang="es-ES" sz="2000" dirty="0"/>
              <a:t>. </a:t>
            </a:r>
            <a:endParaRPr lang="es-ES" sz="2000" dirty="0" smtClean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Bi </a:t>
            </a:r>
            <a:r>
              <a:rPr lang="es-ES" sz="2000" dirty="0" err="1"/>
              <a:t>taldeen</a:t>
            </a:r>
            <a:r>
              <a:rPr lang="es-ES" sz="2000" dirty="0"/>
              <a:t> (iSGLT-2 y arGLP-1) </a:t>
            </a:r>
            <a:r>
              <a:rPr lang="es-ES" sz="2000" dirty="0" err="1"/>
              <a:t>artean</a:t>
            </a:r>
            <a:r>
              <a:rPr lang="es-ES" sz="2000" dirty="0"/>
              <a:t> </a:t>
            </a:r>
            <a:r>
              <a:rPr lang="es-ES" sz="2000" dirty="0" err="1"/>
              <a:t>konparaziozko</a:t>
            </a:r>
            <a:r>
              <a:rPr lang="es-ES" sz="2000" dirty="0"/>
              <a:t> </a:t>
            </a:r>
            <a:r>
              <a:rPr lang="es-ES" sz="2000" dirty="0" err="1" smtClean="0"/>
              <a:t>saiakuntzarik</a:t>
            </a:r>
            <a:r>
              <a:rPr lang="es-ES" sz="2000" dirty="0" smtClean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dagoenez</a:t>
            </a:r>
            <a:r>
              <a:rPr lang="es-ES" sz="2000" dirty="0"/>
              <a:t>, arGLP-1ak </a:t>
            </a:r>
            <a:r>
              <a:rPr lang="es-ES" sz="2000" dirty="0" err="1"/>
              <a:t>bereziki</a:t>
            </a:r>
            <a:r>
              <a:rPr lang="es-ES" sz="2000" dirty="0"/>
              <a:t> </a:t>
            </a:r>
            <a:r>
              <a:rPr lang="es-ES" sz="2000" dirty="0" err="1"/>
              <a:t>aginduko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iSGLT-2ak </a:t>
            </a:r>
            <a:r>
              <a:rPr lang="es-ES" sz="2000" dirty="0" err="1"/>
              <a:t>onartzen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aholkatzen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(</a:t>
            </a:r>
            <a:r>
              <a:rPr lang="es-ES" sz="2000" dirty="0" err="1"/>
              <a:t>arteriopatia</a:t>
            </a:r>
            <a:r>
              <a:rPr lang="es-ES" sz="2000" dirty="0"/>
              <a:t> </a:t>
            </a:r>
            <a:r>
              <a:rPr lang="es-ES" sz="2000" dirty="0" err="1"/>
              <a:t>periferikoa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neuropatia</a:t>
            </a:r>
            <a:r>
              <a:rPr lang="es-ES" sz="2000" dirty="0"/>
              <a:t> </a:t>
            </a:r>
            <a:r>
              <a:rPr lang="es-ES" sz="2000" dirty="0" err="1"/>
              <a:t>periferikoa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pazienteak</a:t>
            </a:r>
            <a:r>
              <a:rPr lang="es-ES" sz="2000" dirty="0"/>
              <a:t>, </a:t>
            </a:r>
            <a:r>
              <a:rPr lang="es-ES" sz="2000" dirty="0" err="1"/>
              <a:t>IGe</a:t>
            </a:r>
            <a:r>
              <a:rPr lang="es-ES" sz="2000" dirty="0"/>
              <a:t> &lt; 30-45 ml/min/1,73 m</a:t>
            </a:r>
            <a:r>
              <a:rPr lang="es-ES" sz="2000" baseline="30000" dirty="0"/>
              <a:t>2</a:t>
            </a:r>
            <a:r>
              <a:rPr lang="es-ES" sz="2000" dirty="0" smtClean="0"/>
              <a:t>...).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 smtClean="0"/>
              <a:t>beharko</a:t>
            </a:r>
            <a:r>
              <a:rPr lang="es-ES" sz="2000" dirty="0" smtClean="0"/>
              <a:t> </a:t>
            </a:r>
            <a:r>
              <a:rPr lang="es-ES" sz="2000" dirty="0" err="1" smtClean="0"/>
              <a:t>litzateke</a:t>
            </a:r>
            <a:r>
              <a:rPr lang="es-ES" sz="2000" dirty="0" smtClean="0"/>
              <a:t> </a:t>
            </a:r>
            <a:r>
              <a:rPr lang="es-ES_tradnl" sz="2000" dirty="0" err="1"/>
              <a:t>lehen</a:t>
            </a:r>
            <a:r>
              <a:rPr lang="es-ES_tradnl" sz="2000" dirty="0"/>
              <a:t> </a:t>
            </a:r>
            <a:r>
              <a:rPr lang="es-ES_tradnl" sz="2000" dirty="0" err="1"/>
              <a:t>farmako</a:t>
            </a:r>
            <a:r>
              <a:rPr lang="es-ES_tradnl" sz="2000" dirty="0"/>
              <a:t> </a:t>
            </a:r>
            <a:r>
              <a:rPr lang="es-ES_tradnl" sz="2000" dirty="0" err="1"/>
              <a:t>in­jektagarria</a:t>
            </a:r>
            <a:r>
              <a:rPr lang="es-ES_tradnl" sz="2000" dirty="0"/>
              <a:t> </a:t>
            </a:r>
            <a:r>
              <a:rPr lang="es-ES_tradnl" sz="2000" dirty="0" err="1"/>
              <a:t>behar</a:t>
            </a:r>
            <a:r>
              <a:rPr lang="es-ES_tradnl" sz="2000" dirty="0"/>
              <a:t> </a:t>
            </a:r>
            <a:r>
              <a:rPr lang="es-ES_tradnl" sz="2000" dirty="0" err="1"/>
              <a:t>duten</a:t>
            </a:r>
            <a:r>
              <a:rPr lang="es-ES_tradnl" sz="2000" dirty="0"/>
              <a:t> </a:t>
            </a:r>
            <a:r>
              <a:rPr lang="es-ES_tradnl" sz="2000" dirty="0" err="1"/>
              <a:t>pazienteen</a:t>
            </a:r>
            <a:r>
              <a:rPr lang="es-ES_tradnl" sz="2000" dirty="0"/>
              <a:t> </a:t>
            </a:r>
            <a:r>
              <a:rPr lang="es-ES_tradnl" sz="2000" dirty="0" err="1"/>
              <a:t>kasuan</a:t>
            </a:r>
            <a:r>
              <a:rPr lang="es-ES_tradnl" sz="2000" dirty="0"/>
              <a:t> </a:t>
            </a:r>
            <a:r>
              <a:rPr lang="es-ES" sz="2000" dirty="0" err="1" smtClean="0"/>
              <a:t>baita</a:t>
            </a:r>
            <a:r>
              <a:rPr lang="es-ES" sz="2000" dirty="0" smtClean="0"/>
              <a:t> </a:t>
            </a:r>
            <a:r>
              <a:rPr lang="es-ES" sz="2000" dirty="0" err="1"/>
              <a:t>intsulina</a:t>
            </a:r>
            <a:r>
              <a:rPr lang="es-ES" sz="2000" dirty="0"/>
              <a:t> basal </a:t>
            </a:r>
            <a:r>
              <a:rPr lang="es-ES" sz="2000" dirty="0" err="1"/>
              <a:t>bidezko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 smtClean="0"/>
              <a:t>pazienteetan</a:t>
            </a:r>
            <a:r>
              <a:rPr lang="es-ES" sz="2000" dirty="0" smtClean="0"/>
              <a:t> </a:t>
            </a:r>
            <a:r>
              <a:rPr lang="es-ES" sz="2000" dirty="0"/>
              <a:t>ere, </a:t>
            </a:r>
            <a:r>
              <a:rPr lang="es-ES" sz="2000" dirty="0" err="1"/>
              <a:t>intsulina</a:t>
            </a:r>
            <a:r>
              <a:rPr lang="es-ES" sz="2000" dirty="0"/>
              <a:t> </a:t>
            </a:r>
            <a:r>
              <a:rPr lang="es-ES" sz="2000" dirty="0" err="1"/>
              <a:t>prandiala</a:t>
            </a:r>
            <a:r>
              <a:rPr lang="es-ES" sz="2000" dirty="0"/>
              <a:t> </a:t>
            </a:r>
            <a:r>
              <a:rPr lang="es-ES" sz="2000" dirty="0" err="1"/>
              <a:t>gehitu</a:t>
            </a:r>
            <a:r>
              <a:rPr lang="es-ES" sz="2000" dirty="0"/>
              <a:t> </a:t>
            </a:r>
            <a:r>
              <a:rPr lang="es-ES" sz="2000" dirty="0" err="1" smtClean="0"/>
              <a:t>aurretik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88973" y="193667"/>
            <a:ext cx="7642376" cy="4509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TERAPEUTIKAN DUEN TOKIA </a:t>
            </a:r>
            <a:r>
              <a:rPr lang="es-ES" b="1" dirty="0" smtClean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(2)</a:t>
            </a:r>
            <a:endParaRPr lang="es-ES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61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>
                <a:solidFill>
                  <a:srgbClr val="4BACC6"/>
                </a:solidFill>
                <a:latin typeface="Arial Black"/>
                <a:ea typeface="+mn-lt"/>
                <a:cs typeface="+mn-lt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/>
                <a:ea typeface="+mn-lt"/>
                <a:cs typeface="+mn-lt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/>
                <a:ea typeface="+mn-lt"/>
                <a:cs typeface="+mn-lt"/>
              </a:rPr>
              <a:t>gehiago</a:t>
            </a:r>
            <a:r>
              <a:rPr lang="es-ES" sz="4000" b="1" dirty="0">
                <a:solidFill>
                  <a:srgbClr val="4BACC6"/>
                </a:solidFill>
                <a:latin typeface="Arial Black"/>
                <a:ea typeface="+mn-lt"/>
                <a:cs typeface="+mn-lt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/>
                <a:ea typeface="+mn-lt"/>
                <a:cs typeface="+mn-lt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/>
                <a:ea typeface="+mn-lt"/>
                <a:cs typeface="+mn-lt"/>
              </a:rPr>
              <a:t>…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71722" y="3411762"/>
            <a:ext cx="5444336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s-ES" sz="3200" b="1" dirty="0" smtClean="0">
                <a:solidFill>
                  <a:srgbClr val="4BACC6"/>
                </a:solidFill>
                <a:latin typeface="Arial Black" pitchFamily="34" charset="0"/>
                <a:hlinkClick r:id="rId2"/>
              </a:rPr>
              <a:t>INFAC 2020 28 </a:t>
            </a:r>
            <a:r>
              <a:rPr lang="es-ES" sz="3200" b="1" dirty="0" err="1" smtClean="0">
                <a:solidFill>
                  <a:srgbClr val="4BACC6"/>
                </a:solidFill>
                <a:latin typeface="Arial Black" pitchFamily="34" charset="0"/>
                <a:hlinkClick r:id="rId2"/>
              </a:rPr>
              <a:t>lib</a:t>
            </a:r>
            <a:r>
              <a:rPr lang="es-ES" sz="3200" b="1" dirty="0" smtClean="0">
                <a:solidFill>
                  <a:srgbClr val="4BACC6"/>
                </a:solidFill>
                <a:latin typeface="Arial Black" pitchFamily="34" charset="0"/>
                <a:hlinkClick r:id="rId2"/>
              </a:rPr>
              <a:t>, 5zk</a:t>
            </a:r>
            <a:endParaRPr lang="es-ES" sz="3200" b="1" dirty="0">
              <a:solidFill>
                <a:srgbClr val="5FB1B6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165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60"/>
            <a:ext cx="8242577" cy="3375924"/>
          </a:xfrm>
          <a:solidFill>
            <a:srgbClr val="5FACBC"/>
          </a:solidFill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HITZAURREA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_tradnl" dirty="0" smtClean="0">
                <a:solidFill>
                  <a:schemeClr val="bg1"/>
                </a:solidFill>
              </a:rPr>
              <a:t>EKINTZA-MEKANISMOA ETA </a:t>
            </a:r>
            <a:r>
              <a:rPr lang="es-ES_tradnl" dirty="0">
                <a:solidFill>
                  <a:schemeClr val="bg1"/>
                </a:solidFill>
              </a:rPr>
              <a:t>ERAGINKORTASUN </a:t>
            </a:r>
            <a:r>
              <a:rPr lang="es-ES_tradnl" dirty="0" smtClean="0">
                <a:solidFill>
                  <a:schemeClr val="bg1"/>
                </a:solidFill>
              </a:rPr>
              <a:t>HIPOGLUZEMIATZAILEA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SEGURTASUN </a:t>
            </a:r>
            <a:r>
              <a:rPr lang="es-ES" dirty="0">
                <a:solidFill>
                  <a:schemeClr val="bg1"/>
                </a:solidFill>
              </a:rPr>
              <a:t>KARDIOBASKULARREKO </a:t>
            </a:r>
            <a:r>
              <a:rPr lang="es-ES" dirty="0" smtClean="0">
                <a:solidFill>
                  <a:schemeClr val="bg1"/>
                </a:solidFill>
              </a:rPr>
              <a:t>SAIAKUNTZAK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ONDORIO </a:t>
            </a:r>
            <a:r>
              <a:rPr lang="es-ES" dirty="0" smtClean="0">
                <a:solidFill>
                  <a:schemeClr val="bg1"/>
                </a:solidFill>
              </a:rPr>
              <a:t>KALTEGARRIAK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ZER </a:t>
            </a:r>
            <a:r>
              <a:rPr lang="es-ES" dirty="0">
                <a:solidFill>
                  <a:schemeClr val="bg1"/>
                </a:solidFill>
              </a:rPr>
              <a:t>DIOTE GIDEK</a:t>
            </a:r>
            <a:r>
              <a:rPr lang="es-ES" dirty="0" smtClean="0">
                <a:solidFill>
                  <a:schemeClr val="bg1"/>
                </a:solidFill>
              </a:rPr>
              <a:t>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TERAPEUTIKAN DUTEN TOKIA</a:t>
            </a:r>
            <a:endParaRPr lang="es-ES" dirty="0" smtClean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s-ES" dirty="0" smtClean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85800" y="315883"/>
            <a:ext cx="7772400" cy="5589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ES" sz="4000" dirty="0" err="1" smtClean="0"/>
              <a:t>Aurkibidea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04807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290946"/>
            <a:ext cx="7772400" cy="665018"/>
          </a:xfrm>
        </p:spPr>
        <p:txBody>
          <a:bodyPr/>
          <a:lstStyle/>
          <a:p>
            <a:r>
              <a:rPr lang="es-ES" sz="3200" dirty="0" smtClean="0">
                <a:latin typeface="Arial Black" panose="020B0A04020102020204" pitchFamily="34" charset="0"/>
              </a:rPr>
              <a:t>HITZAURREA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650432"/>
            <a:ext cx="8010697" cy="326239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sz="2000" dirty="0" smtClean="0">
                <a:hlinkClick r:id="rId2"/>
              </a:rPr>
              <a:t>INFAC 28 </a:t>
            </a:r>
            <a:r>
              <a:rPr lang="es-ES" sz="2000" dirty="0" err="1" smtClean="0">
                <a:hlinkClick r:id="rId2"/>
              </a:rPr>
              <a:t>Lib</a:t>
            </a:r>
            <a:r>
              <a:rPr lang="es-ES" sz="2000" dirty="0" smtClean="0">
                <a:hlinkClick r:id="rId2"/>
              </a:rPr>
              <a:t>, 4 Zb</a:t>
            </a:r>
            <a:r>
              <a:rPr lang="es-ES" sz="2000" u="sng" dirty="0" smtClean="0">
                <a:solidFill>
                  <a:srgbClr val="0070C0"/>
                </a:solidFill>
                <a:hlinkClick r:id="rId2"/>
              </a:rPr>
              <a:t>.</a:t>
            </a:r>
            <a:r>
              <a:rPr lang="es-ES" sz="2000" dirty="0" smtClean="0"/>
              <a:t>an  </a:t>
            </a:r>
            <a:r>
              <a:rPr lang="es-ES" sz="2000" dirty="0"/>
              <a:t>iSGLT-2 (</a:t>
            </a:r>
            <a:r>
              <a:rPr lang="es-ES" sz="2000" dirty="0" err="1"/>
              <a:t>gliflozinak</a:t>
            </a:r>
            <a:r>
              <a:rPr lang="es-ES" sz="2000" dirty="0"/>
              <a:t>) </a:t>
            </a:r>
            <a:r>
              <a:rPr lang="es-ES" sz="2000" dirty="0" err="1"/>
              <a:t>berrikusi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r>
              <a:rPr lang="es-ES" sz="2000" dirty="0"/>
              <a:t>, eta </a:t>
            </a:r>
            <a:r>
              <a:rPr lang="es-ES" sz="2000" dirty="0" err="1"/>
              <a:t>maila</a:t>
            </a:r>
            <a:r>
              <a:rPr lang="es-ES" sz="2000" dirty="0"/>
              <a:t> </a:t>
            </a:r>
            <a:r>
              <a:rPr lang="es-ES" sz="2000" dirty="0" err="1"/>
              <a:t>kardiobaskularrean</a:t>
            </a:r>
            <a:r>
              <a:rPr lang="es-ES" sz="2000" dirty="0"/>
              <a:t>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zuten</a:t>
            </a:r>
            <a:r>
              <a:rPr lang="es-ES" sz="2000" dirty="0"/>
              <a:t> </a:t>
            </a:r>
            <a:r>
              <a:rPr lang="es-ES" sz="2000" dirty="0" err="1"/>
              <a:t>aztertu</a:t>
            </a:r>
            <a:r>
              <a:rPr lang="es-ES" sz="2000" dirty="0"/>
              <a:t>. </a:t>
            </a:r>
          </a:p>
          <a:p>
            <a:pPr algn="just">
              <a:lnSpc>
                <a:spcPct val="110000"/>
              </a:lnSpc>
            </a:pPr>
            <a:endParaRPr lang="es-ES" sz="2000" dirty="0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sz="2000" dirty="0" err="1"/>
              <a:t>Gliflozinek</a:t>
            </a:r>
            <a:r>
              <a:rPr lang="es-ES" sz="2000" dirty="0"/>
              <a:t> </a:t>
            </a:r>
            <a:r>
              <a:rPr lang="es-ES" sz="2000" dirty="0" err="1"/>
              <a:t>bezala</a:t>
            </a:r>
            <a:r>
              <a:rPr lang="es-ES" sz="2000" dirty="0"/>
              <a:t>, </a:t>
            </a:r>
            <a:r>
              <a:rPr lang="es-ES" sz="2000" dirty="0" err="1"/>
              <a:t>antidiabetiko</a:t>
            </a:r>
            <a:r>
              <a:rPr lang="es-ES" sz="2000" dirty="0"/>
              <a:t> </a:t>
            </a:r>
            <a:r>
              <a:rPr lang="es-ES" sz="2000" dirty="0" err="1"/>
              <a:t>ez-intsulinikoen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–</a:t>
            </a:r>
            <a:r>
              <a:rPr lang="es-ES" sz="2000" dirty="0" err="1"/>
              <a:t>bihotz-hodietarako</a:t>
            </a:r>
            <a:r>
              <a:rPr lang="es-ES" sz="2000" dirty="0"/>
              <a:t> </a:t>
            </a:r>
            <a:r>
              <a:rPr lang="es-ES" sz="2000" dirty="0" err="1"/>
              <a:t>seguruak</a:t>
            </a:r>
            <a:r>
              <a:rPr lang="es-ES" sz="2000" dirty="0"/>
              <a:t> </a:t>
            </a:r>
            <a:r>
              <a:rPr lang="es-ES" sz="2000" dirty="0" err="1"/>
              <a:t>direla</a:t>
            </a:r>
            <a:r>
              <a:rPr lang="es-ES" sz="2000" dirty="0"/>
              <a:t> </a:t>
            </a:r>
            <a:r>
              <a:rPr lang="es-ES" sz="2000" dirty="0" err="1"/>
              <a:t>erakutsi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eta </a:t>
            </a:r>
            <a:r>
              <a:rPr lang="es-ES" sz="2000" dirty="0" err="1"/>
              <a:t>gertaerak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murrizten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ere–, Glucagon-Like-Peptide-1 </a:t>
            </a:r>
            <a:r>
              <a:rPr lang="es-ES" sz="2000" dirty="0" err="1"/>
              <a:t>hartzailearen</a:t>
            </a:r>
            <a:r>
              <a:rPr lang="es-ES" sz="2000" dirty="0"/>
              <a:t> </a:t>
            </a:r>
            <a:r>
              <a:rPr lang="es-ES" sz="2000" dirty="0" err="1"/>
              <a:t>agonisten</a:t>
            </a:r>
            <a:r>
              <a:rPr lang="es-ES" sz="2000" dirty="0"/>
              <a:t> (arGLP-1) </a:t>
            </a:r>
            <a:r>
              <a:rPr lang="es-ES" sz="2000" dirty="0" err="1" smtClean="0"/>
              <a:t>taldeko</a:t>
            </a:r>
            <a:r>
              <a:rPr lang="es-ES" sz="2000" dirty="0" smtClean="0"/>
              <a:t> </a:t>
            </a:r>
            <a:r>
              <a:rPr lang="es-ES" sz="2000" dirty="0" err="1" smtClean="0"/>
              <a:t>zenbait</a:t>
            </a:r>
            <a:r>
              <a:rPr lang="es-ES" sz="2000" dirty="0" smtClean="0"/>
              <a:t> </a:t>
            </a:r>
            <a:r>
              <a:rPr lang="es-ES" sz="2000" dirty="0" err="1"/>
              <a:t>printzipio</a:t>
            </a:r>
            <a:r>
              <a:rPr lang="es-ES" sz="2000" dirty="0"/>
              <a:t> </a:t>
            </a:r>
            <a:r>
              <a:rPr lang="es-ES" sz="2000" dirty="0" err="1"/>
              <a:t>aktibo</a:t>
            </a:r>
            <a:r>
              <a:rPr lang="es-ES" sz="2000" dirty="0"/>
              <a:t> </a:t>
            </a:r>
            <a:r>
              <a:rPr lang="es-ES" sz="2000" dirty="0" err="1" smtClean="0"/>
              <a:t>daude</a:t>
            </a:r>
            <a:r>
              <a:rPr lang="es-ES" sz="2000" dirty="0" smtClean="0"/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7805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7747" y="209004"/>
            <a:ext cx="8127473" cy="997523"/>
          </a:xfrm>
        </p:spPr>
        <p:txBody>
          <a:bodyPr/>
          <a:lstStyle/>
          <a:p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EKINTZA MEKANISMOA ETA ERAGINKORTASUN HIPOGLUZEMIATZAILEA (1) 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7243" y="1525125"/>
            <a:ext cx="8307977" cy="4495272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arGLP-1en </a:t>
            </a:r>
            <a:r>
              <a:rPr lang="es-ES" sz="2000" dirty="0" err="1" smtClean="0"/>
              <a:t>ekintza-mekanismoa</a:t>
            </a:r>
            <a:r>
              <a:rPr lang="es-ES" sz="2000" dirty="0" smtClean="0"/>
              <a:t> «</a:t>
            </a:r>
            <a:r>
              <a:rPr lang="es-ES" sz="2000" dirty="0" err="1" smtClean="0"/>
              <a:t>inkretinen</a:t>
            </a:r>
            <a:r>
              <a:rPr lang="es-ES" sz="2000" dirty="0" smtClean="0"/>
              <a:t>» </a:t>
            </a:r>
            <a:r>
              <a:rPr lang="es-ES" sz="2000" dirty="0" err="1" smtClean="0"/>
              <a:t>ekintza</a:t>
            </a:r>
            <a:r>
              <a:rPr lang="es-ES" sz="2000" dirty="0" smtClean="0"/>
              <a:t> </a:t>
            </a:r>
            <a:r>
              <a:rPr lang="es-ES" sz="2000" dirty="0" err="1" smtClean="0"/>
              <a:t>glukoerregulatzaileetan</a:t>
            </a:r>
            <a:r>
              <a:rPr lang="es-ES" sz="2000" dirty="0" smtClean="0"/>
              <a:t> </a:t>
            </a:r>
            <a:r>
              <a:rPr lang="es-ES" sz="2000" dirty="0" err="1" smtClean="0"/>
              <a:t>oinarritzen</a:t>
            </a:r>
            <a:r>
              <a:rPr lang="es-ES" sz="2000" dirty="0" smtClean="0"/>
              <a:t> da. </a:t>
            </a:r>
            <a:r>
              <a:rPr lang="es-ES" sz="2000" dirty="0" err="1" smtClean="0"/>
              <a:t>Inkretinak</a:t>
            </a:r>
            <a:r>
              <a:rPr lang="es-ES" sz="2000" dirty="0" smtClean="0"/>
              <a:t> </a:t>
            </a:r>
            <a:r>
              <a:rPr lang="es-ES" sz="2000" dirty="0" err="1" smtClean="0"/>
              <a:t>heste</a:t>
            </a:r>
            <a:r>
              <a:rPr lang="es-ES" sz="2000" dirty="0" smtClean="0"/>
              <a:t> </a:t>
            </a:r>
            <a:r>
              <a:rPr lang="es-ES" sz="2000" dirty="0" err="1" smtClean="0"/>
              <a:t>meharreko</a:t>
            </a:r>
            <a:r>
              <a:rPr lang="es-ES" sz="2000" dirty="0" smtClean="0"/>
              <a:t> </a:t>
            </a:r>
            <a:r>
              <a:rPr lang="es-ES" sz="2000" dirty="0" err="1" smtClean="0"/>
              <a:t>zelulek</a:t>
            </a:r>
            <a:r>
              <a:rPr lang="es-ES" sz="2000" dirty="0" smtClean="0"/>
              <a:t> </a:t>
            </a:r>
            <a:r>
              <a:rPr lang="es-ES" sz="2000" dirty="0" err="1" smtClean="0"/>
              <a:t>jariatzen</a:t>
            </a:r>
            <a:r>
              <a:rPr lang="es-ES" sz="2000" dirty="0" smtClean="0"/>
              <a:t> </a:t>
            </a:r>
            <a:r>
              <a:rPr lang="es-ES" sz="2000" dirty="0" err="1" smtClean="0"/>
              <a:t>dituzten</a:t>
            </a:r>
            <a:r>
              <a:rPr lang="es-ES" sz="2000" dirty="0" smtClean="0"/>
              <a:t> hormona </a:t>
            </a:r>
            <a:r>
              <a:rPr lang="es-ES" sz="2000" dirty="0" err="1" smtClean="0"/>
              <a:t>endogenoak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; </a:t>
            </a:r>
            <a:r>
              <a:rPr lang="es-ES" sz="2000" dirty="0" err="1" smtClean="0"/>
              <a:t>pankreako</a:t>
            </a:r>
            <a:r>
              <a:rPr lang="es-ES" sz="2000" dirty="0" smtClean="0"/>
              <a:t> beta </a:t>
            </a:r>
            <a:r>
              <a:rPr lang="es-ES" sz="2000" dirty="0" err="1" smtClean="0"/>
              <a:t>zelulen</a:t>
            </a:r>
            <a:r>
              <a:rPr lang="es-ES" sz="2000" dirty="0" smtClean="0"/>
              <a:t> </a:t>
            </a:r>
            <a:r>
              <a:rPr lang="es-ES" sz="2000" dirty="0" err="1" smtClean="0"/>
              <a:t>gainean</a:t>
            </a:r>
            <a:r>
              <a:rPr lang="es-ES" sz="2000" dirty="0" smtClean="0"/>
              <a:t> </a:t>
            </a:r>
            <a:r>
              <a:rPr lang="es-ES" sz="2000" dirty="0" err="1" smtClean="0"/>
              <a:t>jarduten</a:t>
            </a:r>
            <a:r>
              <a:rPr lang="es-ES" sz="2000" dirty="0" smtClean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, </a:t>
            </a:r>
            <a:r>
              <a:rPr lang="es-ES" sz="2000" dirty="0" err="1" smtClean="0"/>
              <a:t>intsulina</a:t>
            </a:r>
            <a:r>
              <a:rPr lang="es-ES" sz="2000" dirty="0" smtClean="0"/>
              <a:t> </a:t>
            </a:r>
            <a:r>
              <a:rPr lang="es-ES" sz="2000" dirty="0" err="1" smtClean="0"/>
              <a:t>jariatzea</a:t>
            </a:r>
            <a:r>
              <a:rPr lang="es-ES" sz="2000" dirty="0" smtClean="0"/>
              <a:t> </a:t>
            </a:r>
            <a:r>
              <a:rPr lang="es-ES" sz="2000" dirty="0" err="1" smtClean="0"/>
              <a:t>estimulatuz</a:t>
            </a:r>
            <a:r>
              <a:rPr lang="es-ES" sz="2000" dirty="0" smtClean="0"/>
              <a:t>. </a:t>
            </a:r>
            <a:r>
              <a:rPr lang="es-ES" sz="2000" dirty="0" err="1" smtClean="0"/>
              <a:t>Intsulinaren</a:t>
            </a:r>
            <a:r>
              <a:rPr lang="es-ES" sz="2000" dirty="0" smtClean="0"/>
              <a:t> </a:t>
            </a:r>
            <a:r>
              <a:rPr lang="es-ES" sz="2000" dirty="0" err="1" smtClean="0"/>
              <a:t>jariakin</a:t>
            </a:r>
            <a:r>
              <a:rPr lang="es-ES" sz="2000" dirty="0" smtClean="0"/>
              <a:t> </a:t>
            </a:r>
            <a:r>
              <a:rPr lang="es-ES" sz="2000" dirty="0" err="1" smtClean="0"/>
              <a:t>postprandialaren</a:t>
            </a:r>
            <a:r>
              <a:rPr lang="es-ES" sz="2000" dirty="0" smtClean="0"/>
              <a:t> % 50-70 </a:t>
            </a:r>
            <a:r>
              <a:rPr lang="es-ES" sz="2000" dirty="0" err="1" smtClean="0"/>
              <a:t>dagokie</a:t>
            </a:r>
            <a:r>
              <a:rPr lang="es-ES" sz="2000" dirty="0" smtClean="0"/>
              <a:t>, eta, </a:t>
            </a:r>
            <a:r>
              <a:rPr lang="es-ES" sz="2000" dirty="0" err="1" smtClean="0"/>
              <a:t>adierazgarrienen</a:t>
            </a:r>
            <a:r>
              <a:rPr lang="es-ES" sz="2000" dirty="0" smtClean="0"/>
              <a:t> </a:t>
            </a:r>
            <a:r>
              <a:rPr lang="es-ES" sz="2000" dirty="0" err="1" smtClean="0"/>
              <a:t>artean</a:t>
            </a:r>
            <a:r>
              <a:rPr lang="es-ES" sz="2000" dirty="0" smtClean="0"/>
              <a:t>, GLP-1a </a:t>
            </a:r>
            <a:r>
              <a:rPr lang="es-ES" sz="2000" dirty="0" err="1" smtClean="0"/>
              <a:t>dago</a:t>
            </a:r>
            <a:r>
              <a:rPr lang="es-ES" sz="2000" dirty="0" smtClean="0"/>
              <a:t>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Dipeptidil</a:t>
            </a:r>
            <a:r>
              <a:rPr lang="es-ES" sz="2000" dirty="0" smtClean="0"/>
              <a:t> Peptidasa-4 (DPP-4) </a:t>
            </a:r>
            <a:r>
              <a:rPr lang="es-ES" sz="2000" dirty="0" err="1" smtClean="0"/>
              <a:t>enzimak</a:t>
            </a:r>
            <a:r>
              <a:rPr lang="es-ES" sz="2000" dirty="0" smtClean="0"/>
              <a:t> </a:t>
            </a:r>
            <a:r>
              <a:rPr lang="es-ES" sz="2000" dirty="0" err="1" smtClean="0"/>
              <a:t>inkretinak</a:t>
            </a:r>
            <a:r>
              <a:rPr lang="es-ES" sz="2000" dirty="0" smtClean="0"/>
              <a:t> </a:t>
            </a:r>
            <a:r>
              <a:rPr lang="es-ES" sz="2000" dirty="0" err="1" smtClean="0"/>
              <a:t>azkar</a:t>
            </a:r>
            <a:r>
              <a:rPr lang="es-ES" sz="2000" dirty="0" smtClean="0"/>
              <a:t> </a:t>
            </a:r>
            <a:r>
              <a:rPr lang="es-ES" sz="2000" dirty="0" err="1" smtClean="0"/>
              <a:t>degradatzen</a:t>
            </a:r>
            <a:r>
              <a:rPr lang="es-ES" sz="2000" dirty="0" smtClean="0"/>
              <a:t> </a:t>
            </a:r>
            <a:r>
              <a:rPr lang="es-ES" sz="2000" dirty="0" err="1" smtClean="0"/>
              <a:t>ditu</a:t>
            </a:r>
            <a:r>
              <a:rPr lang="es-ES" sz="2000" dirty="0" smtClean="0"/>
              <a:t> (1-2 </a:t>
            </a:r>
            <a:r>
              <a:rPr lang="es-ES" sz="2000" dirty="0" err="1" smtClean="0"/>
              <a:t>minututan</a:t>
            </a:r>
            <a:r>
              <a:rPr lang="es-ES" sz="2000" dirty="0" smtClean="0"/>
              <a:t>). arGLP-1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</a:t>
            </a:r>
            <a:r>
              <a:rPr lang="es-ES" sz="2000" dirty="0" err="1" smtClean="0"/>
              <a:t>entzima</a:t>
            </a:r>
            <a:r>
              <a:rPr lang="es-ES" sz="2000" dirty="0" smtClean="0"/>
              <a:t> horren </a:t>
            </a:r>
            <a:r>
              <a:rPr lang="es-ES" sz="2000" dirty="0" err="1" smtClean="0"/>
              <a:t>bidez</a:t>
            </a:r>
            <a:r>
              <a:rPr lang="es-ES" sz="2000" dirty="0" smtClean="0"/>
              <a:t> </a:t>
            </a:r>
            <a:r>
              <a:rPr lang="es-ES" sz="2000" dirty="0" err="1" smtClean="0"/>
              <a:t>metabolizatzen</a:t>
            </a:r>
            <a:r>
              <a:rPr lang="es-ES" sz="2000" dirty="0" smtClean="0"/>
              <a:t>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Pankreako</a:t>
            </a:r>
            <a:r>
              <a:rPr lang="es-ES" sz="2000" dirty="0" smtClean="0"/>
              <a:t> </a:t>
            </a:r>
            <a:r>
              <a:rPr lang="el-GR" sz="2000" dirty="0" smtClean="0"/>
              <a:t>β </a:t>
            </a:r>
            <a:r>
              <a:rPr lang="es-ES" sz="2000" dirty="0" err="1" smtClean="0"/>
              <a:t>zelulek</a:t>
            </a:r>
            <a:r>
              <a:rPr lang="es-ES" sz="2000" dirty="0" smtClean="0"/>
              <a:t> </a:t>
            </a:r>
            <a:r>
              <a:rPr lang="es-ES" sz="2000" dirty="0" err="1" smtClean="0"/>
              <a:t>intsulina</a:t>
            </a:r>
            <a:r>
              <a:rPr lang="es-ES" sz="2000" dirty="0" smtClean="0"/>
              <a:t> </a:t>
            </a:r>
            <a:r>
              <a:rPr lang="es-ES" sz="2000" dirty="0" err="1" smtClean="0"/>
              <a:t>gehiago</a:t>
            </a:r>
            <a:r>
              <a:rPr lang="es-ES" sz="2000" dirty="0" smtClean="0"/>
              <a:t> </a:t>
            </a:r>
            <a:r>
              <a:rPr lang="es-ES" sz="2000" dirty="0" err="1" smtClean="0"/>
              <a:t>jariatzen</a:t>
            </a:r>
            <a:r>
              <a:rPr lang="es-ES" sz="2000" dirty="0" smtClean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, eta </a:t>
            </a:r>
            <a:r>
              <a:rPr lang="es-ES" sz="2000" dirty="0" err="1" smtClean="0"/>
              <a:t>mendeko</a:t>
            </a:r>
            <a:r>
              <a:rPr lang="es-ES" sz="2000" dirty="0" smtClean="0"/>
              <a:t> </a:t>
            </a:r>
            <a:r>
              <a:rPr lang="es-ES" sz="2000" dirty="0" err="1" smtClean="0"/>
              <a:t>glukosa</a:t>
            </a:r>
            <a:r>
              <a:rPr lang="es-ES" sz="2000" dirty="0" smtClean="0"/>
              <a:t> </a:t>
            </a:r>
            <a:r>
              <a:rPr lang="es-ES" sz="2000" dirty="0" err="1" smtClean="0"/>
              <a:t>erako</a:t>
            </a:r>
            <a:r>
              <a:rPr lang="es-ES" sz="2000" dirty="0" smtClean="0"/>
              <a:t> </a:t>
            </a:r>
            <a:r>
              <a:rPr lang="es-ES" sz="2000" dirty="0" err="1" smtClean="0"/>
              <a:t>glukagoi</a:t>
            </a:r>
            <a:r>
              <a:rPr lang="es-ES" sz="2000" dirty="0" smtClean="0"/>
              <a:t> </a:t>
            </a:r>
            <a:r>
              <a:rPr lang="es-ES" sz="2000" dirty="0" err="1" smtClean="0"/>
              <a:t>gutxiago</a:t>
            </a:r>
            <a:r>
              <a:rPr lang="es-ES" sz="20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399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2138" y="1091992"/>
            <a:ext cx="8193082" cy="4166403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Urdail-hustuketa</a:t>
            </a:r>
            <a:r>
              <a:rPr lang="es-ES" sz="2000" dirty="0" smtClean="0"/>
              <a:t> </a:t>
            </a:r>
            <a:r>
              <a:rPr lang="es-ES" sz="2000" dirty="0" err="1" smtClean="0"/>
              <a:t>murriztu</a:t>
            </a:r>
            <a:r>
              <a:rPr lang="es-ES" sz="2000" dirty="0" smtClean="0"/>
              <a:t> </a:t>
            </a:r>
            <a:r>
              <a:rPr lang="es-ES" sz="2000" dirty="0" err="1" smtClean="0"/>
              <a:t>egiten</a:t>
            </a:r>
            <a:r>
              <a:rPr lang="es-ES" sz="2000" dirty="0" smtClean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 eta </a:t>
            </a:r>
            <a:r>
              <a:rPr lang="es-ES" sz="2000" dirty="0" err="1" smtClean="0"/>
              <a:t>elikagai</a:t>
            </a:r>
            <a:r>
              <a:rPr lang="es-ES" sz="2000" dirty="0" smtClean="0"/>
              <a:t> </a:t>
            </a:r>
            <a:r>
              <a:rPr lang="es-ES" sz="2000" dirty="0" err="1" smtClean="0"/>
              <a:t>gutxiago</a:t>
            </a:r>
            <a:r>
              <a:rPr lang="es-ES" sz="2000" dirty="0" smtClean="0"/>
              <a:t> </a:t>
            </a:r>
            <a:r>
              <a:rPr lang="es-ES" sz="2000" dirty="0" err="1" smtClean="0"/>
              <a:t>janarazten</a:t>
            </a:r>
            <a:r>
              <a:rPr lang="es-ES" sz="2000" dirty="0" smtClean="0"/>
              <a:t> </a:t>
            </a:r>
            <a:r>
              <a:rPr lang="es-ES" sz="2000" dirty="0" err="1" smtClean="0"/>
              <a:t>dute</a:t>
            </a:r>
            <a:r>
              <a:rPr lang="es-ES" sz="2000" dirty="0" smtClean="0"/>
              <a:t>, </a:t>
            </a:r>
            <a:r>
              <a:rPr lang="es-ES" sz="2000" dirty="0" err="1" smtClean="0"/>
              <a:t>gosea</a:t>
            </a:r>
            <a:r>
              <a:rPr lang="es-ES" sz="2000" dirty="0" smtClean="0"/>
              <a:t> </a:t>
            </a:r>
            <a:r>
              <a:rPr lang="es-ES" sz="2000" dirty="0" err="1" smtClean="0"/>
              <a:t>gutxitu</a:t>
            </a:r>
            <a:r>
              <a:rPr lang="es-ES" sz="2000" dirty="0" smtClean="0"/>
              <a:t> eta </a:t>
            </a:r>
            <a:r>
              <a:rPr lang="es-ES" sz="2000" dirty="0" err="1" smtClean="0"/>
              <a:t>asetasuna</a:t>
            </a:r>
            <a:r>
              <a:rPr lang="es-ES" sz="2000" dirty="0" smtClean="0"/>
              <a:t> </a:t>
            </a:r>
            <a:r>
              <a:rPr lang="es-ES" sz="2000" dirty="0" err="1" smtClean="0"/>
              <a:t>areagotzen</a:t>
            </a:r>
            <a:r>
              <a:rPr lang="es-ES" sz="2000" dirty="0" smtClean="0"/>
              <a:t> </a:t>
            </a:r>
            <a:r>
              <a:rPr lang="es-ES" sz="2000" dirty="0" err="1" smtClean="0"/>
              <a:t>delako</a:t>
            </a:r>
            <a:r>
              <a:rPr lang="es-ES" sz="2000" dirty="0" smtClean="0"/>
              <a:t>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arGLPak</a:t>
            </a:r>
            <a:r>
              <a:rPr lang="es-ES" sz="2000" dirty="0" smtClean="0"/>
              <a:t> </a:t>
            </a:r>
            <a:r>
              <a:rPr lang="es-ES" sz="2000" dirty="0" err="1" smtClean="0"/>
              <a:t>bereizten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</a:t>
            </a:r>
            <a:r>
              <a:rPr lang="es-ES" sz="2000" dirty="0" err="1" smtClean="0"/>
              <a:t>egituragatik</a:t>
            </a:r>
            <a:r>
              <a:rPr lang="es-ES" sz="2000" dirty="0" smtClean="0"/>
              <a:t>  (</a:t>
            </a:r>
            <a:r>
              <a:rPr lang="es-ES" sz="2000" dirty="0" err="1" smtClean="0"/>
              <a:t>lixisenatida</a:t>
            </a:r>
            <a:r>
              <a:rPr lang="es-ES" sz="2000" dirty="0" smtClean="0"/>
              <a:t> eta </a:t>
            </a:r>
            <a:r>
              <a:rPr lang="es-ES" sz="2000" dirty="0" err="1" smtClean="0"/>
              <a:t>exenatida</a:t>
            </a:r>
            <a:r>
              <a:rPr lang="es-ES" sz="2000" dirty="0" smtClean="0"/>
              <a:t> exendina-4ren </a:t>
            </a:r>
            <a:r>
              <a:rPr lang="es-ES" sz="2000" dirty="0" err="1" smtClean="0"/>
              <a:t>deribatuak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, eta, </a:t>
            </a:r>
            <a:r>
              <a:rPr lang="es-ES" sz="2000" dirty="0" err="1" smtClean="0"/>
              <a:t>gainerakoak</a:t>
            </a:r>
            <a:r>
              <a:rPr lang="es-ES" sz="2000" dirty="0" smtClean="0"/>
              <a:t>, </a:t>
            </a:r>
            <a:r>
              <a:rPr lang="es-ES" sz="2000" dirty="0" err="1" smtClean="0"/>
              <a:t>giza</a:t>
            </a:r>
            <a:r>
              <a:rPr lang="es-ES" sz="2000" dirty="0" smtClean="0"/>
              <a:t> GLP-1en </a:t>
            </a:r>
            <a:r>
              <a:rPr lang="es-ES" sz="2000" dirty="0" err="1" smtClean="0"/>
              <a:t>analogoak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) eta </a:t>
            </a:r>
            <a:r>
              <a:rPr lang="es-ES" sz="2000" dirty="0" err="1" smtClean="0"/>
              <a:t>ekintza-denboragatik</a:t>
            </a:r>
            <a:r>
              <a:rPr lang="es-ES" sz="2000" dirty="0" smtClean="0"/>
              <a:t> (</a:t>
            </a:r>
            <a:r>
              <a:rPr lang="es-ES" sz="2000" dirty="0" err="1" smtClean="0"/>
              <a:t>exenatida</a:t>
            </a:r>
            <a:r>
              <a:rPr lang="es-ES" sz="2000" dirty="0" smtClean="0"/>
              <a:t> –</a:t>
            </a:r>
            <a:r>
              <a:rPr lang="es-ES" sz="2000" dirty="0" err="1" smtClean="0"/>
              <a:t>egunean</a:t>
            </a:r>
            <a:r>
              <a:rPr lang="es-ES" sz="2000" dirty="0" smtClean="0"/>
              <a:t> </a:t>
            </a:r>
            <a:r>
              <a:rPr lang="es-ES" sz="2000" dirty="0" err="1" smtClean="0"/>
              <a:t>behin</a:t>
            </a:r>
            <a:r>
              <a:rPr lang="es-ES" sz="2000" dirty="0" smtClean="0"/>
              <a:t> </a:t>
            </a:r>
            <a:r>
              <a:rPr lang="es-ES" sz="2000" dirty="0" err="1" smtClean="0"/>
              <a:t>hartzekoa</a:t>
            </a:r>
            <a:r>
              <a:rPr lang="es-ES" sz="2000" dirty="0" smtClean="0"/>
              <a:t>– eta </a:t>
            </a:r>
            <a:r>
              <a:rPr lang="es-ES" sz="2000" dirty="0" err="1" smtClean="0"/>
              <a:t>lixisenatida</a:t>
            </a:r>
            <a:r>
              <a:rPr lang="es-ES" sz="2000" dirty="0" smtClean="0"/>
              <a:t> </a:t>
            </a:r>
            <a:r>
              <a:rPr lang="es-ES" sz="2000" dirty="0" err="1" smtClean="0"/>
              <a:t>ekintza</a:t>
            </a:r>
            <a:r>
              <a:rPr lang="es-ES" sz="2000" dirty="0" smtClean="0"/>
              <a:t> </a:t>
            </a:r>
            <a:r>
              <a:rPr lang="es-ES" sz="2000" dirty="0" err="1" smtClean="0"/>
              <a:t>laburrekoak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eta </a:t>
            </a:r>
            <a:r>
              <a:rPr lang="es-ES" sz="2000" dirty="0" err="1" smtClean="0"/>
              <a:t>exenatida</a:t>
            </a:r>
            <a:r>
              <a:rPr lang="es-ES" sz="2000" dirty="0" smtClean="0"/>
              <a:t> –astean </a:t>
            </a:r>
            <a:r>
              <a:rPr lang="es-ES" sz="2000" dirty="0" err="1" smtClean="0"/>
              <a:t>behin</a:t>
            </a:r>
            <a:r>
              <a:rPr lang="es-ES" sz="2000" dirty="0" smtClean="0"/>
              <a:t> </a:t>
            </a:r>
            <a:r>
              <a:rPr lang="es-ES" sz="2000" dirty="0" err="1" smtClean="0"/>
              <a:t>hartzekoa</a:t>
            </a:r>
            <a:r>
              <a:rPr lang="es-ES" sz="2000" dirty="0" smtClean="0"/>
              <a:t>–, </a:t>
            </a:r>
            <a:r>
              <a:rPr lang="es-ES" sz="2000" dirty="0" err="1" smtClean="0"/>
              <a:t>liraglutida</a:t>
            </a:r>
            <a:r>
              <a:rPr lang="es-ES" sz="2000" dirty="0" smtClean="0"/>
              <a:t>,▼</a:t>
            </a:r>
            <a:r>
              <a:rPr lang="es-ES" sz="2000" dirty="0" err="1" smtClean="0"/>
              <a:t>semaglutida</a:t>
            </a:r>
            <a:r>
              <a:rPr lang="es-ES" sz="2000" dirty="0" smtClean="0"/>
              <a:t> eta </a:t>
            </a:r>
            <a:r>
              <a:rPr lang="es-ES" sz="2000" dirty="0" err="1" smtClean="0"/>
              <a:t>dulaglutida</a:t>
            </a:r>
            <a:r>
              <a:rPr lang="es-ES" sz="2000" dirty="0" smtClean="0"/>
              <a:t> </a:t>
            </a:r>
            <a:r>
              <a:rPr lang="es-ES" sz="2000" dirty="0" err="1" smtClean="0"/>
              <a:t>ekintza</a:t>
            </a:r>
            <a:r>
              <a:rPr lang="es-ES" sz="2000" dirty="0" smtClean="0"/>
              <a:t> </a:t>
            </a:r>
            <a:r>
              <a:rPr lang="es-ES" sz="2000" dirty="0" err="1" smtClean="0"/>
              <a:t>luzekoak</a:t>
            </a:r>
            <a:r>
              <a:rPr lang="es-ES" sz="2000" dirty="0" smtClean="0"/>
              <a:t>).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Larruazalpetik</a:t>
            </a:r>
            <a:r>
              <a:rPr lang="es-ES" sz="2000" dirty="0" smtClean="0"/>
              <a:t> </a:t>
            </a:r>
            <a:r>
              <a:rPr lang="es-ES" sz="2000" dirty="0" err="1" smtClean="0"/>
              <a:t>hartzen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. </a:t>
            </a:r>
            <a:r>
              <a:rPr lang="es-ES" sz="2000" dirty="0" err="1" smtClean="0"/>
              <a:t>Aurki</a:t>
            </a:r>
            <a:r>
              <a:rPr lang="es-ES" sz="2000" dirty="0" smtClean="0"/>
              <a:t> arGLP-1a </a:t>
            </a:r>
            <a:r>
              <a:rPr lang="es-ES" sz="2000" dirty="0" err="1" smtClean="0"/>
              <a:t>ahotik</a:t>
            </a:r>
            <a:r>
              <a:rPr lang="es-ES" sz="2000" dirty="0" smtClean="0"/>
              <a:t> </a:t>
            </a:r>
            <a:r>
              <a:rPr lang="es-ES" sz="2000" dirty="0" err="1" smtClean="0"/>
              <a:t>hartzeko</a:t>
            </a:r>
            <a:r>
              <a:rPr lang="es-ES" sz="2000" dirty="0" smtClean="0"/>
              <a:t> </a:t>
            </a:r>
            <a:r>
              <a:rPr lang="es-ES" sz="2000" dirty="0" err="1" smtClean="0"/>
              <a:t>lehen</a:t>
            </a:r>
            <a:r>
              <a:rPr lang="es-ES" sz="2000" dirty="0" smtClean="0"/>
              <a:t> forma </a:t>
            </a:r>
            <a:r>
              <a:rPr lang="es-ES" sz="2000" dirty="0" err="1" smtClean="0"/>
              <a:t>merkaturatuko</a:t>
            </a:r>
            <a:r>
              <a:rPr lang="es-ES" sz="2000" dirty="0" smtClean="0"/>
              <a:t> da: </a:t>
            </a:r>
            <a:r>
              <a:rPr lang="es-ES" sz="2000" dirty="0" err="1" smtClean="0"/>
              <a:t>aho</a:t>
            </a:r>
            <a:r>
              <a:rPr lang="es-ES" sz="2000" dirty="0" smtClean="0"/>
              <a:t> </a:t>
            </a:r>
            <a:r>
              <a:rPr lang="es-ES" sz="2000" dirty="0" err="1" smtClean="0"/>
              <a:t>bidezko</a:t>
            </a:r>
            <a:r>
              <a:rPr lang="es-ES" sz="2000" dirty="0" smtClean="0"/>
              <a:t> </a:t>
            </a:r>
            <a:r>
              <a:rPr lang="es-ES" sz="2000" dirty="0" err="1" smtClean="0"/>
              <a:t>semaglutida</a:t>
            </a:r>
            <a:r>
              <a:rPr lang="es-ES" sz="2000" dirty="0" smtClean="0"/>
              <a:t>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Finantzatzeko</a:t>
            </a:r>
            <a:r>
              <a:rPr lang="es-ES" sz="2000" dirty="0" smtClean="0"/>
              <a:t>, </a:t>
            </a:r>
            <a:r>
              <a:rPr lang="es-ES" sz="2000" dirty="0" err="1" smtClean="0"/>
              <a:t>ikuskariaren</a:t>
            </a:r>
            <a:r>
              <a:rPr lang="es-ES" sz="2000" dirty="0" smtClean="0"/>
              <a:t> </a:t>
            </a:r>
            <a:r>
              <a:rPr lang="es-ES" sz="2000" dirty="0" err="1" smtClean="0"/>
              <a:t>ikus-onetsia</a:t>
            </a:r>
            <a:r>
              <a:rPr lang="es-ES" sz="2000" dirty="0" smtClean="0"/>
              <a:t> </a:t>
            </a:r>
            <a:r>
              <a:rPr lang="es-ES" sz="2000" dirty="0" err="1" smtClean="0"/>
              <a:t>behar</a:t>
            </a:r>
            <a:r>
              <a:rPr lang="es-ES" sz="2000" dirty="0" smtClean="0"/>
              <a:t> da, eta terapia </a:t>
            </a:r>
            <a:r>
              <a:rPr lang="es-ES" sz="2000" dirty="0" err="1" smtClean="0"/>
              <a:t>konbinatuan</a:t>
            </a:r>
            <a:r>
              <a:rPr lang="es-ES" sz="2000" dirty="0" smtClean="0"/>
              <a:t> </a:t>
            </a:r>
            <a:r>
              <a:rPr lang="es-ES" sz="2000" dirty="0" err="1" smtClean="0"/>
              <a:t>bakarrik</a:t>
            </a:r>
            <a:r>
              <a:rPr lang="es-ES" sz="2000" dirty="0" smtClean="0"/>
              <a:t> </a:t>
            </a:r>
            <a:r>
              <a:rPr lang="es-ES" sz="2000" dirty="0" err="1" smtClean="0"/>
              <a:t>erabil</a:t>
            </a:r>
            <a:r>
              <a:rPr lang="es-ES" sz="2000" dirty="0" smtClean="0"/>
              <a:t> </a:t>
            </a:r>
            <a:r>
              <a:rPr lang="es-ES" sz="2000" dirty="0" err="1" smtClean="0"/>
              <a:t>dezakete</a:t>
            </a:r>
            <a:r>
              <a:rPr lang="es-ES" sz="2000" dirty="0" smtClean="0"/>
              <a:t> GMI&gt; 30 kg/m2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pazienteek</a:t>
            </a:r>
            <a:r>
              <a:rPr lang="es-ES" sz="2000" dirty="0" smtClean="0"/>
              <a:t>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547747" y="209005"/>
            <a:ext cx="8127473" cy="797229"/>
          </a:xfrm>
        </p:spPr>
        <p:txBody>
          <a:bodyPr/>
          <a:lstStyle/>
          <a:p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EKINTZA MEKANISMOA ETA ERAGINKORTASUN HIPOGLUZEMIATZAILEA (2) 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7243" y="1240426"/>
            <a:ext cx="8307977" cy="5091489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 smtClean="0"/>
              <a:t>Ekintza</a:t>
            </a:r>
            <a:r>
              <a:rPr lang="es-ES" sz="2000" dirty="0" smtClean="0"/>
              <a:t> </a:t>
            </a:r>
            <a:r>
              <a:rPr lang="es-ES" sz="2000" dirty="0" err="1" smtClean="0"/>
              <a:t>laburrekoak</a:t>
            </a:r>
            <a:r>
              <a:rPr lang="es-ES" sz="2000" dirty="0" smtClean="0"/>
              <a:t>: </a:t>
            </a:r>
            <a:r>
              <a:rPr lang="es-ES" sz="2000" dirty="0" err="1" smtClean="0"/>
              <a:t>efektu</a:t>
            </a:r>
            <a:r>
              <a:rPr lang="es-ES" sz="2000" dirty="0" smtClean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urdail-hustuketaren</a:t>
            </a:r>
            <a:r>
              <a:rPr lang="es-ES" sz="2000" dirty="0"/>
              <a:t> </a:t>
            </a:r>
            <a:r>
              <a:rPr lang="es-ES" sz="2000" dirty="0" err="1"/>
              <a:t>atzerapenean</a:t>
            </a:r>
            <a:r>
              <a:rPr lang="es-ES" sz="2000" dirty="0"/>
              <a:t> eta </a:t>
            </a:r>
            <a:r>
              <a:rPr lang="es-ES" sz="2000" dirty="0" err="1"/>
              <a:t>hipergluzemia</a:t>
            </a:r>
            <a:r>
              <a:rPr lang="es-ES" sz="2000" dirty="0"/>
              <a:t> </a:t>
            </a:r>
            <a:r>
              <a:rPr lang="es-ES" sz="2000" dirty="0" err="1"/>
              <a:t>postprandialean</a:t>
            </a:r>
            <a:r>
              <a:rPr lang="es-ES" sz="2000" dirty="0"/>
              <a:t>, eta </a:t>
            </a:r>
            <a:r>
              <a:rPr lang="es-ES" sz="2000" dirty="0" err="1"/>
              <a:t>efektu</a:t>
            </a:r>
            <a:r>
              <a:rPr lang="es-ES" sz="2000" dirty="0"/>
              <a:t> </a:t>
            </a:r>
            <a:r>
              <a:rPr lang="es-ES" sz="2000" dirty="0" err="1"/>
              <a:t>txikiagoa</a:t>
            </a:r>
            <a:r>
              <a:rPr lang="es-ES" sz="2000" dirty="0"/>
              <a:t> </a:t>
            </a:r>
            <a:r>
              <a:rPr lang="es-ES" sz="2000" dirty="0" err="1"/>
              <a:t>glukosan</a:t>
            </a:r>
            <a:r>
              <a:rPr lang="es-ES" sz="2000" dirty="0"/>
              <a:t>, </a:t>
            </a:r>
            <a:r>
              <a:rPr lang="es-ES" sz="2000" dirty="0" err="1"/>
              <a:t>pazientea</a:t>
            </a:r>
            <a:r>
              <a:rPr lang="es-ES" sz="2000" dirty="0"/>
              <a:t> </a:t>
            </a:r>
            <a:r>
              <a:rPr lang="es-ES" sz="2000" dirty="0" err="1"/>
              <a:t>baraurik</a:t>
            </a:r>
            <a:r>
              <a:rPr lang="es-ES" sz="2000" dirty="0"/>
              <a:t> </a:t>
            </a:r>
            <a:r>
              <a:rPr lang="es-ES" sz="2000" dirty="0" err="1" smtClean="0"/>
              <a:t>dagoenean</a:t>
            </a:r>
            <a:r>
              <a:rPr lang="es-ES" sz="2000" dirty="0" smtClean="0"/>
              <a:t>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HbA1c % 1-1,5 </a:t>
            </a:r>
            <a:r>
              <a:rPr lang="es-ES" sz="2000" dirty="0" err="1"/>
              <a:t>murrizten</a:t>
            </a:r>
            <a:r>
              <a:rPr lang="es-ES" sz="2000" dirty="0"/>
              <a:t> </a:t>
            </a:r>
            <a:r>
              <a:rPr lang="es-ES" sz="2000" dirty="0" err="1" smtClean="0"/>
              <a:t>dute</a:t>
            </a:r>
            <a:r>
              <a:rPr lang="es-ES" sz="2000" dirty="0"/>
              <a:t> </a:t>
            </a:r>
            <a:r>
              <a:rPr lang="es-ES" sz="2000" dirty="0" smtClean="0"/>
              <a:t>(</a:t>
            </a:r>
            <a:r>
              <a:rPr lang="es-ES" sz="2000" dirty="0" err="1" smtClean="0"/>
              <a:t>efektu</a:t>
            </a:r>
            <a:r>
              <a:rPr lang="es-ES" sz="2000" dirty="0" smtClean="0"/>
              <a:t> </a:t>
            </a:r>
            <a:r>
              <a:rPr lang="es-ES" sz="2000" dirty="0" err="1"/>
              <a:t>hipogluzemiatzailea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da </a:t>
            </a:r>
            <a:r>
              <a:rPr lang="es-ES" sz="2000" dirty="0" err="1"/>
              <a:t>iraupen</a:t>
            </a:r>
            <a:r>
              <a:rPr lang="es-ES" sz="2000" dirty="0"/>
              <a:t> </a:t>
            </a:r>
            <a:r>
              <a:rPr lang="es-ES" sz="2000" dirty="0" err="1" smtClean="0"/>
              <a:t>luzekoen</a:t>
            </a:r>
            <a:r>
              <a:rPr lang="es-ES" sz="2000" dirty="0" smtClean="0"/>
              <a:t> </a:t>
            </a:r>
            <a:r>
              <a:rPr lang="es-ES" sz="2000" dirty="0" err="1" smtClean="0"/>
              <a:t>kasuan</a:t>
            </a:r>
            <a:r>
              <a:rPr lang="es-ES" sz="2000" dirty="0" smtClean="0"/>
              <a:t>).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P</a:t>
            </a:r>
            <a:r>
              <a:rPr lang="es-ES" sz="2000" dirty="0" err="1" smtClean="0"/>
              <a:t>isua</a:t>
            </a:r>
            <a:r>
              <a:rPr lang="es-ES" sz="2000" dirty="0" smtClean="0"/>
              <a:t> </a:t>
            </a:r>
            <a:r>
              <a:rPr lang="es-ES" sz="2000" dirty="0" err="1"/>
              <a:t>gutxitzen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(0,7 kg (</a:t>
            </a:r>
            <a:r>
              <a:rPr lang="es-ES" sz="2000" dirty="0" err="1"/>
              <a:t>lixisenatida</a:t>
            </a:r>
            <a:r>
              <a:rPr lang="es-ES" sz="2000" dirty="0"/>
              <a:t>) eta 4,3 kg (</a:t>
            </a:r>
            <a:r>
              <a:rPr lang="es-ES" sz="2000" dirty="0" err="1"/>
              <a:t>semaglutida</a:t>
            </a:r>
            <a:r>
              <a:rPr lang="es-ES" sz="2000" dirty="0"/>
              <a:t>–1 mg </a:t>
            </a:r>
            <a:r>
              <a:rPr lang="es-ES" sz="2000" dirty="0" err="1"/>
              <a:t>larruazalpetik</a:t>
            </a:r>
            <a:r>
              <a:rPr lang="es-ES" sz="2000" dirty="0"/>
              <a:t>) </a:t>
            </a:r>
            <a:r>
              <a:rPr lang="es-ES" sz="2000" dirty="0" err="1"/>
              <a:t>artean</a:t>
            </a:r>
            <a:r>
              <a:rPr lang="es-ES" sz="2000" dirty="0"/>
              <a:t>)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 smtClean="0"/>
              <a:t>kardiobaskularretan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Hipogluzemiak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 smtClean="0"/>
              <a:t>dute</a:t>
            </a:r>
            <a:r>
              <a:rPr lang="es-ES" sz="2000" dirty="0"/>
              <a:t>.</a:t>
            </a: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A</a:t>
            </a:r>
            <a:r>
              <a:rPr lang="es-ES" sz="2000" dirty="0" err="1" smtClean="0"/>
              <a:t>pur</a:t>
            </a:r>
            <a:r>
              <a:rPr lang="es-ES" sz="2000" dirty="0" smtClean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jaisten</a:t>
            </a:r>
            <a:r>
              <a:rPr lang="es-ES" sz="2000" dirty="0"/>
              <a:t> du arteria-</a:t>
            </a:r>
            <a:r>
              <a:rPr lang="es-ES" sz="2000" dirty="0" err="1"/>
              <a:t>presio</a:t>
            </a:r>
            <a:r>
              <a:rPr lang="es-ES" sz="2000" dirty="0"/>
              <a:t> </a:t>
            </a:r>
            <a:r>
              <a:rPr lang="es-ES" sz="2000" dirty="0" err="1"/>
              <a:t>sistolikoa</a:t>
            </a:r>
            <a:r>
              <a:rPr lang="es-ES" sz="2000" dirty="0"/>
              <a:t> (1-2,6 </a:t>
            </a:r>
            <a:r>
              <a:rPr lang="es-ES" sz="2000" dirty="0" err="1"/>
              <a:t>mmHg</a:t>
            </a:r>
            <a:r>
              <a:rPr lang="es-ES" sz="2000" dirty="0"/>
              <a:t>), eta </a:t>
            </a:r>
            <a:r>
              <a:rPr lang="es-ES" sz="2000" dirty="0" err="1"/>
              <a:t>bihotz-maiztasuna</a:t>
            </a:r>
            <a:r>
              <a:rPr lang="es-ES" sz="2000" dirty="0"/>
              <a:t> </a:t>
            </a:r>
            <a:r>
              <a:rPr lang="es-ES" sz="2000" dirty="0" err="1"/>
              <a:t>handitu</a:t>
            </a:r>
            <a:r>
              <a:rPr lang="es-ES" sz="2000" dirty="0"/>
              <a:t> (</a:t>
            </a:r>
            <a:r>
              <a:rPr lang="es-ES" sz="2000" dirty="0" smtClean="0"/>
              <a:t>0,5-3 t/m).</a:t>
            </a:r>
            <a:endParaRPr lang="es-ES" sz="2000" dirty="0"/>
          </a:p>
        </p:txBody>
      </p:sp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547747" y="209005"/>
            <a:ext cx="8127473" cy="797229"/>
          </a:xfrm>
        </p:spPr>
        <p:txBody>
          <a:bodyPr/>
          <a:lstStyle/>
          <a:p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3200" dirty="0" smtClean="0">
                <a:latin typeface="Arial Black" panose="020B0A04020102020204" pitchFamily="34" charset="0"/>
              </a:rPr>
              <a:t/>
            </a:r>
            <a:br>
              <a:rPr lang="es-ES" sz="3200" dirty="0" smtClean="0">
                <a:latin typeface="Arial Black" panose="020B0A04020102020204" pitchFamily="34" charset="0"/>
              </a:rPr>
            </a:br>
            <a:r>
              <a:rPr lang="es-ES" sz="2400" dirty="0" smtClean="0">
                <a:latin typeface="Arial Black" panose="020B0A04020102020204" pitchFamily="34" charset="0"/>
              </a:rPr>
              <a:t>EKINTZA MEKANISMOA ETA ERAGINKORTASUN HIPOGLUZEMIATZAILEA (3) 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50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00295"/>
            <a:ext cx="7772400" cy="904897"/>
          </a:xfrm>
        </p:spPr>
        <p:txBody>
          <a:bodyPr/>
          <a:lstStyle/>
          <a:p>
            <a:r>
              <a:rPr lang="es-ES_tradnl" sz="2400" dirty="0">
                <a:latin typeface="Arial Black" panose="020B0A04020102020204" pitchFamily="34" charset="0"/>
              </a:rPr>
              <a:t>SEGURTASUN KARDIOBASKULARREKO SAIAKUNTZAK (ASK-KB</a:t>
            </a:r>
            <a:r>
              <a:rPr lang="es-ES_tradnl" sz="2400" dirty="0" smtClean="0">
                <a:latin typeface="Arial Black" panose="020B0A04020102020204" pitchFamily="34" charset="0"/>
              </a:rPr>
              <a:t>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72662" y="1491212"/>
            <a:ext cx="8008883" cy="347386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2008az </a:t>
            </a:r>
            <a:r>
              <a:rPr lang="es-ES" sz="2000" dirty="0" err="1"/>
              <a:t>geroztik</a:t>
            </a:r>
            <a:r>
              <a:rPr lang="es-ES" sz="2000" dirty="0"/>
              <a:t>,</a:t>
            </a:r>
            <a:r>
              <a:rPr lang="es-ES" dirty="0"/>
              <a:t> </a:t>
            </a:r>
            <a:r>
              <a:rPr lang="es-ES" sz="2000" dirty="0" err="1" smtClean="0"/>
              <a:t>agentzia</a:t>
            </a:r>
            <a:r>
              <a:rPr lang="es-ES" sz="2000" dirty="0" smtClean="0"/>
              <a:t> </a:t>
            </a:r>
            <a:r>
              <a:rPr lang="es-ES" sz="2000" dirty="0" err="1"/>
              <a:t>arautzaileek</a:t>
            </a:r>
            <a:r>
              <a:rPr lang="es-ES" sz="2000" dirty="0"/>
              <a:t> </a:t>
            </a:r>
            <a:r>
              <a:rPr lang="es-ES" sz="2000" dirty="0" err="1"/>
              <a:t>laborategiei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diete </a:t>
            </a:r>
            <a:r>
              <a:rPr lang="es-ES" sz="2000" dirty="0" err="1"/>
              <a:t>frogatzeko</a:t>
            </a:r>
            <a:r>
              <a:rPr lang="es-ES" sz="2000" dirty="0"/>
              <a:t> </a:t>
            </a:r>
            <a:r>
              <a:rPr lang="es-ES" sz="2000" dirty="0" err="1"/>
              <a:t>antidiabetiko</a:t>
            </a:r>
            <a:r>
              <a:rPr lang="es-ES" sz="2000" dirty="0"/>
              <a:t> </a:t>
            </a:r>
            <a:r>
              <a:rPr lang="es-ES" sz="2000" dirty="0" err="1"/>
              <a:t>berriek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modu</a:t>
            </a:r>
            <a:r>
              <a:rPr lang="es-ES" sz="2000" dirty="0"/>
              <a:t> </a:t>
            </a:r>
            <a:r>
              <a:rPr lang="es-ES" sz="2000" dirty="0" err="1"/>
              <a:t>onartezinean</a:t>
            </a:r>
            <a:r>
              <a:rPr lang="es-ES" sz="2000" dirty="0"/>
              <a:t> </a:t>
            </a:r>
            <a:r>
              <a:rPr lang="es-ES" sz="2000" dirty="0" err="1"/>
              <a:t>handitzen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kardiobaskularra</a:t>
            </a:r>
            <a:r>
              <a:rPr lang="es-ES" sz="2000" dirty="0"/>
              <a:t> (AKB), </a:t>
            </a:r>
            <a:r>
              <a:rPr lang="es-ES" sz="2000" dirty="0" err="1"/>
              <a:t>plazeboarekin</a:t>
            </a:r>
            <a:r>
              <a:rPr lang="es-ES" sz="2000" dirty="0"/>
              <a:t> </a:t>
            </a:r>
            <a:r>
              <a:rPr lang="es-ES" sz="2000" dirty="0" err="1"/>
              <a:t>alderatuta</a:t>
            </a:r>
            <a:r>
              <a:rPr lang="es-ES" sz="2000" dirty="0" smtClean="0"/>
              <a:t>.</a:t>
            </a:r>
          </a:p>
          <a:p>
            <a:pPr algn="just"/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ASK-</a:t>
            </a:r>
            <a:r>
              <a:rPr lang="es-ES" sz="2000" dirty="0" err="1" smtClean="0"/>
              <a:t>KBen</a:t>
            </a:r>
            <a:r>
              <a:rPr lang="es-ES" sz="2000" dirty="0" smtClean="0"/>
              <a:t> </a:t>
            </a:r>
            <a:r>
              <a:rPr lang="es-ES" sz="2000" dirty="0" err="1" smtClean="0"/>
              <a:t>mugak</a:t>
            </a:r>
            <a:r>
              <a:rPr lang="es-ES" sz="2000" dirty="0" smtClean="0"/>
              <a:t> (</a:t>
            </a:r>
            <a:r>
              <a:rPr lang="es-ES" sz="2000" dirty="0">
                <a:hlinkClick r:id="rId2"/>
              </a:rPr>
              <a:t>INFAC 28 </a:t>
            </a:r>
            <a:r>
              <a:rPr lang="es-ES" sz="2000" dirty="0" err="1">
                <a:hlinkClick r:id="rId2"/>
              </a:rPr>
              <a:t>Lib</a:t>
            </a:r>
            <a:r>
              <a:rPr lang="es-ES" sz="2000" dirty="0">
                <a:hlinkClick r:id="rId2"/>
              </a:rPr>
              <a:t>, 4 Zb</a:t>
            </a:r>
            <a:r>
              <a:rPr lang="es-ES" sz="2000" dirty="0" smtClean="0"/>
              <a:t>)</a:t>
            </a:r>
            <a:endParaRPr lang="es-ES" sz="2000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err="1"/>
              <a:t>a</a:t>
            </a:r>
            <a:r>
              <a:rPr lang="es-ES" dirty="0" err="1" smtClean="0"/>
              <a:t>rrisku</a:t>
            </a:r>
            <a:r>
              <a:rPr lang="es-ES" dirty="0" smtClean="0"/>
              <a:t> </a:t>
            </a:r>
            <a:r>
              <a:rPr lang="es-ES" dirty="0" err="1" smtClean="0"/>
              <a:t>kardiobaskular</a:t>
            </a:r>
            <a:r>
              <a:rPr lang="es-ES" dirty="0"/>
              <a:t> </a:t>
            </a:r>
            <a:r>
              <a:rPr lang="es-ES" dirty="0" err="1"/>
              <a:t>txikiko</a:t>
            </a:r>
            <a:r>
              <a:rPr lang="es-ES" dirty="0"/>
              <a:t> </a:t>
            </a:r>
            <a:r>
              <a:rPr lang="es-ES" dirty="0" err="1"/>
              <a:t>paziente</a:t>
            </a:r>
            <a:r>
              <a:rPr lang="es-ES" dirty="0"/>
              <a:t> </a:t>
            </a:r>
            <a:r>
              <a:rPr lang="es-ES" dirty="0" err="1" smtClean="0"/>
              <a:t>gutxi</a:t>
            </a:r>
            <a:r>
              <a:rPr lang="es-ES" dirty="0" smtClean="0"/>
              <a:t>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err="1" smtClean="0"/>
              <a:t>Iraupen</a:t>
            </a:r>
            <a:r>
              <a:rPr lang="es-ES" dirty="0" smtClean="0"/>
              <a:t> </a:t>
            </a:r>
            <a:r>
              <a:rPr lang="es-ES" dirty="0" err="1" smtClean="0"/>
              <a:t>laburra</a:t>
            </a:r>
            <a:endParaRPr lang="es-ES" dirty="0" smtClean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err="1"/>
              <a:t>kausa</a:t>
            </a:r>
            <a:r>
              <a:rPr lang="es-ES" dirty="0"/>
              <a:t> </a:t>
            </a:r>
            <a:r>
              <a:rPr lang="es-ES" dirty="0" err="1"/>
              <a:t>ezezagunengatiko</a:t>
            </a:r>
            <a:r>
              <a:rPr lang="es-ES" dirty="0"/>
              <a:t> </a:t>
            </a:r>
            <a:r>
              <a:rPr lang="es-ES" dirty="0" err="1"/>
              <a:t>heriotzak</a:t>
            </a:r>
            <a:r>
              <a:rPr lang="es-ES" dirty="0"/>
              <a:t> </a:t>
            </a:r>
            <a:r>
              <a:rPr lang="es-ES" dirty="0" err="1"/>
              <a:t>esleitzeko</a:t>
            </a:r>
            <a:r>
              <a:rPr lang="es-ES" dirty="0"/>
              <a:t> </a:t>
            </a:r>
            <a:r>
              <a:rPr lang="es-ES" dirty="0" err="1"/>
              <a:t>irizpideak</a:t>
            </a:r>
            <a:r>
              <a:rPr lang="es-ES" dirty="0"/>
              <a:t> </a:t>
            </a:r>
            <a:endParaRPr lang="es-ES" dirty="0" smtClean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err="1"/>
              <a:t>ikertzaileen</a:t>
            </a:r>
            <a:r>
              <a:rPr lang="es-ES" dirty="0"/>
              <a:t> </a:t>
            </a:r>
            <a:r>
              <a:rPr lang="es-ES" dirty="0" err="1"/>
              <a:t>esku</a:t>
            </a:r>
            <a:r>
              <a:rPr lang="es-ES" dirty="0"/>
              <a:t> </a:t>
            </a:r>
            <a:r>
              <a:rPr lang="es-ES" dirty="0" err="1"/>
              <a:t>geratzen</a:t>
            </a:r>
            <a:r>
              <a:rPr lang="es-ES" dirty="0"/>
              <a:t> zen </a:t>
            </a:r>
            <a:r>
              <a:rPr lang="es-ES" dirty="0" err="1"/>
              <a:t>medikazio</a:t>
            </a:r>
            <a:r>
              <a:rPr lang="es-ES" dirty="0"/>
              <a:t> </a:t>
            </a:r>
            <a:r>
              <a:rPr lang="es-ES" dirty="0" err="1"/>
              <a:t>konkomitantea</a:t>
            </a:r>
            <a:r>
              <a:rPr lang="es-ES" dirty="0"/>
              <a:t> </a:t>
            </a:r>
            <a:r>
              <a:rPr lang="es-ES" dirty="0" err="1"/>
              <a:t>egokitzea</a:t>
            </a:r>
            <a:r>
              <a:rPr lang="es-ES" dirty="0"/>
              <a:t>, hala </a:t>
            </a:r>
            <a:r>
              <a:rPr lang="es-ES" dirty="0" err="1"/>
              <a:t>nola</a:t>
            </a:r>
            <a:r>
              <a:rPr lang="es-ES" dirty="0"/>
              <a:t> </a:t>
            </a:r>
            <a:r>
              <a:rPr lang="es-ES" dirty="0" err="1"/>
              <a:t>beste</a:t>
            </a:r>
            <a:r>
              <a:rPr lang="es-ES" dirty="0"/>
              <a:t> </a:t>
            </a:r>
            <a:r>
              <a:rPr lang="es-ES" dirty="0" err="1"/>
              <a:t>hipogluzemiatzaile</a:t>
            </a:r>
            <a:r>
              <a:rPr lang="es-ES" dirty="0"/>
              <a:t> eta </a:t>
            </a:r>
            <a:r>
              <a:rPr lang="es-ES" dirty="0" err="1"/>
              <a:t>antihipertentsibo</a:t>
            </a:r>
            <a:r>
              <a:rPr lang="es-ES" dirty="0"/>
              <a:t> </a:t>
            </a:r>
            <a:r>
              <a:rPr lang="es-ES" dirty="0" err="1" smtClean="0"/>
              <a:t>batzuk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06777" y="1079859"/>
            <a:ext cx="8152792" cy="418699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err="1"/>
              <a:t>Barne</a:t>
            </a:r>
            <a:r>
              <a:rPr lang="es-ES" sz="2000" b="1" dirty="0"/>
              <a:t> </a:t>
            </a:r>
            <a:r>
              <a:rPr lang="es-ES" sz="2000" b="1" dirty="0" err="1"/>
              <a:t>hartutako</a:t>
            </a:r>
            <a:r>
              <a:rPr lang="es-ES" sz="2000" b="1" dirty="0"/>
              <a:t> </a:t>
            </a:r>
            <a:r>
              <a:rPr lang="es-ES" sz="2000" b="1" dirty="0" err="1" smtClean="0"/>
              <a:t>biztanleria</a:t>
            </a:r>
            <a:r>
              <a:rPr lang="es-ES" sz="2000" b="1" dirty="0" smtClean="0"/>
              <a:t>: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DM2 </a:t>
            </a:r>
            <a:r>
              <a:rPr lang="es-ES" sz="1900" dirty="0" err="1"/>
              <a:t>dute</a:t>
            </a:r>
            <a:r>
              <a:rPr lang="es-ES" sz="1900" dirty="0"/>
              <a:t>, 10 </a:t>
            </a:r>
            <a:r>
              <a:rPr lang="es-ES" sz="1900" dirty="0" err="1"/>
              <a:t>urtez</a:t>
            </a:r>
            <a:r>
              <a:rPr lang="es-ES" sz="1900" dirty="0"/>
              <a:t> </a:t>
            </a:r>
            <a:r>
              <a:rPr lang="es-ES" sz="1900" dirty="0" err="1"/>
              <a:t>baino</a:t>
            </a:r>
            <a:r>
              <a:rPr lang="es-ES" sz="1900" dirty="0"/>
              <a:t> </a:t>
            </a:r>
            <a:r>
              <a:rPr lang="es-ES" sz="1900" dirty="0" err="1"/>
              <a:t>gehiagoz</a:t>
            </a:r>
            <a:r>
              <a:rPr lang="es-ES" sz="1900" dirty="0"/>
              <a:t>, % 7,7 eta % 8,7 </a:t>
            </a:r>
            <a:r>
              <a:rPr lang="es-ES" sz="1900" dirty="0" err="1"/>
              <a:t>arteko</a:t>
            </a:r>
            <a:r>
              <a:rPr lang="es-ES" sz="1900" dirty="0"/>
              <a:t> HbA1c </a:t>
            </a:r>
            <a:r>
              <a:rPr lang="es-ES" sz="1900" dirty="0" err="1"/>
              <a:t>basala</a:t>
            </a:r>
            <a:r>
              <a:rPr lang="es-ES" sz="1900" dirty="0"/>
              <a:t>, eta AKB oso </a:t>
            </a:r>
            <a:r>
              <a:rPr lang="es-ES" sz="1900" dirty="0" err="1" smtClean="0"/>
              <a:t>handia</a:t>
            </a:r>
            <a:r>
              <a:rPr lang="es-ES" sz="1900" dirty="0" smtClean="0"/>
              <a:t>. </a:t>
            </a:r>
            <a:r>
              <a:rPr lang="es-ES" sz="1900" dirty="0" err="1" smtClean="0"/>
              <a:t>Salbuespenak</a:t>
            </a:r>
            <a:r>
              <a:rPr lang="es-ES" sz="1900" dirty="0" smtClean="0"/>
              <a:t>: REWIND (</a:t>
            </a:r>
            <a:r>
              <a:rPr lang="es-ES" sz="1900" dirty="0" err="1" smtClean="0"/>
              <a:t>dulaglutida</a:t>
            </a:r>
            <a:r>
              <a:rPr lang="es-ES" sz="1900" dirty="0" smtClean="0"/>
              <a:t>): </a:t>
            </a:r>
            <a:r>
              <a:rPr lang="de-DE" sz="1900" dirty="0" smtClean="0"/>
              <a:t>paziente </a:t>
            </a:r>
            <a:r>
              <a:rPr lang="de-DE" sz="1900" dirty="0"/>
              <a:t>gehienek lehen mailako prebentzioko AKB handia dute</a:t>
            </a:r>
            <a:r>
              <a:rPr lang="es-ES" sz="1900" dirty="0" smtClean="0"/>
              <a:t> y ELIXA </a:t>
            </a:r>
            <a:r>
              <a:rPr lang="es-ES" sz="1900" dirty="0"/>
              <a:t>(</a:t>
            </a:r>
            <a:r>
              <a:rPr lang="es-ES" sz="1900" dirty="0" err="1" smtClean="0"/>
              <a:t>lixisenatida</a:t>
            </a:r>
            <a:r>
              <a:rPr lang="es-ES" sz="1900" dirty="0" smtClean="0"/>
              <a:t>): </a:t>
            </a:r>
            <a:r>
              <a:rPr lang="es-ES" sz="1900" dirty="0" err="1"/>
              <a:t>sindrome</a:t>
            </a:r>
            <a:r>
              <a:rPr lang="es-ES" sz="1900" dirty="0"/>
              <a:t> </a:t>
            </a:r>
            <a:r>
              <a:rPr lang="es-ES" sz="1900" dirty="0" err="1"/>
              <a:t>koronario</a:t>
            </a:r>
            <a:r>
              <a:rPr lang="es-ES" sz="1900" dirty="0"/>
              <a:t> </a:t>
            </a:r>
            <a:r>
              <a:rPr lang="es-ES" sz="1900" dirty="0" err="1"/>
              <a:t>akutua</a:t>
            </a:r>
            <a:r>
              <a:rPr lang="es-ES" sz="1900" dirty="0"/>
              <a:t> izan </a:t>
            </a:r>
            <a:r>
              <a:rPr lang="es-ES" sz="1900" dirty="0" err="1"/>
              <a:t>dute</a:t>
            </a:r>
            <a:r>
              <a:rPr lang="es-ES" sz="1900" dirty="0"/>
              <a:t> eta </a:t>
            </a:r>
            <a:r>
              <a:rPr lang="es-ES" sz="1900" dirty="0" err="1"/>
              <a:t>aurreko</a:t>
            </a:r>
            <a:r>
              <a:rPr lang="es-ES" sz="1900" dirty="0"/>
              <a:t> 180 </a:t>
            </a:r>
            <a:r>
              <a:rPr lang="es-ES" sz="1900" dirty="0" err="1" smtClean="0"/>
              <a:t>egunetan</a:t>
            </a:r>
            <a:r>
              <a:rPr lang="es-ES" sz="1900" dirty="0" smtClean="0"/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err="1"/>
              <a:t>paziente</a:t>
            </a:r>
            <a:r>
              <a:rPr lang="es-ES" sz="1900" dirty="0"/>
              <a:t> </a:t>
            </a:r>
            <a:r>
              <a:rPr lang="es-ES" sz="1900" dirty="0" err="1"/>
              <a:t>gehienek</a:t>
            </a:r>
            <a:r>
              <a:rPr lang="es-ES" sz="1900" dirty="0"/>
              <a:t> </a:t>
            </a:r>
            <a:r>
              <a:rPr lang="es-ES" sz="1900" dirty="0" err="1"/>
              <a:t>metformina</a:t>
            </a:r>
            <a:r>
              <a:rPr lang="es-ES" sz="1900" dirty="0"/>
              <a:t> </a:t>
            </a:r>
            <a:r>
              <a:rPr lang="es-ES" sz="1900" dirty="0" err="1"/>
              <a:t>bidezko</a:t>
            </a:r>
            <a:r>
              <a:rPr lang="es-ES" sz="1900" dirty="0"/>
              <a:t> </a:t>
            </a:r>
            <a:r>
              <a:rPr lang="es-ES" sz="1900" dirty="0" err="1" smtClean="0"/>
              <a:t>tratamendua</a:t>
            </a:r>
            <a:r>
              <a:rPr lang="es-ES" sz="1900" dirty="0" smtClean="0"/>
              <a:t> </a:t>
            </a:r>
            <a:r>
              <a:rPr lang="es-ES" sz="1900" dirty="0" err="1" smtClean="0"/>
              <a:t>dute</a:t>
            </a:r>
            <a:r>
              <a:rPr lang="es-ES" sz="1900" dirty="0" smtClean="0"/>
              <a:t> </a:t>
            </a:r>
            <a:r>
              <a:rPr lang="es-ES" sz="1900" dirty="0"/>
              <a:t>(% 66-81), eta </a:t>
            </a:r>
            <a:r>
              <a:rPr lang="es-ES" sz="1900" dirty="0" err="1"/>
              <a:t>intsulina</a:t>
            </a:r>
            <a:r>
              <a:rPr lang="es-ES" sz="1900" dirty="0"/>
              <a:t> eta </a:t>
            </a:r>
            <a:r>
              <a:rPr lang="es-ES" sz="1900" dirty="0" err="1" smtClean="0"/>
              <a:t>sulfonilureen</a:t>
            </a:r>
            <a:r>
              <a:rPr lang="es-ES" sz="1900" dirty="0" smtClean="0"/>
              <a:t> </a:t>
            </a:r>
            <a:r>
              <a:rPr lang="es-ES" sz="1900" dirty="0" err="1" smtClean="0"/>
              <a:t>erabilera</a:t>
            </a:r>
            <a:r>
              <a:rPr lang="es-ES" sz="1900" dirty="0" smtClean="0"/>
              <a:t> </a:t>
            </a:r>
            <a:r>
              <a:rPr lang="es-ES" sz="1900" dirty="0" err="1" smtClean="0"/>
              <a:t>handia</a:t>
            </a:r>
            <a:r>
              <a:rPr lang="es-ES" sz="1900" dirty="0" smtClean="0"/>
              <a:t>.</a:t>
            </a:r>
          </a:p>
          <a:p>
            <a:pPr algn="just">
              <a:lnSpc>
                <a:spcPts val="2280"/>
              </a:lnSpc>
              <a:spcBef>
                <a:spcPts val="0"/>
              </a:spcBef>
            </a:pPr>
            <a:endParaRPr lang="es-ES" sz="1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err="1" smtClean="0"/>
              <a:t>Emaitza</a:t>
            </a:r>
            <a:r>
              <a:rPr lang="es-ES" sz="2000" b="1" dirty="0" smtClean="0"/>
              <a:t> </a:t>
            </a:r>
            <a:r>
              <a:rPr lang="es-ES" sz="2000" b="1" dirty="0" err="1"/>
              <a:t>nagusiaren</a:t>
            </a:r>
            <a:r>
              <a:rPr lang="es-ES" sz="2000" b="1" dirty="0"/>
              <a:t> </a:t>
            </a:r>
            <a:r>
              <a:rPr lang="es-ES" sz="2000" b="1" dirty="0" err="1"/>
              <a:t>aldagaia</a:t>
            </a:r>
            <a:r>
              <a:rPr lang="es-ES" sz="1900" b="1" dirty="0" smtClean="0"/>
              <a:t>:</a:t>
            </a:r>
            <a:r>
              <a:rPr lang="es-ES" sz="1900" dirty="0" smtClean="0"/>
              <a:t> MACE (</a:t>
            </a:r>
            <a:r>
              <a:rPr lang="es-ES" sz="1900" dirty="0" err="1" smtClean="0"/>
              <a:t>heriotza</a:t>
            </a:r>
            <a:r>
              <a:rPr lang="es-ES" sz="1900" dirty="0" smtClean="0"/>
              <a:t> </a:t>
            </a:r>
            <a:r>
              <a:rPr lang="es-ES" sz="1900" dirty="0" err="1"/>
              <a:t>kardiobaskularrak</a:t>
            </a:r>
            <a:r>
              <a:rPr lang="es-ES" sz="1900" dirty="0"/>
              <a:t>, </a:t>
            </a:r>
            <a:r>
              <a:rPr lang="es-ES" sz="1900" dirty="0" err="1"/>
              <a:t>miokardio-infartu</a:t>
            </a:r>
            <a:r>
              <a:rPr lang="es-ES" sz="1900" dirty="0"/>
              <a:t> </a:t>
            </a:r>
            <a:r>
              <a:rPr lang="es-ES" sz="1900" dirty="0" err="1"/>
              <a:t>akutu</a:t>
            </a:r>
            <a:r>
              <a:rPr lang="es-ES" sz="1900" dirty="0"/>
              <a:t> </a:t>
            </a:r>
            <a:r>
              <a:rPr lang="es-ES" sz="1900" dirty="0" err="1"/>
              <a:t>ez-hilgarriak</a:t>
            </a:r>
            <a:r>
              <a:rPr lang="es-ES" sz="1900" dirty="0"/>
              <a:t> (MIA) </a:t>
            </a:r>
            <a:r>
              <a:rPr lang="es-ES" sz="1900" dirty="0" err="1"/>
              <a:t>edo</a:t>
            </a:r>
            <a:r>
              <a:rPr lang="es-ES" sz="1900" dirty="0"/>
              <a:t> </a:t>
            </a:r>
            <a:r>
              <a:rPr lang="es-ES" sz="1900" dirty="0" err="1"/>
              <a:t>iktus</a:t>
            </a:r>
            <a:r>
              <a:rPr lang="es-ES" sz="1900" dirty="0"/>
              <a:t> </a:t>
            </a:r>
            <a:r>
              <a:rPr lang="es-ES" sz="1900" dirty="0" err="1"/>
              <a:t>ez-hilgarriak</a:t>
            </a:r>
            <a:r>
              <a:rPr lang="es-ES" sz="1900" dirty="0"/>
              <a:t> </a:t>
            </a:r>
            <a:r>
              <a:rPr lang="es-ES" sz="1900" dirty="0" err="1"/>
              <a:t>osatzen</a:t>
            </a:r>
            <a:r>
              <a:rPr lang="es-ES" sz="1900" dirty="0"/>
              <a:t> </a:t>
            </a:r>
            <a:r>
              <a:rPr lang="es-ES" sz="1900" dirty="0" err="1"/>
              <a:t>dute</a:t>
            </a:r>
            <a:r>
              <a:rPr lang="es-ES" sz="1900" dirty="0"/>
              <a:t>) </a:t>
            </a:r>
            <a:r>
              <a:rPr lang="es-ES" sz="1900" dirty="0" smtClean="0"/>
              <a:t>ELIXA </a:t>
            </a:r>
            <a:r>
              <a:rPr lang="es-ES" sz="1900" dirty="0" err="1" smtClean="0"/>
              <a:t>saiakuntzan</a:t>
            </a:r>
            <a:r>
              <a:rPr lang="es-ES" sz="1900" dirty="0" smtClean="0"/>
              <a:t>  izan </a:t>
            </a:r>
            <a:r>
              <a:rPr lang="es-ES" sz="1900" dirty="0" err="1" smtClean="0"/>
              <a:t>ezik</a:t>
            </a:r>
            <a:r>
              <a:rPr lang="es-ES" sz="1900" dirty="0" smtClean="0"/>
              <a:t>, </a:t>
            </a:r>
            <a:r>
              <a:rPr lang="es-ES" sz="2000" dirty="0"/>
              <a:t>MACE «</a:t>
            </a:r>
            <a:r>
              <a:rPr lang="es-ES" sz="2000" dirty="0" err="1"/>
              <a:t>hedatuaren</a:t>
            </a:r>
            <a:r>
              <a:rPr lang="es-ES" sz="2000" dirty="0"/>
              <a:t>» </a:t>
            </a:r>
            <a:r>
              <a:rPr lang="es-ES" sz="2000" dirty="0" err="1"/>
              <a:t>aldagaia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 smtClean="0"/>
              <a:t>baitu</a:t>
            </a:r>
            <a:r>
              <a:rPr lang="es-ES" sz="2000" dirty="0" smtClean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6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err="1" smtClean="0"/>
              <a:t>Jarraipen-denbora</a:t>
            </a:r>
            <a:r>
              <a:rPr lang="es-ES" sz="2000" dirty="0" smtClean="0"/>
              <a:t>: </a:t>
            </a:r>
            <a:r>
              <a:rPr lang="es-ES" sz="1900" dirty="0" err="1" smtClean="0"/>
              <a:t>aldakorra</a:t>
            </a:r>
            <a:r>
              <a:rPr lang="es-ES" sz="1900" dirty="0"/>
              <a:t>; </a:t>
            </a:r>
            <a:r>
              <a:rPr lang="es-ES" sz="1900" dirty="0" err="1" smtClean="0"/>
              <a:t>jarraipen</a:t>
            </a:r>
            <a:r>
              <a:rPr lang="es-ES" sz="1900" dirty="0" smtClean="0"/>
              <a:t>-mediana 1,3 </a:t>
            </a:r>
            <a:r>
              <a:rPr lang="es-ES" sz="1900" dirty="0" err="1" smtClean="0"/>
              <a:t>urtekoa</a:t>
            </a:r>
            <a:r>
              <a:rPr lang="es-ES" sz="1900" dirty="0" smtClean="0"/>
              <a:t> PIONEER-6 </a:t>
            </a:r>
            <a:r>
              <a:rPr lang="es-ES" sz="1900" dirty="0" err="1" smtClean="0"/>
              <a:t>saiakuntzan</a:t>
            </a:r>
            <a:r>
              <a:rPr lang="es-ES" sz="1900" dirty="0" smtClean="0"/>
              <a:t> (</a:t>
            </a:r>
            <a:r>
              <a:rPr lang="es-ES" sz="1900" dirty="0" err="1" smtClean="0"/>
              <a:t>aho</a:t>
            </a:r>
            <a:r>
              <a:rPr lang="es-ES" sz="1900" dirty="0" smtClean="0"/>
              <a:t> </a:t>
            </a:r>
            <a:r>
              <a:rPr lang="es-ES" sz="1900" dirty="0" err="1" smtClean="0"/>
              <a:t>bidezko</a:t>
            </a:r>
            <a:r>
              <a:rPr lang="es-ES" sz="1900" dirty="0" smtClean="0"/>
              <a:t> </a:t>
            </a:r>
            <a:r>
              <a:rPr lang="es-ES" sz="1900" dirty="0" err="1" smtClean="0"/>
              <a:t>semaglutida</a:t>
            </a:r>
            <a:r>
              <a:rPr lang="es-ES" sz="1900" dirty="0"/>
              <a:t>) </a:t>
            </a:r>
            <a:r>
              <a:rPr lang="es-ES" sz="1900" dirty="0" smtClean="0"/>
              <a:t>eta REWIND </a:t>
            </a:r>
            <a:r>
              <a:rPr lang="es-ES" sz="1900" dirty="0" err="1"/>
              <a:t>saiakuntzan</a:t>
            </a:r>
            <a:r>
              <a:rPr lang="es-ES" sz="1900" dirty="0"/>
              <a:t>, </a:t>
            </a:r>
            <a:r>
              <a:rPr lang="es-ES" sz="1900" dirty="0" err="1"/>
              <a:t>dulaglutidarekin</a:t>
            </a:r>
            <a:r>
              <a:rPr lang="es-ES" sz="1900" dirty="0"/>
              <a:t>, 5,4 </a:t>
            </a:r>
            <a:r>
              <a:rPr lang="es-ES" sz="1900" dirty="0" err="1"/>
              <a:t>urtekoa</a:t>
            </a:r>
            <a:r>
              <a:rPr lang="es-ES" sz="1900" dirty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900" dirty="0" smtClean="0"/>
              <a:t> </a:t>
            </a:r>
            <a:endParaRPr lang="es-ES" sz="1900" dirty="0"/>
          </a:p>
        </p:txBody>
      </p:sp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768927" y="165459"/>
            <a:ext cx="7772400" cy="904897"/>
          </a:xfrm>
        </p:spPr>
        <p:txBody>
          <a:bodyPr/>
          <a:lstStyle/>
          <a:p>
            <a:r>
              <a:rPr lang="es-ES_tradnl" sz="2400" dirty="0">
                <a:latin typeface="Arial Black" panose="020B0A04020102020204" pitchFamily="34" charset="0"/>
              </a:rPr>
              <a:t>SEGURTASUN KARDIOBASKULARREKO SAIAKUNTZAK (ASK-KB</a:t>
            </a:r>
            <a:r>
              <a:rPr lang="es-ES_tradnl" sz="2400" dirty="0" smtClean="0">
                <a:latin typeface="Arial Black" panose="020B0A04020102020204" pitchFamily="34" charset="0"/>
              </a:rPr>
              <a:t>)</a:t>
            </a:r>
            <a:endParaRPr 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29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130624"/>
            <a:ext cx="7693429" cy="835214"/>
          </a:xfrm>
        </p:spPr>
        <p:txBody>
          <a:bodyPr/>
          <a:lstStyle/>
          <a:p>
            <a:r>
              <a:rPr lang="es-ES_tradnl" sz="2400" dirty="0" smtClean="0">
                <a:latin typeface="Arial Black" panose="020B0A04020102020204" pitchFamily="34" charset="0"/>
              </a:rPr>
              <a:t>ASK-KB:</a:t>
            </a:r>
            <a:br>
              <a:rPr lang="es-ES_tradnl" sz="2400" dirty="0" smtClean="0">
                <a:latin typeface="Arial Black" panose="020B0A04020102020204" pitchFamily="34" charset="0"/>
              </a:rPr>
            </a:br>
            <a:r>
              <a:rPr lang="es-ES_tradnl" sz="2400" dirty="0" smtClean="0">
                <a:latin typeface="Arial Black" panose="020B0A04020102020204" pitchFamily="34" charset="0"/>
              </a:rPr>
              <a:t> </a:t>
            </a:r>
            <a:r>
              <a:rPr lang="es-ES_tradnl" sz="2400" dirty="0">
                <a:latin typeface="Arial Black" panose="020B0A04020102020204" pitchFamily="34" charset="0"/>
              </a:rPr>
              <a:t>ONDORIO KARDIOBASKULARRAK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73825" y="1020453"/>
            <a:ext cx="8185743" cy="435273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arGLP1 </a:t>
            </a:r>
            <a:r>
              <a:rPr lang="es-ES" sz="1900" b="1" dirty="0" err="1" smtClean="0"/>
              <a:t>guztiak</a:t>
            </a:r>
            <a:r>
              <a:rPr lang="es-ES" sz="1900" b="1" dirty="0" smtClean="0"/>
              <a:t> </a:t>
            </a:r>
            <a:r>
              <a:rPr lang="es-ES" sz="1900" dirty="0" err="1" smtClean="0"/>
              <a:t>erakusten</a:t>
            </a:r>
            <a:r>
              <a:rPr lang="es-ES" sz="1900" dirty="0" smtClean="0"/>
              <a:t> </a:t>
            </a:r>
            <a:r>
              <a:rPr lang="es-ES" sz="1900" dirty="0" err="1" smtClean="0"/>
              <a:t>dute</a:t>
            </a:r>
            <a:r>
              <a:rPr lang="es-ES" sz="1900" dirty="0" smtClean="0"/>
              <a:t> </a:t>
            </a:r>
            <a:r>
              <a:rPr lang="es-ES" sz="1900" b="1" dirty="0" smtClean="0"/>
              <a:t>Ez-</a:t>
            </a:r>
            <a:r>
              <a:rPr lang="es-ES" sz="1900" b="1" dirty="0" err="1" smtClean="0"/>
              <a:t>gutxiagotasunaren</a:t>
            </a:r>
            <a:r>
              <a:rPr lang="es-ES" sz="1900" b="1" dirty="0" smtClean="0"/>
              <a:t> </a:t>
            </a:r>
            <a:r>
              <a:rPr lang="es-ES" sz="1900" dirty="0" smtClean="0"/>
              <a:t>vs placebo MACE </a:t>
            </a:r>
            <a:r>
              <a:rPr lang="es-ES" sz="1900" dirty="0" err="1" smtClean="0"/>
              <a:t>aldagaian</a:t>
            </a:r>
            <a:r>
              <a:rPr lang="es-ES" sz="1900" dirty="0" smtClean="0"/>
              <a:t> </a:t>
            </a:r>
            <a:r>
              <a:rPr lang="es-ES" sz="1900" dirty="0"/>
              <a:t>: </a:t>
            </a:r>
            <a:r>
              <a:rPr lang="es-ES" sz="1900" dirty="0" err="1"/>
              <a:t>segurtasun</a:t>
            </a:r>
            <a:r>
              <a:rPr lang="es-ES" sz="1900" dirty="0"/>
              <a:t> </a:t>
            </a:r>
            <a:r>
              <a:rPr lang="es-ES" sz="1900" dirty="0" err="1"/>
              <a:t>kardiobaskularra</a:t>
            </a:r>
            <a:r>
              <a:rPr lang="es-ES" sz="1900" dirty="0"/>
              <a:t>. </a:t>
            </a: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MACE </a:t>
            </a:r>
            <a:r>
              <a:rPr lang="es-ES" sz="1900" dirty="0" err="1" smtClean="0"/>
              <a:t>nabarmen</a:t>
            </a:r>
            <a:r>
              <a:rPr lang="es-ES" sz="1900" dirty="0" smtClean="0"/>
              <a:t> </a:t>
            </a:r>
            <a:r>
              <a:rPr lang="es-ES" sz="1900" dirty="0" err="1" smtClean="0"/>
              <a:t>egin</a:t>
            </a:r>
            <a:r>
              <a:rPr lang="es-ES" sz="1900" dirty="0" smtClean="0"/>
              <a:t> </a:t>
            </a:r>
            <a:r>
              <a:rPr lang="es-ES" sz="1900" dirty="0"/>
              <a:t>du </a:t>
            </a:r>
            <a:r>
              <a:rPr lang="es-ES" sz="1900" b="1" dirty="0" err="1"/>
              <a:t>behera</a:t>
            </a:r>
            <a:r>
              <a:rPr lang="es-ES" sz="1900" dirty="0"/>
              <a:t> LEADER (</a:t>
            </a:r>
            <a:r>
              <a:rPr lang="es-ES" sz="1900" b="1" dirty="0" err="1" smtClean="0"/>
              <a:t>liraglutida</a:t>
            </a:r>
            <a:r>
              <a:rPr lang="es-ES" sz="1900" dirty="0" smtClean="0"/>
              <a:t>) </a:t>
            </a:r>
            <a:r>
              <a:rPr lang="es-ES" sz="1900" dirty="0"/>
              <a:t>eta REWIND (</a:t>
            </a:r>
            <a:r>
              <a:rPr lang="es-ES" sz="1900" b="1" dirty="0" err="1"/>
              <a:t>dulaglutida</a:t>
            </a:r>
            <a:r>
              <a:rPr lang="es-ES" sz="1900" dirty="0"/>
              <a:t>) </a:t>
            </a:r>
            <a:r>
              <a:rPr lang="es-ES" sz="1900" dirty="0" err="1" smtClean="0"/>
              <a:t>saiakuntzetan</a:t>
            </a:r>
            <a:r>
              <a:rPr lang="es-ES" sz="1900" dirty="0" smtClean="0"/>
              <a:t>. </a:t>
            </a:r>
            <a:r>
              <a:rPr lang="es-ES" sz="1900" dirty="0" err="1" smtClean="0"/>
              <a:t>Eragin</a:t>
            </a:r>
            <a:r>
              <a:rPr lang="es-ES" sz="1900" dirty="0" smtClean="0"/>
              <a:t> </a:t>
            </a:r>
            <a:r>
              <a:rPr lang="es-ES" sz="1900" dirty="0" err="1"/>
              <a:t>txiki</a:t>
            </a:r>
            <a:r>
              <a:rPr lang="es-ES" sz="1900" dirty="0"/>
              <a:t> </a:t>
            </a:r>
            <a:r>
              <a:rPr lang="es-ES" sz="1900" dirty="0" err="1"/>
              <a:t>samarra</a:t>
            </a:r>
            <a:r>
              <a:rPr lang="es-ES" sz="1900" dirty="0"/>
              <a:t> (</a:t>
            </a:r>
            <a:r>
              <a:rPr lang="es-ES" sz="1900" dirty="0" err="1"/>
              <a:t>gertaerak</a:t>
            </a:r>
            <a:r>
              <a:rPr lang="es-ES" sz="1900" dirty="0"/>
              <a:t> % 12-13 </a:t>
            </a:r>
            <a:r>
              <a:rPr lang="es-ES" sz="1900" dirty="0" err="1"/>
              <a:t>murriztu</a:t>
            </a:r>
            <a:r>
              <a:rPr lang="es-ES" sz="1900" dirty="0"/>
              <a:t> </a:t>
            </a:r>
            <a:r>
              <a:rPr lang="es-ES" sz="1900" dirty="0" err="1"/>
              <a:t>egiten</a:t>
            </a:r>
            <a:r>
              <a:rPr lang="es-ES" sz="1900" dirty="0"/>
              <a:t> </a:t>
            </a:r>
            <a:r>
              <a:rPr lang="es-ES" sz="1900" dirty="0" err="1" smtClean="0"/>
              <a:t>dira</a:t>
            </a:r>
            <a:r>
              <a:rPr lang="es-ES" sz="1900" dirty="0" smtClean="0"/>
              <a:t>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err="1"/>
              <a:t>Larruazalpeko</a:t>
            </a:r>
            <a:r>
              <a:rPr lang="es-ES" sz="1900" dirty="0"/>
              <a:t> </a:t>
            </a:r>
            <a:r>
              <a:rPr lang="es-ES" sz="1900" dirty="0" err="1" smtClean="0"/>
              <a:t>semaglutidak</a:t>
            </a:r>
            <a:r>
              <a:rPr lang="es-ES" sz="1900" dirty="0" smtClean="0"/>
              <a:t> (SUSTAIN-6) </a:t>
            </a:r>
            <a:r>
              <a:rPr lang="es-ES" sz="1900" dirty="0" err="1" smtClean="0"/>
              <a:t>erakutsi</a:t>
            </a:r>
            <a:r>
              <a:rPr lang="es-ES" sz="1900" dirty="0" smtClean="0"/>
              <a:t> </a:t>
            </a:r>
            <a:r>
              <a:rPr lang="es-ES" sz="1900" dirty="0" err="1"/>
              <a:t>zuen</a:t>
            </a:r>
            <a:r>
              <a:rPr lang="es-ES" sz="1900" dirty="0"/>
              <a:t> MACE </a:t>
            </a:r>
            <a:r>
              <a:rPr lang="es-ES" sz="1900" dirty="0" err="1" smtClean="0"/>
              <a:t>gertaeren</a:t>
            </a:r>
            <a:r>
              <a:rPr lang="es-ES" sz="1900" dirty="0" smtClean="0"/>
              <a:t> </a:t>
            </a:r>
            <a:r>
              <a:rPr lang="es-ES" sz="1900" dirty="0" err="1" smtClean="0"/>
              <a:t>murrizketa</a:t>
            </a:r>
            <a:r>
              <a:rPr lang="es-ES" sz="1900" dirty="0" smtClean="0"/>
              <a:t> </a:t>
            </a:r>
            <a:r>
              <a:rPr lang="es-ES" sz="1900" dirty="0" err="1" smtClean="0"/>
              <a:t>baina</a:t>
            </a:r>
            <a:r>
              <a:rPr lang="es-ES" sz="1900" dirty="0" smtClean="0"/>
              <a:t> </a:t>
            </a:r>
            <a:r>
              <a:rPr lang="es-ES" sz="1900" dirty="0" err="1" smtClean="0"/>
              <a:t>saiakuntza</a:t>
            </a:r>
            <a:r>
              <a:rPr lang="es-ES" sz="1900" dirty="0" smtClean="0"/>
              <a:t> </a:t>
            </a:r>
            <a:r>
              <a:rPr lang="es-ES" sz="1900" dirty="0" err="1" smtClean="0"/>
              <a:t>ez</a:t>
            </a:r>
            <a:r>
              <a:rPr lang="es-ES" sz="1900" dirty="0" smtClean="0"/>
              <a:t> </a:t>
            </a:r>
            <a:r>
              <a:rPr lang="es-ES" sz="1900" dirty="0" err="1"/>
              <a:t>zegoen</a:t>
            </a:r>
            <a:r>
              <a:rPr lang="es-ES" sz="1900" dirty="0"/>
              <a:t> </a:t>
            </a:r>
            <a:r>
              <a:rPr lang="es-ES" sz="1900" dirty="0" err="1"/>
              <a:t>diseinatuta</a:t>
            </a:r>
            <a:r>
              <a:rPr lang="es-ES" sz="1900" dirty="0"/>
              <a:t> </a:t>
            </a:r>
            <a:r>
              <a:rPr lang="es-ES" sz="1900" dirty="0" err="1"/>
              <a:t>aldagai</a:t>
            </a:r>
            <a:r>
              <a:rPr lang="es-ES" sz="1900" dirty="0"/>
              <a:t> </a:t>
            </a:r>
            <a:r>
              <a:rPr lang="es-ES" sz="1900" dirty="0" err="1"/>
              <a:t>nagusiaren</a:t>
            </a:r>
            <a:r>
              <a:rPr lang="es-ES" sz="1900" dirty="0"/>
              <a:t> </a:t>
            </a:r>
            <a:r>
              <a:rPr lang="es-ES" sz="1900" dirty="0" err="1"/>
              <a:t>nagusitasuna</a:t>
            </a:r>
            <a:r>
              <a:rPr lang="es-ES" sz="1900" dirty="0"/>
              <a:t> </a:t>
            </a:r>
            <a:r>
              <a:rPr lang="es-ES" sz="1900" dirty="0" err="1"/>
              <a:t>erakusteko</a:t>
            </a:r>
            <a:r>
              <a:rPr lang="es-ES" sz="1900" dirty="0"/>
              <a:t>, eta, </a:t>
            </a:r>
            <a:r>
              <a:rPr lang="es-ES" sz="1900" dirty="0" err="1"/>
              <a:t>beraz</a:t>
            </a:r>
            <a:r>
              <a:rPr lang="es-ES" sz="1900" dirty="0"/>
              <a:t>, </a:t>
            </a:r>
            <a:r>
              <a:rPr lang="es-ES" sz="1900" dirty="0" err="1"/>
              <a:t>ebidentzia</a:t>
            </a:r>
            <a:r>
              <a:rPr lang="es-ES" sz="1900" dirty="0"/>
              <a:t> </a:t>
            </a:r>
            <a:r>
              <a:rPr lang="es-ES" sz="1900" dirty="0" err="1"/>
              <a:t>ez</a:t>
            </a:r>
            <a:r>
              <a:rPr lang="es-ES" sz="1900" dirty="0"/>
              <a:t> da </a:t>
            </a:r>
            <a:r>
              <a:rPr lang="es-ES" sz="1900" dirty="0" err="1"/>
              <a:t>hain</a:t>
            </a:r>
            <a:r>
              <a:rPr lang="es-ES" sz="1900" dirty="0"/>
              <a:t> </a:t>
            </a:r>
            <a:r>
              <a:rPr lang="es-ES" sz="1900" dirty="0" err="1"/>
              <a:t>sendoa</a:t>
            </a:r>
            <a:r>
              <a:rPr lang="es-ES" sz="1900" dirty="0" smtClean="0"/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9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err="1"/>
              <a:t>Gainerako</a:t>
            </a:r>
            <a:r>
              <a:rPr lang="es-ES" sz="1900" dirty="0"/>
              <a:t> </a:t>
            </a:r>
            <a:r>
              <a:rPr lang="es-ES" sz="1900" dirty="0" err="1"/>
              <a:t>aldagai</a:t>
            </a:r>
            <a:r>
              <a:rPr lang="es-ES" sz="1900" dirty="0"/>
              <a:t> </a:t>
            </a:r>
            <a:r>
              <a:rPr lang="es-ES" sz="1900" dirty="0" err="1"/>
              <a:t>kardiobaskularren</a:t>
            </a:r>
            <a:r>
              <a:rPr lang="es-ES" sz="1900" dirty="0"/>
              <a:t> </a:t>
            </a:r>
            <a:r>
              <a:rPr lang="es-ES" sz="1900" dirty="0" err="1" smtClean="0"/>
              <a:t>kasuan</a:t>
            </a:r>
            <a:r>
              <a:rPr lang="es-ES" sz="1900" dirty="0" smtClean="0"/>
              <a:t> (</a:t>
            </a:r>
            <a:r>
              <a:rPr lang="es-ES" sz="1900" dirty="0" err="1" smtClean="0"/>
              <a:t>bigarren</a:t>
            </a:r>
            <a:r>
              <a:rPr lang="es-ES" sz="1900" dirty="0" smtClean="0"/>
              <a:t> </a:t>
            </a:r>
            <a:r>
              <a:rPr lang="es-ES" sz="1900" dirty="0" err="1" smtClean="0"/>
              <a:t>mailako</a:t>
            </a:r>
            <a:r>
              <a:rPr lang="es-ES" sz="1900" dirty="0" smtClean="0"/>
              <a:t> </a:t>
            </a:r>
            <a:r>
              <a:rPr lang="es-ES" sz="1900" dirty="0" err="1" smtClean="0"/>
              <a:t>aldagaiak</a:t>
            </a:r>
            <a:r>
              <a:rPr lang="es-ES" sz="1900" dirty="0" smtClean="0"/>
              <a:t>), </a:t>
            </a:r>
            <a:r>
              <a:rPr lang="es-ES" sz="1900" dirty="0" err="1"/>
              <a:t>zenbait</a:t>
            </a:r>
            <a:r>
              <a:rPr lang="es-ES" sz="1900" dirty="0"/>
              <a:t> </a:t>
            </a:r>
            <a:r>
              <a:rPr lang="es-ES" sz="1900" dirty="0" err="1"/>
              <a:t>saiakuntzatan</a:t>
            </a:r>
            <a:r>
              <a:rPr lang="es-ES" sz="1900" dirty="0"/>
              <a:t> (</a:t>
            </a:r>
            <a:r>
              <a:rPr lang="es-ES" sz="1900" dirty="0" err="1"/>
              <a:t>baina</a:t>
            </a:r>
            <a:r>
              <a:rPr lang="es-ES" sz="1900" dirty="0"/>
              <a:t> </a:t>
            </a:r>
            <a:r>
              <a:rPr lang="es-ES" sz="1900" dirty="0" err="1"/>
              <a:t>ez</a:t>
            </a:r>
            <a:r>
              <a:rPr lang="es-ES" sz="1900" dirty="0"/>
              <a:t> </a:t>
            </a:r>
            <a:r>
              <a:rPr lang="es-ES" sz="1900" dirty="0" err="1"/>
              <a:t>guztietan</a:t>
            </a:r>
            <a:r>
              <a:rPr lang="es-ES" sz="1900" dirty="0"/>
              <a:t>) </a:t>
            </a:r>
            <a:r>
              <a:rPr lang="es-ES" sz="1900" dirty="0" err="1"/>
              <a:t>eragin</a:t>
            </a:r>
            <a:r>
              <a:rPr lang="es-ES" sz="1900" dirty="0"/>
              <a:t> </a:t>
            </a:r>
            <a:r>
              <a:rPr lang="es-ES" sz="1900" dirty="0" err="1"/>
              <a:t>onuragarriak</a:t>
            </a:r>
            <a:r>
              <a:rPr lang="es-ES" sz="1900" dirty="0"/>
              <a:t> </a:t>
            </a:r>
            <a:r>
              <a:rPr lang="es-ES" sz="1900" dirty="0" err="1"/>
              <a:t>ikusten</a:t>
            </a:r>
            <a:r>
              <a:rPr lang="es-ES" sz="1900" dirty="0"/>
              <a:t> </a:t>
            </a:r>
            <a:r>
              <a:rPr lang="es-ES" sz="1900" dirty="0" err="1"/>
              <a:t>dira</a:t>
            </a:r>
            <a:r>
              <a:rPr lang="es-ES" sz="1900" dirty="0"/>
              <a:t> </a:t>
            </a:r>
            <a:r>
              <a:rPr lang="es-ES" sz="1900" dirty="0" err="1"/>
              <a:t>hilkortasun</a:t>
            </a:r>
            <a:r>
              <a:rPr lang="es-ES" sz="1900" dirty="0"/>
              <a:t> </a:t>
            </a:r>
            <a:r>
              <a:rPr lang="es-ES" sz="1900" dirty="0" err="1"/>
              <a:t>kardiobaskularraren</a:t>
            </a:r>
            <a:r>
              <a:rPr lang="es-ES" sz="1900" dirty="0"/>
              <a:t>, </a:t>
            </a:r>
            <a:r>
              <a:rPr lang="es-ES" sz="1900" dirty="0" err="1"/>
              <a:t>iktusaren</a:t>
            </a:r>
            <a:r>
              <a:rPr lang="es-ES" sz="1900" dirty="0"/>
              <a:t> eta </a:t>
            </a:r>
            <a:r>
              <a:rPr lang="es-ES" sz="1900" dirty="0" err="1"/>
              <a:t>hilkortasun</a:t>
            </a:r>
            <a:r>
              <a:rPr lang="es-ES" sz="1900" dirty="0"/>
              <a:t> </a:t>
            </a:r>
            <a:r>
              <a:rPr lang="es-ES" sz="1900" dirty="0" err="1"/>
              <a:t>osoaren</a:t>
            </a:r>
            <a:r>
              <a:rPr lang="es-ES" sz="1900" dirty="0"/>
              <a:t> </a:t>
            </a:r>
            <a:r>
              <a:rPr lang="es-ES" sz="1900" dirty="0" err="1" smtClean="0"/>
              <a:t>arriskua</a:t>
            </a:r>
            <a:r>
              <a:rPr lang="es-ES" sz="1900" dirty="0" smtClean="0"/>
              <a:t> </a:t>
            </a:r>
            <a:r>
              <a:rPr lang="es-ES" sz="1900" dirty="0" err="1" smtClean="0"/>
              <a:t>murrizteari</a:t>
            </a:r>
            <a:r>
              <a:rPr lang="es-ES" sz="1900" dirty="0" smtClean="0"/>
              <a:t> </a:t>
            </a:r>
            <a:r>
              <a:rPr lang="es-ES" sz="1900" dirty="0" err="1"/>
              <a:t>dagokionez</a:t>
            </a:r>
            <a:r>
              <a:rPr lang="es-ES" sz="1900" dirty="0"/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900" dirty="0" smtClean="0"/>
              <a:t>.</a:t>
            </a:r>
            <a:endParaRPr lang="es-ES" sz="1900" dirty="0"/>
          </a:p>
        </p:txBody>
      </p:sp>
    </p:spTree>
    <p:extLst>
      <p:ext uri="{BB962C8B-B14F-4D97-AF65-F5344CB8AC3E}">
        <p14:creationId xmlns:p14="http://schemas.microsoft.com/office/powerpoint/2010/main" val="427612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2" ma:contentTypeDescription="Crear nuevo documento." ma:contentTypeScope="" ma:versionID="62723476b7a74cd64c20771f205ad54e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8ca0a17ec2797f3761595b2a0608bb0e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610C8A-86F6-4282-A237-45E1D18AA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3C29DF-73E4-4EA7-90F1-394DDFB73BC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fdafc60-6e87-4fef-9209-278af2a3ac6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Plantilla INFAC Presentación Power Point</Template>
  <TotalTime>1212</TotalTime>
  <Words>1670</Words>
  <Application>Microsoft Office PowerPoint</Application>
  <PresentationFormat>Presentación en pantalla (4:3)</PresentationFormat>
  <Paragraphs>124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Avenir Heavy</vt:lpstr>
      <vt:lpstr>Calibri</vt:lpstr>
      <vt:lpstr>Wingdings</vt:lpstr>
      <vt:lpstr>Tema de Office</vt:lpstr>
      <vt:lpstr>Presentación de PowerPoint</vt:lpstr>
      <vt:lpstr>Presentación de PowerPoint</vt:lpstr>
      <vt:lpstr>HITZAURREA</vt:lpstr>
      <vt:lpstr>       EKINTZA MEKANISMOA ETA ERAGINKORTASUN HIPOGLUZEMIATZAILEA (1) </vt:lpstr>
      <vt:lpstr>       EKINTZA MEKANISMOA ETA ERAGINKORTASUN HIPOGLUZEMIATZAILEA (2) </vt:lpstr>
      <vt:lpstr>       EKINTZA MEKANISMOA ETA ERAGINKORTASUN HIPOGLUZEMIATZAILEA (3) </vt:lpstr>
      <vt:lpstr>SEGURTASUN KARDIOBASKULARREKO SAIAKUNTZAK (ASK-KB)</vt:lpstr>
      <vt:lpstr>SEGURTASUN KARDIOBASKULARREKO SAIAKUNTZAK (ASK-KB)</vt:lpstr>
      <vt:lpstr>ASK-KB:  ONDORIO KARDIOBASKULARRAK</vt:lpstr>
      <vt:lpstr>Presentación de PowerPoint</vt:lpstr>
      <vt:lpstr>ASK-KB:  GILTZURRUNETAN ERAGITEN DITUZTEN EFEKTUAK ETA BESTE EFEKTU MIKROBASKULAR BATZUK</vt:lpstr>
      <vt:lpstr> ASK-KB: :  METAANALISIA (1)</vt:lpstr>
      <vt:lpstr> ASK-KB: :  METAANALISIA (2)</vt:lpstr>
      <vt:lpstr>SEGURTASUN KARDIOBASKULARREKO SAIAKUNTZEN ONDORIOAK</vt:lpstr>
      <vt:lpstr>ONDORIO KALTEGARRIAK</vt:lpstr>
      <vt:lpstr>ZER DIOTE PRAKTIKA KLINIKOKO GIDEK?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FERNANDEZ URIA</dc:creator>
  <cp:lastModifiedBy>Benitez Muniozguren, Cristina</cp:lastModifiedBy>
  <cp:revision>185</cp:revision>
  <dcterms:created xsi:type="dcterms:W3CDTF">2020-03-06T07:41:41Z</dcterms:created>
  <dcterms:modified xsi:type="dcterms:W3CDTF">2020-12-23T12:08:28Z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