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1" r:id="rId6"/>
    <p:sldId id="262" r:id="rId7"/>
    <p:sldId id="263" r:id="rId8"/>
    <p:sldId id="264" r:id="rId9"/>
    <p:sldId id="265" r:id="rId10"/>
    <p:sldId id="269" r:id="rId11"/>
    <p:sldId id="276" r:id="rId12"/>
    <p:sldId id="270" r:id="rId13"/>
    <p:sldId id="277" r:id="rId14"/>
    <p:sldId id="271" r:id="rId15"/>
    <p:sldId id="272" r:id="rId16"/>
    <p:sldId id="274" r:id="rId17"/>
    <p:sldId id="278" r:id="rId18"/>
    <p:sldId id="275" r:id="rId19"/>
    <p:sldId id="273" r:id="rId20"/>
    <p:sldId id="280" r:id="rId21"/>
    <p:sldId id="279" r:id="rId22"/>
    <p:sldId id="268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OA GOMEZ TIJERO" initials="NGT" lastIdx="1" clrIdx="0">
    <p:extLst>
      <p:ext uri="{19B8F6BF-5375-455C-9EA6-DF929625EA0E}">
        <p15:presenceInfo xmlns:p15="http://schemas.microsoft.com/office/powerpoint/2012/main" userId="S-1-5-21-3957148863-1721901046-757422038-1330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CBC"/>
    <a:srgbClr val="5FB1B6"/>
    <a:srgbClr val="33CCCC"/>
    <a:srgbClr val="00FFFF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E281D-F5A8-0F14-14B2-63C0537D214D}" v="909" dt="2020-05-08T09:46:48.037"/>
    <p1510:client id="{76E1C368-AA47-E925-15E6-9FC7FBD2D0C2}" v="272" dt="2020-04-06T07:13:33.121"/>
    <p1510:client id="{DD3B2C5D-0A9F-9790-2813-87B15142C085}" v="99" dt="2020-04-06T07:50:11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2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nda Gauna, Fatima" userId="S::f-baranda@euskadi.eus::0bf1d7cf-6138-4815-9c22-811c474799c6" providerId="AD" clId="Web-{76E1C368-AA47-E925-15E6-9FC7FBD2D0C2}"/>
    <pc:docChg chg="addSld delSld modSld">
      <pc:chgData name="Baranda Gauna, Fatima" userId="S::f-baranda@euskadi.eus::0bf1d7cf-6138-4815-9c22-811c474799c6" providerId="AD" clId="Web-{76E1C368-AA47-E925-15E6-9FC7FBD2D0C2}" dt="2020-04-06T07:13:33.121" v="258" actId="14100"/>
      <pc:docMkLst>
        <pc:docMk/>
      </pc:docMkLst>
      <pc:sldChg chg="addSp modSp new del mod setBg">
        <pc:chgData name="Baranda Gauna, Fatima" userId="S::f-baranda@euskadi.eus::0bf1d7cf-6138-4815-9c22-811c474799c6" providerId="AD" clId="Web-{76E1C368-AA47-E925-15E6-9FC7FBD2D0C2}" dt="2020-04-06T06:31:57.172" v="7"/>
        <pc:sldMkLst>
          <pc:docMk/>
          <pc:sldMk cId="2428546584" sldId="269"/>
        </pc:sldMkLst>
        <pc:picChg chg="add mod">
          <ac:chgData name="Baranda Gauna, Fatima" userId="S::f-baranda@euskadi.eus::0bf1d7cf-6138-4815-9c22-811c474799c6" providerId="AD" clId="Web-{76E1C368-AA47-E925-15E6-9FC7FBD2D0C2}" dt="2020-04-06T06:30:39.062" v="6" actId="14100"/>
          <ac:picMkLst>
            <pc:docMk/>
            <pc:sldMk cId="2428546584" sldId="269"/>
            <ac:picMk id="2" creationId="{E56C147D-A0E5-457D-B7D8-BC415A5B9B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00:59.116" v="179" actId="14100"/>
        <pc:sldMkLst>
          <pc:docMk/>
          <pc:sldMk cId="3728731341" sldId="269"/>
        </pc:sldMkLst>
        <pc:picChg chg="add mod">
          <ac:chgData name="Baranda Gauna, Fatima" userId="S::f-baranda@euskadi.eus::0bf1d7cf-6138-4815-9c22-811c474799c6" providerId="AD" clId="Web-{76E1C368-AA47-E925-15E6-9FC7FBD2D0C2}" dt="2020-04-06T07:00:59.116" v="179" actId="14100"/>
          <ac:picMkLst>
            <pc:docMk/>
            <pc:sldMk cId="3728731341" sldId="269"/>
            <ac:picMk id="2" creationId="{F51EE04F-3BA8-41CA-950E-DC4E3271F74B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1:38.636" v="183" actId="14100"/>
        <pc:sldMkLst>
          <pc:docMk/>
          <pc:sldMk cId="4185622513" sldId="270"/>
        </pc:sldMkLst>
        <pc:spChg chg="add mod">
          <ac:chgData name="Baranda Gauna, Fatima" userId="S::f-baranda@euskadi.eus::0bf1d7cf-6138-4815-9c22-811c474799c6" providerId="AD" clId="Web-{76E1C368-AA47-E925-15E6-9FC7FBD2D0C2}" dt="2020-04-06T06:45:45.751" v="101" actId="20577"/>
          <ac:spMkLst>
            <pc:docMk/>
            <pc:sldMk cId="4185622513" sldId="270"/>
            <ac:spMk id="2" creationId="{9FAC5442-8D44-46DF-99E7-15241A6AE125}"/>
          </ac:spMkLst>
        </pc:spChg>
        <pc:picChg chg="add del mod">
          <ac:chgData name="Baranda Gauna, Fatima" userId="S::f-baranda@euskadi.eus::0bf1d7cf-6138-4815-9c22-811c474799c6" providerId="AD" clId="Web-{76E1C368-AA47-E925-15E6-9FC7FBD2D0C2}" dt="2020-04-06T06:47:32.188" v="103"/>
          <ac:picMkLst>
            <pc:docMk/>
            <pc:sldMk cId="4185622513" sldId="270"/>
            <ac:picMk id="3" creationId="{108C3CC8-E37A-4F9F-8BA1-55FF80BDAF3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48:19.470" v="112"/>
          <ac:picMkLst>
            <pc:docMk/>
            <pc:sldMk cId="4185622513" sldId="270"/>
            <ac:picMk id="5" creationId="{4DF595E0-1340-4D28-B605-8915EB9435BF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51:46.938" v="123"/>
          <ac:picMkLst>
            <pc:docMk/>
            <pc:sldMk cId="4185622513" sldId="270"/>
            <ac:picMk id="7" creationId="{4D8593BC-E14B-4AF4-A357-AE8C7E00213B}"/>
          </ac:picMkLst>
        </pc:picChg>
        <pc:picChg chg="add mod">
          <ac:chgData name="Baranda Gauna, Fatima" userId="S::f-baranda@euskadi.eus::0bf1d7cf-6138-4815-9c22-811c474799c6" providerId="AD" clId="Web-{76E1C368-AA47-E925-15E6-9FC7FBD2D0C2}" dt="2020-04-06T07:01:38.636" v="183" actId="14100"/>
          <ac:picMkLst>
            <pc:docMk/>
            <pc:sldMk cId="4185622513" sldId="270"/>
            <ac:picMk id="9" creationId="{835E3A29-E842-4249-93EC-72E1DF969D56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0:43.426" v="176" actId="14100"/>
        <pc:sldMkLst>
          <pc:docMk/>
          <pc:sldMk cId="2489555973" sldId="271"/>
        </pc:sldMkLst>
        <pc:spChg chg="add mod">
          <ac:chgData name="Baranda Gauna, Fatima" userId="S::f-baranda@euskadi.eus::0bf1d7cf-6138-4815-9c22-811c474799c6" providerId="AD" clId="Web-{76E1C368-AA47-E925-15E6-9FC7FBD2D0C2}" dt="2020-04-06T07:00:34.715" v="172" actId="20577"/>
          <ac:spMkLst>
            <pc:docMk/>
            <pc:sldMk cId="2489555973" sldId="271"/>
            <ac:spMk id="4" creationId="{C1AACFCF-37A0-428D-AF85-2603AE251F91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0:43.426" v="176" actId="14100"/>
          <ac:picMkLst>
            <pc:docMk/>
            <pc:sldMk cId="2489555973" sldId="271"/>
            <ac:picMk id="2" creationId="{3BA11397-AE9A-41EA-8685-AA50FF60528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7:00:25.357" v="170"/>
          <ac:picMkLst>
            <pc:docMk/>
            <pc:sldMk cId="2489555973" sldId="271"/>
            <ac:picMk id="5" creationId="{76A3CBE7-9156-48A5-8EC5-9F6332027808}"/>
          </ac:picMkLst>
        </pc:picChg>
      </pc:sldChg>
      <pc:sldChg chg="new del">
        <pc:chgData name="Baranda Gauna, Fatima" userId="S::f-baranda@euskadi.eus::0bf1d7cf-6138-4815-9c22-811c474799c6" providerId="AD" clId="Web-{76E1C368-AA47-E925-15E6-9FC7FBD2D0C2}" dt="2020-04-06T07:01:13.832" v="181"/>
        <pc:sldMkLst>
          <pc:docMk/>
          <pc:sldMk cId="1078788503" sldId="272"/>
        </pc:sldMkLst>
      </pc:sldChg>
      <pc:sldChg chg="addSp modSp new">
        <pc:chgData name="Baranda Gauna, Fatima" userId="S::f-baranda@euskadi.eus::0bf1d7cf-6138-4815-9c22-811c474799c6" providerId="AD" clId="Web-{76E1C368-AA47-E925-15E6-9FC7FBD2D0C2}" dt="2020-04-06T07:02:57.401" v="202" actId="14100"/>
        <pc:sldMkLst>
          <pc:docMk/>
          <pc:sldMk cId="3658200831" sldId="272"/>
        </pc:sldMkLst>
        <pc:spChg chg="add mod">
          <ac:chgData name="Baranda Gauna, Fatima" userId="S::f-baranda@euskadi.eus::0bf1d7cf-6138-4815-9c22-811c474799c6" providerId="AD" clId="Web-{76E1C368-AA47-E925-15E6-9FC7FBD2D0C2}" dt="2020-04-06T07:02:15.803" v="193" actId="20577"/>
          <ac:spMkLst>
            <pc:docMk/>
            <pc:sldMk cId="3658200831" sldId="272"/>
            <ac:spMk id="2" creationId="{775D8265-14AD-4B48-A7C1-8814100C0DDB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2:57.401" v="202" actId="14100"/>
          <ac:picMkLst>
            <pc:docMk/>
            <pc:sldMk cId="3658200831" sldId="272"/>
            <ac:picMk id="3" creationId="{0C505E79-D10C-48C0-B7FE-80F0129136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13:33.121" v="258" actId="14100"/>
        <pc:sldMkLst>
          <pc:docMk/>
          <pc:sldMk cId="245695269" sldId="273"/>
        </pc:sldMkLst>
        <pc:spChg chg="add mod">
          <ac:chgData name="Baranda Gauna, Fatima" userId="S::f-baranda@euskadi.eus::0bf1d7cf-6138-4815-9c22-811c474799c6" providerId="AD" clId="Web-{76E1C368-AA47-E925-15E6-9FC7FBD2D0C2}" dt="2020-04-06T07:13:25.230" v="257" actId="14100"/>
          <ac:spMkLst>
            <pc:docMk/>
            <pc:sldMk cId="245695269" sldId="273"/>
            <ac:spMk id="2" creationId="{2947CB10-5484-48E6-A09B-604EF4FA543E}"/>
          </ac:spMkLst>
        </pc:spChg>
        <pc:spChg chg="add mod">
          <ac:chgData name="Baranda Gauna, Fatima" userId="S::f-baranda@euskadi.eus::0bf1d7cf-6138-4815-9c22-811c474799c6" providerId="AD" clId="Web-{76E1C368-AA47-E925-15E6-9FC7FBD2D0C2}" dt="2020-04-06T07:13:33.121" v="258" actId="14100"/>
          <ac:spMkLst>
            <pc:docMk/>
            <pc:sldMk cId="245695269" sldId="273"/>
            <ac:spMk id="3" creationId="{6D44997C-5886-4D6D-A020-B4D9A72AB986}"/>
          </ac:spMkLst>
        </pc:spChg>
      </pc:sldChg>
      <pc:sldChg chg="new del">
        <pc:chgData name="Baranda Gauna, Fatima" userId="S::f-baranda@euskadi.eus::0bf1d7cf-6138-4815-9c22-811c474799c6" providerId="AD" clId="Web-{76E1C368-AA47-E925-15E6-9FC7FBD2D0C2}" dt="2020-04-06T07:04:16.011" v="204"/>
        <pc:sldMkLst>
          <pc:docMk/>
          <pc:sldMk cId="913778816" sldId="273"/>
        </pc:sldMkLst>
      </pc:sldChg>
    </pc:docChg>
  </pc:docChgLst>
  <pc:docChgLst>
    <pc:chgData name="Baranda Gauna, Fatima" userId="S::f-baranda@euskadi.eus::0bf1d7cf-6138-4815-9c22-811c474799c6" providerId="AD" clId="Web-{DD3B2C5D-0A9F-9790-2813-87B15142C085}"/>
    <pc:docChg chg="modSld">
      <pc:chgData name="Baranda Gauna, Fatima" userId="S::f-baranda@euskadi.eus::0bf1d7cf-6138-4815-9c22-811c474799c6" providerId="AD" clId="Web-{DD3B2C5D-0A9F-9790-2813-87B15142C085}" dt="2020-04-06T07:50:11.347" v="89" actId="14100"/>
      <pc:docMkLst>
        <pc:docMk/>
      </pc:docMkLst>
      <pc:sldChg chg="modSp">
        <pc:chgData name="Baranda Gauna, Fatima" userId="S::f-baranda@euskadi.eus::0bf1d7cf-6138-4815-9c22-811c474799c6" providerId="AD" clId="Web-{DD3B2C5D-0A9F-9790-2813-87B15142C085}" dt="2020-04-06T07:50:11.347" v="89" actId="14100"/>
        <pc:sldMkLst>
          <pc:docMk/>
          <pc:sldMk cId="3399147812" sldId="261"/>
        </pc:sldMkLst>
        <pc:spChg chg="mod">
          <ac:chgData name="Baranda Gauna, Fatima" userId="S::f-baranda@euskadi.eus::0bf1d7cf-6138-4815-9c22-811c474799c6" providerId="AD" clId="Web-{DD3B2C5D-0A9F-9790-2813-87B15142C085}" dt="2020-04-06T07:50:11.347" v="89" actId="14100"/>
          <ac:spMkLst>
            <pc:docMk/>
            <pc:sldMk cId="3399147812" sldId="261"/>
            <ac:spMk id="3" creationId="{00000000-0000-0000-0000-000000000000}"/>
          </ac:spMkLst>
        </pc:spChg>
      </pc:sldChg>
      <pc:sldChg chg="addSp delSp modSp">
        <pc:chgData name="Baranda Gauna, Fatima" userId="S::f-baranda@euskadi.eus::0bf1d7cf-6138-4815-9c22-811c474799c6" providerId="AD" clId="Web-{DD3B2C5D-0A9F-9790-2813-87B15142C085}" dt="2020-04-06T07:42:10.391" v="70" actId="14100"/>
        <pc:sldMkLst>
          <pc:docMk/>
          <pc:sldMk cId="3728731341" sldId="269"/>
        </pc:sldMkLst>
        <pc:picChg chg="del mod">
          <ac:chgData name="Baranda Gauna, Fatima" userId="S::f-baranda@euskadi.eus::0bf1d7cf-6138-4815-9c22-811c474799c6" providerId="AD" clId="Web-{DD3B2C5D-0A9F-9790-2813-87B15142C085}" dt="2020-04-06T07:40:07.922" v="56"/>
          <ac:picMkLst>
            <pc:docMk/>
            <pc:sldMk cId="3728731341" sldId="269"/>
            <ac:picMk id="2" creationId="{F51EE04F-3BA8-41CA-950E-DC4E3271F74B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1:57.563" v="65"/>
          <ac:picMkLst>
            <pc:docMk/>
            <pc:sldMk cId="3728731341" sldId="269"/>
            <ac:picMk id="3" creationId="{9914070D-EC95-4C78-91D9-B6501DF99813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2:10.391" v="70" actId="14100"/>
          <ac:picMkLst>
            <pc:docMk/>
            <pc:sldMk cId="3728731341" sldId="269"/>
            <ac:picMk id="5" creationId="{71AFB421-E418-49C3-A065-1EC851F8317E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3:50.673" v="76" actId="14100"/>
        <pc:sldMkLst>
          <pc:docMk/>
          <pc:sldMk cId="4185622513" sldId="270"/>
        </pc:sldMkLst>
        <pc:picChg chg="add del mod">
          <ac:chgData name="Baranda Gauna, Fatima" userId="S::f-baranda@euskadi.eus::0bf1d7cf-6138-4815-9c22-811c474799c6" providerId="AD" clId="Web-{DD3B2C5D-0A9F-9790-2813-87B15142C085}" dt="2020-04-06T07:21:30.042" v="19"/>
          <ac:picMkLst>
            <pc:docMk/>
            <pc:sldMk cId="4185622513" sldId="270"/>
            <ac:picMk id="3" creationId="{850D8597-508A-46BE-A544-AE4FD5DD6C5D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1:42.217" v="38"/>
          <ac:picMkLst>
            <pc:docMk/>
            <pc:sldMk cId="4185622513" sldId="270"/>
            <ac:picMk id="5" creationId="{04D7D95F-403A-45E3-A5EC-84FD1418B520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3:09.779" v="49"/>
          <ac:picMkLst>
            <pc:docMk/>
            <pc:sldMk cId="4185622513" sldId="270"/>
            <ac:picMk id="7" creationId="{07B2C014-F5A2-4DD1-A654-AC52FCE84E55}"/>
          </ac:picMkLst>
        </pc:picChg>
        <pc:picChg chg="del mod">
          <ac:chgData name="Baranda Gauna, Fatima" userId="S::f-baranda@euskadi.eus::0bf1d7cf-6138-4815-9c22-811c474799c6" providerId="AD" clId="Web-{DD3B2C5D-0A9F-9790-2813-87B15142C085}" dt="2020-04-06T07:20:10.010" v="11"/>
          <ac:picMkLst>
            <pc:docMk/>
            <pc:sldMk cId="4185622513" sldId="270"/>
            <ac:picMk id="9" creationId="{835E3A29-E842-4249-93EC-72E1DF969D56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3:37.892" v="71"/>
          <ac:picMkLst>
            <pc:docMk/>
            <pc:sldMk cId="4185622513" sldId="270"/>
            <ac:picMk id="10" creationId="{62756E33-2A25-43A1-B617-19346F6E4560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3:50.673" v="76" actId="14100"/>
          <ac:picMkLst>
            <pc:docMk/>
            <pc:sldMk cId="4185622513" sldId="270"/>
            <ac:picMk id="12" creationId="{87FEE0EE-F0E9-4A4F-8A6F-94C4306729FF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7:41.190" v="88" actId="14100"/>
        <pc:sldMkLst>
          <pc:docMk/>
          <pc:sldMk cId="2489555973" sldId="271"/>
        </pc:sldMkLst>
        <pc:picChg chg="del mod">
          <ac:chgData name="Baranda Gauna, Fatima" userId="S::f-baranda@euskadi.eus::0bf1d7cf-6138-4815-9c22-811c474799c6" providerId="AD" clId="Web-{DD3B2C5D-0A9F-9790-2813-87B15142C085}" dt="2020-04-06T07:46:43.080" v="79"/>
          <ac:picMkLst>
            <pc:docMk/>
            <pc:sldMk cId="2489555973" sldId="271"/>
            <ac:picMk id="2" creationId="{3BA11397-AE9A-41EA-8685-AA50FF60528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7:41.190" v="88" actId="14100"/>
          <ac:picMkLst>
            <pc:docMk/>
            <pc:sldMk cId="2489555973" sldId="271"/>
            <ac:picMk id="3" creationId="{44180E02-F533-4335-B6F0-5E20F8A882E8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23:47.777" v="37" actId="14100"/>
        <pc:sldMkLst>
          <pc:docMk/>
          <pc:sldMk cId="3658200831" sldId="272"/>
        </pc:sldMkLst>
        <pc:picChg chg="del mod">
          <ac:chgData name="Baranda Gauna, Fatima" userId="S::f-baranda@euskadi.eus::0bf1d7cf-6138-4815-9c22-811c474799c6" providerId="AD" clId="Web-{DD3B2C5D-0A9F-9790-2813-87B15142C085}" dt="2020-04-06T07:23:22.824" v="28"/>
          <ac:picMkLst>
            <pc:docMk/>
            <pc:sldMk cId="3658200831" sldId="272"/>
            <ac:picMk id="3" creationId="{0C505E79-D10C-48C0-B7FE-80F01291364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23:47.777" v="37" actId="14100"/>
          <ac:picMkLst>
            <pc:docMk/>
            <pc:sldMk cId="3658200831" sldId="272"/>
            <ac:picMk id="4" creationId="{B4D19E07-74C7-4F66-A811-11DFE09AB7D4}"/>
          </ac:picMkLst>
        </pc:picChg>
      </pc:sldChg>
    </pc:docChg>
  </pc:docChgLst>
  <pc:docChgLst>
    <pc:chgData name="Baranda Gauna, Fatima" userId="S::f-baranda@euskadi.eus::0bf1d7cf-6138-4815-9c22-811c474799c6" providerId="AD" clId="Web-{48EE281D-F5A8-0F14-14B2-63C0537D214D}"/>
    <pc:docChg chg="addSld delSld modSld">
      <pc:chgData name="Baranda Gauna, Fatima" userId="S::f-baranda@euskadi.eus::0bf1d7cf-6138-4815-9c22-811c474799c6" providerId="AD" clId="Web-{48EE281D-F5A8-0F14-14B2-63C0537D214D}" dt="2020-05-08T09:46:48.037" v="897" actId="14100"/>
      <pc:docMkLst>
        <pc:docMk/>
      </pc:docMkLst>
      <pc:sldChg chg="del">
        <pc:chgData name="Baranda Gauna, Fatima" userId="S::f-baranda@euskadi.eus::0bf1d7cf-6138-4815-9c22-811c474799c6" providerId="AD" clId="Web-{48EE281D-F5A8-0F14-14B2-63C0537D214D}" dt="2020-05-08T09:45:54.771" v="896"/>
        <pc:sldMkLst>
          <pc:docMk/>
          <pc:sldMk cId="367042313" sldId="266"/>
        </pc:sldMkLst>
      </pc:sldChg>
      <pc:sldChg chg="new del">
        <pc:chgData name="Baranda Gauna, Fatima" userId="S::f-baranda@euskadi.eus::0bf1d7cf-6138-4815-9c22-811c474799c6" providerId="AD" clId="Web-{48EE281D-F5A8-0F14-14B2-63C0537D214D}" dt="2020-05-08T08:29:08.809" v="1"/>
        <pc:sldMkLst>
          <pc:docMk/>
          <pc:sldMk cId="1186693145" sldId="274"/>
        </pc:sldMkLst>
      </pc:sldChg>
      <pc:sldChg chg="addSp modSp new">
        <pc:chgData name="Baranda Gauna, Fatima" userId="S::f-baranda@euskadi.eus::0bf1d7cf-6138-4815-9c22-811c474799c6" providerId="AD" clId="Web-{48EE281D-F5A8-0F14-14B2-63C0537D214D}" dt="2020-05-08T09:46:48.037" v="897" actId="14100"/>
        <pc:sldMkLst>
          <pc:docMk/>
          <pc:sldMk cId="3994940377" sldId="274"/>
        </pc:sldMkLst>
        <pc:spChg chg="add mod">
          <ac:chgData name="Baranda Gauna, Fatima" userId="S::f-baranda@euskadi.eus::0bf1d7cf-6138-4815-9c22-811c474799c6" providerId="AD" clId="Web-{48EE281D-F5A8-0F14-14B2-63C0537D214D}" dt="2020-05-08T09:04:18.783" v="329" actId="14100"/>
          <ac:spMkLst>
            <pc:docMk/>
            <pc:sldMk cId="3994940377" sldId="274"/>
            <ac:spMk id="2" creationId="{08E4F9A8-2276-4E58-9FE0-1283BD2A48B0}"/>
          </ac:spMkLst>
        </pc:spChg>
        <pc:spChg chg="add mod">
          <ac:chgData name="Baranda Gauna, Fatima" userId="S::f-baranda@euskadi.eus::0bf1d7cf-6138-4815-9c22-811c474799c6" providerId="AD" clId="Web-{48EE281D-F5A8-0F14-14B2-63C0537D214D}" dt="2020-05-08T09:46:48.037" v="897" actId="14100"/>
          <ac:spMkLst>
            <pc:docMk/>
            <pc:sldMk cId="3994940377" sldId="274"/>
            <ac:spMk id="3" creationId="{A0311B3A-B134-4B9D-A458-33DE4A838B0E}"/>
          </ac:spMkLst>
        </pc:spChg>
      </pc:sldChg>
      <pc:sldChg chg="addSp modSp new">
        <pc:chgData name="Baranda Gauna, Fatima" userId="S::f-baranda@euskadi.eus::0bf1d7cf-6138-4815-9c22-811c474799c6" providerId="AD" clId="Web-{48EE281D-F5A8-0F14-14B2-63C0537D214D}" dt="2020-05-08T09:45:33.802" v="895" actId="14100"/>
        <pc:sldMkLst>
          <pc:docMk/>
          <pc:sldMk cId="4155262961" sldId="275"/>
        </pc:sldMkLst>
        <pc:spChg chg="add mod">
          <ac:chgData name="Baranda Gauna, Fatima" userId="S::f-baranda@euskadi.eus::0bf1d7cf-6138-4815-9c22-811c474799c6" providerId="AD" clId="Web-{48EE281D-F5A8-0F14-14B2-63C0537D214D}" dt="2020-05-08T09:41:48.927" v="863" actId="14100"/>
          <ac:spMkLst>
            <pc:docMk/>
            <pc:sldMk cId="4155262961" sldId="275"/>
            <ac:spMk id="2" creationId="{8FB39C1A-5D69-41B5-9535-204664EBFC02}"/>
          </ac:spMkLst>
        </pc:spChg>
        <pc:spChg chg="add mod">
          <ac:chgData name="Baranda Gauna, Fatima" userId="S::f-baranda@euskadi.eus::0bf1d7cf-6138-4815-9c22-811c474799c6" providerId="AD" clId="Web-{48EE281D-F5A8-0F14-14B2-63C0537D214D}" dt="2020-05-08T09:45:33.802" v="895" actId="14100"/>
          <ac:spMkLst>
            <pc:docMk/>
            <pc:sldMk cId="4155262961" sldId="275"/>
            <ac:spMk id="3" creationId="{65B7D59C-72E6-405A-9EC8-58098CD9F0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FA424-AD97-4C4D-A89D-E58087538225}"/>
              </a:ext>
            </a:extLst>
          </p:cNvPr>
          <p:cNvSpPr txBox="1"/>
          <p:nvPr userDrawn="1"/>
        </p:nvSpPr>
        <p:spPr>
          <a:xfrm>
            <a:off x="628650" y="1868557"/>
            <a:ext cx="788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5FB1B6"/>
                </a:solidFill>
              </a:rPr>
              <a:t>Haga clic para modificar los estilos de texto del patrón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5FB1B6"/>
                </a:solidFill>
              </a:rPr>
              <a:t>Segundo nivel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solidFill>
                  <a:srgbClr val="5FB1B6"/>
                </a:solidFill>
              </a:rPr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solidFill>
                  <a:srgbClr val="5FB1B6"/>
                </a:solidFill>
              </a:rPr>
              <a:t>Cuarto nivel</a:t>
            </a: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solidFill>
                  <a:srgbClr val="5FB1B6"/>
                </a:solidFill>
              </a:rPr>
              <a:t>Quinto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8011B798-7356-844C-B7D3-FE4FE2313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35" y="2387601"/>
            <a:ext cx="885576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B1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kadi.eus/contenidos/informacion/cevime_infac_2020/eu_def/adjuntos/INFAC_Vol_28_1_D-bitamina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6829" y="991723"/>
            <a:ext cx="7888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smtClean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>
                <a:solidFill>
                  <a:srgbClr val="4BACC6"/>
                </a:solidFill>
                <a:latin typeface="Arial Black" pitchFamily="34" charset="0"/>
              </a:rPr>
              <a:t>D BITAMINA HELDUENGAN: GAINBALORATUTA DAGO? </a:t>
            </a:r>
            <a:endParaRPr lang="es-ES" sz="4000" dirty="0">
              <a:solidFill>
                <a:srgbClr val="4BACC6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96016" y="3987841"/>
            <a:ext cx="6951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s-ES_tradnl" sz="4000" dirty="0" smtClean="0">
                <a:solidFill>
                  <a:srgbClr val="4BACC6"/>
                </a:solidFill>
                <a:latin typeface="Arial Black" pitchFamily="34" charset="0"/>
              </a:rPr>
              <a:t>28 </a:t>
            </a:r>
            <a:r>
              <a:rPr lang="es-ES_tradnl" sz="4000" dirty="0" err="1">
                <a:solidFill>
                  <a:srgbClr val="4BACC6"/>
                </a:solidFill>
                <a:latin typeface="Arial Black" pitchFamily="34" charset="0"/>
              </a:rPr>
              <a:t>Liburukia</a:t>
            </a:r>
            <a:r>
              <a:rPr lang="es-ES_tradnl" sz="4000" dirty="0">
                <a:solidFill>
                  <a:srgbClr val="4BACC6"/>
                </a:solidFill>
                <a:latin typeface="Arial Black" pitchFamily="34" charset="0"/>
              </a:rPr>
              <a:t>, </a:t>
            </a:r>
            <a:r>
              <a:rPr lang="es-ES_tradnl" sz="4000" dirty="0" smtClean="0">
                <a:solidFill>
                  <a:srgbClr val="4BACC6"/>
                </a:solidFill>
                <a:latin typeface="Arial Black" pitchFamily="34" charset="0"/>
              </a:rPr>
              <a:t>1. </a:t>
            </a:r>
            <a:r>
              <a:rPr lang="es-ES_tradnl" sz="4000" dirty="0" err="1">
                <a:solidFill>
                  <a:srgbClr val="4BACC6"/>
                </a:solidFill>
                <a:latin typeface="Arial Black" pitchFamily="34" charset="0"/>
              </a:rPr>
              <a:t>Z</a:t>
            </a:r>
            <a:r>
              <a:rPr lang="es-ES_tradnl" sz="4000" dirty="0" err="1" smtClean="0">
                <a:solidFill>
                  <a:srgbClr val="4BACC6"/>
                </a:solidFill>
                <a:latin typeface="Arial Black" pitchFamily="34" charset="0"/>
              </a:rPr>
              <a:t>k</a:t>
            </a:r>
            <a:r>
              <a:rPr lang="es-ES_tradnl" sz="4000" dirty="0" smtClean="0">
                <a:solidFill>
                  <a:srgbClr val="4BACC6"/>
                </a:solidFill>
                <a:latin typeface="Arial Black" pitchFamily="34" charset="0"/>
              </a:rPr>
              <a:t> 2020</a:t>
            </a:r>
            <a:endParaRPr lang="es-ES" sz="4000" dirty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8927" y="170012"/>
            <a:ext cx="7772400" cy="831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D BITAMINA ETA HEZURREN OSASUNA(II)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7447" y="1001140"/>
            <a:ext cx="8337666" cy="4684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Ez </a:t>
            </a:r>
            <a:r>
              <a:rPr lang="es-ES" sz="2000" dirty="0"/>
              <a:t>da </a:t>
            </a:r>
            <a:r>
              <a:rPr lang="es-ES" sz="2000" dirty="0" err="1"/>
              <a:t>alderik</a:t>
            </a:r>
            <a:r>
              <a:rPr lang="es-ES" sz="2000" dirty="0"/>
              <a:t> </a:t>
            </a:r>
            <a:r>
              <a:rPr lang="es-ES" sz="2000" dirty="0" err="1"/>
              <a:t>aurkitu</a:t>
            </a:r>
            <a:r>
              <a:rPr lang="es-ES" sz="2000" dirty="0"/>
              <a:t>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baxuek</a:t>
            </a:r>
            <a:r>
              <a:rPr lang="es-ES" sz="2000" dirty="0"/>
              <a:t> (&lt; 800 IU/</a:t>
            </a:r>
            <a:r>
              <a:rPr lang="es-ES" sz="2000" dirty="0" err="1"/>
              <a:t>egun</a:t>
            </a:r>
            <a:r>
              <a:rPr lang="es-ES" sz="2000" dirty="0"/>
              <a:t>) eta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altuek</a:t>
            </a:r>
            <a:r>
              <a:rPr lang="es-ES" sz="2000" dirty="0"/>
              <a:t> (&gt; 800 IU/</a:t>
            </a:r>
            <a:r>
              <a:rPr lang="es-ES" sz="2000" dirty="0" err="1"/>
              <a:t>egun</a:t>
            </a:r>
            <a:r>
              <a:rPr lang="es-ES" sz="2000" dirty="0"/>
              <a:t>) </a:t>
            </a:r>
            <a:r>
              <a:rPr lang="es-ES" sz="2000" dirty="0" err="1"/>
              <a:t>hausturetan</a:t>
            </a:r>
            <a:r>
              <a:rPr lang="es-ES" sz="2000" dirty="0"/>
              <a:t> eta </a:t>
            </a:r>
            <a:r>
              <a:rPr lang="es-ES" sz="2000" dirty="0" err="1"/>
              <a:t>erorikoetan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eraginean</a:t>
            </a:r>
            <a:r>
              <a:rPr lang="es-ES" sz="2000" dirty="0" smtClean="0"/>
              <a:t>.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65 </a:t>
            </a:r>
            <a:r>
              <a:rPr lang="es-ES" sz="2000" dirty="0" err="1"/>
              <a:t>urtetik</a:t>
            </a:r>
            <a:r>
              <a:rPr lang="es-ES" sz="2000" dirty="0"/>
              <a:t> </a:t>
            </a:r>
            <a:r>
              <a:rPr lang="es-ES" sz="2000" dirty="0" err="1"/>
              <a:t>gorako</a:t>
            </a:r>
            <a:r>
              <a:rPr lang="es-ES" sz="2000" dirty="0"/>
              <a:t> </a:t>
            </a:r>
            <a:r>
              <a:rPr lang="es-ES" sz="2000" dirty="0" err="1"/>
              <a:t>biztanleria</a:t>
            </a:r>
            <a:r>
              <a:rPr lang="es-ES" sz="2000" dirty="0"/>
              <a:t> </a:t>
            </a:r>
            <a:r>
              <a:rPr lang="es-ES" sz="2000" dirty="0" err="1"/>
              <a:t>instituzionalizatuan</a:t>
            </a:r>
            <a:r>
              <a:rPr lang="es-ES" sz="2000" dirty="0"/>
              <a:t> </a:t>
            </a:r>
            <a:r>
              <a:rPr lang="es-ES" sz="2000" dirty="0" err="1"/>
              <a:t>egindako</a:t>
            </a:r>
            <a:r>
              <a:rPr lang="es-ES" sz="2000" dirty="0"/>
              <a:t> </a:t>
            </a:r>
            <a:r>
              <a:rPr lang="es-ES" sz="2000" dirty="0" err="1"/>
              <a:t>azterlan</a:t>
            </a:r>
            <a:r>
              <a:rPr lang="es-ES" sz="2000" dirty="0"/>
              <a:t> </a:t>
            </a:r>
            <a:r>
              <a:rPr lang="es-ES" sz="2000" dirty="0" err="1"/>
              <a:t>batzuek</a:t>
            </a:r>
            <a:r>
              <a:rPr lang="es-ES" sz="2000" dirty="0"/>
              <a:t> </a:t>
            </a:r>
            <a:r>
              <a:rPr lang="es-ES" sz="2000" dirty="0" err="1"/>
              <a:t>kaltzioa</a:t>
            </a:r>
            <a:r>
              <a:rPr lang="es-ES" sz="2000" dirty="0"/>
              <a:t> </a:t>
            </a:r>
            <a:r>
              <a:rPr lang="es-ES" sz="2000" dirty="0" err="1"/>
              <a:t>duten</a:t>
            </a:r>
            <a:r>
              <a:rPr lang="es-ES" sz="2000" dirty="0"/>
              <a:t> D </a:t>
            </a:r>
            <a:r>
              <a:rPr lang="es-ES" sz="2000" dirty="0" err="1"/>
              <a:t>bitaminaren</a:t>
            </a:r>
            <a:r>
              <a:rPr lang="es-ES" sz="2000" dirty="0"/>
              <a:t> </a:t>
            </a:r>
            <a:r>
              <a:rPr lang="es-ES" sz="2000" dirty="0" err="1"/>
              <a:t>gehigarrien</a:t>
            </a:r>
            <a:r>
              <a:rPr lang="es-ES" sz="2000" dirty="0"/>
              <a:t> </a:t>
            </a:r>
            <a:r>
              <a:rPr lang="es-ES" sz="2000" dirty="0" err="1"/>
              <a:t>onurak</a:t>
            </a:r>
            <a:r>
              <a:rPr lang="es-ES" sz="2000" dirty="0"/>
              <a:t> </a:t>
            </a:r>
            <a:r>
              <a:rPr lang="es-ES" sz="2000" dirty="0" err="1"/>
              <a:t>erakutsi</a:t>
            </a:r>
            <a:r>
              <a:rPr lang="es-ES" sz="2000" dirty="0"/>
              <a:t> </a:t>
            </a:r>
            <a:r>
              <a:rPr lang="es-ES" sz="2000" dirty="0" err="1"/>
              <a:t>dituzte</a:t>
            </a:r>
            <a:r>
              <a:rPr lang="es-ES" sz="2000" dirty="0"/>
              <a:t> </a:t>
            </a:r>
            <a:r>
              <a:rPr lang="es-ES" sz="2000" dirty="0" err="1"/>
              <a:t>erorikoak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eta </a:t>
            </a:r>
            <a:r>
              <a:rPr lang="es-ES" sz="2000" dirty="0" err="1"/>
              <a:t>ornoetakoak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 </a:t>
            </a:r>
            <a:r>
              <a:rPr lang="es-ES" sz="2000" dirty="0" err="1"/>
              <a:t>hausturak</a:t>
            </a:r>
            <a:r>
              <a:rPr lang="es-ES" sz="2000" dirty="0"/>
              <a:t> eta, </a:t>
            </a:r>
            <a:r>
              <a:rPr lang="es-ES" sz="2000" dirty="0" err="1"/>
              <a:t>maila</a:t>
            </a:r>
            <a:r>
              <a:rPr lang="es-ES" sz="2000" dirty="0"/>
              <a:t> </a:t>
            </a:r>
            <a:r>
              <a:rPr lang="es-ES" sz="2000" dirty="0" err="1"/>
              <a:t>apalagoan</a:t>
            </a:r>
            <a:r>
              <a:rPr lang="es-ES" sz="2000" dirty="0"/>
              <a:t>, </a:t>
            </a:r>
            <a:r>
              <a:rPr lang="es-ES" sz="2000" dirty="0" err="1"/>
              <a:t>aldaka-haustura</a:t>
            </a:r>
            <a:r>
              <a:rPr lang="es-ES" sz="2000" dirty="0"/>
              <a:t> </a:t>
            </a:r>
            <a:r>
              <a:rPr lang="es-ES" sz="2000" dirty="0" err="1"/>
              <a:t>izateko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murrizteari</a:t>
            </a:r>
            <a:r>
              <a:rPr lang="es-ES" sz="2000" dirty="0"/>
              <a:t> </a:t>
            </a:r>
            <a:r>
              <a:rPr lang="es-ES" sz="2000" dirty="0" err="1"/>
              <a:t>dagokionez</a:t>
            </a:r>
            <a:r>
              <a:rPr lang="es-ES" sz="2000" dirty="0"/>
              <a:t>. Ez </a:t>
            </a:r>
            <a:r>
              <a:rPr lang="es-ES" sz="2000" dirty="0" err="1"/>
              <a:t>dago</a:t>
            </a:r>
            <a:r>
              <a:rPr lang="es-ES" sz="2000" dirty="0"/>
              <a:t> </a:t>
            </a:r>
            <a:r>
              <a:rPr lang="es-ES" sz="2000" dirty="0" err="1"/>
              <a:t>argi</a:t>
            </a:r>
            <a:r>
              <a:rPr lang="es-ES" sz="2000" dirty="0"/>
              <a:t> </a:t>
            </a:r>
            <a:r>
              <a:rPr lang="es-ES" sz="2000" dirty="0" err="1"/>
              <a:t>zer</a:t>
            </a:r>
            <a:r>
              <a:rPr lang="es-ES" sz="2000" dirty="0"/>
              <a:t> </a:t>
            </a:r>
            <a:r>
              <a:rPr lang="es-ES" sz="2000" dirty="0" err="1"/>
              <a:t>onura</a:t>
            </a:r>
            <a:r>
              <a:rPr lang="es-ES" sz="2000" dirty="0"/>
              <a:t> </a:t>
            </a:r>
            <a:r>
              <a:rPr lang="es-ES" sz="2000" dirty="0" err="1"/>
              <a:t>duen</a:t>
            </a:r>
            <a:r>
              <a:rPr lang="es-ES" sz="2000" dirty="0"/>
              <a:t> </a:t>
            </a:r>
            <a:r>
              <a:rPr lang="es-ES" sz="2000" dirty="0" err="1"/>
              <a:t>paziente</a:t>
            </a:r>
            <a:r>
              <a:rPr lang="es-ES" sz="2000" dirty="0"/>
              <a:t> </a:t>
            </a:r>
            <a:r>
              <a:rPr lang="es-ES" sz="2000" dirty="0" err="1"/>
              <a:t>horiengan</a:t>
            </a:r>
            <a:r>
              <a:rPr lang="es-ES" sz="2000" dirty="0"/>
              <a:t> D </a:t>
            </a:r>
            <a:r>
              <a:rPr lang="es-ES" sz="2000" dirty="0" err="1"/>
              <a:t>bitaminak</a:t>
            </a:r>
            <a:r>
              <a:rPr lang="es-ES" sz="2000" dirty="0"/>
              <a:t> </a:t>
            </a:r>
            <a:r>
              <a:rPr lang="es-ES" sz="2000" dirty="0" err="1" smtClean="0"/>
              <a:t>bakarrik</a:t>
            </a:r>
            <a:r>
              <a:rPr lang="es-ES" sz="2000" dirty="0" smtClean="0"/>
              <a:t>. 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 err="1" smtClean="0"/>
              <a:t>Egindako</a:t>
            </a:r>
            <a:r>
              <a:rPr lang="es-ES" sz="2000" dirty="0" smtClean="0"/>
              <a:t> </a:t>
            </a:r>
            <a:r>
              <a:rPr lang="es-ES" sz="2000" dirty="0" err="1"/>
              <a:t>metaanalisi</a:t>
            </a:r>
            <a:r>
              <a:rPr lang="es-ES" sz="2000" dirty="0"/>
              <a:t> </a:t>
            </a:r>
            <a:r>
              <a:rPr lang="es-ES" sz="2000" dirty="0" err="1"/>
              <a:t>ugarietan</a:t>
            </a:r>
            <a:r>
              <a:rPr lang="es-ES" sz="2000" dirty="0"/>
              <a:t>, </a:t>
            </a:r>
            <a:r>
              <a:rPr lang="es-ES" sz="2000" dirty="0" err="1"/>
              <a:t>hainbat</a:t>
            </a:r>
            <a:r>
              <a:rPr lang="es-ES" sz="2000" dirty="0"/>
              <a:t> </a:t>
            </a:r>
            <a:r>
              <a:rPr lang="es-ES" sz="2000" dirty="0" err="1"/>
              <a:t>biztanle</a:t>
            </a:r>
            <a:r>
              <a:rPr lang="es-ES" sz="2000" dirty="0"/>
              <a:t> </a:t>
            </a:r>
            <a:r>
              <a:rPr lang="es-ES" sz="2000" dirty="0" err="1"/>
              <a:t>talde</a:t>
            </a:r>
            <a:r>
              <a:rPr lang="es-ES" sz="2000" dirty="0"/>
              <a:t> eta </a:t>
            </a:r>
            <a:r>
              <a:rPr lang="es-ES" sz="2000" dirty="0" err="1"/>
              <a:t>barne</a:t>
            </a:r>
            <a:r>
              <a:rPr lang="es-ES" sz="2000" dirty="0"/>
              <a:t> </a:t>
            </a:r>
            <a:r>
              <a:rPr lang="es-ES" sz="2000" dirty="0" err="1"/>
              <a:t>hartzeko</a:t>
            </a:r>
            <a:r>
              <a:rPr lang="es-ES" sz="2000" dirty="0"/>
              <a:t> </a:t>
            </a:r>
            <a:r>
              <a:rPr lang="es-ES" sz="2000" dirty="0" err="1"/>
              <a:t>irizpide</a:t>
            </a:r>
            <a:r>
              <a:rPr lang="es-ES" sz="2000" dirty="0"/>
              <a:t> </a:t>
            </a:r>
            <a:r>
              <a:rPr lang="es-ES" sz="2000" dirty="0" err="1"/>
              <a:t>sartu</a:t>
            </a:r>
            <a:r>
              <a:rPr lang="es-ES" sz="2000" dirty="0"/>
              <a:t> </a:t>
            </a:r>
            <a:r>
              <a:rPr lang="es-ES" sz="2000" dirty="0" err="1" smtClean="0"/>
              <a:t>dira</a:t>
            </a:r>
            <a:r>
              <a:rPr lang="es-ES" sz="2000" dirty="0" smtClean="0"/>
              <a:t>. </a:t>
            </a:r>
            <a:r>
              <a:rPr lang="es-ES" sz="2000" dirty="0" err="1" smtClean="0"/>
              <a:t>Gutxi</a:t>
            </a:r>
            <a:r>
              <a:rPr lang="es-ES" sz="2000" dirty="0" smtClean="0"/>
              <a:t> </a:t>
            </a:r>
            <a:r>
              <a:rPr lang="es-ES" sz="2000" dirty="0" err="1"/>
              <a:t>batzuek</a:t>
            </a:r>
            <a:r>
              <a:rPr lang="es-ES" sz="2000" dirty="0"/>
              <a:t> </a:t>
            </a:r>
            <a:r>
              <a:rPr lang="es-ES" sz="2000" dirty="0" err="1"/>
              <a:t>hartu</a:t>
            </a:r>
            <a:r>
              <a:rPr lang="es-ES" sz="2000" dirty="0"/>
              <a:t> </a:t>
            </a:r>
            <a:r>
              <a:rPr lang="es-ES" sz="2000" dirty="0" err="1"/>
              <a:t>dituzte</a:t>
            </a:r>
            <a:r>
              <a:rPr lang="es-ES" sz="2000" dirty="0"/>
              <a:t> </a:t>
            </a:r>
            <a:r>
              <a:rPr lang="es-ES" sz="2000" dirty="0" err="1"/>
              <a:t>aintzat</a:t>
            </a:r>
            <a:r>
              <a:rPr lang="es-ES" sz="2000" dirty="0"/>
              <a:t> 25(OH)D-</a:t>
            </a:r>
            <a:r>
              <a:rPr lang="es-ES" sz="2000" dirty="0" err="1"/>
              <a:t>ren</a:t>
            </a:r>
            <a:r>
              <a:rPr lang="es-ES" sz="2000" dirty="0"/>
              <a:t> </a:t>
            </a:r>
            <a:r>
              <a:rPr lang="es-ES" sz="2000" dirty="0" err="1"/>
              <a:t>maila</a:t>
            </a:r>
            <a:r>
              <a:rPr lang="es-ES" sz="2000" dirty="0"/>
              <a:t> </a:t>
            </a:r>
            <a:r>
              <a:rPr lang="es-ES" sz="2000" dirty="0" err="1"/>
              <a:t>basalak</a:t>
            </a:r>
            <a:r>
              <a:rPr lang="es-ES" sz="2000" dirty="0"/>
              <a:t>. ASK </a:t>
            </a:r>
            <a:r>
              <a:rPr lang="es-ES" sz="2000" dirty="0" err="1"/>
              <a:t>berrienek</a:t>
            </a:r>
            <a:r>
              <a:rPr lang="es-ES" sz="2000" dirty="0"/>
              <a:t> </a:t>
            </a:r>
            <a:r>
              <a:rPr lang="es-ES" sz="2000" dirty="0" err="1"/>
              <a:t>iradokitzen</a:t>
            </a:r>
            <a:r>
              <a:rPr lang="es-ES" sz="2000" dirty="0"/>
              <a:t> </a:t>
            </a:r>
            <a:r>
              <a:rPr lang="es-ES" sz="2000" dirty="0" err="1"/>
              <a:t>dute</a:t>
            </a:r>
            <a:r>
              <a:rPr lang="es-ES" sz="2000" dirty="0"/>
              <a:t> 25(OH)D </a:t>
            </a:r>
            <a:r>
              <a:rPr lang="es-ES" sz="2000" dirty="0" err="1"/>
              <a:t>serikoaren</a:t>
            </a:r>
            <a:r>
              <a:rPr lang="es-ES" sz="2000" dirty="0"/>
              <a:t> </a:t>
            </a:r>
            <a:r>
              <a:rPr lang="es-ES" sz="2000" dirty="0" err="1"/>
              <a:t>maila</a:t>
            </a:r>
            <a:r>
              <a:rPr lang="es-ES" sz="2000" dirty="0"/>
              <a:t> </a:t>
            </a:r>
            <a:r>
              <a:rPr lang="es-ES" sz="2000" dirty="0" err="1"/>
              <a:t>basalak</a:t>
            </a:r>
            <a:r>
              <a:rPr lang="es-ES" sz="2000" dirty="0"/>
              <a:t> </a:t>
            </a:r>
            <a:r>
              <a:rPr lang="es-ES" sz="2000" dirty="0" err="1"/>
              <a:t>eragina</a:t>
            </a:r>
            <a:r>
              <a:rPr lang="es-ES" sz="2000" dirty="0"/>
              <a:t> duela </a:t>
            </a:r>
            <a:r>
              <a:rPr lang="es-ES" sz="2000" dirty="0" err="1" smtClean="0"/>
              <a:t>tratamenduaren</a:t>
            </a:r>
            <a:r>
              <a:rPr lang="es-ES" sz="2000" dirty="0" smtClean="0"/>
              <a:t> </a:t>
            </a:r>
            <a:r>
              <a:rPr lang="es-ES" sz="2000" dirty="0" err="1"/>
              <a:t>erantzunean</a:t>
            </a:r>
            <a:r>
              <a:rPr lang="es-ES" sz="2000" dirty="0"/>
              <a:t>, </a:t>
            </a:r>
            <a:r>
              <a:rPr lang="es-ES" sz="2000" dirty="0" err="1"/>
              <a:t>onura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</a:t>
            </a:r>
            <a:r>
              <a:rPr lang="es-ES" sz="2000" dirty="0" err="1"/>
              <a:t>lortuko</a:t>
            </a:r>
            <a:r>
              <a:rPr lang="es-ES" sz="2000" dirty="0"/>
              <a:t> </a:t>
            </a:r>
            <a:r>
              <a:rPr lang="es-ES" sz="2000" dirty="0" err="1"/>
              <a:t>delakoan</a:t>
            </a:r>
            <a:r>
              <a:rPr lang="es-ES" sz="2000" dirty="0"/>
              <a:t> </a:t>
            </a:r>
            <a:r>
              <a:rPr lang="es-ES" sz="2000" dirty="0" err="1"/>
              <a:t>maila</a:t>
            </a:r>
            <a:r>
              <a:rPr lang="es-ES" sz="2000" dirty="0"/>
              <a:t> basal </a:t>
            </a:r>
            <a:r>
              <a:rPr lang="es-ES" sz="2000" dirty="0" err="1"/>
              <a:t>baxuagoak</a:t>
            </a:r>
            <a:r>
              <a:rPr lang="es-ES" sz="2000" dirty="0"/>
              <a:t> </a:t>
            </a:r>
            <a:r>
              <a:rPr lang="es-ES" sz="2000" dirty="0" err="1"/>
              <a:t>dituzten</a:t>
            </a:r>
            <a:r>
              <a:rPr lang="es-ES" sz="2000" dirty="0"/>
              <a:t> </a:t>
            </a:r>
            <a:r>
              <a:rPr lang="es-ES" sz="2000" dirty="0" err="1" smtClean="0"/>
              <a:t>pazienteengan</a:t>
            </a:r>
            <a:r>
              <a:rPr lang="es-ES" sz="2000" dirty="0" smtClean="0"/>
              <a:t>.</a:t>
            </a:r>
            <a:endParaRPr lang="es-ES" sz="2000" dirty="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D </a:t>
            </a:r>
            <a:r>
              <a:rPr lang="es-ES" sz="2000" dirty="0" err="1"/>
              <a:t>bitaminaren</a:t>
            </a:r>
            <a:r>
              <a:rPr lang="es-ES" sz="2000" dirty="0"/>
              <a:t> </a:t>
            </a:r>
            <a:r>
              <a:rPr lang="es-ES" sz="2000" dirty="0" err="1"/>
              <a:t>gehigarriak</a:t>
            </a:r>
            <a:r>
              <a:rPr lang="es-ES" sz="2000" dirty="0"/>
              <a:t> </a:t>
            </a:r>
            <a:r>
              <a:rPr lang="es-ES" sz="2000" dirty="0" err="1"/>
              <a:t>dosi</a:t>
            </a:r>
            <a:r>
              <a:rPr lang="es-ES" sz="2000" dirty="0"/>
              <a:t> </a:t>
            </a:r>
            <a:r>
              <a:rPr lang="es-ES" sz="2000" dirty="0" err="1"/>
              <a:t>altuetan</a:t>
            </a:r>
            <a:r>
              <a:rPr lang="es-ES" sz="2000" dirty="0"/>
              <a:t> </a:t>
            </a:r>
            <a:r>
              <a:rPr lang="es-ES" sz="2000" dirty="0" err="1"/>
              <a:t>emateak</a:t>
            </a:r>
            <a:r>
              <a:rPr lang="es-ES" sz="2000" dirty="0"/>
              <a:t> </a:t>
            </a:r>
            <a:r>
              <a:rPr lang="es-ES" sz="2000" dirty="0" err="1"/>
              <a:t>duen</a:t>
            </a:r>
            <a:r>
              <a:rPr lang="es-ES" sz="2000" dirty="0"/>
              <a:t> </a:t>
            </a:r>
            <a:r>
              <a:rPr lang="es-ES" sz="2000" dirty="0" err="1"/>
              <a:t>eragina</a:t>
            </a:r>
            <a:r>
              <a:rPr lang="es-ES" sz="2000" dirty="0"/>
              <a:t> </a:t>
            </a:r>
            <a:r>
              <a:rPr lang="es-ES" sz="2000" dirty="0" err="1"/>
              <a:t>komunitatean</a:t>
            </a:r>
            <a:r>
              <a:rPr lang="es-ES" sz="2000" dirty="0"/>
              <a:t> </a:t>
            </a:r>
            <a:r>
              <a:rPr lang="es-ES" sz="2000" dirty="0" err="1"/>
              <a:t>bizi</a:t>
            </a:r>
            <a:r>
              <a:rPr lang="es-ES" sz="2000" dirty="0"/>
              <a:t> </a:t>
            </a:r>
            <a:r>
              <a:rPr lang="es-ES" sz="2000" dirty="0" err="1"/>
              <a:t>diren</a:t>
            </a:r>
            <a:r>
              <a:rPr lang="es-ES" sz="2000" dirty="0"/>
              <a:t> </a:t>
            </a:r>
            <a:r>
              <a:rPr lang="es-ES" sz="2000" dirty="0" err="1"/>
              <a:t>adineko</a:t>
            </a:r>
            <a:r>
              <a:rPr lang="es-ES" sz="2000" dirty="0"/>
              <a:t> </a:t>
            </a:r>
            <a:r>
              <a:rPr lang="es-ES" sz="2000" dirty="0" err="1"/>
              <a:t>pertsonen</a:t>
            </a:r>
            <a:r>
              <a:rPr lang="es-ES" sz="2000" dirty="0"/>
              <a:t> </a:t>
            </a:r>
            <a:r>
              <a:rPr lang="es-ES" sz="2000" dirty="0" err="1"/>
              <a:t>eroriko</a:t>
            </a:r>
            <a:r>
              <a:rPr lang="es-ES" sz="2000" dirty="0"/>
              <a:t> eta </a:t>
            </a:r>
            <a:r>
              <a:rPr lang="es-ES" sz="2000" dirty="0" err="1"/>
              <a:t>hausturen</a:t>
            </a:r>
            <a:r>
              <a:rPr lang="es-ES" sz="2000" dirty="0"/>
              <a:t> </a:t>
            </a:r>
            <a:r>
              <a:rPr lang="es-ES" sz="2000" dirty="0" err="1"/>
              <a:t>gorakadarekin</a:t>
            </a:r>
            <a:r>
              <a:rPr lang="es-ES" sz="2000" dirty="0"/>
              <a:t> eta </a:t>
            </a:r>
            <a:r>
              <a:rPr lang="es-ES" sz="2000" dirty="0" err="1"/>
              <a:t>hezurraren</a:t>
            </a:r>
            <a:r>
              <a:rPr lang="es-ES" sz="2000" dirty="0"/>
              <a:t> </a:t>
            </a:r>
            <a:r>
              <a:rPr lang="es-ES" sz="2000" dirty="0" err="1"/>
              <a:t>dentsitatearen</a:t>
            </a:r>
            <a:r>
              <a:rPr lang="es-ES" sz="2000" dirty="0"/>
              <a:t> </a:t>
            </a:r>
            <a:r>
              <a:rPr lang="es-ES" sz="2000" dirty="0" err="1"/>
              <a:t>murrizketarekin</a:t>
            </a:r>
            <a:r>
              <a:rPr lang="es-ES" sz="2000" dirty="0"/>
              <a:t> </a:t>
            </a:r>
            <a:r>
              <a:rPr lang="es-ES" sz="2000" dirty="0" err="1"/>
              <a:t>lotu</a:t>
            </a:r>
            <a:r>
              <a:rPr lang="es-ES" sz="2000" dirty="0"/>
              <a:t> </a:t>
            </a:r>
            <a:r>
              <a:rPr lang="es-ES" sz="2000" dirty="0" smtClean="0"/>
              <a:t>da.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469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1AACFCF-37A0-428D-AF85-2603AE251F91}"/>
              </a:ext>
            </a:extLst>
          </p:cNvPr>
          <p:cNvSpPr txBox="1"/>
          <p:nvPr/>
        </p:nvSpPr>
        <p:spPr>
          <a:xfrm>
            <a:off x="854505" y="2571501"/>
            <a:ext cx="79141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b="1" dirty="0">
              <a:solidFill>
                <a:srgbClr val="5FB1B6"/>
              </a:solidFill>
              <a:cs typeface="Calibri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68927" y="236473"/>
            <a:ext cx="7772400" cy="831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D BITAMINA ETA HEZURREN KANPOKO EFEKTUAK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3560" y="1078097"/>
            <a:ext cx="7308593" cy="477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200"/>
              <a:t>B</a:t>
            </a:r>
            <a:r>
              <a:rPr lang="es-ES" sz="2200" smtClean="0"/>
              <a:t>ehaketa </a:t>
            </a:r>
            <a:r>
              <a:rPr lang="es-ES" sz="2200"/>
              <a:t>bidezko azterketa batzuek gaixotasun kroniko askorekin lotzen dute D bitaminaren </a:t>
            </a:r>
            <a:r>
              <a:rPr lang="es-ES" sz="2200" smtClean="0"/>
              <a:t>eskasia: gaixotasun kardiobaskularrak,</a:t>
            </a:r>
            <a:r>
              <a:rPr lang="es-ES" sz="2200"/>
              <a:t> </a:t>
            </a:r>
            <a:r>
              <a:rPr lang="es-ES" sz="2200" smtClean="0"/>
              <a:t>autoimmuneak, diabetesa, minbizia…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200" smtClean="0"/>
              <a:t>Oraintsuago </a:t>
            </a:r>
            <a:r>
              <a:rPr lang="es-ES" sz="2200"/>
              <a:t>egindako ASKek ezin izan dute frogatu D bitaminaren gehigarrien onurarik gaixotasun horien prebentzioan eta bilakaera klinikoaren aldaketan. </a:t>
            </a:r>
            <a:endParaRPr lang="es-ES" sz="2200" smtClean="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200" smtClean="0"/>
              <a:t>Gaixotasunak </a:t>
            </a:r>
            <a:r>
              <a:rPr lang="es-ES" sz="2200"/>
              <a:t>berak aire zabaleko jarduerak </a:t>
            </a:r>
            <a:r>
              <a:rPr lang="es-ES" sz="2200" smtClean="0"/>
              <a:t>murriztu ditzake, eguzki-argiaren </a:t>
            </a:r>
            <a:r>
              <a:rPr lang="es-ES" sz="2200"/>
              <a:t>esposizioa </a:t>
            </a:r>
            <a:r>
              <a:rPr lang="es-ES" sz="2200" smtClean="0"/>
              <a:t>gutxituz; 25(OH)D-ren </a:t>
            </a:r>
            <a:r>
              <a:rPr lang="es-ES" sz="2200"/>
              <a:t>kontzentrazio baxua</a:t>
            </a:r>
            <a:r>
              <a:rPr lang="es-ES" sz="2200" smtClean="0"/>
              <a:t>, </a:t>
            </a:r>
            <a:r>
              <a:rPr lang="es-ES" sz="2200"/>
              <a:t>gaixotasunaren kausa izan beharrean, ondorio izan </a:t>
            </a:r>
            <a:r>
              <a:rPr lang="es-ES" sz="2200" smtClean="0"/>
              <a:t>liteke.</a:t>
            </a:r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2489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8927" y="347096"/>
            <a:ext cx="7772400" cy="831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800">
                <a:latin typeface="Arial Black" panose="020B0A04020102020204" pitchFamily="34" charset="0"/>
              </a:rPr>
              <a:t>NOIZ ETA NORI NEURTU D BITAMINA ETA/EDO GEHIGARRIA </a:t>
            </a:r>
            <a:r>
              <a:rPr lang="pt-BR" sz="2800" smtClean="0">
                <a:latin typeface="Arial Black" panose="020B0A04020102020204" pitchFamily="34" charset="0"/>
              </a:rPr>
              <a:t>EMAN</a:t>
            </a:r>
            <a:r>
              <a:rPr lang="es-ES" sz="2800" smtClean="0">
                <a:latin typeface="Arial Black" panose="020B0A04020102020204" pitchFamily="34" charset="0"/>
              </a:rPr>
              <a:t> (I</a:t>
            </a:r>
            <a:r>
              <a:rPr lang="es-ES" sz="28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1974" y="1319541"/>
            <a:ext cx="88863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smtClean="0"/>
              <a:t>D </a:t>
            </a:r>
            <a:r>
              <a:rPr lang="es-ES" sz="1600"/>
              <a:t>bitamina </a:t>
            </a:r>
            <a:r>
              <a:rPr lang="es-ES" sz="1600" smtClean="0"/>
              <a:t>neurtzeak ez dakar </a:t>
            </a:r>
            <a:r>
              <a:rPr lang="es-ES" sz="1600"/>
              <a:t>onura klinikoa </a:t>
            </a:r>
            <a:r>
              <a:rPr lang="es-ES" sz="1600" smtClean="0"/>
              <a:t>biztanleria </a:t>
            </a:r>
            <a:r>
              <a:rPr lang="es-ES" sz="1600"/>
              <a:t>orokorrarentzat, baldin eta sintomarik eta urritasun-arriskuko faktorerik ez </a:t>
            </a:r>
            <a:r>
              <a:rPr lang="es-ES" sz="1600" smtClean="0"/>
              <a:t>badute.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smtClean="0"/>
              <a:t>Helduengan </a:t>
            </a:r>
            <a:r>
              <a:rPr lang="es-ES" sz="1600"/>
              <a:t>D bitaminaren determinazio serikoa behar bezala erabiltzeko </a:t>
            </a:r>
            <a:r>
              <a:rPr lang="es-ES" sz="1600" smtClean="0"/>
              <a:t>gomendioak (Osakidetzako </a:t>
            </a:r>
            <a:r>
              <a:rPr lang="es-ES" sz="1600"/>
              <a:t>Laborategien Gida Planaren ekimenez</a:t>
            </a:r>
            <a:r>
              <a:rPr lang="es-ES" sz="1600" smtClean="0"/>
              <a:t>, 2015):</a:t>
            </a:r>
          </a:p>
          <a:p>
            <a:endParaRPr lang="es-ES" sz="80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smtClean="0"/>
              <a:t>D </a:t>
            </a:r>
            <a:r>
              <a:rPr lang="es-ES" sz="1600"/>
              <a:t>bitaminaren metabolismoarekin lotutako patologiarik ez duten </a:t>
            </a:r>
            <a:r>
              <a:rPr lang="es-ES" sz="1600" smtClean="0"/>
              <a:t>biztanleak: oro </a:t>
            </a:r>
            <a:r>
              <a:rPr lang="es-ES" sz="1600"/>
              <a:t>har, ez da gomendatzen 25(OH)D-ren maila serikoak neurtzea (ikus 3. taula). Tratamendua egitea egokitzat jotzen bada, </a:t>
            </a:r>
            <a:r>
              <a:rPr lang="es-ES" sz="1600" smtClean="0"/>
              <a:t>dosi </a:t>
            </a:r>
            <a:r>
              <a:rPr lang="es-ES" sz="1600"/>
              <a:t>baxuak eman daitezke, aldez aurretik maila serikoen determinaziorik egin beharrik gabe.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smtClean="0"/>
              <a:t>Aurretik </a:t>
            </a:r>
            <a:r>
              <a:rPr lang="es-ES" sz="1600"/>
              <a:t>gaixotasun kronikoak edo D bitaminaren metabolismoari eragiten dioten beste egoera batzuk dituzten </a:t>
            </a:r>
            <a:r>
              <a:rPr lang="es-ES" sz="1600" smtClean="0"/>
              <a:t>pazienteak (ikus </a:t>
            </a:r>
            <a:r>
              <a:rPr lang="es-ES" sz="1600"/>
              <a:t>koadroa</a:t>
            </a:r>
            <a:r>
              <a:rPr lang="es-ES" sz="1600" smtClean="0"/>
              <a:t>): 25(OH)D-ren </a:t>
            </a:r>
            <a:r>
              <a:rPr lang="es-ES" sz="1600"/>
              <a:t>mailak neurtu behar dira. Gehigarriak eman behar izanez gero, </a:t>
            </a:r>
            <a:r>
              <a:rPr lang="es-ES" sz="1600" smtClean="0"/>
              <a:t>maila </a:t>
            </a:r>
            <a:r>
              <a:rPr lang="es-ES" sz="1600"/>
              <a:t>serikoak </a:t>
            </a:r>
            <a:r>
              <a:rPr lang="es-ES" sz="1600" smtClean="0"/>
              <a:t>eskatu, </a:t>
            </a:r>
            <a:r>
              <a:rPr lang="es-ES" sz="1600"/>
              <a:t>lau hilean behin, dosiak egokitu arte.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smtClean="0"/>
              <a:t>1,25(OH)D-ren </a:t>
            </a:r>
            <a:r>
              <a:rPr lang="es-ES" sz="1600"/>
              <a:t>determinazioak </a:t>
            </a:r>
            <a:r>
              <a:rPr lang="es-ES" sz="1600" smtClean="0"/>
              <a:t>1-alfa-hidroxilasaren </a:t>
            </a:r>
            <a:r>
              <a:rPr lang="es-ES" sz="1600"/>
              <a:t>jardueran anomaliaren susmoa duten </a:t>
            </a:r>
            <a:r>
              <a:rPr lang="es-ES" sz="1600" smtClean="0"/>
              <a:t>pazienteentzat (giltzurrun-tubularren erasana giltzurruneko </a:t>
            </a:r>
            <a:r>
              <a:rPr lang="es-ES" sz="1600"/>
              <a:t>gaixotasun kronikoaren fase </a:t>
            </a:r>
            <a:r>
              <a:rPr lang="es-ES" sz="1600" smtClean="0"/>
              <a:t>aurreratuetan, </a:t>
            </a:r>
            <a:r>
              <a:rPr lang="es-ES" sz="1600"/>
              <a:t>1-alfa-hidroxilasa gehiegi (ektopikoa), </a:t>
            </a:r>
            <a:r>
              <a:rPr lang="es-ES" sz="1600" smtClean="0"/>
              <a:t>sarkoidosia…)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36582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8927" y="347096"/>
            <a:ext cx="7772400" cy="831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800">
                <a:latin typeface="Arial Black" panose="020B0A04020102020204" pitchFamily="34" charset="0"/>
              </a:rPr>
              <a:t>NOIZ ETA NORI NEURTU D BITAMINA ETA/EDO GEHIGARRIA </a:t>
            </a:r>
            <a:r>
              <a:rPr lang="pt-BR" sz="2800" smtClean="0">
                <a:latin typeface="Arial Black" panose="020B0A04020102020204" pitchFamily="34" charset="0"/>
              </a:rPr>
              <a:t>EMAN</a:t>
            </a:r>
            <a:r>
              <a:rPr lang="es-ES" sz="2800" smtClean="0">
                <a:latin typeface="Arial Black" panose="020B0A04020102020204" pitchFamily="34" charset="0"/>
              </a:rPr>
              <a:t> (II)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418" t="30408" r="25996" b="16755"/>
          <a:stretch/>
        </p:blipFill>
        <p:spPr>
          <a:xfrm>
            <a:off x="1014154" y="1284465"/>
            <a:ext cx="6764480" cy="283581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24197" y="4221042"/>
            <a:ext cx="8537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25(OH)D-ren kontzentrazio plasmatikoak aldakortasun handia duenez (urtaroa, adina, GMI, arraza, azal-pigmentazioa, eguzki-esposizioa, elikadura, bizimodua, faktore genetikoak), neurria eskatu eta emaitzak interpretatzen direnean, kontuan hartu behar dira faktore horiek; batez ere, urtaroa</a:t>
            </a:r>
          </a:p>
        </p:txBody>
      </p:sp>
    </p:spTree>
    <p:extLst>
      <p:ext uri="{BB962C8B-B14F-4D97-AF65-F5344CB8AC3E}">
        <p14:creationId xmlns:p14="http://schemas.microsoft.com/office/powerpoint/2010/main" val="39949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8927" y="347096"/>
            <a:ext cx="7772400" cy="831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800">
                <a:latin typeface="Arial Black" panose="020B0A04020102020204" pitchFamily="34" charset="0"/>
              </a:rPr>
              <a:t>NOIZ ETA NORI NEURTU D BITAMINA ETA/EDO GEHIGARRIA </a:t>
            </a:r>
            <a:r>
              <a:rPr lang="pt-BR" sz="2800" smtClean="0">
                <a:latin typeface="Arial Black" panose="020B0A04020102020204" pitchFamily="34" charset="0"/>
              </a:rPr>
              <a:t>EMAN</a:t>
            </a:r>
            <a:r>
              <a:rPr lang="es-ES" sz="2800" smtClean="0">
                <a:latin typeface="Arial Black" panose="020B0A04020102020204" pitchFamily="34" charset="0"/>
              </a:rPr>
              <a:t> (III)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511" t="13799" r="28738" b="6207"/>
          <a:stretch/>
        </p:blipFill>
        <p:spPr>
          <a:xfrm>
            <a:off x="1492468" y="1321724"/>
            <a:ext cx="5664982" cy="40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B39C1A-5D69-41B5-9535-204664EBFC02}"/>
              </a:ext>
            </a:extLst>
          </p:cNvPr>
          <p:cNvSpPr txBox="1"/>
          <p:nvPr/>
        </p:nvSpPr>
        <p:spPr>
          <a:xfrm>
            <a:off x="611657" y="227129"/>
            <a:ext cx="81437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b="1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D BITAMINAREN URRITASUNA TRATATU BEHAR DA</a:t>
            </a:r>
            <a:r>
              <a:rPr lang="sv-SE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? (I)</a:t>
            </a:r>
            <a:r>
              <a:rPr lang="es-ES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 </a:t>
            </a:r>
            <a:endParaRPr lang="es-ES" sz="2800" b="1" dirty="0">
              <a:solidFill>
                <a:srgbClr val="5FB1B6"/>
              </a:solidFill>
              <a:latin typeface="Arial Black"/>
              <a:ea typeface="+mj-ea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3295" y="1286217"/>
            <a:ext cx="8562109" cy="38926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/>
              <a:t>Defizitaren tratamenduak barne hartu behar du bai eguzki-esposizio egokia, bai eta D bitamina asko duten elikagaiak hartzea </a:t>
            </a:r>
            <a:r>
              <a:rPr lang="es-ES" sz="1900" smtClean="0"/>
              <a:t>ere.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 smtClean="0"/>
              <a:t>D </a:t>
            </a:r>
            <a:r>
              <a:rPr lang="es-ES" sz="1900"/>
              <a:t>bitaminaren gehigarriak bakarrik aurki daitezke (eguneko, asteko, hileko dosietan, shock edo karga-dosietan), edo kaltzioarekin nahastuta.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 smtClean="0"/>
              <a:t>Urritasuna </a:t>
            </a:r>
            <a:r>
              <a:rPr lang="es-ES" sz="1900"/>
              <a:t>tratatzeko behar den D bitamina kantitatea, </a:t>
            </a:r>
            <a:r>
              <a:rPr lang="es-ES" sz="1900" smtClean="0"/>
              <a:t>25(OH)D-ren </a:t>
            </a:r>
            <a:r>
              <a:rPr lang="es-ES" sz="1900"/>
              <a:t>maila seriko basalen araberakoa </a:t>
            </a:r>
            <a:r>
              <a:rPr lang="es-ES" sz="1900" smtClean="0"/>
              <a:t>da, bai eta </a:t>
            </a:r>
            <a:r>
              <a:rPr lang="es-ES" sz="1900"/>
              <a:t>norbanako bakoitzak D bitamina xurgatzeko duen gaitasunaren, gibelean D bitamina 25(OH)D bihurtzeko duen gaitasunaren eta faktore genetiko ezezagunen araberakoa ere. Hazkunderik handienak maila basal txikienak dituzten pertsonen artean lortzen </a:t>
            </a:r>
            <a:r>
              <a:rPr lang="es-ES" sz="1900" smtClean="0"/>
              <a:t>dira.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/>
              <a:t>Oro har, gomendatzen da D bitaminaren gehigarririk ez ematea hausturen lehen mailako prebentziorako, instituzionalizatu gabeko pazienteei eta/edo D bitaminaren eskasia-arrisku handirik ez duten pazienteei; aldiz, instituzionalizatutako pertsonen edo D bitaminaren eskasia izateko arrisku handia duten pazienteen kasuan, justifikatuta egon daiteke gehigarria</a:t>
            </a:r>
            <a:r>
              <a:rPr lang="es-ES" sz="1900" smtClean="0"/>
              <a:t>.</a:t>
            </a:r>
            <a:endParaRPr lang="es-ES" sz="1900"/>
          </a:p>
        </p:txBody>
      </p:sp>
    </p:spTree>
    <p:extLst>
      <p:ext uri="{BB962C8B-B14F-4D97-AF65-F5344CB8AC3E}">
        <p14:creationId xmlns:p14="http://schemas.microsoft.com/office/powerpoint/2010/main" val="41552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FB39C1A-5D69-41B5-9535-204664EBFC02}"/>
              </a:ext>
            </a:extLst>
          </p:cNvPr>
          <p:cNvSpPr txBox="1"/>
          <p:nvPr/>
        </p:nvSpPr>
        <p:spPr>
          <a:xfrm>
            <a:off x="694785" y="268694"/>
            <a:ext cx="81437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b="1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D BITAMINAREN URRITASUNA TRATATU BEHAR DA</a:t>
            </a:r>
            <a:r>
              <a:rPr lang="sv-SE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? (II)</a:t>
            </a:r>
            <a:r>
              <a:rPr lang="es-ES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 </a:t>
            </a:r>
            <a:endParaRPr lang="es-ES" sz="2800" b="1" dirty="0">
              <a:solidFill>
                <a:srgbClr val="5FB1B6"/>
              </a:solidFill>
              <a:latin typeface="Arial Black"/>
              <a:ea typeface="+mj-ea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9010" y="1239012"/>
            <a:ext cx="8281579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/>
              <a:t>D</a:t>
            </a:r>
            <a:r>
              <a:rPr lang="es-ES" sz="2000" smtClean="0"/>
              <a:t>osi </a:t>
            </a:r>
            <a:r>
              <a:rPr lang="es-ES" sz="2000"/>
              <a:t>baxuko eguneroko gehigarria da modurik </a:t>
            </a:r>
            <a:r>
              <a:rPr lang="es-ES" sz="2000" smtClean="0"/>
              <a:t>fisiologikoena</a:t>
            </a:r>
            <a:r>
              <a:rPr lang="es-ES" sz="2000"/>
              <a:t>.</a:t>
            </a:r>
            <a:r>
              <a:rPr lang="es-ES" sz="2000" smtClean="0"/>
              <a:t> Asteko </a:t>
            </a:r>
            <a:r>
              <a:rPr lang="es-ES" sz="2000"/>
              <a:t>edo hileko dosiak ordezko aukera izan beharko lirateke tratamenduari atxikidura gutxi duten </a:t>
            </a:r>
            <a:r>
              <a:rPr lang="es-ES" sz="2000" smtClean="0"/>
              <a:t>pazienteentzat. </a:t>
            </a:r>
            <a:r>
              <a:rPr lang="es-ES" sz="2000"/>
              <a:t>Kasu batzuetan, shock dosiak ere behar izan daitezke. </a:t>
            </a:r>
            <a:endParaRPr lang="es-ES" sz="2000" smtClean="0"/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smtClean="0"/>
              <a:t>Kaltzifediolaren erabilerari </a:t>
            </a:r>
            <a:r>
              <a:rPr lang="es-ES" sz="2000"/>
              <a:t>buruzko informazioa mugatua da, eta gibeleko gaixotasuna duten pazienteentzat gordetzea gomendatzen </a:t>
            </a:r>
            <a:r>
              <a:rPr lang="es-ES" sz="2000" smtClean="0"/>
              <a:t>da.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smtClean="0"/>
              <a:t>Paradoxikoki</a:t>
            </a:r>
            <a:r>
              <a:rPr lang="es-ES" sz="2000"/>
              <a:t>, </a:t>
            </a:r>
            <a:r>
              <a:rPr lang="es-ES" sz="2000" smtClean="0"/>
              <a:t>asteko </a:t>
            </a:r>
            <a:r>
              <a:rPr lang="es-ES" sz="2000"/>
              <a:t>eta hileko pauten gehiegizko erabilerara jotzen </a:t>
            </a:r>
            <a:r>
              <a:rPr lang="es-ES" sz="2000" smtClean="0"/>
              <a:t>da, baita </a:t>
            </a:r>
            <a:r>
              <a:rPr lang="es-ES" sz="2000"/>
              <a:t>kaltzifediolarenera </a:t>
            </a:r>
            <a:r>
              <a:rPr lang="es-ES" sz="2000" smtClean="0"/>
              <a:t>ere.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smtClean="0"/>
              <a:t>Dosiari </a:t>
            </a:r>
            <a:r>
              <a:rPr lang="es-ES" sz="2000"/>
              <a:t>dagokionez, </a:t>
            </a:r>
            <a:r>
              <a:rPr lang="es-ES" sz="2000" smtClean="0"/>
              <a:t>gomendio </a:t>
            </a:r>
            <a:r>
              <a:rPr lang="es-ES" sz="2000"/>
              <a:t>askok aholkatutako ahoratze dietetikoak gainditzen dituzte (</a:t>
            </a:r>
            <a:r>
              <a:rPr lang="es-ES" sz="2000" smtClean="0"/>
              <a:t>400-800, </a:t>
            </a:r>
            <a:r>
              <a:rPr lang="es-ES" sz="2000"/>
              <a:t>eguzki-esposiziorik eza kontuan </a:t>
            </a:r>
            <a:r>
              <a:rPr lang="es-ES" sz="2000" smtClean="0"/>
              <a:t>hartuta).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smtClean="0"/>
              <a:t>Ez </a:t>
            </a:r>
            <a:r>
              <a:rPr lang="es-ES" sz="2000"/>
              <a:t>da aurkitu D bitamina dosi handietan erabiltzea onuragarria denik (500.000 IU/urte, 60.000 IU/hilabete, 4.000-10.000 </a:t>
            </a:r>
            <a:r>
              <a:rPr lang="es-ES" sz="2000" smtClean="0"/>
              <a:t>IU/egun); bai</a:t>
            </a:r>
            <a:r>
              <a:rPr lang="es-ES" sz="2000"/>
              <a:t>, ordea, hausturak eta/edo erorikoak areagotzen direla. </a:t>
            </a:r>
          </a:p>
        </p:txBody>
      </p:sp>
    </p:spTree>
    <p:extLst>
      <p:ext uri="{BB962C8B-B14F-4D97-AF65-F5344CB8AC3E}">
        <p14:creationId xmlns:p14="http://schemas.microsoft.com/office/powerpoint/2010/main" val="245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FB39C1A-5D69-41B5-9535-204664EBFC02}"/>
              </a:ext>
            </a:extLst>
          </p:cNvPr>
          <p:cNvSpPr txBox="1"/>
          <p:nvPr/>
        </p:nvSpPr>
        <p:spPr>
          <a:xfrm>
            <a:off x="694785" y="177254"/>
            <a:ext cx="81437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b="1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D BITAMINAREN </a:t>
            </a:r>
            <a:r>
              <a:rPr lang="sv-SE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GEHIGARRIEN SEGURTASUNA (I)</a:t>
            </a:r>
            <a:r>
              <a:rPr lang="es-ES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 </a:t>
            </a:r>
            <a:endParaRPr lang="es-ES" sz="2800" b="1" dirty="0">
              <a:solidFill>
                <a:srgbClr val="5FB1B6"/>
              </a:solidFill>
              <a:latin typeface="Arial Black"/>
              <a:ea typeface="+mj-ea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9010" y="1131361"/>
            <a:ext cx="8281579" cy="428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/>
              <a:t>Larruazala eguzki-argiaren eraginpean luzaroan egoteak ez du D3 bitaminaren kantitate toxikorik </a:t>
            </a:r>
            <a:r>
              <a:rPr lang="es-ES" sz="1900" smtClean="0"/>
              <a:t>sortzen. Ez </a:t>
            </a:r>
            <a:r>
              <a:rPr lang="es-ES" sz="1900"/>
              <a:t>da ikusi D bitaminarekin 400-800 IU eguneko dosiak emateak kalterik eragiten </a:t>
            </a:r>
            <a:r>
              <a:rPr lang="es-ES" sz="1900" smtClean="0"/>
              <a:t>duenik. </a:t>
            </a:r>
            <a:endParaRPr lang="es-ES" sz="1900"/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/>
              <a:t>Intoxikazio akutuaren sintomak hiperkaltzemiaren ondorio dira, eta nahasmena, poliuria, polidipsia, anorexia, gorakoak eta muskuluen ahuleria barne hartzen dituzte. Intoxikazio kronikoak nefrokaltzinosia, hezurren desmineralizatzea eta mina eragin </a:t>
            </a:r>
            <a:r>
              <a:rPr lang="es-ES" sz="1900" smtClean="0"/>
              <a:t>ditzake.</a:t>
            </a:r>
            <a:endParaRPr lang="es-ES" sz="1900"/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/>
              <a:t>IOMk 50 ng/ml-ko 25(OH)D-ren maila hartzen du gehieneko muga </a:t>
            </a:r>
            <a:r>
              <a:rPr lang="es-ES" sz="1900" smtClean="0"/>
              <a:t>onargarritzat. 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 smtClean="0"/>
              <a:t>Ez </a:t>
            </a:r>
            <a:r>
              <a:rPr lang="es-ES" sz="1900"/>
              <a:t>dago argi zein den D bitaminaren dosi toxikoa; 2010ean, IOMk D bitaminaren gehieneko ahoratze-maila onargarria eguneko 4.000 IU-n ezarri zuen </a:t>
            </a:r>
            <a:r>
              <a:rPr lang="es-ES" sz="1900" smtClean="0"/>
              <a:t>(bederatzi </a:t>
            </a:r>
            <a:r>
              <a:rPr lang="es-ES" sz="1900"/>
              <a:t>urte arteko haurrentzat 1.000-3.000 IU </a:t>
            </a:r>
            <a:r>
              <a:rPr lang="es-ES" sz="1900" smtClean="0"/>
              <a:t>eguneko).</a:t>
            </a:r>
            <a:endParaRPr lang="es-ES" sz="1900"/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900" smtClean="0"/>
              <a:t>Paziente </a:t>
            </a:r>
            <a:r>
              <a:rPr lang="es-ES" sz="1900"/>
              <a:t>bati D bitamina agindu aurretik, garrantzitsua da zer gehigarri dietetiko hartzen ari den </a:t>
            </a:r>
            <a:r>
              <a:rPr lang="es-ES" sz="1900" smtClean="0"/>
              <a:t>galdetzea.</a:t>
            </a:r>
            <a:endParaRPr lang="es-ES" sz="1900"/>
          </a:p>
        </p:txBody>
      </p:sp>
    </p:spTree>
    <p:extLst>
      <p:ext uri="{BB962C8B-B14F-4D97-AF65-F5344CB8AC3E}">
        <p14:creationId xmlns:p14="http://schemas.microsoft.com/office/powerpoint/2010/main" val="5206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FB39C1A-5D69-41B5-9535-204664EBFC02}"/>
              </a:ext>
            </a:extLst>
          </p:cNvPr>
          <p:cNvSpPr txBox="1"/>
          <p:nvPr/>
        </p:nvSpPr>
        <p:spPr>
          <a:xfrm>
            <a:off x="694785" y="177254"/>
            <a:ext cx="81437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2800" b="1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D BITAMINAREN </a:t>
            </a:r>
            <a:r>
              <a:rPr lang="sv-SE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GEHIGARRIEN SEGURTASUNA (II)</a:t>
            </a:r>
            <a:r>
              <a:rPr lang="es-ES" sz="2800" b="1" smtClean="0">
                <a:solidFill>
                  <a:srgbClr val="5FB1B6"/>
                </a:solidFill>
                <a:latin typeface="Arial Black"/>
                <a:ea typeface="+mj-ea"/>
                <a:cs typeface="Arial"/>
              </a:rPr>
              <a:t> </a:t>
            </a:r>
            <a:endParaRPr lang="es-ES" sz="2800" b="1" dirty="0">
              <a:solidFill>
                <a:srgbClr val="5FB1B6"/>
              </a:solidFill>
              <a:latin typeface="Arial Black"/>
              <a:ea typeface="+mj-ea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9010" y="1131361"/>
            <a:ext cx="8281579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mtClean="0"/>
              <a:t>2019, AEMPS</a:t>
            </a:r>
            <a:r>
              <a:rPr lang="es-ES"/>
              <a:t>:</a:t>
            </a:r>
            <a:r>
              <a:rPr lang="es-ES" smtClean="0"/>
              <a:t> zenbait </a:t>
            </a:r>
            <a:r>
              <a:rPr lang="es-ES"/>
              <a:t>helduk eta haurrek hiperkaltzemia-kasu larriak izan </a:t>
            </a:r>
            <a:r>
              <a:rPr lang="es-ES" smtClean="0"/>
              <a:t>zituzten </a:t>
            </a:r>
            <a:r>
              <a:rPr lang="es-ES"/>
              <a:t>D bitaminaren gaindosifikazioaren </a:t>
            </a:r>
            <a:r>
              <a:rPr lang="es-ES" smtClean="0"/>
              <a:t>ondorioz, haurren </a:t>
            </a:r>
            <a:r>
              <a:rPr lang="es-ES"/>
              <a:t>kolekaltziferolarekin eta helduen kaltzifediolarekin egindako prestakinen gaindosifikazioarekin </a:t>
            </a:r>
            <a:r>
              <a:rPr lang="es-ES" smtClean="0"/>
              <a:t>lotuta, sendagaia </a:t>
            </a:r>
            <a:r>
              <a:rPr lang="es-ES"/>
              <a:t>agintzean, banatzean edo ematean gerta daitezkeen akatsen </a:t>
            </a:r>
            <a:r>
              <a:rPr lang="es-ES" smtClean="0"/>
              <a:t>ondorioz. </a:t>
            </a:r>
            <a:endParaRPr lang="es-ES"/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/>
              <a:t>Pauta desberdinetako (egunerokoa, astekoa, hilekoa edo bakarra) sendagai komertzialak egoteak akats horiek agertzen lagun </a:t>
            </a:r>
            <a:r>
              <a:rPr lang="es-ES" smtClean="0"/>
              <a:t>dezake. Hiperkaltzemia-kasu </a:t>
            </a:r>
            <a:r>
              <a:rPr lang="es-ES"/>
              <a:t>larriak saihesteko, </a:t>
            </a:r>
            <a:r>
              <a:rPr lang="es-ES" smtClean="0"/>
              <a:t>AEMPSk </a:t>
            </a:r>
            <a:r>
              <a:rPr lang="es-ES"/>
              <a:t>honako hau gomendatzen </a:t>
            </a:r>
            <a:r>
              <a:rPr lang="es-ES" smtClean="0"/>
              <a:t>du: </a:t>
            </a:r>
            <a:endParaRPr lang="es-ES"/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s-ES"/>
              <a:t>Mediku preskriptoreei: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/>
              <a:t>Egoera bakoitzean, sendagaiaren formatu egokia hautatzea, eta ziurtatzea preskripzioan argi idatzita geratzen direla hartualdi bakoitzeko dosia eta maiztasuna. Hurrengo bisitetan, behar bezala ematen ari zaiela baieztatzea.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/>
              <a:t>Pautak eta D bitaminaren gaindosiaren sintomak azaltzea pazienteei.</a:t>
            </a:r>
          </a:p>
          <a:p>
            <a:pPr marL="342900" indent="-342900" algn="just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s-ES" smtClean="0"/>
              <a:t>Farmazialariei</a:t>
            </a:r>
            <a:r>
              <a:rPr lang="es-ES"/>
              <a:t>:</a:t>
            </a:r>
          </a:p>
          <a:p>
            <a:pPr marL="800100" lvl="1" indent="-342900" algn="just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/>
              <a:t>Sendagaia eta pauta posologikoa egiaztatzea eta pazienteekin </a:t>
            </a:r>
            <a:r>
              <a:rPr lang="es-ES" smtClean="0"/>
              <a:t>berrikustea.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3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63534" cy="135177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1793" y="471127"/>
            <a:ext cx="6858000" cy="678871"/>
          </a:xfrm>
        </p:spPr>
        <p:txBody>
          <a:bodyPr>
            <a:normAutofit/>
          </a:bodyPr>
          <a:lstStyle/>
          <a:p>
            <a:r>
              <a:rPr lang="es-ES" sz="4000" b="1" smtClean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FUNTSEZKO IDEIAK</a:t>
            </a:r>
            <a:endParaRPr lang="es-ES" sz="4000" b="1" dirty="0">
              <a:solidFill>
                <a:srgbClr val="5FB1B6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0821" y="1413306"/>
            <a:ext cx="86286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u-ES" sz="2000" smtClean="0"/>
              <a:t>D </a:t>
            </a:r>
            <a:r>
              <a:rPr lang="eu-ES" sz="2000"/>
              <a:t>bitamina, gehienbat, larruazalean sortzen da, eta, beraz, bere mailak handitzeko neurririk eraginkorrena eguzki-argiaren esposizio egokia da (denbora gutxi eta maiz).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u-ES" sz="2000" smtClean="0"/>
              <a:t>Ez </a:t>
            </a:r>
            <a:r>
              <a:rPr lang="eu-ES" sz="2000"/>
              <a:t>dago adostasunik D bitaminaren maila egokien definizioan.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u-ES" sz="2000" smtClean="0"/>
              <a:t>25(OH)D-ren </a:t>
            </a:r>
            <a:r>
              <a:rPr lang="eu-ES" sz="2000"/>
              <a:t>determinazioak arrisku bereziko biztanle taldeetan egin behar dira, eta beraien urritasuna berretsi eta zuzendu beharko litzateke.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u-ES" sz="2000" smtClean="0"/>
              <a:t>Instituzionalizatutako </a:t>
            </a:r>
            <a:r>
              <a:rPr lang="eu-ES" sz="2000"/>
              <a:t>paziente zaharren kasuan, justifikatuta egon daitezke kaltzioa duten D bitaminaren gehigarriak.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u-ES" sz="2000" smtClean="0"/>
              <a:t>Gehigarria </a:t>
            </a:r>
            <a:r>
              <a:rPr lang="eu-ES" sz="2000"/>
              <a:t>beharrezkoa denean, kolekaltziferola dosi baxuetan eta eguneroko pautan gomendatzen da.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u-ES" sz="2000" smtClean="0"/>
              <a:t>D </a:t>
            </a:r>
            <a:r>
              <a:rPr lang="eu-ES" sz="2000"/>
              <a:t>bitaminaren posologia eta pautak berrikusi behar dira pazienteekin, gaindosifikazioagatiko akatsak saihesteko. </a:t>
            </a:r>
            <a:endParaRPr lang="eu-ES" sz="2000" dirty="0"/>
          </a:p>
        </p:txBody>
      </p:sp>
    </p:spTree>
    <p:extLst>
      <p:ext uri="{BB962C8B-B14F-4D97-AF65-F5344CB8AC3E}">
        <p14:creationId xmlns:p14="http://schemas.microsoft.com/office/powerpoint/2010/main" val="28949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298" y="457200"/>
            <a:ext cx="7772400" cy="648393"/>
          </a:xfrm>
        </p:spPr>
        <p:txBody>
          <a:bodyPr/>
          <a:lstStyle/>
          <a:p>
            <a:r>
              <a:rPr lang="es-ES" sz="4000" smtClean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BACC6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1280160"/>
            <a:ext cx="8454044" cy="3291840"/>
          </a:xfrm>
          <a:solidFill>
            <a:srgbClr val="5FACBC"/>
          </a:solidFill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SARRERA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ODOLEAN </a:t>
            </a:r>
            <a:r>
              <a:rPr lang="es-ES" dirty="0">
                <a:solidFill>
                  <a:schemeClr val="bg1"/>
                </a:solidFill>
              </a:rPr>
              <a:t>D BITAMINAREN ERREFERENTZIA-BALIOEN INGURUKO EZTABAIDA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 BITAMINAREN PREMIAK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 BITAMINA ETA HEZURREN OSASUNA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 BITAMINA ETA HEZURREN KANPOKO EFEKTUAK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NOIZ </a:t>
            </a:r>
            <a:r>
              <a:rPr lang="es-ES" dirty="0">
                <a:solidFill>
                  <a:schemeClr val="bg1"/>
                </a:solidFill>
              </a:rPr>
              <a:t>ETA NORI NEURTU D BITAMINA ETA/EDO GEHIGARRIA EMAN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 </a:t>
            </a:r>
            <a:r>
              <a:rPr lang="es-ES" dirty="0" smtClean="0">
                <a:solidFill>
                  <a:schemeClr val="bg1"/>
                </a:solidFill>
              </a:rPr>
              <a:t>BITAMINAREN </a:t>
            </a:r>
            <a:r>
              <a:rPr lang="es-ES" dirty="0">
                <a:solidFill>
                  <a:schemeClr val="bg1"/>
                </a:solidFill>
              </a:rPr>
              <a:t>URRITASUNA TRATATU BEHAR DA?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 </a:t>
            </a:r>
            <a:r>
              <a:rPr lang="es-ES" dirty="0" smtClean="0">
                <a:solidFill>
                  <a:schemeClr val="bg1"/>
                </a:solidFill>
              </a:rPr>
              <a:t>BITAMINAREN </a:t>
            </a:r>
            <a:r>
              <a:rPr lang="es-ES" dirty="0">
                <a:solidFill>
                  <a:schemeClr val="bg1"/>
                </a:solidFill>
              </a:rPr>
              <a:t>GEHIGARRIEN </a:t>
            </a:r>
            <a:r>
              <a:rPr lang="es-ES" dirty="0" smtClean="0">
                <a:solidFill>
                  <a:schemeClr val="bg1"/>
                </a:solidFill>
              </a:rPr>
              <a:t>SEGURTASUNA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FUNTSEZKO IDEIAK</a:t>
            </a:r>
            <a:endParaRPr lang="es-ES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1891" y="3257526"/>
            <a:ext cx="482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hlinkClick r:id="rId2"/>
              </a:rPr>
              <a:t>INFAC </a:t>
            </a:r>
            <a:r>
              <a:rPr lang="es-ES" sz="3200" b="1" dirty="0" smtClean="0">
                <a:hlinkClick r:id="rId2"/>
              </a:rPr>
              <a:t>28 </a:t>
            </a:r>
            <a:r>
              <a:rPr lang="es-ES" sz="3200" b="1" dirty="0" err="1">
                <a:hlinkClick r:id="rId2"/>
              </a:rPr>
              <a:t>Liburukia</a:t>
            </a:r>
            <a:r>
              <a:rPr lang="es-ES" sz="3200" b="1" dirty="0">
                <a:hlinkClick r:id="rId2"/>
              </a:rPr>
              <a:t> </a:t>
            </a:r>
            <a:r>
              <a:rPr lang="es-ES" sz="3200" b="1" dirty="0" smtClean="0">
                <a:hlinkClick r:id="rId2"/>
              </a:rPr>
              <a:t>1. </a:t>
            </a:r>
            <a:r>
              <a:rPr lang="es-ES" sz="3200" b="1" dirty="0" err="1">
                <a:hlinkClick r:id="rId2"/>
              </a:rPr>
              <a:t>Zk</a:t>
            </a:r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906086" y="861399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gehiago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7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182880"/>
            <a:ext cx="7772400" cy="665018"/>
          </a:xfrm>
        </p:spPr>
        <p:txBody>
          <a:bodyPr/>
          <a:lstStyle/>
          <a:p>
            <a:r>
              <a:rPr lang="es-ES" sz="3600" smtClean="0">
                <a:latin typeface="Arial Black" panose="020B0A04020102020204" pitchFamily="34" charset="0"/>
              </a:rPr>
              <a:t>SARRERA </a:t>
            </a:r>
            <a:r>
              <a:rPr lang="es-ES" sz="3600" dirty="0">
                <a:latin typeface="Arial Black" panose="020B0A04020102020204" pitchFamily="34" charset="0"/>
              </a:rPr>
              <a:t>(I)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610" y="1172095"/>
            <a:ext cx="8009314" cy="393607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mtClean="0"/>
              <a:t>D </a:t>
            </a:r>
            <a:r>
              <a:rPr lang="es-ES"/>
              <a:t>bitamina (edo kaltziferola) bitamina lipodisolbagarri bat da, funtsezkoa kaltzioaren homeostasirako eta hezurraren metabolismorako. </a:t>
            </a:r>
            <a:endParaRPr lang="es-E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mtClean="0"/>
              <a:t>Oso </a:t>
            </a:r>
            <a:r>
              <a:rPr lang="es-ES"/>
              <a:t>elikagai gutxik izaten dute berez, horregatik, sintesi dermikoa da iturri natural nagusia (izpi ultramoreek larruazaleko 7-dehidrokolesterolean duten eraginagatik). </a:t>
            </a:r>
            <a:endParaRPr lang="es-ES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mtClean="0"/>
              <a:t>Bai </a:t>
            </a:r>
            <a:r>
              <a:rPr lang="es-ES"/>
              <a:t>dietan dagoen D bitamina bai sintesi dermikoaren bidez hartutakoa biologikoki inaktiboak dira, eta entzima-bihurketa behar dute, metabolito aktiboak sortzeko: gibelean kaltzifediola sortzen da (25-hidroxi D bitamina edo 25(OH)D), D bitaminak organismoan zirkulatzen duen forma nagusia, gero, giltzurrunean, kaltzitriola sortzen da (1,25-dihidroxi D bitamina edo 1,25(OH)D), formarik </a:t>
            </a:r>
            <a:r>
              <a:rPr lang="es-ES" smtClean="0"/>
              <a:t>aktiboena.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48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7" y="327501"/>
            <a:ext cx="7772400" cy="573434"/>
          </a:xfrm>
        </p:spPr>
        <p:txBody>
          <a:bodyPr/>
          <a:lstStyle/>
          <a:p>
            <a:r>
              <a:rPr lang="es-ES" sz="3600" smtClean="0">
                <a:latin typeface="Arial Black" panose="020B0A04020102020204" pitchFamily="34" charset="0"/>
              </a:rPr>
              <a:t>SARRERA </a:t>
            </a:r>
            <a:r>
              <a:rPr lang="es-ES" sz="3600" dirty="0">
                <a:latin typeface="Arial Black" panose="020B0A04020102020204" pitchFamily="34" charset="0"/>
              </a:rPr>
              <a:t>(II)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176" y="961782"/>
            <a:ext cx="4339243" cy="3737567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700" smtClean="0"/>
              <a:t>Duela </a:t>
            </a:r>
            <a:r>
              <a:rPr lang="es-ES" sz="1700"/>
              <a:t>urte gutxi arte, D bitaminaren gehigarriak osteomalaziaren edo errakitismoaren tratamenduan erabiltzen ziren, ia </a:t>
            </a:r>
            <a:r>
              <a:rPr lang="es-ES" sz="1700" smtClean="0"/>
              <a:t>esklusiboki.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700" smtClean="0"/>
              <a:t>EAEn</a:t>
            </a:r>
            <a:r>
              <a:rPr lang="es-ES" sz="1700"/>
              <a:t>, 2013. urtetik, ia bikoiztu egin dira odol-gazureko D bitaminaren </a:t>
            </a:r>
            <a:r>
              <a:rPr lang="es-ES" sz="1700" smtClean="0"/>
              <a:t>determinazioak; </a:t>
            </a:r>
            <a:r>
              <a:rPr lang="es-ES" sz="1700"/>
              <a:t>2019. urtean, laborategiko proba eskatuenetarikoa izan zen, eta gastu handiena izan zutenen artean, hirugarrena (1.168.495 €</a:t>
            </a:r>
            <a:r>
              <a:rPr lang="es-ES" sz="1700" smtClean="0"/>
              <a:t>). </a:t>
            </a:r>
            <a:r>
              <a:rPr lang="es-ES" sz="1700"/>
              <a:t>Aldi berean, D bitaminaren gehigarrien kontsumoak gora egin </a:t>
            </a:r>
            <a:r>
              <a:rPr lang="es-ES" sz="1700" smtClean="0"/>
              <a:t>du.</a:t>
            </a:r>
          </a:p>
          <a:p>
            <a:pPr algn="just">
              <a:lnSpc>
                <a:spcPct val="120000"/>
              </a:lnSpc>
            </a:pPr>
            <a:endParaRPr lang="es-ES" sz="1700" dirty="0"/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7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15" t="17963" r="25927" b="1701"/>
          <a:stretch/>
        </p:blipFill>
        <p:spPr>
          <a:xfrm>
            <a:off x="4530435" y="1086019"/>
            <a:ext cx="4499263" cy="35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7" y="224588"/>
            <a:ext cx="7772400" cy="831128"/>
          </a:xfrm>
        </p:spPr>
        <p:txBody>
          <a:bodyPr/>
          <a:lstStyle/>
          <a:p>
            <a:r>
              <a:rPr lang="es-ES" sz="2800">
                <a:latin typeface="Arial Black" panose="020B0A04020102020204" pitchFamily="34" charset="0"/>
              </a:rPr>
              <a:t/>
            </a:r>
            <a:br>
              <a:rPr lang="es-ES" sz="2800">
                <a:latin typeface="Arial Black" panose="020B0A04020102020204" pitchFamily="34" charset="0"/>
              </a:rPr>
            </a:br>
            <a:r>
              <a:rPr lang="es-ES" sz="2400">
                <a:latin typeface="Arial Black" panose="020B0A04020102020204" pitchFamily="34" charset="0"/>
              </a:rPr>
              <a:t>ODOLEAN D BITAMINAREN ERREFERENTZIA-BALIOEN INGURUKO </a:t>
            </a:r>
            <a:r>
              <a:rPr lang="es-ES" sz="2400" smtClean="0">
                <a:latin typeface="Arial Black" panose="020B0A04020102020204" pitchFamily="34" charset="0"/>
              </a:rPr>
              <a:t>EZTABAIDA (</a:t>
            </a:r>
            <a:r>
              <a:rPr lang="es-ES" sz="2400">
                <a:latin typeface="Arial Black" panose="020B0A04020102020204" pitchFamily="34" charset="0"/>
              </a:rPr>
              <a:t>I)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691" y="1197033"/>
            <a:ext cx="8476607" cy="413973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u-ES"/>
              <a:t>D bitaminaren mailak 25(OH)D-ren kontzentrazio serikoaren bitartez neurtzen </a:t>
            </a:r>
            <a:r>
              <a:rPr lang="eu-ES" smtClean="0"/>
              <a:t>dira. </a:t>
            </a:r>
            <a:r>
              <a:rPr lang="eu-ES"/>
              <a:t>Hala ere, galdera asko sortzen dira, determinazio horri dagokionez: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u-ES" smtClean="0"/>
              <a:t>Ez </a:t>
            </a:r>
            <a:r>
              <a:rPr lang="eu-ES"/>
              <a:t>dago odoleko 25(OH)D-a neurtzeko teknika estandarizaturik, eta teknika analitiko desberdinen artean desadostasunak </a:t>
            </a:r>
            <a:r>
              <a:rPr lang="eu-ES" smtClean="0"/>
              <a:t>daude</a:t>
            </a:r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u-ES" smtClean="0"/>
              <a:t>Urritasuna </a:t>
            </a:r>
            <a:r>
              <a:rPr lang="eu-ES"/>
              <a:t>adierazten duten gutxieneko puntuak ez dira ezarri ebidentzian oinarritutako prozesu sistematiko baten bidez, eta ez dago adostasunik erakundeen </a:t>
            </a:r>
            <a:r>
              <a:rPr lang="eu-ES" smtClean="0"/>
              <a:t>artean</a:t>
            </a:r>
            <a:endParaRPr lang="eu-ES"/>
          </a:p>
          <a:p>
            <a:pPr marL="800100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u-ES"/>
              <a:t>Ez datoz bat tratamendua hasteko erabili behar den 25(OH)D serikoaren atalaseari dagokionez, ezta lortu behar den D bitamina-maila optimoari dagokionez </a:t>
            </a:r>
            <a:r>
              <a:rPr lang="eu-ES" smtClean="0"/>
              <a:t>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18494" y="4158950"/>
            <a:ext cx="827326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har char="•"/>
            </a:pPr>
            <a:r>
              <a:rPr lang="es-ES" sz="1600" dirty="0" err="1" smtClean="0"/>
              <a:t>Gutxiegitasun</a:t>
            </a:r>
            <a:r>
              <a:rPr lang="es-ES" sz="1600" dirty="0" smtClean="0"/>
              <a:t> </a:t>
            </a:r>
            <a:r>
              <a:rPr lang="es-ES" sz="1600" dirty="0" err="1"/>
              <a:t>terminoa</a:t>
            </a:r>
            <a:r>
              <a:rPr lang="es-ES" sz="1600" dirty="0"/>
              <a:t> </a:t>
            </a:r>
            <a:r>
              <a:rPr lang="es-ES" sz="1600" dirty="0" err="1"/>
              <a:t>gaizki</a:t>
            </a:r>
            <a:r>
              <a:rPr lang="es-ES" sz="1600" dirty="0"/>
              <a:t> </a:t>
            </a:r>
            <a:r>
              <a:rPr lang="es-ES" sz="1600" dirty="0" err="1"/>
              <a:t>uler</a:t>
            </a:r>
            <a:r>
              <a:rPr lang="es-ES" sz="1600" dirty="0"/>
              <a:t> </a:t>
            </a:r>
            <a:r>
              <a:rPr lang="es-ES" sz="1600" dirty="0" err="1"/>
              <a:t>daiteke</a:t>
            </a:r>
            <a:r>
              <a:rPr lang="es-ES" sz="1600" dirty="0"/>
              <a:t>, </a:t>
            </a:r>
            <a:r>
              <a:rPr lang="es-ES" sz="1600" dirty="0" err="1"/>
              <a:t>biztanleriaren</a:t>
            </a:r>
            <a:r>
              <a:rPr lang="es-ES" sz="1600" dirty="0"/>
              <a:t> </a:t>
            </a:r>
            <a:r>
              <a:rPr lang="es-ES" sz="1600" dirty="0" err="1"/>
              <a:t>erdiaren</a:t>
            </a:r>
            <a:r>
              <a:rPr lang="es-ES" sz="1600" dirty="0"/>
              <a:t> </a:t>
            </a:r>
            <a:r>
              <a:rPr lang="es-ES" sz="1600" dirty="0" err="1"/>
              <a:t>eskakizunak</a:t>
            </a:r>
            <a:r>
              <a:rPr lang="es-ES" sz="1600" dirty="0"/>
              <a:t> </a:t>
            </a:r>
            <a:r>
              <a:rPr lang="es-ES" sz="1600" dirty="0" err="1"/>
              <a:t>beteko</a:t>
            </a:r>
            <a:r>
              <a:rPr lang="es-ES" sz="1600" dirty="0"/>
              <a:t> </a:t>
            </a:r>
            <a:r>
              <a:rPr lang="es-ES" sz="1600" dirty="0" err="1"/>
              <a:t>lituzketen</a:t>
            </a:r>
            <a:r>
              <a:rPr lang="es-ES" sz="1600" dirty="0"/>
              <a:t> </a:t>
            </a:r>
            <a:r>
              <a:rPr lang="es-ES" sz="1600" dirty="0" err="1"/>
              <a:t>mailei</a:t>
            </a:r>
            <a:r>
              <a:rPr lang="es-ES" sz="1600" dirty="0"/>
              <a:t> </a:t>
            </a:r>
            <a:r>
              <a:rPr lang="es-ES" sz="1600" dirty="0" err="1"/>
              <a:t>baitagokie</a:t>
            </a:r>
            <a:r>
              <a:rPr lang="es-ES" sz="1600" dirty="0"/>
              <a:t> (</a:t>
            </a:r>
            <a:r>
              <a:rPr lang="es-ES" sz="1600" dirty="0" smtClean="0"/>
              <a:t>12-19 </a:t>
            </a:r>
            <a:r>
              <a:rPr lang="es-ES" sz="1600" dirty="0" err="1" smtClean="0"/>
              <a:t>ng</a:t>
            </a:r>
            <a:r>
              <a:rPr lang="es-ES" sz="1600" dirty="0" smtClean="0"/>
              <a:t>/ml).</a:t>
            </a:r>
            <a:endParaRPr lang="es-ES" sz="1600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768927" y="224588"/>
            <a:ext cx="7772400" cy="831128"/>
          </a:xfrm>
        </p:spPr>
        <p:txBody>
          <a:bodyPr/>
          <a:lstStyle/>
          <a:p>
            <a:r>
              <a:rPr lang="es-ES" sz="2800">
                <a:latin typeface="Arial Black" panose="020B0A04020102020204" pitchFamily="34" charset="0"/>
              </a:rPr>
              <a:t/>
            </a:r>
            <a:br>
              <a:rPr lang="es-ES" sz="2800">
                <a:latin typeface="Arial Black" panose="020B0A04020102020204" pitchFamily="34" charset="0"/>
              </a:rPr>
            </a:br>
            <a:r>
              <a:rPr lang="es-ES" sz="2400">
                <a:latin typeface="Arial Black" panose="020B0A04020102020204" pitchFamily="34" charset="0"/>
              </a:rPr>
              <a:t>ODOLEAN D BITAMINAREN ERREFERENTZIA-BALIOEN INGURUKO </a:t>
            </a:r>
            <a:r>
              <a:rPr lang="es-ES" sz="2400" smtClean="0">
                <a:latin typeface="Arial Black" panose="020B0A04020102020204" pitchFamily="34" charset="0"/>
              </a:rPr>
              <a:t>EZTABAIDA (</a:t>
            </a:r>
            <a:r>
              <a:rPr lang="es-ES" sz="2400">
                <a:latin typeface="Arial Black" panose="020B0A04020102020204" pitchFamily="34" charset="0"/>
              </a:rPr>
              <a:t>I)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652" t="39618" r="38889" b="32957"/>
          <a:stretch/>
        </p:blipFill>
        <p:spPr>
          <a:xfrm>
            <a:off x="885306" y="1334188"/>
            <a:ext cx="7323513" cy="26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68927" y="346832"/>
            <a:ext cx="7772400" cy="453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smtClean="0">
                <a:latin typeface="Arial Black" panose="020B0A04020102020204" pitchFamily="34" charset="0"/>
              </a:rPr>
              <a:t>D BITAMINAREN PREMIAK(I)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5513" y="1062486"/>
            <a:ext cx="8204662" cy="1240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dirty="0" err="1"/>
              <a:t>IOMk</a:t>
            </a:r>
            <a:r>
              <a:rPr lang="es-ES" sz="1600" dirty="0"/>
              <a:t> D </a:t>
            </a:r>
            <a:r>
              <a:rPr lang="es-ES" sz="1600" dirty="0" err="1"/>
              <a:t>bitaminaren</a:t>
            </a:r>
            <a:r>
              <a:rPr lang="es-ES" sz="1600" dirty="0"/>
              <a:t> </a:t>
            </a:r>
            <a:r>
              <a:rPr lang="es-ES" sz="1600" dirty="0" err="1"/>
              <a:t>eskakizun</a:t>
            </a:r>
            <a:r>
              <a:rPr lang="es-ES" sz="1600" dirty="0"/>
              <a:t> </a:t>
            </a:r>
            <a:r>
              <a:rPr lang="es-ES" sz="1600" dirty="0" err="1"/>
              <a:t>dietetikoak</a:t>
            </a:r>
            <a:r>
              <a:rPr lang="es-ES" sz="1600" dirty="0"/>
              <a:t> </a:t>
            </a:r>
            <a:r>
              <a:rPr lang="es-ES" sz="1600" dirty="0" err="1"/>
              <a:t>argitaratu</a:t>
            </a:r>
            <a:r>
              <a:rPr lang="es-ES" sz="1600" dirty="0"/>
              <a:t> </a:t>
            </a:r>
            <a:r>
              <a:rPr lang="es-ES" sz="1600" dirty="0" err="1"/>
              <a:t>zituen</a:t>
            </a:r>
            <a:r>
              <a:rPr lang="es-ES" sz="1600" dirty="0"/>
              <a:t> 2011n, </a:t>
            </a:r>
            <a:r>
              <a:rPr lang="es-ES" sz="1600" dirty="0" err="1"/>
              <a:t>gutxieneko</a:t>
            </a:r>
            <a:r>
              <a:rPr lang="es-ES" sz="1600" dirty="0"/>
              <a:t> </a:t>
            </a:r>
            <a:r>
              <a:rPr lang="es-ES" sz="1600" dirty="0" err="1"/>
              <a:t>eguzki-esposizioa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esposiziorik</a:t>
            </a:r>
            <a:r>
              <a:rPr lang="es-ES" sz="1600" dirty="0"/>
              <a:t> </a:t>
            </a:r>
            <a:r>
              <a:rPr lang="es-ES" sz="1600" dirty="0" err="1"/>
              <a:t>eza</a:t>
            </a:r>
            <a:r>
              <a:rPr lang="es-ES" sz="1600" dirty="0"/>
              <a:t> eta premia </a:t>
            </a:r>
            <a:r>
              <a:rPr lang="es-ES" sz="1600" dirty="0" err="1"/>
              <a:t>biologikorik</a:t>
            </a:r>
            <a:r>
              <a:rPr lang="es-ES" sz="1600" dirty="0"/>
              <a:t> </a:t>
            </a:r>
            <a:r>
              <a:rPr lang="es-ES" sz="1600" dirty="0" err="1"/>
              <a:t>handiena</a:t>
            </a:r>
            <a:r>
              <a:rPr lang="es-ES" sz="1600" dirty="0"/>
              <a:t> </a:t>
            </a:r>
            <a:r>
              <a:rPr lang="es-ES" sz="1600" dirty="0" err="1"/>
              <a:t>kontuan</a:t>
            </a:r>
            <a:r>
              <a:rPr lang="es-ES" sz="1600" dirty="0"/>
              <a:t> </a:t>
            </a:r>
            <a:r>
              <a:rPr lang="es-ES" sz="1600" dirty="0" err="1"/>
              <a:t>hartuz</a:t>
            </a:r>
            <a:r>
              <a:rPr lang="es-ES" sz="1600" dirty="0"/>
              <a:t> </a:t>
            </a:r>
            <a:r>
              <a:rPr lang="es-ES" sz="1600" dirty="0" err="1"/>
              <a:t>kalkulatuta</a:t>
            </a:r>
            <a:r>
              <a:rPr lang="es-ES" sz="1600" dirty="0"/>
              <a:t> (</a:t>
            </a:r>
            <a:r>
              <a:rPr lang="es-ES" sz="1600" dirty="0" err="1"/>
              <a:t>ikus</a:t>
            </a:r>
            <a:r>
              <a:rPr lang="es-ES" sz="1600" dirty="0"/>
              <a:t> 2. taula). </a:t>
            </a:r>
            <a:r>
              <a:rPr lang="es-ES" sz="1600" dirty="0" err="1"/>
              <a:t>Askok</a:t>
            </a:r>
            <a:r>
              <a:rPr lang="es-ES" sz="1600" dirty="0"/>
              <a:t> </a:t>
            </a:r>
            <a:r>
              <a:rPr lang="es-ES" sz="1600" dirty="0" err="1"/>
              <a:t>gaizki</a:t>
            </a:r>
            <a:r>
              <a:rPr lang="es-ES" sz="1600" dirty="0"/>
              <a:t> </a:t>
            </a:r>
            <a:r>
              <a:rPr lang="es-ES" sz="1600" dirty="0" err="1"/>
              <a:t>ulertu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moduan</a:t>
            </a:r>
            <a:r>
              <a:rPr lang="es-ES" sz="1600" dirty="0"/>
              <a:t>, </a:t>
            </a:r>
            <a:r>
              <a:rPr lang="es-ES" sz="1600" dirty="0" err="1"/>
              <a:t>datu</a:t>
            </a:r>
            <a:r>
              <a:rPr lang="es-ES" sz="1600" dirty="0"/>
              <a:t> </a:t>
            </a:r>
            <a:r>
              <a:rPr lang="es-ES" sz="1600" dirty="0" err="1"/>
              <a:t>horiek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adierazten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den </a:t>
            </a:r>
            <a:r>
              <a:rPr lang="es-ES" sz="1600" dirty="0" err="1"/>
              <a:t>gutxieneko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batez</a:t>
            </a:r>
            <a:r>
              <a:rPr lang="es-ES" sz="1600" dirty="0"/>
              <a:t> </a:t>
            </a:r>
            <a:r>
              <a:rPr lang="es-ES" sz="1600" dirty="0" err="1"/>
              <a:t>besteko</a:t>
            </a:r>
            <a:r>
              <a:rPr lang="es-ES" sz="1600" dirty="0"/>
              <a:t> </a:t>
            </a:r>
            <a:r>
              <a:rPr lang="es-ES" sz="1600" dirty="0" err="1"/>
              <a:t>ahorakina</a:t>
            </a:r>
            <a:r>
              <a:rPr lang="es-ES" sz="1600" dirty="0"/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883" t="48549" r="25523" b="8789"/>
          <a:stretch/>
        </p:blipFill>
        <p:spPr>
          <a:xfrm>
            <a:off x="827297" y="2564787"/>
            <a:ext cx="7842878" cy="2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68927" y="429959"/>
            <a:ext cx="7772400" cy="453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smtClean="0">
                <a:latin typeface="Arial Black" panose="020B0A04020102020204" pitchFamily="34" charset="0"/>
              </a:rPr>
              <a:t>D BITAMINAREN PREMIAK(II)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2756" y="1062486"/>
            <a:ext cx="8437419" cy="428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defTabSz="914400">
              <a:lnSpc>
                <a:spcPct val="120000"/>
              </a:lnSpc>
              <a:spcBef>
                <a:spcPts val="1000"/>
              </a:spcBef>
            </a:pPr>
            <a:r>
              <a:rPr lang="es-ES" sz="1600" dirty="0" smtClean="0"/>
              <a:t>D </a:t>
            </a:r>
            <a:r>
              <a:rPr lang="es-ES" sz="1600" dirty="0" err="1"/>
              <a:t>bitamina-iturriak</a:t>
            </a:r>
            <a:r>
              <a:rPr lang="es-ES" sz="1600" dirty="0"/>
              <a:t> eta </a:t>
            </a:r>
            <a:r>
              <a:rPr lang="es-ES" sz="1600" dirty="0" err="1"/>
              <a:t>horien</a:t>
            </a:r>
            <a:r>
              <a:rPr lang="es-ES" sz="1600" dirty="0"/>
              <a:t> </a:t>
            </a:r>
            <a:r>
              <a:rPr lang="es-ES" sz="1600" dirty="0" err="1"/>
              <a:t>mailetan</a:t>
            </a:r>
            <a:r>
              <a:rPr lang="es-ES" sz="1600" dirty="0"/>
              <a:t> </a:t>
            </a:r>
            <a:r>
              <a:rPr lang="es-ES" sz="1600" dirty="0" err="1"/>
              <a:t>eragina</a:t>
            </a:r>
            <a:r>
              <a:rPr lang="es-ES" sz="1600" dirty="0"/>
              <a:t> izan </a:t>
            </a:r>
            <a:r>
              <a:rPr lang="es-ES" sz="1600" dirty="0" err="1"/>
              <a:t>dezaketen</a:t>
            </a:r>
            <a:r>
              <a:rPr lang="es-ES" sz="1600" dirty="0"/>
              <a:t> </a:t>
            </a:r>
            <a:r>
              <a:rPr lang="es-ES" sz="1600" dirty="0" err="1"/>
              <a:t>faktoreak</a:t>
            </a:r>
            <a:r>
              <a:rPr lang="es-ES" sz="1600" dirty="0"/>
              <a:t>: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dirty="0" err="1" smtClean="0"/>
              <a:t>Eguzki-argia</a:t>
            </a:r>
            <a:r>
              <a:rPr lang="es-ES" sz="1600" dirty="0" smtClean="0"/>
              <a:t>: D </a:t>
            </a:r>
            <a:r>
              <a:rPr lang="es-ES" sz="1600" dirty="0" err="1" smtClean="0"/>
              <a:t>bitaminaren</a:t>
            </a:r>
            <a:r>
              <a:rPr lang="es-ES" sz="1600" dirty="0" smtClean="0"/>
              <a:t> </a:t>
            </a:r>
            <a:r>
              <a:rPr lang="es-ES" sz="1600" dirty="0" err="1" smtClean="0"/>
              <a:t>iturri</a:t>
            </a:r>
            <a:r>
              <a:rPr lang="es-ES" sz="1600" dirty="0" smtClean="0"/>
              <a:t> </a:t>
            </a:r>
            <a:r>
              <a:rPr lang="es-ES" sz="1600" dirty="0" err="1" smtClean="0"/>
              <a:t>nagusia</a:t>
            </a:r>
            <a:r>
              <a:rPr lang="es-ES" sz="1600" dirty="0" smtClean="0"/>
              <a:t> da. </a:t>
            </a:r>
            <a:r>
              <a:rPr lang="es-ES" sz="1600" dirty="0" err="1" smtClean="0"/>
              <a:t>Eguzki</a:t>
            </a:r>
            <a:r>
              <a:rPr lang="es-ES" sz="1600" dirty="0" smtClean="0"/>
              <a:t> </a:t>
            </a:r>
            <a:r>
              <a:rPr lang="es-ES" sz="1600" dirty="0" err="1" smtClean="0"/>
              <a:t>bitartez</a:t>
            </a:r>
            <a:r>
              <a:rPr lang="es-ES" sz="1600" dirty="0" smtClean="0"/>
              <a:t> D </a:t>
            </a:r>
            <a:r>
              <a:rPr lang="es-ES" sz="1600" dirty="0" err="1" smtClean="0"/>
              <a:t>bitamina</a:t>
            </a:r>
            <a:r>
              <a:rPr lang="es-ES" sz="1600" dirty="0" smtClean="0"/>
              <a:t> </a:t>
            </a:r>
            <a:r>
              <a:rPr lang="es-ES" sz="1600" dirty="0" err="1" smtClean="0"/>
              <a:t>lortzeko</a:t>
            </a:r>
            <a:r>
              <a:rPr lang="es-ES" sz="1600" dirty="0" smtClean="0"/>
              <a:t> </a:t>
            </a:r>
            <a:r>
              <a:rPr lang="es-ES" sz="1600" dirty="0" err="1" smtClean="0"/>
              <a:t>kontutan</a:t>
            </a:r>
            <a:r>
              <a:rPr lang="es-ES" sz="1600" dirty="0" smtClean="0"/>
              <a:t> </a:t>
            </a:r>
            <a:r>
              <a:rPr lang="es-ES" sz="1600" dirty="0" err="1" smtClean="0"/>
              <a:t>eduki</a:t>
            </a:r>
            <a:r>
              <a:rPr lang="es-ES" sz="1600" dirty="0" smtClean="0"/>
              <a:t> </a:t>
            </a:r>
            <a:r>
              <a:rPr lang="es-ES" sz="1600" dirty="0" err="1" smtClean="0"/>
              <a:t>behar</a:t>
            </a:r>
            <a:r>
              <a:rPr lang="es-ES" sz="1600" dirty="0" smtClean="0"/>
              <a:t> </a:t>
            </a:r>
            <a:r>
              <a:rPr lang="es-ES" sz="1600" dirty="0" err="1" smtClean="0"/>
              <a:t>dira</a:t>
            </a:r>
            <a:r>
              <a:rPr lang="es-ES" sz="1600" dirty="0" smtClean="0"/>
              <a:t>: </a:t>
            </a:r>
            <a:r>
              <a:rPr lang="es-ES" sz="1600" dirty="0" err="1" smtClean="0"/>
              <a:t>larruazal</a:t>
            </a:r>
            <a:r>
              <a:rPr lang="es-ES" sz="1600" dirty="0" smtClean="0"/>
              <a:t> mota, </a:t>
            </a:r>
            <a:r>
              <a:rPr lang="es-ES" sz="1600" dirty="0" err="1"/>
              <a:t>bizitokiaren</a:t>
            </a:r>
            <a:r>
              <a:rPr lang="es-ES" sz="1600" dirty="0"/>
              <a:t> </a:t>
            </a:r>
            <a:r>
              <a:rPr lang="es-ES" sz="1600" dirty="0" err="1" smtClean="0"/>
              <a:t>latitudea</a:t>
            </a:r>
            <a:r>
              <a:rPr lang="es-ES" sz="1600" dirty="0" smtClean="0"/>
              <a:t>, </a:t>
            </a:r>
            <a:r>
              <a:rPr lang="es-ES" sz="1600" dirty="0" err="1"/>
              <a:t>urtaroaren</a:t>
            </a:r>
            <a:r>
              <a:rPr lang="es-ES" sz="1600" dirty="0"/>
              <a:t>, </a:t>
            </a:r>
            <a:r>
              <a:rPr lang="es-ES" sz="1600" dirty="0" err="1"/>
              <a:t>eguneko</a:t>
            </a:r>
            <a:r>
              <a:rPr lang="es-ES" sz="1600" dirty="0"/>
              <a:t> </a:t>
            </a:r>
            <a:r>
              <a:rPr lang="es-ES" sz="1600" dirty="0" err="1"/>
              <a:t>orduaren</a:t>
            </a:r>
            <a:r>
              <a:rPr lang="es-ES" sz="1600" dirty="0"/>
              <a:t> eta </a:t>
            </a:r>
            <a:r>
              <a:rPr lang="es-ES" sz="1600" dirty="0" err="1"/>
              <a:t>eraginpean</a:t>
            </a:r>
            <a:r>
              <a:rPr lang="es-ES" sz="1600" dirty="0"/>
              <a:t> </a:t>
            </a:r>
            <a:r>
              <a:rPr lang="es-ES" sz="1600" dirty="0" err="1"/>
              <a:t>dagoen</a:t>
            </a:r>
            <a:r>
              <a:rPr lang="es-ES" sz="1600" dirty="0"/>
              <a:t> </a:t>
            </a:r>
            <a:r>
              <a:rPr lang="es-ES" sz="1600" dirty="0" err="1"/>
              <a:t>larruazal</a:t>
            </a:r>
            <a:r>
              <a:rPr lang="es-ES" sz="1600" dirty="0"/>
              <a:t> </a:t>
            </a:r>
            <a:r>
              <a:rPr lang="es-ES" sz="1600" dirty="0" err="1" smtClean="0"/>
              <a:t>kantitatea</a:t>
            </a:r>
            <a:r>
              <a:rPr lang="es-ES" sz="1600" dirty="0" smtClean="0"/>
              <a:t>, </a:t>
            </a:r>
            <a:r>
              <a:rPr lang="es-ES" sz="1600" dirty="0" err="1" smtClean="0"/>
              <a:t>besteak</a:t>
            </a:r>
            <a:r>
              <a:rPr lang="es-ES" sz="1600" dirty="0" smtClean="0"/>
              <a:t> </a:t>
            </a:r>
            <a:r>
              <a:rPr lang="es-ES" sz="1600" dirty="0" err="1" smtClean="0"/>
              <a:t>beste</a:t>
            </a:r>
            <a:r>
              <a:rPr lang="es-ES" sz="1600" dirty="0" smtClean="0"/>
              <a:t>. «</a:t>
            </a:r>
            <a:r>
              <a:rPr lang="es-ES" sz="1600" dirty="0" err="1" smtClean="0"/>
              <a:t>Denbora</a:t>
            </a:r>
            <a:r>
              <a:rPr lang="es-ES" sz="1600" dirty="0" smtClean="0"/>
              <a:t> </a:t>
            </a:r>
            <a:r>
              <a:rPr lang="es-ES" sz="1600" dirty="0" err="1"/>
              <a:t>gutxi</a:t>
            </a:r>
            <a:r>
              <a:rPr lang="es-ES" sz="1600" dirty="0"/>
              <a:t> eta </a:t>
            </a:r>
            <a:r>
              <a:rPr lang="es-ES" sz="1600" dirty="0" err="1"/>
              <a:t>maiz</a:t>
            </a:r>
            <a:r>
              <a:rPr lang="es-ES" sz="1600" dirty="0"/>
              <a:t>» </a:t>
            </a:r>
            <a:r>
              <a:rPr lang="es-ES" sz="1600" dirty="0" err="1"/>
              <a:t>egotea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smtClean="0"/>
              <a:t>da. </a:t>
            </a:r>
            <a:r>
              <a:rPr lang="es-ES" sz="1600" dirty="0" err="1" smtClean="0"/>
              <a:t>Larruazal</a:t>
            </a:r>
            <a:r>
              <a:rPr lang="es-ES" sz="1600" dirty="0" smtClean="0"/>
              <a:t> </a:t>
            </a:r>
            <a:r>
              <a:rPr lang="es-ES" sz="1600" dirty="0" err="1"/>
              <a:t>argiko</a:t>
            </a:r>
            <a:r>
              <a:rPr lang="es-ES" sz="1600" dirty="0"/>
              <a:t> </a:t>
            </a:r>
            <a:r>
              <a:rPr lang="es-ES" sz="1600" dirty="0" err="1" smtClean="0"/>
              <a:t>pertsonak</a:t>
            </a:r>
            <a:r>
              <a:rPr lang="es-ES" sz="1600" dirty="0" smtClean="0"/>
              <a:t>: </a:t>
            </a:r>
            <a:r>
              <a:rPr lang="es-ES" sz="1600" dirty="0" err="1" smtClean="0"/>
              <a:t>udaberrian</a:t>
            </a:r>
            <a:r>
              <a:rPr lang="es-ES" sz="1600" dirty="0" smtClean="0"/>
              <a:t> </a:t>
            </a:r>
            <a:r>
              <a:rPr lang="es-ES" sz="1600" dirty="0"/>
              <a:t>eta </a:t>
            </a:r>
            <a:r>
              <a:rPr lang="es-ES" sz="1600" dirty="0" err="1"/>
              <a:t>udan</a:t>
            </a:r>
            <a:r>
              <a:rPr lang="es-ES" sz="1600" dirty="0"/>
              <a:t>, </a:t>
            </a:r>
            <a:r>
              <a:rPr lang="es-ES" sz="1600" dirty="0" err="1"/>
              <a:t>eguneko</a:t>
            </a:r>
            <a:r>
              <a:rPr lang="es-ES" sz="1600" dirty="0"/>
              <a:t> </a:t>
            </a:r>
            <a:r>
              <a:rPr lang="es-ES" sz="1600" dirty="0" err="1"/>
              <a:t>ordu</a:t>
            </a:r>
            <a:r>
              <a:rPr lang="es-ES" sz="1600" dirty="0"/>
              <a:t> </a:t>
            </a:r>
            <a:r>
              <a:rPr lang="es-ES" sz="1600" dirty="0" err="1"/>
              <a:t>beroenetan</a:t>
            </a:r>
            <a:r>
              <a:rPr lang="es-ES" sz="1600" dirty="0"/>
              <a:t>, </a:t>
            </a:r>
            <a:r>
              <a:rPr lang="es-ES" sz="1600" dirty="0" err="1"/>
              <a:t>babestu</a:t>
            </a:r>
            <a:r>
              <a:rPr lang="es-ES" sz="1600" dirty="0"/>
              <a:t> </a:t>
            </a:r>
            <a:r>
              <a:rPr lang="es-ES" sz="1600" dirty="0" err="1"/>
              <a:t>gabeko</a:t>
            </a:r>
            <a:r>
              <a:rPr lang="es-ES" sz="1600" dirty="0"/>
              <a:t> </a:t>
            </a:r>
            <a:r>
              <a:rPr lang="es-ES" sz="1600" dirty="0" err="1"/>
              <a:t>larruazala</a:t>
            </a:r>
            <a:r>
              <a:rPr lang="es-ES" sz="1600" dirty="0"/>
              <a:t> </a:t>
            </a:r>
            <a:r>
              <a:rPr lang="es-ES" sz="1600" dirty="0" err="1"/>
              <a:t>egunero</a:t>
            </a:r>
            <a:r>
              <a:rPr lang="es-ES" sz="1600" dirty="0"/>
              <a:t> (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ia</a:t>
            </a:r>
            <a:r>
              <a:rPr lang="es-ES" sz="1600" dirty="0"/>
              <a:t> </a:t>
            </a:r>
            <a:r>
              <a:rPr lang="es-ES" sz="1600" dirty="0" err="1"/>
              <a:t>egunero</a:t>
            </a:r>
            <a:r>
              <a:rPr lang="es-ES" sz="1600" dirty="0"/>
              <a:t>) 10-15 </a:t>
            </a:r>
            <a:r>
              <a:rPr lang="es-ES" sz="1600" dirty="0" err="1"/>
              <a:t>minutu</a:t>
            </a:r>
            <a:r>
              <a:rPr lang="es-ES" sz="1600" dirty="0" smtClean="0"/>
              <a:t>.</a:t>
            </a:r>
            <a:endParaRPr lang="es-ES" sz="1600" dirty="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dirty="0" err="1" smtClean="0"/>
              <a:t>Elikadura</a:t>
            </a:r>
            <a:r>
              <a:rPr lang="es-ES" sz="1600" dirty="0"/>
              <a:t>: D </a:t>
            </a:r>
            <a:r>
              <a:rPr lang="es-ES" sz="1600" dirty="0" err="1"/>
              <a:t>bitamina</a:t>
            </a:r>
            <a:r>
              <a:rPr lang="es-ES" sz="1600" dirty="0"/>
              <a:t> </a:t>
            </a:r>
            <a:r>
              <a:rPr lang="es-ES" sz="1600" dirty="0" err="1" smtClean="0"/>
              <a:t>dosi</a:t>
            </a:r>
            <a:r>
              <a:rPr lang="es-ES" sz="1600" dirty="0" smtClean="0"/>
              <a:t> </a:t>
            </a:r>
            <a:r>
              <a:rPr lang="es-ES" sz="1600" dirty="0" err="1"/>
              <a:t>txikietan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animalia-</a:t>
            </a:r>
            <a:r>
              <a:rPr lang="es-ES" sz="1600" dirty="0" err="1"/>
              <a:t>jatorriko</a:t>
            </a:r>
            <a:r>
              <a:rPr lang="es-ES" sz="1600" dirty="0"/>
              <a:t> </a:t>
            </a:r>
            <a:r>
              <a:rPr lang="es-ES" sz="1600" dirty="0" err="1" smtClean="0"/>
              <a:t>elikagaietan</a:t>
            </a:r>
            <a:r>
              <a:rPr lang="es-ES" sz="1600" dirty="0" smtClean="0"/>
              <a:t> (</a:t>
            </a:r>
            <a:r>
              <a:rPr lang="es-ES" sz="1600" dirty="0" err="1" smtClean="0"/>
              <a:t>arrain</a:t>
            </a:r>
            <a:r>
              <a:rPr lang="es-ES" sz="1600" dirty="0" smtClean="0"/>
              <a:t> </a:t>
            </a:r>
            <a:r>
              <a:rPr lang="es-ES" sz="1600" dirty="0" err="1" smtClean="0"/>
              <a:t>koipetsuak</a:t>
            </a:r>
            <a:r>
              <a:rPr lang="es-ES" sz="1600" dirty="0" smtClean="0"/>
              <a:t>, </a:t>
            </a:r>
            <a:r>
              <a:rPr lang="es-ES" sz="1600" dirty="0" err="1" smtClean="0"/>
              <a:t>arrautzak</a:t>
            </a:r>
            <a:r>
              <a:rPr lang="es-ES" sz="1600" dirty="0" smtClean="0"/>
              <a:t>, </a:t>
            </a:r>
            <a:r>
              <a:rPr lang="es-ES" sz="1600" dirty="0" err="1" smtClean="0"/>
              <a:t>haragia</a:t>
            </a:r>
            <a:r>
              <a:rPr lang="es-ES" sz="1600" dirty="0" smtClean="0"/>
              <a:t>). </a:t>
            </a:r>
            <a:r>
              <a:rPr lang="es-ES" sz="1600" dirty="0" err="1" smtClean="0"/>
              <a:t>Bestalde</a:t>
            </a:r>
            <a:r>
              <a:rPr lang="es-ES" sz="1600" dirty="0" smtClean="0"/>
              <a:t>, </a:t>
            </a:r>
            <a:r>
              <a:rPr lang="es-ES" sz="1600" dirty="0" err="1" smtClean="0"/>
              <a:t>gero</a:t>
            </a:r>
            <a:r>
              <a:rPr lang="es-ES" sz="1600" dirty="0" smtClean="0"/>
              <a:t> </a:t>
            </a:r>
            <a:r>
              <a:rPr lang="es-ES" sz="1600" dirty="0"/>
              <a:t>eta </a:t>
            </a:r>
            <a:r>
              <a:rPr lang="es-ES" sz="1600" dirty="0" err="1"/>
              <a:t>elikagai</a:t>
            </a:r>
            <a:r>
              <a:rPr lang="es-ES" sz="1600" dirty="0"/>
              <a:t> </a:t>
            </a:r>
            <a:r>
              <a:rPr lang="es-ES" sz="1600" dirty="0" err="1"/>
              <a:t>gehiago</a:t>
            </a:r>
            <a:r>
              <a:rPr lang="es-ES" sz="1600" dirty="0"/>
              <a:t> </a:t>
            </a:r>
            <a:r>
              <a:rPr lang="es-ES" sz="1600" dirty="0" err="1" smtClean="0"/>
              <a:t>daude</a:t>
            </a:r>
            <a:r>
              <a:rPr lang="es-ES" sz="1600" dirty="0" smtClean="0"/>
              <a:t> </a:t>
            </a:r>
            <a:r>
              <a:rPr lang="es-ES" sz="1600" dirty="0"/>
              <a:t>D </a:t>
            </a:r>
            <a:r>
              <a:rPr lang="es-ES" sz="1600" dirty="0" err="1"/>
              <a:t>bitaminarekin</a:t>
            </a:r>
            <a:r>
              <a:rPr lang="es-ES" sz="1600" dirty="0"/>
              <a:t> </a:t>
            </a:r>
            <a:r>
              <a:rPr lang="es-ES" sz="1600" dirty="0" err="1"/>
              <a:t>aberastuta</a:t>
            </a:r>
            <a:r>
              <a:rPr lang="es-ES" sz="1600" dirty="0"/>
              <a:t> (</a:t>
            </a:r>
            <a:r>
              <a:rPr lang="es-ES" sz="1600" dirty="0" err="1"/>
              <a:t>gosariko</a:t>
            </a:r>
            <a:r>
              <a:rPr lang="es-ES" sz="1600" dirty="0"/>
              <a:t> </a:t>
            </a:r>
            <a:r>
              <a:rPr lang="es-ES" sz="1600" dirty="0" err="1"/>
              <a:t>zerealak</a:t>
            </a:r>
            <a:r>
              <a:rPr lang="es-ES" sz="1600" dirty="0"/>
              <a:t>, </a:t>
            </a:r>
            <a:r>
              <a:rPr lang="es-ES" sz="1600" dirty="0" err="1"/>
              <a:t>esnekiak</a:t>
            </a:r>
            <a:r>
              <a:rPr lang="es-ES" sz="1600" dirty="0"/>
              <a:t>, </a:t>
            </a:r>
            <a:r>
              <a:rPr lang="es-ES" sz="1600" dirty="0" err="1"/>
              <a:t>edari</a:t>
            </a:r>
            <a:r>
              <a:rPr lang="es-ES" sz="1600" dirty="0"/>
              <a:t> </a:t>
            </a:r>
            <a:r>
              <a:rPr lang="es-ES" sz="1600" dirty="0" err="1"/>
              <a:t>begetalak</a:t>
            </a:r>
            <a:r>
              <a:rPr lang="es-ES" sz="1600" dirty="0"/>
              <a:t>, </a:t>
            </a:r>
            <a:r>
              <a:rPr lang="es-ES" sz="1600" dirty="0" err="1"/>
              <a:t>etab</a:t>
            </a:r>
            <a:r>
              <a:rPr lang="es-ES" sz="1600" dirty="0"/>
              <a:t>.).</a:t>
            </a:r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dirty="0" err="1"/>
              <a:t>Beste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: </a:t>
            </a:r>
            <a:r>
              <a:rPr lang="es-ES" sz="1600" dirty="0" err="1" smtClean="0"/>
              <a:t>adina</a:t>
            </a:r>
            <a:r>
              <a:rPr lang="es-ES" sz="1600" dirty="0" smtClean="0"/>
              <a:t>, </a:t>
            </a:r>
            <a:r>
              <a:rPr lang="es-ES" sz="1600" dirty="0" err="1"/>
              <a:t>gorputz</a:t>
            </a:r>
            <a:r>
              <a:rPr lang="es-ES" sz="1600" dirty="0"/>
              <a:t>-masaren </a:t>
            </a:r>
            <a:r>
              <a:rPr lang="es-ES" sz="1600" dirty="0" err="1" smtClean="0"/>
              <a:t>indizea</a:t>
            </a:r>
            <a:r>
              <a:rPr lang="es-ES" sz="1600" dirty="0" smtClean="0"/>
              <a:t> </a:t>
            </a:r>
            <a:r>
              <a:rPr lang="es-ES" sz="1600" dirty="0"/>
              <a:t>(GMI</a:t>
            </a:r>
            <a:r>
              <a:rPr lang="es-ES" sz="1600" dirty="0" smtClean="0"/>
              <a:t>), </a:t>
            </a:r>
            <a:r>
              <a:rPr lang="es-ES" sz="1600" dirty="0" err="1"/>
              <a:t>medikazio</a:t>
            </a:r>
            <a:r>
              <a:rPr lang="es-ES" sz="1600" dirty="0"/>
              <a:t> </a:t>
            </a:r>
            <a:r>
              <a:rPr lang="es-ES" sz="1600" dirty="0" err="1" smtClean="0"/>
              <a:t>konkomitanteak</a:t>
            </a:r>
            <a:r>
              <a:rPr lang="es-ES" sz="1600" dirty="0" smtClean="0"/>
              <a:t>, </a:t>
            </a:r>
            <a:r>
              <a:rPr lang="es-ES" sz="1600" dirty="0" err="1" smtClean="0"/>
              <a:t>hesteetako</a:t>
            </a:r>
            <a:r>
              <a:rPr lang="es-ES" sz="1600" dirty="0" smtClean="0"/>
              <a:t> </a:t>
            </a:r>
            <a:r>
              <a:rPr lang="es-ES" sz="1600" dirty="0" err="1"/>
              <a:t>malabsortzioko</a:t>
            </a:r>
            <a:r>
              <a:rPr lang="es-ES" sz="1600" dirty="0"/>
              <a:t> </a:t>
            </a:r>
            <a:r>
              <a:rPr lang="es-ES" sz="1600" dirty="0" err="1" smtClean="0"/>
              <a:t>egoerak</a:t>
            </a:r>
            <a:r>
              <a:rPr lang="es-ES" sz="1600" dirty="0" smtClean="0"/>
              <a:t>, </a:t>
            </a:r>
            <a:r>
              <a:rPr lang="es-ES" sz="1600" dirty="0" err="1" smtClean="0"/>
              <a:t>eguzki-argiaren</a:t>
            </a:r>
            <a:r>
              <a:rPr lang="es-ES" sz="1600" dirty="0" smtClean="0"/>
              <a:t> </a:t>
            </a:r>
            <a:r>
              <a:rPr lang="es-ES" sz="1600" dirty="0" err="1"/>
              <a:t>esposizioa</a:t>
            </a:r>
            <a:r>
              <a:rPr lang="es-ES" sz="1600" dirty="0"/>
              <a:t> </a:t>
            </a:r>
            <a:r>
              <a:rPr lang="es-ES" sz="1600" dirty="0" err="1"/>
              <a:t>mugatzen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faktoreak</a:t>
            </a:r>
            <a:r>
              <a:rPr lang="es-ES" sz="1600" dirty="0"/>
              <a:t> (</a:t>
            </a:r>
            <a:r>
              <a:rPr lang="es-ES" sz="1600" dirty="0" err="1"/>
              <a:t>ospitaleratzea</a:t>
            </a:r>
            <a:r>
              <a:rPr lang="es-ES" sz="1600" dirty="0"/>
              <a:t>, </a:t>
            </a:r>
            <a:r>
              <a:rPr lang="es-ES" sz="1600" dirty="0" err="1"/>
              <a:t>bizimoduekin</a:t>
            </a:r>
            <a:r>
              <a:rPr lang="es-ES" sz="1600" dirty="0"/>
              <a:t> </a:t>
            </a:r>
            <a:r>
              <a:rPr lang="es-ES" sz="1600" dirty="0" err="1"/>
              <a:t>zerikusia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faktoreak</a:t>
            </a:r>
            <a:r>
              <a:rPr lang="es-ES" sz="1600" dirty="0" smtClean="0"/>
              <a:t>)…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088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8927" y="263969"/>
            <a:ext cx="7772400" cy="831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800" dirty="0" smtClean="0">
                <a:latin typeface="Arial Black" panose="020B0A04020102020204" pitchFamily="34" charset="0"/>
              </a:rPr>
              <a:t>D BITAMINA ETA HEZURREN OSASUNA(I)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7447" y="1175708"/>
            <a:ext cx="8337666" cy="4210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/>
              <a:t>D </a:t>
            </a:r>
            <a:r>
              <a:rPr lang="es-ES" dirty="0" err="1"/>
              <a:t>bitaminak</a:t>
            </a:r>
            <a:r>
              <a:rPr lang="es-ES" dirty="0"/>
              <a:t> </a:t>
            </a:r>
            <a:r>
              <a:rPr lang="es-ES" dirty="0" err="1"/>
              <a:t>funtsezko</a:t>
            </a:r>
            <a:r>
              <a:rPr lang="es-ES" dirty="0"/>
              <a:t> </a:t>
            </a:r>
            <a:r>
              <a:rPr lang="es-ES" dirty="0" err="1"/>
              <a:t>zeregina</a:t>
            </a:r>
            <a:r>
              <a:rPr lang="es-ES" dirty="0"/>
              <a:t> du </a:t>
            </a:r>
            <a:r>
              <a:rPr lang="es-ES" dirty="0" err="1"/>
              <a:t>hezurren</a:t>
            </a:r>
            <a:r>
              <a:rPr lang="es-ES" dirty="0"/>
              <a:t> </a:t>
            </a:r>
            <a:r>
              <a:rPr lang="es-ES" dirty="0" err="1"/>
              <a:t>metabolismoan</a:t>
            </a:r>
            <a:r>
              <a:rPr lang="es-ES" dirty="0"/>
              <a:t>: </a:t>
            </a:r>
            <a:r>
              <a:rPr lang="es-ES" dirty="0" err="1"/>
              <a:t>kaltzioaren</a:t>
            </a:r>
            <a:r>
              <a:rPr lang="es-ES" dirty="0"/>
              <a:t> eta </a:t>
            </a:r>
            <a:r>
              <a:rPr lang="es-ES" dirty="0" err="1"/>
              <a:t>fosfatoaren</a:t>
            </a:r>
            <a:r>
              <a:rPr lang="es-ES" dirty="0"/>
              <a:t> </a:t>
            </a:r>
            <a:r>
              <a:rPr lang="es-ES" dirty="0" err="1"/>
              <a:t>heste-xurgapena</a:t>
            </a:r>
            <a:r>
              <a:rPr lang="es-ES" dirty="0"/>
              <a:t> </a:t>
            </a:r>
            <a:r>
              <a:rPr lang="es-ES" dirty="0" err="1" smtClean="0"/>
              <a:t>areagotu</a:t>
            </a:r>
            <a:r>
              <a:rPr lang="es-ES" dirty="0" smtClean="0"/>
              <a:t>, </a:t>
            </a:r>
            <a:r>
              <a:rPr lang="es-ES" dirty="0"/>
              <a:t>hormona </a:t>
            </a:r>
            <a:r>
              <a:rPr lang="es-ES" dirty="0" err="1"/>
              <a:t>paratiroideoa</a:t>
            </a:r>
            <a:r>
              <a:rPr lang="es-ES" dirty="0"/>
              <a:t> (PTH) </a:t>
            </a:r>
            <a:r>
              <a:rPr lang="es-ES" dirty="0" err="1"/>
              <a:t>ekoiztea</a:t>
            </a:r>
            <a:r>
              <a:rPr lang="es-ES" dirty="0"/>
              <a:t> </a:t>
            </a:r>
            <a:r>
              <a:rPr lang="es-ES" dirty="0" err="1" smtClean="0"/>
              <a:t>inhibitu</a:t>
            </a:r>
            <a:r>
              <a:rPr lang="es-ES" dirty="0" smtClean="0"/>
              <a:t> eta </a:t>
            </a:r>
            <a:r>
              <a:rPr lang="es-ES" dirty="0" err="1"/>
              <a:t>hezurra</a:t>
            </a:r>
            <a:r>
              <a:rPr lang="es-ES" dirty="0"/>
              <a:t> </a:t>
            </a:r>
            <a:r>
              <a:rPr lang="es-ES" dirty="0" err="1"/>
              <a:t>eratzen</a:t>
            </a:r>
            <a:r>
              <a:rPr lang="es-ES" dirty="0"/>
              <a:t> eta </a:t>
            </a:r>
            <a:r>
              <a:rPr lang="es-ES" dirty="0" err="1"/>
              <a:t>mineralizatzen</a:t>
            </a:r>
            <a:r>
              <a:rPr lang="es-ES" dirty="0"/>
              <a:t> </a:t>
            </a:r>
            <a:r>
              <a:rPr lang="es-ES" dirty="0" smtClean="0"/>
              <a:t>du. Bere </a:t>
            </a:r>
            <a:r>
              <a:rPr lang="es-ES" dirty="0" err="1" smtClean="0"/>
              <a:t>eskasiak</a:t>
            </a:r>
            <a:r>
              <a:rPr lang="es-ES" dirty="0" smtClean="0"/>
              <a:t> </a:t>
            </a:r>
            <a:r>
              <a:rPr lang="es-ES" dirty="0" err="1"/>
              <a:t>osteomalazia</a:t>
            </a:r>
            <a:r>
              <a:rPr lang="es-ES" dirty="0"/>
              <a:t> eta </a:t>
            </a:r>
            <a:r>
              <a:rPr lang="es-ES" dirty="0" err="1"/>
              <a:t>errakitismoa</a:t>
            </a:r>
            <a:r>
              <a:rPr lang="es-ES" dirty="0"/>
              <a:t> </a:t>
            </a:r>
            <a:r>
              <a:rPr lang="es-ES" dirty="0" err="1"/>
              <a:t>eragin</a:t>
            </a:r>
            <a:r>
              <a:rPr lang="es-ES" dirty="0"/>
              <a:t> </a:t>
            </a:r>
            <a:r>
              <a:rPr lang="es-ES" dirty="0" err="1"/>
              <a:t>ditzake</a:t>
            </a:r>
            <a:r>
              <a:rPr lang="es-ES" dirty="0"/>
              <a:t>, </a:t>
            </a:r>
            <a:r>
              <a:rPr lang="es-ES" dirty="0" err="1"/>
              <a:t>bai</a:t>
            </a:r>
            <a:r>
              <a:rPr lang="es-ES" dirty="0"/>
              <a:t> eta </a:t>
            </a:r>
            <a:r>
              <a:rPr lang="es-ES" dirty="0" err="1"/>
              <a:t>osteoporosia</a:t>
            </a:r>
            <a:r>
              <a:rPr lang="es-ES" dirty="0"/>
              <a:t> eta </a:t>
            </a:r>
            <a:r>
              <a:rPr lang="es-ES" dirty="0" err="1"/>
              <a:t>hauskortasun-hausturak</a:t>
            </a:r>
            <a:r>
              <a:rPr lang="es-ES" dirty="0"/>
              <a:t> </a:t>
            </a:r>
            <a:r>
              <a:rPr lang="es-ES" dirty="0" smtClean="0"/>
              <a:t>ere.</a:t>
            </a:r>
            <a:endParaRPr lang="es-ES" dirty="0"/>
          </a:p>
          <a:p>
            <a:pPr marL="342900" indent="-342900" algn="just" defTabSz="9144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D </a:t>
            </a:r>
            <a:r>
              <a:rPr lang="es-ES" dirty="0" err="1" smtClean="0"/>
              <a:t>bitaminaren</a:t>
            </a:r>
            <a:r>
              <a:rPr lang="es-ES" dirty="0" smtClean="0"/>
              <a:t> </a:t>
            </a:r>
            <a:r>
              <a:rPr lang="es-ES" dirty="0" err="1" smtClean="0"/>
              <a:t>gehigarriek</a:t>
            </a:r>
            <a:r>
              <a:rPr lang="es-ES" dirty="0" smtClean="0"/>
              <a:t> </a:t>
            </a:r>
            <a:r>
              <a:rPr lang="es-ES" dirty="0" err="1" smtClean="0"/>
              <a:t>haustura-arriskuaren</a:t>
            </a:r>
            <a:r>
              <a:rPr lang="es-ES" dirty="0" smtClean="0"/>
              <a:t> </a:t>
            </a:r>
            <a:r>
              <a:rPr lang="es-ES" dirty="0" err="1" smtClean="0"/>
              <a:t>murrizketan</a:t>
            </a:r>
            <a:r>
              <a:rPr lang="es-ES" dirty="0" smtClean="0"/>
              <a:t> </a:t>
            </a:r>
            <a:r>
              <a:rPr lang="es-ES" dirty="0" err="1" smtClean="0"/>
              <a:t>dituzten</a:t>
            </a:r>
            <a:r>
              <a:rPr lang="es-ES" dirty="0" smtClean="0"/>
              <a:t> </a:t>
            </a:r>
            <a:r>
              <a:rPr lang="es-ES" dirty="0" err="1" smtClean="0"/>
              <a:t>ondorioak</a:t>
            </a:r>
            <a:r>
              <a:rPr lang="es-ES" dirty="0" smtClean="0"/>
              <a:t> </a:t>
            </a:r>
            <a:r>
              <a:rPr lang="es-ES" dirty="0" err="1" smtClean="0"/>
              <a:t>aztertu</a:t>
            </a:r>
            <a:r>
              <a:rPr lang="es-ES" dirty="0" smtClean="0"/>
              <a:t> </a:t>
            </a:r>
            <a:r>
              <a:rPr lang="es-ES" dirty="0" err="1" smtClean="0"/>
              <a:t>dituzten</a:t>
            </a:r>
            <a:r>
              <a:rPr lang="es-ES" dirty="0" smtClean="0"/>
              <a:t> </a:t>
            </a:r>
            <a:r>
              <a:rPr lang="es-ES" dirty="0" err="1" smtClean="0"/>
              <a:t>ausazko</a:t>
            </a:r>
            <a:r>
              <a:rPr lang="es-ES" dirty="0" smtClean="0"/>
              <a:t> </a:t>
            </a:r>
            <a:r>
              <a:rPr lang="es-ES" dirty="0" err="1" smtClean="0"/>
              <a:t>saiakuntza</a:t>
            </a:r>
            <a:r>
              <a:rPr lang="es-ES" dirty="0" smtClean="0"/>
              <a:t> </a:t>
            </a:r>
            <a:r>
              <a:rPr lang="es-ES" dirty="0" err="1" smtClean="0"/>
              <a:t>klinikoek</a:t>
            </a:r>
            <a:r>
              <a:rPr lang="es-ES" dirty="0" smtClean="0"/>
              <a:t> (ASK) </a:t>
            </a:r>
            <a:r>
              <a:rPr lang="es-ES" dirty="0" err="1" smtClean="0"/>
              <a:t>emaitza</a:t>
            </a:r>
            <a:r>
              <a:rPr lang="es-ES" dirty="0" smtClean="0"/>
              <a:t> </a:t>
            </a:r>
            <a:r>
              <a:rPr lang="es-ES" dirty="0" err="1" smtClean="0"/>
              <a:t>kontrajarriak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dituzte</a:t>
            </a:r>
            <a:r>
              <a:rPr lang="es-ES" dirty="0" smtClean="0"/>
              <a:t>. 2018ko </a:t>
            </a:r>
            <a:r>
              <a:rPr lang="es-ES" dirty="0" err="1" smtClean="0"/>
              <a:t>metaanalisi</a:t>
            </a:r>
            <a:r>
              <a:rPr lang="es-ES" dirty="0" smtClean="0"/>
              <a:t> </a:t>
            </a:r>
            <a:r>
              <a:rPr lang="es-ES" dirty="0" err="1" smtClean="0"/>
              <a:t>batek</a:t>
            </a:r>
            <a:r>
              <a:rPr lang="es-ES" dirty="0" smtClean="0"/>
              <a:t> </a:t>
            </a:r>
            <a:r>
              <a:rPr lang="es-ES" dirty="0" err="1" smtClean="0"/>
              <a:t>ondorioztatzen</a:t>
            </a:r>
            <a:r>
              <a:rPr lang="es-ES" dirty="0" smtClean="0"/>
              <a:t> du D </a:t>
            </a:r>
            <a:r>
              <a:rPr lang="es-ES" dirty="0" err="1" smtClean="0"/>
              <a:t>bitaminaren</a:t>
            </a:r>
            <a:r>
              <a:rPr lang="es-ES" dirty="0" smtClean="0"/>
              <a:t> </a:t>
            </a:r>
            <a:r>
              <a:rPr lang="es-ES" dirty="0" err="1" smtClean="0"/>
              <a:t>osagarriek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dutela</a:t>
            </a:r>
            <a:r>
              <a:rPr lang="es-ES" dirty="0" smtClean="0"/>
              <a:t> </a:t>
            </a:r>
            <a:r>
              <a:rPr lang="es-ES" dirty="0" err="1" smtClean="0"/>
              <a:t>hausturarik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erorketarik</a:t>
            </a:r>
            <a:r>
              <a:rPr lang="es-ES" dirty="0" smtClean="0"/>
              <a:t> </a:t>
            </a:r>
            <a:r>
              <a:rPr lang="es-ES" dirty="0" err="1" smtClean="0"/>
              <a:t>prebenitzen</a:t>
            </a:r>
            <a:r>
              <a:rPr lang="es-ES" dirty="0" smtClean="0"/>
              <a:t>, eta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dutela</a:t>
            </a:r>
            <a:r>
              <a:rPr lang="es-ES" dirty="0" smtClean="0"/>
              <a:t> </a:t>
            </a:r>
            <a:r>
              <a:rPr lang="es-ES" dirty="0" err="1" smtClean="0"/>
              <a:t>efektu</a:t>
            </a:r>
            <a:r>
              <a:rPr lang="es-ES" dirty="0" smtClean="0"/>
              <a:t> </a:t>
            </a:r>
            <a:r>
              <a:rPr lang="es-ES" dirty="0" err="1" smtClean="0"/>
              <a:t>kliniko</a:t>
            </a:r>
            <a:r>
              <a:rPr lang="es-ES" dirty="0" smtClean="0"/>
              <a:t> </a:t>
            </a:r>
            <a:r>
              <a:rPr lang="es-ES" dirty="0" err="1" smtClean="0"/>
              <a:t>esanguratsurik</a:t>
            </a:r>
            <a:r>
              <a:rPr lang="es-ES" dirty="0" smtClean="0"/>
              <a:t> </a:t>
            </a:r>
            <a:r>
              <a:rPr lang="es-ES" dirty="0" err="1" smtClean="0"/>
              <a:t>hezurraren</a:t>
            </a:r>
            <a:r>
              <a:rPr lang="es-ES" dirty="0" smtClean="0"/>
              <a:t> </a:t>
            </a:r>
            <a:r>
              <a:rPr lang="es-ES" dirty="0" err="1" smtClean="0"/>
              <a:t>dentsitatean</a:t>
            </a:r>
            <a:r>
              <a:rPr lang="es-ES" dirty="0" smtClean="0"/>
              <a:t>. </a:t>
            </a:r>
            <a:r>
              <a:rPr lang="es-ES" dirty="0" err="1" smtClean="0"/>
              <a:t>Metaanalisi</a:t>
            </a:r>
            <a:r>
              <a:rPr lang="es-ES" dirty="0" smtClean="0"/>
              <a:t> </a:t>
            </a:r>
            <a:r>
              <a:rPr lang="es-ES" dirty="0" err="1" smtClean="0"/>
              <a:t>honetan</a:t>
            </a:r>
            <a:r>
              <a:rPr lang="es-ES" dirty="0" smtClean="0"/>
              <a:t> </a:t>
            </a:r>
            <a:r>
              <a:rPr lang="es-ES" dirty="0" err="1" smtClean="0"/>
              <a:t>jasotako</a:t>
            </a:r>
            <a:r>
              <a:rPr lang="es-ES" dirty="0" smtClean="0"/>
              <a:t> </a:t>
            </a:r>
            <a:r>
              <a:rPr lang="es-ES" dirty="0" err="1" smtClean="0"/>
              <a:t>azterlan</a:t>
            </a:r>
            <a:r>
              <a:rPr lang="es-ES" dirty="0" smtClean="0"/>
              <a:t> </a:t>
            </a:r>
            <a:r>
              <a:rPr lang="es-ES" dirty="0" err="1" smtClean="0"/>
              <a:t>gehienak</a:t>
            </a:r>
            <a:r>
              <a:rPr lang="es-ES" dirty="0" smtClean="0"/>
              <a:t> </a:t>
            </a:r>
            <a:r>
              <a:rPr lang="es-ES" dirty="0" err="1" smtClean="0"/>
              <a:t>ezaugarri</a:t>
            </a:r>
            <a:r>
              <a:rPr lang="es-ES" dirty="0" smtClean="0"/>
              <a:t> </a:t>
            </a:r>
            <a:r>
              <a:rPr lang="es-ES" dirty="0" err="1" smtClean="0"/>
              <a:t>hauekin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ziren</a:t>
            </a:r>
            <a:r>
              <a:rPr lang="es-ES" dirty="0" smtClean="0"/>
              <a:t>: 65 </a:t>
            </a:r>
            <a:r>
              <a:rPr lang="es-ES" dirty="0" err="1" smtClean="0"/>
              <a:t>urtetik</a:t>
            </a:r>
            <a:r>
              <a:rPr lang="es-ES" dirty="0" smtClean="0"/>
              <a:t> </a:t>
            </a:r>
            <a:r>
              <a:rPr lang="es-ES" dirty="0" err="1" smtClean="0"/>
              <a:t>gorako</a:t>
            </a:r>
            <a:r>
              <a:rPr lang="es-ES" dirty="0" smtClean="0"/>
              <a:t> </a:t>
            </a:r>
            <a:r>
              <a:rPr lang="es-ES" dirty="0" err="1" smtClean="0"/>
              <a:t>emakumeak</a:t>
            </a:r>
            <a:r>
              <a:rPr lang="es-ES" dirty="0" smtClean="0"/>
              <a:t> </a:t>
            </a:r>
            <a:r>
              <a:rPr lang="es-ES" dirty="0" err="1" smtClean="0"/>
              <a:t>ziren</a:t>
            </a:r>
            <a:r>
              <a:rPr lang="es-ES" dirty="0" smtClean="0"/>
              <a:t>; </a:t>
            </a:r>
            <a:r>
              <a:rPr lang="es-ES" dirty="0" err="1" smtClean="0"/>
              <a:t>komunitatean</a:t>
            </a:r>
            <a:r>
              <a:rPr lang="es-ES" dirty="0" smtClean="0"/>
              <a:t> </a:t>
            </a:r>
            <a:r>
              <a:rPr lang="es-ES" dirty="0" err="1" smtClean="0"/>
              <a:t>bizi</a:t>
            </a:r>
            <a:r>
              <a:rPr lang="es-ES" dirty="0" smtClean="0"/>
              <a:t> </a:t>
            </a:r>
            <a:r>
              <a:rPr lang="es-ES" dirty="0" err="1" smtClean="0"/>
              <a:t>ziren</a:t>
            </a:r>
            <a:r>
              <a:rPr lang="es-ES" dirty="0" smtClean="0"/>
              <a:t>; D </a:t>
            </a:r>
            <a:r>
              <a:rPr lang="es-ES" dirty="0" err="1" smtClean="0"/>
              <a:t>bitamina</a:t>
            </a:r>
            <a:r>
              <a:rPr lang="es-ES" dirty="0" smtClean="0"/>
              <a:t> </a:t>
            </a:r>
            <a:r>
              <a:rPr lang="es-ES" dirty="0" err="1" smtClean="0"/>
              <a:t>zuten</a:t>
            </a:r>
            <a:r>
              <a:rPr lang="es-ES" dirty="0" smtClean="0"/>
              <a:t> </a:t>
            </a:r>
            <a:r>
              <a:rPr lang="es-ES" dirty="0" err="1" smtClean="0"/>
              <a:t>monoterapian</a:t>
            </a:r>
            <a:r>
              <a:rPr lang="es-ES" dirty="0" smtClean="0"/>
              <a:t>, eta </a:t>
            </a:r>
            <a:r>
              <a:rPr lang="es-ES" dirty="0" err="1" smtClean="0"/>
              <a:t>urtebete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gutxiagoko</a:t>
            </a:r>
            <a:r>
              <a:rPr lang="es-ES" dirty="0" smtClean="0"/>
              <a:t> </a:t>
            </a:r>
            <a:r>
              <a:rPr lang="es-ES" dirty="0" err="1" smtClean="0"/>
              <a:t>iraupena</a:t>
            </a:r>
            <a:r>
              <a:rPr lang="es-E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56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BCB4777-E655-384D-ACFE-1875E78C165D}" vid="{556E43C3-FFFE-7346-B204-4B9D6F11E73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1CD9D10FA1F543857F910471C88E3F" ma:contentTypeVersion="17" ma:contentTypeDescription="Crear nuevo documento." ma:contentTypeScope="" ma:versionID="28c2a2d682377f5b2f1e19803d35d335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fc370b0a19e4ad9d4ae85a9eb1dac408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F92088-C221-4557-8642-5B06C17F5D60}"/>
</file>

<file path=customXml/itemProps2.xml><?xml version="1.0" encoding="utf-8"?>
<ds:datastoreItem xmlns:ds="http://schemas.openxmlformats.org/officeDocument/2006/customXml" ds:itemID="{B79FD691-2936-4D32-A768-BA130563C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C29DF-73E4-4EA7-90F1-394DDFB73BC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301a845-6ce7-4628-b9f3-e90712a662a6"/>
    <ds:schemaRef ds:uri="http://purl.org/dc/terms/"/>
    <ds:schemaRef ds:uri="1fdafc60-6e87-4fef-9209-278af2a3ac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695</TotalTime>
  <Words>1761</Words>
  <Application>Microsoft Office PowerPoint</Application>
  <PresentationFormat>Presentación en pantalla (4:3)</PresentationFormat>
  <Paragraphs>92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Tema de Office</vt:lpstr>
      <vt:lpstr>Presentación de PowerPoint</vt:lpstr>
      <vt:lpstr>AURKIBIDEA</vt:lpstr>
      <vt:lpstr>SARRERA (I)</vt:lpstr>
      <vt:lpstr>SARRERA (II)</vt:lpstr>
      <vt:lpstr> ODOLEAN D BITAMINAREN ERREFERENTZIA-BALIOEN INGURUKO EZTABAIDA (I)</vt:lpstr>
      <vt:lpstr> ODOLEAN D BITAMINAREN ERREFERENTZIA-BALIOEN INGURUKO EZTABAIDA (I)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López Varona, Mª José</dc:creator>
  <cp:lastModifiedBy>Rosado Ortiz De Zarate, Ander</cp:lastModifiedBy>
  <cp:revision>635</cp:revision>
  <dcterms:created xsi:type="dcterms:W3CDTF">2020-03-06T09:54:11Z</dcterms:created>
  <dcterms:modified xsi:type="dcterms:W3CDTF">2023-08-24T11:21:46Z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