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 id="261" r:id="rId6"/>
    <p:sldId id="262" r:id="rId7"/>
    <p:sldId id="264" r:id="rId8"/>
    <p:sldId id="275" r:id="rId9"/>
    <p:sldId id="281" r:id="rId10"/>
    <p:sldId id="282" r:id="rId11"/>
    <p:sldId id="283" r:id="rId12"/>
    <p:sldId id="276" r:id="rId13"/>
    <p:sldId id="274" r:id="rId14"/>
    <p:sldId id="277" r:id="rId15"/>
    <p:sldId id="278" r:id="rId16"/>
    <p:sldId id="284" r:id="rId17"/>
    <p:sldId id="285" r:id="rId18"/>
    <p:sldId id="279" r:id="rId19"/>
    <p:sldId id="266" r:id="rId20"/>
    <p:sldId id="280" r:id="rId21"/>
    <p:sldId id="268" r:id="rId22"/>
    <p:sldId id="259"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ACBC"/>
    <a:srgbClr val="33CCCC"/>
    <a:srgbClr val="5FB1B6"/>
    <a:srgbClr val="00FFFF"/>
    <a:srgbClr val="00FFCC"/>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E1C368-AA47-E925-15E6-9FC7FBD2D0C2}" v="272" dt="2020-04-06T07:13:33.121"/>
    <p1510:client id="{DD3B2C5D-0A9F-9790-2813-87B15142C085}" v="99" dt="2020-04-06T07:50:11.3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96327"/>
  </p:normalViewPr>
  <p:slideViewPr>
    <p:cSldViewPr snapToGrid="0" snapToObjects="1">
      <p:cViewPr varScale="1">
        <p:scale>
          <a:sx n="77" d="100"/>
          <a:sy n="77" d="100"/>
        </p:scale>
        <p:origin x="13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anda Gauna, Fatima" userId="S::f-baranda@euskadi.eus::0bf1d7cf-6138-4815-9c22-811c474799c6" providerId="AD" clId="Web-{76E1C368-AA47-E925-15E6-9FC7FBD2D0C2}"/>
    <pc:docChg chg="addSld delSld modSld">
      <pc:chgData name="Baranda Gauna, Fatima" userId="S::f-baranda@euskadi.eus::0bf1d7cf-6138-4815-9c22-811c474799c6" providerId="AD" clId="Web-{76E1C368-AA47-E925-15E6-9FC7FBD2D0C2}" dt="2020-04-06T07:13:33.121" v="258" actId="14100"/>
      <pc:docMkLst>
        <pc:docMk/>
      </pc:docMkLst>
      <pc:sldChg chg="addSp modSp new del mod setBg">
        <pc:chgData name="Baranda Gauna, Fatima" userId="S::f-baranda@euskadi.eus::0bf1d7cf-6138-4815-9c22-811c474799c6" providerId="AD" clId="Web-{76E1C368-AA47-E925-15E6-9FC7FBD2D0C2}" dt="2020-04-06T06:31:57.172" v="7"/>
        <pc:sldMkLst>
          <pc:docMk/>
          <pc:sldMk cId="2428546584" sldId="269"/>
        </pc:sldMkLst>
        <pc:picChg chg="add mod">
          <ac:chgData name="Baranda Gauna, Fatima" userId="S::f-baranda@euskadi.eus::0bf1d7cf-6138-4815-9c22-811c474799c6" providerId="AD" clId="Web-{76E1C368-AA47-E925-15E6-9FC7FBD2D0C2}" dt="2020-04-06T06:30:39.062" v="6" actId="14100"/>
          <ac:picMkLst>
            <pc:docMk/>
            <pc:sldMk cId="2428546584" sldId="269"/>
            <ac:picMk id="2" creationId="{E56C147D-A0E5-457D-B7D8-BC415A5B9B49}"/>
          </ac:picMkLst>
        </pc:picChg>
      </pc:sldChg>
      <pc:sldChg chg="addSp modSp new">
        <pc:chgData name="Baranda Gauna, Fatima" userId="S::f-baranda@euskadi.eus::0bf1d7cf-6138-4815-9c22-811c474799c6" providerId="AD" clId="Web-{76E1C368-AA47-E925-15E6-9FC7FBD2D0C2}" dt="2020-04-06T07:00:59.116" v="179" actId="14100"/>
        <pc:sldMkLst>
          <pc:docMk/>
          <pc:sldMk cId="3728731341" sldId="269"/>
        </pc:sldMkLst>
        <pc:picChg chg="add mod">
          <ac:chgData name="Baranda Gauna, Fatima" userId="S::f-baranda@euskadi.eus::0bf1d7cf-6138-4815-9c22-811c474799c6" providerId="AD" clId="Web-{76E1C368-AA47-E925-15E6-9FC7FBD2D0C2}" dt="2020-04-06T07:00:59.116" v="179" actId="14100"/>
          <ac:picMkLst>
            <pc:docMk/>
            <pc:sldMk cId="3728731341" sldId="269"/>
            <ac:picMk id="2" creationId="{F51EE04F-3BA8-41CA-950E-DC4E3271F74B}"/>
          </ac:picMkLst>
        </pc:picChg>
      </pc:sldChg>
      <pc:sldChg chg="addSp delSp modSp new">
        <pc:chgData name="Baranda Gauna, Fatima" userId="S::f-baranda@euskadi.eus::0bf1d7cf-6138-4815-9c22-811c474799c6" providerId="AD" clId="Web-{76E1C368-AA47-E925-15E6-9FC7FBD2D0C2}" dt="2020-04-06T07:01:38.636" v="183" actId="14100"/>
        <pc:sldMkLst>
          <pc:docMk/>
          <pc:sldMk cId="4185622513" sldId="270"/>
        </pc:sldMkLst>
        <pc:spChg chg="add mod">
          <ac:chgData name="Baranda Gauna, Fatima" userId="S::f-baranda@euskadi.eus::0bf1d7cf-6138-4815-9c22-811c474799c6" providerId="AD" clId="Web-{76E1C368-AA47-E925-15E6-9FC7FBD2D0C2}" dt="2020-04-06T06:45:45.751" v="101" actId="20577"/>
          <ac:spMkLst>
            <pc:docMk/>
            <pc:sldMk cId="4185622513" sldId="270"/>
            <ac:spMk id="2" creationId="{9FAC5442-8D44-46DF-99E7-15241A6AE125}"/>
          </ac:spMkLst>
        </pc:spChg>
        <pc:picChg chg="add del mod">
          <ac:chgData name="Baranda Gauna, Fatima" userId="S::f-baranda@euskadi.eus::0bf1d7cf-6138-4815-9c22-811c474799c6" providerId="AD" clId="Web-{76E1C368-AA47-E925-15E6-9FC7FBD2D0C2}" dt="2020-04-06T06:47:32.188" v="103"/>
          <ac:picMkLst>
            <pc:docMk/>
            <pc:sldMk cId="4185622513" sldId="270"/>
            <ac:picMk id="3" creationId="{108C3CC8-E37A-4F9F-8BA1-55FF80BDAF39}"/>
          </ac:picMkLst>
        </pc:picChg>
        <pc:picChg chg="add del mod">
          <ac:chgData name="Baranda Gauna, Fatima" userId="S::f-baranda@euskadi.eus::0bf1d7cf-6138-4815-9c22-811c474799c6" providerId="AD" clId="Web-{76E1C368-AA47-E925-15E6-9FC7FBD2D0C2}" dt="2020-04-06T06:48:19.470" v="112"/>
          <ac:picMkLst>
            <pc:docMk/>
            <pc:sldMk cId="4185622513" sldId="270"/>
            <ac:picMk id="5" creationId="{4DF595E0-1340-4D28-B605-8915EB9435BF}"/>
          </ac:picMkLst>
        </pc:picChg>
        <pc:picChg chg="add del mod">
          <ac:chgData name="Baranda Gauna, Fatima" userId="S::f-baranda@euskadi.eus::0bf1d7cf-6138-4815-9c22-811c474799c6" providerId="AD" clId="Web-{76E1C368-AA47-E925-15E6-9FC7FBD2D0C2}" dt="2020-04-06T06:51:46.938" v="123"/>
          <ac:picMkLst>
            <pc:docMk/>
            <pc:sldMk cId="4185622513" sldId="270"/>
            <ac:picMk id="7" creationId="{4D8593BC-E14B-4AF4-A357-AE8C7E00213B}"/>
          </ac:picMkLst>
        </pc:picChg>
        <pc:picChg chg="add mod">
          <ac:chgData name="Baranda Gauna, Fatima" userId="S::f-baranda@euskadi.eus::0bf1d7cf-6138-4815-9c22-811c474799c6" providerId="AD" clId="Web-{76E1C368-AA47-E925-15E6-9FC7FBD2D0C2}" dt="2020-04-06T07:01:38.636" v="183" actId="14100"/>
          <ac:picMkLst>
            <pc:docMk/>
            <pc:sldMk cId="4185622513" sldId="270"/>
            <ac:picMk id="9" creationId="{835E3A29-E842-4249-93EC-72E1DF969D56}"/>
          </ac:picMkLst>
        </pc:picChg>
      </pc:sldChg>
      <pc:sldChg chg="addSp delSp modSp new">
        <pc:chgData name="Baranda Gauna, Fatima" userId="S::f-baranda@euskadi.eus::0bf1d7cf-6138-4815-9c22-811c474799c6" providerId="AD" clId="Web-{76E1C368-AA47-E925-15E6-9FC7FBD2D0C2}" dt="2020-04-06T07:00:43.426" v="176" actId="14100"/>
        <pc:sldMkLst>
          <pc:docMk/>
          <pc:sldMk cId="2489555973" sldId="271"/>
        </pc:sldMkLst>
        <pc:spChg chg="add mod">
          <ac:chgData name="Baranda Gauna, Fatima" userId="S::f-baranda@euskadi.eus::0bf1d7cf-6138-4815-9c22-811c474799c6" providerId="AD" clId="Web-{76E1C368-AA47-E925-15E6-9FC7FBD2D0C2}" dt="2020-04-06T07:00:34.715" v="172" actId="20577"/>
          <ac:spMkLst>
            <pc:docMk/>
            <pc:sldMk cId="2489555973" sldId="271"/>
            <ac:spMk id="4" creationId="{C1AACFCF-37A0-428D-AF85-2603AE251F91}"/>
          </ac:spMkLst>
        </pc:spChg>
        <pc:picChg chg="add mod">
          <ac:chgData name="Baranda Gauna, Fatima" userId="S::f-baranda@euskadi.eus::0bf1d7cf-6138-4815-9c22-811c474799c6" providerId="AD" clId="Web-{76E1C368-AA47-E925-15E6-9FC7FBD2D0C2}" dt="2020-04-06T07:00:43.426" v="176" actId="14100"/>
          <ac:picMkLst>
            <pc:docMk/>
            <pc:sldMk cId="2489555973" sldId="271"/>
            <ac:picMk id="2" creationId="{3BA11397-AE9A-41EA-8685-AA50FF605289}"/>
          </ac:picMkLst>
        </pc:picChg>
        <pc:picChg chg="add del mod">
          <ac:chgData name="Baranda Gauna, Fatima" userId="S::f-baranda@euskadi.eus::0bf1d7cf-6138-4815-9c22-811c474799c6" providerId="AD" clId="Web-{76E1C368-AA47-E925-15E6-9FC7FBD2D0C2}" dt="2020-04-06T07:00:25.357" v="170"/>
          <ac:picMkLst>
            <pc:docMk/>
            <pc:sldMk cId="2489555973" sldId="271"/>
            <ac:picMk id="5" creationId="{76A3CBE7-9156-48A5-8EC5-9F6332027808}"/>
          </ac:picMkLst>
        </pc:picChg>
      </pc:sldChg>
      <pc:sldChg chg="new del">
        <pc:chgData name="Baranda Gauna, Fatima" userId="S::f-baranda@euskadi.eus::0bf1d7cf-6138-4815-9c22-811c474799c6" providerId="AD" clId="Web-{76E1C368-AA47-E925-15E6-9FC7FBD2D0C2}" dt="2020-04-06T07:01:13.832" v="181"/>
        <pc:sldMkLst>
          <pc:docMk/>
          <pc:sldMk cId="1078788503" sldId="272"/>
        </pc:sldMkLst>
      </pc:sldChg>
      <pc:sldChg chg="addSp modSp new">
        <pc:chgData name="Baranda Gauna, Fatima" userId="S::f-baranda@euskadi.eus::0bf1d7cf-6138-4815-9c22-811c474799c6" providerId="AD" clId="Web-{76E1C368-AA47-E925-15E6-9FC7FBD2D0C2}" dt="2020-04-06T07:02:57.401" v="202" actId="14100"/>
        <pc:sldMkLst>
          <pc:docMk/>
          <pc:sldMk cId="3658200831" sldId="272"/>
        </pc:sldMkLst>
        <pc:spChg chg="add mod">
          <ac:chgData name="Baranda Gauna, Fatima" userId="S::f-baranda@euskadi.eus::0bf1d7cf-6138-4815-9c22-811c474799c6" providerId="AD" clId="Web-{76E1C368-AA47-E925-15E6-9FC7FBD2D0C2}" dt="2020-04-06T07:02:15.803" v="193" actId="20577"/>
          <ac:spMkLst>
            <pc:docMk/>
            <pc:sldMk cId="3658200831" sldId="272"/>
            <ac:spMk id="2" creationId="{775D8265-14AD-4B48-A7C1-8814100C0DDB}"/>
          </ac:spMkLst>
        </pc:spChg>
        <pc:picChg chg="add mod">
          <ac:chgData name="Baranda Gauna, Fatima" userId="S::f-baranda@euskadi.eus::0bf1d7cf-6138-4815-9c22-811c474799c6" providerId="AD" clId="Web-{76E1C368-AA47-E925-15E6-9FC7FBD2D0C2}" dt="2020-04-06T07:02:57.401" v="202" actId="14100"/>
          <ac:picMkLst>
            <pc:docMk/>
            <pc:sldMk cId="3658200831" sldId="272"/>
            <ac:picMk id="3" creationId="{0C505E79-D10C-48C0-B7FE-80F012913649}"/>
          </ac:picMkLst>
        </pc:picChg>
      </pc:sldChg>
      <pc:sldChg chg="addSp modSp new">
        <pc:chgData name="Baranda Gauna, Fatima" userId="S::f-baranda@euskadi.eus::0bf1d7cf-6138-4815-9c22-811c474799c6" providerId="AD" clId="Web-{76E1C368-AA47-E925-15E6-9FC7FBD2D0C2}" dt="2020-04-06T07:13:33.121" v="258" actId="14100"/>
        <pc:sldMkLst>
          <pc:docMk/>
          <pc:sldMk cId="245695269" sldId="273"/>
        </pc:sldMkLst>
        <pc:spChg chg="add mod">
          <ac:chgData name="Baranda Gauna, Fatima" userId="S::f-baranda@euskadi.eus::0bf1d7cf-6138-4815-9c22-811c474799c6" providerId="AD" clId="Web-{76E1C368-AA47-E925-15E6-9FC7FBD2D0C2}" dt="2020-04-06T07:13:25.230" v="257" actId="14100"/>
          <ac:spMkLst>
            <pc:docMk/>
            <pc:sldMk cId="245695269" sldId="273"/>
            <ac:spMk id="2" creationId="{2947CB10-5484-48E6-A09B-604EF4FA543E}"/>
          </ac:spMkLst>
        </pc:spChg>
        <pc:spChg chg="add mod">
          <ac:chgData name="Baranda Gauna, Fatima" userId="S::f-baranda@euskadi.eus::0bf1d7cf-6138-4815-9c22-811c474799c6" providerId="AD" clId="Web-{76E1C368-AA47-E925-15E6-9FC7FBD2D0C2}" dt="2020-04-06T07:13:33.121" v="258" actId="14100"/>
          <ac:spMkLst>
            <pc:docMk/>
            <pc:sldMk cId="245695269" sldId="273"/>
            <ac:spMk id="3" creationId="{6D44997C-5886-4D6D-A020-B4D9A72AB986}"/>
          </ac:spMkLst>
        </pc:spChg>
      </pc:sldChg>
      <pc:sldChg chg="new del">
        <pc:chgData name="Baranda Gauna, Fatima" userId="S::f-baranda@euskadi.eus::0bf1d7cf-6138-4815-9c22-811c474799c6" providerId="AD" clId="Web-{76E1C368-AA47-E925-15E6-9FC7FBD2D0C2}" dt="2020-04-06T07:04:16.011" v="204"/>
        <pc:sldMkLst>
          <pc:docMk/>
          <pc:sldMk cId="913778816" sldId="273"/>
        </pc:sldMkLst>
      </pc:sldChg>
    </pc:docChg>
  </pc:docChgLst>
  <pc:docChgLst>
    <pc:chgData name="Baranda Gauna, Fatima" userId="S::f-baranda@euskadi.eus::0bf1d7cf-6138-4815-9c22-811c474799c6" providerId="AD" clId="Web-{DD3B2C5D-0A9F-9790-2813-87B15142C085}"/>
    <pc:docChg chg="modSld">
      <pc:chgData name="Baranda Gauna, Fatima" userId="S::f-baranda@euskadi.eus::0bf1d7cf-6138-4815-9c22-811c474799c6" providerId="AD" clId="Web-{DD3B2C5D-0A9F-9790-2813-87B15142C085}" dt="2020-04-06T07:50:11.347" v="89" actId="14100"/>
      <pc:docMkLst>
        <pc:docMk/>
      </pc:docMkLst>
      <pc:sldChg chg="modSp">
        <pc:chgData name="Baranda Gauna, Fatima" userId="S::f-baranda@euskadi.eus::0bf1d7cf-6138-4815-9c22-811c474799c6" providerId="AD" clId="Web-{DD3B2C5D-0A9F-9790-2813-87B15142C085}" dt="2020-04-06T07:50:11.347" v="89" actId="14100"/>
        <pc:sldMkLst>
          <pc:docMk/>
          <pc:sldMk cId="3399147812" sldId="261"/>
        </pc:sldMkLst>
        <pc:spChg chg="mod">
          <ac:chgData name="Baranda Gauna, Fatima" userId="S::f-baranda@euskadi.eus::0bf1d7cf-6138-4815-9c22-811c474799c6" providerId="AD" clId="Web-{DD3B2C5D-0A9F-9790-2813-87B15142C085}" dt="2020-04-06T07:50:11.347" v="89" actId="14100"/>
          <ac:spMkLst>
            <pc:docMk/>
            <pc:sldMk cId="3399147812" sldId="261"/>
            <ac:spMk id="3" creationId="{00000000-0000-0000-0000-000000000000}"/>
          </ac:spMkLst>
        </pc:spChg>
      </pc:sldChg>
      <pc:sldChg chg="addSp delSp modSp">
        <pc:chgData name="Baranda Gauna, Fatima" userId="S::f-baranda@euskadi.eus::0bf1d7cf-6138-4815-9c22-811c474799c6" providerId="AD" clId="Web-{DD3B2C5D-0A9F-9790-2813-87B15142C085}" dt="2020-04-06T07:42:10.391" v="70" actId="14100"/>
        <pc:sldMkLst>
          <pc:docMk/>
          <pc:sldMk cId="3728731341" sldId="269"/>
        </pc:sldMkLst>
        <pc:picChg chg="del mod">
          <ac:chgData name="Baranda Gauna, Fatima" userId="S::f-baranda@euskadi.eus::0bf1d7cf-6138-4815-9c22-811c474799c6" providerId="AD" clId="Web-{DD3B2C5D-0A9F-9790-2813-87B15142C085}" dt="2020-04-06T07:40:07.922" v="56"/>
          <ac:picMkLst>
            <pc:docMk/>
            <pc:sldMk cId="3728731341" sldId="269"/>
            <ac:picMk id="2" creationId="{F51EE04F-3BA8-41CA-950E-DC4E3271F74B}"/>
          </ac:picMkLst>
        </pc:picChg>
        <pc:picChg chg="add del mod">
          <ac:chgData name="Baranda Gauna, Fatima" userId="S::f-baranda@euskadi.eus::0bf1d7cf-6138-4815-9c22-811c474799c6" providerId="AD" clId="Web-{DD3B2C5D-0A9F-9790-2813-87B15142C085}" dt="2020-04-06T07:41:57.563" v="65"/>
          <ac:picMkLst>
            <pc:docMk/>
            <pc:sldMk cId="3728731341" sldId="269"/>
            <ac:picMk id="3" creationId="{9914070D-EC95-4C78-91D9-B6501DF99813}"/>
          </ac:picMkLst>
        </pc:picChg>
        <pc:picChg chg="add mod">
          <ac:chgData name="Baranda Gauna, Fatima" userId="S::f-baranda@euskadi.eus::0bf1d7cf-6138-4815-9c22-811c474799c6" providerId="AD" clId="Web-{DD3B2C5D-0A9F-9790-2813-87B15142C085}" dt="2020-04-06T07:42:10.391" v="70" actId="14100"/>
          <ac:picMkLst>
            <pc:docMk/>
            <pc:sldMk cId="3728731341" sldId="269"/>
            <ac:picMk id="5" creationId="{71AFB421-E418-49C3-A065-1EC851F8317E}"/>
          </ac:picMkLst>
        </pc:picChg>
      </pc:sldChg>
      <pc:sldChg chg="addSp delSp modSp">
        <pc:chgData name="Baranda Gauna, Fatima" userId="S::f-baranda@euskadi.eus::0bf1d7cf-6138-4815-9c22-811c474799c6" providerId="AD" clId="Web-{DD3B2C5D-0A9F-9790-2813-87B15142C085}" dt="2020-04-06T07:43:50.673" v="76" actId="14100"/>
        <pc:sldMkLst>
          <pc:docMk/>
          <pc:sldMk cId="4185622513" sldId="270"/>
        </pc:sldMkLst>
        <pc:picChg chg="add del mod">
          <ac:chgData name="Baranda Gauna, Fatima" userId="S::f-baranda@euskadi.eus::0bf1d7cf-6138-4815-9c22-811c474799c6" providerId="AD" clId="Web-{DD3B2C5D-0A9F-9790-2813-87B15142C085}" dt="2020-04-06T07:21:30.042" v="19"/>
          <ac:picMkLst>
            <pc:docMk/>
            <pc:sldMk cId="4185622513" sldId="270"/>
            <ac:picMk id="3" creationId="{850D8597-508A-46BE-A544-AE4FD5DD6C5D}"/>
          </ac:picMkLst>
        </pc:picChg>
        <pc:picChg chg="add del mod">
          <ac:chgData name="Baranda Gauna, Fatima" userId="S::f-baranda@euskadi.eus::0bf1d7cf-6138-4815-9c22-811c474799c6" providerId="AD" clId="Web-{DD3B2C5D-0A9F-9790-2813-87B15142C085}" dt="2020-04-06T07:31:42.217" v="38"/>
          <ac:picMkLst>
            <pc:docMk/>
            <pc:sldMk cId="4185622513" sldId="270"/>
            <ac:picMk id="5" creationId="{04D7D95F-403A-45E3-A5EC-84FD1418B520}"/>
          </ac:picMkLst>
        </pc:picChg>
        <pc:picChg chg="add del mod">
          <ac:chgData name="Baranda Gauna, Fatima" userId="S::f-baranda@euskadi.eus::0bf1d7cf-6138-4815-9c22-811c474799c6" providerId="AD" clId="Web-{DD3B2C5D-0A9F-9790-2813-87B15142C085}" dt="2020-04-06T07:33:09.779" v="49"/>
          <ac:picMkLst>
            <pc:docMk/>
            <pc:sldMk cId="4185622513" sldId="270"/>
            <ac:picMk id="7" creationId="{07B2C014-F5A2-4DD1-A654-AC52FCE84E55}"/>
          </ac:picMkLst>
        </pc:picChg>
        <pc:picChg chg="del mod">
          <ac:chgData name="Baranda Gauna, Fatima" userId="S::f-baranda@euskadi.eus::0bf1d7cf-6138-4815-9c22-811c474799c6" providerId="AD" clId="Web-{DD3B2C5D-0A9F-9790-2813-87B15142C085}" dt="2020-04-06T07:20:10.010" v="11"/>
          <ac:picMkLst>
            <pc:docMk/>
            <pc:sldMk cId="4185622513" sldId="270"/>
            <ac:picMk id="9" creationId="{835E3A29-E842-4249-93EC-72E1DF969D56}"/>
          </ac:picMkLst>
        </pc:picChg>
        <pc:picChg chg="add del mod">
          <ac:chgData name="Baranda Gauna, Fatima" userId="S::f-baranda@euskadi.eus::0bf1d7cf-6138-4815-9c22-811c474799c6" providerId="AD" clId="Web-{DD3B2C5D-0A9F-9790-2813-87B15142C085}" dt="2020-04-06T07:43:37.892" v="71"/>
          <ac:picMkLst>
            <pc:docMk/>
            <pc:sldMk cId="4185622513" sldId="270"/>
            <ac:picMk id="10" creationId="{62756E33-2A25-43A1-B617-19346F6E4560}"/>
          </ac:picMkLst>
        </pc:picChg>
        <pc:picChg chg="add mod">
          <ac:chgData name="Baranda Gauna, Fatima" userId="S::f-baranda@euskadi.eus::0bf1d7cf-6138-4815-9c22-811c474799c6" providerId="AD" clId="Web-{DD3B2C5D-0A9F-9790-2813-87B15142C085}" dt="2020-04-06T07:43:50.673" v="76" actId="14100"/>
          <ac:picMkLst>
            <pc:docMk/>
            <pc:sldMk cId="4185622513" sldId="270"/>
            <ac:picMk id="12" creationId="{87FEE0EE-F0E9-4A4F-8A6F-94C4306729FF}"/>
          </ac:picMkLst>
        </pc:picChg>
      </pc:sldChg>
      <pc:sldChg chg="addSp delSp modSp">
        <pc:chgData name="Baranda Gauna, Fatima" userId="S::f-baranda@euskadi.eus::0bf1d7cf-6138-4815-9c22-811c474799c6" providerId="AD" clId="Web-{DD3B2C5D-0A9F-9790-2813-87B15142C085}" dt="2020-04-06T07:47:41.190" v="88" actId="14100"/>
        <pc:sldMkLst>
          <pc:docMk/>
          <pc:sldMk cId="2489555973" sldId="271"/>
        </pc:sldMkLst>
        <pc:picChg chg="del mod">
          <ac:chgData name="Baranda Gauna, Fatima" userId="S::f-baranda@euskadi.eus::0bf1d7cf-6138-4815-9c22-811c474799c6" providerId="AD" clId="Web-{DD3B2C5D-0A9F-9790-2813-87B15142C085}" dt="2020-04-06T07:46:43.080" v="79"/>
          <ac:picMkLst>
            <pc:docMk/>
            <pc:sldMk cId="2489555973" sldId="271"/>
            <ac:picMk id="2" creationId="{3BA11397-AE9A-41EA-8685-AA50FF605289}"/>
          </ac:picMkLst>
        </pc:picChg>
        <pc:picChg chg="add mod">
          <ac:chgData name="Baranda Gauna, Fatima" userId="S::f-baranda@euskadi.eus::0bf1d7cf-6138-4815-9c22-811c474799c6" providerId="AD" clId="Web-{DD3B2C5D-0A9F-9790-2813-87B15142C085}" dt="2020-04-06T07:47:41.190" v="88" actId="14100"/>
          <ac:picMkLst>
            <pc:docMk/>
            <pc:sldMk cId="2489555973" sldId="271"/>
            <ac:picMk id="3" creationId="{44180E02-F533-4335-B6F0-5E20F8A882E8}"/>
          </ac:picMkLst>
        </pc:picChg>
      </pc:sldChg>
      <pc:sldChg chg="addSp delSp modSp">
        <pc:chgData name="Baranda Gauna, Fatima" userId="S::f-baranda@euskadi.eus::0bf1d7cf-6138-4815-9c22-811c474799c6" providerId="AD" clId="Web-{DD3B2C5D-0A9F-9790-2813-87B15142C085}" dt="2020-04-06T07:23:47.777" v="37" actId="14100"/>
        <pc:sldMkLst>
          <pc:docMk/>
          <pc:sldMk cId="3658200831" sldId="272"/>
        </pc:sldMkLst>
        <pc:picChg chg="del mod">
          <ac:chgData name="Baranda Gauna, Fatima" userId="S::f-baranda@euskadi.eus::0bf1d7cf-6138-4815-9c22-811c474799c6" providerId="AD" clId="Web-{DD3B2C5D-0A9F-9790-2813-87B15142C085}" dt="2020-04-06T07:23:22.824" v="28"/>
          <ac:picMkLst>
            <pc:docMk/>
            <pc:sldMk cId="3658200831" sldId="272"/>
            <ac:picMk id="3" creationId="{0C505E79-D10C-48C0-B7FE-80F012913649}"/>
          </ac:picMkLst>
        </pc:picChg>
        <pc:picChg chg="add mod">
          <ac:chgData name="Baranda Gauna, Fatima" userId="S::f-baranda@euskadi.eus::0bf1d7cf-6138-4815-9c22-811c474799c6" providerId="AD" clId="Web-{DD3B2C5D-0A9F-9790-2813-87B15142C085}" dt="2020-04-06T07:23:47.777" v="37" actId="14100"/>
          <ac:picMkLst>
            <pc:docMk/>
            <pc:sldMk cId="3658200831" sldId="272"/>
            <ac:picMk id="4" creationId="{B4D19E07-74C7-4F66-A811-11DFE09AB7D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2204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400" b="1" i="0">
                <a:latin typeface="Arial" panose="020B0604020202020204" pitchFamily="34" charset="0"/>
                <a:cs typeface="Arial" panose="020B0604020202020204" pitchFamily="34" charset="0"/>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Tree>
    <p:extLst>
      <p:ext uri="{BB962C8B-B14F-4D97-AF65-F5344CB8AC3E}">
        <p14:creationId xmlns:p14="http://schemas.microsoft.com/office/powerpoint/2010/main" val="1227760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uadroTexto 2">
            <a:extLst>
              <a:ext uri="{FF2B5EF4-FFF2-40B4-BE49-F238E27FC236}">
                <a16:creationId xmlns:a16="http://schemas.microsoft.com/office/drawing/2014/main" id="{8FFFA424-AD97-4C4D-A89D-E58087538225}"/>
              </a:ext>
            </a:extLst>
          </p:cNvPr>
          <p:cNvSpPr txBox="1"/>
          <p:nvPr userDrawn="1"/>
        </p:nvSpPr>
        <p:spPr>
          <a:xfrm>
            <a:off x="628650" y="1868557"/>
            <a:ext cx="7886700" cy="1785104"/>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2400" dirty="0">
                <a:solidFill>
                  <a:srgbClr val="5FB1B6"/>
                </a:solidFill>
              </a:rPr>
              <a:t>Haga clic para modificar los estilos de texto del patrón</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2000" dirty="0">
                <a:solidFill>
                  <a:srgbClr val="5FB1B6"/>
                </a:solidFill>
              </a:rPr>
              <a:t>Segundo nivel</a:t>
            </a:r>
          </a:p>
          <a:p>
            <a:pPr marL="1200150" marR="0" lvl="2"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800" dirty="0">
                <a:solidFill>
                  <a:srgbClr val="5FB1B6"/>
                </a:solidFill>
              </a:rPr>
              <a:t>Tercer nivel</a:t>
            </a:r>
          </a:p>
          <a:p>
            <a:pPr marL="1657350" marR="0" lvl="3"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solidFill>
                  <a:srgbClr val="5FB1B6"/>
                </a:solidFill>
              </a:rPr>
              <a:t>Cuarto nivel</a:t>
            </a:r>
          </a:p>
          <a:p>
            <a:pPr marL="2114550" marR="0" lvl="4"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400" dirty="0">
                <a:solidFill>
                  <a:srgbClr val="5FB1B6"/>
                </a:solidFill>
              </a:rPr>
              <a:t>Quinto nivel</a:t>
            </a:r>
          </a:p>
          <a:p>
            <a:pPr marL="285750" indent="-285750">
              <a:buFont typeface="Arial" panose="020B0604020202020204" pitchFamily="34" charset="0"/>
              <a:buChar char="•"/>
            </a:pPr>
            <a:endParaRPr lang="es-ES" dirty="0">
              <a:solidFill>
                <a:srgbClr val="5FB1B6"/>
              </a:solidFill>
            </a:endParaRPr>
          </a:p>
        </p:txBody>
      </p:sp>
    </p:spTree>
    <p:extLst>
      <p:ext uri="{BB962C8B-B14F-4D97-AF65-F5344CB8AC3E}">
        <p14:creationId xmlns:p14="http://schemas.microsoft.com/office/powerpoint/2010/main" val="1701349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pic>
        <p:nvPicPr>
          <p:cNvPr id="8" name="Imagen 7" descr="Imagen que contiene cuchillo&#10;&#10;Descripción generada automáticamente">
            <a:extLst>
              <a:ext uri="{FF2B5EF4-FFF2-40B4-BE49-F238E27FC236}">
                <a16:creationId xmlns:a16="http://schemas.microsoft.com/office/drawing/2014/main" id="{8011B798-7356-844C-B7D3-FE4FE2313748}"/>
              </a:ext>
            </a:extLst>
          </p:cNvPr>
          <p:cNvPicPr>
            <a:picLocks noChangeAspect="1"/>
          </p:cNvPicPr>
          <p:nvPr userDrawn="1"/>
        </p:nvPicPr>
        <p:blipFill>
          <a:blip r:embed="rId2"/>
          <a:stretch>
            <a:fillRect/>
          </a:stretch>
        </p:blipFill>
        <p:spPr>
          <a:xfrm>
            <a:off x="0" y="0"/>
            <a:ext cx="9144000" cy="2679700"/>
          </a:xfrm>
          <a:prstGeom prst="rect">
            <a:avLst/>
          </a:prstGeom>
        </p:spPr>
      </p:pic>
    </p:spTree>
    <p:extLst>
      <p:ext uri="{BB962C8B-B14F-4D97-AF65-F5344CB8AC3E}">
        <p14:creationId xmlns:p14="http://schemas.microsoft.com/office/powerpoint/2010/main" val="198313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2B6E1A3F-71CF-0349-ACBD-CC8A84EE63AF}"/>
              </a:ext>
            </a:extLst>
          </p:cNvPr>
          <p:cNvPicPr>
            <a:picLocks noChangeAspect="1"/>
          </p:cNvPicPr>
          <p:nvPr userDrawn="1"/>
        </p:nvPicPr>
        <p:blipFill>
          <a:blip r:embed="rId2"/>
          <a:stretch>
            <a:fillRect/>
          </a:stretch>
        </p:blipFill>
        <p:spPr>
          <a:xfrm>
            <a:off x="288235" y="2387601"/>
            <a:ext cx="8855765" cy="2997200"/>
          </a:xfrm>
          <a:prstGeom prst="rect">
            <a:avLst/>
          </a:prstGeom>
        </p:spPr>
      </p:pic>
    </p:spTree>
    <p:extLst>
      <p:ext uri="{BB962C8B-B14F-4D97-AF65-F5344CB8AC3E}">
        <p14:creationId xmlns:p14="http://schemas.microsoft.com/office/powerpoint/2010/main" val="1897395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628650" y="1825624"/>
            <a:ext cx="7886700" cy="4667249"/>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US" dirty="0"/>
          </a:p>
        </p:txBody>
      </p:sp>
    </p:spTree>
    <p:extLst>
      <p:ext uri="{BB962C8B-B14F-4D97-AF65-F5344CB8AC3E}">
        <p14:creationId xmlns:p14="http://schemas.microsoft.com/office/powerpoint/2010/main" val="1166843820"/>
      </p:ext>
    </p:extLst>
  </p:cSld>
  <p:clrMap bg1="lt1" tx1="dk1" bg2="lt2" tx2="dk2" accent1="accent1" accent2="accent2" accent3="accent3" accent4="accent4" accent5="accent5" accent6="accent6" hlink="hlink" folHlink="folHlink"/>
  <p:sldLayoutIdLst>
    <p:sldLayoutId id="2147483667" r:id="rId1"/>
    <p:sldLayoutId id="2147483661" r:id="rId2"/>
    <p:sldLayoutId id="2147483662" r:id="rId3"/>
    <p:sldLayoutId id="2147483663" r:id="rId4"/>
    <p:sldLayoutId id="2147483672" r:id="rId5"/>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914400" rtl="0" eaLnBrk="1" latinLnBrk="0" hangingPunct="1">
        <a:lnSpc>
          <a:spcPct val="90000"/>
        </a:lnSpc>
        <a:spcBef>
          <a:spcPct val="0"/>
        </a:spcBef>
        <a:buNone/>
        <a:defRPr sz="4400" b="1" kern="1200">
          <a:solidFill>
            <a:srgbClr val="5FB1B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euskadi.eus/contenidos/informacion/cevime_infac_2020/eu_def/adjuntos/INFAC_Vol_28_2_asma_eu.pdf"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06829" y="868219"/>
            <a:ext cx="7888778" cy="2862322"/>
          </a:xfrm>
          <a:prstGeom prst="rect">
            <a:avLst/>
          </a:prstGeom>
        </p:spPr>
        <p:txBody>
          <a:bodyPr wrap="square">
            <a:spAutoFit/>
          </a:bodyPr>
          <a:lstStyle/>
          <a:p>
            <a:pPr algn="ctr"/>
            <a:r>
              <a:rPr lang="eu-ES" sz="3600" dirty="0">
                <a:solidFill>
                  <a:srgbClr val="4BACC6"/>
                </a:solidFill>
                <a:latin typeface="Arial Black" pitchFamily="34" charset="0"/>
              </a:rPr>
              <a:t>GINA GIDAREN ALDAKETAK, ASMA ARINAREN TRATAMENDUARI </a:t>
            </a:r>
            <a:r>
              <a:rPr lang="eu-ES" sz="3600" dirty="0" smtClean="0">
                <a:solidFill>
                  <a:srgbClr val="4BACC6"/>
                </a:solidFill>
                <a:latin typeface="Arial Black" pitchFamily="34" charset="0"/>
              </a:rPr>
              <a:t>DAGOKIONEZ:</a:t>
            </a:r>
          </a:p>
          <a:p>
            <a:pPr algn="ctr"/>
            <a:r>
              <a:rPr lang="eu-ES" sz="3600" dirty="0" smtClean="0">
                <a:solidFill>
                  <a:srgbClr val="4BACC6"/>
                </a:solidFill>
                <a:latin typeface="Arial Black" pitchFamily="34" charset="0"/>
              </a:rPr>
              <a:t>egokiak </a:t>
            </a:r>
            <a:r>
              <a:rPr lang="eu-ES" sz="3600" dirty="0">
                <a:solidFill>
                  <a:srgbClr val="4BACC6"/>
                </a:solidFill>
                <a:latin typeface="Arial Black" pitchFamily="34" charset="0"/>
              </a:rPr>
              <a:t>paziente guztientzat?</a:t>
            </a:r>
            <a:endParaRPr lang="es-ES" sz="3600" dirty="0">
              <a:solidFill>
                <a:srgbClr val="4BACC6"/>
              </a:solidFill>
              <a:latin typeface="Arial Black" pitchFamily="34" charset="0"/>
            </a:endParaRPr>
          </a:p>
        </p:txBody>
      </p:sp>
      <p:sp>
        <p:nvSpPr>
          <p:cNvPr id="3" name="Rectángulo 2"/>
          <p:cNvSpPr/>
          <p:nvPr/>
        </p:nvSpPr>
        <p:spPr>
          <a:xfrm>
            <a:off x="1394239" y="4092344"/>
            <a:ext cx="6355521" cy="646331"/>
          </a:xfrm>
          <a:prstGeom prst="rect">
            <a:avLst/>
          </a:prstGeom>
        </p:spPr>
        <p:txBody>
          <a:bodyPr wrap="none">
            <a:spAutoFit/>
          </a:bodyPr>
          <a:lstStyle/>
          <a:p>
            <a:pPr lvl="0" algn="ctr" eaLnBrk="0" hangingPunct="0"/>
            <a:r>
              <a:rPr lang="es-ES_tradnl" sz="3600" dirty="0" smtClean="0">
                <a:solidFill>
                  <a:srgbClr val="4BACC6"/>
                </a:solidFill>
                <a:latin typeface="Arial Black" pitchFamily="34" charset="0"/>
              </a:rPr>
              <a:t>28 </a:t>
            </a:r>
            <a:r>
              <a:rPr lang="es-ES_tradnl" sz="3600" dirty="0" err="1">
                <a:solidFill>
                  <a:srgbClr val="4BACC6"/>
                </a:solidFill>
                <a:latin typeface="Arial Black" pitchFamily="34" charset="0"/>
              </a:rPr>
              <a:t>Liburukia</a:t>
            </a:r>
            <a:r>
              <a:rPr lang="es-ES_tradnl" sz="3600" dirty="0">
                <a:solidFill>
                  <a:srgbClr val="4BACC6"/>
                </a:solidFill>
                <a:latin typeface="Arial Black" pitchFamily="34" charset="0"/>
              </a:rPr>
              <a:t>, </a:t>
            </a:r>
            <a:r>
              <a:rPr lang="es-ES_tradnl" sz="3600" dirty="0" smtClean="0">
                <a:solidFill>
                  <a:srgbClr val="4BACC6"/>
                </a:solidFill>
                <a:latin typeface="Arial Black" pitchFamily="34" charset="0"/>
              </a:rPr>
              <a:t>02 </a:t>
            </a:r>
            <a:r>
              <a:rPr lang="es-ES_tradnl" sz="3600" dirty="0" err="1">
                <a:solidFill>
                  <a:srgbClr val="4BACC6"/>
                </a:solidFill>
                <a:latin typeface="Arial Black" pitchFamily="34" charset="0"/>
              </a:rPr>
              <a:t>zb</a:t>
            </a:r>
            <a:r>
              <a:rPr lang="es-ES_tradnl" sz="3600" dirty="0">
                <a:solidFill>
                  <a:srgbClr val="4BACC6"/>
                </a:solidFill>
                <a:latin typeface="Arial Black" pitchFamily="34" charset="0"/>
              </a:rPr>
              <a:t> </a:t>
            </a:r>
            <a:r>
              <a:rPr lang="es-ES_tradnl" sz="3600" dirty="0" smtClean="0">
                <a:solidFill>
                  <a:srgbClr val="4BACC6"/>
                </a:solidFill>
                <a:latin typeface="Arial Black" pitchFamily="34" charset="0"/>
              </a:rPr>
              <a:t>2020</a:t>
            </a:r>
            <a:endParaRPr lang="es-ES" sz="3600" dirty="0">
              <a:solidFill>
                <a:srgbClr val="4BACC6"/>
              </a:solidFill>
              <a:latin typeface="Arial Black" pitchFamily="34" charset="0"/>
            </a:endParaRPr>
          </a:p>
        </p:txBody>
      </p:sp>
    </p:spTree>
    <p:extLst>
      <p:ext uri="{BB962C8B-B14F-4D97-AF65-F5344CB8AC3E}">
        <p14:creationId xmlns:p14="http://schemas.microsoft.com/office/powerpoint/2010/main" val="144426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10194" y="242006"/>
            <a:ext cx="8166858" cy="646269"/>
          </a:xfrm>
        </p:spPr>
        <p:txBody>
          <a:bodyPr/>
          <a:lstStyle/>
          <a:p>
            <a:r>
              <a:rPr lang="es-ES" sz="1800" dirty="0">
                <a:latin typeface="Arial Black" panose="020B0A04020102020204" pitchFamily="34" charset="0"/>
              </a:rPr>
              <a:t>HELDUEK ETA NERABEEK BUDESONIDA+FORMOTEROLA HARTZEA PREMIAREN ARABERA </a:t>
            </a:r>
            <a:r>
              <a:rPr lang="eu-ES" sz="1800" dirty="0">
                <a:latin typeface="Arial Black" panose="020B0A04020102020204" pitchFamily="34" charset="0"/>
              </a:rPr>
              <a:t>TERAPEUTIKAN DUEN </a:t>
            </a:r>
            <a:r>
              <a:rPr lang="eu-ES" sz="1800" dirty="0" smtClean="0">
                <a:latin typeface="Arial Black" panose="020B0A04020102020204" pitchFamily="34" charset="0"/>
              </a:rPr>
              <a:t>TOKIA</a:t>
            </a:r>
            <a:endParaRPr lang="es-ES" sz="1800" dirty="0" smtClean="0">
              <a:latin typeface="Arial Black" panose="020B0A04020102020204" pitchFamily="34" charset="0"/>
            </a:endParaRPr>
          </a:p>
        </p:txBody>
      </p:sp>
      <p:sp>
        <p:nvSpPr>
          <p:cNvPr id="3" name="Subtítulo 2"/>
          <p:cNvSpPr>
            <a:spLocks noGrp="1"/>
          </p:cNvSpPr>
          <p:nvPr>
            <p:ph type="subTitle" idx="1"/>
          </p:nvPr>
        </p:nvSpPr>
        <p:spPr>
          <a:xfrm>
            <a:off x="117566" y="966651"/>
            <a:ext cx="8752114" cy="4750526"/>
          </a:xfrm>
        </p:spPr>
        <p:txBody>
          <a:bodyPr>
            <a:noAutofit/>
          </a:bodyPr>
          <a:lstStyle/>
          <a:p>
            <a:pPr marL="342900" indent="-342900" algn="just">
              <a:lnSpc>
                <a:spcPct val="110000"/>
              </a:lnSpc>
              <a:spcBef>
                <a:spcPts val="600"/>
              </a:spcBef>
              <a:buFont typeface="Arial" panose="020B0604020202020204" pitchFamily="34" charset="0"/>
              <a:buChar char="•"/>
            </a:pPr>
            <a:r>
              <a:rPr lang="eu-ES" sz="1350" dirty="0" smtClean="0"/>
              <a:t>Ebidentziak </a:t>
            </a:r>
            <a:r>
              <a:rPr lang="eu-ES" sz="1350" dirty="0" err="1"/>
              <a:t>BUDE-FOR</a:t>
            </a:r>
            <a:r>
              <a:rPr lang="eu-ES" sz="1350" dirty="0"/>
              <a:t> premiaren araberako estrategia babesten du, asma arina duten pazienteek (2. maila) exazerbaziorik ez izateko. Beti ere, asmari buruzko informazio eta heziketa egokia jaso ostean, IK bidezko eguneroko tratamendua ez egitea erabakitzen duten kasuetan, sintomak aldizka izatea onartuz. </a:t>
            </a:r>
            <a:r>
              <a:rPr lang="eu-ES" sz="1350" dirty="0" err="1"/>
              <a:t>IKekiko</a:t>
            </a:r>
            <a:r>
              <a:rPr lang="eu-ES" sz="1350" dirty="0"/>
              <a:t> atxikidura txikia duten pazienteek ere, baldin eta eguneroko tratamendua egitea ezinezkoa dutela egiaztatu bada, aukera hori balia </a:t>
            </a:r>
            <a:r>
              <a:rPr lang="eu-ES" sz="1350" dirty="0" smtClean="0"/>
              <a:t>dezakete.</a:t>
            </a:r>
            <a:endParaRPr lang="eu-ES" sz="1350" dirty="0"/>
          </a:p>
          <a:p>
            <a:pPr marL="342900" indent="-342900" algn="just">
              <a:lnSpc>
                <a:spcPct val="110000"/>
              </a:lnSpc>
              <a:spcBef>
                <a:spcPts val="600"/>
              </a:spcBef>
              <a:buFont typeface="Arial" panose="020B0604020202020204" pitchFamily="34" charset="0"/>
              <a:buChar char="•"/>
            </a:pPr>
            <a:r>
              <a:rPr lang="eu-ES" sz="1350" dirty="0" smtClean="0"/>
              <a:t>Tratamendurako </a:t>
            </a:r>
            <a:r>
              <a:rPr lang="eu-ES" sz="1350" dirty="0"/>
              <a:t>hautagai diren pazienteek informazio eta heziketa egokia jaso behar dute tratamenduaren abantailen eta arriskuen inguruan (emaitza txarragoak ditu sintomen kontrolean eta biriketako funtzioan), eta asma okertzen ari denean agertzen diren sintomak azkar ezagutzeko gai izan behar </a:t>
            </a:r>
            <a:r>
              <a:rPr lang="eu-ES" sz="1350" dirty="0" smtClean="0"/>
              <a:t>dute. </a:t>
            </a:r>
            <a:endParaRPr lang="eu-ES" sz="1350" dirty="0"/>
          </a:p>
          <a:p>
            <a:pPr marL="342900" indent="-342900" algn="just">
              <a:lnSpc>
                <a:spcPct val="110000"/>
              </a:lnSpc>
              <a:spcBef>
                <a:spcPts val="600"/>
              </a:spcBef>
              <a:buFont typeface="Arial" panose="020B0604020202020204" pitchFamily="34" charset="0"/>
              <a:buChar char="•"/>
            </a:pPr>
            <a:r>
              <a:rPr lang="eu-ES" sz="1350" dirty="0" smtClean="0"/>
              <a:t>Ez </a:t>
            </a:r>
            <a:r>
              <a:rPr lang="eu-ES" sz="1350" dirty="0"/>
              <a:t>da tratamendu egokia paziente sintomatikoenentzat, ezta erreskate-medikazioa maiz erabili behar dutenentzat </a:t>
            </a:r>
            <a:r>
              <a:rPr lang="eu-ES" sz="1350" dirty="0" smtClean="0"/>
              <a:t>ere. </a:t>
            </a:r>
            <a:endParaRPr lang="eu-ES" sz="1350" dirty="0"/>
          </a:p>
          <a:p>
            <a:pPr marL="342900" indent="-342900" algn="just">
              <a:lnSpc>
                <a:spcPct val="110000"/>
              </a:lnSpc>
              <a:spcBef>
                <a:spcPts val="600"/>
              </a:spcBef>
              <a:buFont typeface="Arial" panose="020B0604020202020204" pitchFamily="34" charset="0"/>
              <a:buChar char="•"/>
            </a:pPr>
            <a:r>
              <a:rPr lang="eu-ES" sz="1350" dirty="0" smtClean="0"/>
              <a:t>Asma </a:t>
            </a:r>
            <a:r>
              <a:rPr lang="eu-ES" sz="1350" dirty="0"/>
              <a:t>ongi kontrolatzen duten eta IK bidezko eguneroko tratamenduarekiko atxikidura ona duten pazienteen kasuan, tratamenduarekin jarraitzea gomendatzen </a:t>
            </a:r>
            <a:r>
              <a:rPr lang="eu-ES" sz="1350" dirty="0" smtClean="0"/>
              <a:t>da. </a:t>
            </a:r>
            <a:endParaRPr lang="eu-ES" sz="1350" dirty="0"/>
          </a:p>
          <a:p>
            <a:pPr marL="342900" indent="-342900" algn="just">
              <a:lnSpc>
                <a:spcPct val="110000"/>
              </a:lnSpc>
              <a:spcBef>
                <a:spcPts val="600"/>
              </a:spcBef>
              <a:buFont typeface="Arial" panose="020B0604020202020204" pitchFamily="34" charset="0"/>
              <a:buChar char="•"/>
            </a:pPr>
            <a:r>
              <a:rPr lang="eu-ES" sz="1350" dirty="0" smtClean="0"/>
              <a:t>Nerabeak </a:t>
            </a:r>
            <a:r>
              <a:rPr lang="eu-ES" sz="1350" dirty="0" err="1"/>
              <a:t>SYGMA</a:t>
            </a:r>
            <a:r>
              <a:rPr lang="eu-ES" sz="1350" dirty="0"/>
              <a:t> saiakuntzetan helduak baino gutxiago badira </a:t>
            </a:r>
            <a:r>
              <a:rPr lang="eu-ES" sz="1350" dirty="0" smtClean="0"/>
              <a:t>ere, tratamenduarekiko </a:t>
            </a:r>
            <a:r>
              <a:rPr lang="eu-ES" sz="1350" dirty="0"/>
              <a:t>atxikidura-arazo gehiago </a:t>
            </a:r>
            <a:r>
              <a:rPr lang="eu-ES" sz="1350" dirty="0" smtClean="0"/>
              <a:t>dituzte. </a:t>
            </a:r>
            <a:endParaRPr lang="eu-ES" sz="1350" dirty="0"/>
          </a:p>
          <a:p>
            <a:pPr marL="342900" indent="-342900" algn="just">
              <a:lnSpc>
                <a:spcPct val="110000"/>
              </a:lnSpc>
              <a:spcBef>
                <a:spcPts val="600"/>
              </a:spcBef>
              <a:buFont typeface="Arial" panose="020B0604020202020204" pitchFamily="34" charset="0"/>
              <a:buChar char="•"/>
            </a:pPr>
            <a:r>
              <a:rPr lang="eu-ES" sz="1350" dirty="0" err="1" smtClean="0"/>
              <a:t>BUDE-FOR</a:t>
            </a:r>
            <a:r>
              <a:rPr lang="eu-ES" sz="1350" dirty="0" smtClean="0"/>
              <a:t> </a:t>
            </a:r>
            <a:r>
              <a:rPr lang="eu-ES" sz="1350" dirty="0"/>
              <a:t>premiaren arabera eta </a:t>
            </a:r>
            <a:r>
              <a:rPr lang="eu-ES" sz="1350" dirty="0" err="1"/>
              <a:t>monoterapian</a:t>
            </a:r>
            <a:r>
              <a:rPr lang="eu-ES" sz="1350" dirty="0"/>
              <a:t> erabiltzea fitxa teknikotik kanpo dago, gidetako gomendio eta saiakuntza klinikoen emaitzetan oinarritzen </a:t>
            </a:r>
            <a:r>
              <a:rPr lang="eu-ES" sz="1350" dirty="0" smtClean="0"/>
              <a:t>da. </a:t>
            </a:r>
            <a:endParaRPr lang="eu-ES" sz="1350" dirty="0"/>
          </a:p>
          <a:p>
            <a:pPr marL="342900" indent="-342900" algn="just">
              <a:lnSpc>
                <a:spcPct val="110000"/>
              </a:lnSpc>
              <a:spcBef>
                <a:spcPts val="600"/>
              </a:spcBef>
              <a:buFont typeface="Arial" panose="020B0604020202020204" pitchFamily="34" charset="0"/>
              <a:buChar char="•"/>
            </a:pPr>
            <a:r>
              <a:rPr lang="eu-ES" sz="1350" dirty="0" err="1" smtClean="0"/>
              <a:t>GINAk</a:t>
            </a:r>
            <a:r>
              <a:rPr lang="eu-ES" sz="1350" dirty="0" smtClean="0"/>
              <a:t> </a:t>
            </a:r>
            <a:r>
              <a:rPr lang="eu-ES" sz="1350" dirty="0"/>
              <a:t>ezarritako 1. mailan dauden pazienteen kasuan, baldin eta SABA premiaren arabera erabiltzen badute eta kontrol ona badute, ebidentzia zeharkakoa da, eta, beraz, azterketa gehiago egin behar dira </a:t>
            </a:r>
            <a:r>
              <a:rPr lang="eu-ES" sz="1350" dirty="0" err="1"/>
              <a:t>BUDE-FOR</a:t>
            </a:r>
            <a:r>
              <a:rPr lang="eu-ES" sz="1350" dirty="0"/>
              <a:t> premiaren araberako erabilera orokorra gomendatu aurretik. </a:t>
            </a:r>
          </a:p>
        </p:txBody>
      </p:sp>
    </p:spTree>
    <p:extLst>
      <p:ext uri="{BB962C8B-B14F-4D97-AF65-F5344CB8AC3E}">
        <p14:creationId xmlns:p14="http://schemas.microsoft.com/office/powerpoint/2010/main" val="1473372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53440" y="224588"/>
            <a:ext cx="8166858" cy="831128"/>
          </a:xfrm>
        </p:spPr>
        <p:txBody>
          <a:bodyPr/>
          <a:lstStyle/>
          <a:p>
            <a:r>
              <a:rPr lang="es-ES" sz="2000" dirty="0">
                <a:latin typeface="Arial Black" panose="020B0A04020102020204" pitchFamily="34" charset="0"/>
              </a:rPr>
              <a:t>HELDUEK ETA NERABEEK BUDESONIDA+FORMOTEROLA HARTZEA PREMIAREN </a:t>
            </a:r>
            <a:r>
              <a:rPr lang="es-ES" sz="2000" dirty="0" smtClean="0">
                <a:latin typeface="Arial Black" panose="020B0A04020102020204" pitchFamily="34" charset="0"/>
              </a:rPr>
              <a:t>ARABERA. </a:t>
            </a:r>
            <a:r>
              <a:rPr lang="es-ES" sz="2400" dirty="0" smtClean="0">
                <a:latin typeface="Arial Black" panose="020B0A04020102020204" pitchFamily="34" charset="0"/>
              </a:rPr>
              <a:t>EZTABAIDAK</a:t>
            </a:r>
          </a:p>
        </p:txBody>
      </p:sp>
      <p:sp>
        <p:nvSpPr>
          <p:cNvPr id="3" name="Subtítulo 2"/>
          <p:cNvSpPr>
            <a:spLocks noGrp="1"/>
          </p:cNvSpPr>
          <p:nvPr>
            <p:ph type="subTitle" idx="1"/>
          </p:nvPr>
        </p:nvSpPr>
        <p:spPr>
          <a:xfrm>
            <a:off x="269966" y="1197033"/>
            <a:ext cx="8482148" cy="4511436"/>
          </a:xfrm>
        </p:spPr>
        <p:txBody>
          <a:bodyPr>
            <a:normAutofit lnSpcReduction="10000"/>
          </a:bodyPr>
          <a:lstStyle/>
          <a:p>
            <a:pPr marL="342900" indent="-342900" algn="just">
              <a:lnSpc>
                <a:spcPct val="120000"/>
              </a:lnSpc>
              <a:buFont typeface="Arial" panose="020B0604020202020204" pitchFamily="34" charset="0"/>
              <a:buChar char="•"/>
            </a:pPr>
            <a:r>
              <a:rPr lang="eu-ES" sz="1600" dirty="0" smtClean="0"/>
              <a:t>Zalantzak </a:t>
            </a:r>
            <a:r>
              <a:rPr lang="eu-ES" sz="1600" dirty="0"/>
              <a:t>sortu </a:t>
            </a:r>
            <a:r>
              <a:rPr lang="eu-ES" sz="1600" dirty="0" smtClean="0"/>
              <a:t>dira </a:t>
            </a:r>
            <a:r>
              <a:rPr lang="eu-ES" sz="1600" dirty="0" err="1"/>
              <a:t>GINAren</a:t>
            </a:r>
            <a:r>
              <a:rPr lang="eu-ES" sz="1600" dirty="0"/>
              <a:t> interes-gatazka potentzialen </a:t>
            </a:r>
            <a:r>
              <a:rPr lang="eu-ES" sz="1600" dirty="0" smtClean="0"/>
              <a:t>inguruan.</a:t>
            </a:r>
            <a:endParaRPr lang="eu-ES" sz="1600" dirty="0"/>
          </a:p>
          <a:p>
            <a:pPr marL="342900" indent="-342900" algn="just">
              <a:lnSpc>
                <a:spcPct val="120000"/>
              </a:lnSpc>
              <a:buFont typeface="Arial" panose="020B0604020202020204" pitchFamily="34" charset="0"/>
              <a:buChar char="•"/>
            </a:pPr>
            <a:r>
              <a:rPr lang="eu-ES" sz="1600" dirty="0" smtClean="0"/>
              <a:t>Biriketako </a:t>
            </a:r>
            <a:r>
              <a:rPr lang="eu-ES" sz="1600" dirty="0"/>
              <a:t>funtzioari buruzko emaitzak zertxobait okerragoak </a:t>
            </a:r>
            <a:r>
              <a:rPr lang="eu-ES" sz="1600" dirty="0" smtClean="0"/>
              <a:t>dira </a:t>
            </a:r>
            <a:r>
              <a:rPr lang="eu-ES" sz="1600" dirty="0" err="1"/>
              <a:t>BUDE-FOR</a:t>
            </a:r>
            <a:r>
              <a:rPr lang="eu-ES" sz="1600" dirty="0"/>
              <a:t> premiaren </a:t>
            </a:r>
            <a:r>
              <a:rPr lang="eu-ES" sz="1600" dirty="0" smtClean="0"/>
              <a:t>arabera, </a:t>
            </a:r>
            <a:r>
              <a:rPr lang="eu-ES" sz="1600" dirty="0" err="1" smtClean="0"/>
              <a:t>BUDE</a:t>
            </a:r>
            <a:r>
              <a:rPr lang="eu-ES" sz="1600" dirty="0" smtClean="0"/>
              <a:t> </a:t>
            </a:r>
            <a:r>
              <a:rPr lang="eu-ES" sz="1600" dirty="0"/>
              <a:t>mantentze-tratamenduarekin konparatuz. </a:t>
            </a:r>
            <a:r>
              <a:rPr lang="eu-ES" sz="1600" dirty="0" smtClean="0"/>
              <a:t>Azterlanak behar dira, IK </a:t>
            </a:r>
            <a:r>
              <a:rPr lang="eu-ES" sz="1600" dirty="0"/>
              <a:t>bidezko mantentze-tratamenduarekin alderatuta, aire-bideetako </a:t>
            </a:r>
            <a:r>
              <a:rPr lang="eu-ES" sz="1600" dirty="0" err="1"/>
              <a:t>inflamazioan</a:t>
            </a:r>
            <a:r>
              <a:rPr lang="eu-ES" sz="1600" dirty="0"/>
              <a:t>, </a:t>
            </a:r>
            <a:r>
              <a:rPr lang="eu-ES" sz="1600" dirty="0" err="1"/>
              <a:t>hipererreaktibitatean</a:t>
            </a:r>
            <a:r>
              <a:rPr lang="eu-ES" sz="1600" dirty="0"/>
              <a:t>, birmoldaketan, hilkortasunean edo kostuan epe luzera izango duen eragina </a:t>
            </a:r>
            <a:r>
              <a:rPr lang="eu-ES" sz="1600" dirty="0" smtClean="0"/>
              <a:t>ebaluatzeko. </a:t>
            </a:r>
            <a:endParaRPr lang="eu-ES" sz="1600" dirty="0"/>
          </a:p>
          <a:p>
            <a:pPr marL="342900" indent="-342900" algn="just">
              <a:lnSpc>
                <a:spcPct val="120000"/>
              </a:lnSpc>
              <a:buFont typeface="Arial" panose="020B0604020202020204" pitchFamily="34" charset="0"/>
              <a:buChar char="•"/>
            </a:pPr>
            <a:r>
              <a:rPr lang="eu-ES" sz="1600" dirty="0" smtClean="0"/>
              <a:t>Pazienteei </a:t>
            </a:r>
            <a:r>
              <a:rPr lang="eu-ES" sz="1600" dirty="0"/>
              <a:t>informazio argia eta heziketa ematea funtsezkoa da tratamendu-modalitate hori gomendatzeko orduan, interpretazio okerrak saihesteko (asma sintomak daudenean bakarrik tratatu behar den gaixotasuntzat hartzea, adibidez). </a:t>
            </a:r>
            <a:r>
              <a:rPr lang="eu-ES" sz="1600" dirty="0" smtClean="0"/>
              <a:t>Gainera, krisi-arrisku </a:t>
            </a:r>
            <a:r>
              <a:rPr lang="eu-ES" sz="1600" dirty="0"/>
              <a:t>handia edo biriketako funtzio murriztua duten pazienteek egunero tratamendu prebentiboa behar dutela dioen egungo ikuspegiaren kontra </a:t>
            </a:r>
            <a:r>
              <a:rPr lang="eu-ES" sz="1600" dirty="0" smtClean="0"/>
              <a:t>doa.</a:t>
            </a:r>
          </a:p>
          <a:p>
            <a:pPr marL="342900" indent="-342900" algn="just">
              <a:lnSpc>
                <a:spcPct val="120000"/>
              </a:lnSpc>
              <a:buFont typeface="Arial" panose="020B0604020202020204" pitchFamily="34" charset="0"/>
              <a:buChar char="•"/>
            </a:pPr>
            <a:r>
              <a:rPr lang="eu-ES" sz="1600" dirty="0" smtClean="0"/>
              <a:t>Tratamendu-estrategia </a:t>
            </a:r>
            <a:r>
              <a:rPr lang="eu-ES" sz="1600" dirty="0"/>
              <a:t>berriak ez dira alderatu aldizkako beste tratamendu modu batzuekin —hala nola IK dosi altuetan erabiltzea 10-14 egunez, sintomak hasten direnetik, edo sintomak aurreikusten direnean (adibidez, arnas infekzioa </a:t>
            </a:r>
            <a:r>
              <a:rPr lang="eu-ES" sz="1600" dirty="0" smtClean="0"/>
              <a:t>dagoenean—, </a:t>
            </a:r>
            <a:r>
              <a:rPr lang="eu-ES" sz="1600" dirty="0"/>
              <a:t>ezta urtaro-tratamenduarekin </a:t>
            </a:r>
            <a:r>
              <a:rPr lang="eu-ES" sz="1600" dirty="0" smtClean="0"/>
              <a:t>ere.</a:t>
            </a:r>
          </a:p>
        </p:txBody>
      </p:sp>
    </p:spTree>
    <p:extLst>
      <p:ext uri="{BB962C8B-B14F-4D97-AF65-F5344CB8AC3E}">
        <p14:creationId xmlns:p14="http://schemas.microsoft.com/office/powerpoint/2010/main" val="7334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53440" y="0"/>
            <a:ext cx="8166858" cy="831128"/>
          </a:xfrm>
        </p:spPr>
        <p:txBody>
          <a:bodyPr/>
          <a:lstStyle/>
          <a:p>
            <a:r>
              <a:rPr lang="es-ES" sz="1600" dirty="0">
                <a:latin typeface="Arial Black" panose="020B0A04020102020204" pitchFamily="34" charset="0"/>
              </a:rPr>
              <a:t>HELDUEK ETA NERABEEK BUDESONIDA+FORMOTEROLA HARTZEA PREMIAREN </a:t>
            </a:r>
            <a:r>
              <a:rPr lang="es-ES" sz="1600" dirty="0" smtClean="0">
                <a:latin typeface="Arial Black" panose="020B0A04020102020204" pitchFamily="34" charset="0"/>
              </a:rPr>
              <a:t>ARABERA</a:t>
            </a:r>
            <a:r>
              <a:rPr lang="es-ES" sz="2000" dirty="0" smtClean="0">
                <a:latin typeface="Arial Black" panose="020B0A04020102020204" pitchFamily="34" charset="0"/>
              </a:rPr>
              <a:t>. </a:t>
            </a:r>
            <a:r>
              <a:rPr lang="eu-ES" sz="2000" dirty="0">
                <a:latin typeface="Arial Black" panose="020B0A04020102020204" pitchFamily="34" charset="0"/>
              </a:rPr>
              <a:t>ALDERDI </a:t>
            </a:r>
            <a:r>
              <a:rPr lang="eu-ES" sz="2000" dirty="0" smtClean="0">
                <a:latin typeface="Arial Black" panose="020B0A04020102020204" pitchFamily="34" charset="0"/>
              </a:rPr>
              <a:t>PRAKTIKOAK (I)</a:t>
            </a:r>
            <a:endParaRPr lang="es-ES" sz="2000" dirty="0" smtClean="0">
              <a:latin typeface="Arial Black" panose="020B0A04020102020204" pitchFamily="34" charset="0"/>
            </a:endParaRPr>
          </a:p>
        </p:txBody>
      </p:sp>
      <p:sp>
        <p:nvSpPr>
          <p:cNvPr id="3" name="Subtítulo 2"/>
          <p:cNvSpPr>
            <a:spLocks noGrp="1"/>
          </p:cNvSpPr>
          <p:nvPr>
            <p:ph type="subTitle" idx="1"/>
          </p:nvPr>
        </p:nvSpPr>
        <p:spPr>
          <a:xfrm>
            <a:off x="269966" y="873058"/>
            <a:ext cx="8725988" cy="1500645"/>
          </a:xfrm>
        </p:spPr>
        <p:txBody>
          <a:bodyPr>
            <a:normAutofit/>
          </a:bodyPr>
          <a:lstStyle/>
          <a:p>
            <a:pPr marL="342900" indent="-342900" algn="just">
              <a:lnSpc>
                <a:spcPct val="120000"/>
              </a:lnSpc>
              <a:buFont typeface="Arial" panose="020B0604020202020204" pitchFamily="34" charset="0"/>
              <a:buChar char="•"/>
            </a:pPr>
            <a:r>
              <a:rPr lang="eu-ES" sz="2000" b="1" dirty="0"/>
              <a:t>Zer formatu erabili</a:t>
            </a:r>
            <a:r>
              <a:rPr lang="eu-ES" sz="2000" b="1" dirty="0" smtClean="0"/>
              <a:t>?</a:t>
            </a:r>
          </a:p>
          <a:p>
            <a:pPr marL="800100" lvl="1" indent="-342900" algn="just">
              <a:lnSpc>
                <a:spcPct val="120000"/>
              </a:lnSpc>
              <a:buFont typeface="Arial" panose="020B0604020202020204" pitchFamily="34" charset="0"/>
              <a:buChar char="•"/>
            </a:pPr>
            <a:r>
              <a:rPr lang="es-ES" sz="1600" dirty="0" err="1" smtClean="0"/>
              <a:t>Egokienak</a:t>
            </a:r>
            <a:r>
              <a:rPr lang="es-ES" sz="1600" dirty="0" smtClean="0"/>
              <a:t> </a:t>
            </a:r>
            <a:r>
              <a:rPr lang="es-ES" sz="1600" dirty="0" err="1" smtClean="0"/>
              <a:t>SYGMA</a:t>
            </a:r>
            <a:r>
              <a:rPr lang="es-ES" sz="1600" dirty="0" smtClean="0"/>
              <a:t> </a:t>
            </a:r>
            <a:r>
              <a:rPr lang="es-ES" sz="1600" dirty="0" err="1" smtClean="0"/>
              <a:t>saiakuntzeko</a:t>
            </a:r>
            <a:r>
              <a:rPr lang="es-ES" sz="1600" dirty="0" smtClean="0"/>
              <a:t> </a:t>
            </a:r>
            <a:r>
              <a:rPr lang="es-ES" sz="1600" dirty="0" err="1" smtClean="0"/>
              <a:t>antzekoak</a:t>
            </a:r>
            <a:r>
              <a:rPr lang="es-ES" sz="1600" dirty="0" smtClean="0"/>
              <a:t>: BUDE-FOR13,14 </a:t>
            </a:r>
            <a:r>
              <a:rPr lang="es-ES" sz="1600" dirty="0"/>
              <a:t>“160/4,5” </a:t>
            </a:r>
            <a:r>
              <a:rPr lang="es-ES" sz="1600" dirty="0" err="1"/>
              <a:t>mcg</a:t>
            </a:r>
            <a:r>
              <a:rPr lang="es-ES" sz="1600" dirty="0"/>
              <a:t> (200/6</a:t>
            </a:r>
            <a:r>
              <a:rPr lang="es-ES" sz="1600" dirty="0" smtClean="0"/>
              <a:t>). </a:t>
            </a:r>
          </a:p>
          <a:p>
            <a:pPr marL="800100" lvl="1" indent="-342900" algn="just">
              <a:lnSpc>
                <a:spcPct val="120000"/>
              </a:lnSpc>
              <a:buFont typeface="Arial" panose="020B0604020202020204" pitchFamily="34" charset="0"/>
              <a:buChar char="•"/>
            </a:pPr>
            <a:r>
              <a:rPr lang="es-ES" sz="1600" dirty="0" err="1" smtClean="0"/>
              <a:t>GINAren</a:t>
            </a:r>
            <a:r>
              <a:rPr lang="es-ES" sz="1600" dirty="0" smtClean="0"/>
              <a:t> </a:t>
            </a:r>
            <a:r>
              <a:rPr lang="es-ES" sz="1600" dirty="0" err="1" smtClean="0"/>
              <a:t>arabera</a:t>
            </a:r>
            <a:r>
              <a:rPr lang="es-ES" sz="1600" dirty="0" smtClean="0"/>
              <a:t>, BECLO-FOR ere </a:t>
            </a:r>
            <a:r>
              <a:rPr lang="es-ES" sz="1600" dirty="0" err="1" smtClean="0"/>
              <a:t>erabili</a:t>
            </a:r>
            <a:r>
              <a:rPr lang="es-ES" sz="1600" dirty="0" smtClean="0"/>
              <a:t> </a:t>
            </a:r>
            <a:r>
              <a:rPr lang="es-ES" sz="1600" dirty="0" err="1" smtClean="0"/>
              <a:t>liteke</a:t>
            </a:r>
            <a:r>
              <a:rPr lang="es-ES" sz="1600" dirty="0" smtClean="0"/>
              <a:t>, </a:t>
            </a:r>
            <a:r>
              <a:rPr lang="es-ES" sz="1600" dirty="0" err="1" smtClean="0"/>
              <a:t>baina</a:t>
            </a:r>
            <a:r>
              <a:rPr lang="es-ES" sz="1600" dirty="0" smtClean="0"/>
              <a:t> </a:t>
            </a:r>
            <a:r>
              <a:rPr lang="eu-ES" sz="1600" dirty="0"/>
              <a:t>liteke, </a:t>
            </a:r>
            <a:r>
              <a:rPr lang="eu-ES" sz="1600" dirty="0" smtClean="0"/>
              <a:t>baina erabilera hau (premiaren arabera soilik) ez da saiakuntza </a:t>
            </a:r>
            <a:r>
              <a:rPr lang="eu-ES" sz="1600" dirty="0"/>
              <a:t>klinikoetan ebaluatu</a:t>
            </a:r>
            <a:r>
              <a:rPr lang="eu-ES" sz="1600" dirty="0" smtClean="0"/>
              <a:t>.</a:t>
            </a:r>
            <a:endParaRPr lang="es-ES" sz="1600" dirty="0"/>
          </a:p>
        </p:txBody>
      </p:sp>
      <p:pic>
        <p:nvPicPr>
          <p:cNvPr id="5" name="Imagen 4"/>
          <p:cNvPicPr>
            <a:picLocks noChangeAspect="1"/>
          </p:cNvPicPr>
          <p:nvPr/>
        </p:nvPicPr>
        <p:blipFill>
          <a:blip r:embed="rId2"/>
          <a:stretch>
            <a:fillRect/>
          </a:stretch>
        </p:blipFill>
        <p:spPr>
          <a:xfrm>
            <a:off x="838472" y="2299063"/>
            <a:ext cx="7667802" cy="4558937"/>
          </a:xfrm>
          <a:prstGeom prst="rect">
            <a:avLst/>
          </a:prstGeom>
        </p:spPr>
      </p:pic>
    </p:spTree>
    <p:extLst>
      <p:ext uri="{BB962C8B-B14F-4D97-AF65-F5344CB8AC3E}">
        <p14:creationId xmlns:p14="http://schemas.microsoft.com/office/powerpoint/2010/main" val="4210071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53440" y="224588"/>
            <a:ext cx="8166858" cy="831128"/>
          </a:xfrm>
        </p:spPr>
        <p:txBody>
          <a:bodyPr/>
          <a:lstStyle/>
          <a:p>
            <a:r>
              <a:rPr lang="es-ES" sz="1600" dirty="0">
                <a:latin typeface="Arial Black" panose="020B0A04020102020204" pitchFamily="34" charset="0"/>
              </a:rPr>
              <a:t>HELDUEK ETA NERABEEK BUDESONIDA+FORMOTEROLA HARTZEA PREMIAREN </a:t>
            </a:r>
            <a:r>
              <a:rPr lang="es-ES" sz="1600" dirty="0" smtClean="0">
                <a:latin typeface="Arial Black" panose="020B0A04020102020204" pitchFamily="34" charset="0"/>
              </a:rPr>
              <a:t>ARABERA</a:t>
            </a:r>
            <a:r>
              <a:rPr lang="es-ES" sz="2000" dirty="0" smtClean="0">
                <a:latin typeface="Arial Black" panose="020B0A04020102020204" pitchFamily="34" charset="0"/>
              </a:rPr>
              <a:t>. </a:t>
            </a:r>
            <a:r>
              <a:rPr lang="eu-ES" sz="2000" dirty="0">
                <a:latin typeface="Arial Black" panose="020B0A04020102020204" pitchFamily="34" charset="0"/>
              </a:rPr>
              <a:t>ALDERDI </a:t>
            </a:r>
            <a:r>
              <a:rPr lang="eu-ES" sz="2000" dirty="0" smtClean="0">
                <a:latin typeface="Arial Black" panose="020B0A04020102020204" pitchFamily="34" charset="0"/>
              </a:rPr>
              <a:t>PRAKTIKOAK (II)</a:t>
            </a:r>
            <a:endParaRPr lang="es-ES" sz="2000" dirty="0" smtClean="0">
              <a:latin typeface="Arial Black" panose="020B0A04020102020204" pitchFamily="34" charset="0"/>
            </a:endParaRPr>
          </a:p>
        </p:txBody>
      </p:sp>
      <p:sp>
        <p:nvSpPr>
          <p:cNvPr id="3" name="Subtítulo 2"/>
          <p:cNvSpPr>
            <a:spLocks noGrp="1"/>
          </p:cNvSpPr>
          <p:nvPr>
            <p:ph type="subTitle" idx="1"/>
          </p:nvPr>
        </p:nvSpPr>
        <p:spPr>
          <a:xfrm>
            <a:off x="269966" y="1197033"/>
            <a:ext cx="8350332" cy="4511436"/>
          </a:xfrm>
        </p:spPr>
        <p:txBody>
          <a:bodyPr>
            <a:normAutofit/>
          </a:bodyPr>
          <a:lstStyle/>
          <a:p>
            <a:pPr marL="342900" indent="-342900" algn="just">
              <a:lnSpc>
                <a:spcPct val="120000"/>
              </a:lnSpc>
              <a:buFont typeface="Arial" panose="020B0604020202020204" pitchFamily="34" charset="0"/>
              <a:buChar char="•"/>
            </a:pPr>
            <a:r>
              <a:rPr lang="eu-ES" sz="1800" b="1" dirty="0"/>
              <a:t>Zein da </a:t>
            </a:r>
            <a:r>
              <a:rPr lang="eu-ES" sz="1800" b="1" dirty="0" err="1"/>
              <a:t>formoterolaren</a:t>
            </a:r>
            <a:r>
              <a:rPr lang="eu-ES" sz="1800" b="1" dirty="0"/>
              <a:t> eguneko gehieneko dosia </a:t>
            </a:r>
            <a:r>
              <a:rPr lang="eu-ES" sz="1800" b="1" dirty="0" err="1"/>
              <a:t>IKekin</a:t>
            </a:r>
            <a:r>
              <a:rPr lang="eu-ES" sz="1800" b="1" dirty="0"/>
              <a:t> </a:t>
            </a:r>
            <a:r>
              <a:rPr lang="eu-ES" sz="1800" b="1" dirty="0" smtClean="0"/>
              <a:t>elkartuta?</a:t>
            </a:r>
          </a:p>
          <a:p>
            <a:pPr marL="800100" lvl="1" indent="-342900" algn="just">
              <a:lnSpc>
                <a:spcPct val="120000"/>
              </a:lnSpc>
              <a:buFont typeface="Arial" panose="020B0604020202020204" pitchFamily="34" charset="0"/>
              <a:buChar char="•"/>
            </a:pPr>
            <a:r>
              <a:rPr lang="es-ES" sz="1600" dirty="0"/>
              <a:t>BUDE-FOR: 72 </a:t>
            </a:r>
            <a:r>
              <a:rPr lang="es-ES" sz="1600" dirty="0" err="1"/>
              <a:t>mcg</a:t>
            </a:r>
            <a:r>
              <a:rPr lang="es-ES" sz="1600" dirty="0"/>
              <a:t> </a:t>
            </a:r>
            <a:r>
              <a:rPr lang="es-ES" sz="1600" dirty="0" smtClean="0"/>
              <a:t>(12 </a:t>
            </a:r>
            <a:r>
              <a:rPr lang="es-ES" sz="1600" dirty="0" err="1" smtClean="0"/>
              <a:t>inhalazio</a:t>
            </a:r>
            <a:r>
              <a:rPr lang="es-ES" sz="1600" dirty="0" smtClean="0"/>
              <a:t>), </a:t>
            </a:r>
            <a:r>
              <a:rPr lang="es-ES" sz="1600" dirty="0"/>
              <a:t>SYGMA </a:t>
            </a:r>
            <a:r>
              <a:rPr lang="es-ES" sz="1600" dirty="0" err="1"/>
              <a:t>saiakuntzetan</a:t>
            </a:r>
            <a:r>
              <a:rPr lang="es-ES" sz="1600" dirty="0"/>
              <a:t> BUDE-FOR “160/4,5” (200/6) </a:t>
            </a:r>
            <a:r>
              <a:rPr lang="es-ES" sz="1600" dirty="0" err="1"/>
              <a:t>formatuarekin</a:t>
            </a:r>
            <a:r>
              <a:rPr lang="es-ES" sz="1600" dirty="0"/>
              <a:t> </a:t>
            </a:r>
            <a:r>
              <a:rPr lang="es-ES" sz="1600" dirty="0" err="1"/>
              <a:t>baimendutako</a:t>
            </a:r>
            <a:r>
              <a:rPr lang="es-ES" sz="1600" dirty="0"/>
              <a:t> </a:t>
            </a:r>
            <a:r>
              <a:rPr lang="es-ES" sz="1600" dirty="0" err="1"/>
              <a:t>gehieneko</a:t>
            </a:r>
            <a:r>
              <a:rPr lang="es-ES" sz="1600" dirty="0"/>
              <a:t> </a:t>
            </a:r>
            <a:r>
              <a:rPr lang="es-ES" sz="1600" dirty="0" err="1" smtClean="0"/>
              <a:t>dosia</a:t>
            </a:r>
            <a:r>
              <a:rPr lang="es-ES" sz="1600" dirty="0" smtClean="0"/>
              <a:t> izan </a:t>
            </a:r>
            <a:r>
              <a:rPr lang="es-ES" sz="1600" dirty="0" err="1" smtClean="0"/>
              <a:t>zelako</a:t>
            </a:r>
            <a:r>
              <a:rPr lang="es-ES" sz="1600" dirty="0" smtClean="0"/>
              <a:t>, </a:t>
            </a:r>
            <a:r>
              <a:rPr lang="es-ES" sz="1600" dirty="0" err="1"/>
              <a:t>baina</a:t>
            </a:r>
            <a:r>
              <a:rPr lang="es-ES" sz="1600" dirty="0"/>
              <a:t>, </a:t>
            </a:r>
            <a:r>
              <a:rPr lang="es-ES" sz="1600" dirty="0" err="1"/>
              <a:t>batez</a:t>
            </a:r>
            <a:r>
              <a:rPr lang="es-ES" sz="1600" dirty="0"/>
              <a:t> </a:t>
            </a:r>
            <a:r>
              <a:rPr lang="es-ES" sz="1600" dirty="0" err="1"/>
              <a:t>beste</a:t>
            </a:r>
            <a:r>
              <a:rPr lang="es-ES" sz="1600" dirty="0"/>
              <a:t>, astean 3-4 </a:t>
            </a:r>
            <a:r>
              <a:rPr lang="es-ES" sz="1600" dirty="0" err="1"/>
              <a:t>inhalazio</a:t>
            </a:r>
            <a:r>
              <a:rPr lang="es-ES" sz="1600" dirty="0"/>
              <a:t> </a:t>
            </a:r>
            <a:r>
              <a:rPr lang="es-ES" sz="1600" dirty="0" err="1"/>
              <a:t>erabili</a:t>
            </a:r>
            <a:r>
              <a:rPr lang="es-ES" sz="1600" dirty="0"/>
              <a:t> izan </a:t>
            </a:r>
            <a:r>
              <a:rPr lang="es-ES" sz="1600" dirty="0" smtClean="0"/>
              <a:t>zen. </a:t>
            </a:r>
          </a:p>
          <a:p>
            <a:pPr marL="800100" lvl="1" indent="-342900" algn="just">
              <a:lnSpc>
                <a:spcPct val="120000"/>
              </a:lnSpc>
              <a:buFont typeface="Arial" panose="020B0604020202020204" pitchFamily="34" charset="0"/>
              <a:buChar char="•"/>
            </a:pPr>
            <a:r>
              <a:rPr lang="es-ES" sz="1600" dirty="0" smtClean="0"/>
              <a:t>BECLO-FOR</a:t>
            </a:r>
            <a:r>
              <a:rPr lang="es-ES" sz="1600" dirty="0"/>
              <a:t>: 48 </a:t>
            </a:r>
            <a:r>
              <a:rPr lang="es-ES" sz="1600" dirty="0" err="1"/>
              <a:t>mcg</a:t>
            </a:r>
            <a:r>
              <a:rPr lang="es-ES" sz="1600" dirty="0"/>
              <a:t>.  </a:t>
            </a:r>
            <a:endParaRPr lang="es-ES" sz="1600" dirty="0" smtClean="0"/>
          </a:p>
          <a:p>
            <a:pPr marL="342900" indent="-342900" algn="just">
              <a:lnSpc>
                <a:spcPct val="120000"/>
              </a:lnSpc>
              <a:buFont typeface="Arial" panose="020B0604020202020204" pitchFamily="34" charset="0"/>
              <a:buChar char="•"/>
            </a:pPr>
            <a:r>
              <a:rPr lang="eu-ES" sz="1800" b="1" dirty="0" err="1"/>
              <a:t>BUDE-FOR</a:t>
            </a:r>
            <a:r>
              <a:rPr lang="eu-ES" sz="1800" b="1" dirty="0"/>
              <a:t> maila guztietako erreskate gisa? </a:t>
            </a:r>
            <a:endParaRPr lang="es-ES" sz="1800" dirty="0"/>
          </a:p>
          <a:p>
            <a:pPr marL="800100" lvl="1" indent="-342900" algn="just">
              <a:lnSpc>
                <a:spcPct val="120000"/>
              </a:lnSpc>
              <a:buFont typeface="Arial" panose="020B0604020202020204" pitchFamily="34" charset="0"/>
              <a:buChar char="•"/>
            </a:pPr>
            <a:r>
              <a:rPr lang="es-ES" sz="1600" dirty="0" smtClean="0"/>
              <a:t>EZ:  </a:t>
            </a:r>
            <a:r>
              <a:rPr lang="es-ES" sz="1600" dirty="0"/>
              <a:t>3. </a:t>
            </a:r>
            <a:r>
              <a:rPr lang="es-ES" sz="1600" dirty="0" err="1"/>
              <a:t>mailatik</a:t>
            </a:r>
            <a:r>
              <a:rPr lang="es-ES" sz="1600" dirty="0"/>
              <a:t> 5. </a:t>
            </a:r>
            <a:r>
              <a:rPr lang="es-ES" sz="1600" dirty="0" err="1"/>
              <a:t>mailara</a:t>
            </a:r>
            <a:r>
              <a:rPr lang="es-ES" sz="1600" dirty="0"/>
              <a:t> </a:t>
            </a:r>
            <a:r>
              <a:rPr lang="es-ES" sz="1600" dirty="0" err="1"/>
              <a:t>arteko</a:t>
            </a:r>
            <a:r>
              <a:rPr lang="es-ES" sz="1600" dirty="0"/>
              <a:t> </a:t>
            </a:r>
            <a:r>
              <a:rPr lang="es-ES" sz="1600" dirty="0" err="1"/>
              <a:t>pazienteen</a:t>
            </a:r>
            <a:r>
              <a:rPr lang="es-ES" sz="1600" dirty="0"/>
              <a:t> </a:t>
            </a:r>
            <a:r>
              <a:rPr lang="es-ES" sz="1600" dirty="0" err="1"/>
              <a:t>kasuan</a:t>
            </a:r>
            <a:r>
              <a:rPr lang="es-ES" sz="1600" dirty="0"/>
              <a:t> (asma </a:t>
            </a:r>
            <a:r>
              <a:rPr lang="es-ES" sz="1600" dirty="0" err="1"/>
              <a:t>moderatua</a:t>
            </a:r>
            <a:r>
              <a:rPr lang="es-ES" sz="1600" dirty="0"/>
              <a:t> eta </a:t>
            </a:r>
            <a:r>
              <a:rPr lang="es-ES" sz="1600" dirty="0" err="1"/>
              <a:t>larria</a:t>
            </a:r>
            <a:r>
              <a:rPr lang="es-ES" sz="1600" dirty="0"/>
              <a:t>), </a:t>
            </a:r>
            <a:r>
              <a:rPr lang="es-ES" sz="1600" dirty="0" err="1" smtClean="0"/>
              <a:t>GINAk</a:t>
            </a:r>
            <a:r>
              <a:rPr lang="es-ES" sz="1600" dirty="0" smtClean="0"/>
              <a:t> </a:t>
            </a:r>
            <a:r>
              <a:rPr lang="es-ES" sz="1600" dirty="0" err="1" smtClean="0"/>
              <a:t>erreskateko</a:t>
            </a:r>
            <a:r>
              <a:rPr lang="es-ES" sz="1600" dirty="0" smtClean="0"/>
              <a:t> </a:t>
            </a:r>
            <a:r>
              <a:rPr lang="es-ES" sz="1600" dirty="0"/>
              <a:t>BUDE-FOR </a:t>
            </a:r>
            <a:r>
              <a:rPr lang="es-ES" sz="1600" dirty="0" err="1"/>
              <a:t>gomendatzen</a:t>
            </a:r>
            <a:r>
              <a:rPr lang="es-ES" sz="1600" dirty="0"/>
              <a:t> duela </a:t>
            </a:r>
            <a:r>
              <a:rPr lang="es-ES" sz="1600" dirty="0" err="1"/>
              <a:t>soilik</a:t>
            </a:r>
            <a:r>
              <a:rPr lang="es-ES" sz="1600" dirty="0"/>
              <a:t> </a:t>
            </a:r>
            <a:r>
              <a:rPr lang="es-ES" sz="1600" dirty="0" err="1"/>
              <a:t>eguneroko</a:t>
            </a:r>
            <a:r>
              <a:rPr lang="es-ES" sz="1600" dirty="0"/>
              <a:t> </a:t>
            </a:r>
            <a:r>
              <a:rPr lang="es-ES" sz="1600" dirty="0" err="1"/>
              <a:t>mantentze-tratamendua</a:t>
            </a:r>
            <a:r>
              <a:rPr lang="es-ES" sz="1600" dirty="0"/>
              <a:t> BUDE-FOR </a:t>
            </a:r>
            <a:r>
              <a:rPr lang="es-ES" sz="1600" dirty="0" err="1"/>
              <a:t>edo</a:t>
            </a:r>
            <a:r>
              <a:rPr lang="es-ES" sz="1600" dirty="0"/>
              <a:t> </a:t>
            </a:r>
            <a:r>
              <a:rPr lang="es-ES" sz="1600" dirty="0" err="1"/>
              <a:t>beste</a:t>
            </a:r>
            <a:r>
              <a:rPr lang="es-ES" sz="1600" dirty="0"/>
              <a:t> IK-FOR </a:t>
            </a:r>
            <a:r>
              <a:rPr lang="es-ES" sz="1600" dirty="0" err="1"/>
              <a:t>batekin</a:t>
            </a:r>
            <a:r>
              <a:rPr lang="es-ES" sz="1600" dirty="0"/>
              <a:t> </a:t>
            </a:r>
            <a:r>
              <a:rPr lang="es-ES" sz="1600" dirty="0" err="1"/>
              <a:t>hartzen</a:t>
            </a:r>
            <a:r>
              <a:rPr lang="es-ES" sz="1600" dirty="0"/>
              <a:t> </a:t>
            </a:r>
            <a:r>
              <a:rPr lang="es-ES" sz="1600" dirty="0" err="1"/>
              <a:t>duten</a:t>
            </a:r>
            <a:r>
              <a:rPr lang="es-ES" sz="1600" dirty="0"/>
              <a:t> </a:t>
            </a:r>
            <a:r>
              <a:rPr lang="es-ES" sz="1600" dirty="0" err="1"/>
              <a:t>pazienteentzat</a:t>
            </a:r>
            <a:r>
              <a:rPr lang="es-ES" sz="1600" dirty="0" smtClean="0"/>
              <a:t>.</a:t>
            </a:r>
          </a:p>
          <a:p>
            <a:pPr marL="800100" lvl="1" indent="-342900" algn="just">
              <a:lnSpc>
                <a:spcPct val="120000"/>
              </a:lnSpc>
              <a:buFont typeface="Arial" panose="020B0604020202020204" pitchFamily="34" charset="0"/>
              <a:buChar char="•"/>
            </a:pPr>
            <a:r>
              <a:rPr lang="es-ES" sz="1600" dirty="0" smtClean="0"/>
              <a:t>Ez </a:t>
            </a:r>
            <a:r>
              <a:rPr lang="es-ES" sz="1600" dirty="0"/>
              <a:t>du BUDE-FOR </a:t>
            </a:r>
            <a:r>
              <a:rPr lang="es-ES" sz="1600" dirty="0" err="1"/>
              <a:t>erreskate</a:t>
            </a:r>
            <a:r>
              <a:rPr lang="es-ES" sz="1600" dirty="0"/>
              <a:t> </a:t>
            </a:r>
            <a:r>
              <a:rPr lang="es-ES" sz="1600" dirty="0" err="1"/>
              <a:t>gisa</a:t>
            </a:r>
            <a:r>
              <a:rPr lang="es-ES" sz="1600" dirty="0"/>
              <a:t> </a:t>
            </a:r>
            <a:r>
              <a:rPr lang="es-ES" sz="1600" dirty="0" err="1"/>
              <a:t>gomendatzen</a:t>
            </a:r>
            <a:r>
              <a:rPr lang="es-ES" sz="1600" dirty="0"/>
              <a:t> </a:t>
            </a:r>
            <a:r>
              <a:rPr lang="es-ES" sz="1600" dirty="0" err="1"/>
              <a:t>mantentze-tratamendu</a:t>
            </a:r>
            <a:r>
              <a:rPr lang="es-ES" sz="1600" dirty="0"/>
              <a:t> </a:t>
            </a:r>
            <a:r>
              <a:rPr lang="es-ES" sz="1600" dirty="0" err="1"/>
              <a:t>gisa</a:t>
            </a:r>
            <a:r>
              <a:rPr lang="es-ES" sz="1600" dirty="0"/>
              <a:t> IK eta </a:t>
            </a:r>
            <a:r>
              <a:rPr lang="es-ES" sz="1600" dirty="0" err="1"/>
              <a:t>formoterola</a:t>
            </a:r>
            <a:r>
              <a:rPr lang="es-ES" sz="1600" dirty="0"/>
              <a:t> </a:t>
            </a:r>
            <a:r>
              <a:rPr lang="es-ES" sz="1600" dirty="0" err="1"/>
              <a:t>ez</a:t>
            </a:r>
            <a:r>
              <a:rPr lang="es-ES" sz="1600" dirty="0"/>
              <a:t> den LABA </a:t>
            </a:r>
            <a:r>
              <a:rPr lang="es-ES" sz="1600" dirty="0" err="1"/>
              <a:t>bat</a:t>
            </a:r>
            <a:r>
              <a:rPr lang="es-ES" sz="1600" dirty="0"/>
              <a:t> </a:t>
            </a:r>
            <a:r>
              <a:rPr lang="es-ES" sz="1600" dirty="0" err="1"/>
              <a:t>konbinatzen</a:t>
            </a:r>
            <a:r>
              <a:rPr lang="es-ES" sz="1600" dirty="0"/>
              <a:t> </a:t>
            </a:r>
            <a:r>
              <a:rPr lang="es-ES" sz="1600" dirty="0" err="1"/>
              <a:t>dituzten</a:t>
            </a:r>
            <a:r>
              <a:rPr lang="es-ES" sz="1600" dirty="0"/>
              <a:t> </a:t>
            </a:r>
            <a:r>
              <a:rPr lang="es-ES" sz="1600" dirty="0" err="1"/>
              <a:t>pazienteen</a:t>
            </a:r>
            <a:r>
              <a:rPr lang="es-ES" sz="1600" dirty="0"/>
              <a:t> </a:t>
            </a:r>
            <a:r>
              <a:rPr lang="es-ES" sz="1600" dirty="0" err="1" smtClean="0"/>
              <a:t>kasuan</a:t>
            </a:r>
            <a:r>
              <a:rPr lang="es-ES" sz="1600" dirty="0" smtClean="0"/>
              <a:t>, LABA </a:t>
            </a:r>
            <a:r>
              <a:rPr lang="es-ES" sz="1600" dirty="0" err="1" smtClean="0"/>
              <a:t>desberdinak</a:t>
            </a:r>
            <a:r>
              <a:rPr lang="es-ES" sz="1600" dirty="0" smtClean="0"/>
              <a:t> </a:t>
            </a:r>
            <a:r>
              <a:rPr lang="es-ES" sz="1600" dirty="0" err="1" smtClean="0"/>
              <a:t>konbinatzeak</a:t>
            </a:r>
            <a:r>
              <a:rPr lang="es-ES" sz="1600" dirty="0" smtClean="0"/>
              <a:t> sor </a:t>
            </a:r>
            <a:r>
              <a:rPr lang="es-ES" sz="1600" dirty="0" err="1" smtClean="0"/>
              <a:t>ditzakeen</a:t>
            </a:r>
            <a:r>
              <a:rPr lang="es-ES" sz="1600" dirty="0" smtClean="0"/>
              <a:t> </a:t>
            </a:r>
            <a:r>
              <a:rPr lang="es-ES" sz="1600" dirty="0" err="1" smtClean="0"/>
              <a:t>segurtasun-arazoengatik</a:t>
            </a:r>
            <a:endParaRPr lang="es-ES" sz="1600" dirty="0" smtClean="0"/>
          </a:p>
          <a:p>
            <a:pPr lvl="1" algn="just">
              <a:lnSpc>
                <a:spcPct val="120000"/>
              </a:lnSpc>
            </a:pPr>
            <a:endParaRPr lang="eu-ES" sz="1600" b="1" dirty="0" smtClean="0"/>
          </a:p>
        </p:txBody>
      </p:sp>
    </p:spTree>
    <p:extLst>
      <p:ext uri="{BB962C8B-B14F-4D97-AF65-F5344CB8AC3E}">
        <p14:creationId xmlns:p14="http://schemas.microsoft.com/office/powerpoint/2010/main" val="2769642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53440" y="224588"/>
            <a:ext cx="8166858" cy="831128"/>
          </a:xfrm>
        </p:spPr>
        <p:txBody>
          <a:bodyPr/>
          <a:lstStyle/>
          <a:p>
            <a:r>
              <a:rPr lang="es-ES" sz="1600" dirty="0">
                <a:latin typeface="Arial Black" panose="020B0A04020102020204" pitchFamily="34" charset="0"/>
              </a:rPr>
              <a:t>HELDUEK ETA NERABEEK BUDESONIDA+FORMOTEROLA HARTZEA PREMIAREN </a:t>
            </a:r>
            <a:r>
              <a:rPr lang="es-ES" sz="1600" dirty="0" smtClean="0">
                <a:latin typeface="Arial Black" panose="020B0A04020102020204" pitchFamily="34" charset="0"/>
              </a:rPr>
              <a:t>ARABERA</a:t>
            </a:r>
            <a:r>
              <a:rPr lang="es-ES" sz="2000" dirty="0" smtClean="0">
                <a:latin typeface="Arial Black" panose="020B0A04020102020204" pitchFamily="34" charset="0"/>
              </a:rPr>
              <a:t>. </a:t>
            </a:r>
            <a:r>
              <a:rPr lang="eu-ES" sz="2000" dirty="0">
                <a:latin typeface="Arial Black" panose="020B0A04020102020204" pitchFamily="34" charset="0"/>
              </a:rPr>
              <a:t>ALDERDI </a:t>
            </a:r>
            <a:r>
              <a:rPr lang="eu-ES" sz="2000" dirty="0" smtClean="0">
                <a:latin typeface="Arial Black" panose="020B0A04020102020204" pitchFamily="34" charset="0"/>
              </a:rPr>
              <a:t>PRAKTIKOAK (III)</a:t>
            </a:r>
            <a:endParaRPr lang="es-ES" sz="2000" dirty="0" smtClean="0">
              <a:latin typeface="Arial Black" panose="020B0A04020102020204" pitchFamily="34" charset="0"/>
            </a:endParaRPr>
          </a:p>
        </p:txBody>
      </p:sp>
      <p:sp>
        <p:nvSpPr>
          <p:cNvPr id="3" name="Subtítulo 2"/>
          <p:cNvSpPr>
            <a:spLocks noGrp="1"/>
          </p:cNvSpPr>
          <p:nvPr>
            <p:ph type="subTitle" idx="1"/>
          </p:nvPr>
        </p:nvSpPr>
        <p:spPr>
          <a:xfrm>
            <a:off x="269965" y="1197032"/>
            <a:ext cx="8429897" cy="5534693"/>
          </a:xfrm>
          <a:solidFill>
            <a:schemeClr val="bg1"/>
          </a:solidFill>
        </p:spPr>
        <p:txBody>
          <a:bodyPr>
            <a:normAutofit/>
          </a:bodyPr>
          <a:lstStyle/>
          <a:p>
            <a:pPr marL="342900" indent="-342900" algn="just">
              <a:lnSpc>
                <a:spcPct val="120000"/>
              </a:lnSpc>
              <a:buFont typeface="Arial" panose="020B0604020202020204" pitchFamily="34" charset="0"/>
              <a:buChar char="•"/>
            </a:pPr>
            <a:r>
              <a:rPr lang="eu-ES" sz="1600" b="1" dirty="0" err="1"/>
              <a:t>BUDE-FOR</a:t>
            </a:r>
            <a:r>
              <a:rPr lang="eu-ES" sz="1600" b="1" dirty="0"/>
              <a:t> erabil daiteke ariketa egin </a:t>
            </a:r>
            <a:r>
              <a:rPr lang="eu-ES" sz="1600" b="1" dirty="0" smtClean="0"/>
              <a:t>aurretik?</a:t>
            </a:r>
          </a:p>
          <a:p>
            <a:pPr marL="800100" lvl="1" indent="-342900" algn="just">
              <a:lnSpc>
                <a:spcPct val="120000"/>
              </a:lnSpc>
              <a:buFont typeface="Arial" panose="020B0604020202020204" pitchFamily="34" charset="0"/>
              <a:buChar char="•"/>
            </a:pPr>
            <a:r>
              <a:rPr lang="es-ES" sz="1400" dirty="0" err="1"/>
              <a:t>Azterketa</a:t>
            </a:r>
            <a:r>
              <a:rPr lang="es-ES" sz="1400" dirty="0"/>
              <a:t> </a:t>
            </a:r>
            <a:r>
              <a:rPr lang="es-ES" sz="1400" dirty="0" err="1"/>
              <a:t>gehiago</a:t>
            </a:r>
            <a:r>
              <a:rPr lang="es-ES" sz="1400" dirty="0"/>
              <a:t> </a:t>
            </a:r>
            <a:r>
              <a:rPr lang="es-ES" sz="1400" dirty="0" err="1"/>
              <a:t>egin</a:t>
            </a:r>
            <a:r>
              <a:rPr lang="es-ES" sz="1400" dirty="0"/>
              <a:t> </a:t>
            </a:r>
            <a:r>
              <a:rPr lang="es-ES" sz="1400" dirty="0" err="1"/>
              <a:t>behar</a:t>
            </a:r>
            <a:r>
              <a:rPr lang="es-ES" sz="1400" dirty="0"/>
              <a:t> </a:t>
            </a:r>
            <a:r>
              <a:rPr lang="es-ES" sz="1400" dirty="0" err="1"/>
              <a:t>dira</a:t>
            </a:r>
            <a:r>
              <a:rPr lang="es-ES" sz="1400" dirty="0"/>
              <a:t>, </a:t>
            </a:r>
            <a:r>
              <a:rPr lang="es-ES" sz="1400" dirty="0" err="1"/>
              <a:t>baina</a:t>
            </a:r>
            <a:r>
              <a:rPr lang="es-ES" sz="1400" dirty="0"/>
              <a:t> </a:t>
            </a:r>
            <a:r>
              <a:rPr lang="es-ES" sz="1400" dirty="0" err="1"/>
              <a:t>datuek</a:t>
            </a:r>
            <a:r>
              <a:rPr lang="es-ES" sz="1400" dirty="0"/>
              <a:t> </a:t>
            </a:r>
            <a:r>
              <a:rPr lang="es-ES" sz="1400" dirty="0" err="1"/>
              <a:t>iradokitzen</a:t>
            </a:r>
            <a:r>
              <a:rPr lang="es-ES" sz="1400" dirty="0"/>
              <a:t> </a:t>
            </a:r>
            <a:r>
              <a:rPr lang="es-ES" sz="1400" dirty="0" err="1"/>
              <a:t>dute</a:t>
            </a:r>
            <a:r>
              <a:rPr lang="es-ES" sz="1400" dirty="0"/>
              <a:t> asma </a:t>
            </a:r>
            <a:r>
              <a:rPr lang="es-ES" sz="1400" dirty="0" err="1"/>
              <a:t>arina</a:t>
            </a:r>
            <a:r>
              <a:rPr lang="es-ES" sz="1400" dirty="0"/>
              <a:t> </a:t>
            </a:r>
            <a:r>
              <a:rPr lang="es-ES" sz="1400" dirty="0" err="1"/>
              <a:t>duten</a:t>
            </a:r>
            <a:r>
              <a:rPr lang="es-ES" sz="1400" dirty="0"/>
              <a:t> eta BUDE-FOR premiaren </a:t>
            </a:r>
            <a:r>
              <a:rPr lang="es-ES" sz="1400" dirty="0" err="1"/>
              <a:t>arabera</a:t>
            </a:r>
            <a:r>
              <a:rPr lang="es-ES" sz="1400" dirty="0"/>
              <a:t> </a:t>
            </a:r>
            <a:r>
              <a:rPr lang="es-ES" sz="1400" dirty="0" err="1"/>
              <a:t>hartzea</a:t>
            </a:r>
            <a:r>
              <a:rPr lang="es-ES" sz="1400" dirty="0"/>
              <a:t> </a:t>
            </a:r>
            <a:r>
              <a:rPr lang="es-ES" sz="1400" dirty="0" err="1"/>
              <a:t>preskribituko</a:t>
            </a:r>
            <a:r>
              <a:rPr lang="es-ES" sz="1400" dirty="0"/>
              <a:t> dieten </a:t>
            </a:r>
            <a:r>
              <a:rPr lang="es-ES" sz="1400" dirty="0" err="1"/>
              <a:t>pazienteek</a:t>
            </a:r>
            <a:r>
              <a:rPr lang="es-ES" sz="1400" dirty="0"/>
              <a:t> </a:t>
            </a:r>
            <a:r>
              <a:rPr lang="es-ES" sz="1400" dirty="0" err="1"/>
              <a:t>ariketa</a:t>
            </a:r>
            <a:r>
              <a:rPr lang="es-ES" sz="1400" dirty="0"/>
              <a:t> </a:t>
            </a:r>
            <a:r>
              <a:rPr lang="es-ES" sz="1400" dirty="0" err="1"/>
              <a:t>egin</a:t>
            </a:r>
            <a:r>
              <a:rPr lang="es-ES" sz="1400" dirty="0"/>
              <a:t> </a:t>
            </a:r>
            <a:r>
              <a:rPr lang="es-ES" sz="1400" dirty="0" err="1"/>
              <a:t>aurretik</a:t>
            </a:r>
            <a:r>
              <a:rPr lang="es-ES" sz="1400" dirty="0"/>
              <a:t> ere </a:t>
            </a:r>
            <a:r>
              <a:rPr lang="es-ES" sz="1400" dirty="0" err="1"/>
              <a:t>erabil</a:t>
            </a:r>
            <a:r>
              <a:rPr lang="es-ES" sz="1400" dirty="0"/>
              <a:t> </a:t>
            </a:r>
            <a:r>
              <a:rPr lang="es-ES" sz="1400" dirty="0" err="1"/>
              <a:t>lezaketela</a:t>
            </a:r>
            <a:r>
              <a:rPr lang="es-ES" sz="1400" dirty="0"/>
              <a:t>, SABA </a:t>
            </a:r>
            <a:r>
              <a:rPr lang="es-ES" sz="1400" dirty="0" err="1"/>
              <a:t>bat</a:t>
            </a:r>
            <a:r>
              <a:rPr lang="es-ES" sz="1400" dirty="0"/>
              <a:t> </a:t>
            </a:r>
            <a:r>
              <a:rPr lang="es-ES" sz="1400" dirty="0" err="1"/>
              <a:t>erabili</a:t>
            </a:r>
            <a:r>
              <a:rPr lang="es-ES" sz="1400" dirty="0"/>
              <a:t> </a:t>
            </a:r>
            <a:r>
              <a:rPr lang="es-ES" sz="1400" dirty="0" err="1" smtClean="0"/>
              <a:t>ordez</a:t>
            </a:r>
            <a:r>
              <a:rPr lang="es-ES" sz="1400" dirty="0" smtClean="0"/>
              <a:t>. </a:t>
            </a:r>
          </a:p>
          <a:p>
            <a:pPr marL="285750" indent="-285750" algn="just">
              <a:lnSpc>
                <a:spcPct val="120000"/>
              </a:lnSpc>
              <a:buFont typeface="Arial" panose="020B0604020202020204" pitchFamily="34" charset="0"/>
              <a:buChar char="•"/>
            </a:pPr>
            <a:r>
              <a:rPr lang="eu-ES" sz="1600" b="1" dirty="0" err="1"/>
              <a:t>BUDE-FOR</a:t>
            </a:r>
            <a:r>
              <a:rPr lang="eu-ES" sz="1600" b="1" dirty="0"/>
              <a:t> elkarketa erabil daiteke arreta medikoa behar duten </a:t>
            </a:r>
            <a:r>
              <a:rPr lang="eu-ES" sz="1600" b="1" dirty="0" smtClean="0"/>
              <a:t>asma-exazerbazioak?</a:t>
            </a:r>
          </a:p>
          <a:p>
            <a:pPr marL="742950" lvl="1" indent="-285750" algn="just">
              <a:lnSpc>
                <a:spcPct val="120000"/>
              </a:lnSpc>
              <a:buFont typeface="Arial" panose="020B0604020202020204" pitchFamily="34" charset="0"/>
              <a:buChar char="•"/>
            </a:pPr>
            <a:r>
              <a:rPr lang="eu-ES" sz="1400" b="1" dirty="0" smtClean="0"/>
              <a:t>EZ, </a:t>
            </a:r>
            <a:r>
              <a:rPr lang="eu-ES" sz="1400" dirty="0" smtClean="0"/>
              <a:t>ez delako aztertu </a:t>
            </a:r>
            <a:r>
              <a:rPr lang="eu-ES" sz="1400" dirty="0"/>
              <a:t>asma-exazerbazioak </a:t>
            </a:r>
            <a:r>
              <a:rPr lang="eu-ES" sz="1400" dirty="0" smtClean="0"/>
              <a:t>tratatzeko. EZ </a:t>
            </a:r>
            <a:r>
              <a:rPr lang="eu-ES" sz="1400" dirty="0" err="1" smtClean="0"/>
              <a:t>GINAk</a:t>
            </a:r>
            <a:r>
              <a:rPr lang="eu-ES" sz="1400" dirty="0" smtClean="0"/>
              <a:t> , </a:t>
            </a:r>
            <a:r>
              <a:rPr lang="eu-ES" sz="1400" dirty="0"/>
              <a:t>eta ez da horretarako erabili behar. </a:t>
            </a:r>
            <a:r>
              <a:rPr lang="eu-ES" sz="1400" dirty="0" err="1" smtClean="0"/>
              <a:t>GINAk</a:t>
            </a:r>
            <a:r>
              <a:rPr lang="eu-ES" sz="1400" dirty="0" smtClean="0"/>
              <a:t> eta gainerako erreferentzia-gidek gaur </a:t>
            </a:r>
            <a:r>
              <a:rPr lang="eu-ES" sz="1400" dirty="0"/>
              <a:t>egun erabilera hori kanpoan uzten </a:t>
            </a:r>
            <a:r>
              <a:rPr lang="eu-ES" sz="1400" dirty="0" smtClean="0"/>
              <a:t>dute. </a:t>
            </a:r>
            <a:r>
              <a:rPr lang="es-ES" sz="1400" dirty="0" smtClean="0"/>
              <a:t>  </a:t>
            </a:r>
          </a:p>
          <a:p>
            <a:pPr marL="285750" indent="-285750" algn="just">
              <a:lnSpc>
                <a:spcPct val="120000"/>
              </a:lnSpc>
              <a:buFont typeface="Arial" panose="020B0604020202020204" pitchFamily="34" charset="0"/>
              <a:buChar char="•"/>
            </a:pPr>
            <a:r>
              <a:rPr lang="eu-ES" sz="1600" b="1" dirty="0"/>
              <a:t>Nola eskalatu eta </a:t>
            </a:r>
            <a:r>
              <a:rPr lang="eu-ES" sz="1600" b="1" dirty="0" err="1"/>
              <a:t>deseskalatu</a:t>
            </a:r>
            <a:r>
              <a:rPr lang="eu-ES" sz="1600" b="1" dirty="0"/>
              <a:t> tratamendua premiaren arabera hartzeko </a:t>
            </a:r>
            <a:r>
              <a:rPr lang="eu-ES" sz="1600" b="1" dirty="0" err="1"/>
              <a:t>BUDE-FOR</a:t>
            </a:r>
            <a:r>
              <a:rPr lang="eu-ES" sz="1600" b="1" dirty="0"/>
              <a:t> elkarketarekin</a:t>
            </a:r>
            <a:r>
              <a:rPr lang="eu-ES" sz="1600" b="1" dirty="0" smtClean="0"/>
              <a:t>?</a:t>
            </a:r>
          </a:p>
          <a:p>
            <a:pPr marL="742950" lvl="1" indent="-285750" algn="just">
              <a:lnSpc>
                <a:spcPct val="120000"/>
              </a:lnSpc>
              <a:buFont typeface="Arial" panose="020B0604020202020204" pitchFamily="34" charset="0"/>
              <a:buChar char="•"/>
            </a:pPr>
            <a:r>
              <a:rPr lang="es-ES" sz="1400" dirty="0"/>
              <a:t>2. </a:t>
            </a:r>
            <a:r>
              <a:rPr lang="es-ES" sz="1400" dirty="0" err="1"/>
              <a:t>mailan</a:t>
            </a:r>
            <a:r>
              <a:rPr lang="es-ES" sz="1400" dirty="0"/>
              <a:t> </a:t>
            </a:r>
            <a:r>
              <a:rPr lang="es-ES" sz="1400" dirty="0" err="1"/>
              <a:t>eguneko</a:t>
            </a:r>
            <a:r>
              <a:rPr lang="es-ES" sz="1400" dirty="0"/>
              <a:t> IK </a:t>
            </a:r>
            <a:r>
              <a:rPr lang="es-ES" sz="1400" dirty="0" err="1"/>
              <a:t>duten</a:t>
            </a:r>
            <a:r>
              <a:rPr lang="es-ES" sz="1400" dirty="0"/>
              <a:t> eta </a:t>
            </a:r>
            <a:r>
              <a:rPr lang="es-ES" sz="1400" dirty="0" err="1"/>
              <a:t>ongi</a:t>
            </a:r>
            <a:r>
              <a:rPr lang="es-ES" sz="1400" dirty="0"/>
              <a:t> </a:t>
            </a:r>
            <a:r>
              <a:rPr lang="es-ES" sz="1400" dirty="0" err="1"/>
              <a:t>kontrolatuta</a:t>
            </a:r>
            <a:r>
              <a:rPr lang="es-ES" sz="1400" dirty="0"/>
              <a:t> </a:t>
            </a:r>
            <a:r>
              <a:rPr lang="es-ES" sz="1400" dirty="0" err="1"/>
              <a:t>dauden</a:t>
            </a:r>
            <a:r>
              <a:rPr lang="es-ES" sz="1400" dirty="0"/>
              <a:t> </a:t>
            </a:r>
            <a:r>
              <a:rPr lang="es-ES" sz="1400" dirty="0" err="1"/>
              <a:t>pazienteen</a:t>
            </a:r>
            <a:r>
              <a:rPr lang="es-ES" sz="1400" dirty="0"/>
              <a:t> </a:t>
            </a:r>
            <a:r>
              <a:rPr lang="es-ES" sz="1400" dirty="0" err="1" smtClean="0"/>
              <a:t>kasuan</a:t>
            </a:r>
            <a:r>
              <a:rPr lang="es-ES" sz="1400" dirty="0" smtClean="0"/>
              <a:t>, </a:t>
            </a:r>
            <a:r>
              <a:rPr lang="es-ES" sz="1400" dirty="0" err="1"/>
              <a:t>GINAk</a:t>
            </a:r>
            <a:r>
              <a:rPr lang="es-ES" sz="1400" dirty="0"/>
              <a:t> BUDE-FOR premiaren </a:t>
            </a:r>
            <a:r>
              <a:rPr lang="es-ES" sz="1400" dirty="0" err="1"/>
              <a:t>arabera</a:t>
            </a:r>
            <a:r>
              <a:rPr lang="es-ES" sz="1400" dirty="0"/>
              <a:t> </a:t>
            </a:r>
            <a:r>
              <a:rPr lang="es-ES" sz="1400" dirty="0" err="1"/>
              <a:t>monoterapian</a:t>
            </a:r>
            <a:r>
              <a:rPr lang="es-ES" sz="1400" dirty="0"/>
              <a:t> </a:t>
            </a:r>
            <a:r>
              <a:rPr lang="es-ES" sz="1400" dirty="0" err="1"/>
              <a:t>erabiltzea</a:t>
            </a:r>
            <a:r>
              <a:rPr lang="es-ES" sz="1400" dirty="0"/>
              <a:t> </a:t>
            </a:r>
            <a:r>
              <a:rPr lang="es-ES" sz="1400" dirty="0" err="1"/>
              <a:t>aipatzen</a:t>
            </a:r>
            <a:r>
              <a:rPr lang="es-ES" sz="1400" dirty="0"/>
              <a:t> du, </a:t>
            </a:r>
            <a:r>
              <a:rPr lang="es-ES" sz="1400" dirty="0" err="1"/>
              <a:t>deseskalatzea</a:t>
            </a:r>
            <a:r>
              <a:rPr lang="es-ES" sz="1400" dirty="0"/>
              <a:t> </a:t>
            </a:r>
            <a:r>
              <a:rPr lang="es-ES" sz="1400" dirty="0" err="1"/>
              <a:t>egiteko</a:t>
            </a:r>
            <a:r>
              <a:rPr lang="es-ES" sz="1400" dirty="0"/>
              <a:t> </a:t>
            </a:r>
            <a:r>
              <a:rPr lang="es-ES" sz="1400" dirty="0" err="1"/>
              <a:t>aukera</a:t>
            </a:r>
            <a:r>
              <a:rPr lang="es-ES" sz="1400" dirty="0"/>
              <a:t> </a:t>
            </a:r>
            <a:r>
              <a:rPr lang="es-ES" sz="1400" dirty="0" err="1"/>
              <a:t>gisa</a:t>
            </a:r>
            <a:r>
              <a:rPr lang="es-ES" sz="1400" dirty="0"/>
              <a:t>. </a:t>
            </a:r>
            <a:r>
              <a:rPr lang="es-ES" sz="1400" dirty="0" err="1"/>
              <a:t>Aukera</a:t>
            </a:r>
            <a:r>
              <a:rPr lang="es-ES" sz="1400" dirty="0"/>
              <a:t> </a:t>
            </a:r>
            <a:r>
              <a:rPr lang="es-ES" sz="1400" dirty="0" err="1"/>
              <a:t>horrek</a:t>
            </a:r>
            <a:r>
              <a:rPr lang="es-ES" sz="1400" dirty="0"/>
              <a:t> </a:t>
            </a:r>
            <a:r>
              <a:rPr lang="es-ES" sz="1400" dirty="0" err="1"/>
              <a:t>kontuan</a:t>
            </a:r>
            <a:r>
              <a:rPr lang="es-ES" sz="1400" dirty="0"/>
              <a:t> </a:t>
            </a:r>
            <a:r>
              <a:rPr lang="es-ES" sz="1400" dirty="0" err="1"/>
              <a:t>hartu</a:t>
            </a:r>
            <a:r>
              <a:rPr lang="es-ES" sz="1400" dirty="0"/>
              <a:t> </a:t>
            </a:r>
            <a:r>
              <a:rPr lang="es-ES" sz="1400" dirty="0" err="1"/>
              <a:t>beharko</a:t>
            </a:r>
            <a:r>
              <a:rPr lang="es-ES" sz="1400" dirty="0"/>
              <a:t> </a:t>
            </a:r>
            <a:r>
              <a:rPr lang="es-ES" sz="1400" dirty="0" err="1"/>
              <a:t>lituzke</a:t>
            </a:r>
            <a:r>
              <a:rPr lang="es-ES" sz="1400" dirty="0"/>
              <a:t> «</a:t>
            </a:r>
            <a:r>
              <a:rPr lang="es-ES" sz="1400" dirty="0" err="1"/>
              <a:t>Terapeutikan</a:t>
            </a:r>
            <a:r>
              <a:rPr lang="es-ES" sz="1400" dirty="0"/>
              <a:t> </a:t>
            </a:r>
            <a:r>
              <a:rPr lang="es-ES" sz="1400" dirty="0" err="1"/>
              <a:t>duen</a:t>
            </a:r>
            <a:r>
              <a:rPr lang="es-ES" sz="1400" dirty="0"/>
              <a:t> </a:t>
            </a:r>
            <a:r>
              <a:rPr lang="es-ES" sz="1400" dirty="0" err="1"/>
              <a:t>tokia</a:t>
            </a:r>
            <a:r>
              <a:rPr lang="es-ES" sz="1400" dirty="0"/>
              <a:t>» </a:t>
            </a:r>
            <a:r>
              <a:rPr lang="es-ES" sz="1400" dirty="0" err="1"/>
              <a:t>atalean</a:t>
            </a:r>
            <a:r>
              <a:rPr lang="es-ES" sz="1400" dirty="0"/>
              <a:t> </a:t>
            </a:r>
            <a:r>
              <a:rPr lang="es-ES" sz="1400" dirty="0" err="1"/>
              <a:t>azaldutako</a:t>
            </a:r>
            <a:r>
              <a:rPr lang="es-ES" sz="1400" dirty="0"/>
              <a:t> </a:t>
            </a:r>
            <a:r>
              <a:rPr lang="es-ES" sz="1400" dirty="0" err="1"/>
              <a:t>gogoeta</a:t>
            </a:r>
            <a:r>
              <a:rPr lang="es-ES" sz="1400" dirty="0"/>
              <a:t> </a:t>
            </a:r>
            <a:r>
              <a:rPr lang="es-ES" sz="1400" dirty="0" err="1"/>
              <a:t>guztiak</a:t>
            </a:r>
            <a:r>
              <a:rPr lang="es-ES" sz="1400" dirty="0"/>
              <a:t>, oro </a:t>
            </a:r>
            <a:r>
              <a:rPr lang="es-ES" sz="1400" dirty="0" err="1"/>
              <a:t>har</a:t>
            </a:r>
            <a:r>
              <a:rPr lang="es-ES" sz="1400" dirty="0"/>
              <a:t> </a:t>
            </a:r>
            <a:r>
              <a:rPr lang="es-ES" sz="1400" dirty="0" err="1"/>
              <a:t>gomendatu</a:t>
            </a:r>
            <a:r>
              <a:rPr lang="es-ES" sz="1400" dirty="0"/>
              <a:t> </a:t>
            </a:r>
            <a:r>
              <a:rPr lang="es-ES" sz="1400" dirty="0" err="1"/>
              <a:t>baino</a:t>
            </a:r>
            <a:r>
              <a:rPr lang="es-ES" sz="1400" dirty="0"/>
              <a:t> </a:t>
            </a:r>
            <a:r>
              <a:rPr lang="es-ES" sz="1400" dirty="0" err="1" smtClean="0"/>
              <a:t>lehen</a:t>
            </a:r>
            <a:r>
              <a:rPr lang="es-ES" sz="1400" dirty="0" smtClean="0"/>
              <a:t>. </a:t>
            </a:r>
          </a:p>
          <a:p>
            <a:pPr marL="742950" lvl="1" indent="-285750" algn="just">
              <a:lnSpc>
                <a:spcPct val="120000"/>
              </a:lnSpc>
              <a:buFont typeface="Arial" panose="020B0604020202020204" pitchFamily="34" charset="0"/>
              <a:buChar char="•"/>
            </a:pPr>
            <a:r>
              <a:rPr lang="es-ES" sz="1400" dirty="0"/>
              <a:t>IK-LABA </a:t>
            </a:r>
            <a:r>
              <a:rPr lang="es-ES" sz="1400" dirty="0" err="1"/>
              <a:t>bidezko</a:t>
            </a:r>
            <a:r>
              <a:rPr lang="es-ES" sz="1400" dirty="0"/>
              <a:t> </a:t>
            </a:r>
            <a:r>
              <a:rPr lang="es-ES" sz="1400" dirty="0" err="1" smtClean="0"/>
              <a:t>mantentze-tratamenduare</a:t>
            </a:r>
            <a:r>
              <a:rPr lang="es-ES" sz="1400" dirty="0" smtClean="0"/>
              <a:t> </a:t>
            </a:r>
            <a:r>
              <a:rPr lang="es-ES" sz="1400" dirty="0" err="1" smtClean="0"/>
              <a:t>duten</a:t>
            </a:r>
            <a:r>
              <a:rPr lang="es-ES" sz="1400" dirty="0" smtClean="0"/>
              <a:t> </a:t>
            </a:r>
            <a:r>
              <a:rPr lang="es-ES" sz="1400" dirty="0" err="1"/>
              <a:t>pazienteen</a:t>
            </a:r>
            <a:r>
              <a:rPr lang="es-ES" sz="1400" dirty="0"/>
              <a:t> </a:t>
            </a:r>
            <a:r>
              <a:rPr lang="es-ES" sz="1400" dirty="0" err="1"/>
              <a:t>kasuan</a:t>
            </a:r>
            <a:r>
              <a:rPr lang="es-ES" sz="1400" dirty="0"/>
              <a:t>, </a:t>
            </a:r>
            <a:r>
              <a:rPr lang="es-ES" sz="1400" dirty="0" err="1"/>
              <a:t>azterlan</a:t>
            </a:r>
            <a:r>
              <a:rPr lang="es-ES" sz="1400" dirty="0"/>
              <a:t> </a:t>
            </a:r>
            <a:r>
              <a:rPr lang="es-ES" sz="1400" dirty="0" err="1"/>
              <a:t>bakar</a:t>
            </a:r>
            <a:r>
              <a:rPr lang="es-ES" sz="1400" dirty="0"/>
              <a:t> </a:t>
            </a:r>
            <a:r>
              <a:rPr lang="es-ES" sz="1400" dirty="0" err="1"/>
              <a:t>batek</a:t>
            </a:r>
            <a:r>
              <a:rPr lang="es-ES" sz="1400" dirty="0"/>
              <a:t> ere </a:t>
            </a:r>
            <a:r>
              <a:rPr lang="es-ES" sz="1400" dirty="0" err="1"/>
              <a:t>ez</a:t>
            </a:r>
            <a:r>
              <a:rPr lang="es-ES" sz="1400" dirty="0"/>
              <a:t> du </a:t>
            </a:r>
            <a:r>
              <a:rPr lang="es-ES" sz="1400" dirty="0" err="1"/>
              <a:t>ebaluatu</a:t>
            </a:r>
            <a:r>
              <a:rPr lang="es-ES" sz="1400" dirty="0"/>
              <a:t> IK-FOR premiaren </a:t>
            </a:r>
            <a:r>
              <a:rPr lang="es-ES" sz="1400" dirty="0" err="1"/>
              <a:t>arabera</a:t>
            </a:r>
            <a:r>
              <a:rPr lang="es-ES" sz="1400" dirty="0"/>
              <a:t> </a:t>
            </a:r>
            <a:r>
              <a:rPr lang="es-ES" sz="1400" dirty="0" err="1"/>
              <a:t>hartzeko</a:t>
            </a:r>
            <a:r>
              <a:rPr lang="es-ES" sz="1400" dirty="0"/>
              <a:t> </a:t>
            </a:r>
            <a:r>
              <a:rPr lang="es-ES" sz="1400" dirty="0" err="1"/>
              <a:t>mailara</a:t>
            </a:r>
            <a:r>
              <a:rPr lang="es-ES" sz="1400" dirty="0"/>
              <a:t> </a:t>
            </a:r>
            <a:r>
              <a:rPr lang="es-ES" sz="1400" dirty="0" err="1" smtClean="0"/>
              <a:t>jaistea</a:t>
            </a:r>
            <a:r>
              <a:rPr lang="es-ES" sz="1400" dirty="0" smtClean="0"/>
              <a:t>. </a:t>
            </a:r>
            <a:r>
              <a:rPr lang="es-ES" sz="1400" dirty="0" err="1" smtClean="0"/>
              <a:t>Mailaz</a:t>
            </a:r>
            <a:r>
              <a:rPr lang="es-ES" sz="1400" dirty="0" smtClean="0"/>
              <a:t> </a:t>
            </a:r>
            <a:r>
              <a:rPr lang="es-ES" sz="1400" dirty="0" err="1"/>
              <a:t>jaisteko</a:t>
            </a:r>
            <a:r>
              <a:rPr lang="es-ES" sz="1400" dirty="0"/>
              <a:t> </a:t>
            </a:r>
            <a:r>
              <a:rPr lang="es-ES" sz="1400" dirty="0" err="1"/>
              <a:t>aukeren</a:t>
            </a:r>
            <a:r>
              <a:rPr lang="es-ES" sz="1400" dirty="0"/>
              <a:t> </a:t>
            </a:r>
            <a:r>
              <a:rPr lang="es-ES" sz="1400" dirty="0" err="1"/>
              <a:t>artean</a:t>
            </a:r>
            <a:r>
              <a:rPr lang="es-ES" sz="1400" dirty="0"/>
              <a:t>, IK </a:t>
            </a:r>
            <a:r>
              <a:rPr lang="es-ES" sz="1400" dirty="0" err="1"/>
              <a:t>dosia</a:t>
            </a:r>
            <a:r>
              <a:rPr lang="es-ES" sz="1400" dirty="0"/>
              <a:t> </a:t>
            </a:r>
            <a:r>
              <a:rPr lang="es-ES" sz="1400" dirty="0" err="1" smtClean="0"/>
              <a:t>murriztea</a:t>
            </a:r>
            <a:r>
              <a:rPr lang="es-ES" sz="1400" dirty="0" smtClean="0"/>
              <a:t> </a:t>
            </a:r>
            <a:r>
              <a:rPr lang="es-ES" sz="1400" dirty="0"/>
              <a:t>eta IK </a:t>
            </a:r>
            <a:r>
              <a:rPr lang="es-ES" sz="1400" dirty="0" err="1"/>
              <a:t>monoterapian</a:t>
            </a:r>
            <a:r>
              <a:rPr lang="es-ES" sz="1400" dirty="0"/>
              <a:t> </a:t>
            </a:r>
            <a:r>
              <a:rPr lang="es-ES" sz="1400" dirty="0" err="1"/>
              <a:t>erabiltzea</a:t>
            </a:r>
            <a:r>
              <a:rPr lang="es-ES" sz="1400" dirty="0"/>
              <a:t> </a:t>
            </a:r>
            <a:r>
              <a:rPr lang="es-ES" sz="1400" dirty="0" err="1" smtClean="0"/>
              <a:t>daude</a:t>
            </a:r>
            <a:r>
              <a:rPr lang="es-ES" sz="1400" dirty="0" smtClean="0"/>
              <a:t>.</a:t>
            </a:r>
          </a:p>
          <a:p>
            <a:pPr marL="742950" lvl="1" indent="-285750" algn="just">
              <a:lnSpc>
                <a:spcPct val="120000"/>
              </a:lnSpc>
              <a:buFont typeface="Arial" panose="020B0604020202020204" pitchFamily="34" charset="0"/>
              <a:buChar char="•"/>
            </a:pPr>
            <a:r>
              <a:rPr lang="eu-ES" sz="1400" dirty="0" err="1"/>
              <a:t>BUDE-FOR</a:t>
            </a:r>
            <a:r>
              <a:rPr lang="eu-ES" sz="1400" dirty="0"/>
              <a:t> premiaren arabera erabiltzen duten pazienteen kasuan ere ez da aztertu zein den tratamendua eskalatzeko aukerarik </a:t>
            </a:r>
            <a:r>
              <a:rPr lang="eu-ES" sz="1400" dirty="0" smtClean="0"/>
              <a:t>onena.</a:t>
            </a:r>
            <a:r>
              <a:rPr lang="es-ES" sz="1400" dirty="0" smtClean="0"/>
              <a:t> </a:t>
            </a:r>
            <a:endParaRPr lang="es-ES" sz="1400" dirty="0"/>
          </a:p>
          <a:p>
            <a:pPr marL="742950" lvl="1" indent="-285750" algn="just">
              <a:lnSpc>
                <a:spcPct val="120000"/>
              </a:lnSpc>
              <a:buFont typeface="Arial" panose="020B0604020202020204" pitchFamily="34" charset="0"/>
              <a:buChar char="•"/>
            </a:pPr>
            <a:endParaRPr lang="es-ES" sz="1400" dirty="0"/>
          </a:p>
          <a:p>
            <a:pPr marL="285750" indent="-285750" algn="just">
              <a:lnSpc>
                <a:spcPct val="120000"/>
              </a:lnSpc>
              <a:buFont typeface="Arial" panose="020B0604020202020204" pitchFamily="34" charset="0"/>
              <a:buChar char="•"/>
            </a:pPr>
            <a:endParaRPr lang="eu-ES" sz="1800" b="1" dirty="0" smtClean="0"/>
          </a:p>
        </p:txBody>
      </p:sp>
    </p:spTree>
    <p:extLst>
      <p:ext uri="{BB962C8B-B14F-4D97-AF65-F5344CB8AC3E}">
        <p14:creationId xmlns:p14="http://schemas.microsoft.com/office/powerpoint/2010/main" val="2153043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05394" y="146211"/>
            <a:ext cx="7914904" cy="831128"/>
          </a:xfrm>
        </p:spPr>
        <p:txBody>
          <a:bodyPr/>
          <a:lstStyle/>
          <a:p>
            <a:pPr>
              <a:lnSpc>
                <a:spcPct val="110000"/>
              </a:lnSpc>
            </a:pPr>
            <a:r>
              <a:rPr lang="es-ES" sz="1800" dirty="0" smtClean="0">
                <a:latin typeface="Arial Black" panose="020B0A04020102020204" pitchFamily="34" charset="0"/>
              </a:rPr>
              <a:t/>
            </a:r>
            <a:br>
              <a:rPr lang="es-ES" sz="1800" dirty="0" smtClean="0">
                <a:latin typeface="Arial Black" panose="020B0A04020102020204" pitchFamily="34" charset="0"/>
              </a:rPr>
            </a:br>
            <a:r>
              <a:rPr lang="es-ES" sz="1800" dirty="0">
                <a:latin typeface="Arial Black" panose="020B0A04020102020204" pitchFamily="34" charset="0"/>
              </a:rPr>
              <a:t/>
            </a:r>
            <a:br>
              <a:rPr lang="es-ES" sz="1800" dirty="0">
                <a:latin typeface="Arial Black" panose="020B0A04020102020204" pitchFamily="34" charset="0"/>
              </a:rPr>
            </a:br>
            <a:r>
              <a:rPr lang="es-ES" sz="1600" dirty="0" smtClean="0">
                <a:latin typeface="Arial Black" panose="020B0A04020102020204" pitchFamily="34" charset="0"/>
              </a:rPr>
              <a:t>INHALATUTAKO </a:t>
            </a:r>
            <a:r>
              <a:rPr lang="es-ES" sz="1600" dirty="0">
                <a:latin typeface="Arial Black" panose="020B0A04020102020204" pitchFamily="34" charset="0"/>
              </a:rPr>
              <a:t>KORTIKOIDEA SABA HARTZEN DEN BAKOITZEAN, </a:t>
            </a:r>
            <a:r>
              <a:rPr lang="es-ES" sz="1800" dirty="0">
                <a:latin typeface="Arial Black" panose="020B0A04020102020204" pitchFamily="34" charset="0"/>
              </a:rPr>
              <a:t>6-11 URTEKO </a:t>
            </a:r>
            <a:r>
              <a:rPr lang="es-ES" sz="1800" dirty="0" smtClean="0">
                <a:latin typeface="Arial Black" panose="020B0A04020102020204" pitchFamily="34" charset="0"/>
              </a:rPr>
              <a:t>HAURRENGAN</a:t>
            </a:r>
            <a:r>
              <a:rPr lang="es-ES" sz="1600" dirty="0" smtClean="0">
                <a:latin typeface="Arial Black" panose="020B0A04020102020204" pitchFamily="34" charset="0"/>
              </a:rPr>
              <a:t>. </a:t>
            </a:r>
            <a:r>
              <a:rPr lang="eu-ES" sz="1800" dirty="0" smtClean="0">
                <a:latin typeface="Arial Black" panose="020B0A04020102020204" pitchFamily="34" charset="0"/>
              </a:rPr>
              <a:t>TERAPEUTIKAN </a:t>
            </a:r>
            <a:r>
              <a:rPr lang="eu-ES" sz="1800" dirty="0">
                <a:latin typeface="Arial Black" panose="020B0A04020102020204" pitchFamily="34" charset="0"/>
              </a:rPr>
              <a:t>DUEN </a:t>
            </a:r>
            <a:r>
              <a:rPr lang="eu-ES" sz="1800" dirty="0" smtClean="0">
                <a:latin typeface="Arial Black" panose="020B0A04020102020204" pitchFamily="34" charset="0"/>
              </a:rPr>
              <a:t>TOKIA</a:t>
            </a:r>
            <a:endParaRPr lang="es-ES" sz="2400" dirty="0" smtClean="0">
              <a:latin typeface="Arial Black" panose="020B0A04020102020204" pitchFamily="34" charset="0"/>
            </a:endParaRPr>
          </a:p>
        </p:txBody>
      </p:sp>
      <p:sp>
        <p:nvSpPr>
          <p:cNvPr id="3" name="Subtítulo 2"/>
          <p:cNvSpPr>
            <a:spLocks noGrp="1"/>
          </p:cNvSpPr>
          <p:nvPr>
            <p:ph type="subTitle" idx="1"/>
          </p:nvPr>
        </p:nvSpPr>
        <p:spPr>
          <a:xfrm>
            <a:off x="269966" y="1189109"/>
            <a:ext cx="8350332" cy="4511436"/>
          </a:xfrm>
        </p:spPr>
        <p:txBody>
          <a:bodyPr>
            <a:normAutofit fontScale="85000" lnSpcReduction="10000"/>
          </a:bodyPr>
          <a:lstStyle/>
          <a:p>
            <a:pPr marL="342900" indent="-342900" algn="just">
              <a:lnSpc>
                <a:spcPct val="120000"/>
              </a:lnSpc>
              <a:buFont typeface="Arial" panose="020B0604020202020204" pitchFamily="34" charset="0"/>
              <a:buChar char="•"/>
            </a:pPr>
            <a:r>
              <a:rPr lang="eu-ES" dirty="0" smtClean="0"/>
              <a:t>Pauta </a:t>
            </a:r>
            <a:r>
              <a:rPr lang="eu-ES" dirty="0"/>
              <a:t>hori babesten duen </a:t>
            </a:r>
            <a:r>
              <a:rPr lang="eu-ES" dirty="0" smtClean="0"/>
              <a:t>ebidentzia (</a:t>
            </a:r>
            <a:r>
              <a:rPr lang="eu-ES" dirty="0" err="1" smtClean="0"/>
              <a:t>TREXA</a:t>
            </a:r>
            <a:r>
              <a:rPr lang="eu-ES" dirty="0" smtClean="0"/>
              <a:t>) </a:t>
            </a:r>
            <a:r>
              <a:rPr lang="eu-ES" dirty="0"/>
              <a:t>zeharkakoa da eta ez da nahikoa, eta emaitzak IK mantentze-tratamenduarenak baino okerragoak dira, bai exazerbazioen prebentzioan, bai sintomen kontrolean. Saiakuntza </a:t>
            </a:r>
            <a:r>
              <a:rPr lang="eu-ES" dirty="0" smtClean="0"/>
              <a:t>berriena (</a:t>
            </a:r>
            <a:r>
              <a:rPr lang="eu-ES" dirty="0" err="1" smtClean="0"/>
              <a:t>Sumino</a:t>
            </a:r>
            <a:r>
              <a:rPr lang="eu-ES" dirty="0" smtClean="0"/>
              <a:t>, 2020) ez </a:t>
            </a:r>
            <a:r>
              <a:rPr lang="eu-ES" dirty="0"/>
              <a:t>da oso aplikagarria gure eremu sanitarioan.</a:t>
            </a:r>
          </a:p>
          <a:p>
            <a:pPr marL="342900" indent="-342900" algn="just">
              <a:lnSpc>
                <a:spcPct val="120000"/>
              </a:lnSpc>
              <a:buFont typeface="Arial" panose="020B0604020202020204" pitchFamily="34" charset="0"/>
              <a:buChar char="•"/>
            </a:pPr>
            <a:r>
              <a:rPr lang="eu-ES" dirty="0" smtClean="0"/>
              <a:t>Desabantaila </a:t>
            </a:r>
            <a:r>
              <a:rPr lang="eu-ES" dirty="0"/>
              <a:t>bat dauka: erreskaterako bi inhalagailu ezberdin erabili behar </a:t>
            </a:r>
            <a:r>
              <a:rPr lang="eu-ES" dirty="0" smtClean="0"/>
              <a:t>dira. Gure </a:t>
            </a:r>
            <a:r>
              <a:rPr lang="eu-ES" dirty="0"/>
              <a:t>ingurunean, formatu bakarra dago </a:t>
            </a:r>
            <a:r>
              <a:rPr lang="eu-ES" dirty="0" err="1"/>
              <a:t>BEKLO-SABArekin</a:t>
            </a:r>
            <a:r>
              <a:rPr lang="eu-ES" dirty="0"/>
              <a:t> (5 urtetik gorako haurrentzat baimendua). </a:t>
            </a:r>
          </a:p>
          <a:p>
            <a:pPr marL="342900" indent="-342900" algn="just">
              <a:lnSpc>
                <a:spcPct val="120000"/>
              </a:lnSpc>
              <a:buFont typeface="Arial" panose="020B0604020202020204" pitchFamily="34" charset="0"/>
              <a:buChar char="•"/>
            </a:pPr>
            <a:r>
              <a:rPr lang="eu-ES" dirty="0" smtClean="0"/>
              <a:t>Indikazio </a:t>
            </a:r>
            <a:r>
              <a:rPr lang="eu-ES" dirty="0"/>
              <a:t>hori ez dago onartuta fitxa teknikoan</a:t>
            </a:r>
          </a:p>
          <a:p>
            <a:pPr marL="342900" indent="-342900" algn="just">
              <a:lnSpc>
                <a:spcPct val="120000"/>
              </a:lnSpc>
              <a:buFont typeface="Arial" panose="020B0604020202020204" pitchFamily="34" charset="0"/>
              <a:buChar char="•"/>
            </a:pPr>
            <a:r>
              <a:rPr lang="es-ES" dirty="0" err="1" smtClean="0"/>
              <a:t>Gure</a:t>
            </a:r>
            <a:r>
              <a:rPr lang="es-ES" dirty="0" smtClean="0"/>
              <a:t> </a:t>
            </a:r>
            <a:r>
              <a:rPr lang="es-ES" dirty="0" err="1" smtClean="0"/>
              <a:t>ingurunean</a:t>
            </a:r>
            <a:r>
              <a:rPr lang="es-ES" dirty="0"/>
              <a:t>, </a:t>
            </a:r>
            <a:r>
              <a:rPr lang="es-ES" dirty="0" err="1"/>
              <a:t>tratamendu</a:t>
            </a:r>
            <a:r>
              <a:rPr lang="es-ES" dirty="0"/>
              <a:t> </a:t>
            </a:r>
            <a:r>
              <a:rPr lang="es-ES" dirty="0" err="1"/>
              <a:t>mailakatuaren</a:t>
            </a:r>
            <a:r>
              <a:rPr lang="es-ES" dirty="0"/>
              <a:t> </a:t>
            </a:r>
            <a:r>
              <a:rPr lang="es-ES" dirty="0" err="1"/>
              <a:t>estrategiarekin</a:t>
            </a:r>
            <a:r>
              <a:rPr lang="es-ES" dirty="0"/>
              <a:t> </a:t>
            </a:r>
            <a:r>
              <a:rPr lang="es-ES" dirty="0" err="1" smtClean="0"/>
              <a:t>jarraitzea</a:t>
            </a:r>
            <a:r>
              <a:rPr lang="es-ES" dirty="0" smtClean="0"/>
              <a:t> </a:t>
            </a:r>
            <a:r>
              <a:rPr lang="es-ES" dirty="0" err="1" smtClean="0"/>
              <a:t>gomendatzen</a:t>
            </a:r>
            <a:r>
              <a:rPr lang="es-ES" dirty="0" smtClean="0"/>
              <a:t> da, </a:t>
            </a:r>
            <a:r>
              <a:rPr lang="es-ES" dirty="0" err="1"/>
              <a:t>hezkuntza</a:t>
            </a:r>
            <a:r>
              <a:rPr lang="es-ES" dirty="0"/>
              <a:t> eta </a:t>
            </a:r>
            <a:r>
              <a:rPr lang="es-ES" dirty="0" err="1"/>
              <a:t>jarraipen</a:t>
            </a:r>
            <a:r>
              <a:rPr lang="es-ES" dirty="0"/>
              <a:t> </a:t>
            </a:r>
            <a:r>
              <a:rPr lang="es-ES" dirty="0" err="1"/>
              <a:t>erregularra</a:t>
            </a:r>
            <a:r>
              <a:rPr lang="es-ES" dirty="0"/>
              <a:t> </a:t>
            </a:r>
            <a:r>
              <a:rPr lang="es-ES" dirty="0" err="1"/>
              <a:t>indartuta</a:t>
            </a:r>
            <a:r>
              <a:rPr lang="es-ES" dirty="0"/>
              <a:t>, </a:t>
            </a:r>
            <a:r>
              <a:rPr lang="es-ES" dirty="0" err="1"/>
              <a:t>gutxi</a:t>
            </a:r>
            <a:r>
              <a:rPr lang="es-ES" dirty="0"/>
              <a:t> </a:t>
            </a:r>
            <a:r>
              <a:rPr lang="es-ES" dirty="0" err="1"/>
              <a:t>ebaluatutako</a:t>
            </a:r>
            <a:r>
              <a:rPr lang="es-ES" dirty="0"/>
              <a:t> </a:t>
            </a:r>
            <a:r>
              <a:rPr lang="es-ES" dirty="0" err="1"/>
              <a:t>tratamendu-modalitateak</a:t>
            </a:r>
            <a:r>
              <a:rPr lang="es-ES" dirty="0"/>
              <a:t> </a:t>
            </a:r>
            <a:r>
              <a:rPr lang="es-ES" dirty="0" err="1"/>
              <a:t>eskaini</a:t>
            </a:r>
            <a:r>
              <a:rPr lang="es-ES" dirty="0"/>
              <a:t> </a:t>
            </a:r>
            <a:r>
              <a:rPr lang="es-ES" dirty="0" err="1"/>
              <a:t>aurretik</a:t>
            </a:r>
            <a:r>
              <a:rPr lang="es-ES" dirty="0"/>
              <a:t>. </a:t>
            </a:r>
            <a:endParaRPr lang="eu-ES" dirty="0"/>
          </a:p>
        </p:txBody>
      </p:sp>
    </p:spTree>
    <p:extLst>
      <p:ext uri="{BB962C8B-B14F-4D97-AF65-F5344CB8AC3E}">
        <p14:creationId xmlns:p14="http://schemas.microsoft.com/office/powerpoint/2010/main" val="1583796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8927" y="224588"/>
            <a:ext cx="7772400" cy="831128"/>
          </a:xfrm>
        </p:spPr>
        <p:txBody>
          <a:bodyPr/>
          <a:lstStyle/>
          <a:p>
            <a:r>
              <a:rPr lang="es-ES" sz="2800" dirty="0">
                <a:latin typeface="Arial Black" panose="020B0A04020102020204" pitchFamily="34" charset="0"/>
              </a:rPr>
              <a:t>ASMA ARINAREN PRESKRIPZIO-DATUAK EAE-N </a:t>
            </a:r>
          </a:p>
        </p:txBody>
      </p:sp>
      <p:sp>
        <p:nvSpPr>
          <p:cNvPr id="3" name="Subtítulo 2"/>
          <p:cNvSpPr>
            <a:spLocks noGrp="1"/>
          </p:cNvSpPr>
          <p:nvPr>
            <p:ph type="subTitle" idx="1"/>
          </p:nvPr>
        </p:nvSpPr>
        <p:spPr>
          <a:xfrm>
            <a:off x="478971" y="987349"/>
            <a:ext cx="8334103" cy="4798154"/>
          </a:xfrm>
        </p:spPr>
        <p:txBody>
          <a:bodyPr>
            <a:noAutofit/>
          </a:bodyPr>
          <a:lstStyle/>
          <a:p>
            <a:pPr marL="342900" indent="-342900" algn="just">
              <a:lnSpc>
                <a:spcPct val="110000"/>
              </a:lnSpc>
              <a:buFont typeface="Arial" panose="020B0604020202020204" pitchFamily="34" charset="0"/>
              <a:buChar char="•"/>
            </a:pPr>
            <a:r>
              <a:rPr lang="eu-ES" sz="1600" dirty="0" smtClean="0"/>
              <a:t>EAEn</a:t>
            </a:r>
            <a:r>
              <a:rPr lang="eu-ES" sz="1600" dirty="0"/>
              <a:t>, 12 urtetik gorako pertsonen % 6k asma-diagnostiko bat du historia klinikoan, baina horien % 55,5ek soilik du asmarako tratamendu aktiboren </a:t>
            </a:r>
            <a:r>
              <a:rPr lang="eu-ES" sz="1600" dirty="0" smtClean="0"/>
              <a:t>bat. </a:t>
            </a:r>
            <a:r>
              <a:rPr lang="eu-ES" sz="1600" dirty="0"/>
              <a:t>6-11 urteko haurren % 14,</a:t>
            </a:r>
            <a:r>
              <a:rPr lang="eu-ES" sz="1600" dirty="0" err="1"/>
              <a:t>1k</a:t>
            </a:r>
            <a:r>
              <a:rPr lang="eu-ES" sz="1600" dirty="0"/>
              <a:t> asma-diagnostikoa du, eta horien % 53,8k tratamendu aktiboren bat du gaur egun.</a:t>
            </a:r>
          </a:p>
          <a:p>
            <a:pPr marL="342900" indent="-342900" algn="just">
              <a:lnSpc>
                <a:spcPct val="110000"/>
              </a:lnSpc>
              <a:buFont typeface="Arial" panose="020B0604020202020204" pitchFamily="34" charset="0"/>
              <a:buChar char="•"/>
            </a:pPr>
            <a:r>
              <a:rPr lang="eu-ES" sz="1600" dirty="0" smtClean="0"/>
              <a:t>Tratamendua </a:t>
            </a:r>
            <a:r>
              <a:rPr lang="eu-ES" sz="1600" dirty="0"/>
              <a:t>duten pertsonen artean, diferentzia nabarmenak daude helduen, nerabeen eta haurren artean, maila desberdinetan kokatzen diren pazienteen ehunekoan. </a:t>
            </a:r>
          </a:p>
          <a:p>
            <a:pPr marL="342900" indent="-342900" algn="just">
              <a:lnSpc>
                <a:spcPct val="110000"/>
              </a:lnSpc>
              <a:buFont typeface="Arial" panose="020B0604020202020204" pitchFamily="34" charset="0"/>
              <a:buChar char="•"/>
            </a:pPr>
            <a:r>
              <a:rPr lang="eu-ES" sz="1600" dirty="0" smtClean="0"/>
              <a:t>Pazienteen </a:t>
            </a:r>
            <a:r>
              <a:rPr lang="eu-ES" sz="1600" dirty="0"/>
              <a:t>heren batek, gutxi gorabehera, ez du </a:t>
            </a:r>
            <a:r>
              <a:rPr lang="eu-ES" sz="1600" dirty="0" err="1"/>
              <a:t>SABAren</a:t>
            </a:r>
            <a:r>
              <a:rPr lang="eu-ES" sz="1600" dirty="0"/>
              <a:t> preskripzio aktiborik, eta % 20 inguruk, urtean </a:t>
            </a:r>
            <a:r>
              <a:rPr lang="eu-ES" sz="1600" dirty="0" err="1"/>
              <a:t>SABAren</a:t>
            </a:r>
            <a:r>
              <a:rPr lang="eu-ES" sz="1600" dirty="0"/>
              <a:t> 3 </a:t>
            </a:r>
            <a:r>
              <a:rPr lang="eu-ES" sz="1600" dirty="0" err="1"/>
              <a:t>dispensazio</a:t>
            </a:r>
            <a:r>
              <a:rPr lang="eu-ES" sz="1600" dirty="0"/>
              <a:t> edo gehiago ditu. Oso gutxitan jasotzen dira 12 inhalagailu baino gehiago urtean. </a:t>
            </a:r>
          </a:p>
          <a:p>
            <a:pPr marL="342900" indent="-342900" algn="just">
              <a:lnSpc>
                <a:spcPct val="110000"/>
              </a:lnSpc>
              <a:buFont typeface="Arial" panose="020B0604020202020204" pitchFamily="34" charset="0"/>
              <a:buChar char="•"/>
            </a:pPr>
            <a:r>
              <a:rPr lang="eu-ES" sz="1600" dirty="0" smtClean="0"/>
              <a:t>2</a:t>
            </a:r>
            <a:r>
              <a:rPr lang="eu-ES" sz="1600" dirty="0"/>
              <a:t>. mailan, </a:t>
            </a:r>
            <a:r>
              <a:rPr lang="eu-ES" sz="1600" dirty="0" err="1"/>
              <a:t>IKekiko</a:t>
            </a:r>
            <a:r>
              <a:rPr lang="eu-ES" sz="1600" dirty="0"/>
              <a:t> atxikidura oso txikia da nerabeen eta helduen artean. Soilik % 20k du atxikidura optimoa (% 80tik gorakoa).</a:t>
            </a:r>
          </a:p>
          <a:p>
            <a:pPr marL="342900" indent="-342900" algn="just">
              <a:lnSpc>
                <a:spcPct val="110000"/>
              </a:lnSpc>
              <a:buFont typeface="Arial" panose="020B0604020202020204" pitchFamily="34" charset="0"/>
              <a:buChar char="•"/>
            </a:pPr>
            <a:r>
              <a:rPr lang="eu-ES" sz="1600" dirty="0" smtClean="0"/>
              <a:t>Gaur </a:t>
            </a:r>
            <a:r>
              <a:rPr lang="eu-ES" sz="1600" dirty="0"/>
              <a:t>egun, diagnostikoa eta tratamendua duten helduen % 35,9k </a:t>
            </a:r>
            <a:r>
              <a:rPr lang="eu-ES" sz="1600" dirty="0" err="1"/>
              <a:t>BUDE-FOR</a:t>
            </a:r>
            <a:r>
              <a:rPr lang="eu-ES" sz="1600" dirty="0"/>
              <a:t> erabiltzen dute tratamenduan, eta horien herenak </a:t>
            </a:r>
            <a:r>
              <a:rPr lang="eu-ES" sz="1600" dirty="0" err="1"/>
              <a:t>monoterapian</a:t>
            </a:r>
            <a:r>
              <a:rPr lang="eu-ES" sz="1600" dirty="0"/>
              <a:t> (</a:t>
            </a:r>
            <a:r>
              <a:rPr lang="eu-ES" sz="1600" dirty="0" err="1"/>
              <a:t>SABArik</a:t>
            </a:r>
            <a:r>
              <a:rPr lang="eu-ES" sz="1600" dirty="0"/>
              <a:t> gabe) hartzen dute (beharbada </a:t>
            </a:r>
            <a:r>
              <a:rPr lang="eu-ES" sz="1600" dirty="0" err="1"/>
              <a:t>MART</a:t>
            </a:r>
            <a:r>
              <a:rPr lang="eu-ES" sz="1600" dirty="0"/>
              <a:t> modalitatean</a:t>
            </a:r>
            <a:r>
              <a:rPr lang="eu-ES" sz="1600" dirty="0" smtClean="0"/>
              <a:t>).</a:t>
            </a:r>
          </a:p>
          <a:p>
            <a:pPr marL="342900" indent="-342900" algn="just">
              <a:lnSpc>
                <a:spcPct val="110000"/>
              </a:lnSpc>
              <a:buFont typeface="Arial" panose="020B0604020202020204" pitchFamily="34" charset="0"/>
              <a:buChar char="•"/>
            </a:pPr>
            <a:r>
              <a:rPr lang="eu-ES" sz="1600" dirty="0" smtClean="0"/>
              <a:t>Datu gehiago ikusteko, ikusi </a:t>
            </a:r>
            <a:r>
              <a:rPr lang="es-ES" sz="1600" dirty="0"/>
              <a:t>INFAC</a:t>
            </a:r>
            <a:r>
              <a:rPr lang="pt-BR" sz="1600" dirty="0"/>
              <a:t> </a:t>
            </a:r>
            <a:r>
              <a:rPr lang="pt-BR" sz="1600" dirty="0" smtClean="0"/>
              <a:t> 28 LK,  2 ZK.</a:t>
            </a:r>
            <a:r>
              <a:rPr lang="es-ES" sz="1600" dirty="0" smtClean="0"/>
              <a:t>  </a:t>
            </a:r>
            <a:endParaRPr lang="es-ES" sz="1600" dirty="0"/>
          </a:p>
        </p:txBody>
      </p:sp>
    </p:spTree>
    <p:extLst>
      <p:ext uri="{BB962C8B-B14F-4D97-AF65-F5344CB8AC3E}">
        <p14:creationId xmlns:p14="http://schemas.microsoft.com/office/powerpoint/2010/main" val="367042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8927" y="224588"/>
            <a:ext cx="7772400" cy="831128"/>
          </a:xfrm>
        </p:spPr>
        <p:txBody>
          <a:bodyPr/>
          <a:lstStyle/>
          <a:p>
            <a:r>
              <a:rPr lang="es-ES" sz="2800" dirty="0" err="1">
                <a:latin typeface="Arial Black" panose="020B0A04020102020204" pitchFamily="34" charset="0"/>
              </a:rPr>
              <a:t>HAUSNARKETAK</a:t>
            </a:r>
            <a:endParaRPr lang="es-ES" sz="2800" dirty="0">
              <a:latin typeface="Arial Black" panose="020B0A04020102020204" pitchFamily="34" charset="0"/>
            </a:endParaRPr>
          </a:p>
        </p:txBody>
      </p:sp>
      <p:sp>
        <p:nvSpPr>
          <p:cNvPr id="3" name="Subtítulo 2"/>
          <p:cNvSpPr>
            <a:spLocks noGrp="1"/>
          </p:cNvSpPr>
          <p:nvPr>
            <p:ph type="subTitle" idx="1"/>
          </p:nvPr>
        </p:nvSpPr>
        <p:spPr>
          <a:xfrm>
            <a:off x="322217" y="1055716"/>
            <a:ext cx="8258595" cy="4511436"/>
          </a:xfrm>
        </p:spPr>
        <p:txBody>
          <a:bodyPr>
            <a:normAutofit fontScale="70000" lnSpcReduction="20000"/>
          </a:bodyPr>
          <a:lstStyle/>
          <a:p>
            <a:pPr marL="342900" indent="-342900" algn="just">
              <a:lnSpc>
                <a:spcPct val="110000"/>
              </a:lnSpc>
              <a:buFont typeface="Arial" panose="020B0604020202020204" pitchFamily="34" charset="0"/>
              <a:buChar char="•"/>
            </a:pPr>
            <a:r>
              <a:rPr lang="eu-ES" dirty="0" err="1"/>
              <a:t>GINAren</a:t>
            </a:r>
            <a:r>
              <a:rPr lang="eu-ES" dirty="0"/>
              <a:t> gomendio berriek erantzuna eman nahi diote paziente eta profesionalek «asma arin» gisa definitutako asma-exazerbazio larrien arriskua gutxiesteari, bai eta SABA erabiltzean dagoen gehiegizko konfiantzari eta IK gutxiegi erabiltzeari </a:t>
            </a:r>
            <a:r>
              <a:rPr lang="eu-ES" dirty="0" smtClean="0"/>
              <a:t>ere. </a:t>
            </a:r>
            <a:r>
              <a:rPr lang="eu-ES" dirty="0"/>
              <a:t>Erronka horiei erantzuteko, honako hauek barne hartu behar dira: jarraipen kliniko erregularra (kontsulta programatuarekin), autokontrolari buruzko heziketa (osasungintzako profesionalek gainbegiratutako ekintza-plan pertsonalizatuekin), eragileak saihesteko neurriak eta tratamendu </a:t>
            </a:r>
            <a:r>
              <a:rPr lang="eu-ES" dirty="0" smtClean="0"/>
              <a:t>farmakologikoa. </a:t>
            </a:r>
            <a:r>
              <a:rPr lang="eu-ES" dirty="0"/>
              <a:t>Gure testuinguruko heldu eta nerabe batzuentzat </a:t>
            </a:r>
            <a:r>
              <a:rPr lang="eu-ES" dirty="0" err="1"/>
              <a:t>IK-FOR</a:t>
            </a:r>
            <a:r>
              <a:rPr lang="eu-ES" dirty="0"/>
              <a:t> premiaren arabera erabiltzen den tratamendua onuragarria izan daiteke. </a:t>
            </a:r>
          </a:p>
          <a:p>
            <a:pPr marL="342900" indent="-342900" algn="just">
              <a:lnSpc>
                <a:spcPct val="110000"/>
              </a:lnSpc>
              <a:buFont typeface="Arial" panose="020B0604020202020204" pitchFamily="34" charset="0"/>
              <a:buChar char="•"/>
            </a:pPr>
            <a:r>
              <a:rPr lang="eu-ES" dirty="0"/>
              <a:t>Hala ere, asma arinaren kudeaketa premiaren araberako tratamendu farmakologikoan ardazteak nahi ez diren ondorioak izan ditzake, hala nola pazienteen hezkuntzari eta jarraipen klinikoari garrantzia kentzea eta asma tratamendu sintomatikoa besterik ez duen gaixotasuna den ideia okerra sustatzea. </a:t>
            </a:r>
          </a:p>
          <a:p>
            <a:pPr marL="342900" indent="-342900" algn="just">
              <a:lnSpc>
                <a:spcPct val="110000"/>
              </a:lnSpc>
              <a:buFont typeface="Arial" panose="020B0604020202020204" pitchFamily="34" charset="0"/>
              <a:buChar char="•"/>
            </a:pPr>
            <a:r>
              <a:rPr lang="eu-ES" dirty="0"/>
              <a:t>Tratamendu-modalitate berri horretaz balia daitezkeen pazienteen kasuan, hezkuntza eta jarraipen erregularra ezinbesteko osagaiak dira, eta elkarrekin hartu behar dira erabakia</a:t>
            </a:r>
          </a:p>
        </p:txBody>
      </p:sp>
    </p:spTree>
    <p:extLst>
      <p:ext uri="{BB962C8B-B14F-4D97-AF65-F5344CB8AC3E}">
        <p14:creationId xmlns:p14="http://schemas.microsoft.com/office/powerpoint/2010/main" val="1741255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 y="1"/>
            <a:ext cx="1561792" cy="1670858"/>
          </a:xfrm>
          <a:prstGeom prst="rect">
            <a:avLst/>
          </a:prstGeom>
        </p:spPr>
      </p:pic>
      <p:sp>
        <p:nvSpPr>
          <p:cNvPr id="3" name="Subtítulo 2"/>
          <p:cNvSpPr>
            <a:spLocks noGrp="1"/>
          </p:cNvSpPr>
          <p:nvPr>
            <p:ph type="subTitle" idx="1"/>
          </p:nvPr>
        </p:nvSpPr>
        <p:spPr>
          <a:xfrm>
            <a:off x="1561793" y="471127"/>
            <a:ext cx="6858000" cy="678871"/>
          </a:xfrm>
        </p:spPr>
        <p:txBody>
          <a:bodyPr>
            <a:normAutofit/>
          </a:bodyPr>
          <a:lstStyle/>
          <a:p>
            <a:r>
              <a:rPr lang="es-ES" sz="4000" b="1" dirty="0" err="1">
                <a:solidFill>
                  <a:srgbClr val="5FB1B6"/>
                </a:solidFill>
                <a:latin typeface="Arial Black" panose="020B0A04020102020204" pitchFamily="34" charset="0"/>
                <a:ea typeface="+mj-ea"/>
                <a:cs typeface="Arial" panose="020B0604020202020204" pitchFamily="34" charset="0"/>
              </a:rPr>
              <a:t>Ideia</a:t>
            </a:r>
            <a:r>
              <a:rPr lang="es-ES" sz="4000" dirty="0">
                <a:latin typeface="Arial Black" panose="020B0A04020102020204" pitchFamily="34" charset="0"/>
              </a:rPr>
              <a:t> </a:t>
            </a:r>
            <a:r>
              <a:rPr lang="es-ES" sz="4000" b="1" dirty="0" err="1">
                <a:solidFill>
                  <a:srgbClr val="5FB1B6"/>
                </a:solidFill>
                <a:latin typeface="Arial Black" panose="020B0A04020102020204" pitchFamily="34" charset="0"/>
                <a:ea typeface="+mj-ea"/>
                <a:cs typeface="Arial" panose="020B0604020202020204" pitchFamily="34" charset="0"/>
              </a:rPr>
              <a:t>nagusiak</a:t>
            </a:r>
            <a:endParaRPr lang="es-ES" sz="4000" b="1" dirty="0">
              <a:solidFill>
                <a:srgbClr val="5FB1B6"/>
              </a:solidFill>
              <a:latin typeface="Arial Black" panose="020B0A04020102020204" pitchFamily="34" charset="0"/>
              <a:ea typeface="+mj-ea"/>
              <a:cs typeface="Arial" panose="020B0604020202020204" pitchFamily="34" charset="0"/>
            </a:endParaRPr>
          </a:p>
        </p:txBody>
      </p:sp>
      <p:sp>
        <p:nvSpPr>
          <p:cNvPr id="5" name="Rectángulo 4"/>
          <p:cNvSpPr/>
          <p:nvPr/>
        </p:nvSpPr>
        <p:spPr>
          <a:xfrm>
            <a:off x="340821" y="1629437"/>
            <a:ext cx="8628611" cy="3693319"/>
          </a:xfrm>
          <a:prstGeom prst="rect">
            <a:avLst/>
          </a:prstGeom>
        </p:spPr>
        <p:txBody>
          <a:bodyPr wrap="square">
            <a:spAutoFit/>
          </a:bodyPr>
          <a:lstStyle/>
          <a:p>
            <a:pPr marL="342900" indent="-342900" algn="just">
              <a:buFont typeface="Wingdings" panose="05000000000000000000" pitchFamily="2" charset="2"/>
              <a:buChar char="ü"/>
            </a:pPr>
            <a:r>
              <a:rPr lang="eu-ES" dirty="0"/>
              <a:t>Asma arina duten nerabe eta helduen kasuan, </a:t>
            </a:r>
            <a:r>
              <a:rPr lang="eu-ES" dirty="0" err="1"/>
              <a:t>GINAk</a:t>
            </a:r>
            <a:r>
              <a:rPr lang="eu-ES" dirty="0"/>
              <a:t> jada ez du gomendatzen SABA  premiaren arabera </a:t>
            </a:r>
            <a:r>
              <a:rPr lang="eu-ES" dirty="0" err="1"/>
              <a:t>monoterapian</a:t>
            </a:r>
            <a:r>
              <a:rPr lang="eu-ES" dirty="0"/>
              <a:t> erabiltzea. Horren ordez, </a:t>
            </a:r>
            <a:r>
              <a:rPr lang="eu-ES" dirty="0" err="1"/>
              <a:t>IK-formoteola</a:t>
            </a:r>
            <a:r>
              <a:rPr lang="eu-ES" dirty="0"/>
              <a:t> premiaren arabera erabiltzea lehenesten du. </a:t>
            </a:r>
          </a:p>
          <a:p>
            <a:pPr marL="342900" indent="-342900" algn="just">
              <a:buFont typeface="Wingdings" panose="05000000000000000000" pitchFamily="2" charset="2"/>
              <a:buChar char="ü"/>
            </a:pPr>
            <a:r>
              <a:rPr lang="eu-ES" dirty="0" err="1"/>
              <a:t>GINAren</a:t>
            </a:r>
            <a:r>
              <a:rPr lang="eu-ES" dirty="0"/>
              <a:t> gomendioek eztabaida eragin dute. </a:t>
            </a:r>
          </a:p>
          <a:p>
            <a:pPr marL="342900" indent="-342900" algn="just">
              <a:buFont typeface="Wingdings" panose="05000000000000000000" pitchFamily="2" charset="2"/>
              <a:buChar char="ü"/>
            </a:pPr>
            <a:r>
              <a:rPr lang="eu-ES" dirty="0" smtClean="0"/>
              <a:t>Ebidentziak </a:t>
            </a:r>
            <a:r>
              <a:rPr lang="eu-ES" dirty="0" err="1"/>
              <a:t>IK-formoterola</a:t>
            </a:r>
            <a:r>
              <a:rPr lang="eu-ES" dirty="0"/>
              <a:t> premiaren arabera erabiltzea babesten du asma arina duten nerabe eta helduetan, exazerbazioak saihesteko, beti ere informazio egokia jaso ostean IK bidezko eguneroko tratamendua ez egitea erabakitzen duten kasuetan. </a:t>
            </a:r>
            <a:endParaRPr lang="eu-ES" dirty="0" smtClean="0"/>
          </a:p>
          <a:p>
            <a:pPr marL="342900" indent="-342900" algn="just">
              <a:buFont typeface="Wingdings" panose="05000000000000000000" pitchFamily="2" charset="2"/>
              <a:buChar char="ü"/>
            </a:pPr>
            <a:r>
              <a:rPr lang="eu-ES" dirty="0" smtClean="0"/>
              <a:t>Asma </a:t>
            </a:r>
            <a:r>
              <a:rPr lang="eu-ES" dirty="0"/>
              <a:t>arina duten 6-11 urteko haurren kasuan, gomendio berrien oinarrian dagoen ebidentziak ez du justifikatzen egungo tratamendua aldatzea </a:t>
            </a:r>
            <a:endParaRPr lang="eu-ES" dirty="0" smtClean="0"/>
          </a:p>
          <a:p>
            <a:pPr marL="342900" indent="-342900" algn="just">
              <a:buFont typeface="Wingdings" panose="05000000000000000000" pitchFamily="2" charset="2"/>
              <a:buChar char="ü"/>
            </a:pPr>
            <a:r>
              <a:rPr lang="eu-ES" dirty="0" smtClean="0"/>
              <a:t>Asma </a:t>
            </a:r>
            <a:r>
              <a:rPr lang="eu-ES" dirty="0"/>
              <a:t>arinaren kudeaketan, premiaren araberako tratamendu farmakologikoan ardazteak nahi ez diren ondorioak izan ditzake: hezkuntzari eta jarraipen klinikoari garrantzia kentzea edo asma tratamendu sintomatikoa besterik behar ez duen gaixotasuna den ideia okerra </a:t>
            </a:r>
            <a:r>
              <a:rPr lang="eu-ES" dirty="0" smtClean="0"/>
              <a:t>sustatzea.</a:t>
            </a:r>
            <a:endParaRPr lang="eu-ES" dirty="0"/>
          </a:p>
        </p:txBody>
      </p:sp>
    </p:spTree>
    <p:extLst>
      <p:ext uri="{BB962C8B-B14F-4D97-AF65-F5344CB8AC3E}">
        <p14:creationId xmlns:p14="http://schemas.microsoft.com/office/powerpoint/2010/main" val="2894922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81891" y="3257526"/>
            <a:ext cx="4829695" cy="584775"/>
          </a:xfrm>
          <a:prstGeom prst="rect">
            <a:avLst/>
          </a:prstGeom>
        </p:spPr>
        <p:txBody>
          <a:bodyPr wrap="square">
            <a:spAutoFit/>
          </a:bodyPr>
          <a:lstStyle/>
          <a:p>
            <a:r>
              <a:rPr lang="es-ES" sz="3200" b="1" dirty="0">
                <a:hlinkClick r:id="rId2"/>
              </a:rPr>
              <a:t>INFAC </a:t>
            </a:r>
            <a:r>
              <a:rPr lang="es-ES" sz="3200" b="1" dirty="0" smtClean="0">
                <a:hlinkClick r:id="rId2"/>
              </a:rPr>
              <a:t>28. </a:t>
            </a:r>
            <a:r>
              <a:rPr lang="es-ES" sz="3200" b="1" dirty="0" err="1">
                <a:hlinkClick r:id="rId2"/>
              </a:rPr>
              <a:t>Liburukia</a:t>
            </a:r>
            <a:r>
              <a:rPr lang="es-ES" sz="3200" b="1" dirty="0">
                <a:hlinkClick r:id="rId2"/>
              </a:rPr>
              <a:t> </a:t>
            </a:r>
            <a:r>
              <a:rPr lang="es-ES" sz="3200" b="1" dirty="0" smtClean="0">
                <a:hlinkClick r:id="rId2"/>
              </a:rPr>
              <a:t>02. </a:t>
            </a:r>
            <a:r>
              <a:rPr lang="es-ES" sz="3200" b="1" dirty="0" err="1">
                <a:hlinkClick r:id="rId2"/>
              </a:rPr>
              <a:t>Zk</a:t>
            </a:r>
            <a:endParaRPr lang="es-ES" sz="3200" b="1" dirty="0"/>
          </a:p>
        </p:txBody>
      </p:sp>
      <p:sp>
        <p:nvSpPr>
          <p:cNvPr id="5" name="Rectángulo 4"/>
          <p:cNvSpPr/>
          <p:nvPr/>
        </p:nvSpPr>
        <p:spPr>
          <a:xfrm>
            <a:off x="906086" y="861399"/>
            <a:ext cx="7281949" cy="1200329"/>
          </a:xfrm>
          <a:prstGeom prst="rect">
            <a:avLst/>
          </a:prstGeom>
        </p:spPr>
        <p:txBody>
          <a:bodyPr wrap="square">
            <a:spAutoFit/>
          </a:bodyPr>
          <a:lstStyle/>
          <a:p>
            <a:pPr algn="ctr" defTabSz="914400">
              <a:lnSpc>
                <a:spcPct val="90000"/>
              </a:lnSpc>
              <a:spcBef>
                <a:spcPct val="0"/>
              </a:spcBef>
            </a:pPr>
            <a:r>
              <a:rPr lang="es-ES" sz="4000" b="1" dirty="0" err="1">
                <a:solidFill>
                  <a:srgbClr val="4BACC6"/>
                </a:solidFill>
                <a:latin typeface="Arial Black" pitchFamily="34" charset="0"/>
              </a:rPr>
              <a:t>Informazio</a:t>
            </a:r>
            <a:r>
              <a:rPr lang="es-ES" sz="4000" b="1" dirty="0">
                <a:solidFill>
                  <a:srgbClr val="4BACC6"/>
                </a:solidFill>
                <a:latin typeface="Arial Black" pitchFamily="34" charset="0"/>
              </a:rPr>
              <a:t> </a:t>
            </a:r>
            <a:r>
              <a:rPr lang="es-ES" sz="4000" b="1" dirty="0" err="1">
                <a:solidFill>
                  <a:srgbClr val="4BACC6"/>
                </a:solidFill>
                <a:latin typeface="Arial Black" pitchFamily="34" charset="0"/>
              </a:rPr>
              <a:t>gehiago</a:t>
            </a:r>
            <a:r>
              <a:rPr lang="es-ES" sz="4000" b="1" dirty="0">
                <a:solidFill>
                  <a:srgbClr val="4BACC6"/>
                </a:solidFill>
                <a:latin typeface="Arial Black" pitchFamily="34" charset="0"/>
              </a:rPr>
              <a:t> eta </a:t>
            </a:r>
            <a:r>
              <a:rPr lang="es-ES" sz="4000" b="1" dirty="0" err="1">
                <a:solidFill>
                  <a:srgbClr val="4BACC6"/>
                </a:solidFill>
                <a:latin typeface="Arial Black" pitchFamily="34" charset="0"/>
              </a:rPr>
              <a:t>bibliografia</a:t>
            </a:r>
            <a:r>
              <a:rPr lang="es-ES" sz="4000" b="1" dirty="0">
                <a:solidFill>
                  <a:srgbClr val="4BACC6"/>
                </a:solidFill>
                <a:latin typeface="Arial Black" pitchFamily="34" charset="0"/>
              </a:rPr>
              <a:t>…</a:t>
            </a:r>
          </a:p>
        </p:txBody>
      </p:sp>
    </p:spTree>
    <p:extLst>
      <p:ext uri="{BB962C8B-B14F-4D97-AF65-F5344CB8AC3E}">
        <p14:creationId xmlns:p14="http://schemas.microsoft.com/office/powerpoint/2010/main" val="4097489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19298" y="457200"/>
            <a:ext cx="7772400" cy="648393"/>
          </a:xfrm>
        </p:spPr>
        <p:txBody>
          <a:bodyPr/>
          <a:lstStyle/>
          <a:p>
            <a:r>
              <a:rPr lang="es-ES" sz="4000" dirty="0" err="1">
                <a:solidFill>
                  <a:srgbClr val="4BACC6"/>
                </a:solidFill>
                <a:latin typeface="Arial Black" pitchFamily="34" charset="0"/>
                <a:ea typeface="+mn-ea"/>
                <a:cs typeface="+mn-cs"/>
              </a:rPr>
              <a:t>Aurkibidea</a:t>
            </a:r>
            <a:endParaRPr lang="es-ES" sz="4000" dirty="0">
              <a:solidFill>
                <a:srgbClr val="4BACC6"/>
              </a:solidFill>
              <a:latin typeface="Arial Black" pitchFamily="34" charset="0"/>
              <a:ea typeface="+mn-ea"/>
              <a:cs typeface="+mn-cs"/>
            </a:endParaRPr>
          </a:p>
        </p:txBody>
      </p:sp>
      <p:sp>
        <p:nvSpPr>
          <p:cNvPr id="3" name="Subtítulo 2"/>
          <p:cNvSpPr>
            <a:spLocks noGrp="1"/>
          </p:cNvSpPr>
          <p:nvPr>
            <p:ph type="subTitle" idx="1"/>
          </p:nvPr>
        </p:nvSpPr>
        <p:spPr>
          <a:xfrm>
            <a:off x="457200" y="1210491"/>
            <a:ext cx="8242577" cy="4049487"/>
          </a:xfrm>
          <a:solidFill>
            <a:srgbClr val="5FACBC"/>
          </a:solidFill>
        </p:spPr>
        <p:txBody>
          <a:bodyPr>
            <a:normAutofit fontScale="70000" lnSpcReduction="20000"/>
          </a:bodyPr>
          <a:lstStyle/>
          <a:p>
            <a:pPr marL="342900" indent="-342900" algn="just">
              <a:buFont typeface="Arial" panose="020B0604020202020204" pitchFamily="34" charset="0"/>
              <a:buChar char="•"/>
            </a:pPr>
            <a:endParaRPr lang="es-ES" dirty="0" smtClean="0">
              <a:solidFill>
                <a:schemeClr val="bg1"/>
              </a:solidFill>
            </a:endParaRPr>
          </a:p>
          <a:p>
            <a:pPr marL="342900" indent="-342900" algn="just">
              <a:buFont typeface="Arial" panose="020B0604020202020204" pitchFamily="34" charset="0"/>
              <a:buChar char="•"/>
            </a:pPr>
            <a:r>
              <a:rPr lang="es-ES" sz="2600" dirty="0" err="1" smtClean="0">
                <a:solidFill>
                  <a:schemeClr val="bg1"/>
                </a:solidFill>
              </a:rPr>
              <a:t>SARRERA</a:t>
            </a:r>
            <a:endParaRPr lang="es-ES" sz="2600" dirty="0">
              <a:solidFill>
                <a:schemeClr val="bg1"/>
              </a:solidFill>
            </a:endParaRPr>
          </a:p>
          <a:p>
            <a:pPr marL="342900" indent="-342900" algn="just">
              <a:buFont typeface="Arial" panose="020B0604020202020204" pitchFamily="34" charset="0"/>
              <a:buChar char="•"/>
            </a:pPr>
            <a:r>
              <a:rPr lang="es-ES" sz="2600" dirty="0" err="1" smtClean="0">
                <a:solidFill>
                  <a:schemeClr val="bg1"/>
                </a:solidFill>
              </a:rPr>
              <a:t>ALDAKETAREN</a:t>
            </a:r>
            <a:r>
              <a:rPr lang="es-ES" sz="2600" dirty="0" smtClean="0">
                <a:solidFill>
                  <a:schemeClr val="bg1"/>
                </a:solidFill>
              </a:rPr>
              <a:t> </a:t>
            </a:r>
            <a:r>
              <a:rPr lang="es-ES" sz="2600" dirty="0" err="1">
                <a:solidFill>
                  <a:schemeClr val="bg1"/>
                </a:solidFill>
              </a:rPr>
              <a:t>ARRAZOIAK</a:t>
            </a:r>
            <a:r>
              <a:rPr lang="es-ES" sz="2600" dirty="0">
                <a:solidFill>
                  <a:schemeClr val="bg1"/>
                </a:solidFill>
              </a:rPr>
              <a:t>: ASMA </a:t>
            </a:r>
            <a:r>
              <a:rPr lang="es-ES" sz="2600" dirty="0" err="1">
                <a:solidFill>
                  <a:schemeClr val="bg1"/>
                </a:solidFill>
              </a:rPr>
              <a:t>ARINAREN</a:t>
            </a:r>
            <a:r>
              <a:rPr lang="es-ES" sz="2600" dirty="0">
                <a:solidFill>
                  <a:schemeClr val="bg1"/>
                </a:solidFill>
              </a:rPr>
              <a:t> </a:t>
            </a:r>
            <a:r>
              <a:rPr lang="es-ES" sz="2600" dirty="0" err="1">
                <a:solidFill>
                  <a:schemeClr val="bg1"/>
                </a:solidFill>
              </a:rPr>
              <a:t>ARRISKUAK</a:t>
            </a:r>
            <a:endParaRPr lang="es-ES" sz="2600" dirty="0">
              <a:solidFill>
                <a:schemeClr val="bg1"/>
              </a:solidFill>
            </a:endParaRPr>
          </a:p>
          <a:p>
            <a:pPr marL="342900" indent="-342900" algn="just">
              <a:buFont typeface="Arial" panose="020B0604020202020204" pitchFamily="34" charset="0"/>
              <a:buChar char="•"/>
            </a:pPr>
            <a:r>
              <a:rPr lang="es-ES" sz="2600" dirty="0" err="1" smtClean="0">
                <a:solidFill>
                  <a:schemeClr val="bg1"/>
                </a:solidFill>
              </a:rPr>
              <a:t>ALDAKETAREN</a:t>
            </a:r>
            <a:r>
              <a:rPr lang="es-ES" sz="2600" dirty="0" smtClean="0">
                <a:solidFill>
                  <a:schemeClr val="bg1"/>
                </a:solidFill>
              </a:rPr>
              <a:t> </a:t>
            </a:r>
            <a:r>
              <a:rPr lang="es-ES" sz="2600" dirty="0" err="1">
                <a:solidFill>
                  <a:schemeClr val="bg1"/>
                </a:solidFill>
              </a:rPr>
              <a:t>OINARRI</a:t>
            </a:r>
            <a:r>
              <a:rPr lang="es-ES" sz="2600" dirty="0">
                <a:solidFill>
                  <a:schemeClr val="bg1"/>
                </a:solidFill>
              </a:rPr>
              <a:t> DEN </a:t>
            </a:r>
            <a:r>
              <a:rPr lang="es-ES" sz="2600" dirty="0" err="1">
                <a:solidFill>
                  <a:schemeClr val="bg1"/>
                </a:solidFill>
              </a:rPr>
              <a:t>EBIDENTZIA</a:t>
            </a:r>
            <a:r>
              <a:rPr lang="es-ES" sz="2600" dirty="0">
                <a:solidFill>
                  <a:schemeClr val="bg1"/>
                </a:solidFill>
              </a:rPr>
              <a:t> </a:t>
            </a:r>
          </a:p>
          <a:p>
            <a:pPr marL="342900" indent="-342900" algn="just">
              <a:buFont typeface="Arial" panose="020B0604020202020204" pitchFamily="34" charset="0"/>
              <a:buChar char="•"/>
            </a:pPr>
            <a:r>
              <a:rPr lang="es-ES" sz="2600" dirty="0" err="1" smtClean="0">
                <a:solidFill>
                  <a:schemeClr val="bg1"/>
                </a:solidFill>
              </a:rPr>
              <a:t>GOMENDIO</a:t>
            </a:r>
            <a:r>
              <a:rPr lang="es-ES" sz="2600" dirty="0" smtClean="0">
                <a:solidFill>
                  <a:schemeClr val="bg1"/>
                </a:solidFill>
              </a:rPr>
              <a:t> </a:t>
            </a:r>
            <a:r>
              <a:rPr lang="es-ES" sz="2600" dirty="0" err="1">
                <a:solidFill>
                  <a:schemeClr val="bg1"/>
                </a:solidFill>
              </a:rPr>
              <a:t>BERRIAK</a:t>
            </a:r>
            <a:r>
              <a:rPr lang="es-ES" sz="2600" dirty="0">
                <a:solidFill>
                  <a:schemeClr val="bg1"/>
                </a:solidFill>
              </a:rPr>
              <a:t>: </a:t>
            </a:r>
            <a:r>
              <a:rPr lang="es-ES" sz="2600" dirty="0" err="1">
                <a:solidFill>
                  <a:schemeClr val="bg1"/>
                </a:solidFill>
              </a:rPr>
              <a:t>ZER</a:t>
            </a:r>
            <a:r>
              <a:rPr lang="es-ES" sz="2600" dirty="0">
                <a:solidFill>
                  <a:schemeClr val="bg1"/>
                </a:solidFill>
              </a:rPr>
              <a:t> </a:t>
            </a:r>
            <a:r>
              <a:rPr lang="es-ES" sz="2600" dirty="0" err="1">
                <a:solidFill>
                  <a:schemeClr val="bg1"/>
                </a:solidFill>
              </a:rPr>
              <a:t>DIOTE</a:t>
            </a:r>
            <a:r>
              <a:rPr lang="es-ES" sz="2600" dirty="0">
                <a:solidFill>
                  <a:schemeClr val="bg1"/>
                </a:solidFill>
              </a:rPr>
              <a:t> </a:t>
            </a:r>
            <a:r>
              <a:rPr lang="es-ES" sz="2600" dirty="0" err="1">
                <a:solidFill>
                  <a:schemeClr val="bg1"/>
                </a:solidFill>
              </a:rPr>
              <a:t>PRAKTIKA</a:t>
            </a:r>
            <a:r>
              <a:rPr lang="es-ES" sz="2600" dirty="0">
                <a:solidFill>
                  <a:schemeClr val="bg1"/>
                </a:solidFill>
              </a:rPr>
              <a:t> </a:t>
            </a:r>
            <a:r>
              <a:rPr lang="es-ES" sz="2600" dirty="0" err="1">
                <a:solidFill>
                  <a:schemeClr val="bg1"/>
                </a:solidFill>
              </a:rPr>
              <a:t>KLINIKOKO</a:t>
            </a:r>
            <a:r>
              <a:rPr lang="es-ES" sz="2600" dirty="0">
                <a:solidFill>
                  <a:schemeClr val="bg1"/>
                </a:solidFill>
              </a:rPr>
              <a:t> </a:t>
            </a:r>
            <a:r>
              <a:rPr lang="es-ES" sz="2600" dirty="0" err="1">
                <a:solidFill>
                  <a:schemeClr val="bg1"/>
                </a:solidFill>
              </a:rPr>
              <a:t>BESTE</a:t>
            </a:r>
            <a:r>
              <a:rPr lang="es-ES" sz="2600" dirty="0">
                <a:solidFill>
                  <a:schemeClr val="bg1"/>
                </a:solidFill>
              </a:rPr>
              <a:t> </a:t>
            </a:r>
            <a:r>
              <a:rPr lang="es-ES" sz="2600" dirty="0" err="1">
                <a:solidFill>
                  <a:schemeClr val="bg1"/>
                </a:solidFill>
              </a:rPr>
              <a:t>GIDA</a:t>
            </a:r>
            <a:r>
              <a:rPr lang="es-ES" sz="2600" dirty="0">
                <a:solidFill>
                  <a:schemeClr val="bg1"/>
                </a:solidFill>
              </a:rPr>
              <a:t> </a:t>
            </a:r>
            <a:r>
              <a:rPr lang="es-ES" sz="2600" dirty="0" err="1">
                <a:solidFill>
                  <a:schemeClr val="bg1"/>
                </a:solidFill>
              </a:rPr>
              <a:t>BATZUEK</a:t>
            </a:r>
            <a:r>
              <a:rPr lang="es-ES" sz="2600" dirty="0">
                <a:solidFill>
                  <a:schemeClr val="bg1"/>
                </a:solidFill>
              </a:rPr>
              <a:t>? </a:t>
            </a:r>
          </a:p>
          <a:p>
            <a:pPr marL="342900" indent="-342900" algn="just">
              <a:buFont typeface="Arial" panose="020B0604020202020204" pitchFamily="34" charset="0"/>
              <a:buChar char="•"/>
            </a:pPr>
            <a:r>
              <a:rPr lang="es-ES" sz="2600" dirty="0" err="1" smtClean="0">
                <a:solidFill>
                  <a:schemeClr val="bg1"/>
                </a:solidFill>
              </a:rPr>
              <a:t>HELDUEK</a:t>
            </a:r>
            <a:r>
              <a:rPr lang="es-ES" sz="2600" dirty="0" smtClean="0">
                <a:solidFill>
                  <a:schemeClr val="bg1"/>
                </a:solidFill>
              </a:rPr>
              <a:t> </a:t>
            </a:r>
            <a:r>
              <a:rPr lang="es-ES" sz="2600" dirty="0">
                <a:solidFill>
                  <a:schemeClr val="bg1"/>
                </a:solidFill>
              </a:rPr>
              <a:t>ETA </a:t>
            </a:r>
            <a:r>
              <a:rPr lang="es-ES" sz="2600" dirty="0" err="1">
                <a:solidFill>
                  <a:schemeClr val="bg1"/>
                </a:solidFill>
              </a:rPr>
              <a:t>NERABEEK</a:t>
            </a:r>
            <a:r>
              <a:rPr lang="es-ES" sz="2600" dirty="0">
                <a:solidFill>
                  <a:schemeClr val="bg1"/>
                </a:solidFill>
              </a:rPr>
              <a:t> </a:t>
            </a:r>
            <a:r>
              <a:rPr lang="es-ES" sz="2600" dirty="0" err="1">
                <a:solidFill>
                  <a:schemeClr val="bg1"/>
                </a:solidFill>
              </a:rPr>
              <a:t>BUDESONIDA+FORMOTEROLA</a:t>
            </a:r>
            <a:r>
              <a:rPr lang="es-ES" sz="2600" dirty="0">
                <a:solidFill>
                  <a:schemeClr val="bg1"/>
                </a:solidFill>
              </a:rPr>
              <a:t> </a:t>
            </a:r>
            <a:r>
              <a:rPr lang="es-ES" sz="2600" dirty="0" err="1">
                <a:solidFill>
                  <a:schemeClr val="bg1"/>
                </a:solidFill>
              </a:rPr>
              <a:t>HARTZEA</a:t>
            </a:r>
            <a:r>
              <a:rPr lang="es-ES" sz="2600" dirty="0">
                <a:solidFill>
                  <a:schemeClr val="bg1"/>
                </a:solidFill>
              </a:rPr>
              <a:t> PREMIAREN </a:t>
            </a:r>
            <a:r>
              <a:rPr lang="es-ES" sz="2600" dirty="0" err="1">
                <a:solidFill>
                  <a:schemeClr val="bg1"/>
                </a:solidFill>
              </a:rPr>
              <a:t>ARABERA</a:t>
            </a:r>
            <a:r>
              <a:rPr lang="es-ES" sz="2600" dirty="0">
                <a:solidFill>
                  <a:schemeClr val="bg1"/>
                </a:solidFill>
              </a:rPr>
              <a:t> </a:t>
            </a:r>
          </a:p>
          <a:p>
            <a:pPr marL="800100" lvl="1" indent="-342900" algn="just">
              <a:buFont typeface="Arial" panose="020B0604020202020204" pitchFamily="34" charset="0"/>
              <a:buChar char="•"/>
            </a:pPr>
            <a:r>
              <a:rPr lang="es-ES" sz="2300" dirty="0" err="1" smtClean="0">
                <a:solidFill>
                  <a:schemeClr val="bg1"/>
                </a:solidFill>
              </a:rPr>
              <a:t>TERAPEUTIKAN</a:t>
            </a:r>
            <a:r>
              <a:rPr lang="es-ES" sz="2300" dirty="0" smtClean="0">
                <a:solidFill>
                  <a:schemeClr val="bg1"/>
                </a:solidFill>
              </a:rPr>
              <a:t> </a:t>
            </a:r>
            <a:r>
              <a:rPr lang="es-ES" sz="2300" dirty="0" err="1">
                <a:solidFill>
                  <a:schemeClr val="bg1"/>
                </a:solidFill>
              </a:rPr>
              <a:t>DUEN</a:t>
            </a:r>
            <a:r>
              <a:rPr lang="es-ES" sz="2300" dirty="0">
                <a:solidFill>
                  <a:schemeClr val="bg1"/>
                </a:solidFill>
              </a:rPr>
              <a:t> </a:t>
            </a:r>
            <a:r>
              <a:rPr lang="es-ES" sz="2300" dirty="0" err="1">
                <a:solidFill>
                  <a:schemeClr val="bg1"/>
                </a:solidFill>
              </a:rPr>
              <a:t>TOKIA</a:t>
            </a:r>
            <a:endParaRPr lang="es-ES" sz="2300" dirty="0">
              <a:solidFill>
                <a:schemeClr val="bg1"/>
              </a:solidFill>
            </a:endParaRPr>
          </a:p>
          <a:p>
            <a:pPr marL="800100" lvl="1" indent="-342900" algn="just">
              <a:buFont typeface="Arial" panose="020B0604020202020204" pitchFamily="34" charset="0"/>
              <a:buChar char="•"/>
            </a:pPr>
            <a:r>
              <a:rPr lang="es-ES" sz="2300" dirty="0" err="1" smtClean="0">
                <a:solidFill>
                  <a:schemeClr val="bg1"/>
                </a:solidFill>
              </a:rPr>
              <a:t>EZTABAIDAK</a:t>
            </a:r>
            <a:endParaRPr lang="es-ES" sz="2300" dirty="0">
              <a:solidFill>
                <a:schemeClr val="bg1"/>
              </a:solidFill>
            </a:endParaRPr>
          </a:p>
          <a:p>
            <a:pPr marL="800100" lvl="1" indent="-342900" algn="just">
              <a:buFont typeface="Arial" panose="020B0604020202020204" pitchFamily="34" charset="0"/>
              <a:buChar char="•"/>
            </a:pPr>
            <a:r>
              <a:rPr lang="es-ES" sz="2300" dirty="0" err="1" smtClean="0">
                <a:solidFill>
                  <a:schemeClr val="bg1"/>
                </a:solidFill>
              </a:rPr>
              <a:t>ALDERDI</a:t>
            </a:r>
            <a:r>
              <a:rPr lang="es-ES" sz="2300" dirty="0" smtClean="0">
                <a:solidFill>
                  <a:schemeClr val="bg1"/>
                </a:solidFill>
              </a:rPr>
              <a:t> </a:t>
            </a:r>
            <a:r>
              <a:rPr lang="es-ES" sz="2300" dirty="0" err="1">
                <a:solidFill>
                  <a:schemeClr val="bg1"/>
                </a:solidFill>
              </a:rPr>
              <a:t>PRAKTIKOAK</a:t>
            </a:r>
            <a:endParaRPr lang="es-ES" sz="2300" dirty="0">
              <a:solidFill>
                <a:schemeClr val="bg1"/>
              </a:solidFill>
            </a:endParaRPr>
          </a:p>
          <a:p>
            <a:pPr marL="342900" indent="-342900" algn="just">
              <a:buFont typeface="Arial" panose="020B0604020202020204" pitchFamily="34" charset="0"/>
              <a:buChar char="•"/>
            </a:pPr>
            <a:r>
              <a:rPr lang="es-ES" sz="2600" dirty="0" err="1" smtClean="0">
                <a:solidFill>
                  <a:schemeClr val="bg1"/>
                </a:solidFill>
              </a:rPr>
              <a:t>INHALATUTAKO</a:t>
            </a:r>
            <a:r>
              <a:rPr lang="es-ES" sz="2600" dirty="0" smtClean="0">
                <a:solidFill>
                  <a:schemeClr val="bg1"/>
                </a:solidFill>
              </a:rPr>
              <a:t> </a:t>
            </a:r>
            <a:r>
              <a:rPr lang="es-ES" sz="2600" dirty="0" err="1">
                <a:solidFill>
                  <a:schemeClr val="bg1"/>
                </a:solidFill>
              </a:rPr>
              <a:t>KORTIKOIDEA</a:t>
            </a:r>
            <a:r>
              <a:rPr lang="es-ES" sz="2600" dirty="0">
                <a:solidFill>
                  <a:schemeClr val="bg1"/>
                </a:solidFill>
              </a:rPr>
              <a:t> </a:t>
            </a:r>
            <a:r>
              <a:rPr lang="es-ES" sz="2600" dirty="0" err="1">
                <a:solidFill>
                  <a:schemeClr val="bg1"/>
                </a:solidFill>
              </a:rPr>
              <a:t>SABA</a:t>
            </a:r>
            <a:r>
              <a:rPr lang="es-ES" sz="2600" dirty="0">
                <a:solidFill>
                  <a:schemeClr val="bg1"/>
                </a:solidFill>
              </a:rPr>
              <a:t> </a:t>
            </a:r>
            <a:r>
              <a:rPr lang="es-ES" sz="2600" dirty="0" err="1">
                <a:solidFill>
                  <a:schemeClr val="bg1"/>
                </a:solidFill>
              </a:rPr>
              <a:t>HARTZEN</a:t>
            </a:r>
            <a:r>
              <a:rPr lang="es-ES" sz="2600" dirty="0">
                <a:solidFill>
                  <a:schemeClr val="bg1"/>
                </a:solidFill>
              </a:rPr>
              <a:t> DEN </a:t>
            </a:r>
            <a:r>
              <a:rPr lang="es-ES" sz="2600" dirty="0" err="1">
                <a:solidFill>
                  <a:schemeClr val="bg1"/>
                </a:solidFill>
              </a:rPr>
              <a:t>BAKOITZEAN</a:t>
            </a:r>
            <a:r>
              <a:rPr lang="es-ES" sz="2600" dirty="0">
                <a:solidFill>
                  <a:schemeClr val="bg1"/>
                </a:solidFill>
              </a:rPr>
              <a:t>, 6-11 </a:t>
            </a:r>
            <a:r>
              <a:rPr lang="es-ES" sz="2600" dirty="0" err="1">
                <a:solidFill>
                  <a:schemeClr val="bg1"/>
                </a:solidFill>
              </a:rPr>
              <a:t>URTEKO</a:t>
            </a:r>
            <a:r>
              <a:rPr lang="es-ES" sz="2600" dirty="0">
                <a:solidFill>
                  <a:schemeClr val="bg1"/>
                </a:solidFill>
              </a:rPr>
              <a:t> </a:t>
            </a:r>
            <a:r>
              <a:rPr lang="es-ES" sz="2600" dirty="0" err="1">
                <a:solidFill>
                  <a:schemeClr val="bg1"/>
                </a:solidFill>
              </a:rPr>
              <a:t>HAURRENGAN</a:t>
            </a:r>
            <a:r>
              <a:rPr lang="es-ES" sz="2600" dirty="0">
                <a:solidFill>
                  <a:schemeClr val="bg1"/>
                </a:solidFill>
              </a:rPr>
              <a:t>: </a:t>
            </a:r>
            <a:r>
              <a:rPr lang="es-ES" sz="2600" dirty="0" err="1">
                <a:solidFill>
                  <a:schemeClr val="bg1"/>
                </a:solidFill>
              </a:rPr>
              <a:t>TERAPEUTIKAN</a:t>
            </a:r>
            <a:r>
              <a:rPr lang="es-ES" sz="2600" dirty="0">
                <a:solidFill>
                  <a:schemeClr val="bg1"/>
                </a:solidFill>
              </a:rPr>
              <a:t> </a:t>
            </a:r>
            <a:r>
              <a:rPr lang="es-ES" sz="2600" dirty="0" err="1">
                <a:solidFill>
                  <a:schemeClr val="bg1"/>
                </a:solidFill>
              </a:rPr>
              <a:t>DUEN</a:t>
            </a:r>
            <a:r>
              <a:rPr lang="es-ES" sz="2600" dirty="0">
                <a:solidFill>
                  <a:schemeClr val="bg1"/>
                </a:solidFill>
              </a:rPr>
              <a:t> </a:t>
            </a:r>
            <a:r>
              <a:rPr lang="es-ES" sz="2600" dirty="0" err="1">
                <a:solidFill>
                  <a:schemeClr val="bg1"/>
                </a:solidFill>
              </a:rPr>
              <a:t>TOKIA</a:t>
            </a:r>
            <a:r>
              <a:rPr lang="es-ES" sz="2600" dirty="0">
                <a:solidFill>
                  <a:schemeClr val="bg1"/>
                </a:solidFill>
              </a:rPr>
              <a:t> </a:t>
            </a:r>
          </a:p>
          <a:p>
            <a:pPr marL="342900" indent="-342900" algn="just">
              <a:buFont typeface="Arial" panose="020B0604020202020204" pitchFamily="34" charset="0"/>
              <a:buChar char="•"/>
            </a:pPr>
            <a:r>
              <a:rPr lang="es-ES" sz="2600" dirty="0" smtClean="0">
                <a:solidFill>
                  <a:schemeClr val="bg1"/>
                </a:solidFill>
              </a:rPr>
              <a:t>ASMA </a:t>
            </a:r>
            <a:r>
              <a:rPr lang="es-ES" sz="2600" dirty="0" err="1">
                <a:solidFill>
                  <a:schemeClr val="bg1"/>
                </a:solidFill>
              </a:rPr>
              <a:t>ARINAREN</a:t>
            </a:r>
            <a:r>
              <a:rPr lang="es-ES" sz="2600" dirty="0">
                <a:solidFill>
                  <a:schemeClr val="bg1"/>
                </a:solidFill>
              </a:rPr>
              <a:t> </a:t>
            </a:r>
            <a:r>
              <a:rPr lang="es-ES" sz="2600" dirty="0" err="1">
                <a:solidFill>
                  <a:schemeClr val="bg1"/>
                </a:solidFill>
              </a:rPr>
              <a:t>PRESKRIPZIO-DATUAK</a:t>
            </a:r>
            <a:r>
              <a:rPr lang="es-ES" sz="2600" dirty="0">
                <a:solidFill>
                  <a:schemeClr val="bg1"/>
                </a:solidFill>
              </a:rPr>
              <a:t> </a:t>
            </a:r>
            <a:r>
              <a:rPr lang="es-ES" sz="2600" dirty="0" err="1">
                <a:solidFill>
                  <a:schemeClr val="bg1"/>
                </a:solidFill>
              </a:rPr>
              <a:t>EAE</a:t>
            </a:r>
            <a:r>
              <a:rPr lang="es-ES" sz="2600" dirty="0">
                <a:solidFill>
                  <a:schemeClr val="bg1"/>
                </a:solidFill>
              </a:rPr>
              <a:t>-N </a:t>
            </a:r>
          </a:p>
          <a:p>
            <a:pPr marL="342900" indent="-342900" algn="just">
              <a:buFont typeface="Arial" panose="020B0604020202020204" pitchFamily="34" charset="0"/>
              <a:buChar char="•"/>
            </a:pPr>
            <a:r>
              <a:rPr lang="es-ES" sz="2600" dirty="0" err="1" smtClean="0">
                <a:solidFill>
                  <a:schemeClr val="bg1"/>
                </a:solidFill>
              </a:rPr>
              <a:t>HAUSNARKETAK</a:t>
            </a:r>
            <a:endParaRPr lang="es-ES" sz="2600" dirty="0">
              <a:solidFill>
                <a:schemeClr val="bg1"/>
              </a:solidFill>
            </a:endParaRPr>
          </a:p>
        </p:txBody>
      </p:sp>
    </p:spTree>
    <p:extLst>
      <p:ext uri="{BB962C8B-B14F-4D97-AF65-F5344CB8AC3E}">
        <p14:creationId xmlns:p14="http://schemas.microsoft.com/office/powerpoint/2010/main" val="3399147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8926" y="182880"/>
            <a:ext cx="7772400" cy="665018"/>
          </a:xfrm>
        </p:spPr>
        <p:txBody>
          <a:bodyPr/>
          <a:lstStyle/>
          <a:p>
            <a:r>
              <a:rPr lang="es-ES" sz="3600" dirty="0" err="1" smtClean="0">
                <a:latin typeface="Arial Black" panose="020B0A04020102020204" pitchFamily="34" charset="0"/>
              </a:rPr>
              <a:t>SARRERA</a:t>
            </a:r>
            <a:endParaRPr lang="es-ES" sz="3600" dirty="0">
              <a:latin typeface="Arial Black" panose="020B0A04020102020204" pitchFamily="34" charset="0"/>
            </a:endParaRPr>
          </a:p>
        </p:txBody>
      </p:sp>
      <p:sp>
        <p:nvSpPr>
          <p:cNvPr id="3" name="Subtítulo 2"/>
          <p:cNvSpPr>
            <a:spLocks noGrp="1"/>
          </p:cNvSpPr>
          <p:nvPr>
            <p:ph type="subTitle" idx="1"/>
          </p:nvPr>
        </p:nvSpPr>
        <p:spPr>
          <a:xfrm>
            <a:off x="768926" y="847899"/>
            <a:ext cx="7851371" cy="4409902"/>
          </a:xfrm>
        </p:spPr>
        <p:txBody>
          <a:bodyPr>
            <a:normAutofit fontScale="77500" lnSpcReduction="20000"/>
          </a:bodyPr>
          <a:lstStyle/>
          <a:p>
            <a:pPr marL="342900" indent="-342900" algn="just">
              <a:lnSpc>
                <a:spcPct val="110000"/>
              </a:lnSpc>
              <a:buFont typeface="Arial" panose="020B0604020202020204" pitchFamily="34" charset="0"/>
              <a:buChar char="•"/>
            </a:pPr>
            <a:r>
              <a:rPr lang="eu-ES" dirty="0"/>
              <a:t>2019an </a:t>
            </a:r>
            <a:r>
              <a:rPr lang="eu-ES" dirty="0" smtClean="0"/>
              <a:t>argitaratutako </a:t>
            </a:r>
            <a:r>
              <a:rPr lang="eu-ES" dirty="0" err="1" smtClean="0"/>
              <a:t>GINAren</a:t>
            </a:r>
            <a:r>
              <a:rPr lang="eu-ES" dirty="0" smtClean="0"/>
              <a:t> (Asmarako </a:t>
            </a:r>
            <a:r>
              <a:rPr lang="eu-ES" dirty="0"/>
              <a:t>Ekimen </a:t>
            </a:r>
            <a:r>
              <a:rPr lang="eu-ES" dirty="0" smtClean="0"/>
              <a:t>Globala) eguneraketa azken urteetako </a:t>
            </a:r>
            <a:r>
              <a:rPr lang="eu-ES" dirty="0"/>
              <a:t>aldaketarik garrantzitsuena da, </a:t>
            </a:r>
            <a:r>
              <a:rPr lang="eu-ES" dirty="0" smtClean="0"/>
              <a:t>eta </a:t>
            </a:r>
            <a:r>
              <a:rPr lang="eu-ES" dirty="0"/>
              <a:t>batez </a:t>
            </a:r>
            <a:r>
              <a:rPr lang="eu-ES" dirty="0" smtClean="0"/>
              <a:t>ere </a:t>
            </a:r>
            <a:r>
              <a:rPr lang="eu-ES" dirty="0"/>
              <a:t>asma arinaren tratamenduari eragiten </a:t>
            </a:r>
            <a:r>
              <a:rPr lang="eu-ES" dirty="0" smtClean="0"/>
              <a:t>dio.</a:t>
            </a:r>
          </a:p>
          <a:p>
            <a:pPr marL="342900" indent="-342900" algn="just">
              <a:lnSpc>
                <a:spcPct val="110000"/>
              </a:lnSpc>
              <a:buFont typeface="Arial" panose="020B0604020202020204" pitchFamily="34" charset="0"/>
              <a:buChar char="•"/>
            </a:pPr>
            <a:r>
              <a:rPr lang="eu-ES" dirty="0" smtClean="0"/>
              <a:t>Heldu </a:t>
            </a:r>
            <a:r>
              <a:rPr lang="eu-ES" dirty="0"/>
              <a:t>asmatikoen % 50-75ek asma arina </a:t>
            </a:r>
            <a:r>
              <a:rPr lang="eu-ES" dirty="0" smtClean="0"/>
              <a:t>du. </a:t>
            </a:r>
            <a:endParaRPr lang="es-ES" dirty="0"/>
          </a:p>
          <a:p>
            <a:pPr marL="342900" indent="-342900" algn="just">
              <a:lnSpc>
                <a:spcPct val="110000"/>
              </a:lnSpc>
              <a:buFont typeface="Arial" panose="020B0604020202020204" pitchFamily="34" charset="0"/>
              <a:buChar char="•"/>
            </a:pPr>
            <a:r>
              <a:rPr lang="es-ES" b="1" dirty="0" err="1" smtClean="0"/>
              <a:t>Heldu</a:t>
            </a:r>
            <a:r>
              <a:rPr lang="es-ES" b="1" dirty="0" smtClean="0"/>
              <a:t> </a:t>
            </a:r>
            <a:r>
              <a:rPr lang="es-ES" b="1" dirty="0"/>
              <a:t>eta </a:t>
            </a:r>
            <a:r>
              <a:rPr lang="es-ES" b="1" dirty="0" err="1" smtClean="0"/>
              <a:t>nerabeak</a:t>
            </a:r>
            <a:r>
              <a:rPr lang="es-ES" b="1" dirty="0" smtClean="0"/>
              <a:t>:</a:t>
            </a:r>
          </a:p>
          <a:p>
            <a:pPr marL="800100" lvl="1" indent="-342900" algn="just">
              <a:lnSpc>
                <a:spcPct val="110000"/>
              </a:lnSpc>
              <a:buFont typeface="Arial" panose="020B0604020202020204" pitchFamily="34" charset="0"/>
              <a:buChar char="•"/>
            </a:pPr>
            <a:r>
              <a:rPr lang="es-ES" sz="2100" dirty="0" err="1" smtClean="0"/>
              <a:t>GINAk</a:t>
            </a:r>
            <a:r>
              <a:rPr lang="es-ES" sz="2100" dirty="0" smtClean="0"/>
              <a:t> </a:t>
            </a:r>
            <a:r>
              <a:rPr lang="es-ES" sz="2100" dirty="0"/>
              <a:t>jada </a:t>
            </a:r>
            <a:r>
              <a:rPr lang="es-ES" sz="2100" dirty="0" err="1"/>
              <a:t>ez</a:t>
            </a:r>
            <a:r>
              <a:rPr lang="es-ES" sz="2100" dirty="0"/>
              <a:t> du </a:t>
            </a:r>
            <a:r>
              <a:rPr lang="es-ES" sz="2100" dirty="0" err="1"/>
              <a:t>gomendatzen</a:t>
            </a:r>
            <a:r>
              <a:rPr lang="es-ES" sz="2100" dirty="0"/>
              <a:t> </a:t>
            </a:r>
            <a:r>
              <a:rPr lang="es-ES" sz="2100" dirty="0" err="1"/>
              <a:t>iraupen</a:t>
            </a:r>
            <a:r>
              <a:rPr lang="es-ES" sz="2100" dirty="0"/>
              <a:t> </a:t>
            </a:r>
            <a:r>
              <a:rPr lang="es-ES" sz="2100" dirty="0" err="1"/>
              <a:t>laburreko</a:t>
            </a:r>
            <a:r>
              <a:rPr lang="es-ES" sz="2100" dirty="0"/>
              <a:t> beta-</a:t>
            </a:r>
            <a:r>
              <a:rPr lang="es-ES" sz="2100" dirty="0" err="1"/>
              <a:t>agonistak</a:t>
            </a:r>
            <a:r>
              <a:rPr lang="es-ES" sz="2100" dirty="0"/>
              <a:t> (SABA) </a:t>
            </a:r>
            <a:r>
              <a:rPr lang="es-ES" sz="2100" dirty="0" err="1"/>
              <a:t>monoterapian</a:t>
            </a:r>
            <a:r>
              <a:rPr lang="es-ES" sz="2100" dirty="0"/>
              <a:t> </a:t>
            </a:r>
            <a:r>
              <a:rPr lang="es-ES" sz="2100" dirty="0" smtClean="0"/>
              <a:t>premiaren </a:t>
            </a:r>
            <a:r>
              <a:rPr lang="es-ES" sz="2100" dirty="0" err="1"/>
              <a:t>arabera</a:t>
            </a:r>
            <a:r>
              <a:rPr lang="es-ES" sz="2100" dirty="0"/>
              <a:t> </a:t>
            </a:r>
            <a:r>
              <a:rPr lang="es-ES" sz="2100" dirty="0" err="1"/>
              <a:t>erabiltzea</a:t>
            </a:r>
            <a:r>
              <a:rPr lang="es-ES" sz="2100" dirty="0"/>
              <a:t>. Horren </a:t>
            </a:r>
            <a:r>
              <a:rPr lang="es-ES" sz="2100" dirty="0" err="1"/>
              <a:t>ordez</a:t>
            </a:r>
            <a:r>
              <a:rPr lang="es-ES" sz="2100" dirty="0"/>
              <a:t>, 1. </a:t>
            </a:r>
            <a:r>
              <a:rPr lang="es-ES" sz="2100" dirty="0" err="1"/>
              <a:t>mailan</a:t>
            </a:r>
            <a:r>
              <a:rPr lang="es-ES" sz="2100" dirty="0"/>
              <a:t>, </a:t>
            </a:r>
            <a:r>
              <a:rPr lang="es-ES" sz="2100" dirty="0" err="1"/>
              <a:t>inhalatutako</a:t>
            </a:r>
            <a:r>
              <a:rPr lang="es-ES" sz="2100" dirty="0"/>
              <a:t> </a:t>
            </a:r>
            <a:r>
              <a:rPr lang="es-ES" sz="2100" dirty="0" err="1"/>
              <a:t>kortikoideak</a:t>
            </a:r>
            <a:r>
              <a:rPr lang="es-ES" sz="2100" dirty="0"/>
              <a:t> (IK) </a:t>
            </a:r>
            <a:r>
              <a:rPr lang="es-ES" sz="2100" dirty="0" err="1"/>
              <a:t>dosi</a:t>
            </a:r>
            <a:r>
              <a:rPr lang="es-ES" sz="2100" dirty="0"/>
              <a:t> </a:t>
            </a:r>
            <a:r>
              <a:rPr lang="es-ES" sz="2100" dirty="0" err="1"/>
              <a:t>txikietan</a:t>
            </a:r>
            <a:r>
              <a:rPr lang="es-ES" sz="2100" dirty="0"/>
              <a:t> eta </a:t>
            </a:r>
            <a:r>
              <a:rPr lang="es-ES" sz="2100" dirty="0" err="1"/>
              <a:t>formoterola</a:t>
            </a:r>
            <a:r>
              <a:rPr lang="es-ES" sz="2100" dirty="0"/>
              <a:t> </a:t>
            </a:r>
            <a:r>
              <a:rPr lang="es-ES" sz="2100" dirty="0" err="1" smtClean="0"/>
              <a:t>elkarketa</a:t>
            </a:r>
            <a:r>
              <a:rPr lang="es-ES" sz="2100" dirty="0" smtClean="0"/>
              <a:t>(</a:t>
            </a:r>
            <a:r>
              <a:rPr lang="es-ES" sz="2100" dirty="0" err="1" smtClean="0"/>
              <a:t>IK-FOR</a:t>
            </a:r>
            <a:r>
              <a:rPr lang="es-ES" sz="2100" dirty="0" smtClean="0"/>
              <a:t>) premiaren </a:t>
            </a:r>
            <a:r>
              <a:rPr lang="es-ES" sz="2100" dirty="0" err="1"/>
              <a:t>arabera</a:t>
            </a:r>
            <a:r>
              <a:rPr lang="es-ES" sz="2100" dirty="0"/>
              <a:t> </a:t>
            </a:r>
            <a:r>
              <a:rPr lang="es-ES" sz="2100" dirty="0" err="1"/>
              <a:t>erabiltzea</a:t>
            </a:r>
            <a:r>
              <a:rPr lang="es-ES" sz="2100" dirty="0"/>
              <a:t> </a:t>
            </a:r>
            <a:r>
              <a:rPr lang="es-ES" sz="2100" dirty="0" err="1"/>
              <a:t>lehenesten</a:t>
            </a:r>
            <a:r>
              <a:rPr lang="es-ES" sz="2100" dirty="0"/>
              <a:t> du. </a:t>
            </a:r>
            <a:endParaRPr lang="es-ES" sz="2100" dirty="0" smtClean="0"/>
          </a:p>
          <a:p>
            <a:pPr marL="800100" lvl="1" indent="-342900" algn="just">
              <a:lnSpc>
                <a:spcPct val="110000"/>
              </a:lnSpc>
              <a:buFont typeface="Arial" panose="020B0604020202020204" pitchFamily="34" charset="0"/>
              <a:buChar char="•"/>
            </a:pPr>
            <a:r>
              <a:rPr lang="es-ES" sz="2100" dirty="0" smtClean="0"/>
              <a:t>2</a:t>
            </a:r>
            <a:r>
              <a:rPr lang="es-ES" sz="2100" dirty="0"/>
              <a:t>. </a:t>
            </a:r>
            <a:r>
              <a:rPr lang="es-ES" sz="2100" dirty="0" err="1"/>
              <a:t>mailan</a:t>
            </a:r>
            <a:r>
              <a:rPr lang="es-ES" sz="2100" dirty="0"/>
              <a:t>, </a:t>
            </a:r>
            <a:r>
              <a:rPr lang="es-ES" sz="2100" dirty="0" err="1"/>
              <a:t>lehentasunezko</a:t>
            </a:r>
            <a:r>
              <a:rPr lang="es-ES" sz="2100" dirty="0"/>
              <a:t> </a:t>
            </a:r>
            <a:r>
              <a:rPr lang="es-ES" sz="2100" dirty="0" err="1"/>
              <a:t>aukera</a:t>
            </a:r>
            <a:r>
              <a:rPr lang="es-ES" sz="2100" dirty="0"/>
              <a:t> </a:t>
            </a:r>
            <a:r>
              <a:rPr lang="es-ES" sz="2100" dirty="0" err="1"/>
              <a:t>gisa</a:t>
            </a:r>
            <a:r>
              <a:rPr lang="es-ES" sz="2100" dirty="0"/>
              <a:t>, IK-FOR premiaren </a:t>
            </a:r>
            <a:r>
              <a:rPr lang="es-ES" sz="2100" dirty="0" err="1"/>
              <a:t>arabera</a:t>
            </a:r>
            <a:r>
              <a:rPr lang="es-ES" sz="2100" dirty="0"/>
              <a:t> </a:t>
            </a:r>
            <a:r>
              <a:rPr lang="es-ES" sz="2100" dirty="0" err="1"/>
              <a:t>edo</a:t>
            </a:r>
            <a:r>
              <a:rPr lang="es-ES" sz="2100" dirty="0"/>
              <a:t> IK </a:t>
            </a:r>
            <a:r>
              <a:rPr lang="es-ES" sz="2100" dirty="0" err="1"/>
              <a:t>egunero</a:t>
            </a:r>
            <a:r>
              <a:rPr lang="es-ES" sz="2100" dirty="0"/>
              <a:t> </a:t>
            </a:r>
            <a:r>
              <a:rPr lang="es-ES" sz="2100" dirty="0" err="1"/>
              <a:t>dosi</a:t>
            </a:r>
            <a:r>
              <a:rPr lang="es-ES" sz="2100" dirty="0"/>
              <a:t> </a:t>
            </a:r>
            <a:r>
              <a:rPr lang="es-ES" sz="2100" dirty="0" err="1"/>
              <a:t>txikietan</a:t>
            </a:r>
            <a:r>
              <a:rPr lang="es-ES" sz="2100" dirty="0"/>
              <a:t> </a:t>
            </a:r>
            <a:r>
              <a:rPr lang="es-ES" sz="2100" dirty="0" err="1"/>
              <a:t>hartzea</a:t>
            </a:r>
            <a:r>
              <a:rPr lang="es-ES" sz="2100" dirty="0"/>
              <a:t> </a:t>
            </a:r>
            <a:r>
              <a:rPr lang="es-ES" sz="2100" dirty="0" err="1"/>
              <a:t>gomendatzen</a:t>
            </a:r>
            <a:r>
              <a:rPr lang="es-ES" sz="2100" dirty="0"/>
              <a:t> </a:t>
            </a:r>
            <a:r>
              <a:rPr lang="es-ES" sz="2100" dirty="0" err="1"/>
              <a:t>ditu</a:t>
            </a:r>
            <a:r>
              <a:rPr lang="es-ES" sz="2100" dirty="0"/>
              <a:t>. </a:t>
            </a:r>
            <a:endParaRPr lang="es-ES" sz="2100" dirty="0" smtClean="0"/>
          </a:p>
          <a:p>
            <a:pPr marL="342900" indent="-342900" algn="just">
              <a:lnSpc>
                <a:spcPct val="110000"/>
              </a:lnSpc>
              <a:buFont typeface="Arial" panose="020B0604020202020204" pitchFamily="34" charset="0"/>
              <a:buChar char="•"/>
            </a:pPr>
            <a:r>
              <a:rPr lang="es-ES" b="1" dirty="0" err="1" smtClean="0"/>
              <a:t>Haurrak</a:t>
            </a:r>
            <a:r>
              <a:rPr lang="es-ES" b="1" dirty="0" smtClean="0"/>
              <a:t> (6-11 </a:t>
            </a:r>
            <a:r>
              <a:rPr lang="es-ES" b="1" dirty="0" err="1" smtClean="0"/>
              <a:t>urte</a:t>
            </a:r>
            <a:r>
              <a:rPr lang="es-ES" b="1" dirty="0" smtClean="0"/>
              <a:t> </a:t>
            </a:r>
            <a:r>
              <a:rPr lang="es-ES" b="1" dirty="0" err="1" smtClean="0"/>
              <a:t>bitartekoak</a:t>
            </a:r>
            <a:r>
              <a:rPr lang="es-ES" dirty="0" smtClean="0"/>
              <a:t>): </a:t>
            </a:r>
          </a:p>
          <a:p>
            <a:pPr marL="800100" lvl="1" indent="-342900" algn="just">
              <a:lnSpc>
                <a:spcPct val="110000"/>
              </a:lnSpc>
              <a:buFont typeface="Arial" panose="020B0604020202020204" pitchFamily="34" charset="0"/>
              <a:buChar char="•"/>
            </a:pPr>
            <a:r>
              <a:rPr lang="es-ES" dirty="0" err="1" smtClean="0"/>
              <a:t>GINAk</a:t>
            </a:r>
            <a:r>
              <a:rPr lang="es-ES" dirty="0" smtClean="0"/>
              <a:t>, </a:t>
            </a:r>
            <a:r>
              <a:rPr lang="es-ES" dirty="0" err="1" smtClean="0"/>
              <a:t>tratamendurako</a:t>
            </a:r>
            <a:r>
              <a:rPr lang="es-ES" dirty="0" smtClean="0"/>
              <a:t> </a:t>
            </a:r>
            <a:r>
              <a:rPr lang="es-ES" dirty="0" err="1"/>
              <a:t>beste</a:t>
            </a:r>
            <a:r>
              <a:rPr lang="es-ES" dirty="0"/>
              <a:t> </a:t>
            </a:r>
            <a:r>
              <a:rPr lang="es-ES" dirty="0" err="1"/>
              <a:t>aukera</a:t>
            </a:r>
            <a:r>
              <a:rPr lang="es-ES" dirty="0"/>
              <a:t> </a:t>
            </a:r>
            <a:r>
              <a:rPr lang="es-ES" dirty="0" err="1"/>
              <a:t>batzuen</a:t>
            </a:r>
            <a:r>
              <a:rPr lang="es-ES" dirty="0"/>
              <a:t> </a:t>
            </a:r>
            <a:r>
              <a:rPr lang="es-ES" dirty="0" err="1"/>
              <a:t>atalean</a:t>
            </a:r>
            <a:r>
              <a:rPr lang="es-ES" dirty="0"/>
              <a:t>, </a:t>
            </a:r>
            <a:r>
              <a:rPr lang="es-ES" dirty="0" err="1"/>
              <a:t>gehitu</a:t>
            </a:r>
            <a:r>
              <a:rPr lang="es-ES" dirty="0"/>
              <a:t> du </a:t>
            </a:r>
            <a:r>
              <a:rPr lang="es-ES" dirty="0" err="1"/>
              <a:t>IKen</a:t>
            </a:r>
            <a:r>
              <a:rPr lang="es-ES" dirty="0"/>
              <a:t> </a:t>
            </a:r>
            <a:r>
              <a:rPr lang="es-ES" dirty="0" err="1"/>
              <a:t>dosi</a:t>
            </a:r>
            <a:r>
              <a:rPr lang="es-ES" dirty="0"/>
              <a:t> </a:t>
            </a:r>
            <a:r>
              <a:rPr lang="es-ES" dirty="0" err="1"/>
              <a:t>txikiak</a:t>
            </a:r>
            <a:r>
              <a:rPr lang="es-ES" dirty="0"/>
              <a:t> </a:t>
            </a:r>
            <a:r>
              <a:rPr lang="es-ES" dirty="0" err="1"/>
              <a:t>erabiltzea</a:t>
            </a:r>
            <a:r>
              <a:rPr lang="es-ES" dirty="0"/>
              <a:t> </a:t>
            </a:r>
            <a:r>
              <a:rPr lang="es-ES" dirty="0" err="1"/>
              <a:t>SABAren</a:t>
            </a:r>
            <a:r>
              <a:rPr lang="es-ES" dirty="0"/>
              <a:t> </a:t>
            </a:r>
            <a:r>
              <a:rPr lang="es-ES" dirty="0" err="1"/>
              <a:t>hartualdi</a:t>
            </a:r>
            <a:r>
              <a:rPr lang="es-ES" dirty="0"/>
              <a:t> </a:t>
            </a:r>
            <a:r>
              <a:rPr lang="es-ES" dirty="0" err="1" smtClean="0"/>
              <a:t>bakoitzarekin</a:t>
            </a:r>
            <a:r>
              <a:rPr lang="es-ES" dirty="0" smtClean="0"/>
              <a:t>.  </a:t>
            </a:r>
          </a:p>
          <a:p>
            <a:pPr marL="342900" indent="-342900" algn="just">
              <a:lnSpc>
                <a:spcPct val="110000"/>
              </a:lnSpc>
              <a:buFont typeface="Arial" panose="020B0604020202020204" pitchFamily="34" charset="0"/>
              <a:buChar char="•"/>
            </a:pPr>
            <a:r>
              <a:rPr lang="eu-ES" dirty="0" err="1"/>
              <a:t>GINAren</a:t>
            </a:r>
            <a:r>
              <a:rPr lang="eu-ES" dirty="0"/>
              <a:t> </a:t>
            </a:r>
            <a:r>
              <a:rPr lang="eu-ES" dirty="0" smtClean="0"/>
              <a:t>gomendioek </a:t>
            </a:r>
            <a:r>
              <a:rPr lang="eu-ES" dirty="0"/>
              <a:t>eztabaida eragin </a:t>
            </a:r>
            <a:r>
              <a:rPr lang="eu-ES" dirty="0" smtClean="0"/>
              <a:t>dute.</a:t>
            </a:r>
            <a:endParaRPr lang="es-ES" dirty="0"/>
          </a:p>
          <a:p>
            <a:pPr marL="342900" indent="-342900" algn="just">
              <a:lnSpc>
                <a:spcPct val="110000"/>
              </a:lnSpc>
              <a:buFont typeface="Arial" panose="020B0604020202020204" pitchFamily="34" charset="0"/>
              <a:buChar char="•"/>
            </a:pPr>
            <a:endParaRPr lang="es-ES" dirty="0"/>
          </a:p>
        </p:txBody>
      </p:sp>
    </p:spTree>
    <p:extLst>
      <p:ext uri="{BB962C8B-B14F-4D97-AF65-F5344CB8AC3E}">
        <p14:creationId xmlns:p14="http://schemas.microsoft.com/office/powerpoint/2010/main" val="2584842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8927" y="224588"/>
            <a:ext cx="7772400" cy="831128"/>
          </a:xfrm>
        </p:spPr>
        <p:txBody>
          <a:bodyPr/>
          <a:lstStyle/>
          <a:p>
            <a:r>
              <a:rPr lang="es-ES" sz="2800" dirty="0" err="1" smtClean="0">
                <a:latin typeface="Arial Black" panose="020B0A04020102020204" pitchFamily="34" charset="0"/>
              </a:rPr>
              <a:t>ALDAKETEN</a:t>
            </a:r>
            <a:r>
              <a:rPr lang="es-ES" sz="2800" dirty="0" smtClean="0">
                <a:latin typeface="Arial Black" panose="020B0A04020102020204" pitchFamily="34" charset="0"/>
              </a:rPr>
              <a:t> </a:t>
            </a:r>
            <a:r>
              <a:rPr lang="es-ES" sz="2800" dirty="0" err="1" smtClean="0">
                <a:latin typeface="Arial Black" panose="020B0A04020102020204" pitchFamily="34" charset="0"/>
              </a:rPr>
              <a:t>ARRAZOIAK</a:t>
            </a:r>
            <a:r>
              <a:rPr lang="es-ES" sz="2800" dirty="0" smtClean="0">
                <a:latin typeface="Arial Black" panose="020B0A04020102020204" pitchFamily="34" charset="0"/>
              </a:rPr>
              <a:t>:</a:t>
            </a:r>
            <a:br>
              <a:rPr lang="es-ES" sz="2800" dirty="0" smtClean="0">
                <a:latin typeface="Arial Black" panose="020B0A04020102020204" pitchFamily="34" charset="0"/>
              </a:rPr>
            </a:br>
            <a:r>
              <a:rPr lang="es-ES" sz="2800" dirty="0" smtClean="0">
                <a:latin typeface="Arial Black" panose="020B0A04020102020204" pitchFamily="34" charset="0"/>
              </a:rPr>
              <a:t>ASMA </a:t>
            </a:r>
            <a:r>
              <a:rPr lang="es-ES" sz="2800" dirty="0" err="1">
                <a:latin typeface="Arial Black" panose="020B0A04020102020204" pitchFamily="34" charset="0"/>
              </a:rPr>
              <a:t>ARINAREN</a:t>
            </a:r>
            <a:r>
              <a:rPr lang="es-ES" sz="2800" dirty="0">
                <a:latin typeface="Arial Black" panose="020B0A04020102020204" pitchFamily="34" charset="0"/>
              </a:rPr>
              <a:t> </a:t>
            </a:r>
            <a:r>
              <a:rPr lang="es-ES" sz="2800" dirty="0" err="1" smtClean="0">
                <a:latin typeface="Arial Black" panose="020B0A04020102020204" pitchFamily="34" charset="0"/>
              </a:rPr>
              <a:t>ARRISKUAK</a:t>
            </a:r>
            <a:endParaRPr lang="es-ES" sz="2800" dirty="0">
              <a:latin typeface="Arial Black" panose="020B0A04020102020204" pitchFamily="34" charset="0"/>
            </a:endParaRPr>
          </a:p>
        </p:txBody>
      </p:sp>
      <p:sp>
        <p:nvSpPr>
          <p:cNvPr id="3" name="Subtítulo 2"/>
          <p:cNvSpPr>
            <a:spLocks noGrp="1"/>
          </p:cNvSpPr>
          <p:nvPr>
            <p:ph type="subTitle" idx="1"/>
          </p:nvPr>
        </p:nvSpPr>
        <p:spPr>
          <a:xfrm>
            <a:off x="143691" y="1077092"/>
            <a:ext cx="8476607" cy="4511436"/>
          </a:xfrm>
        </p:spPr>
        <p:txBody>
          <a:bodyPr>
            <a:normAutofit fontScale="70000" lnSpcReduction="20000"/>
          </a:bodyPr>
          <a:lstStyle/>
          <a:p>
            <a:pPr marL="342900" indent="-342900" algn="just">
              <a:lnSpc>
                <a:spcPct val="130000"/>
              </a:lnSpc>
              <a:spcBef>
                <a:spcPts val="800"/>
              </a:spcBef>
              <a:buFont typeface="Arial" panose="020B0604020202020204" pitchFamily="34" charset="0"/>
              <a:buChar char="•"/>
            </a:pPr>
            <a:r>
              <a:rPr lang="eu-ES" dirty="0" smtClean="0"/>
              <a:t>Sintoma </a:t>
            </a:r>
            <a:r>
              <a:rPr lang="eu-ES" dirty="0"/>
              <a:t>bakanak edo intentsitate gutxikoak badituzte ere, exazerbazio larriak izan </a:t>
            </a:r>
            <a:r>
              <a:rPr lang="eu-ES" dirty="0" smtClean="0"/>
              <a:t>ditzakete (0,12 </a:t>
            </a:r>
            <a:r>
              <a:rPr lang="eu-ES" dirty="0"/>
              <a:t>eta 0,77 bitarteko maiztasunarekin, paziente eta urte </a:t>
            </a:r>
            <a:r>
              <a:rPr lang="eu-ES" dirty="0" smtClean="0"/>
              <a:t>bakoitzeko). </a:t>
            </a:r>
            <a:r>
              <a:rPr lang="eu-ES" dirty="0"/>
              <a:t>Arreta urgentea behar duten exazerbazioen % 30-40 asma arina duten pazienteei </a:t>
            </a:r>
            <a:r>
              <a:rPr lang="eu-ES" dirty="0" smtClean="0"/>
              <a:t>dagozkie. </a:t>
            </a:r>
          </a:p>
          <a:p>
            <a:pPr marL="342900" indent="-342900" algn="just">
              <a:lnSpc>
                <a:spcPct val="130000"/>
              </a:lnSpc>
              <a:spcBef>
                <a:spcPts val="800"/>
              </a:spcBef>
              <a:buFont typeface="Arial" panose="020B0604020202020204" pitchFamily="34" charset="0"/>
              <a:buChar char="•"/>
            </a:pPr>
            <a:r>
              <a:rPr lang="es-ES" dirty="0" err="1" smtClean="0"/>
              <a:t>SABA</a:t>
            </a:r>
            <a:r>
              <a:rPr lang="es-ES" dirty="0" smtClean="0"/>
              <a:t> </a:t>
            </a:r>
            <a:r>
              <a:rPr lang="es-ES" dirty="0" err="1"/>
              <a:t>monoterapiaren</a:t>
            </a:r>
            <a:r>
              <a:rPr lang="es-ES" dirty="0"/>
              <a:t> </a:t>
            </a:r>
            <a:r>
              <a:rPr lang="es-ES" dirty="0" err="1"/>
              <a:t>tratamendua</a:t>
            </a:r>
            <a:r>
              <a:rPr lang="es-ES" dirty="0"/>
              <a:t> </a:t>
            </a:r>
            <a:r>
              <a:rPr lang="es-ES" dirty="0" err="1"/>
              <a:t>exazerbazio-arrisku</a:t>
            </a:r>
            <a:r>
              <a:rPr lang="es-ES" dirty="0"/>
              <a:t> </a:t>
            </a:r>
            <a:r>
              <a:rPr lang="es-ES" dirty="0" err="1"/>
              <a:t>handiagoarekin</a:t>
            </a:r>
            <a:r>
              <a:rPr lang="es-ES" dirty="0"/>
              <a:t> eta </a:t>
            </a:r>
            <a:r>
              <a:rPr lang="es-ES" dirty="0" err="1"/>
              <a:t>biriketako</a:t>
            </a:r>
            <a:r>
              <a:rPr lang="es-ES" dirty="0"/>
              <a:t> </a:t>
            </a:r>
            <a:r>
              <a:rPr lang="es-ES" dirty="0" err="1"/>
              <a:t>funtzio</a:t>
            </a:r>
            <a:r>
              <a:rPr lang="es-ES" dirty="0"/>
              <a:t> </a:t>
            </a:r>
            <a:r>
              <a:rPr lang="es-ES" dirty="0" err="1"/>
              <a:t>murriztuarekin</a:t>
            </a:r>
            <a:r>
              <a:rPr lang="es-ES" dirty="0"/>
              <a:t> </a:t>
            </a:r>
            <a:r>
              <a:rPr lang="es-ES" dirty="0" err="1"/>
              <a:t>lotzen</a:t>
            </a:r>
            <a:r>
              <a:rPr lang="es-ES" dirty="0"/>
              <a:t> </a:t>
            </a:r>
            <a:r>
              <a:rPr lang="es-ES" dirty="0" smtClean="0"/>
              <a:t>da, eta SABA </a:t>
            </a:r>
            <a:r>
              <a:rPr lang="es-ES" dirty="0" err="1"/>
              <a:t>gehiegi</a:t>
            </a:r>
            <a:r>
              <a:rPr lang="es-ES" dirty="0"/>
              <a:t> </a:t>
            </a:r>
            <a:r>
              <a:rPr lang="es-ES" dirty="0" err="1"/>
              <a:t>erabiltzea</a:t>
            </a:r>
            <a:r>
              <a:rPr lang="es-ES" dirty="0"/>
              <a:t> </a:t>
            </a:r>
            <a:r>
              <a:rPr lang="es-ES" dirty="0" err="1" smtClean="0"/>
              <a:t>exazerbazio</a:t>
            </a:r>
            <a:r>
              <a:rPr lang="es-ES" dirty="0" smtClean="0"/>
              <a:t> </a:t>
            </a:r>
            <a:r>
              <a:rPr lang="es-ES" dirty="0" err="1"/>
              <a:t>larriak</a:t>
            </a:r>
            <a:r>
              <a:rPr lang="es-ES" dirty="0"/>
              <a:t> </a:t>
            </a:r>
            <a:r>
              <a:rPr lang="es-ES" dirty="0" err="1"/>
              <a:t>izateko</a:t>
            </a:r>
            <a:r>
              <a:rPr lang="es-ES" dirty="0"/>
              <a:t> </a:t>
            </a:r>
            <a:r>
              <a:rPr lang="es-ES" dirty="0" err="1"/>
              <a:t>arrisku</a:t>
            </a:r>
            <a:r>
              <a:rPr lang="es-ES" dirty="0"/>
              <a:t> </a:t>
            </a:r>
            <a:r>
              <a:rPr lang="es-ES" dirty="0" err="1" smtClean="0"/>
              <a:t>handiagoarekin</a:t>
            </a:r>
            <a:r>
              <a:rPr lang="es-ES" dirty="0" smtClean="0"/>
              <a:t>, </a:t>
            </a:r>
            <a:r>
              <a:rPr lang="es-ES" dirty="0" err="1" smtClean="0"/>
              <a:t>heriotza-arriskua</a:t>
            </a:r>
            <a:r>
              <a:rPr lang="es-ES" dirty="0" smtClean="0"/>
              <a:t> </a:t>
            </a:r>
            <a:r>
              <a:rPr lang="es-ES" dirty="0" err="1" smtClean="0"/>
              <a:t>barne</a:t>
            </a:r>
            <a:r>
              <a:rPr lang="es-ES" dirty="0" smtClean="0"/>
              <a:t>. </a:t>
            </a:r>
            <a:endParaRPr lang="es-ES" dirty="0"/>
          </a:p>
          <a:p>
            <a:pPr marL="342900" indent="-342900" algn="just">
              <a:lnSpc>
                <a:spcPct val="130000"/>
              </a:lnSpc>
              <a:spcBef>
                <a:spcPts val="800"/>
              </a:spcBef>
              <a:buFont typeface="Arial" panose="020B0604020202020204" pitchFamily="34" charset="0"/>
              <a:buChar char="•"/>
            </a:pPr>
            <a:r>
              <a:rPr lang="es-ES" dirty="0" err="1" smtClean="0"/>
              <a:t>IK</a:t>
            </a:r>
            <a:r>
              <a:rPr lang="es-ES" dirty="0" smtClean="0"/>
              <a:t> </a:t>
            </a:r>
            <a:r>
              <a:rPr lang="es-ES" dirty="0" err="1" smtClean="0"/>
              <a:t>dosi</a:t>
            </a:r>
            <a:r>
              <a:rPr lang="es-ES" dirty="0" smtClean="0"/>
              <a:t> </a:t>
            </a:r>
            <a:r>
              <a:rPr lang="es-ES" dirty="0" err="1"/>
              <a:t>txikietan</a:t>
            </a:r>
            <a:r>
              <a:rPr lang="es-ES" dirty="0"/>
              <a:t> oso </a:t>
            </a:r>
            <a:r>
              <a:rPr lang="es-ES" dirty="0" err="1"/>
              <a:t>eraginkorrak</a:t>
            </a:r>
            <a:r>
              <a:rPr lang="es-ES" dirty="0"/>
              <a:t> </a:t>
            </a:r>
            <a:r>
              <a:rPr lang="es-ES" dirty="0" err="1"/>
              <a:t>dira</a:t>
            </a:r>
            <a:r>
              <a:rPr lang="es-ES" dirty="0"/>
              <a:t> </a:t>
            </a:r>
            <a:r>
              <a:rPr lang="es-ES" dirty="0" smtClean="0"/>
              <a:t>asma-</a:t>
            </a:r>
            <a:r>
              <a:rPr lang="es-ES" dirty="0" err="1" smtClean="0"/>
              <a:t>sintomak</a:t>
            </a:r>
            <a:r>
              <a:rPr lang="es-ES" dirty="0" smtClean="0"/>
              <a:t> eta </a:t>
            </a:r>
            <a:r>
              <a:rPr lang="es-ES" dirty="0" err="1" smtClean="0"/>
              <a:t>biriketako</a:t>
            </a:r>
            <a:r>
              <a:rPr lang="es-ES" dirty="0" smtClean="0"/>
              <a:t> </a:t>
            </a:r>
            <a:r>
              <a:rPr lang="es-ES" dirty="0" err="1" smtClean="0"/>
              <a:t>funtzioa</a:t>
            </a:r>
            <a:r>
              <a:rPr lang="es-ES" dirty="0" smtClean="0"/>
              <a:t>  </a:t>
            </a:r>
            <a:r>
              <a:rPr lang="es-ES" dirty="0" err="1" smtClean="0"/>
              <a:t>hobetzeko</a:t>
            </a:r>
            <a:r>
              <a:rPr lang="es-ES" dirty="0" smtClean="0"/>
              <a:t> eta </a:t>
            </a:r>
            <a:r>
              <a:rPr lang="es-ES" dirty="0" err="1" smtClean="0"/>
              <a:t>exazerbazioak</a:t>
            </a:r>
            <a:r>
              <a:rPr lang="es-ES" dirty="0" smtClean="0"/>
              <a:t> </a:t>
            </a:r>
            <a:r>
              <a:rPr lang="es-ES" dirty="0" err="1" smtClean="0"/>
              <a:t>murrizteko</a:t>
            </a:r>
            <a:r>
              <a:rPr lang="es-ES" dirty="0" smtClean="0"/>
              <a:t>, </a:t>
            </a:r>
            <a:r>
              <a:rPr lang="es-ES" dirty="0" err="1" smtClean="0"/>
              <a:t>baina</a:t>
            </a:r>
            <a:r>
              <a:rPr lang="es-ES" dirty="0" smtClean="0"/>
              <a:t> </a:t>
            </a:r>
            <a:r>
              <a:rPr lang="es-ES" dirty="0" err="1"/>
              <a:t>mantentzeko</a:t>
            </a:r>
            <a:r>
              <a:rPr lang="es-ES" dirty="0"/>
              <a:t> </a:t>
            </a:r>
            <a:r>
              <a:rPr lang="es-ES" dirty="0" err="1"/>
              <a:t>terapiarekiko</a:t>
            </a:r>
            <a:r>
              <a:rPr lang="es-ES" dirty="0"/>
              <a:t> </a:t>
            </a:r>
            <a:r>
              <a:rPr lang="es-ES" dirty="0" err="1"/>
              <a:t>atxikidura</a:t>
            </a:r>
            <a:r>
              <a:rPr lang="es-ES" dirty="0"/>
              <a:t> </a:t>
            </a:r>
            <a:r>
              <a:rPr lang="es-ES" dirty="0" err="1"/>
              <a:t>txikia</a:t>
            </a:r>
            <a:r>
              <a:rPr lang="es-ES" dirty="0"/>
              <a:t> </a:t>
            </a:r>
            <a:r>
              <a:rPr lang="es-ES" dirty="0" err="1"/>
              <a:t>izaten</a:t>
            </a:r>
            <a:r>
              <a:rPr lang="es-ES" dirty="0"/>
              <a:t> </a:t>
            </a:r>
            <a:r>
              <a:rPr lang="es-ES" dirty="0" smtClean="0"/>
              <a:t>da.   </a:t>
            </a:r>
            <a:endParaRPr lang="es-ES" dirty="0"/>
          </a:p>
          <a:p>
            <a:pPr marL="342900" indent="-342900" algn="just">
              <a:lnSpc>
                <a:spcPct val="130000"/>
              </a:lnSpc>
              <a:spcBef>
                <a:spcPts val="800"/>
              </a:spcBef>
              <a:buFont typeface="Arial" panose="020B0604020202020204" pitchFamily="34" charset="0"/>
              <a:buChar char="•"/>
            </a:pPr>
            <a:r>
              <a:rPr lang="es-ES" dirty="0"/>
              <a:t>2007az </a:t>
            </a:r>
            <a:r>
              <a:rPr lang="es-ES" dirty="0" err="1"/>
              <a:t>geroztik</a:t>
            </a:r>
            <a:r>
              <a:rPr lang="es-ES" dirty="0"/>
              <a:t>, </a:t>
            </a:r>
            <a:r>
              <a:rPr lang="es-ES" dirty="0" err="1" smtClean="0"/>
              <a:t>GINAk</a:t>
            </a:r>
            <a:r>
              <a:rPr lang="es-ES" dirty="0" smtClean="0"/>
              <a:t> </a:t>
            </a:r>
            <a:r>
              <a:rPr lang="es-ES" dirty="0"/>
              <a:t>asma </a:t>
            </a:r>
            <a:r>
              <a:rPr lang="es-ES" dirty="0" err="1"/>
              <a:t>arinaren</a:t>
            </a:r>
            <a:r>
              <a:rPr lang="es-ES" dirty="0"/>
              <a:t> </a:t>
            </a:r>
            <a:r>
              <a:rPr lang="es-ES" dirty="0" err="1"/>
              <a:t>tratamenduan</a:t>
            </a:r>
            <a:r>
              <a:rPr lang="es-ES" dirty="0"/>
              <a:t> </a:t>
            </a:r>
            <a:r>
              <a:rPr lang="es-ES" dirty="0" err="1"/>
              <a:t>budesonida</a:t>
            </a:r>
            <a:r>
              <a:rPr lang="es-ES" dirty="0"/>
              <a:t> </a:t>
            </a:r>
            <a:r>
              <a:rPr lang="es-ES" dirty="0" err="1"/>
              <a:t>dosi</a:t>
            </a:r>
            <a:r>
              <a:rPr lang="es-ES" dirty="0"/>
              <a:t> </a:t>
            </a:r>
            <a:r>
              <a:rPr lang="es-ES" dirty="0" err="1"/>
              <a:t>txikietan</a:t>
            </a:r>
            <a:r>
              <a:rPr lang="es-ES" dirty="0"/>
              <a:t> eta </a:t>
            </a:r>
            <a:r>
              <a:rPr lang="es-ES" dirty="0" err="1"/>
              <a:t>formoterolaren</a:t>
            </a:r>
            <a:r>
              <a:rPr lang="es-ES" dirty="0"/>
              <a:t> </a:t>
            </a:r>
            <a:r>
              <a:rPr lang="es-ES" dirty="0" err="1"/>
              <a:t>elkarketa</a:t>
            </a:r>
            <a:r>
              <a:rPr lang="es-ES" dirty="0"/>
              <a:t> premiaren </a:t>
            </a:r>
            <a:r>
              <a:rPr lang="es-ES" dirty="0" err="1"/>
              <a:t>arabera</a:t>
            </a:r>
            <a:r>
              <a:rPr lang="es-ES" dirty="0"/>
              <a:t> (BUDE-FOR) </a:t>
            </a:r>
            <a:r>
              <a:rPr lang="es-ES" dirty="0" err="1"/>
              <a:t>erabiltzeko</a:t>
            </a:r>
            <a:r>
              <a:rPr lang="es-ES" dirty="0"/>
              <a:t> </a:t>
            </a:r>
            <a:r>
              <a:rPr lang="es-ES" dirty="0" err="1"/>
              <a:t>ikerketa</a:t>
            </a:r>
            <a:r>
              <a:rPr lang="es-ES" dirty="0"/>
              <a:t> </a:t>
            </a:r>
            <a:r>
              <a:rPr lang="es-ES" dirty="0" err="1"/>
              <a:t>bultzatu</a:t>
            </a:r>
            <a:r>
              <a:rPr lang="es-ES" dirty="0"/>
              <a:t> </a:t>
            </a:r>
            <a:r>
              <a:rPr lang="es-ES" dirty="0" err="1" smtClean="0"/>
              <a:t>dute</a:t>
            </a:r>
            <a:r>
              <a:rPr lang="es-ES" dirty="0" smtClean="0"/>
              <a:t>, </a:t>
            </a:r>
            <a:r>
              <a:rPr lang="de-DE" dirty="0"/>
              <a:t>egunero IK hartu beharrik </a:t>
            </a:r>
            <a:r>
              <a:rPr lang="de-DE" dirty="0" smtClean="0"/>
              <a:t>gabe, </a:t>
            </a:r>
            <a:r>
              <a:rPr lang="es-ES" dirty="0"/>
              <a:t> </a:t>
            </a:r>
            <a:r>
              <a:rPr lang="es-ES" dirty="0" smtClean="0"/>
              <a:t>SYGMA </a:t>
            </a:r>
            <a:r>
              <a:rPr lang="es-ES" dirty="0" err="1" smtClean="0"/>
              <a:t>saiakuntza</a:t>
            </a:r>
            <a:r>
              <a:rPr lang="es-ES" dirty="0" smtClean="0"/>
              <a:t> </a:t>
            </a:r>
            <a:r>
              <a:rPr lang="es-ES" dirty="0" err="1"/>
              <a:t>klinikoen</a:t>
            </a:r>
            <a:r>
              <a:rPr lang="es-ES" dirty="0"/>
              <a:t> </a:t>
            </a:r>
            <a:r>
              <a:rPr lang="es-ES" dirty="0" smtClean="0"/>
              <a:t> </a:t>
            </a:r>
            <a:r>
              <a:rPr lang="es-ES" dirty="0" err="1"/>
              <a:t>bidez</a:t>
            </a:r>
            <a:r>
              <a:rPr lang="es-ES" dirty="0"/>
              <a:t>. </a:t>
            </a:r>
          </a:p>
          <a:p>
            <a:pPr marL="342900" indent="-342900" algn="just">
              <a:lnSpc>
                <a:spcPct val="130000"/>
              </a:lnSpc>
              <a:spcBef>
                <a:spcPts val="800"/>
              </a:spcBef>
              <a:buFont typeface="Arial" panose="020B0604020202020204" pitchFamily="34" charset="0"/>
              <a:buChar char="•"/>
            </a:pPr>
            <a:r>
              <a:rPr lang="es-ES" dirty="0" err="1"/>
              <a:t>Formoterola</a:t>
            </a:r>
            <a:r>
              <a:rPr lang="es-ES" dirty="0"/>
              <a:t> </a:t>
            </a:r>
            <a:r>
              <a:rPr lang="es-ES" dirty="0" err="1"/>
              <a:t>iraupen</a:t>
            </a:r>
            <a:r>
              <a:rPr lang="es-ES" dirty="0"/>
              <a:t> </a:t>
            </a:r>
            <a:r>
              <a:rPr lang="es-ES" dirty="0" err="1"/>
              <a:t>luzeko</a:t>
            </a:r>
            <a:r>
              <a:rPr lang="es-ES" dirty="0"/>
              <a:t> beta-agonista </a:t>
            </a:r>
            <a:r>
              <a:rPr lang="es-ES" dirty="0" err="1"/>
              <a:t>adrenergiko</a:t>
            </a:r>
            <a:r>
              <a:rPr lang="es-ES" dirty="0"/>
              <a:t> </a:t>
            </a:r>
            <a:r>
              <a:rPr lang="es-ES" dirty="0" err="1"/>
              <a:t>bat</a:t>
            </a:r>
            <a:r>
              <a:rPr lang="es-ES" dirty="0"/>
              <a:t> da (LABA), </a:t>
            </a:r>
            <a:r>
              <a:rPr lang="es-ES" dirty="0" err="1"/>
              <a:t>ekintza-hasiera</a:t>
            </a:r>
            <a:r>
              <a:rPr lang="es-ES" dirty="0"/>
              <a:t> </a:t>
            </a:r>
            <a:r>
              <a:rPr lang="es-ES" dirty="0" err="1"/>
              <a:t>azkarra</a:t>
            </a:r>
            <a:r>
              <a:rPr lang="es-ES" dirty="0"/>
              <a:t> du, </a:t>
            </a:r>
            <a:r>
              <a:rPr lang="es-ES" dirty="0" err="1"/>
              <a:t>salbutamolaren</a:t>
            </a:r>
            <a:r>
              <a:rPr lang="es-ES" dirty="0"/>
              <a:t> </a:t>
            </a:r>
            <a:r>
              <a:rPr lang="es-ES" dirty="0" err="1"/>
              <a:t>antzekoa</a:t>
            </a:r>
            <a:r>
              <a:rPr lang="es-ES" dirty="0"/>
              <a:t> (3-5 </a:t>
            </a:r>
            <a:r>
              <a:rPr lang="es-ES" dirty="0" err="1"/>
              <a:t>minutu</a:t>
            </a:r>
            <a:r>
              <a:rPr lang="es-ES" dirty="0" smtClean="0"/>
              <a:t>). </a:t>
            </a:r>
            <a:endParaRPr lang="es-ES" dirty="0"/>
          </a:p>
        </p:txBody>
      </p:sp>
    </p:spTree>
    <p:extLst>
      <p:ext uri="{BB962C8B-B14F-4D97-AF65-F5344CB8AC3E}">
        <p14:creationId xmlns:p14="http://schemas.microsoft.com/office/powerpoint/2010/main" val="3080467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96092" y="556429"/>
            <a:ext cx="8699862" cy="524349"/>
          </a:xfrm>
        </p:spPr>
        <p:txBody>
          <a:bodyPr/>
          <a:lstStyle/>
          <a:p>
            <a:r>
              <a:rPr lang="es-ES" sz="2400" dirty="0" err="1">
                <a:latin typeface="Arial Black" panose="020B0A04020102020204" pitchFamily="34" charset="0"/>
              </a:rPr>
              <a:t>ALDAKETAREN</a:t>
            </a:r>
            <a:r>
              <a:rPr lang="es-ES" sz="2400" dirty="0">
                <a:latin typeface="Arial Black" panose="020B0A04020102020204" pitchFamily="34" charset="0"/>
              </a:rPr>
              <a:t> </a:t>
            </a:r>
            <a:r>
              <a:rPr lang="es-ES" sz="2400" dirty="0" err="1">
                <a:latin typeface="Arial Black" panose="020B0A04020102020204" pitchFamily="34" charset="0"/>
              </a:rPr>
              <a:t>OINARRI</a:t>
            </a:r>
            <a:r>
              <a:rPr lang="es-ES" sz="2400" dirty="0">
                <a:latin typeface="Arial Black" panose="020B0A04020102020204" pitchFamily="34" charset="0"/>
              </a:rPr>
              <a:t> DEN </a:t>
            </a:r>
            <a:r>
              <a:rPr lang="es-ES" sz="2400" dirty="0" err="1" smtClean="0">
                <a:latin typeface="Arial Black" panose="020B0A04020102020204" pitchFamily="34" charset="0"/>
              </a:rPr>
              <a:t>EBIDENTZIA</a:t>
            </a:r>
            <a:r>
              <a:rPr lang="es-ES" sz="2400" dirty="0" smtClean="0">
                <a:latin typeface="Arial Black" panose="020B0A04020102020204" pitchFamily="34" charset="0"/>
              </a:rPr>
              <a:t/>
            </a:r>
            <a:br>
              <a:rPr lang="es-ES" sz="2400" dirty="0" smtClean="0">
                <a:latin typeface="Arial Black" panose="020B0A04020102020204" pitchFamily="34" charset="0"/>
              </a:rPr>
            </a:br>
            <a:r>
              <a:rPr lang="es-ES" sz="2000" dirty="0" smtClean="0">
                <a:latin typeface="Arial Black" panose="020B0A04020102020204" pitchFamily="34" charset="0"/>
              </a:rPr>
              <a:t>(</a:t>
            </a:r>
            <a:r>
              <a:rPr lang="es-ES" sz="2000" dirty="0" err="1" smtClean="0">
                <a:latin typeface="Arial Black" panose="020B0A04020102020204" pitchFamily="34" charset="0"/>
              </a:rPr>
              <a:t>saiakuntza</a:t>
            </a:r>
            <a:r>
              <a:rPr lang="es-ES" sz="2000" dirty="0" smtClean="0">
                <a:latin typeface="Arial Black" panose="020B0A04020102020204" pitchFamily="34" charset="0"/>
              </a:rPr>
              <a:t> </a:t>
            </a:r>
            <a:r>
              <a:rPr lang="es-ES" sz="2000" dirty="0" err="1" smtClean="0">
                <a:latin typeface="Arial Black" panose="020B0A04020102020204" pitchFamily="34" charset="0"/>
              </a:rPr>
              <a:t>klinikoak</a:t>
            </a:r>
            <a:r>
              <a:rPr lang="es-ES" sz="2000" dirty="0" smtClean="0">
                <a:latin typeface="Arial Black" panose="020B0A04020102020204" pitchFamily="34" charset="0"/>
              </a:rPr>
              <a:t>, </a:t>
            </a:r>
            <a:r>
              <a:rPr lang="es-ES" sz="2000" dirty="0" err="1" smtClean="0">
                <a:latin typeface="Arial Black" panose="020B0A04020102020204" pitchFamily="34" charset="0"/>
              </a:rPr>
              <a:t>BUDE-FOR</a:t>
            </a:r>
            <a:r>
              <a:rPr lang="es-ES" sz="2000" dirty="0" smtClean="0">
                <a:latin typeface="Arial Black" panose="020B0A04020102020204" pitchFamily="34" charset="0"/>
              </a:rPr>
              <a:t> </a:t>
            </a:r>
            <a:r>
              <a:rPr lang="es-ES" sz="2000" dirty="0">
                <a:latin typeface="Arial Black" panose="020B0A04020102020204" pitchFamily="34" charset="0"/>
              </a:rPr>
              <a:t>premiaren </a:t>
            </a:r>
            <a:r>
              <a:rPr lang="es-ES" sz="2000" dirty="0" err="1" smtClean="0">
                <a:latin typeface="Arial Black" panose="020B0A04020102020204" pitchFamily="34" charset="0"/>
              </a:rPr>
              <a:t>arabera</a:t>
            </a:r>
            <a:r>
              <a:rPr lang="es-ES" sz="2000" dirty="0" smtClean="0">
                <a:latin typeface="Arial Black" panose="020B0A04020102020204" pitchFamily="34" charset="0"/>
              </a:rPr>
              <a:t>, </a:t>
            </a:r>
            <a:r>
              <a:rPr lang="es-ES" sz="2000" dirty="0" err="1" smtClean="0">
                <a:latin typeface="Arial Black" panose="020B0A04020102020204" pitchFamily="34" charset="0"/>
              </a:rPr>
              <a:t>helduak</a:t>
            </a:r>
            <a:r>
              <a:rPr lang="es-ES" sz="2000" dirty="0" smtClean="0">
                <a:latin typeface="Arial Black" panose="020B0A04020102020204" pitchFamily="34" charset="0"/>
              </a:rPr>
              <a:t> eta </a:t>
            </a:r>
            <a:r>
              <a:rPr lang="es-ES" sz="2000" dirty="0" err="1" smtClean="0">
                <a:latin typeface="Arial Black" panose="020B0A04020102020204" pitchFamily="34" charset="0"/>
              </a:rPr>
              <a:t>nerabeak</a:t>
            </a:r>
            <a:r>
              <a:rPr lang="es-ES" sz="2000" dirty="0" smtClean="0">
                <a:latin typeface="Arial Black" panose="020B0A04020102020204" pitchFamily="34" charset="0"/>
              </a:rPr>
              <a:t>) </a:t>
            </a:r>
          </a:p>
        </p:txBody>
      </p:sp>
      <p:sp>
        <p:nvSpPr>
          <p:cNvPr id="3" name="Subtítulo 2"/>
          <p:cNvSpPr>
            <a:spLocks noGrp="1"/>
          </p:cNvSpPr>
          <p:nvPr>
            <p:ph type="subTitle" idx="1"/>
          </p:nvPr>
        </p:nvSpPr>
        <p:spPr>
          <a:xfrm>
            <a:off x="296092" y="1080778"/>
            <a:ext cx="8476607" cy="5362649"/>
          </a:xfrm>
          <a:solidFill>
            <a:schemeClr val="bg1"/>
          </a:solidFill>
        </p:spPr>
        <p:txBody>
          <a:bodyPr>
            <a:noAutofit/>
          </a:bodyPr>
          <a:lstStyle/>
          <a:p>
            <a:pPr marL="285750" indent="-285750" algn="just">
              <a:lnSpc>
                <a:spcPct val="110000"/>
              </a:lnSpc>
              <a:spcBef>
                <a:spcPts val="300"/>
              </a:spcBef>
              <a:buFont typeface="Arial" panose="020B0604020202020204" pitchFamily="34" charset="0"/>
              <a:buChar char="•"/>
            </a:pPr>
            <a:r>
              <a:rPr lang="es-ES" sz="1400" b="1" dirty="0"/>
              <a:t>SYGMA 1</a:t>
            </a:r>
            <a:r>
              <a:rPr lang="es-ES" sz="1400" dirty="0" smtClean="0"/>
              <a:t>. </a:t>
            </a:r>
            <a:r>
              <a:rPr lang="es-ES" sz="1400" dirty="0" err="1" smtClean="0"/>
              <a:t>Helburu</a:t>
            </a:r>
            <a:r>
              <a:rPr lang="es-ES" sz="1400" dirty="0" smtClean="0"/>
              <a:t> </a:t>
            </a:r>
            <a:r>
              <a:rPr lang="es-ES" sz="1400" dirty="0" err="1" smtClean="0"/>
              <a:t>nagusia</a:t>
            </a:r>
            <a:r>
              <a:rPr lang="es-ES" sz="1400" dirty="0"/>
              <a:t>: </a:t>
            </a:r>
            <a:r>
              <a:rPr lang="es-ES" sz="1400" dirty="0" err="1"/>
              <a:t>ebaluatzea</a:t>
            </a:r>
            <a:r>
              <a:rPr lang="es-ES" sz="1400" dirty="0"/>
              <a:t> </a:t>
            </a:r>
            <a:r>
              <a:rPr lang="es-ES" sz="1400" dirty="0" err="1"/>
              <a:t>zer</a:t>
            </a:r>
            <a:r>
              <a:rPr lang="es-ES" sz="1400" dirty="0"/>
              <a:t> </a:t>
            </a:r>
            <a:r>
              <a:rPr lang="es-ES" sz="1400" dirty="0" err="1"/>
              <a:t>mailatan</a:t>
            </a:r>
            <a:r>
              <a:rPr lang="es-ES" sz="1400" dirty="0"/>
              <a:t> den </a:t>
            </a:r>
            <a:r>
              <a:rPr lang="es-ES" sz="1400" dirty="0" err="1"/>
              <a:t>h</a:t>
            </a:r>
            <a:r>
              <a:rPr lang="es-ES" sz="1400" dirty="0" err="1" smtClean="0"/>
              <a:t>obea</a:t>
            </a:r>
            <a:r>
              <a:rPr lang="es-ES" sz="1400" dirty="0" smtClean="0"/>
              <a:t> </a:t>
            </a:r>
            <a:r>
              <a:rPr lang="es-ES" sz="1400" dirty="0"/>
              <a:t>«asma </a:t>
            </a:r>
            <a:r>
              <a:rPr lang="es-ES" sz="1400" dirty="0" err="1"/>
              <a:t>kontrolatzeko</a:t>
            </a:r>
            <a:r>
              <a:rPr lang="es-ES" sz="1400" dirty="0"/>
              <a:t>» asma </a:t>
            </a:r>
            <a:r>
              <a:rPr lang="es-ES" sz="1400" dirty="0" err="1" smtClean="0"/>
              <a:t>arinean</a:t>
            </a:r>
            <a:r>
              <a:rPr lang="es-ES" sz="1400" dirty="0" smtClean="0"/>
              <a:t> (2. </a:t>
            </a:r>
            <a:r>
              <a:rPr lang="es-ES" sz="1400" dirty="0" err="1" smtClean="0"/>
              <a:t>maila</a:t>
            </a:r>
            <a:r>
              <a:rPr lang="es-ES" sz="1400" dirty="0" smtClean="0"/>
              <a:t>) </a:t>
            </a:r>
            <a:r>
              <a:rPr lang="es-ES" sz="1400" dirty="0" err="1" smtClean="0"/>
              <a:t>BUDE-FOR</a:t>
            </a:r>
            <a:r>
              <a:rPr lang="es-ES" sz="1400" dirty="0" smtClean="0"/>
              <a:t> </a:t>
            </a:r>
            <a:r>
              <a:rPr lang="es-ES" sz="1400" dirty="0"/>
              <a:t>premiaren </a:t>
            </a:r>
            <a:r>
              <a:rPr lang="es-ES" sz="1400" dirty="0" err="1"/>
              <a:t>arabera</a:t>
            </a:r>
            <a:r>
              <a:rPr lang="es-ES" sz="1400" dirty="0"/>
              <a:t> </a:t>
            </a:r>
            <a:r>
              <a:rPr lang="es-ES" sz="1400" dirty="0" err="1"/>
              <a:t>erabiltzea</a:t>
            </a:r>
            <a:r>
              <a:rPr lang="es-ES" sz="1400" dirty="0"/>
              <a:t>, </a:t>
            </a:r>
            <a:r>
              <a:rPr lang="es-ES" sz="1400" dirty="0" err="1"/>
              <a:t>terbutalina</a:t>
            </a:r>
            <a:r>
              <a:rPr lang="es-ES" sz="1400" dirty="0"/>
              <a:t> premiaren </a:t>
            </a:r>
            <a:r>
              <a:rPr lang="es-ES" sz="1400" dirty="0" err="1"/>
              <a:t>arabera</a:t>
            </a:r>
            <a:r>
              <a:rPr lang="es-ES" sz="1400" dirty="0"/>
              <a:t> </a:t>
            </a:r>
            <a:r>
              <a:rPr lang="es-ES" sz="1400" dirty="0" err="1"/>
              <a:t>erabiltzea</a:t>
            </a:r>
            <a:r>
              <a:rPr lang="es-ES" sz="1400" dirty="0"/>
              <a:t> </a:t>
            </a:r>
            <a:r>
              <a:rPr lang="es-ES" sz="1400" dirty="0" err="1" smtClean="0"/>
              <a:t>baino</a:t>
            </a:r>
            <a:r>
              <a:rPr lang="es-ES" sz="1400" dirty="0" smtClean="0"/>
              <a:t>. </a:t>
            </a:r>
            <a:r>
              <a:rPr lang="es-ES" sz="1400" dirty="0" err="1" smtClean="0"/>
              <a:t>Emaitzak</a:t>
            </a:r>
            <a:r>
              <a:rPr lang="es-ES" sz="1400" dirty="0" smtClean="0"/>
              <a:t>:</a:t>
            </a:r>
          </a:p>
          <a:p>
            <a:pPr marL="900000" lvl="2" indent="-342900" algn="just">
              <a:lnSpc>
                <a:spcPct val="110000"/>
              </a:lnSpc>
              <a:spcBef>
                <a:spcPts val="300"/>
              </a:spcBef>
              <a:buFont typeface="Arial" panose="020B0604020202020204" pitchFamily="34" charset="0"/>
              <a:buChar char="•"/>
            </a:pPr>
            <a:r>
              <a:rPr lang="es-ES" sz="1200" dirty="0" smtClean="0"/>
              <a:t>Asma </a:t>
            </a:r>
            <a:r>
              <a:rPr lang="es-ES" sz="1200" dirty="0" err="1" smtClean="0"/>
              <a:t>kontrola</a:t>
            </a:r>
            <a:r>
              <a:rPr lang="es-ES" sz="1200" dirty="0" smtClean="0"/>
              <a:t> eta </a:t>
            </a:r>
            <a:r>
              <a:rPr lang="es-ES" sz="1200" dirty="0" err="1" smtClean="0"/>
              <a:t>biriketako</a:t>
            </a:r>
            <a:r>
              <a:rPr lang="es-ES" sz="1200" dirty="0" smtClean="0"/>
              <a:t> </a:t>
            </a:r>
            <a:r>
              <a:rPr lang="es-ES" sz="1200" dirty="0" err="1" smtClean="0"/>
              <a:t>funtzioa</a:t>
            </a:r>
            <a:r>
              <a:rPr lang="es-ES" sz="1200" dirty="0" smtClean="0"/>
              <a:t>: BUDE-FOR premiaren </a:t>
            </a:r>
            <a:r>
              <a:rPr lang="es-ES" sz="1200" dirty="0" err="1" smtClean="0"/>
              <a:t>arabera</a:t>
            </a:r>
            <a:r>
              <a:rPr lang="es-ES" sz="1200" dirty="0" smtClean="0"/>
              <a:t> </a:t>
            </a:r>
            <a:r>
              <a:rPr lang="es-ES" sz="1200" dirty="0" err="1"/>
              <a:t>terbutalina</a:t>
            </a:r>
            <a:r>
              <a:rPr lang="es-ES" sz="1200" dirty="0"/>
              <a:t> premiaren </a:t>
            </a:r>
            <a:r>
              <a:rPr lang="es-ES" sz="1200" dirty="0" err="1"/>
              <a:t>arabera</a:t>
            </a:r>
            <a:r>
              <a:rPr lang="es-ES" sz="1200" dirty="0"/>
              <a:t> </a:t>
            </a:r>
            <a:r>
              <a:rPr lang="es-ES" sz="1200" dirty="0" err="1"/>
              <a:t>baino</a:t>
            </a:r>
            <a:r>
              <a:rPr lang="es-ES" sz="1200" dirty="0"/>
              <a:t> </a:t>
            </a:r>
            <a:r>
              <a:rPr lang="es-ES" sz="1200" dirty="0" err="1" smtClean="0"/>
              <a:t>hobea</a:t>
            </a:r>
            <a:r>
              <a:rPr lang="es-ES" sz="1200" dirty="0" smtClean="0"/>
              <a:t> </a:t>
            </a:r>
            <a:r>
              <a:rPr lang="es-ES" sz="1200" dirty="0"/>
              <a:t>eta BUDE </a:t>
            </a:r>
            <a:r>
              <a:rPr lang="es-ES" sz="1200" dirty="0" err="1"/>
              <a:t>mantentze-tratamendua</a:t>
            </a:r>
            <a:r>
              <a:rPr lang="es-ES" sz="1200" dirty="0"/>
              <a:t> </a:t>
            </a:r>
            <a:r>
              <a:rPr lang="es-ES" sz="1200" dirty="0" err="1"/>
              <a:t>baino</a:t>
            </a:r>
            <a:r>
              <a:rPr lang="es-ES" sz="1200" dirty="0"/>
              <a:t> </a:t>
            </a:r>
            <a:r>
              <a:rPr lang="es-ES" sz="1200" dirty="0" err="1"/>
              <a:t>okerragoa</a:t>
            </a:r>
            <a:r>
              <a:rPr lang="es-ES" sz="1200" dirty="0" smtClean="0"/>
              <a:t>.</a:t>
            </a:r>
          </a:p>
          <a:p>
            <a:pPr marL="900000" lvl="2" indent="-342900" algn="just">
              <a:lnSpc>
                <a:spcPct val="110000"/>
              </a:lnSpc>
              <a:spcBef>
                <a:spcPts val="300"/>
              </a:spcBef>
              <a:buFont typeface="Arial" panose="020B0604020202020204" pitchFamily="34" charset="0"/>
              <a:buChar char="•"/>
            </a:pPr>
            <a:r>
              <a:rPr lang="es-ES" sz="1200" dirty="0" err="1" smtClean="0"/>
              <a:t>Exazerbazio</a:t>
            </a:r>
            <a:r>
              <a:rPr lang="es-ES" sz="1200" dirty="0" smtClean="0"/>
              <a:t> </a:t>
            </a:r>
            <a:r>
              <a:rPr lang="es-ES" sz="1200" dirty="0" err="1" smtClean="0"/>
              <a:t>larriak</a:t>
            </a:r>
            <a:r>
              <a:rPr lang="es-ES" sz="1200" dirty="0" smtClean="0"/>
              <a:t>: BUDE-FOR  </a:t>
            </a:r>
            <a:r>
              <a:rPr lang="es-ES" sz="1200" dirty="0"/>
              <a:t>premiaren </a:t>
            </a:r>
            <a:r>
              <a:rPr lang="es-ES" sz="1200" dirty="0" err="1"/>
              <a:t>arabera</a:t>
            </a:r>
            <a:r>
              <a:rPr lang="es-ES" sz="1200" dirty="0"/>
              <a:t> </a:t>
            </a:r>
            <a:r>
              <a:rPr lang="es-ES" sz="1200" dirty="0" err="1"/>
              <a:t>terbutalina</a:t>
            </a:r>
            <a:r>
              <a:rPr lang="es-ES" sz="1200" dirty="0"/>
              <a:t> </a:t>
            </a:r>
            <a:r>
              <a:rPr lang="es-ES" sz="1200" dirty="0" err="1"/>
              <a:t>baino</a:t>
            </a:r>
            <a:r>
              <a:rPr lang="es-ES" sz="1200" dirty="0"/>
              <a:t> </a:t>
            </a:r>
            <a:r>
              <a:rPr lang="es-ES" sz="1200" dirty="0" err="1" smtClean="0"/>
              <a:t>hobea</a:t>
            </a:r>
            <a:r>
              <a:rPr lang="es-ES" sz="1200" dirty="0" smtClean="0"/>
              <a:t> </a:t>
            </a:r>
            <a:r>
              <a:rPr lang="es-ES" sz="1200" dirty="0"/>
              <a:t>eta </a:t>
            </a:r>
            <a:r>
              <a:rPr lang="es-ES" sz="1200" dirty="0" smtClean="0"/>
              <a:t>BUDE </a:t>
            </a:r>
            <a:r>
              <a:rPr lang="es-ES" sz="1200" dirty="0" err="1"/>
              <a:t>mantentze-tratamendua</a:t>
            </a:r>
            <a:r>
              <a:rPr lang="es-ES" sz="1200" dirty="0"/>
              <a:t> </a:t>
            </a:r>
            <a:r>
              <a:rPr lang="es-ES" sz="1200" dirty="0" err="1"/>
              <a:t>baino</a:t>
            </a:r>
            <a:r>
              <a:rPr lang="es-ES" sz="1200" dirty="0"/>
              <a:t> </a:t>
            </a:r>
            <a:r>
              <a:rPr lang="es-ES" sz="1200" dirty="0" err="1" smtClean="0"/>
              <a:t>ez</a:t>
            </a:r>
            <a:r>
              <a:rPr lang="es-ES" sz="1200" dirty="0" smtClean="0"/>
              <a:t> </a:t>
            </a:r>
            <a:r>
              <a:rPr lang="es-ES" sz="1200" dirty="0" err="1" smtClean="0"/>
              <a:t>okerragoa</a:t>
            </a:r>
            <a:r>
              <a:rPr lang="es-ES" sz="1200" dirty="0"/>
              <a:t>. </a:t>
            </a:r>
            <a:endParaRPr lang="es-ES" sz="1200" dirty="0" smtClean="0"/>
          </a:p>
          <a:p>
            <a:pPr marL="285750" indent="-285750" algn="just">
              <a:lnSpc>
                <a:spcPct val="110000"/>
              </a:lnSpc>
              <a:spcBef>
                <a:spcPts val="300"/>
              </a:spcBef>
              <a:buFont typeface="Arial" panose="020B0604020202020204" pitchFamily="34" charset="0"/>
              <a:buChar char="•"/>
            </a:pPr>
            <a:r>
              <a:rPr lang="es-ES" sz="1400" b="1" dirty="0" smtClean="0"/>
              <a:t>SYGMA 2</a:t>
            </a:r>
            <a:r>
              <a:rPr lang="es-ES" sz="1400" dirty="0"/>
              <a:t>. </a:t>
            </a:r>
            <a:r>
              <a:rPr lang="es-ES" sz="1400" dirty="0" err="1" smtClean="0"/>
              <a:t>Helburu</a:t>
            </a:r>
            <a:r>
              <a:rPr lang="es-ES" sz="1400" dirty="0" smtClean="0"/>
              <a:t> </a:t>
            </a:r>
            <a:r>
              <a:rPr lang="es-ES" sz="1400" dirty="0" err="1" smtClean="0"/>
              <a:t>nagusia</a:t>
            </a:r>
            <a:r>
              <a:rPr lang="es-ES" sz="1400" dirty="0" smtClean="0"/>
              <a:t>: </a:t>
            </a:r>
            <a:r>
              <a:rPr lang="es-ES" sz="1400" dirty="0" err="1"/>
              <a:t>ebaluatzea</a:t>
            </a:r>
            <a:r>
              <a:rPr lang="es-ES" sz="1400" dirty="0"/>
              <a:t> </a:t>
            </a:r>
            <a:r>
              <a:rPr lang="es-ES" sz="1400" dirty="0" err="1"/>
              <a:t>zer</a:t>
            </a:r>
            <a:r>
              <a:rPr lang="es-ES" sz="1400" dirty="0"/>
              <a:t> </a:t>
            </a:r>
            <a:r>
              <a:rPr lang="es-ES" sz="1400" dirty="0" err="1"/>
              <a:t>mailatan</a:t>
            </a:r>
            <a:r>
              <a:rPr lang="es-ES" sz="1400" dirty="0"/>
              <a:t> </a:t>
            </a:r>
            <a:r>
              <a:rPr lang="es-ES" sz="1400" dirty="0" err="1"/>
              <a:t>ez</a:t>
            </a:r>
            <a:r>
              <a:rPr lang="es-ES" sz="1400" dirty="0"/>
              <a:t> den </a:t>
            </a:r>
            <a:r>
              <a:rPr lang="es-ES" sz="1400" dirty="0" err="1"/>
              <a:t>okerragoa</a:t>
            </a:r>
            <a:r>
              <a:rPr lang="es-ES" sz="1400" dirty="0"/>
              <a:t> BUDE-FOR premiaren </a:t>
            </a:r>
            <a:r>
              <a:rPr lang="es-ES" sz="1400" dirty="0" err="1"/>
              <a:t>arabera</a:t>
            </a:r>
            <a:r>
              <a:rPr lang="es-ES" sz="1400" dirty="0"/>
              <a:t>, BUDE </a:t>
            </a:r>
            <a:r>
              <a:rPr lang="es-ES" sz="1400" dirty="0" err="1"/>
              <a:t>mantentze-tratamendua</a:t>
            </a:r>
            <a:r>
              <a:rPr lang="es-ES" sz="1400" dirty="0"/>
              <a:t> </a:t>
            </a:r>
            <a:r>
              <a:rPr lang="es-ES" sz="1400" dirty="0" err="1"/>
              <a:t>baino</a:t>
            </a:r>
            <a:r>
              <a:rPr lang="es-ES" sz="1400" dirty="0"/>
              <a:t>, </a:t>
            </a:r>
            <a:r>
              <a:rPr lang="es-ES" sz="1400" dirty="0" err="1"/>
              <a:t>exazerbazio</a:t>
            </a:r>
            <a:r>
              <a:rPr lang="es-ES" sz="1400" dirty="0"/>
              <a:t> </a:t>
            </a:r>
            <a:r>
              <a:rPr lang="es-ES" sz="1400" dirty="0" err="1"/>
              <a:t>larrien</a:t>
            </a:r>
            <a:r>
              <a:rPr lang="es-ES" sz="1400" dirty="0"/>
              <a:t> </a:t>
            </a:r>
            <a:r>
              <a:rPr lang="es-ES" sz="1400" dirty="0" err="1"/>
              <a:t>urteko</a:t>
            </a:r>
            <a:r>
              <a:rPr lang="es-ES" sz="1400" dirty="0"/>
              <a:t> </a:t>
            </a:r>
            <a:r>
              <a:rPr lang="es-ES" sz="1400" dirty="0" smtClean="0"/>
              <a:t>tasan. </a:t>
            </a:r>
            <a:r>
              <a:rPr lang="es-ES" sz="1400" dirty="0" err="1" smtClean="0"/>
              <a:t>Emaitzak</a:t>
            </a:r>
            <a:r>
              <a:rPr lang="es-ES" sz="1400" dirty="0" smtClean="0"/>
              <a:t>: </a:t>
            </a:r>
          </a:p>
          <a:p>
            <a:pPr marL="900000" lvl="2" indent="-285750" algn="just">
              <a:lnSpc>
                <a:spcPct val="110000"/>
              </a:lnSpc>
              <a:spcBef>
                <a:spcPts val="300"/>
              </a:spcBef>
              <a:buFont typeface="Arial" panose="020B0604020202020204" pitchFamily="34" charset="0"/>
              <a:buChar char="•"/>
            </a:pPr>
            <a:r>
              <a:rPr lang="es-ES" sz="1200" dirty="0" err="1" smtClean="0"/>
              <a:t>Exazerbazio</a:t>
            </a:r>
            <a:r>
              <a:rPr lang="es-ES" sz="1200" dirty="0" smtClean="0"/>
              <a:t> </a:t>
            </a:r>
            <a:r>
              <a:rPr lang="es-ES" sz="1200" dirty="0" err="1" smtClean="0"/>
              <a:t>larriak</a:t>
            </a:r>
            <a:r>
              <a:rPr lang="es-ES" sz="1200" dirty="0" smtClean="0"/>
              <a:t>: BUDE-FOR premiaren </a:t>
            </a:r>
            <a:r>
              <a:rPr lang="es-ES" sz="1200" dirty="0" err="1" smtClean="0"/>
              <a:t>arabera</a:t>
            </a:r>
            <a:r>
              <a:rPr lang="es-ES" sz="1200" dirty="0" smtClean="0"/>
              <a:t> BUDE </a:t>
            </a:r>
            <a:r>
              <a:rPr lang="es-ES" sz="1200" dirty="0" err="1"/>
              <a:t>mantentze-tratamendua</a:t>
            </a:r>
            <a:r>
              <a:rPr lang="es-ES" sz="1200" dirty="0"/>
              <a:t> </a:t>
            </a:r>
            <a:r>
              <a:rPr lang="es-ES" sz="1200" dirty="0" err="1"/>
              <a:t>baino</a:t>
            </a:r>
            <a:r>
              <a:rPr lang="es-ES" sz="1200" dirty="0"/>
              <a:t> </a:t>
            </a:r>
            <a:r>
              <a:rPr lang="es-ES" sz="1200" dirty="0" err="1" smtClean="0"/>
              <a:t>ez</a:t>
            </a:r>
            <a:r>
              <a:rPr lang="es-ES" sz="1200" dirty="0" smtClean="0"/>
              <a:t> </a:t>
            </a:r>
            <a:r>
              <a:rPr lang="es-ES" sz="1200" dirty="0" err="1" smtClean="0"/>
              <a:t>okerragoa</a:t>
            </a:r>
            <a:r>
              <a:rPr lang="es-ES" sz="1200" dirty="0" smtClean="0"/>
              <a:t>. </a:t>
            </a:r>
          </a:p>
          <a:p>
            <a:pPr marL="900000" lvl="2" indent="-285750" algn="just">
              <a:lnSpc>
                <a:spcPct val="110000"/>
              </a:lnSpc>
              <a:spcBef>
                <a:spcPts val="300"/>
              </a:spcBef>
              <a:buFont typeface="Arial" panose="020B0604020202020204" pitchFamily="34" charset="0"/>
              <a:buChar char="•"/>
            </a:pPr>
            <a:r>
              <a:rPr lang="es-ES" sz="1200" dirty="0" err="1" smtClean="0"/>
              <a:t>Sintomen</a:t>
            </a:r>
            <a:r>
              <a:rPr lang="es-ES" sz="1200" dirty="0" smtClean="0"/>
              <a:t> </a:t>
            </a:r>
            <a:r>
              <a:rPr lang="es-ES" sz="1200" dirty="0" err="1" smtClean="0"/>
              <a:t>kontrola</a:t>
            </a:r>
            <a:r>
              <a:rPr lang="es-ES" sz="1200" dirty="0" smtClean="0"/>
              <a:t> eta </a:t>
            </a:r>
            <a:r>
              <a:rPr lang="es-ES" sz="1200" dirty="0" err="1" smtClean="0"/>
              <a:t>biriketako</a:t>
            </a:r>
            <a:r>
              <a:rPr lang="es-ES" sz="1200" dirty="0" smtClean="0"/>
              <a:t> </a:t>
            </a:r>
            <a:r>
              <a:rPr lang="es-ES" sz="1200" dirty="0" err="1" smtClean="0"/>
              <a:t>funtzioa</a:t>
            </a:r>
            <a:r>
              <a:rPr lang="es-ES" sz="1200" dirty="0" smtClean="0"/>
              <a:t>:  </a:t>
            </a:r>
            <a:r>
              <a:rPr lang="es-ES" sz="1200" dirty="0"/>
              <a:t>BUDE-FOR premiaren </a:t>
            </a:r>
            <a:r>
              <a:rPr lang="es-ES" sz="1200" dirty="0" err="1"/>
              <a:t>arabera</a:t>
            </a:r>
            <a:r>
              <a:rPr lang="es-ES" sz="1200" dirty="0"/>
              <a:t> BUDE </a:t>
            </a:r>
            <a:r>
              <a:rPr lang="es-ES" sz="1200" dirty="0" err="1"/>
              <a:t>mantentze-tratamendua</a:t>
            </a:r>
            <a:r>
              <a:rPr lang="es-ES" sz="1200" dirty="0"/>
              <a:t> </a:t>
            </a:r>
            <a:r>
              <a:rPr lang="es-ES" sz="1200" dirty="0" err="1"/>
              <a:t>baino</a:t>
            </a:r>
            <a:r>
              <a:rPr lang="es-ES" sz="1200" dirty="0"/>
              <a:t> </a:t>
            </a:r>
            <a:r>
              <a:rPr lang="es-ES" sz="1200" dirty="0" err="1"/>
              <a:t>ez</a:t>
            </a:r>
            <a:r>
              <a:rPr lang="es-ES" sz="1200" dirty="0"/>
              <a:t> </a:t>
            </a:r>
            <a:r>
              <a:rPr lang="es-ES" sz="1200" dirty="0" err="1" smtClean="0"/>
              <a:t>ez</a:t>
            </a:r>
            <a:r>
              <a:rPr lang="es-ES" sz="1200" dirty="0" smtClean="0"/>
              <a:t> </a:t>
            </a:r>
            <a:r>
              <a:rPr lang="es-ES" sz="1200" dirty="0" err="1" smtClean="0"/>
              <a:t>okerragoa</a:t>
            </a:r>
            <a:r>
              <a:rPr lang="es-ES" sz="1200" dirty="0"/>
              <a:t>. </a:t>
            </a:r>
            <a:endParaRPr lang="es-ES" sz="1200" dirty="0" smtClean="0"/>
          </a:p>
          <a:p>
            <a:pPr marL="285750" indent="-285750" algn="just">
              <a:lnSpc>
                <a:spcPct val="110000"/>
              </a:lnSpc>
              <a:spcBef>
                <a:spcPts val="300"/>
              </a:spcBef>
              <a:buFont typeface="Arial" panose="020B0604020202020204" pitchFamily="34" charset="0"/>
              <a:buChar char="•"/>
            </a:pPr>
            <a:r>
              <a:rPr lang="es-ES" sz="1400" b="1" dirty="0" smtClean="0"/>
              <a:t>PRACTICAL.</a:t>
            </a:r>
            <a:r>
              <a:rPr lang="es-ES" sz="1400" dirty="0" smtClean="0"/>
              <a:t> </a:t>
            </a:r>
            <a:r>
              <a:rPr lang="es-ES" sz="1400" dirty="0" err="1" smtClean="0"/>
              <a:t>Helburua</a:t>
            </a:r>
            <a:r>
              <a:rPr lang="es-ES" sz="1400" dirty="0"/>
              <a:t>: asma </a:t>
            </a:r>
            <a:r>
              <a:rPr lang="es-ES" sz="1400" dirty="0" err="1"/>
              <a:t>arinaren</a:t>
            </a:r>
            <a:r>
              <a:rPr lang="es-ES" sz="1400" dirty="0"/>
              <a:t> </a:t>
            </a:r>
            <a:r>
              <a:rPr lang="es-ES" sz="1400" dirty="0" err="1"/>
              <a:t>edo</a:t>
            </a:r>
            <a:r>
              <a:rPr lang="es-ES" sz="1400" dirty="0"/>
              <a:t> </a:t>
            </a:r>
            <a:r>
              <a:rPr lang="es-ES" sz="1400" dirty="0" err="1"/>
              <a:t>moderatuaren</a:t>
            </a:r>
            <a:r>
              <a:rPr lang="es-ES" sz="1400" dirty="0"/>
              <a:t> </a:t>
            </a:r>
            <a:r>
              <a:rPr lang="es-ES" sz="1400" dirty="0" err="1"/>
              <a:t>diagnostiko</a:t>
            </a:r>
            <a:r>
              <a:rPr lang="es-ES" sz="1400" dirty="0"/>
              <a:t> </a:t>
            </a:r>
            <a:r>
              <a:rPr lang="es-ES" sz="1400" dirty="0" err="1"/>
              <a:t>klinikoa</a:t>
            </a:r>
            <a:r>
              <a:rPr lang="es-ES" sz="1400" dirty="0"/>
              <a:t> </a:t>
            </a:r>
            <a:r>
              <a:rPr lang="es-ES" sz="1400" dirty="0" err="1"/>
              <a:t>zuten</a:t>
            </a:r>
            <a:r>
              <a:rPr lang="es-ES" sz="1400" dirty="0"/>
              <a:t> </a:t>
            </a:r>
            <a:r>
              <a:rPr lang="es-ES" sz="1400" dirty="0" err="1" smtClean="0"/>
              <a:t>helduetan</a:t>
            </a:r>
            <a:r>
              <a:rPr lang="es-ES" sz="1400" dirty="0" smtClean="0"/>
              <a:t>, BUDE-FOR </a:t>
            </a:r>
            <a:r>
              <a:rPr lang="es-ES" sz="1400" dirty="0"/>
              <a:t>premiaren </a:t>
            </a:r>
            <a:r>
              <a:rPr lang="es-ES" sz="1400" dirty="0" err="1"/>
              <a:t>arabera</a:t>
            </a:r>
            <a:r>
              <a:rPr lang="es-ES" sz="1400" dirty="0"/>
              <a:t> eta BUDE </a:t>
            </a:r>
            <a:r>
              <a:rPr lang="es-ES" sz="1400" dirty="0" err="1"/>
              <a:t>mantentze-tratamendua</a:t>
            </a:r>
            <a:r>
              <a:rPr lang="es-ES" sz="1400" dirty="0"/>
              <a:t> </a:t>
            </a:r>
            <a:r>
              <a:rPr lang="es-ES" sz="1400" dirty="0" err="1" smtClean="0"/>
              <a:t>alderatzea</a:t>
            </a:r>
            <a:r>
              <a:rPr lang="es-ES" sz="1400" dirty="0" smtClean="0"/>
              <a:t>. </a:t>
            </a:r>
            <a:r>
              <a:rPr lang="es-ES" sz="1400" dirty="0" err="1" smtClean="0"/>
              <a:t>Saiakuntza</a:t>
            </a:r>
            <a:r>
              <a:rPr lang="es-ES" sz="1400" dirty="0" smtClean="0"/>
              <a:t> </a:t>
            </a:r>
            <a:r>
              <a:rPr lang="es-ES" sz="1400" dirty="0" err="1" smtClean="0"/>
              <a:t>pragmatiko</a:t>
            </a:r>
            <a:r>
              <a:rPr lang="es-ES" sz="1400" dirty="0" smtClean="0"/>
              <a:t> eta </a:t>
            </a:r>
            <a:r>
              <a:rPr lang="es-ES" sz="1400" dirty="0" err="1" smtClean="0"/>
              <a:t>irekia</a:t>
            </a:r>
            <a:r>
              <a:rPr lang="es-ES" sz="1400" dirty="0" smtClean="0"/>
              <a:t>. </a:t>
            </a:r>
            <a:r>
              <a:rPr lang="es-ES" sz="1400" dirty="0" err="1" smtClean="0"/>
              <a:t>Emaitzak</a:t>
            </a:r>
            <a:r>
              <a:rPr lang="es-ES" sz="1400" dirty="0" smtClean="0"/>
              <a:t>:</a:t>
            </a:r>
          </a:p>
          <a:p>
            <a:pPr marL="900000" lvl="2" indent="-285750" algn="just">
              <a:lnSpc>
                <a:spcPct val="110000"/>
              </a:lnSpc>
              <a:spcBef>
                <a:spcPts val="300"/>
              </a:spcBef>
              <a:buFont typeface="Arial" panose="020B0604020202020204" pitchFamily="34" charset="0"/>
              <a:buChar char="•"/>
            </a:pPr>
            <a:r>
              <a:rPr lang="es-ES" sz="1200" dirty="0" err="1" smtClean="0"/>
              <a:t>Exazerbazio</a:t>
            </a:r>
            <a:r>
              <a:rPr lang="es-ES" sz="1200" dirty="0" smtClean="0"/>
              <a:t> </a:t>
            </a:r>
            <a:r>
              <a:rPr lang="es-ES" sz="1200" dirty="0" err="1" smtClean="0"/>
              <a:t>larriak</a:t>
            </a:r>
            <a:r>
              <a:rPr lang="es-ES" sz="1200" dirty="0" smtClean="0"/>
              <a:t>: BUDE-FOR </a:t>
            </a:r>
            <a:r>
              <a:rPr lang="es-ES" sz="1200" dirty="0"/>
              <a:t>premiaren </a:t>
            </a:r>
            <a:r>
              <a:rPr lang="es-ES" sz="1200" dirty="0" err="1" smtClean="0"/>
              <a:t>arabera</a:t>
            </a:r>
            <a:r>
              <a:rPr lang="es-ES" sz="1200" dirty="0" smtClean="0"/>
              <a:t> BUDE </a:t>
            </a:r>
            <a:r>
              <a:rPr lang="es-ES" sz="1200" dirty="0" err="1" smtClean="0"/>
              <a:t>mantentze-tratamenduabaino</a:t>
            </a:r>
            <a:r>
              <a:rPr lang="es-ES" sz="1200" dirty="0" smtClean="0"/>
              <a:t> </a:t>
            </a:r>
            <a:r>
              <a:rPr lang="es-ES" sz="1200" dirty="0" err="1" smtClean="0"/>
              <a:t>hobea</a:t>
            </a:r>
            <a:r>
              <a:rPr lang="es-ES" sz="1200" dirty="0" smtClean="0"/>
              <a:t>, </a:t>
            </a:r>
            <a:r>
              <a:rPr lang="es-ES" sz="1200" dirty="0" err="1"/>
              <a:t>adierazgarritasun</a:t>
            </a:r>
            <a:r>
              <a:rPr lang="es-ES" sz="1200" dirty="0"/>
              <a:t> </a:t>
            </a:r>
            <a:r>
              <a:rPr lang="es-ES" sz="1200" dirty="0" err="1"/>
              <a:t>estatistikoaren</a:t>
            </a:r>
            <a:r>
              <a:rPr lang="es-ES" sz="1200" dirty="0"/>
              <a:t> mugan. Ez zen </a:t>
            </a:r>
            <a:r>
              <a:rPr lang="es-ES" sz="1200" dirty="0" err="1"/>
              <a:t>alderik</a:t>
            </a:r>
            <a:r>
              <a:rPr lang="es-ES" sz="1200" dirty="0"/>
              <a:t> </a:t>
            </a:r>
            <a:r>
              <a:rPr lang="es-ES" sz="1200" dirty="0" err="1"/>
              <a:t>ikusi</a:t>
            </a:r>
            <a:r>
              <a:rPr lang="es-ES" sz="1200" dirty="0"/>
              <a:t> </a:t>
            </a:r>
            <a:r>
              <a:rPr lang="es-ES" sz="1200" dirty="0" err="1"/>
              <a:t>sintomen</a:t>
            </a:r>
            <a:r>
              <a:rPr lang="es-ES" sz="1200" dirty="0"/>
              <a:t> </a:t>
            </a:r>
            <a:r>
              <a:rPr lang="es-ES" sz="1200" dirty="0" err="1"/>
              <a:t>kontrolean</a:t>
            </a:r>
            <a:r>
              <a:rPr lang="es-ES" sz="1200" dirty="0"/>
              <a:t>, </a:t>
            </a:r>
            <a:r>
              <a:rPr lang="es-ES" sz="1200" dirty="0" err="1"/>
              <a:t>ezta</a:t>
            </a:r>
            <a:r>
              <a:rPr lang="es-ES" sz="1200" dirty="0"/>
              <a:t> </a:t>
            </a:r>
            <a:r>
              <a:rPr lang="es-ES" sz="1200" dirty="0" err="1"/>
              <a:t>biriketako</a:t>
            </a:r>
            <a:r>
              <a:rPr lang="es-ES" sz="1200" dirty="0"/>
              <a:t> </a:t>
            </a:r>
            <a:r>
              <a:rPr lang="es-ES" sz="1200" dirty="0" err="1" smtClean="0"/>
              <a:t>funtzioan</a:t>
            </a:r>
            <a:r>
              <a:rPr lang="es-ES" sz="1200" dirty="0" smtClean="0"/>
              <a:t>. </a:t>
            </a:r>
            <a:endParaRPr lang="es-ES" sz="1400" dirty="0" smtClean="0"/>
          </a:p>
          <a:p>
            <a:pPr marL="285750" indent="-285750" algn="just">
              <a:lnSpc>
                <a:spcPct val="110000"/>
              </a:lnSpc>
              <a:spcBef>
                <a:spcPts val="300"/>
              </a:spcBef>
              <a:buFont typeface="Arial" panose="020B0604020202020204" pitchFamily="34" charset="0"/>
              <a:buChar char="•"/>
            </a:pPr>
            <a:r>
              <a:rPr lang="es-ES" sz="1400" b="1" dirty="0" smtClean="0"/>
              <a:t>Novel </a:t>
            </a:r>
            <a:r>
              <a:rPr lang="es-ES" sz="1400" b="1" dirty="0"/>
              <a:t>START</a:t>
            </a:r>
            <a:r>
              <a:rPr lang="es-ES" sz="1400" dirty="0"/>
              <a:t>. </a:t>
            </a:r>
            <a:r>
              <a:rPr lang="es-ES" sz="1400" dirty="0" err="1" smtClean="0"/>
              <a:t>Helburua</a:t>
            </a:r>
            <a:r>
              <a:rPr lang="es-ES" sz="1400" dirty="0"/>
              <a:t>: </a:t>
            </a:r>
            <a:r>
              <a:rPr lang="es-ES" sz="1400" dirty="0" err="1"/>
              <a:t>asmaren</a:t>
            </a:r>
            <a:r>
              <a:rPr lang="es-ES" sz="1400" dirty="0"/>
              <a:t> </a:t>
            </a:r>
            <a:r>
              <a:rPr lang="es-ES" sz="1400" dirty="0" err="1"/>
              <a:t>diagnostiko</a:t>
            </a:r>
            <a:r>
              <a:rPr lang="es-ES" sz="1400" dirty="0"/>
              <a:t> </a:t>
            </a:r>
            <a:r>
              <a:rPr lang="es-ES" sz="1400" dirty="0" err="1"/>
              <a:t>klinikoa</a:t>
            </a:r>
            <a:r>
              <a:rPr lang="es-ES" sz="1400" dirty="0"/>
              <a:t> </a:t>
            </a:r>
            <a:r>
              <a:rPr lang="es-ES" sz="1400" dirty="0" err="1" smtClean="0"/>
              <a:t>duten</a:t>
            </a:r>
            <a:r>
              <a:rPr lang="es-ES" sz="1400" dirty="0" smtClean="0"/>
              <a:t> eta </a:t>
            </a:r>
            <a:r>
              <a:rPr lang="es-ES" sz="1400" dirty="0" err="1" smtClean="0"/>
              <a:t>SABArekin</a:t>
            </a:r>
            <a:r>
              <a:rPr lang="es-ES" sz="1400" dirty="0" smtClean="0"/>
              <a:t> </a:t>
            </a:r>
            <a:r>
              <a:rPr lang="es-ES" sz="1400" dirty="0" err="1" smtClean="0"/>
              <a:t>gaizki</a:t>
            </a:r>
            <a:r>
              <a:rPr lang="es-ES" sz="1400" dirty="0" smtClean="0"/>
              <a:t> </a:t>
            </a:r>
            <a:r>
              <a:rPr lang="es-ES" sz="1400" dirty="0" err="1" smtClean="0"/>
              <a:t>kontrolatuta</a:t>
            </a:r>
            <a:r>
              <a:rPr lang="es-ES" sz="1400" dirty="0" smtClean="0"/>
              <a:t> </a:t>
            </a:r>
            <a:r>
              <a:rPr lang="es-ES" sz="1400" dirty="0" err="1" smtClean="0"/>
              <a:t>dauden</a:t>
            </a:r>
            <a:r>
              <a:rPr lang="es-ES" sz="1400" dirty="0" smtClean="0"/>
              <a:t> </a:t>
            </a:r>
            <a:r>
              <a:rPr lang="es-ES" sz="1400" dirty="0" err="1" smtClean="0"/>
              <a:t>helduetan</a:t>
            </a:r>
            <a:r>
              <a:rPr lang="es-ES" sz="1400" dirty="0" smtClean="0"/>
              <a:t>,  </a:t>
            </a:r>
            <a:r>
              <a:rPr lang="es-ES" sz="1400" dirty="0"/>
              <a:t>BUDE-FOR premiaren </a:t>
            </a:r>
            <a:r>
              <a:rPr lang="es-ES" sz="1400" dirty="0" err="1" smtClean="0"/>
              <a:t>arabera</a:t>
            </a:r>
            <a:r>
              <a:rPr lang="es-ES" sz="1400" dirty="0" smtClean="0"/>
              <a:t> vs. BUDE </a:t>
            </a:r>
            <a:r>
              <a:rPr lang="es-ES" sz="1400" dirty="0" err="1" smtClean="0"/>
              <a:t>mantentze</a:t>
            </a:r>
            <a:r>
              <a:rPr lang="es-ES" sz="1400" dirty="0" smtClean="0"/>
              <a:t> </a:t>
            </a:r>
            <a:r>
              <a:rPr lang="es-ES" sz="1400" dirty="0" err="1" smtClean="0"/>
              <a:t>tratamendua</a:t>
            </a:r>
            <a:r>
              <a:rPr lang="es-ES" sz="1400" dirty="0" smtClean="0"/>
              <a:t> vs. SABA </a:t>
            </a:r>
            <a:r>
              <a:rPr lang="es-ES" sz="1400" dirty="0" err="1" smtClean="0"/>
              <a:t>aldertzea</a:t>
            </a:r>
            <a:r>
              <a:rPr lang="es-ES" sz="1400" dirty="0" smtClean="0"/>
              <a:t>. </a:t>
            </a:r>
            <a:r>
              <a:rPr lang="es-ES" sz="1400" dirty="0" err="1" smtClean="0"/>
              <a:t>Emaitzak</a:t>
            </a:r>
            <a:r>
              <a:rPr lang="es-ES" sz="1400" dirty="0" smtClean="0"/>
              <a:t>: </a:t>
            </a:r>
          </a:p>
          <a:p>
            <a:pPr marL="900000" lvl="2" indent="-285750" algn="just">
              <a:lnSpc>
                <a:spcPct val="110000"/>
              </a:lnSpc>
              <a:spcBef>
                <a:spcPts val="300"/>
              </a:spcBef>
              <a:buFont typeface="Arial" panose="020B0604020202020204" pitchFamily="34" charset="0"/>
              <a:buChar char="•"/>
            </a:pPr>
            <a:r>
              <a:rPr lang="es-ES" sz="1200" dirty="0" err="1" smtClean="0"/>
              <a:t>Exazerbazio</a:t>
            </a:r>
            <a:r>
              <a:rPr lang="es-ES" sz="1200" dirty="0" smtClean="0"/>
              <a:t> </a:t>
            </a:r>
            <a:r>
              <a:rPr lang="es-ES" sz="1200" dirty="0" err="1" smtClean="0"/>
              <a:t>larriak</a:t>
            </a:r>
            <a:r>
              <a:rPr lang="es-ES" sz="1200" dirty="0" smtClean="0"/>
              <a:t>: BUDE-FOR premiaren </a:t>
            </a:r>
            <a:r>
              <a:rPr lang="es-ES" sz="1200" dirty="0" err="1" smtClean="0"/>
              <a:t>arabera</a:t>
            </a:r>
            <a:r>
              <a:rPr lang="es-ES" sz="1200" dirty="0" smtClean="0"/>
              <a:t> SABA </a:t>
            </a:r>
            <a:r>
              <a:rPr lang="es-ES" sz="1200" dirty="0" err="1" smtClean="0"/>
              <a:t>baino</a:t>
            </a:r>
            <a:r>
              <a:rPr lang="es-ES" sz="1200" dirty="0" smtClean="0"/>
              <a:t> </a:t>
            </a:r>
            <a:r>
              <a:rPr lang="es-ES" sz="1200" dirty="0" err="1" smtClean="0"/>
              <a:t>hobea</a:t>
            </a:r>
            <a:r>
              <a:rPr lang="es-ES" sz="1200" dirty="0" smtClean="0"/>
              <a:t> eta BUDE </a:t>
            </a:r>
            <a:r>
              <a:rPr lang="es-ES" sz="1200" dirty="0" err="1" smtClean="0"/>
              <a:t>mantentze-tratamenduren</a:t>
            </a:r>
            <a:r>
              <a:rPr lang="es-ES" sz="1200" dirty="0" smtClean="0"/>
              <a:t> </a:t>
            </a:r>
            <a:r>
              <a:rPr lang="es-ES" sz="1200" dirty="0" err="1" smtClean="0"/>
              <a:t>antzekoa</a:t>
            </a:r>
            <a:r>
              <a:rPr lang="es-ES" sz="1200" dirty="0" smtClean="0"/>
              <a:t>. </a:t>
            </a:r>
          </a:p>
          <a:p>
            <a:pPr marL="900000" lvl="2" indent="-285750" algn="just">
              <a:lnSpc>
                <a:spcPct val="110000"/>
              </a:lnSpc>
              <a:spcBef>
                <a:spcPts val="300"/>
              </a:spcBef>
              <a:buFont typeface="Arial" panose="020B0604020202020204" pitchFamily="34" charset="0"/>
              <a:buChar char="•"/>
            </a:pPr>
            <a:r>
              <a:rPr lang="es-ES" sz="1200" dirty="0" err="1" smtClean="0"/>
              <a:t>Sintomen</a:t>
            </a:r>
            <a:r>
              <a:rPr lang="es-ES" sz="1200" dirty="0" smtClean="0"/>
              <a:t> </a:t>
            </a:r>
            <a:r>
              <a:rPr lang="es-ES" sz="1200" dirty="0" err="1" smtClean="0"/>
              <a:t>kontrola</a:t>
            </a:r>
            <a:r>
              <a:rPr lang="es-ES" sz="1200" dirty="0" smtClean="0"/>
              <a:t>: BUDE-FOR </a:t>
            </a:r>
            <a:r>
              <a:rPr lang="es-ES" sz="1200" dirty="0"/>
              <a:t>premiaren </a:t>
            </a:r>
            <a:r>
              <a:rPr lang="es-ES" sz="1200" dirty="0" err="1"/>
              <a:t>arabera</a:t>
            </a:r>
            <a:r>
              <a:rPr lang="es-ES" sz="1200" dirty="0"/>
              <a:t> BUDE </a:t>
            </a:r>
            <a:r>
              <a:rPr lang="es-ES" sz="1200" dirty="0" err="1"/>
              <a:t>mantentze-tratamendua</a:t>
            </a:r>
            <a:r>
              <a:rPr lang="es-ES" sz="1200" dirty="0"/>
              <a:t> </a:t>
            </a:r>
            <a:r>
              <a:rPr lang="es-ES" sz="1200" dirty="0" err="1"/>
              <a:t>baino</a:t>
            </a:r>
            <a:r>
              <a:rPr lang="es-ES" sz="1200" dirty="0"/>
              <a:t> </a:t>
            </a:r>
            <a:r>
              <a:rPr lang="es-ES" sz="1200" dirty="0" err="1"/>
              <a:t>okerragoa</a:t>
            </a:r>
            <a:r>
              <a:rPr lang="es-ES" sz="1200" dirty="0"/>
              <a:t> </a:t>
            </a:r>
            <a:r>
              <a:rPr lang="es-ES" sz="1200" dirty="0" smtClean="0"/>
              <a:t>eta </a:t>
            </a:r>
            <a:r>
              <a:rPr lang="es-ES" sz="1200" dirty="0"/>
              <a:t>SABA premiaren </a:t>
            </a:r>
            <a:r>
              <a:rPr lang="es-ES" sz="1200" dirty="0" err="1"/>
              <a:t>arabera</a:t>
            </a:r>
            <a:r>
              <a:rPr lang="es-ES" sz="1200" dirty="0"/>
              <a:t> </a:t>
            </a:r>
            <a:r>
              <a:rPr lang="es-ES" sz="1200" dirty="0" err="1"/>
              <a:t>baino</a:t>
            </a:r>
            <a:r>
              <a:rPr lang="es-ES" sz="1200" dirty="0"/>
              <a:t> </a:t>
            </a:r>
            <a:r>
              <a:rPr lang="es-ES" sz="1200" dirty="0" err="1"/>
              <a:t>hobea</a:t>
            </a:r>
            <a:r>
              <a:rPr lang="es-ES" sz="1200" dirty="0"/>
              <a:t>. </a:t>
            </a:r>
            <a:r>
              <a:rPr lang="es-ES" sz="1200" dirty="0" err="1"/>
              <a:t>Biriketako</a:t>
            </a:r>
            <a:r>
              <a:rPr lang="es-ES" sz="1200" dirty="0"/>
              <a:t> </a:t>
            </a:r>
            <a:r>
              <a:rPr lang="es-ES" sz="1200" dirty="0" err="1" smtClean="0"/>
              <a:t>funtzion</a:t>
            </a:r>
            <a:r>
              <a:rPr lang="es-ES" sz="1200" dirty="0" smtClean="0"/>
              <a:t>, </a:t>
            </a:r>
            <a:r>
              <a:rPr lang="es-ES" sz="1200" dirty="0" err="1" smtClean="0"/>
              <a:t>alderik</a:t>
            </a:r>
            <a:r>
              <a:rPr lang="es-ES" sz="1200" dirty="0" smtClean="0"/>
              <a:t> </a:t>
            </a:r>
            <a:r>
              <a:rPr lang="es-ES" sz="1200" dirty="0" err="1" smtClean="0"/>
              <a:t>ez</a:t>
            </a:r>
            <a:r>
              <a:rPr lang="es-ES" sz="1200" dirty="0" smtClean="0"/>
              <a:t>. </a:t>
            </a:r>
            <a:endParaRPr lang="es-ES" sz="1400" dirty="0" smtClean="0"/>
          </a:p>
          <a:p>
            <a:pPr algn="just">
              <a:lnSpc>
                <a:spcPct val="110000"/>
              </a:lnSpc>
              <a:spcBef>
                <a:spcPts val="300"/>
              </a:spcBef>
            </a:pPr>
            <a:r>
              <a:rPr lang="es-ES" sz="1200" dirty="0" err="1" smtClean="0"/>
              <a:t>Lau</a:t>
            </a:r>
            <a:r>
              <a:rPr lang="es-ES" sz="1200" dirty="0" smtClean="0"/>
              <a:t> </a:t>
            </a:r>
            <a:r>
              <a:rPr lang="es-ES" sz="1200" dirty="0" err="1"/>
              <a:t>saiakuntzetan</a:t>
            </a:r>
            <a:r>
              <a:rPr lang="es-ES" sz="1200" dirty="0"/>
              <a:t>, </a:t>
            </a:r>
            <a:r>
              <a:rPr lang="es-ES" sz="1200" dirty="0" err="1"/>
              <a:t>IKren</a:t>
            </a:r>
            <a:r>
              <a:rPr lang="es-ES" sz="1200" dirty="0"/>
              <a:t> </a:t>
            </a:r>
            <a:r>
              <a:rPr lang="es-ES" sz="1200" dirty="0" err="1"/>
              <a:t>batez</a:t>
            </a:r>
            <a:r>
              <a:rPr lang="es-ES" sz="1200" dirty="0"/>
              <a:t> </a:t>
            </a:r>
            <a:r>
              <a:rPr lang="es-ES" sz="1200" dirty="0" err="1"/>
              <a:t>besteko</a:t>
            </a:r>
            <a:r>
              <a:rPr lang="es-ES" sz="1200" dirty="0"/>
              <a:t> </a:t>
            </a:r>
            <a:r>
              <a:rPr lang="es-ES" sz="1200" dirty="0" err="1"/>
              <a:t>dosia</a:t>
            </a:r>
            <a:r>
              <a:rPr lang="es-ES" sz="1200" dirty="0"/>
              <a:t> </a:t>
            </a:r>
            <a:r>
              <a:rPr lang="es-ES" sz="1200" dirty="0" err="1"/>
              <a:t>askoz</a:t>
            </a:r>
            <a:r>
              <a:rPr lang="es-ES" sz="1200" dirty="0"/>
              <a:t> </a:t>
            </a:r>
            <a:r>
              <a:rPr lang="es-ES" sz="1200" dirty="0" err="1"/>
              <a:t>txikiagoa</a:t>
            </a:r>
            <a:r>
              <a:rPr lang="es-ES" sz="1200" dirty="0"/>
              <a:t> izan zen BUDE-FOR premiaren </a:t>
            </a:r>
            <a:r>
              <a:rPr lang="es-ES" sz="1200" dirty="0" err="1"/>
              <a:t>arabera</a:t>
            </a:r>
            <a:r>
              <a:rPr lang="es-ES" sz="1200" dirty="0"/>
              <a:t> </a:t>
            </a:r>
            <a:r>
              <a:rPr lang="es-ES" sz="1200" dirty="0" err="1"/>
              <a:t>erabilitako</a:t>
            </a:r>
            <a:r>
              <a:rPr lang="es-ES" sz="1200" dirty="0"/>
              <a:t> </a:t>
            </a:r>
            <a:r>
              <a:rPr lang="es-ES" sz="1200" dirty="0" err="1"/>
              <a:t>tratamenduan</a:t>
            </a:r>
            <a:r>
              <a:rPr lang="es-ES" sz="1200" dirty="0"/>
              <a:t>, BUDE </a:t>
            </a:r>
            <a:r>
              <a:rPr lang="es-ES" sz="1200" dirty="0" err="1"/>
              <a:t>mantentze-tratamenduan</a:t>
            </a:r>
            <a:r>
              <a:rPr lang="es-ES" sz="1200" dirty="0"/>
              <a:t> </a:t>
            </a:r>
            <a:r>
              <a:rPr lang="es-ES" sz="1200" dirty="0" err="1"/>
              <a:t>baino</a:t>
            </a:r>
            <a:r>
              <a:rPr lang="es-ES" sz="1200" dirty="0"/>
              <a:t> (</a:t>
            </a:r>
            <a:r>
              <a:rPr lang="es-ES" sz="1200" dirty="0" err="1"/>
              <a:t>laurdena</a:t>
            </a:r>
            <a:r>
              <a:rPr lang="es-ES" sz="1200" dirty="0"/>
              <a:t> </a:t>
            </a:r>
            <a:r>
              <a:rPr lang="es-ES" sz="1200" dirty="0" err="1"/>
              <a:t>baino</a:t>
            </a:r>
            <a:r>
              <a:rPr lang="es-ES" sz="1200" dirty="0"/>
              <a:t> </a:t>
            </a:r>
            <a:r>
              <a:rPr lang="es-ES" sz="1200" dirty="0" err="1" smtClean="0"/>
              <a:t>gutxiago</a:t>
            </a:r>
            <a:r>
              <a:rPr lang="es-ES" sz="1200" dirty="0" smtClean="0"/>
              <a:t>).</a:t>
            </a:r>
            <a:endParaRPr lang="es-ES" sz="1100" b="1" dirty="0"/>
          </a:p>
        </p:txBody>
      </p:sp>
    </p:spTree>
    <p:extLst>
      <p:ext uri="{BB962C8B-B14F-4D97-AF65-F5344CB8AC3E}">
        <p14:creationId xmlns:p14="http://schemas.microsoft.com/office/powerpoint/2010/main" val="2637342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34695"/>
            <a:ext cx="8970063" cy="831128"/>
          </a:xfrm>
        </p:spPr>
        <p:txBody>
          <a:bodyPr/>
          <a:lstStyle/>
          <a:p>
            <a:r>
              <a:rPr lang="es-ES" sz="2800" dirty="0" smtClean="0">
                <a:latin typeface="Arial Black" panose="020B0A04020102020204" pitchFamily="34" charset="0"/>
              </a:rPr>
              <a:t>EBIDENTZIAREN ONDORIOAK</a:t>
            </a:r>
            <a:br>
              <a:rPr lang="es-ES" sz="2800" dirty="0" smtClean="0">
                <a:latin typeface="Arial Black" panose="020B0A04020102020204" pitchFamily="34" charset="0"/>
              </a:rPr>
            </a:br>
            <a:r>
              <a:rPr lang="es-ES" sz="2000" dirty="0" smtClean="0">
                <a:latin typeface="Arial Black" panose="020B0A04020102020204" pitchFamily="34" charset="0"/>
              </a:rPr>
              <a:t>(BUDE-FOR PREMIAREN ARABERA HELDU ETA NERABEETAN) </a:t>
            </a:r>
          </a:p>
        </p:txBody>
      </p:sp>
      <p:sp>
        <p:nvSpPr>
          <p:cNvPr id="3" name="Subtítulo 2"/>
          <p:cNvSpPr>
            <a:spLocks noGrp="1"/>
          </p:cNvSpPr>
          <p:nvPr>
            <p:ph type="subTitle" idx="1"/>
          </p:nvPr>
        </p:nvSpPr>
        <p:spPr>
          <a:xfrm>
            <a:off x="381162" y="1142801"/>
            <a:ext cx="8361469" cy="4117176"/>
          </a:xfrm>
          <a:solidFill>
            <a:srgbClr val="5FACBC">
              <a:alpha val="20000"/>
            </a:srgbClr>
          </a:solidFill>
        </p:spPr>
        <p:txBody>
          <a:bodyPr>
            <a:normAutofit fontScale="92500" lnSpcReduction="10000"/>
          </a:bodyPr>
          <a:lstStyle/>
          <a:p>
            <a:pPr algn="just">
              <a:lnSpc>
                <a:spcPct val="120000"/>
              </a:lnSpc>
            </a:pPr>
            <a:r>
              <a:rPr lang="es-ES" sz="2000" dirty="0" smtClean="0"/>
              <a:t>SYGMA </a:t>
            </a:r>
            <a:r>
              <a:rPr lang="es-ES" sz="2000" dirty="0"/>
              <a:t>1 eta 2 </a:t>
            </a:r>
            <a:r>
              <a:rPr lang="es-ES" sz="2000" dirty="0" err="1" smtClean="0"/>
              <a:t>saiakuntzek</a:t>
            </a:r>
            <a:r>
              <a:rPr lang="es-ES" sz="2000" dirty="0" smtClean="0"/>
              <a:t> </a:t>
            </a:r>
            <a:r>
              <a:rPr lang="es-ES" sz="2000" dirty="0" err="1"/>
              <a:t>erakusten</a:t>
            </a:r>
            <a:r>
              <a:rPr lang="es-ES" sz="2000" dirty="0"/>
              <a:t> </a:t>
            </a:r>
            <a:r>
              <a:rPr lang="es-ES" sz="2000" dirty="0" err="1" smtClean="0"/>
              <a:t>dute</a:t>
            </a:r>
            <a:r>
              <a:rPr lang="es-ES" sz="2000" dirty="0" smtClean="0"/>
              <a:t>, </a:t>
            </a:r>
            <a:r>
              <a:rPr lang="es-ES" sz="2000" dirty="0" err="1"/>
              <a:t>GINAren</a:t>
            </a:r>
            <a:r>
              <a:rPr lang="es-ES" sz="2000" dirty="0"/>
              <a:t> </a:t>
            </a:r>
            <a:r>
              <a:rPr lang="es-ES" sz="2000" dirty="0" err="1"/>
              <a:t>arabera</a:t>
            </a:r>
            <a:r>
              <a:rPr lang="es-ES" sz="2000" dirty="0"/>
              <a:t> 2. </a:t>
            </a:r>
            <a:r>
              <a:rPr lang="es-ES" sz="2000" dirty="0" err="1"/>
              <a:t>mailan</a:t>
            </a:r>
            <a:r>
              <a:rPr lang="es-ES" sz="2000" dirty="0"/>
              <a:t> </a:t>
            </a:r>
            <a:r>
              <a:rPr lang="es-ES" sz="2000" dirty="0" err="1"/>
              <a:t>sailkatutako</a:t>
            </a:r>
            <a:r>
              <a:rPr lang="es-ES" sz="2000" dirty="0"/>
              <a:t> asma </a:t>
            </a:r>
            <a:r>
              <a:rPr lang="es-ES" sz="2000" dirty="0" err="1"/>
              <a:t>arina</a:t>
            </a:r>
            <a:r>
              <a:rPr lang="es-ES" sz="2000" dirty="0"/>
              <a:t> </a:t>
            </a:r>
            <a:r>
              <a:rPr lang="es-ES" sz="2000" dirty="0" err="1"/>
              <a:t>duten</a:t>
            </a:r>
            <a:r>
              <a:rPr lang="es-ES" sz="2000" dirty="0"/>
              <a:t> </a:t>
            </a:r>
            <a:r>
              <a:rPr lang="es-ES" sz="2000" dirty="0" err="1"/>
              <a:t>helduen</a:t>
            </a:r>
            <a:r>
              <a:rPr lang="es-ES" sz="2000" dirty="0"/>
              <a:t> eta </a:t>
            </a:r>
            <a:r>
              <a:rPr lang="es-ES" sz="2000" dirty="0" err="1"/>
              <a:t>nerabeen</a:t>
            </a:r>
            <a:r>
              <a:rPr lang="es-ES" sz="2000" dirty="0"/>
              <a:t> </a:t>
            </a:r>
            <a:r>
              <a:rPr lang="es-ES" sz="2000" dirty="0" err="1"/>
              <a:t>kasuan</a:t>
            </a:r>
            <a:r>
              <a:rPr lang="es-ES" sz="2000" dirty="0"/>
              <a:t> (</a:t>
            </a:r>
            <a:r>
              <a:rPr lang="es-ES" sz="2000" dirty="0" err="1"/>
              <a:t>barne</a:t>
            </a:r>
            <a:r>
              <a:rPr lang="es-ES" sz="2000" dirty="0"/>
              <a:t> </a:t>
            </a:r>
            <a:r>
              <a:rPr lang="es-ES" sz="2000" dirty="0" err="1"/>
              <a:t>hartuta</a:t>
            </a:r>
            <a:r>
              <a:rPr lang="es-ES" sz="2000" dirty="0"/>
              <a:t> SABA </a:t>
            </a:r>
            <a:r>
              <a:rPr lang="es-ES" sz="2000" dirty="0" err="1"/>
              <a:t>bakarrik</a:t>
            </a:r>
            <a:r>
              <a:rPr lang="es-ES" sz="2000" dirty="0"/>
              <a:t> </a:t>
            </a:r>
            <a:r>
              <a:rPr lang="es-ES" sz="2000" dirty="0" err="1"/>
              <a:t>erabiltzen</a:t>
            </a:r>
            <a:r>
              <a:rPr lang="es-ES" sz="2000" dirty="0"/>
              <a:t> </a:t>
            </a:r>
            <a:r>
              <a:rPr lang="es-ES" sz="2000" dirty="0" err="1"/>
              <a:t>duten</a:t>
            </a:r>
            <a:r>
              <a:rPr lang="es-ES" sz="2000" dirty="0"/>
              <a:t> eta </a:t>
            </a:r>
            <a:r>
              <a:rPr lang="es-ES" sz="2000" dirty="0" err="1"/>
              <a:t>gaizki</a:t>
            </a:r>
            <a:r>
              <a:rPr lang="es-ES" sz="2000" dirty="0"/>
              <a:t> </a:t>
            </a:r>
            <a:r>
              <a:rPr lang="es-ES" sz="2000" dirty="0" err="1"/>
              <a:t>kontrolatuta</a:t>
            </a:r>
            <a:r>
              <a:rPr lang="es-ES" sz="2000" dirty="0"/>
              <a:t> </a:t>
            </a:r>
            <a:r>
              <a:rPr lang="es-ES" sz="2000" dirty="0" err="1"/>
              <a:t>dauden</a:t>
            </a:r>
            <a:r>
              <a:rPr lang="es-ES" sz="2000" dirty="0"/>
              <a:t> </a:t>
            </a:r>
            <a:r>
              <a:rPr lang="es-ES" sz="2000" dirty="0" err="1"/>
              <a:t>pazienteak</a:t>
            </a:r>
            <a:r>
              <a:rPr lang="es-ES" sz="2000" dirty="0"/>
              <a:t> eta IK+SABA </a:t>
            </a:r>
            <a:r>
              <a:rPr lang="es-ES" sz="2000" dirty="0" err="1"/>
              <a:t>erabiltzen</a:t>
            </a:r>
            <a:r>
              <a:rPr lang="es-ES" sz="2000" dirty="0"/>
              <a:t> </a:t>
            </a:r>
            <a:r>
              <a:rPr lang="es-ES" sz="2000" dirty="0" err="1"/>
              <a:t>duten</a:t>
            </a:r>
            <a:r>
              <a:rPr lang="es-ES" sz="2000" dirty="0"/>
              <a:t> eta </a:t>
            </a:r>
            <a:r>
              <a:rPr lang="es-ES" sz="2000" dirty="0" err="1"/>
              <a:t>ongi</a:t>
            </a:r>
            <a:r>
              <a:rPr lang="es-ES" sz="2000" dirty="0"/>
              <a:t> </a:t>
            </a:r>
            <a:r>
              <a:rPr lang="es-ES" sz="2000" dirty="0" err="1"/>
              <a:t>kontrolatuta</a:t>
            </a:r>
            <a:r>
              <a:rPr lang="es-ES" sz="2000" dirty="0"/>
              <a:t> </a:t>
            </a:r>
            <a:r>
              <a:rPr lang="es-ES" sz="2000" dirty="0" err="1"/>
              <a:t>dauden</a:t>
            </a:r>
            <a:r>
              <a:rPr lang="es-ES" sz="2000" dirty="0"/>
              <a:t> </a:t>
            </a:r>
            <a:r>
              <a:rPr lang="es-ES" sz="2000" dirty="0" err="1"/>
              <a:t>pazienteak</a:t>
            </a:r>
            <a:r>
              <a:rPr lang="es-ES" sz="2000" dirty="0" smtClean="0"/>
              <a:t>): </a:t>
            </a:r>
          </a:p>
          <a:p>
            <a:pPr marL="742950" lvl="1" indent="-285750" algn="just">
              <a:lnSpc>
                <a:spcPct val="120000"/>
              </a:lnSpc>
              <a:buFont typeface="Arial" panose="020B0604020202020204" pitchFamily="34" charset="0"/>
              <a:buChar char="•"/>
            </a:pPr>
            <a:r>
              <a:rPr lang="es-ES" sz="1800" dirty="0" smtClean="0"/>
              <a:t>BUDE-FOR </a:t>
            </a:r>
            <a:r>
              <a:rPr lang="es-ES" sz="1800" dirty="0"/>
              <a:t>premiaren </a:t>
            </a:r>
            <a:r>
              <a:rPr lang="es-ES" sz="1800" dirty="0" err="1"/>
              <a:t>arabera</a:t>
            </a:r>
            <a:r>
              <a:rPr lang="es-ES" sz="1800" dirty="0"/>
              <a:t> </a:t>
            </a:r>
            <a:r>
              <a:rPr lang="es-ES" sz="1800" dirty="0" err="1"/>
              <a:t>erabiltzea</a:t>
            </a:r>
            <a:r>
              <a:rPr lang="es-ES" sz="1800" dirty="0"/>
              <a:t> SABA </a:t>
            </a:r>
            <a:r>
              <a:rPr lang="es-ES" sz="1800" dirty="0" err="1"/>
              <a:t>monoterapian</a:t>
            </a:r>
            <a:r>
              <a:rPr lang="es-ES" sz="1800" dirty="0"/>
              <a:t> premiaren </a:t>
            </a:r>
            <a:r>
              <a:rPr lang="es-ES" sz="1800" dirty="0" err="1"/>
              <a:t>arabera</a:t>
            </a:r>
            <a:r>
              <a:rPr lang="es-ES" sz="1800" dirty="0"/>
              <a:t> </a:t>
            </a:r>
            <a:r>
              <a:rPr lang="es-ES" sz="1800" dirty="0" err="1"/>
              <a:t>erabiltzea</a:t>
            </a:r>
            <a:r>
              <a:rPr lang="es-ES" sz="1800" dirty="0"/>
              <a:t> </a:t>
            </a:r>
            <a:r>
              <a:rPr lang="es-ES" sz="1800" dirty="0" err="1"/>
              <a:t>baino</a:t>
            </a:r>
            <a:r>
              <a:rPr lang="es-ES" sz="1800" dirty="0"/>
              <a:t> estrategia </a:t>
            </a:r>
            <a:r>
              <a:rPr lang="es-ES" sz="1800" dirty="0" err="1"/>
              <a:t>hobea</a:t>
            </a:r>
            <a:r>
              <a:rPr lang="es-ES" sz="1800" dirty="0"/>
              <a:t> dela </a:t>
            </a:r>
            <a:r>
              <a:rPr lang="es-ES" sz="1800" dirty="0" err="1"/>
              <a:t>emaitza</a:t>
            </a:r>
            <a:r>
              <a:rPr lang="es-ES" sz="1800" dirty="0"/>
              <a:t> </a:t>
            </a:r>
            <a:r>
              <a:rPr lang="es-ES" sz="1800" dirty="0" err="1"/>
              <a:t>kliniko</a:t>
            </a:r>
            <a:r>
              <a:rPr lang="es-ES" sz="1800" dirty="0"/>
              <a:t> </a:t>
            </a:r>
            <a:r>
              <a:rPr lang="es-ES" sz="1800" dirty="0" err="1"/>
              <a:t>guztietan</a:t>
            </a:r>
            <a:r>
              <a:rPr lang="es-ES" sz="1800" dirty="0"/>
              <a:t>. </a:t>
            </a:r>
            <a:endParaRPr lang="es-ES" sz="1800" dirty="0" smtClean="0"/>
          </a:p>
          <a:p>
            <a:pPr marL="742950" lvl="1" indent="-285750" algn="just">
              <a:lnSpc>
                <a:spcPct val="120000"/>
              </a:lnSpc>
              <a:buFont typeface="Arial" panose="020B0604020202020204" pitchFamily="34" charset="0"/>
              <a:buChar char="•"/>
            </a:pPr>
            <a:r>
              <a:rPr lang="es-ES" sz="1800" dirty="0" smtClean="0"/>
              <a:t>BUDE-FOR </a:t>
            </a:r>
            <a:r>
              <a:rPr lang="es-ES" sz="1800" dirty="0"/>
              <a:t>premiaren </a:t>
            </a:r>
            <a:r>
              <a:rPr lang="es-ES" sz="1800" dirty="0" err="1"/>
              <a:t>arabera</a:t>
            </a:r>
            <a:r>
              <a:rPr lang="es-ES" sz="1800" dirty="0"/>
              <a:t> </a:t>
            </a:r>
            <a:r>
              <a:rPr lang="es-ES" sz="1800" dirty="0" smtClean="0"/>
              <a:t>BUDE </a:t>
            </a:r>
            <a:r>
              <a:rPr lang="es-ES" sz="1800" dirty="0" err="1"/>
              <a:t>mantentze-tratamendua</a:t>
            </a:r>
            <a:r>
              <a:rPr lang="es-ES" sz="1800" dirty="0"/>
              <a:t> </a:t>
            </a:r>
            <a:r>
              <a:rPr lang="es-ES" sz="1800" dirty="0" err="1"/>
              <a:t>baino</a:t>
            </a:r>
            <a:r>
              <a:rPr lang="es-ES" sz="1800" dirty="0"/>
              <a:t> </a:t>
            </a:r>
            <a:r>
              <a:rPr lang="es-ES" sz="1800" dirty="0" err="1"/>
              <a:t>okerragoa</a:t>
            </a:r>
            <a:r>
              <a:rPr lang="es-ES" sz="1800" dirty="0"/>
              <a:t> da </a:t>
            </a:r>
            <a:r>
              <a:rPr lang="es-ES" sz="1800" dirty="0" err="1"/>
              <a:t>asmaren</a:t>
            </a:r>
            <a:r>
              <a:rPr lang="es-ES" sz="1800" dirty="0"/>
              <a:t> </a:t>
            </a:r>
            <a:r>
              <a:rPr lang="es-ES" sz="1800" dirty="0" err="1"/>
              <a:t>kontrolean</a:t>
            </a:r>
            <a:r>
              <a:rPr lang="es-ES" sz="1800" dirty="0"/>
              <a:t> eta </a:t>
            </a:r>
            <a:r>
              <a:rPr lang="es-ES" sz="1800" dirty="0" err="1"/>
              <a:t>biriketako</a:t>
            </a:r>
            <a:r>
              <a:rPr lang="es-ES" sz="1800" dirty="0"/>
              <a:t> </a:t>
            </a:r>
            <a:r>
              <a:rPr lang="es-ES" sz="1800" dirty="0" err="1"/>
              <a:t>funtzioaren</a:t>
            </a:r>
            <a:r>
              <a:rPr lang="es-ES" sz="1800" dirty="0"/>
              <a:t> </a:t>
            </a:r>
            <a:r>
              <a:rPr lang="es-ES" sz="1800" dirty="0" err="1"/>
              <a:t>parametroetan</a:t>
            </a:r>
            <a:r>
              <a:rPr lang="es-ES" sz="1800" dirty="0"/>
              <a:t>, </a:t>
            </a:r>
            <a:r>
              <a:rPr lang="es-ES" sz="1800" dirty="0" err="1"/>
              <a:t>baina</a:t>
            </a:r>
            <a:r>
              <a:rPr lang="es-ES" sz="1800" dirty="0"/>
              <a:t> </a:t>
            </a:r>
            <a:r>
              <a:rPr lang="es-ES" sz="1800" dirty="0" err="1"/>
              <a:t>antzekoa</a:t>
            </a:r>
            <a:r>
              <a:rPr lang="es-ES" sz="1800" dirty="0"/>
              <a:t> </a:t>
            </a:r>
            <a:r>
              <a:rPr lang="es-ES" sz="1800" dirty="0" err="1"/>
              <a:t>exazerbazio</a:t>
            </a:r>
            <a:r>
              <a:rPr lang="es-ES" sz="1800" dirty="0"/>
              <a:t> </a:t>
            </a:r>
            <a:r>
              <a:rPr lang="es-ES" sz="1800" dirty="0" err="1"/>
              <a:t>larrien</a:t>
            </a:r>
            <a:r>
              <a:rPr lang="es-ES" sz="1800" dirty="0"/>
              <a:t> </a:t>
            </a:r>
            <a:r>
              <a:rPr lang="es-ES" sz="1800" dirty="0" err="1"/>
              <a:t>prebentzioan</a:t>
            </a:r>
            <a:r>
              <a:rPr lang="es-ES" sz="1800" dirty="0"/>
              <a:t> (</a:t>
            </a:r>
            <a:r>
              <a:rPr lang="es-ES" sz="1800" dirty="0" err="1"/>
              <a:t>IKren</a:t>
            </a:r>
            <a:r>
              <a:rPr lang="es-ES" sz="1800" dirty="0"/>
              <a:t> </a:t>
            </a:r>
            <a:r>
              <a:rPr lang="es-ES" sz="1800" dirty="0" err="1"/>
              <a:t>batez</a:t>
            </a:r>
            <a:r>
              <a:rPr lang="es-ES" sz="1800" dirty="0"/>
              <a:t> </a:t>
            </a:r>
            <a:r>
              <a:rPr lang="es-ES" sz="1800" dirty="0" err="1"/>
              <a:t>besteko</a:t>
            </a:r>
            <a:r>
              <a:rPr lang="es-ES" sz="1800" dirty="0"/>
              <a:t> </a:t>
            </a:r>
            <a:r>
              <a:rPr lang="es-ES" sz="1800" dirty="0" err="1"/>
              <a:t>dosia</a:t>
            </a:r>
            <a:r>
              <a:rPr lang="es-ES" sz="1800" dirty="0"/>
              <a:t> </a:t>
            </a:r>
            <a:r>
              <a:rPr lang="es-ES" sz="1800" dirty="0" err="1"/>
              <a:t>mantentzeko</a:t>
            </a:r>
            <a:r>
              <a:rPr lang="es-ES" sz="1800" dirty="0"/>
              <a:t> </a:t>
            </a:r>
            <a:r>
              <a:rPr lang="es-ES" sz="1800" dirty="0" err="1"/>
              <a:t>tratamenduan</a:t>
            </a:r>
            <a:r>
              <a:rPr lang="es-ES" sz="1800" dirty="0"/>
              <a:t> </a:t>
            </a:r>
            <a:r>
              <a:rPr lang="es-ES" sz="1800" dirty="0" err="1"/>
              <a:t>erabilitakoa</a:t>
            </a:r>
            <a:r>
              <a:rPr lang="es-ES" sz="1800" dirty="0"/>
              <a:t> </a:t>
            </a:r>
            <a:r>
              <a:rPr lang="es-ES" sz="1800" dirty="0" err="1"/>
              <a:t>baino</a:t>
            </a:r>
            <a:r>
              <a:rPr lang="es-ES" sz="1800" dirty="0"/>
              <a:t> </a:t>
            </a:r>
            <a:r>
              <a:rPr lang="es-ES" sz="1800" dirty="0" err="1"/>
              <a:t>txikiagoa</a:t>
            </a:r>
            <a:r>
              <a:rPr lang="es-ES" sz="1800" dirty="0"/>
              <a:t> da). </a:t>
            </a:r>
            <a:endParaRPr lang="es-ES" sz="1800" dirty="0" smtClean="0"/>
          </a:p>
          <a:p>
            <a:pPr algn="just">
              <a:lnSpc>
                <a:spcPct val="120000"/>
              </a:lnSpc>
            </a:pPr>
            <a:r>
              <a:rPr lang="es-ES" sz="2000" dirty="0" smtClean="0"/>
              <a:t>PRACTICAL </a:t>
            </a:r>
            <a:r>
              <a:rPr lang="es-ES" sz="2000" dirty="0"/>
              <a:t>eta Novel </a:t>
            </a:r>
            <a:r>
              <a:rPr lang="es-ES" sz="2000" dirty="0" err="1" smtClean="0"/>
              <a:t>Start</a:t>
            </a:r>
            <a:r>
              <a:rPr lang="es-ES" sz="2000" dirty="0" smtClean="0"/>
              <a:t> </a:t>
            </a:r>
            <a:r>
              <a:rPr lang="es-ES" sz="2000" dirty="0" err="1" smtClean="0"/>
              <a:t>saiakuntzaK</a:t>
            </a:r>
            <a:r>
              <a:rPr lang="es-ES" sz="2000" dirty="0" smtClean="0"/>
              <a:t> (</a:t>
            </a:r>
            <a:r>
              <a:rPr lang="es-ES" sz="2000" dirty="0" err="1" smtClean="0"/>
              <a:t>irekiak</a:t>
            </a:r>
            <a:r>
              <a:rPr lang="es-ES" sz="2000" dirty="0" smtClean="0"/>
              <a:t>, </a:t>
            </a:r>
            <a:r>
              <a:rPr lang="es-ES" sz="2000" dirty="0" err="1" smtClean="0"/>
              <a:t>pragmatikoak</a:t>
            </a:r>
            <a:r>
              <a:rPr lang="es-ES" sz="2000" dirty="0" smtClean="0"/>
              <a:t>, </a:t>
            </a:r>
            <a:r>
              <a:rPr lang="es-ES" sz="2000" dirty="0" err="1" smtClean="0"/>
              <a:t>paziente</a:t>
            </a:r>
            <a:r>
              <a:rPr lang="es-ES" sz="2000" dirty="0" smtClean="0"/>
              <a:t> </a:t>
            </a:r>
            <a:r>
              <a:rPr lang="es-ES" sz="2000" dirty="0" err="1"/>
              <a:t>kopuru</a:t>
            </a:r>
            <a:r>
              <a:rPr lang="es-ES" sz="2000" dirty="0"/>
              <a:t> </a:t>
            </a:r>
            <a:r>
              <a:rPr lang="es-ES" sz="2000" dirty="0" err="1" smtClean="0"/>
              <a:t>txikiagoa</a:t>
            </a:r>
            <a:r>
              <a:rPr lang="es-ES" sz="2000" dirty="0" smtClean="0"/>
              <a:t>) </a:t>
            </a:r>
            <a:r>
              <a:rPr lang="es-ES" sz="2000" dirty="0" err="1"/>
              <a:t>ebidentzia</a:t>
            </a:r>
            <a:r>
              <a:rPr lang="es-ES" sz="2000" dirty="0"/>
              <a:t> </a:t>
            </a:r>
            <a:r>
              <a:rPr lang="es-ES" sz="2000" dirty="0" err="1"/>
              <a:t>gehigarria</a:t>
            </a:r>
            <a:r>
              <a:rPr lang="es-ES" sz="2000" dirty="0"/>
              <a:t> </a:t>
            </a:r>
            <a:r>
              <a:rPr lang="es-ES" sz="2000" dirty="0" err="1"/>
              <a:t>ematen</a:t>
            </a:r>
            <a:r>
              <a:rPr lang="es-ES" sz="2000" dirty="0"/>
              <a:t> diete </a:t>
            </a:r>
            <a:r>
              <a:rPr lang="es-ES" sz="2000" dirty="0" smtClean="0"/>
              <a:t>SYGMA </a:t>
            </a:r>
            <a:r>
              <a:rPr lang="es-ES" sz="2000" dirty="0" err="1"/>
              <a:t>azterketei</a:t>
            </a:r>
            <a:r>
              <a:rPr lang="es-ES" sz="2000" dirty="0"/>
              <a:t>.</a:t>
            </a:r>
          </a:p>
        </p:txBody>
      </p:sp>
    </p:spTree>
    <p:extLst>
      <p:ext uri="{BB962C8B-B14F-4D97-AF65-F5344CB8AC3E}">
        <p14:creationId xmlns:p14="http://schemas.microsoft.com/office/powerpoint/2010/main" val="37632903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74468" y="224588"/>
            <a:ext cx="8464731" cy="929370"/>
          </a:xfrm>
        </p:spPr>
        <p:txBody>
          <a:bodyPr/>
          <a:lstStyle/>
          <a:p>
            <a:r>
              <a:rPr lang="es-ES" sz="2400" dirty="0">
                <a:latin typeface="Arial Black" panose="020B0A04020102020204" pitchFamily="34" charset="0"/>
              </a:rPr>
              <a:t>ALDAKETAREN OINARRI DEN EBIDENTZIA </a:t>
            </a:r>
            <a:r>
              <a:rPr lang="es-ES" sz="2400" dirty="0" smtClean="0">
                <a:latin typeface="Arial Black" panose="020B0A04020102020204" pitchFamily="34" charset="0"/>
              </a:rPr>
              <a:t/>
            </a:r>
            <a:br>
              <a:rPr lang="es-ES" sz="2400" dirty="0" smtClean="0">
                <a:latin typeface="Arial Black" panose="020B0A04020102020204" pitchFamily="34" charset="0"/>
              </a:rPr>
            </a:br>
            <a:r>
              <a:rPr lang="es-ES" sz="2000" dirty="0" err="1" smtClean="0">
                <a:latin typeface="Arial Black" panose="020B0A04020102020204" pitchFamily="34" charset="0"/>
              </a:rPr>
              <a:t>Saiakuntza</a:t>
            </a:r>
            <a:r>
              <a:rPr lang="es-ES" sz="2000" dirty="0" smtClean="0">
                <a:latin typeface="Arial Black" panose="020B0A04020102020204" pitchFamily="34" charset="0"/>
              </a:rPr>
              <a:t> </a:t>
            </a:r>
            <a:r>
              <a:rPr lang="es-ES" sz="2000" dirty="0" err="1" smtClean="0">
                <a:latin typeface="Arial Black" panose="020B0A04020102020204" pitchFamily="34" charset="0"/>
              </a:rPr>
              <a:t>klinikoak</a:t>
            </a:r>
            <a:r>
              <a:rPr lang="es-ES" sz="2000" dirty="0">
                <a:latin typeface="Arial Black" panose="020B0A04020102020204" pitchFamily="34" charset="0"/>
              </a:rPr>
              <a:t>, </a:t>
            </a:r>
            <a:r>
              <a:rPr lang="es-ES" sz="2000" dirty="0" smtClean="0">
                <a:latin typeface="Arial Black" panose="020B0A04020102020204" pitchFamily="34" charset="0"/>
              </a:rPr>
              <a:t>IK </a:t>
            </a:r>
            <a:r>
              <a:rPr lang="es-ES" sz="2000" dirty="0" err="1" smtClean="0">
                <a:latin typeface="Arial Black" panose="020B0A04020102020204" pitchFamily="34" charset="0"/>
              </a:rPr>
              <a:t>SABAren</a:t>
            </a:r>
            <a:r>
              <a:rPr lang="es-ES" sz="2000" dirty="0" smtClean="0">
                <a:latin typeface="Arial Black" panose="020B0A04020102020204" pitchFamily="34" charset="0"/>
              </a:rPr>
              <a:t> </a:t>
            </a:r>
            <a:r>
              <a:rPr lang="es-ES" sz="2000" dirty="0" err="1" smtClean="0">
                <a:latin typeface="Arial Black" panose="020B0A04020102020204" pitchFamily="34" charset="0"/>
              </a:rPr>
              <a:t>hartualdi</a:t>
            </a:r>
            <a:r>
              <a:rPr lang="es-ES" sz="2000" dirty="0" smtClean="0">
                <a:latin typeface="Arial Black" panose="020B0A04020102020204" pitchFamily="34" charset="0"/>
              </a:rPr>
              <a:t> </a:t>
            </a:r>
            <a:r>
              <a:rPr lang="es-ES" sz="2000" dirty="0" err="1" smtClean="0">
                <a:latin typeface="Arial Black" panose="020B0A04020102020204" pitchFamily="34" charset="0"/>
              </a:rPr>
              <a:t>bakoitzarekin</a:t>
            </a:r>
            <a:r>
              <a:rPr lang="es-ES" sz="2000" dirty="0" smtClean="0">
                <a:latin typeface="Arial Black" panose="020B0A04020102020204" pitchFamily="34" charset="0"/>
              </a:rPr>
              <a:t>, </a:t>
            </a:r>
            <a:r>
              <a:rPr lang="es-ES" sz="2400" dirty="0" smtClean="0">
                <a:latin typeface="Arial Black" panose="020B0A04020102020204" pitchFamily="34" charset="0"/>
              </a:rPr>
              <a:t>6-11 </a:t>
            </a:r>
            <a:r>
              <a:rPr lang="es-ES" sz="2400" dirty="0" err="1" smtClean="0">
                <a:latin typeface="Arial Black" panose="020B0A04020102020204" pitchFamily="34" charset="0"/>
              </a:rPr>
              <a:t>urte</a:t>
            </a:r>
            <a:r>
              <a:rPr lang="es-ES" sz="2400" dirty="0" smtClean="0">
                <a:latin typeface="Arial Black" panose="020B0A04020102020204" pitchFamily="34" charset="0"/>
              </a:rPr>
              <a:t> </a:t>
            </a:r>
            <a:r>
              <a:rPr lang="es-ES" sz="2400" dirty="0" err="1" smtClean="0">
                <a:latin typeface="Arial Black" panose="020B0A04020102020204" pitchFamily="34" charset="0"/>
              </a:rPr>
              <a:t>bitarteko</a:t>
            </a:r>
            <a:r>
              <a:rPr lang="es-ES" sz="2400" dirty="0" smtClean="0">
                <a:latin typeface="Arial Black" panose="020B0A04020102020204" pitchFamily="34" charset="0"/>
              </a:rPr>
              <a:t> </a:t>
            </a:r>
            <a:r>
              <a:rPr lang="es-ES" sz="2400" dirty="0" err="1" smtClean="0">
                <a:latin typeface="Arial Black" panose="020B0A04020102020204" pitchFamily="34" charset="0"/>
              </a:rPr>
              <a:t>haurrak</a:t>
            </a:r>
            <a:r>
              <a:rPr lang="es-ES" sz="2000" dirty="0" smtClean="0">
                <a:latin typeface="Arial Black" panose="020B0A04020102020204" pitchFamily="34" charset="0"/>
              </a:rPr>
              <a:t>) </a:t>
            </a:r>
          </a:p>
        </p:txBody>
      </p:sp>
      <p:sp>
        <p:nvSpPr>
          <p:cNvPr id="3" name="Subtítulo 2"/>
          <p:cNvSpPr>
            <a:spLocks noGrp="1"/>
          </p:cNvSpPr>
          <p:nvPr>
            <p:ph type="subTitle" idx="1"/>
          </p:nvPr>
        </p:nvSpPr>
        <p:spPr>
          <a:xfrm>
            <a:off x="60960" y="971077"/>
            <a:ext cx="8882743" cy="4750454"/>
          </a:xfrm>
        </p:spPr>
        <p:txBody>
          <a:bodyPr>
            <a:normAutofit fontScale="92500" lnSpcReduction="10000"/>
          </a:bodyPr>
          <a:lstStyle/>
          <a:p>
            <a:pPr marL="285750" indent="-285750" algn="just">
              <a:lnSpc>
                <a:spcPct val="110000"/>
              </a:lnSpc>
              <a:spcBef>
                <a:spcPts val="0"/>
              </a:spcBef>
              <a:buFont typeface="Arial" panose="020B0604020202020204" pitchFamily="34" charset="0"/>
              <a:buChar char="•"/>
            </a:pPr>
            <a:r>
              <a:rPr lang="es-ES" sz="1600" b="1" dirty="0" smtClean="0"/>
              <a:t>TREXA:</a:t>
            </a:r>
            <a:r>
              <a:rPr lang="es-ES" sz="1400" b="1" dirty="0" smtClean="0"/>
              <a:t>  </a:t>
            </a:r>
          </a:p>
          <a:p>
            <a:pPr marL="742950" lvl="1" indent="-285750" algn="just">
              <a:lnSpc>
                <a:spcPct val="110000"/>
              </a:lnSpc>
              <a:spcBef>
                <a:spcPts val="0"/>
              </a:spcBef>
              <a:buFont typeface="Arial" panose="020B0604020202020204" pitchFamily="34" charset="0"/>
              <a:buChar char="•"/>
            </a:pPr>
            <a:r>
              <a:rPr lang="es-ES" sz="1500" dirty="0" err="1" smtClean="0"/>
              <a:t>Helburu</a:t>
            </a:r>
            <a:r>
              <a:rPr lang="es-ES" sz="1500" dirty="0" smtClean="0"/>
              <a:t> </a:t>
            </a:r>
            <a:r>
              <a:rPr lang="es-ES" sz="1500" dirty="0" err="1" smtClean="0"/>
              <a:t>nagusia</a:t>
            </a:r>
            <a:r>
              <a:rPr lang="es-ES" sz="1500" dirty="0" smtClean="0"/>
              <a:t>: asma </a:t>
            </a:r>
            <a:r>
              <a:rPr lang="es-ES" sz="1500" dirty="0" err="1"/>
              <a:t>arin</a:t>
            </a:r>
            <a:r>
              <a:rPr lang="es-ES" sz="1500" dirty="0"/>
              <a:t> </a:t>
            </a:r>
            <a:r>
              <a:rPr lang="es-ES" sz="1500" dirty="0" err="1" smtClean="0"/>
              <a:t>iraunkorra</a:t>
            </a:r>
            <a:r>
              <a:rPr lang="es-ES" sz="1500" dirty="0" smtClean="0"/>
              <a:t> </a:t>
            </a:r>
            <a:r>
              <a:rPr lang="es-ES" sz="1300" dirty="0" smtClean="0"/>
              <a:t>(NAEPP </a:t>
            </a:r>
            <a:r>
              <a:rPr lang="es-ES" sz="1300" dirty="0" err="1"/>
              <a:t>erakundearen</a:t>
            </a:r>
            <a:r>
              <a:rPr lang="es-ES" sz="1300" dirty="0"/>
              <a:t> </a:t>
            </a:r>
            <a:r>
              <a:rPr lang="es-ES" sz="1300" dirty="0" err="1"/>
              <a:t>definizioaren</a:t>
            </a:r>
            <a:r>
              <a:rPr lang="es-ES" sz="1300" dirty="0"/>
              <a:t> </a:t>
            </a:r>
            <a:r>
              <a:rPr lang="es-ES" sz="1300" dirty="0" err="1" smtClean="0"/>
              <a:t>arabera</a:t>
            </a:r>
            <a:r>
              <a:rPr lang="es-ES" sz="1300" dirty="0" smtClean="0"/>
              <a:t>)</a:t>
            </a:r>
            <a:r>
              <a:rPr lang="es-ES" sz="1500" dirty="0" smtClean="0"/>
              <a:t> </a:t>
            </a:r>
            <a:r>
              <a:rPr lang="es-ES" sz="1500" dirty="0" err="1"/>
              <a:t>duten</a:t>
            </a:r>
            <a:r>
              <a:rPr lang="es-ES" sz="1500" dirty="0"/>
              <a:t> </a:t>
            </a:r>
            <a:r>
              <a:rPr lang="es-ES" sz="1500" dirty="0" err="1"/>
              <a:t>haur</a:t>
            </a:r>
            <a:r>
              <a:rPr lang="es-ES" sz="1500" dirty="0"/>
              <a:t> eta </a:t>
            </a:r>
            <a:r>
              <a:rPr lang="es-ES" sz="1500" dirty="0" err="1" smtClean="0"/>
              <a:t>nerabeetan</a:t>
            </a:r>
            <a:r>
              <a:rPr lang="es-ES" sz="1500" dirty="0" smtClean="0"/>
              <a:t>, </a:t>
            </a:r>
            <a:r>
              <a:rPr lang="es-ES" sz="1500" dirty="0" err="1" smtClean="0"/>
              <a:t>exazerbazio-arriskua</a:t>
            </a:r>
            <a:r>
              <a:rPr lang="es-ES" sz="1500" dirty="0" smtClean="0"/>
              <a:t> </a:t>
            </a:r>
            <a:r>
              <a:rPr lang="es-ES" sz="1500" dirty="0" err="1"/>
              <a:t>ezartzea</a:t>
            </a:r>
            <a:r>
              <a:rPr lang="es-ES" sz="1500" dirty="0"/>
              <a:t> (</a:t>
            </a:r>
            <a:r>
              <a:rPr lang="es-ES" sz="1500" dirty="0" err="1"/>
              <a:t>ahotik</a:t>
            </a:r>
            <a:r>
              <a:rPr lang="es-ES" sz="1500" dirty="0"/>
              <a:t> </a:t>
            </a:r>
            <a:r>
              <a:rPr lang="es-ES" sz="1500" dirty="0" err="1"/>
              <a:t>hartzeko</a:t>
            </a:r>
            <a:r>
              <a:rPr lang="es-ES" sz="1500" dirty="0"/>
              <a:t> </a:t>
            </a:r>
            <a:r>
              <a:rPr lang="es-ES" sz="1500" dirty="0" err="1"/>
              <a:t>kortikoidea</a:t>
            </a:r>
            <a:r>
              <a:rPr lang="es-ES" sz="1500" dirty="0"/>
              <a:t> </a:t>
            </a:r>
            <a:r>
              <a:rPr lang="es-ES" sz="1500" dirty="0" err="1"/>
              <a:t>behar</a:t>
            </a:r>
            <a:r>
              <a:rPr lang="es-ES" sz="1500" dirty="0"/>
              <a:t> </a:t>
            </a:r>
            <a:r>
              <a:rPr lang="es-ES" sz="1500" dirty="0" err="1"/>
              <a:t>duena</a:t>
            </a:r>
            <a:r>
              <a:rPr lang="es-ES" sz="1500" dirty="0"/>
              <a:t>) IK </a:t>
            </a:r>
            <a:r>
              <a:rPr lang="es-ES" sz="1500" dirty="0" err="1"/>
              <a:t>egunero</a:t>
            </a:r>
            <a:r>
              <a:rPr lang="es-ES" sz="1500" dirty="0"/>
              <a:t> </a:t>
            </a:r>
            <a:r>
              <a:rPr lang="es-ES" sz="1500" dirty="0" err="1"/>
              <a:t>erabiltzen</a:t>
            </a:r>
            <a:r>
              <a:rPr lang="es-ES" sz="1500" dirty="0"/>
              <a:t> </a:t>
            </a:r>
            <a:r>
              <a:rPr lang="es-ES" sz="1500" dirty="0" err="1"/>
              <a:t>duen</a:t>
            </a:r>
            <a:r>
              <a:rPr lang="es-ES" sz="1500" dirty="0"/>
              <a:t> </a:t>
            </a:r>
            <a:r>
              <a:rPr lang="es-ES" sz="1500" dirty="0" err="1"/>
              <a:t>tratamendua</a:t>
            </a:r>
            <a:r>
              <a:rPr lang="es-ES" sz="1500" dirty="0"/>
              <a:t> </a:t>
            </a:r>
            <a:r>
              <a:rPr lang="es-ES" sz="1500" dirty="0" err="1"/>
              <a:t>etetean</a:t>
            </a:r>
            <a:r>
              <a:rPr lang="es-ES" sz="1500" dirty="0"/>
              <a:t>, eta </a:t>
            </a:r>
            <a:r>
              <a:rPr lang="es-ES" sz="1500" dirty="0" err="1"/>
              <a:t>zehaztea</a:t>
            </a:r>
            <a:r>
              <a:rPr lang="es-ES" sz="1500" dirty="0"/>
              <a:t> </a:t>
            </a:r>
            <a:r>
              <a:rPr lang="es-ES" sz="1500" dirty="0" err="1"/>
              <a:t>ea</a:t>
            </a:r>
            <a:r>
              <a:rPr lang="es-ES" sz="1500" dirty="0"/>
              <a:t> BEKLO-SABA premiaren </a:t>
            </a:r>
            <a:r>
              <a:rPr lang="es-ES" sz="1500" dirty="0" err="1" smtClean="0"/>
              <a:t>araberako</a:t>
            </a:r>
            <a:r>
              <a:rPr lang="es-ES" sz="1500" dirty="0" smtClean="0"/>
              <a:t> </a:t>
            </a:r>
            <a:r>
              <a:rPr lang="es-ES" sz="1500" dirty="0" err="1" smtClean="0"/>
              <a:t>tratamenduak</a:t>
            </a:r>
            <a:r>
              <a:rPr lang="es-ES" sz="1500" dirty="0" smtClean="0"/>
              <a:t> -BEKLO </a:t>
            </a:r>
            <a:r>
              <a:rPr lang="es-ES" sz="1500" dirty="0" err="1"/>
              <a:t>mantentze-tratamenduarekin</a:t>
            </a:r>
            <a:r>
              <a:rPr lang="es-ES" sz="1500" dirty="0"/>
              <a:t> </a:t>
            </a:r>
            <a:r>
              <a:rPr lang="es-ES" sz="1500" dirty="0" err="1"/>
              <a:t>edo</a:t>
            </a:r>
            <a:r>
              <a:rPr lang="es-ES" sz="1500" dirty="0"/>
              <a:t> </a:t>
            </a:r>
            <a:r>
              <a:rPr lang="es-ES" sz="1500" dirty="0" err="1"/>
              <a:t>gabe</a:t>
            </a:r>
            <a:r>
              <a:rPr lang="es-ES" sz="1500" dirty="0"/>
              <a:t> (</a:t>
            </a:r>
            <a:r>
              <a:rPr lang="es-ES" sz="1500" dirty="0" err="1"/>
              <a:t>egunerokoa</a:t>
            </a:r>
            <a:r>
              <a:rPr lang="es-ES" sz="1500" dirty="0"/>
              <a:t>)– </a:t>
            </a:r>
            <a:r>
              <a:rPr lang="es-ES" sz="1500" dirty="0" err="1"/>
              <a:t>kontrol</a:t>
            </a:r>
            <a:r>
              <a:rPr lang="es-ES" sz="1500" dirty="0"/>
              <a:t> </a:t>
            </a:r>
            <a:r>
              <a:rPr lang="es-ES" sz="1500" dirty="0" err="1"/>
              <a:t>hobea</a:t>
            </a:r>
            <a:r>
              <a:rPr lang="es-ES" sz="1500" dirty="0"/>
              <a:t> </a:t>
            </a:r>
            <a:r>
              <a:rPr lang="es-ES" sz="1500" dirty="0" err="1"/>
              <a:t>ematen</a:t>
            </a:r>
            <a:r>
              <a:rPr lang="es-ES" sz="1500" dirty="0"/>
              <a:t> </a:t>
            </a:r>
            <a:r>
              <a:rPr lang="es-ES" sz="1500" dirty="0" err="1"/>
              <a:t>duen</a:t>
            </a:r>
            <a:r>
              <a:rPr lang="es-ES" sz="1500" dirty="0"/>
              <a:t> </a:t>
            </a:r>
            <a:r>
              <a:rPr lang="es-ES" sz="1500" dirty="0" err="1"/>
              <a:t>exazerbazioen</a:t>
            </a:r>
            <a:r>
              <a:rPr lang="es-ES" sz="1500" dirty="0"/>
              <a:t> </a:t>
            </a:r>
            <a:r>
              <a:rPr lang="es-ES" sz="1500" dirty="0" err="1"/>
              <a:t>aurrean</a:t>
            </a:r>
            <a:r>
              <a:rPr lang="es-ES" sz="1500" dirty="0"/>
              <a:t>, </a:t>
            </a:r>
            <a:r>
              <a:rPr lang="es-ES" sz="1500" dirty="0" err="1" smtClean="0"/>
              <a:t>SABArekin</a:t>
            </a:r>
            <a:r>
              <a:rPr lang="es-ES" sz="1500" dirty="0" smtClean="0"/>
              <a:t> </a:t>
            </a:r>
            <a:r>
              <a:rPr lang="es-ES" sz="1500" dirty="0" err="1" smtClean="0"/>
              <a:t>alderatuz</a:t>
            </a:r>
            <a:r>
              <a:rPr lang="es-ES" sz="1500" dirty="0" smtClean="0"/>
              <a:t>. </a:t>
            </a:r>
          </a:p>
          <a:p>
            <a:pPr marL="742950" lvl="1" indent="-285750" algn="just">
              <a:lnSpc>
                <a:spcPct val="110000"/>
              </a:lnSpc>
              <a:spcBef>
                <a:spcPts val="0"/>
              </a:spcBef>
              <a:buFont typeface="Arial" panose="020B0604020202020204" pitchFamily="34" charset="0"/>
              <a:buChar char="•"/>
            </a:pPr>
            <a:r>
              <a:rPr lang="es-ES" sz="1500" dirty="0" err="1" smtClean="0"/>
              <a:t>Emaitzak</a:t>
            </a:r>
            <a:r>
              <a:rPr lang="es-ES" sz="1500" dirty="0" smtClean="0"/>
              <a:t>: </a:t>
            </a:r>
          </a:p>
          <a:p>
            <a:pPr marL="1200150" lvl="2" indent="-285750" algn="just">
              <a:lnSpc>
                <a:spcPct val="110000"/>
              </a:lnSpc>
              <a:spcBef>
                <a:spcPts val="0"/>
              </a:spcBef>
              <a:buFont typeface="Arial" panose="020B0604020202020204" pitchFamily="34" charset="0"/>
              <a:buChar char="•"/>
            </a:pPr>
            <a:r>
              <a:rPr lang="es-ES" sz="1300" dirty="0" smtClean="0"/>
              <a:t>Asma-</a:t>
            </a:r>
            <a:r>
              <a:rPr lang="es-ES" sz="1300" dirty="0" err="1" smtClean="0"/>
              <a:t>exazerbazioa</a:t>
            </a:r>
            <a:r>
              <a:rPr lang="es-ES" sz="1300" dirty="0" smtClean="0"/>
              <a:t> </a:t>
            </a:r>
            <a:r>
              <a:rPr lang="es-ES" sz="1300" dirty="0"/>
              <a:t>izan </a:t>
            </a:r>
            <a:r>
              <a:rPr lang="es-ES" sz="1300" dirty="0" err="1"/>
              <a:t>zuten</a:t>
            </a:r>
            <a:r>
              <a:rPr lang="es-ES" sz="1300" dirty="0"/>
              <a:t> </a:t>
            </a:r>
            <a:r>
              <a:rPr lang="es-ES" sz="1300" dirty="0" err="1"/>
              <a:t>pazienteen</a:t>
            </a:r>
            <a:r>
              <a:rPr lang="es-ES" sz="1300" dirty="0"/>
              <a:t> </a:t>
            </a:r>
            <a:r>
              <a:rPr lang="es-ES" sz="1300" dirty="0" err="1" smtClean="0"/>
              <a:t>ehunekoa</a:t>
            </a:r>
            <a:r>
              <a:rPr lang="es-ES" sz="1300" dirty="0" smtClean="0"/>
              <a:t>: </a:t>
            </a:r>
            <a:r>
              <a:rPr lang="es-ES" sz="1300" dirty="0" err="1" smtClean="0"/>
              <a:t>txikiagoa</a:t>
            </a:r>
            <a:r>
              <a:rPr lang="es-ES" sz="1300" dirty="0" smtClean="0"/>
              <a:t> </a:t>
            </a:r>
            <a:r>
              <a:rPr lang="es-ES" sz="1300" dirty="0"/>
              <a:t>BEKLO </a:t>
            </a:r>
            <a:r>
              <a:rPr lang="es-ES" sz="1300" dirty="0" err="1"/>
              <a:t>egunero</a:t>
            </a:r>
            <a:r>
              <a:rPr lang="es-ES" sz="1300" dirty="0"/>
              <a:t> </a:t>
            </a:r>
            <a:r>
              <a:rPr lang="es-ES" sz="1300" dirty="0" err="1"/>
              <a:t>hartzen</a:t>
            </a:r>
            <a:r>
              <a:rPr lang="es-ES" sz="1300" dirty="0"/>
              <a:t> </a:t>
            </a:r>
            <a:r>
              <a:rPr lang="es-ES" sz="1300" dirty="0" err="1" smtClean="0"/>
              <a:t>zutenetan</a:t>
            </a:r>
            <a:r>
              <a:rPr lang="es-ES" sz="1300" dirty="0" smtClean="0"/>
              <a:t>  </a:t>
            </a:r>
            <a:r>
              <a:rPr lang="es-ES" sz="1300" dirty="0"/>
              <a:t>eta BEKLO </a:t>
            </a:r>
            <a:r>
              <a:rPr lang="es-ES" sz="1300" dirty="0" err="1"/>
              <a:t>egunero</a:t>
            </a:r>
            <a:r>
              <a:rPr lang="es-ES" sz="1300" dirty="0"/>
              <a:t> + BEKLO-SABA premiaren </a:t>
            </a:r>
            <a:r>
              <a:rPr lang="es-ES" sz="1300" dirty="0" err="1"/>
              <a:t>arabera</a:t>
            </a:r>
            <a:r>
              <a:rPr lang="es-ES" sz="1300" dirty="0"/>
              <a:t> </a:t>
            </a:r>
            <a:r>
              <a:rPr lang="es-ES" sz="1300" dirty="0" err="1"/>
              <a:t>hartzen</a:t>
            </a:r>
            <a:r>
              <a:rPr lang="es-ES" sz="1300" dirty="0"/>
              <a:t> </a:t>
            </a:r>
            <a:r>
              <a:rPr lang="es-ES" sz="1300" dirty="0" err="1"/>
              <a:t>zutenen</a:t>
            </a:r>
            <a:r>
              <a:rPr lang="es-ES" sz="1300" dirty="0"/>
              <a:t> </a:t>
            </a:r>
            <a:r>
              <a:rPr lang="es-ES" sz="1300" dirty="0" err="1"/>
              <a:t>kasuan</a:t>
            </a:r>
            <a:r>
              <a:rPr lang="es-ES" sz="1300" dirty="0"/>
              <a:t>, SABA </a:t>
            </a:r>
            <a:r>
              <a:rPr lang="es-ES" sz="1300" dirty="0" err="1"/>
              <a:t>bakarrik</a:t>
            </a:r>
            <a:r>
              <a:rPr lang="es-ES" sz="1300" dirty="0"/>
              <a:t> </a:t>
            </a:r>
            <a:r>
              <a:rPr lang="es-ES" sz="1300" dirty="0" err="1"/>
              <a:t>hartzen</a:t>
            </a:r>
            <a:r>
              <a:rPr lang="es-ES" sz="1300" dirty="0"/>
              <a:t> </a:t>
            </a:r>
            <a:r>
              <a:rPr lang="es-ES" sz="1300" dirty="0" err="1"/>
              <a:t>zutenekin</a:t>
            </a:r>
            <a:r>
              <a:rPr lang="es-ES" sz="1300" dirty="0"/>
              <a:t> </a:t>
            </a:r>
            <a:r>
              <a:rPr lang="es-ES" sz="1300" dirty="0" err="1"/>
              <a:t>alderatuta</a:t>
            </a:r>
            <a:r>
              <a:rPr lang="es-ES" sz="1300" dirty="0"/>
              <a:t>. </a:t>
            </a:r>
            <a:endParaRPr lang="es-ES" sz="1300" dirty="0" smtClean="0"/>
          </a:p>
          <a:p>
            <a:pPr marL="1200150" lvl="2" indent="-285750" algn="just">
              <a:lnSpc>
                <a:spcPct val="110000"/>
              </a:lnSpc>
              <a:spcBef>
                <a:spcPts val="0"/>
              </a:spcBef>
              <a:buFont typeface="Arial" panose="020B0604020202020204" pitchFamily="34" charset="0"/>
              <a:buChar char="•"/>
            </a:pPr>
            <a:r>
              <a:rPr lang="es-ES" sz="1300" dirty="0"/>
              <a:t>BEKLO-SABA premiaren </a:t>
            </a:r>
            <a:r>
              <a:rPr lang="es-ES" sz="1300" dirty="0" err="1"/>
              <a:t>arabera</a:t>
            </a:r>
            <a:r>
              <a:rPr lang="es-ES" sz="1300" dirty="0"/>
              <a:t>: SABA </a:t>
            </a:r>
            <a:r>
              <a:rPr lang="es-ES" sz="1300" dirty="0" err="1"/>
              <a:t>bakarrik</a:t>
            </a:r>
            <a:r>
              <a:rPr lang="es-ES" sz="1300" dirty="0"/>
              <a:t> </a:t>
            </a:r>
            <a:r>
              <a:rPr lang="es-ES" sz="1300" dirty="0" err="1"/>
              <a:t>baino</a:t>
            </a:r>
            <a:r>
              <a:rPr lang="es-ES" sz="1300" dirty="0"/>
              <a:t> </a:t>
            </a:r>
            <a:r>
              <a:rPr lang="es-ES" sz="1300" dirty="0" err="1"/>
              <a:t>exazerbazio</a:t>
            </a:r>
            <a:r>
              <a:rPr lang="es-ES" sz="1300" dirty="0"/>
              <a:t> </a:t>
            </a:r>
            <a:r>
              <a:rPr lang="es-ES" sz="1300" dirty="0" err="1"/>
              <a:t>gutxiago</a:t>
            </a:r>
            <a:r>
              <a:rPr lang="es-ES" sz="1300" dirty="0"/>
              <a:t>, </a:t>
            </a:r>
            <a:r>
              <a:rPr lang="es-ES" sz="1300" dirty="0" err="1"/>
              <a:t>baina</a:t>
            </a:r>
            <a:r>
              <a:rPr lang="es-ES" sz="1300" dirty="0"/>
              <a:t> aldea </a:t>
            </a:r>
            <a:r>
              <a:rPr lang="es-ES" sz="1300" dirty="0" err="1"/>
              <a:t>ez</a:t>
            </a:r>
            <a:r>
              <a:rPr lang="es-ES" sz="1300" dirty="0"/>
              <a:t> zen </a:t>
            </a:r>
            <a:r>
              <a:rPr lang="es-ES" sz="1300" dirty="0" err="1"/>
              <a:t>adierazgarritasun</a:t>
            </a:r>
            <a:r>
              <a:rPr lang="es-ES" sz="1300" dirty="0"/>
              <a:t> </a:t>
            </a:r>
            <a:r>
              <a:rPr lang="es-ES" sz="1300" dirty="0" err="1"/>
              <a:t>estatistikora</a:t>
            </a:r>
            <a:r>
              <a:rPr lang="es-ES" sz="1300" dirty="0"/>
              <a:t> </a:t>
            </a:r>
            <a:r>
              <a:rPr lang="es-ES" sz="1300" dirty="0" err="1" smtClean="0"/>
              <a:t>iritsi</a:t>
            </a:r>
            <a:r>
              <a:rPr lang="es-ES" sz="1300" dirty="0" smtClean="0"/>
              <a:t>.</a:t>
            </a:r>
            <a:endParaRPr lang="es-ES" sz="1300" dirty="0"/>
          </a:p>
          <a:p>
            <a:pPr marL="1200150" lvl="2" indent="-285750" algn="just">
              <a:lnSpc>
                <a:spcPct val="110000"/>
              </a:lnSpc>
              <a:spcBef>
                <a:spcPts val="0"/>
              </a:spcBef>
              <a:buFont typeface="Arial" panose="020B0604020202020204" pitchFamily="34" charset="0"/>
              <a:buChar char="•"/>
            </a:pPr>
            <a:r>
              <a:rPr lang="es-ES" sz="1300" dirty="0" err="1" smtClean="0"/>
              <a:t>Hartutako</a:t>
            </a:r>
            <a:r>
              <a:rPr lang="es-ES" sz="1300" dirty="0" smtClean="0"/>
              <a:t> </a:t>
            </a:r>
            <a:r>
              <a:rPr lang="es-ES" sz="1300" dirty="0" err="1"/>
              <a:t>IKren</a:t>
            </a:r>
            <a:r>
              <a:rPr lang="es-ES" sz="1300" dirty="0"/>
              <a:t> </a:t>
            </a:r>
            <a:r>
              <a:rPr lang="es-ES" sz="1300" dirty="0" err="1"/>
              <a:t>dosia</a:t>
            </a:r>
            <a:r>
              <a:rPr lang="es-ES" sz="1300" dirty="0"/>
              <a:t> </a:t>
            </a:r>
            <a:r>
              <a:rPr lang="es-ES" sz="1300" dirty="0" err="1"/>
              <a:t>txikiagoa</a:t>
            </a:r>
            <a:r>
              <a:rPr lang="es-ES" sz="1300" dirty="0"/>
              <a:t> izan zen BECLO </a:t>
            </a:r>
            <a:r>
              <a:rPr lang="es-ES" sz="1300" dirty="0" err="1"/>
              <a:t>egunerokoarekin</a:t>
            </a:r>
            <a:r>
              <a:rPr lang="es-ES" sz="1300" dirty="0"/>
              <a:t> </a:t>
            </a:r>
            <a:r>
              <a:rPr lang="es-ES" sz="1300" dirty="0" err="1"/>
              <a:t>alderatuz</a:t>
            </a:r>
            <a:r>
              <a:rPr lang="es-ES" sz="1300" dirty="0"/>
              <a:t> eta </a:t>
            </a:r>
            <a:r>
              <a:rPr lang="es-ES" sz="1300" dirty="0" err="1"/>
              <a:t>ez</a:t>
            </a:r>
            <a:r>
              <a:rPr lang="es-ES" sz="1300" dirty="0"/>
              <a:t> zen </a:t>
            </a:r>
            <a:r>
              <a:rPr lang="es-ES" sz="1300" dirty="0" err="1"/>
              <a:t>lotu</a:t>
            </a:r>
            <a:r>
              <a:rPr lang="es-ES" sz="1300" dirty="0"/>
              <a:t> </a:t>
            </a:r>
            <a:r>
              <a:rPr lang="es-ES" sz="1300" dirty="0" err="1"/>
              <a:t>hazkunde-murrizketarekin</a:t>
            </a:r>
            <a:r>
              <a:rPr lang="es-ES" sz="1300" dirty="0"/>
              <a:t> (–1,1 cm BEKLO </a:t>
            </a:r>
            <a:r>
              <a:rPr lang="es-ES" sz="1300" dirty="0" err="1"/>
              <a:t>egunero</a:t>
            </a:r>
            <a:r>
              <a:rPr lang="es-ES" sz="1300" dirty="0"/>
              <a:t> </a:t>
            </a:r>
            <a:r>
              <a:rPr lang="es-ES" sz="1300" dirty="0" err="1"/>
              <a:t>hartzen</a:t>
            </a:r>
            <a:r>
              <a:rPr lang="es-ES" sz="1300" dirty="0"/>
              <a:t> </a:t>
            </a:r>
            <a:r>
              <a:rPr lang="es-ES" sz="1300" dirty="0" err="1"/>
              <a:t>duten</a:t>
            </a:r>
            <a:r>
              <a:rPr lang="es-ES" sz="1300" dirty="0"/>
              <a:t> </a:t>
            </a:r>
            <a:r>
              <a:rPr lang="es-ES" sz="1300" dirty="0" err="1"/>
              <a:t>taldeetan</a:t>
            </a:r>
            <a:r>
              <a:rPr lang="es-ES" sz="1300" dirty="0"/>
              <a:t>). </a:t>
            </a:r>
            <a:endParaRPr lang="es-ES" sz="1300" dirty="0" smtClean="0"/>
          </a:p>
          <a:p>
            <a:pPr marL="285750" indent="-285750" algn="just">
              <a:lnSpc>
                <a:spcPct val="110000"/>
              </a:lnSpc>
              <a:spcBef>
                <a:spcPts val="0"/>
              </a:spcBef>
              <a:buFont typeface="Arial" panose="020B0604020202020204" pitchFamily="34" charset="0"/>
              <a:buChar char="•"/>
            </a:pPr>
            <a:r>
              <a:rPr lang="es-ES" sz="1600" dirty="0" err="1" smtClean="0"/>
              <a:t>Sumino</a:t>
            </a:r>
            <a:r>
              <a:rPr lang="es-ES" sz="1600" dirty="0" smtClean="0"/>
              <a:t>  et al, 2020, </a:t>
            </a:r>
            <a:r>
              <a:rPr lang="es-ES" sz="1600" dirty="0" err="1" smtClean="0"/>
              <a:t>saiakuntza</a:t>
            </a:r>
            <a:r>
              <a:rPr lang="es-ES" sz="1600" dirty="0" smtClean="0"/>
              <a:t> </a:t>
            </a:r>
            <a:r>
              <a:rPr lang="es-ES" sz="1600" dirty="0" err="1" smtClean="0"/>
              <a:t>irekia</a:t>
            </a:r>
            <a:r>
              <a:rPr lang="es-ES" sz="1600" dirty="0" smtClean="0"/>
              <a:t> eta </a:t>
            </a:r>
            <a:r>
              <a:rPr lang="es-ES" sz="1600" dirty="0" err="1" smtClean="0"/>
              <a:t>pragmatiko</a:t>
            </a:r>
            <a:r>
              <a:rPr lang="es-ES" sz="1600" dirty="0" smtClean="0"/>
              <a:t>.: </a:t>
            </a:r>
          </a:p>
          <a:p>
            <a:pPr marL="742950" lvl="1" indent="-285750" algn="just">
              <a:lnSpc>
                <a:spcPct val="110000"/>
              </a:lnSpc>
              <a:spcBef>
                <a:spcPts val="0"/>
              </a:spcBef>
              <a:buFont typeface="Arial" panose="020B0604020202020204" pitchFamily="34" charset="0"/>
              <a:buChar char="•"/>
            </a:pPr>
            <a:r>
              <a:rPr lang="es-ES" sz="1500" dirty="0" err="1" smtClean="0"/>
              <a:t>Helburu</a:t>
            </a:r>
            <a:r>
              <a:rPr lang="es-ES" sz="1500" dirty="0" smtClean="0"/>
              <a:t> </a:t>
            </a:r>
            <a:r>
              <a:rPr lang="es-ES" sz="1500" dirty="0" err="1" smtClean="0"/>
              <a:t>nagusia</a:t>
            </a:r>
            <a:r>
              <a:rPr lang="es-ES" sz="1500" dirty="0"/>
              <a:t>: </a:t>
            </a:r>
            <a:r>
              <a:rPr lang="es-ES" sz="1500" dirty="0" err="1" smtClean="0"/>
              <a:t>NAEPPren</a:t>
            </a:r>
            <a:r>
              <a:rPr lang="es-ES" sz="1500" dirty="0" smtClean="0"/>
              <a:t> </a:t>
            </a:r>
            <a:r>
              <a:rPr lang="es-ES" sz="1500" dirty="0" err="1"/>
              <a:t>arabera</a:t>
            </a:r>
            <a:r>
              <a:rPr lang="es-ES" sz="1500" dirty="0"/>
              <a:t> asma </a:t>
            </a:r>
            <a:r>
              <a:rPr lang="es-ES" sz="1500" dirty="0" err="1"/>
              <a:t>arin</a:t>
            </a:r>
            <a:r>
              <a:rPr lang="es-ES" sz="1500" dirty="0"/>
              <a:t> </a:t>
            </a:r>
            <a:r>
              <a:rPr lang="es-ES" sz="1500" dirty="0" err="1"/>
              <a:t>iraunkorra</a:t>
            </a:r>
            <a:r>
              <a:rPr lang="es-ES" sz="1500" dirty="0"/>
              <a:t> </a:t>
            </a:r>
            <a:r>
              <a:rPr lang="es-ES" sz="1500" dirty="0" err="1"/>
              <a:t>duten</a:t>
            </a:r>
            <a:r>
              <a:rPr lang="es-ES" sz="1500" dirty="0"/>
              <a:t> eta </a:t>
            </a:r>
            <a:r>
              <a:rPr lang="es-ES" sz="1500" dirty="0" err="1"/>
              <a:t>mantentzeko</a:t>
            </a:r>
            <a:r>
              <a:rPr lang="es-ES" sz="1500" dirty="0"/>
              <a:t> </a:t>
            </a:r>
            <a:r>
              <a:rPr lang="es-ES" sz="1500" dirty="0" err="1"/>
              <a:t>tratamenduarekin</a:t>
            </a:r>
            <a:r>
              <a:rPr lang="es-ES" sz="1500" dirty="0"/>
              <a:t> </a:t>
            </a:r>
            <a:r>
              <a:rPr lang="es-ES" sz="1500" dirty="0" err="1"/>
              <a:t>ongi</a:t>
            </a:r>
            <a:r>
              <a:rPr lang="es-ES" sz="1500" dirty="0"/>
              <a:t> </a:t>
            </a:r>
            <a:r>
              <a:rPr lang="es-ES" sz="1500" dirty="0" err="1"/>
              <a:t>kontrolatuta</a:t>
            </a:r>
            <a:r>
              <a:rPr lang="es-ES" sz="1500" dirty="0"/>
              <a:t> </a:t>
            </a:r>
            <a:r>
              <a:rPr lang="es-ES" sz="1500" dirty="0" err="1"/>
              <a:t>dauden</a:t>
            </a:r>
            <a:r>
              <a:rPr lang="es-ES" sz="1500" dirty="0"/>
              <a:t> </a:t>
            </a:r>
            <a:r>
              <a:rPr lang="es-ES" sz="1500" dirty="0" err="1"/>
              <a:t>haur</a:t>
            </a:r>
            <a:r>
              <a:rPr lang="es-ES" sz="1500" dirty="0"/>
              <a:t> eta </a:t>
            </a:r>
            <a:r>
              <a:rPr lang="es-ES" sz="1500" dirty="0" err="1"/>
              <a:t>nerabe</a:t>
            </a:r>
            <a:r>
              <a:rPr lang="es-ES" sz="1500" dirty="0"/>
              <a:t> </a:t>
            </a:r>
            <a:r>
              <a:rPr lang="es-ES" sz="1500" dirty="0" smtClean="0"/>
              <a:t>afro-</a:t>
            </a:r>
            <a:r>
              <a:rPr lang="es-ES" sz="1500" dirty="0" err="1" smtClean="0"/>
              <a:t>amerikarretan</a:t>
            </a:r>
            <a:r>
              <a:rPr lang="es-ES" sz="1500" dirty="0" smtClean="0"/>
              <a:t>, «</a:t>
            </a:r>
            <a:r>
              <a:rPr lang="es-ES" sz="1500" dirty="0" err="1"/>
              <a:t>asmaren</a:t>
            </a:r>
            <a:r>
              <a:rPr lang="es-ES" sz="1500" dirty="0"/>
              <a:t> </a:t>
            </a:r>
            <a:r>
              <a:rPr lang="es-ES" sz="1500" dirty="0" err="1"/>
              <a:t>kontrolean</a:t>
            </a:r>
            <a:r>
              <a:rPr lang="es-ES" sz="1500" dirty="0"/>
              <a:t>» </a:t>
            </a:r>
            <a:r>
              <a:rPr lang="es-ES" sz="1500" dirty="0" err="1"/>
              <a:t>baliokidetasuna</a:t>
            </a:r>
            <a:r>
              <a:rPr lang="es-ES" sz="1500" dirty="0"/>
              <a:t> </a:t>
            </a:r>
            <a:r>
              <a:rPr lang="es-ES" sz="1500" dirty="0" err="1"/>
              <a:t>ezartzea</a:t>
            </a:r>
            <a:r>
              <a:rPr lang="es-ES" sz="1500" dirty="0"/>
              <a:t> </a:t>
            </a:r>
            <a:r>
              <a:rPr lang="es-ES" sz="1500" dirty="0" err="1"/>
              <a:t>SABAren</a:t>
            </a:r>
            <a:r>
              <a:rPr lang="es-ES" sz="1500" dirty="0"/>
              <a:t> </a:t>
            </a:r>
            <a:r>
              <a:rPr lang="es-ES" sz="1500" dirty="0" err="1"/>
              <a:t>hartualdi</a:t>
            </a:r>
            <a:r>
              <a:rPr lang="es-ES" sz="1500" dirty="0"/>
              <a:t> </a:t>
            </a:r>
            <a:r>
              <a:rPr lang="es-ES" sz="1500" dirty="0" err="1"/>
              <a:t>bakoitzarekin</a:t>
            </a:r>
            <a:r>
              <a:rPr lang="es-ES" sz="1500" dirty="0"/>
              <a:t> BEKLO </a:t>
            </a:r>
            <a:r>
              <a:rPr lang="es-ES" sz="1500" dirty="0" err="1"/>
              <a:t>erabiltzearen</a:t>
            </a:r>
            <a:r>
              <a:rPr lang="es-ES" sz="1500" dirty="0"/>
              <a:t> eta BEKLO </a:t>
            </a:r>
            <a:r>
              <a:rPr lang="es-ES" sz="1500" dirty="0" err="1"/>
              <a:t>mantentze-tratamenduaren</a:t>
            </a:r>
            <a:r>
              <a:rPr lang="es-ES" sz="1500" dirty="0"/>
              <a:t> </a:t>
            </a:r>
            <a:r>
              <a:rPr lang="es-ES" sz="1500" dirty="0" err="1"/>
              <a:t>artean</a:t>
            </a:r>
            <a:r>
              <a:rPr lang="es-ES" sz="1500" dirty="0" smtClean="0"/>
              <a:t>.</a:t>
            </a:r>
          </a:p>
          <a:p>
            <a:pPr marL="742950" lvl="1" indent="-285750" algn="just">
              <a:lnSpc>
                <a:spcPct val="110000"/>
              </a:lnSpc>
              <a:spcBef>
                <a:spcPts val="0"/>
              </a:spcBef>
              <a:buFont typeface="Arial" panose="020B0604020202020204" pitchFamily="34" charset="0"/>
              <a:buChar char="•"/>
            </a:pPr>
            <a:r>
              <a:rPr lang="es-ES" sz="1500" dirty="0" err="1" smtClean="0"/>
              <a:t>Emaitzak</a:t>
            </a:r>
            <a:r>
              <a:rPr lang="es-ES" sz="1500" dirty="0" smtClean="0"/>
              <a:t>: </a:t>
            </a:r>
            <a:endParaRPr lang="es-ES" sz="1500" dirty="0"/>
          </a:p>
          <a:p>
            <a:pPr marL="1200150" lvl="2" indent="-285750" algn="just">
              <a:lnSpc>
                <a:spcPct val="110000"/>
              </a:lnSpc>
              <a:spcBef>
                <a:spcPts val="0"/>
              </a:spcBef>
              <a:buFont typeface="Arial" panose="020B0604020202020204" pitchFamily="34" charset="0"/>
              <a:buChar char="•"/>
            </a:pPr>
            <a:r>
              <a:rPr lang="es-ES" sz="1300" dirty="0" smtClean="0"/>
              <a:t>Bi </a:t>
            </a:r>
            <a:r>
              <a:rPr lang="es-ES" sz="1300" dirty="0" err="1"/>
              <a:t>tratamenduak</a:t>
            </a:r>
            <a:r>
              <a:rPr lang="es-ES" sz="1300" dirty="0"/>
              <a:t> </a:t>
            </a:r>
            <a:r>
              <a:rPr lang="es-ES" sz="1300" dirty="0" err="1"/>
              <a:t>baliokideak</a:t>
            </a:r>
            <a:r>
              <a:rPr lang="es-ES" sz="1300" dirty="0"/>
              <a:t> izan </a:t>
            </a:r>
            <a:r>
              <a:rPr lang="es-ES" sz="1300" dirty="0" err="1"/>
              <a:t>ziren</a:t>
            </a:r>
            <a:r>
              <a:rPr lang="es-ES" sz="1300" dirty="0"/>
              <a:t> </a:t>
            </a:r>
            <a:r>
              <a:rPr lang="es-ES" sz="1300" dirty="0" err="1"/>
              <a:t>asmaren</a:t>
            </a:r>
            <a:r>
              <a:rPr lang="es-ES" sz="1300" dirty="0"/>
              <a:t> </a:t>
            </a:r>
            <a:r>
              <a:rPr lang="es-ES" sz="1300" dirty="0" err="1"/>
              <a:t>kontrolean</a:t>
            </a:r>
            <a:r>
              <a:rPr lang="es-ES" sz="1300" dirty="0"/>
              <a:t>, </a:t>
            </a:r>
            <a:r>
              <a:rPr lang="es-ES" sz="1300" dirty="0" err="1"/>
              <a:t>bai</a:t>
            </a:r>
            <a:r>
              <a:rPr lang="es-ES" sz="1300" dirty="0"/>
              <a:t> eta </a:t>
            </a:r>
            <a:r>
              <a:rPr lang="es-ES" sz="1300" dirty="0" err="1"/>
              <a:t>exazerbazioen</a:t>
            </a:r>
            <a:r>
              <a:rPr lang="es-ES" sz="1300" dirty="0"/>
              <a:t> eta </a:t>
            </a:r>
            <a:r>
              <a:rPr lang="es-ES" sz="1300" dirty="0" err="1"/>
              <a:t>biriketako</a:t>
            </a:r>
            <a:r>
              <a:rPr lang="es-ES" sz="1300" dirty="0"/>
              <a:t> </a:t>
            </a:r>
            <a:r>
              <a:rPr lang="es-ES" sz="1300" dirty="0" err="1"/>
              <a:t>funtzioaren</a:t>
            </a:r>
            <a:r>
              <a:rPr lang="es-ES" sz="1300" dirty="0"/>
              <a:t> </a:t>
            </a:r>
            <a:r>
              <a:rPr lang="es-ES" sz="1300" dirty="0" err="1"/>
              <a:t>bigarren</a:t>
            </a:r>
            <a:r>
              <a:rPr lang="es-ES" sz="1300" dirty="0"/>
              <a:t> </a:t>
            </a:r>
            <a:r>
              <a:rPr lang="es-ES" sz="1300" dirty="0" err="1"/>
              <a:t>mailako</a:t>
            </a:r>
            <a:r>
              <a:rPr lang="es-ES" sz="1300" dirty="0"/>
              <a:t> </a:t>
            </a:r>
            <a:r>
              <a:rPr lang="es-ES" sz="1300" dirty="0" err="1"/>
              <a:t>aldagaietan</a:t>
            </a:r>
            <a:r>
              <a:rPr lang="es-ES" sz="1300" dirty="0"/>
              <a:t> ere, eta </a:t>
            </a:r>
            <a:r>
              <a:rPr lang="es-ES" sz="1300" dirty="0" err="1"/>
              <a:t>IKekiko</a:t>
            </a:r>
            <a:r>
              <a:rPr lang="es-ES" sz="1300" dirty="0"/>
              <a:t> </a:t>
            </a:r>
            <a:r>
              <a:rPr lang="es-ES" sz="1300" dirty="0" err="1"/>
              <a:t>esposizio</a:t>
            </a:r>
            <a:r>
              <a:rPr lang="es-ES" sz="1300" dirty="0"/>
              <a:t> </a:t>
            </a:r>
            <a:r>
              <a:rPr lang="es-ES" sz="1300" dirty="0" err="1"/>
              <a:t>txikiagoa</a:t>
            </a:r>
            <a:r>
              <a:rPr lang="es-ES" sz="1300" dirty="0"/>
              <a:t> izan </a:t>
            </a:r>
            <a:r>
              <a:rPr lang="es-ES" sz="1300" dirty="0" err="1"/>
              <a:t>zuten</a:t>
            </a:r>
            <a:r>
              <a:rPr lang="es-ES" sz="1300" dirty="0"/>
              <a:t> BEKLO premiaren </a:t>
            </a:r>
            <a:r>
              <a:rPr lang="es-ES" sz="1300" dirty="0" err="1"/>
              <a:t>arabera</a:t>
            </a:r>
            <a:r>
              <a:rPr lang="es-ES" sz="1300" dirty="0"/>
              <a:t> </a:t>
            </a:r>
            <a:r>
              <a:rPr lang="es-ES" sz="1300" dirty="0" err="1"/>
              <a:t>erabiltzen</a:t>
            </a:r>
            <a:r>
              <a:rPr lang="es-ES" sz="1300" dirty="0"/>
              <a:t> </a:t>
            </a:r>
            <a:r>
              <a:rPr lang="es-ES" sz="1300" dirty="0" err="1"/>
              <a:t>zutenen</a:t>
            </a:r>
            <a:r>
              <a:rPr lang="es-ES" sz="1300" dirty="0"/>
              <a:t> </a:t>
            </a:r>
            <a:r>
              <a:rPr lang="es-ES" sz="1300" dirty="0" err="1"/>
              <a:t>taldean</a:t>
            </a:r>
            <a:r>
              <a:rPr lang="es-ES" sz="1300" dirty="0" smtClean="0"/>
              <a:t>.</a:t>
            </a:r>
          </a:p>
          <a:p>
            <a:pPr marL="1200150" lvl="2" indent="-285750" algn="just">
              <a:lnSpc>
                <a:spcPct val="110000"/>
              </a:lnSpc>
              <a:spcBef>
                <a:spcPts val="0"/>
              </a:spcBef>
              <a:buFont typeface="Arial" panose="020B0604020202020204" pitchFamily="34" charset="0"/>
              <a:buChar char="•"/>
            </a:pPr>
            <a:r>
              <a:rPr lang="es-ES" sz="1300" dirty="0" err="1" smtClean="0"/>
              <a:t>Egileek</a:t>
            </a:r>
            <a:r>
              <a:rPr lang="es-ES" sz="1300" dirty="0" smtClean="0"/>
              <a:t> </a:t>
            </a:r>
            <a:r>
              <a:rPr lang="es-ES" sz="1300" dirty="0" err="1" smtClean="0"/>
              <a:t>ohartarazi</a:t>
            </a:r>
            <a:r>
              <a:rPr lang="es-ES" sz="1300" dirty="0" smtClean="0"/>
              <a:t> </a:t>
            </a:r>
            <a:r>
              <a:rPr lang="es-ES" sz="1300" dirty="0" err="1"/>
              <a:t>dutenez</a:t>
            </a:r>
            <a:r>
              <a:rPr lang="es-ES" sz="1300" dirty="0"/>
              <a:t>, </a:t>
            </a:r>
            <a:r>
              <a:rPr lang="es-ES" sz="1300" dirty="0" err="1"/>
              <a:t>baliteke</a:t>
            </a:r>
            <a:r>
              <a:rPr lang="es-ES" sz="1300" dirty="0"/>
              <a:t> </a:t>
            </a:r>
            <a:r>
              <a:rPr lang="es-ES" sz="1300" dirty="0" err="1"/>
              <a:t>emaitzak</a:t>
            </a:r>
            <a:r>
              <a:rPr lang="es-ES" sz="1300" dirty="0"/>
              <a:t> </a:t>
            </a:r>
            <a:r>
              <a:rPr lang="es-ES" sz="1300" dirty="0" err="1"/>
              <a:t>ezin</a:t>
            </a:r>
            <a:r>
              <a:rPr lang="es-ES" sz="1300" dirty="0"/>
              <a:t> </a:t>
            </a:r>
            <a:r>
              <a:rPr lang="es-ES" sz="1300" dirty="0" err="1"/>
              <a:t>aplikatzea</a:t>
            </a:r>
            <a:r>
              <a:rPr lang="es-ES" sz="1300" dirty="0"/>
              <a:t> </a:t>
            </a:r>
            <a:r>
              <a:rPr lang="es-ES" sz="1300" dirty="0" err="1"/>
              <a:t>sozioekonomikoki</a:t>
            </a:r>
            <a:r>
              <a:rPr lang="es-ES" sz="1300" dirty="0"/>
              <a:t> </a:t>
            </a:r>
            <a:r>
              <a:rPr lang="es-ES" sz="1300" dirty="0" err="1"/>
              <a:t>egoera</a:t>
            </a:r>
            <a:r>
              <a:rPr lang="es-ES" sz="1300" dirty="0"/>
              <a:t> </a:t>
            </a:r>
            <a:r>
              <a:rPr lang="es-ES" sz="1300" dirty="0" err="1"/>
              <a:t>ahulean</a:t>
            </a:r>
            <a:r>
              <a:rPr lang="es-ES" sz="1300" dirty="0"/>
              <a:t> </a:t>
            </a:r>
            <a:r>
              <a:rPr lang="es-ES" sz="1300" dirty="0" err="1"/>
              <a:t>dauden</a:t>
            </a:r>
            <a:r>
              <a:rPr lang="es-ES" sz="1300" dirty="0"/>
              <a:t> </a:t>
            </a:r>
            <a:r>
              <a:rPr lang="es-ES" sz="1300" dirty="0" err="1"/>
              <a:t>beste</a:t>
            </a:r>
            <a:r>
              <a:rPr lang="es-ES" sz="1300" dirty="0"/>
              <a:t> etnia </a:t>
            </a:r>
            <a:r>
              <a:rPr lang="es-ES" sz="1300" dirty="0" err="1"/>
              <a:t>edo</a:t>
            </a:r>
            <a:r>
              <a:rPr lang="es-ES" sz="1300" dirty="0"/>
              <a:t> </a:t>
            </a:r>
            <a:r>
              <a:rPr lang="es-ES" sz="1300" dirty="0" err="1"/>
              <a:t>populazio</a:t>
            </a:r>
            <a:r>
              <a:rPr lang="es-ES" sz="1300" dirty="0"/>
              <a:t> </a:t>
            </a:r>
            <a:r>
              <a:rPr lang="es-ES" sz="1300" dirty="0" err="1"/>
              <a:t>batzuei</a:t>
            </a:r>
            <a:r>
              <a:rPr lang="es-ES" sz="1300" dirty="0"/>
              <a:t>. </a:t>
            </a:r>
            <a:endParaRPr lang="es-ES" sz="1300" dirty="0" smtClean="0"/>
          </a:p>
          <a:p>
            <a:pPr marL="1085850" lvl="2" indent="-171450" algn="just">
              <a:lnSpc>
                <a:spcPct val="110000"/>
              </a:lnSpc>
              <a:spcBef>
                <a:spcPts val="0"/>
              </a:spcBef>
              <a:buFont typeface="Arial" panose="020B0604020202020204" pitchFamily="34" charset="0"/>
              <a:buChar char="•"/>
            </a:pPr>
            <a:endParaRPr lang="es-ES" sz="1200" dirty="0" smtClean="0"/>
          </a:p>
        </p:txBody>
      </p:sp>
    </p:spTree>
    <p:extLst>
      <p:ext uri="{BB962C8B-B14F-4D97-AF65-F5344CB8AC3E}">
        <p14:creationId xmlns:p14="http://schemas.microsoft.com/office/powerpoint/2010/main" val="325390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903" y="378536"/>
            <a:ext cx="8747976" cy="831128"/>
          </a:xfrm>
        </p:spPr>
        <p:txBody>
          <a:bodyPr/>
          <a:lstStyle/>
          <a:p>
            <a:r>
              <a:rPr lang="es-ES" sz="2800" dirty="0" smtClean="0">
                <a:latin typeface="Arial Black" panose="020B0A04020102020204" pitchFamily="34" charset="0"/>
              </a:rPr>
              <a:t>EBIDENTZIAREN ONDORIOAK</a:t>
            </a:r>
            <a:br>
              <a:rPr lang="es-ES" sz="2800" dirty="0" smtClean="0">
                <a:latin typeface="Arial Black" panose="020B0A04020102020204" pitchFamily="34" charset="0"/>
              </a:rPr>
            </a:br>
            <a:r>
              <a:rPr lang="es-ES" sz="2000" dirty="0">
                <a:latin typeface="Arial Black" panose="020B0A04020102020204" pitchFamily="34" charset="0"/>
              </a:rPr>
              <a:t>(IK </a:t>
            </a:r>
            <a:r>
              <a:rPr lang="es-ES" sz="2000" dirty="0" err="1">
                <a:latin typeface="Arial Black" panose="020B0A04020102020204" pitchFamily="34" charset="0"/>
              </a:rPr>
              <a:t>SABAren</a:t>
            </a:r>
            <a:r>
              <a:rPr lang="es-ES" sz="2000" dirty="0">
                <a:latin typeface="Arial Black" panose="020B0A04020102020204" pitchFamily="34" charset="0"/>
              </a:rPr>
              <a:t> </a:t>
            </a:r>
            <a:r>
              <a:rPr lang="es-ES" sz="2000" dirty="0" err="1">
                <a:latin typeface="Arial Black" panose="020B0A04020102020204" pitchFamily="34" charset="0"/>
              </a:rPr>
              <a:t>hartualdi</a:t>
            </a:r>
            <a:r>
              <a:rPr lang="es-ES" sz="2000" dirty="0">
                <a:latin typeface="Arial Black" panose="020B0A04020102020204" pitchFamily="34" charset="0"/>
              </a:rPr>
              <a:t> </a:t>
            </a:r>
            <a:r>
              <a:rPr lang="es-ES" sz="2000" dirty="0" err="1">
                <a:latin typeface="Arial Black" panose="020B0A04020102020204" pitchFamily="34" charset="0"/>
              </a:rPr>
              <a:t>bakoitzarekin</a:t>
            </a:r>
            <a:r>
              <a:rPr lang="es-ES" sz="2000" dirty="0">
                <a:latin typeface="Arial Black" panose="020B0A04020102020204" pitchFamily="34" charset="0"/>
              </a:rPr>
              <a:t>, 6-11 </a:t>
            </a:r>
            <a:r>
              <a:rPr lang="es-ES" sz="2000" dirty="0" err="1">
                <a:latin typeface="Arial Black" panose="020B0A04020102020204" pitchFamily="34" charset="0"/>
              </a:rPr>
              <a:t>urte</a:t>
            </a:r>
            <a:r>
              <a:rPr lang="es-ES" sz="2000" dirty="0">
                <a:latin typeface="Arial Black" panose="020B0A04020102020204" pitchFamily="34" charset="0"/>
              </a:rPr>
              <a:t> </a:t>
            </a:r>
            <a:r>
              <a:rPr lang="es-ES" sz="2000" dirty="0" err="1">
                <a:latin typeface="Arial Black" panose="020B0A04020102020204" pitchFamily="34" charset="0"/>
              </a:rPr>
              <a:t>bitarteko</a:t>
            </a:r>
            <a:r>
              <a:rPr lang="es-ES" sz="2000" dirty="0">
                <a:latin typeface="Arial Black" panose="020B0A04020102020204" pitchFamily="34" charset="0"/>
              </a:rPr>
              <a:t> </a:t>
            </a:r>
            <a:r>
              <a:rPr lang="es-ES" sz="2000" dirty="0" err="1" smtClean="0">
                <a:latin typeface="Arial Black" panose="020B0A04020102020204" pitchFamily="34" charset="0"/>
              </a:rPr>
              <a:t>haurrak</a:t>
            </a:r>
            <a:r>
              <a:rPr lang="es-ES" sz="2000" dirty="0" smtClean="0">
                <a:latin typeface="Arial Black" panose="020B0A04020102020204" pitchFamily="34" charset="0"/>
              </a:rPr>
              <a:t>)</a:t>
            </a:r>
          </a:p>
        </p:txBody>
      </p:sp>
      <p:sp>
        <p:nvSpPr>
          <p:cNvPr id="3" name="Subtítulo 2"/>
          <p:cNvSpPr>
            <a:spLocks noGrp="1"/>
          </p:cNvSpPr>
          <p:nvPr>
            <p:ph type="subTitle" idx="1"/>
          </p:nvPr>
        </p:nvSpPr>
        <p:spPr>
          <a:xfrm>
            <a:off x="316604" y="1539222"/>
            <a:ext cx="8361469" cy="2684436"/>
          </a:xfrm>
          <a:solidFill>
            <a:srgbClr val="5FACBC">
              <a:alpha val="20000"/>
            </a:srgbClr>
          </a:solidFill>
        </p:spPr>
        <p:txBody>
          <a:bodyPr>
            <a:normAutofit/>
          </a:bodyPr>
          <a:lstStyle/>
          <a:p>
            <a:pPr marL="285750" indent="-285750" algn="just">
              <a:lnSpc>
                <a:spcPct val="120000"/>
              </a:lnSpc>
              <a:buFont typeface="Arial" panose="020B0604020202020204" pitchFamily="34" charset="0"/>
              <a:buChar char="•"/>
            </a:pPr>
            <a:r>
              <a:rPr lang="es-ES" sz="1800" dirty="0" err="1"/>
              <a:t>Saiakuntzak</a:t>
            </a:r>
            <a:r>
              <a:rPr lang="es-ES" sz="1800" dirty="0"/>
              <a:t> </a:t>
            </a:r>
            <a:r>
              <a:rPr lang="es-ES" sz="1800" dirty="0" smtClean="0"/>
              <a:t>(TREXA) </a:t>
            </a:r>
            <a:r>
              <a:rPr lang="es-ES" sz="1800" dirty="0" err="1" smtClean="0"/>
              <a:t>erakutsi</a:t>
            </a:r>
            <a:r>
              <a:rPr lang="es-ES" sz="1800" dirty="0" smtClean="0"/>
              <a:t> </a:t>
            </a:r>
            <a:r>
              <a:rPr lang="es-ES" sz="1800" dirty="0" err="1"/>
              <a:t>dute</a:t>
            </a:r>
            <a:r>
              <a:rPr lang="es-ES" sz="1800" dirty="0"/>
              <a:t> IK </a:t>
            </a:r>
            <a:r>
              <a:rPr lang="es-ES" sz="1800" dirty="0" err="1"/>
              <a:t>aldizka</a:t>
            </a:r>
            <a:r>
              <a:rPr lang="es-ES" sz="1800" dirty="0"/>
              <a:t> </a:t>
            </a:r>
            <a:r>
              <a:rPr lang="es-ES" sz="1800" dirty="0" err="1"/>
              <a:t>erabiltzea</a:t>
            </a:r>
            <a:r>
              <a:rPr lang="es-ES" sz="1800" dirty="0"/>
              <a:t> </a:t>
            </a:r>
            <a:r>
              <a:rPr lang="es-ES" sz="1800" dirty="0" err="1"/>
              <a:t>SABAren</a:t>
            </a:r>
            <a:r>
              <a:rPr lang="es-ES" sz="1800" dirty="0"/>
              <a:t> </a:t>
            </a:r>
            <a:r>
              <a:rPr lang="es-ES" sz="1800" dirty="0" err="1"/>
              <a:t>hartualdi</a:t>
            </a:r>
            <a:r>
              <a:rPr lang="es-ES" sz="1800" dirty="0"/>
              <a:t> </a:t>
            </a:r>
            <a:r>
              <a:rPr lang="es-ES" sz="1800" dirty="0" err="1"/>
              <a:t>bakoitzarekin</a:t>
            </a:r>
            <a:r>
              <a:rPr lang="es-ES" sz="1800" dirty="0"/>
              <a:t> </a:t>
            </a:r>
            <a:r>
              <a:rPr lang="es-ES" sz="1800" dirty="0" err="1"/>
              <a:t>ez</a:t>
            </a:r>
            <a:r>
              <a:rPr lang="es-ES" sz="1800" dirty="0"/>
              <a:t> dela IK </a:t>
            </a:r>
            <a:r>
              <a:rPr lang="es-ES" sz="1800" dirty="0" err="1"/>
              <a:t>erregularki</a:t>
            </a:r>
            <a:r>
              <a:rPr lang="es-ES" sz="1800" dirty="0"/>
              <a:t> </a:t>
            </a:r>
            <a:r>
              <a:rPr lang="es-ES" sz="1800" dirty="0" err="1"/>
              <a:t>erabiltzea</a:t>
            </a:r>
            <a:r>
              <a:rPr lang="es-ES" sz="1800" dirty="0"/>
              <a:t> </a:t>
            </a:r>
            <a:r>
              <a:rPr lang="es-ES" sz="1800" dirty="0" err="1"/>
              <a:t>bezain</a:t>
            </a:r>
            <a:r>
              <a:rPr lang="es-ES" sz="1800" dirty="0"/>
              <a:t> </a:t>
            </a:r>
            <a:r>
              <a:rPr lang="es-ES" sz="1800" dirty="0" err="1" smtClean="0"/>
              <a:t>eraginkorra</a:t>
            </a:r>
            <a:r>
              <a:rPr lang="es-ES" sz="1800" dirty="0" smtClean="0"/>
              <a:t>.</a:t>
            </a:r>
          </a:p>
          <a:p>
            <a:pPr marL="285750" indent="-285750" algn="just">
              <a:lnSpc>
                <a:spcPct val="120000"/>
              </a:lnSpc>
              <a:buFont typeface="Arial" panose="020B0604020202020204" pitchFamily="34" charset="0"/>
              <a:buChar char="•"/>
            </a:pPr>
            <a:r>
              <a:rPr lang="es-ES" sz="1800" dirty="0" err="1" smtClean="0"/>
              <a:t>Sintoma</a:t>
            </a:r>
            <a:r>
              <a:rPr lang="es-ES" sz="1800" dirty="0" smtClean="0"/>
              <a:t> </a:t>
            </a:r>
            <a:r>
              <a:rPr lang="es-ES" sz="1800" dirty="0" err="1"/>
              <a:t>iraunkorrak</a:t>
            </a:r>
            <a:r>
              <a:rPr lang="es-ES" sz="1800" dirty="0"/>
              <a:t> </a:t>
            </a:r>
            <a:r>
              <a:rPr lang="es-ES" sz="1800" dirty="0" err="1"/>
              <a:t>dituzten</a:t>
            </a:r>
            <a:r>
              <a:rPr lang="es-ES" sz="1800" dirty="0"/>
              <a:t> 6-11 </a:t>
            </a:r>
            <a:r>
              <a:rPr lang="es-ES" sz="1800" dirty="0" err="1"/>
              <a:t>urteko</a:t>
            </a:r>
            <a:r>
              <a:rPr lang="es-ES" sz="1800" dirty="0"/>
              <a:t> </a:t>
            </a:r>
            <a:r>
              <a:rPr lang="es-ES" sz="1800" dirty="0" err="1"/>
              <a:t>haurrek</a:t>
            </a:r>
            <a:r>
              <a:rPr lang="es-ES" sz="1800" dirty="0"/>
              <a:t> </a:t>
            </a:r>
            <a:r>
              <a:rPr lang="es-ES" sz="1800" dirty="0" err="1"/>
              <a:t>ez</a:t>
            </a:r>
            <a:r>
              <a:rPr lang="es-ES" sz="1800" dirty="0"/>
              <a:t> </a:t>
            </a:r>
            <a:r>
              <a:rPr lang="es-ES" sz="1800" dirty="0" err="1"/>
              <a:t>dute</a:t>
            </a:r>
            <a:r>
              <a:rPr lang="es-ES" sz="1800" dirty="0"/>
              <a:t> SABA premiaren </a:t>
            </a:r>
            <a:r>
              <a:rPr lang="es-ES" sz="1800" dirty="0" err="1"/>
              <a:t>arabera</a:t>
            </a:r>
            <a:r>
              <a:rPr lang="es-ES" sz="1800" dirty="0"/>
              <a:t> </a:t>
            </a:r>
            <a:r>
              <a:rPr lang="es-ES" sz="1800" dirty="0" err="1"/>
              <a:t>hartu</a:t>
            </a:r>
            <a:r>
              <a:rPr lang="es-ES" sz="1800" dirty="0"/>
              <a:t> </a:t>
            </a:r>
            <a:r>
              <a:rPr lang="es-ES" sz="1800" dirty="0" err="1"/>
              <a:t>behar</a:t>
            </a:r>
            <a:r>
              <a:rPr lang="es-ES" sz="1800" dirty="0"/>
              <a:t>, </a:t>
            </a:r>
            <a:r>
              <a:rPr lang="es-ES" sz="1800" dirty="0" err="1"/>
              <a:t>tratamendu</a:t>
            </a:r>
            <a:r>
              <a:rPr lang="es-ES" sz="1800" dirty="0"/>
              <a:t> </a:t>
            </a:r>
            <a:r>
              <a:rPr lang="es-ES" sz="1800" dirty="0" err="1"/>
              <a:t>bakar</a:t>
            </a:r>
            <a:r>
              <a:rPr lang="es-ES" sz="1800" dirty="0"/>
              <a:t> </a:t>
            </a:r>
            <a:r>
              <a:rPr lang="es-ES" sz="1800" dirty="0" err="1"/>
              <a:t>gisa</a:t>
            </a:r>
            <a:r>
              <a:rPr lang="es-ES" sz="1800" dirty="0"/>
              <a:t>. </a:t>
            </a:r>
            <a:endParaRPr lang="es-ES" sz="1800" dirty="0" smtClean="0"/>
          </a:p>
          <a:p>
            <a:pPr marL="285750" indent="-285750" algn="just">
              <a:lnSpc>
                <a:spcPct val="120000"/>
              </a:lnSpc>
              <a:buFont typeface="Arial" panose="020B0604020202020204" pitchFamily="34" charset="0"/>
              <a:buChar char="•"/>
            </a:pPr>
            <a:r>
              <a:rPr lang="es-ES" sz="1800" dirty="0" err="1" smtClean="0"/>
              <a:t>Lehentasuneko</a:t>
            </a:r>
            <a:r>
              <a:rPr lang="es-ES" sz="1800" dirty="0" smtClean="0"/>
              <a:t> </a:t>
            </a:r>
            <a:r>
              <a:rPr lang="es-ES" sz="1800" dirty="0" err="1" smtClean="0"/>
              <a:t>aukera</a:t>
            </a:r>
            <a:r>
              <a:rPr lang="es-ES" sz="1800" dirty="0" smtClean="0"/>
              <a:t>  IK </a:t>
            </a:r>
            <a:r>
              <a:rPr lang="es-ES" sz="1800" dirty="0" err="1" smtClean="0"/>
              <a:t>erregularki</a:t>
            </a:r>
            <a:r>
              <a:rPr lang="es-ES" sz="1800" dirty="0" smtClean="0"/>
              <a:t>  </a:t>
            </a:r>
            <a:r>
              <a:rPr lang="es-ES" sz="1800" dirty="0" err="1" smtClean="0"/>
              <a:t>erabiltzea</a:t>
            </a:r>
            <a:r>
              <a:rPr lang="es-ES" sz="1800" dirty="0" smtClean="0"/>
              <a:t> da. </a:t>
            </a:r>
            <a:endParaRPr lang="es-ES" sz="1800" dirty="0"/>
          </a:p>
        </p:txBody>
      </p:sp>
    </p:spTree>
    <p:extLst>
      <p:ext uri="{BB962C8B-B14F-4D97-AF65-F5344CB8AC3E}">
        <p14:creationId xmlns:p14="http://schemas.microsoft.com/office/powerpoint/2010/main" val="3817699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8927" y="163628"/>
            <a:ext cx="7772400" cy="831128"/>
          </a:xfrm>
        </p:spPr>
        <p:txBody>
          <a:bodyPr/>
          <a:lstStyle/>
          <a:p>
            <a:r>
              <a:rPr lang="es-ES" sz="2400" dirty="0" err="1">
                <a:latin typeface="Arial Black" panose="020B0A04020102020204" pitchFamily="34" charset="0"/>
              </a:rPr>
              <a:t>GOMENDIO</a:t>
            </a:r>
            <a:r>
              <a:rPr lang="es-ES" sz="2400" dirty="0">
                <a:latin typeface="Arial Black" panose="020B0A04020102020204" pitchFamily="34" charset="0"/>
              </a:rPr>
              <a:t> </a:t>
            </a:r>
            <a:r>
              <a:rPr lang="es-ES" sz="2400" dirty="0" err="1">
                <a:latin typeface="Arial Black" panose="020B0A04020102020204" pitchFamily="34" charset="0"/>
              </a:rPr>
              <a:t>BERRIAK</a:t>
            </a:r>
            <a:r>
              <a:rPr lang="es-ES" sz="2400" dirty="0">
                <a:latin typeface="Arial Black" panose="020B0A04020102020204" pitchFamily="34" charset="0"/>
              </a:rPr>
              <a:t>: </a:t>
            </a:r>
            <a:r>
              <a:rPr lang="es-ES" sz="2400" dirty="0" err="1">
                <a:latin typeface="Arial Black" panose="020B0A04020102020204" pitchFamily="34" charset="0"/>
              </a:rPr>
              <a:t>ZER</a:t>
            </a:r>
            <a:r>
              <a:rPr lang="es-ES" sz="2400" dirty="0">
                <a:latin typeface="Arial Black" panose="020B0A04020102020204" pitchFamily="34" charset="0"/>
              </a:rPr>
              <a:t> </a:t>
            </a:r>
            <a:r>
              <a:rPr lang="es-ES" sz="2400" dirty="0" err="1">
                <a:latin typeface="Arial Black" panose="020B0A04020102020204" pitchFamily="34" charset="0"/>
              </a:rPr>
              <a:t>DIOTE</a:t>
            </a:r>
            <a:r>
              <a:rPr lang="es-ES" sz="2400" dirty="0">
                <a:latin typeface="Arial Black" panose="020B0A04020102020204" pitchFamily="34" charset="0"/>
              </a:rPr>
              <a:t> </a:t>
            </a:r>
            <a:r>
              <a:rPr lang="es-ES" sz="2400" dirty="0" err="1">
                <a:latin typeface="Arial Black" panose="020B0A04020102020204" pitchFamily="34" charset="0"/>
              </a:rPr>
              <a:t>PRAKTIKA</a:t>
            </a:r>
            <a:r>
              <a:rPr lang="es-ES" sz="2400" dirty="0">
                <a:latin typeface="Arial Black" panose="020B0A04020102020204" pitchFamily="34" charset="0"/>
              </a:rPr>
              <a:t> </a:t>
            </a:r>
            <a:r>
              <a:rPr lang="es-ES" sz="2400" dirty="0" err="1">
                <a:latin typeface="Arial Black" panose="020B0A04020102020204" pitchFamily="34" charset="0"/>
              </a:rPr>
              <a:t>KLINIKOKO</a:t>
            </a:r>
            <a:r>
              <a:rPr lang="es-ES" sz="2400" dirty="0">
                <a:latin typeface="Arial Black" panose="020B0A04020102020204" pitchFamily="34" charset="0"/>
              </a:rPr>
              <a:t> </a:t>
            </a:r>
            <a:r>
              <a:rPr lang="es-ES" sz="2400" dirty="0" err="1">
                <a:latin typeface="Arial Black" panose="020B0A04020102020204" pitchFamily="34" charset="0"/>
              </a:rPr>
              <a:t>BESTE</a:t>
            </a:r>
            <a:r>
              <a:rPr lang="es-ES" sz="2400" dirty="0">
                <a:latin typeface="Arial Black" panose="020B0A04020102020204" pitchFamily="34" charset="0"/>
              </a:rPr>
              <a:t> </a:t>
            </a:r>
            <a:r>
              <a:rPr lang="es-ES" sz="2400" dirty="0" err="1">
                <a:latin typeface="Arial Black" panose="020B0A04020102020204" pitchFamily="34" charset="0"/>
              </a:rPr>
              <a:t>GIDA</a:t>
            </a:r>
            <a:r>
              <a:rPr lang="es-ES" sz="2400" dirty="0">
                <a:latin typeface="Arial Black" panose="020B0A04020102020204" pitchFamily="34" charset="0"/>
              </a:rPr>
              <a:t> </a:t>
            </a:r>
            <a:r>
              <a:rPr lang="es-ES" sz="2400" dirty="0" err="1">
                <a:latin typeface="Arial Black" panose="020B0A04020102020204" pitchFamily="34" charset="0"/>
              </a:rPr>
              <a:t>BATZUEK</a:t>
            </a:r>
            <a:r>
              <a:rPr lang="es-ES" sz="2400" dirty="0">
                <a:latin typeface="Arial Black" panose="020B0A04020102020204" pitchFamily="34" charset="0"/>
              </a:rPr>
              <a:t>? </a:t>
            </a:r>
            <a:endParaRPr lang="es-ES" sz="2400" dirty="0" smtClean="0">
              <a:latin typeface="Arial Black" panose="020B0A04020102020204" pitchFamily="34" charset="0"/>
            </a:endParaRPr>
          </a:p>
        </p:txBody>
      </p:sp>
      <p:sp>
        <p:nvSpPr>
          <p:cNvPr id="3" name="Subtítulo 2"/>
          <p:cNvSpPr>
            <a:spLocks noGrp="1"/>
          </p:cNvSpPr>
          <p:nvPr>
            <p:ph type="subTitle" idx="1"/>
          </p:nvPr>
        </p:nvSpPr>
        <p:spPr>
          <a:xfrm>
            <a:off x="239485" y="994756"/>
            <a:ext cx="8476607" cy="4511436"/>
          </a:xfrm>
        </p:spPr>
        <p:txBody>
          <a:bodyPr>
            <a:noAutofit/>
          </a:bodyPr>
          <a:lstStyle/>
          <a:p>
            <a:pPr marL="342900" indent="-342900" algn="just">
              <a:lnSpc>
                <a:spcPct val="100000"/>
              </a:lnSpc>
              <a:spcBef>
                <a:spcPts val="0"/>
              </a:spcBef>
              <a:buFont typeface="Arial" panose="020B0604020202020204" pitchFamily="34" charset="0"/>
              <a:buChar char="•"/>
            </a:pPr>
            <a:r>
              <a:rPr lang="eu-ES" sz="1600" b="1" dirty="0" err="1"/>
              <a:t>SIGN</a:t>
            </a:r>
            <a:r>
              <a:rPr lang="eu-ES" sz="1600" dirty="0"/>
              <a:t> </a:t>
            </a:r>
            <a:r>
              <a:rPr lang="eu-ES" sz="1600" dirty="0" smtClean="0"/>
              <a:t>gida (2019): </a:t>
            </a:r>
          </a:p>
          <a:p>
            <a:pPr marL="800100" lvl="1" indent="-342900" algn="just">
              <a:lnSpc>
                <a:spcPct val="100000"/>
              </a:lnSpc>
              <a:spcBef>
                <a:spcPts val="0"/>
              </a:spcBef>
              <a:buFont typeface="Arial" panose="020B0604020202020204" pitchFamily="34" charset="0"/>
              <a:buChar char="•"/>
            </a:pPr>
            <a:r>
              <a:rPr lang="eu-ES" sz="1400" dirty="0" smtClean="0"/>
              <a:t>Asma arina </a:t>
            </a:r>
            <a:r>
              <a:rPr lang="eu-ES" sz="1400" dirty="0"/>
              <a:t>(1. maila</a:t>
            </a:r>
            <a:r>
              <a:rPr lang="eu-ES" sz="1400" dirty="0" smtClean="0"/>
              <a:t>): SABA </a:t>
            </a:r>
            <a:r>
              <a:rPr lang="eu-ES" sz="1400" dirty="0"/>
              <a:t>erabiltzea gomendatzen du, erreskate-tratamendu bakar gisa, aldizkako </a:t>
            </a:r>
            <a:r>
              <a:rPr lang="eu-ES" sz="1400" dirty="0" smtClean="0"/>
              <a:t>betiere </a:t>
            </a:r>
            <a:r>
              <a:rPr lang="eu-ES" sz="1400" dirty="0"/>
              <a:t>ia sintomarik ez duten eta asma-krisirik ez duten pazienteetara mugatuta. </a:t>
            </a:r>
            <a:endParaRPr lang="eu-ES" sz="1400" dirty="0" smtClean="0"/>
          </a:p>
          <a:p>
            <a:pPr marL="800100" lvl="1" indent="-342900" algn="just">
              <a:lnSpc>
                <a:spcPct val="100000"/>
              </a:lnSpc>
              <a:spcBef>
                <a:spcPts val="0"/>
              </a:spcBef>
              <a:buFont typeface="Arial" panose="020B0604020202020204" pitchFamily="34" charset="0"/>
              <a:buChar char="•"/>
            </a:pPr>
            <a:r>
              <a:rPr lang="eu-ES" sz="1400" dirty="0" smtClean="0"/>
              <a:t>Asma </a:t>
            </a:r>
            <a:r>
              <a:rPr lang="eu-ES" sz="1400" dirty="0"/>
              <a:t>arin </a:t>
            </a:r>
            <a:r>
              <a:rPr lang="eu-ES" sz="1400" dirty="0" smtClean="0"/>
              <a:t>iraunkorra (2. maila): IK </a:t>
            </a:r>
            <a:r>
              <a:rPr lang="eu-ES" sz="1400" dirty="0"/>
              <a:t>egunero </a:t>
            </a:r>
            <a:r>
              <a:rPr lang="eu-ES" sz="1400" dirty="0" smtClean="0"/>
              <a:t>erabiltzea </a:t>
            </a:r>
            <a:r>
              <a:rPr lang="eu-ES" sz="1400" dirty="0"/>
              <a:t>gomendatzen jarraitzen </a:t>
            </a:r>
            <a:r>
              <a:rPr lang="eu-ES" sz="1400" dirty="0" smtClean="0"/>
              <a:t>du.</a:t>
            </a:r>
          </a:p>
          <a:p>
            <a:pPr marL="342900" indent="-342900" algn="just">
              <a:lnSpc>
                <a:spcPct val="100000"/>
              </a:lnSpc>
              <a:spcBef>
                <a:spcPts val="600"/>
              </a:spcBef>
              <a:buFont typeface="Arial" panose="020B0604020202020204" pitchFamily="34" charset="0"/>
              <a:buChar char="•"/>
            </a:pPr>
            <a:r>
              <a:rPr lang="eu-ES" sz="1600" b="1" dirty="0"/>
              <a:t>GEMA</a:t>
            </a:r>
            <a:r>
              <a:rPr lang="eu-ES" sz="1600" dirty="0"/>
              <a:t> </a:t>
            </a:r>
            <a:r>
              <a:rPr lang="eu-ES" sz="1600" dirty="0" smtClean="0"/>
              <a:t>gida (2020):</a:t>
            </a:r>
          </a:p>
          <a:p>
            <a:pPr marL="800100" lvl="1" indent="-342900" algn="just">
              <a:lnSpc>
                <a:spcPct val="100000"/>
              </a:lnSpc>
              <a:spcBef>
                <a:spcPts val="0"/>
              </a:spcBef>
              <a:buFont typeface="Arial" panose="020B0604020202020204" pitchFamily="34" charset="0"/>
              <a:buChar char="•"/>
            </a:pPr>
            <a:r>
              <a:rPr lang="eu-ES" sz="1400" dirty="0" smtClean="0"/>
              <a:t>1</a:t>
            </a:r>
            <a:r>
              <a:rPr lang="eu-ES" sz="1400" dirty="0"/>
              <a:t>. </a:t>
            </a:r>
            <a:r>
              <a:rPr lang="eu-ES" sz="1400" dirty="0" smtClean="0"/>
              <a:t>maila: SABA </a:t>
            </a:r>
            <a:r>
              <a:rPr lang="eu-ES" sz="1400" dirty="0"/>
              <a:t>premiaren arabera erabiltzeko </a:t>
            </a:r>
            <a:r>
              <a:rPr lang="eu-ES" sz="1400" dirty="0" smtClean="0"/>
              <a:t>gomendioa mantentzen du, eta </a:t>
            </a:r>
            <a:r>
              <a:rPr lang="eu-ES" sz="1400" dirty="0"/>
              <a:t>gaizki kontrolatzen bada, aukera berri gisa, </a:t>
            </a:r>
            <a:r>
              <a:rPr lang="eu-ES" sz="1400" dirty="0" err="1"/>
              <a:t>IK-FOR</a:t>
            </a:r>
            <a:r>
              <a:rPr lang="eu-ES" sz="1400" dirty="0"/>
              <a:t> premiaren arabera erabiltzea gehitzen du</a:t>
            </a:r>
            <a:r>
              <a:rPr lang="eu-ES" sz="1400" dirty="0" smtClean="0"/>
              <a:t>.</a:t>
            </a:r>
          </a:p>
          <a:p>
            <a:pPr marL="800100" lvl="1" indent="-342900" algn="just">
              <a:lnSpc>
                <a:spcPct val="100000"/>
              </a:lnSpc>
              <a:spcBef>
                <a:spcPts val="0"/>
              </a:spcBef>
              <a:buFont typeface="Arial" panose="020B0604020202020204" pitchFamily="34" charset="0"/>
              <a:buChar char="•"/>
            </a:pPr>
            <a:r>
              <a:rPr lang="eu-ES" sz="1400" dirty="0" smtClean="0"/>
              <a:t>2</a:t>
            </a:r>
            <a:r>
              <a:rPr lang="eu-ES" sz="1400" dirty="0"/>
              <a:t>. </a:t>
            </a:r>
            <a:r>
              <a:rPr lang="eu-ES" sz="1400" dirty="0" smtClean="0"/>
              <a:t>maila: bai </a:t>
            </a:r>
            <a:r>
              <a:rPr lang="eu-ES" sz="1400" dirty="0"/>
              <a:t>haurren, bai helduen eta nerabeen kasuan, eguneroko </a:t>
            </a:r>
            <a:r>
              <a:rPr lang="eu-ES" sz="1400" dirty="0" err="1"/>
              <a:t>IKak</a:t>
            </a:r>
            <a:r>
              <a:rPr lang="eu-ES" sz="1400" dirty="0"/>
              <a:t> </a:t>
            </a:r>
            <a:r>
              <a:rPr lang="eu-ES" sz="1400" dirty="0" smtClean="0"/>
              <a:t>jartzen dituzte </a:t>
            </a:r>
            <a:r>
              <a:rPr lang="eu-ES" sz="1400" dirty="0"/>
              <a:t>lehen aukera gisa, baina </a:t>
            </a:r>
            <a:r>
              <a:rPr lang="eu-ES" sz="1400" dirty="0" err="1"/>
              <a:t>IK-FOR</a:t>
            </a:r>
            <a:r>
              <a:rPr lang="eu-ES" sz="1400" dirty="0"/>
              <a:t> premiaren arabera eta </a:t>
            </a:r>
            <a:r>
              <a:rPr lang="eu-ES" sz="1400" dirty="0" err="1"/>
              <a:t>SABAren</a:t>
            </a:r>
            <a:r>
              <a:rPr lang="eu-ES" sz="1400" dirty="0"/>
              <a:t> hartualdi bakoitzarekin IK hartzearen inguruan eskuragarri dagoen ebidentzia aipatzen du. </a:t>
            </a:r>
            <a:endParaRPr lang="es-ES" sz="1400" dirty="0"/>
          </a:p>
          <a:p>
            <a:pPr marL="342900" indent="-342900" algn="just">
              <a:lnSpc>
                <a:spcPct val="100000"/>
              </a:lnSpc>
              <a:spcBef>
                <a:spcPts val="600"/>
              </a:spcBef>
              <a:buFont typeface="Arial" panose="020B0604020202020204" pitchFamily="34" charset="0"/>
              <a:buChar char="•"/>
            </a:pPr>
            <a:r>
              <a:rPr lang="eu-ES" sz="1600" b="1" dirty="0" err="1"/>
              <a:t>Canadian</a:t>
            </a:r>
            <a:r>
              <a:rPr lang="eu-ES" sz="1600" b="1" dirty="0"/>
              <a:t> </a:t>
            </a:r>
            <a:r>
              <a:rPr lang="eu-ES" sz="1600" b="1" dirty="0" err="1"/>
              <a:t>Thoracic</a:t>
            </a:r>
            <a:r>
              <a:rPr lang="eu-ES" sz="1600" b="1" dirty="0"/>
              <a:t> </a:t>
            </a:r>
            <a:r>
              <a:rPr lang="eu-ES" sz="1600" b="1" dirty="0" err="1"/>
              <a:t>Society</a:t>
            </a:r>
            <a:r>
              <a:rPr lang="eu-ES" sz="1600" b="1" dirty="0"/>
              <a:t> </a:t>
            </a:r>
            <a:r>
              <a:rPr lang="eu-ES" sz="1600" b="1" dirty="0" err="1"/>
              <a:t>Asthma</a:t>
            </a:r>
            <a:r>
              <a:rPr lang="eu-ES" sz="1600" b="1" dirty="0"/>
              <a:t> </a:t>
            </a:r>
            <a:r>
              <a:rPr lang="eu-ES" sz="1600" b="1" dirty="0" err="1"/>
              <a:t>Guideline</a:t>
            </a:r>
            <a:r>
              <a:rPr lang="eu-ES" sz="1600" b="1" dirty="0"/>
              <a:t> </a:t>
            </a:r>
            <a:r>
              <a:rPr lang="eu-ES" sz="1600" b="1" dirty="0" smtClean="0"/>
              <a:t>Panel:</a:t>
            </a:r>
          </a:p>
          <a:p>
            <a:pPr marL="800100" lvl="1" indent="-342900" algn="just">
              <a:lnSpc>
                <a:spcPct val="100000"/>
              </a:lnSpc>
              <a:spcBef>
                <a:spcPts val="0"/>
              </a:spcBef>
              <a:buFont typeface="Arial" panose="020B0604020202020204" pitchFamily="34" charset="0"/>
              <a:buChar char="•"/>
            </a:pPr>
            <a:r>
              <a:rPr lang="eu-ES" sz="1400" dirty="0" smtClean="0"/>
              <a:t>Ebidentzia </a:t>
            </a:r>
            <a:r>
              <a:rPr lang="eu-ES" sz="1400" dirty="0"/>
              <a:t>berriak ebaluatzeko prozesuan </a:t>
            </a:r>
            <a:r>
              <a:rPr lang="eu-ES" sz="1400" dirty="0" smtClean="0"/>
              <a:t>dago.</a:t>
            </a:r>
            <a:endParaRPr lang="eu-ES" sz="1400" dirty="0"/>
          </a:p>
          <a:p>
            <a:pPr marL="342900" indent="-342900" algn="just">
              <a:lnSpc>
                <a:spcPct val="100000"/>
              </a:lnSpc>
              <a:spcBef>
                <a:spcPts val="600"/>
              </a:spcBef>
              <a:buFont typeface="Arial" panose="020B0604020202020204" pitchFamily="34" charset="0"/>
              <a:buChar char="•"/>
            </a:pPr>
            <a:r>
              <a:rPr lang="eu-ES" sz="1600" b="1" dirty="0" err="1" smtClean="0"/>
              <a:t>UptoDate</a:t>
            </a:r>
            <a:r>
              <a:rPr lang="eu-ES" sz="1600" dirty="0" smtClean="0"/>
              <a:t> (2020): </a:t>
            </a:r>
          </a:p>
          <a:p>
            <a:pPr marL="800100" lvl="1" indent="-342900" algn="just">
              <a:lnSpc>
                <a:spcPct val="100000"/>
              </a:lnSpc>
              <a:spcBef>
                <a:spcPts val="0"/>
              </a:spcBef>
              <a:buFont typeface="Arial" panose="020B0604020202020204" pitchFamily="34" charset="0"/>
              <a:buChar char="•"/>
            </a:pPr>
            <a:r>
              <a:rPr lang="eu-ES" sz="1400" dirty="0" smtClean="0"/>
              <a:t>Aldizkako </a:t>
            </a:r>
            <a:r>
              <a:rPr lang="eu-ES" sz="1400" dirty="0"/>
              <a:t>asma </a:t>
            </a:r>
            <a:r>
              <a:rPr lang="eu-ES" sz="1400" dirty="0" smtClean="0"/>
              <a:t>arina: SABA </a:t>
            </a:r>
            <a:r>
              <a:rPr lang="eu-ES" sz="1400" dirty="0"/>
              <a:t>premiaren arabera </a:t>
            </a:r>
            <a:r>
              <a:rPr lang="eu-ES" sz="1400" dirty="0" smtClean="0"/>
              <a:t>hartzea gomendatzen du. Arrazoizko </a:t>
            </a:r>
            <a:r>
              <a:rPr lang="eu-ES" sz="1400" dirty="0"/>
              <a:t>aukera gisa, batez ere exazerbazio larriak izateko arriskua duten pazienteen kasuan, proposatzen dute </a:t>
            </a:r>
            <a:r>
              <a:rPr lang="eu-ES" sz="1400" dirty="0" err="1"/>
              <a:t>IK-FOR</a:t>
            </a:r>
            <a:r>
              <a:rPr lang="eu-ES" sz="1400" dirty="0"/>
              <a:t> premiaren arabera </a:t>
            </a:r>
            <a:r>
              <a:rPr lang="eu-ES" sz="1400" dirty="0" smtClean="0"/>
              <a:t>erabiltzea.</a:t>
            </a:r>
          </a:p>
          <a:p>
            <a:pPr marL="800100" lvl="1" indent="-342900" algn="just">
              <a:lnSpc>
                <a:spcPct val="100000"/>
              </a:lnSpc>
              <a:spcBef>
                <a:spcPts val="0"/>
              </a:spcBef>
              <a:buFont typeface="Arial" panose="020B0604020202020204" pitchFamily="34" charset="0"/>
              <a:buChar char="•"/>
            </a:pPr>
            <a:r>
              <a:rPr lang="eu-ES" sz="1400" dirty="0" smtClean="0"/>
              <a:t>Asma </a:t>
            </a:r>
            <a:r>
              <a:rPr lang="eu-ES" sz="1400" dirty="0"/>
              <a:t>arin </a:t>
            </a:r>
            <a:r>
              <a:rPr lang="eu-ES" sz="1400" dirty="0" smtClean="0"/>
              <a:t>iraunkorra: IK </a:t>
            </a:r>
            <a:r>
              <a:rPr lang="eu-ES" sz="1400" dirty="0"/>
              <a:t>erregularki erabiltzea gomendatzen </a:t>
            </a:r>
            <a:r>
              <a:rPr lang="eu-ES" sz="1400" dirty="0" smtClean="0"/>
              <a:t>du, </a:t>
            </a:r>
            <a:r>
              <a:rPr lang="eu-ES" sz="1400" dirty="0" err="1" smtClean="0"/>
              <a:t>IK-FOR</a:t>
            </a:r>
            <a:r>
              <a:rPr lang="eu-ES" sz="1400" dirty="0" smtClean="0"/>
              <a:t> </a:t>
            </a:r>
            <a:r>
              <a:rPr lang="eu-ES" sz="1400" dirty="0"/>
              <a:t>premiaren arabera </a:t>
            </a:r>
            <a:r>
              <a:rPr lang="eu-ES" sz="1400" dirty="0" smtClean="0"/>
              <a:t>erabiltzea baino, azken aukera honek sintomak kontrolatzeko eraginkortasun txikiagoa duelako.  </a:t>
            </a:r>
            <a:endParaRPr lang="eu-ES" sz="1400" dirty="0"/>
          </a:p>
        </p:txBody>
      </p:sp>
    </p:spTree>
    <p:extLst>
      <p:ext uri="{BB962C8B-B14F-4D97-AF65-F5344CB8AC3E}">
        <p14:creationId xmlns:p14="http://schemas.microsoft.com/office/powerpoint/2010/main" val="3155799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1" id="{ABCB4777-E655-384D-ACFE-1875E78C165D}" vid="{556E43C3-FFFE-7346-B204-4B9D6F11E73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491CD9D10FA1F543857F910471C88E3F" ma:contentTypeVersion="12" ma:contentTypeDescription="Crear nuevo documento." ma:contentTypeScope="" ma:versionID="88b400ce1167cc4360e29bc9442854e5">
  <xsd:schema xmlns:xsd="http://www.w3.org/2001/XMLSchema" xmlns:xs="http://www.w3.org/2001/XMLSchema" xmlns:p="http://schemas.microsoft.com/office/2006/metadata/properties" xmlns:ns2="1fdafc60-6e87-4fef-9209-278af2a3ac6d" xmlns:ns3="f301a845-6ce7-4628-b9f3-e90712a662a6" targetNamespace="http://schemas.microsoft.com/office/2006/metadata/properties" ma:root="true" ma:fieldsID="8f21e67152eca03c3070517d0e479c0c" ns2:_="" ns3:_="">
    <xsd:import namespace="1fdafc60-6e87-4fef-9209-278af2a3ac6d"/>
    <xsd:import namespace="f301a845-6ce7-4628-b9f3-e90712a662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dafc60-6e87-4fef-9209-278af2a3ac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301a845-6ce7-4628-b9f3-e90712a662a6" elementFormDefault="qualified">
    <xsd:import namespace="http://schemas.microsoft.com/office/2006/documentManagement/types"/>
    <xsd:import namespace="http://schemas.microsoft.com/office/infopath/2007/PartnerControls"/>
    <xsd:element name="SharedWithUsers" ma:index="17"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3C29DF-73E4-4EA7-90F1-394DDFB73BC0}">
  <ds:schemaRefs>
    <ds:schemaRef ds:uri="http://schemas.microsoft.com/office/2006/documentManagement/types"/>
    <ds:schemaRef ds:uri="http://schemas.openxmlformats.org/package/2006/metadata/core-properties"/>
    <ds:schemaRef ds:uri="http://www.w3.org/XML/1998/namespace"/>
    <ds:schemaRef ds:uri="http://purl.org/dc/elements/1.1/"/>
    <ds:schemaRef ds:uri="http://schemas.microsoft.com/office/2006/metadata/properties"/>
    <ds:schemaRef ds:uri="http://purl.org/dc/terms/"/>
    <ds:schemaRef ds:uri="f301a845-6ce7-4628-b9f3-e90712a662a6"/>
    <ds:schemaRef ds:uri="http://schemas.microsoft.com/office/infopath/2007/PartnerControls"/>
    <ds:schemaRef ds:uri="1fdafc60-6e87-4fef-9209-278af2a3ac6d"/>
    <ds:schemaRef ds:uri="http://purl.org/dc/dcmitype/"/>
  </ds:schemaRefs>
</ds:datastoreItem>
</file>

<file path=customXml/itemProps2.xml><?xml version="1.0" encoding="utf-8"?>
<ds:datastoreItem xmlns:ds="http://schemas.openxmlformats.org/officeDocument/2006/customXml" ds:itemID="{B79FD691-2936-4D32-A768-BA130563C449}">
  <ds:schemaRefs>
    <ds:schemaRef ds:uri="http://schemas.microsoft.com/sharepoint/v3/contenttype/forms"/>
  </ds:schemaRefs>
</ds:datastoreItem>
</file>

<file path=customXml/itemProps3.xml><?xml version="1.0" encoding="utf-8"?>
<ds:datastoreItem xmlns:ds="http://schemas.openxmlformats.org/officeDocument/2006/customXml" ds:itemID="{E2B1D6E6-1F68-45A3-84C1-F0FA01F703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dafc60-6e87-4fef-9209-278af2a3ac6d"/>
    <ds:schemaRef ds:uri="f301a845-6ce7-4628-b9f3-e90712a662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Presentación</Template>
  <TotalTime>536</TotalTime>
  <Words>2616</Words>
  <Application>Microsoft Office PowerPoint</Application>
  <PresentationFormat>Presentación en pantalla (4:3)</PresentationFormat>
  <Paragraphs>134</Paragraphs>
  <Slides>19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Arial Black</vt:lpstr>
      <vt:lpstr>Calibri</vt:lpstr>
      <vt:lpstr>Wingdings</vt:lpstr>
      <vt:lpstr>Tema de Office</vt:lpstr>
      <vt:lpstr>Presentación de PowerPoint</vt:lpstr>
      <vt:lpstr>Aurkibidea</vt:lpstr>
      <vt:lpstr>SARRERA</vt:lpstr>
      <vt:lpstr>ALDAKETEN ARRAZOIAK: ASMA ARINAREN ARRISKUAK</vt:lpstr>
      <vt:lpstr>ALDAKETAREN OINARRI DEN EBIDENTZIA (saiakuntza klinikoak, BUDE-FOR premiaren arabera, helduak eta nerabeak) </vt:lpstr>
      <vt:lpstr>EBIDENTZIAREN ONDORIOAK (BUDE-FOR PREMIAREN ARABERA HELDU ETA NERABEETAN) </vt:lpstr>
      <vt:lpstr>ALDAKETAREN OINARRI DEN EBIDENTZIA  Saiakuntza klinikoak, IK SABAren hartualdi bakoitzarekin, 6-11 urte bitarteko haurrak) </vt:lpstr>
      <vt:lpstr>EBIDENTZIAREN ONDORIOAK (IK SABAren hartualdi bakoitzarekin, 6-11 urte bitarteko haurrak)</vt:lpstr>
      <vt:lpstr>GOMENDIO BERRIAK: ZER DIOTE PRAKTIKA KLINIKOKO BESTE GIDA BATZUEK? </vt:lpstr>
      <vt:lpstr>HELDUEK ETA NERABEEK BUDESONIDA+FORMOTEROLA HARTZEA PREMIAREN ARABERA TERAPEUTIKAN DUEN TOKIA</vt:lpstr>
      <vt:lpstr>HELDUEK ETA NERABEEK BUDESONIDA+FORMOTEROLA HARTZEA PREMIAREN ARABERA. EZTABAIDAK</vt:lpstr>
      <vt:lpstr>HELDUEK ETA NERABEEK BUDESONIDA+FORMOTEROLA HARTZEA PREMIAREN ARABERA. ALDERDI PRAKTIKOAK (I)</vt:lpstr>
      <vt:lpstr>HELDUEK ETA NERABEEK BUDESONIDA+FORMOTEROLA HARTZEA PREMIAREN ARABERA. ALDERDI PRAKTIKOAK (II)</vt:lpstr>
      <vt:lpstr>HELDUEK ETA NERABEEK BUDESONIDA+FORMOTEROLA HARTZEA PREMIAREN ARABERA. ALDERDI PRAKTIKOAK (III)</vt:lpstr>
      <vt:lpstr>  INHALATUTAKO KORTIKOIDEA SABA HARTZEN DEN BAKOITZEAN, 6-11 URTEKO HAURRENGAN. TERAPEUTIKAN DUEN TOKIA</vt:lpstr>
      <vt:lpstr>ASMA ARINAREN PRESKRIPZIO-DATUAK EAE-N </vt:lpstr>
      <vt:lpstr>HAUSNARKETAK</vt:lpstr>
      <vt:lpstr>Presentación de PowerPoint</vt:lpstr>
      <vt:lpstr>Presentación de PowerPoint</vt:lpstr>
    </vt:vector>
  </TitlesOfParts>
  <Company>Eusko Jaurlaritza Gobierno Vasco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López Varona, Mª José</dc:creator>
  <cp:lastModifiedBy>Benitez Muniozguren, Cristina</cp:lastModifiedBy>
  <cp:revision>357</cp:revision>
  <dcterms:created xsi:type="dcterms:W3CDTF">2020-03-06T09:54:11Z</dcterms:created>
  <dcterms:modified xsi:type="dcterms:W3CDTF">2020-09-04T06:16:27Z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0x010100491CD9D10FA1F543857F910471C88E3F</vt:lpwstr>
  </property>
</Properties>
</file>