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7"/>
  </p:notesMasterIdLst>
  <p:sldIdLst>
    <p:sldId id="256" r:id="rId5"/>
    <p:sldId id="261" r:id="rId6"/>
    <p:sldId id="262" r:id="rId7"/>
    <p:sldId id="263" r:id="rId8"/>
    <p:sldId id="273" r:id="rId9"/>
    <p:sldId id="257" r:id="rId10"/>
    <p:sldId id="264" r:id="rId11"/>
    <p:sldId id="274" r:id="rId12"/>
    <p:sldId id="265" r:id="rId13"/>
    <p:sldId id="275" r:id="rId14"/>
    <p:sldId id="276" r:id="rId15"/>
    <p:sldId id="277" r:id="rId16"/>
    <p:sldId id="266" r:id="rId17"/>
    <p:sldId id="267" r:id="rId18"/>
    <p:sldId id="269" r:id="rId19"/>
    <p:sldId id="270" r:id="rId20"/>
    <p:sldId id="278" r:id="rId21"/>
    <p:sldId id="281" r:id="rId22"/>
    <p:sldId id="282" r:id="rId23"/>
    <p:sldId id="272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B1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>
      <p:cViewPr varScale="1">
        <p:scale>
          <a:sx n="115" d="100"/>
          <a:sy n="115" d="100"/>
        </p:scale>
        <p:origin x="14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DF19E-BE3D-43FB-A9AA-510BF06EFDB0}" type="datetimeFigureOut">
              <a:rPr lang="es-ES" smtClean="0"/>
              <a:t>27/10/2020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64756-6BF0-4460-9EE7-C4AF50CCE3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3857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04232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204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760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FFFA424-AD97-4C4D-A89D-E58087538225}"/>
              </a:ext>
            </a:extLst>
          </p:cNvPr>
          <p:cNvSpPr txBox="1"/>
          <p:nvPr userDrawn="1"/>
        </p:nvSpPr>
        <p:spPr>
          <a:xfrm>
            <a:off x="628650" y="1868557"/>
            <a:ext cx="78867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2400" dirty="0">
                <a:solidFill>
                  <a:srgbClr val="5FB1B6"/>
                </a:solidFill>
              </a:rPr>
              <a:t>Haga clic para modificar los estilos de texto del patrón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2000" dirty="0">
                <a:solidFill>
                  <a:srgbClr val="5FB1B6"/>
                </a:solidFill>
              </a:rPr>
              <a:t>Segundo nivel</a:t>
            </a:r>
          </a:p>
          <a:p>
            <a:pPr marL="1200150" marR="0" lvl="2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800" dirty="0">
                <a:solidFill>
                  <a:srgbClr val="5FB1B6"/>
                </a:solidFill>
              </a:rPr>
              <a:t>Tercer nivel</a:t>
            </a:r>
          </a:p>
          <a:p>
            <a:pPr marL="1657350" marR="0" lvl="3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600" dirty="0">
                <a:solidFill>
                  <a:srgbClr val="5FB1B6"/>
                </a:solidFill>
              </a:rPr>
              <a:t>Cuarto nivel</a:t>
            </a:r>
          </a:p>
          <a:p>
            <a:pPr marL="2114550" marR="0" lvl="4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400" dirty="0">
                <a:solidFill>
                  <a:srgbClr val="5FB1B6"/>
                </a:solidFill>
              </a:rPr>
              <a:t>Quinto nivel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rgbClr val="5FB1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34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cuchillo&#10;&#10;Descripción generada automáticamente">
            <a:extLst>
              <a:ext uri="{FF2B5EF4-FFF2-40B4-BE49-F238E27FC236}">
                <a16:creationId xmlns:a16="http://schemas.microsoft.com/office/drawing/2014/main" id="{8011B798-7356-844C-B7D3-FE4FE23137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39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B6E1A3F-71CF-0349-ACBD-CC8A84EE63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235" y="2387601"/>
            <a:ext cx="8855765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95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s-ES" sz="3600" kern="1200" dirty="0">
                <a:solidFill>
                  <a:schemeClr val="tx2"/>
                </a:solidFill>
                <a:latin typeface="Arial Black" pitchFamily="34" charset="0"/>
                <a:ea typeface="+mn-ea"/>
                <a:cs typeface="+mn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5B54B-F40E-4440-9BFD-8345DD8E375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611560" y="1484784"/>
            <a:ext cx="799288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1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2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</a:t>
            </a:r>
            <a:r>
              <a:rPr lang="es-ES" dirty="0" smtClean="0">
                <a:latin typeface="Arial Unicode MS" pitchFamily="34" charset="-128"/>
              </a:rPr>
              <a:t>3</a:t>
            </a:r>
            <a:endParaRPr lang="es-ES" dirty="0">
              <a:latin typeface="Arial Unicode MS" pitchFamily="34" charset="-128"/>
            </a:endParaRP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4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5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6</a:t>
            </a:r>
          </a:p>
          <a:p>
            <a:pPr>
              <a:buFontTx/>
              <a:buNone/>
            </a:pPr>
            <a:endParaRPr lang="es-ES" dirty="0" smtClean="0"/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438632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4"/>
            <a:ext cx="7886700" cy="4667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843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2" r:id="rId3"/>
    <p:sldLayoutId id="2147483663" r:id="rId4"/>
    <p:sldLayoutId id="2147483672" r:id="rId5"/>
    <p:sldLayoutId id="214748367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5FB1B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6.xml"/><Relationship Id="rId7" Type="http://schemas.openxmlformats.org/officeDocument/2006/relationships/hyperlink" Target="https://www.euskadi.eus/contenidos/informacion/cevime_infac_2020/eu_def/adjuntos/INFAC_Vol_28_3_doble-antiagregacion_eu.pdf" TargetMode="Externa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30531" y="906087"/>
            <a:ext cx="709906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400" dirty="0">
              <a:solidFill>
                <a:srgbClr val="4BACC6"/>
              </a:solidFill>
              <a:latin typeface="Arial Black" pitchFamily="34" charset="0"/>
            </a:endParaRPr>
          </a:p>
          <a:p>
            <a:pPr algn="ctr"/>
            <a:r>
              <a:rPr lang="es-ES" sz="2400" dirty="0">
                <a:solidFill>
                  <a:srgbClr val="4BACC6"/>
                </a:solidFill>
                <a:latin typeface="Arial Black" pitchFamily="34" charset="0"/>
              </a:rPr>
              <a:t> PLAKETEN AGREGAZIO-KONTRAKO TRATAMENDU BIKOITZAREN(PATB) IRAUPEN EGOKIENA: EZTABAIDAK JARRAITZEN DU </a:t>
            </a:r>
          </a:p>
          <a:p>
            <a:pPr algn="ctr"/>
            <a:endParaRPr lang="es-ES" dirty="0" smtClean="0">
              <a:solidFill>
                <a:srgbClr val="4BACC6"/>
              </a:solidFill>
              <a:latin typeface="Arial Black" pitchFamily="34" charset="0"/>
            </a:endParaRPr>
          </a:p>
          <a:p>
            <a:pPr algn="ctr"/>
            <a:endParaRPr lang="es-ES" dirty="0" smtClean="0">
              <a:solidFill>
                <a:srgbClr val="4BACC6"/>
              </a:solidFill>
              <a:latin typeface="Arial Black" pitchFamily="34" charset="0"/>
            </a:endParaRPr>
          </a:p>
          <a:p>
            <a:pPr algn="ctr"/>
            <a:endParaRPr lang="es-ES" dirty="0">
              <a:solidFill>
                <a:srgbClr val="4BACC6"/>
              </a:solidFill>
              <a:latin typeface="Arial Black" pitchFamily="34" charset="0"/>
            </a:endParaRPr>
          </a:p>
          <a:p>
            <a:pPr algn="ctr"/>
            <a:endParaRPr lang="es-ES" sz="2000" dirty="0">
              <a:solidFill>
                <a:srgbClr val="4BACC6"/>
              </a:solidFill>
              <a:latin typeface="Arial Black" pitchFamily="34" charset="0"/>
            </a:endParaRPr>
          </a:p>
          <a:p>
            <a:pPr algn="ctr"/>
            <a:r>
              <a:rPr lang="es-ES_tradnl" sz="2000" dirty="0" smtClean="0">
                <a:solidFill>
                  <a:srgbClr val="4BACC6"/>
                </a:solidFill>
                <a:latin typeface="Arial Black" pitchFamily="34" charset="0"/>
              </a:rPr>
              <a:t>28 </a:t>
            </a:r>
            <a:r>
              <a:rPr lang="es-ES_tradnl" sz="2000" dirty="0" err="1">
                <a:solidFill>
                  <a:srgbClr val="4BACC6"/>
                </a:solidFill>
                <a:latin typeface="Arial Black" pitchFamily="34" charset="0"/>
              </a:rPr>
              <a:t>Lib</a:t>
            </a:r>
            <a:r>
              <a:rPr lang="es-ES_tradnl" sz="2000" dirty="0">
                <a:solidFill>
                  <a:srgbClr val="4BACC6"/>
                </a:solidFill>
                <a:latin typeface="Arial Black" pitchFamily="34" charset="0"/>
              </a:rPr>
              <a:t>, </a:t>
            </a:r>
            <a:r>
              <a:rPr lang="es-ES_tradnl" sz="2000" dirty="0" smtClean="0">
                <a:solidFill>
                  <a:srgbClr val="4BACC6"/>
                </a:solidFill>
                <a:latin typeface="Arial Black" pitchFamily="34" charset="0"/>
              </a:rPr>
              <a:t>3 </a:t>
            </a:r>
            <a:r>
              <a:rPr lang="es-ES_tradnl" sz="2000" dirty="0" err="1">
                <a:solidFill>
                  <a:srgbClr val="4BACC6"/>
                </a:solidFill>
                <a:latin typeface="Arial Black" pitchFamily="34" charset="0"/>
              </a:rPr>
              <a:t>zk</a:t>
            </a:r>
            <a:r>
              <a:rPr lang="es-ES_tradnl" sz="2000" dirty="0">
                <a:solidFill>
                  <a:srgbClr val="4BACC6"/>
                </a:solidFill>
                <a:latin typeface="Arial Black" pitchFamily="34" charset="0"/>
              </a:rPr>
              <a:t>. </a:t>
            </a:r>
            <a:r>
              <a:rPr lang="es-ES" sz="2000" dirty="0" smtClean="0">
                <a:solidFill>
                  <a:srgbClr val="4BACC6"/>
                </a:solidFill>
                <a:latin typeface="Arial Black" pitchFamily="34" charset="0"/>
              </a:rPr>
              <a:t>2020</a:t>
            </a:r>
            <a:endParaRPr lang="es-ES" sz="2000" dirty="0">
              <a:solidFill>
                <a:srgbClr val="4BACC6"/>
              </a:solidFill>
              <a:latin typeface="Arial Black" pitchFamily="34" charset="0"/>
            </a:endParaRPr>
          </a:p>
          <a:p>
            <a:pPr algn="ctr"/>
            <a:endParaRPr lang="es-ES" dirty="0">
              <a:solidFill>
                <a:srgbClr val="4BACC6"/>
              </a:solidFill>
              <a:latin typeface="Arial Black" pitchFamily="34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442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36574"/>
              </p:ext>
            </p:extLst>
          </p:nvPr>
        </p:nvGraphicFramePr>
        <p:xfrm>
          <a:off x="471576" y="344579"/>
          <a:ext cx="7896045" cy="6128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96045">
                  <a:extLst>
                    <a:ext uri="{9D8B030D-6E8A-4147-A177-3AD203B41FA5}">
                      <a16:colId xmlns:a16="http://schemas.microsoft.com/office/drawing/2014/main" val="3126422369"/>
                    </a:ext>
                  </a:extLst>
                </a:gridCol>
              </a:tblGrid>
              <a:tr h="282091">
                <a:tc>
                  <a:txBody>
                    <a:bodyPr/>
                    <a:lstStyle/>
                    <a:p>
                      <a:r>
                        <a:rPr lang="es-ES" sz="18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Europako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gidaren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gomendioak</a:t>
                      </a:r>
                      <a:endParaRPr lang="es-ES" sz="1400" dirty="0"/>
                    </a:p>
                  </a:txBody>
                  <a:tcPr>
                    <a:solidFill>
                      <a:srgbClr val="5FB1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543579"/>
                  </a:ext>
                </a:extLst>
              </a:tr>
              <a:tr h="1466875">
                <a:tc>
                  <a:txBody>
                    <a:bodyPr/>
                    <a:lstStyle/>
                    <a:p>
                      <a:r>
                        <a:rPr lang="nl-N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AAS + klopidogrel + AAK bidezko “terapia hirukoitza” hilabete batez</a:t>
                      </a:r>
                      <a:r>
                        <a:rPr lang="es-E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odoljario-arriskua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baino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arrisku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iskemiko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handiagoa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duten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pazienteen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kasuan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terapia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hirukoitza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hilabete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bat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baino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gehiago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luzatzeko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aukera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(6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hilabetera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arte)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Arrisku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iskemikoa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baino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odoljario-arrisku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handiagoa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duten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pazienteen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kasuan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klopidogrela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eta AAK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bidezko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tratamendu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bikoitza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ES" sz="1400" dirty="0"/>
                    </a:p>
                  </a:txBody>
                  <a:tcPr>
                    <a:solidFill>
                      <a:srgbClr val="5FB1B6">
                        <a:alpha val="1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375162"/>
                  </a:ext>
                </a:extLst>
              </a:tr>
              <a:tr h="874483">
                <a:tc>
                  <a:txBody>
                    <a:bodyPr/>
                    <a:lstStyle/>
                    <a:p>
                      <a:r>
                        <a:rPr lang="es-E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AAK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hartzen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duten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pazienteetan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klopidogrela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 P2Y12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hautazko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inhibitzailea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tikagrelorra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eta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prasugrela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baino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odoljario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larri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gutxiago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eragiten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duelako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Ez da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tikagrelorra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edo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prasugrela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gomendatzen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AAS + AAK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duten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tratamendu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hirukoitzaren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barruan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Protoi-ponparen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inhibitzaileak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(PPI)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sistematikoki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erabili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ES" sz="1400" dirty="0"/>
                    </a:p>
                  </a:txBody>
                  <a:tcPr>
                    <a:solidFill>
                      <a:srgbClr val="5FB1B6">
                        <a:alpha val="1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381541"/>
                  </a:ext>
                </a:extLst>
              </a:tr>
              <a:tr h="1153291">
                <a:tc>
                  <a:txBody>
                    <a:bodyPr/>
                    <a:lstStyle/>
                    <a:p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AAKen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DOSIAK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Ahotiko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antikoagulatzaile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zuzenak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dosi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eraginkor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txikiena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K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bitaminaren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antagonistak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kontuan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izan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INRa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gomendatutako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tartearen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beheko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aldean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mantentzea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(2tik 2,5era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bitarte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fibrilazio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aurikularrean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), eta &gt; %65-70eko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maila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terapeutikoan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egotea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bermatuz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ES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B1B6">
                        <a:alpha val="1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68933"/>
                  </a:ext>
                </a:extLst>
              </a:tr>
              <a:tr h="1373709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EKPa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egin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eta 12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hilabetera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gertakaririk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gabeko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paziente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egonkortuen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tratamendu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antiagregatzailea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etetea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aztertu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behar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da,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stenta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ezarri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zenetik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12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hilabetera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ES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B1B6">
                        <a:alpha val="1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423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013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906558"/>
              </p:ext>
            </p:extLst>
          </p:nvPr>
        </p:nvGraphicFramePr>
        <p:xfrm>
          <a:off x="531961" y="560239"/>
          <a:ext cx="7896045" cy="6280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96045">
                  <a:extLst>
                    <a:ext uri="{9D8B030D-6E8A-4147-A177-3AD203B41FA5}">
                      <a16:colId xmlns:a16="http://schemas.microsoft.com/office/drawing/2014/main" val="3126422369"/>
                    </a:ext>
                  </a:extLst>
                </a:gridCol>
              </a:tblGrid>
              <a:tr h="247115">
                <a:tc>
                  <a:txBody>
                    <a:bodyPr/>
                    <a:lstStyle/>
                    <a:p>
                      <a:r>
                        <a:rPr lang="es-ES" sz="18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Europako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gidaren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ondoren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argitaratutako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ikerketa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berriak</a:t>
                      </a:r>
                      <a:endParaRPr lang="es-E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B1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543579"/>
                  </a:ext>
                </a:extLst>
              </a:tr>
              <a:tr h="480978">
                <a:tc>
                  <a:txBody>
                    <a:bodyPr/>
                    <a:lstStyle/>
                    <a:p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Egungo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joera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ahalik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eta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gehien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laburtzea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“terapia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hirukoitzaren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”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iraupena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PATBa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+ AAK), are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gehiago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baita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AAK +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klopidogrel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bidezko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terapia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bikoitza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erabiltzea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ere,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EKParen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ondoren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ospitaleko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alta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jasotzean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s-ES" sz="1050" dirty="0"/>
                    </a:p>
                  </a:txBody>
                  <a:tcPr>
                    <a:solidFill>
                      <a:srgbClr val="5FB1B6">
                        <a:alpha val="1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375162"/>
                  </a:ext>
                </a:extLst>
              </a:tr>
              <a:tr h="1237111">
                <a:tc>
                  <a:txBody>
                    <a:bodyPr/>
                    <a:lstStyle/>
                    <a:p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Entsegu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kliniko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gehienak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fibrilazio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aurikularra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duten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eta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EKPa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behar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duten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pazienteei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egin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zaizkie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Terapia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hirukoitzarekin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alderatuta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terapia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bikoitzak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barne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hartzen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ditu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AAK +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klopidogrela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eta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odoljario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gutxiago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eragiten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ditu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gertakari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iskemikoak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gehitu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gabe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KBA +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PATBaren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aldean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segurtasun-emaitza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onenak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dituen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konbinazioa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AAKZ +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klopidogrela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da, eta horren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ondoren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KBA +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klopidogrela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eta AAKZ + PATB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konbinazioa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kokatzen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da.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Banakako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azterlanen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mugetako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bat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ez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dutela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nahikoa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potentziarik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gertakari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iskemikoetan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klinikoki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esanguratsuak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diren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desberdintasunak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detektatzeko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eta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bereziki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kezkagarria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 AAS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gabeko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pautetan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behatutako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stentaren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tronbosi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kopuru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handiagoa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ES" sz="1050" dirty="0"/>
                    </a:p>
                  </a:txBody>
                  <a:tcPr>
                    <a:solidFill>
                      <a:srgbClr val="5FB1B6">
                        <a:alpha val="1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381541"/>
                  </a:ext>
                </a:extLst>
              </a:tr>
              <a:tr h="650822">
                <a:tc>
                  <a:txBody>
                    <a:bodyPr/>
                    <a:lstStyle/>
                    <a:p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Ebidentzia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berriek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terapia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hirukoitza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hilabete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batera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laburtzeko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edo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paziente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gehienentzat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AAK +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klopidogrel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bidezko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terapia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bikoitza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erabiltzeko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gomendioa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babesten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dute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nahiz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eta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beharrezkoa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den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tratamendua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indibidualizatzea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ES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B1B6">
                        <a:alpha val="1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68933"/>
                  </a:ext>
                </a:extLst>
              </a:tr>
              <a:tr h="1525131">
                <a:tc>
                  <a:txBody>
                    <a:bodyPr/>
                    <a:lstStyle/>
                    <a:p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AFIRE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entseguak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babesten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du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Europako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gidaren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gomendioa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antiagregatzailea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eten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eta AAK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mantentzekoa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ES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B1B6">
                        <a:alpha val="1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069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292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6227" t="20803" r="33936" b="8303"/>
          <a:stretch/>
        </p:blipFill>
        <p:spPr>
          <a:xfrm>
            <a:off x="0" y="613954"/>
            <a:ext cx="8922886" cy="594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54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6CF06339-49F6-0F43-8210-FBEEC6B00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46648"/>
            <a:ext cx="8997351" cy="732257"/>
          </a:xfrm>
        </p:spPr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s-ES" sz="1800" dirty="0"/>
              <a:t>KORONARIOAK EZ DIREN STENTEN GAINEKO TRONBOSIA</a:t>
            </a:r>
            <a:r>
              <a:rPr lang="es-ES" sz="4400" dirty="0"/>
              <a:t> </a:t>
            </a:r>
            <a:r>
              <a:rPr lang="es-ES" sz="1800" dirty="0"/>
              <a:t>PREBENITZEA</a:t>
            </a:r>
            <a:r>
              <a:rPr lang="es-ES" sz="4400" dirty="0"/>
              <a:t> </a:t>
            </a:r>
            <a:endParaRPr lang="es-ES" sz="1400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465826" y="1224951"/>
            <a:ext cx="8100204" cy="4032849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ES" dirty="0" err="1"/>
              <a:t>Ebidentzia</a:t>
            </a:r>
            <a:r>
              <a:rPr lang="es-ES" dirty="0"/>
              <a:t> </a:t>
            </a:r>
            <a:r>
              <a:rPr lang="es-ES" dirty="0" err="1"/>
              <a:t>gutxi</a:t>
            </a:r>
            <a:r>
              <a:rPr lang="es-ES" dirty="0"/>
              <a:t> </a:t>
            </a:r>
            <a:r>
              <a:rPr lang="es-ES" dirty="0" err="1"/>
              <a:t>dago</a:t>
            </a:r>
            <a:r>
              <a:rPr lang="es-ES" dirty="0"/>
              <a:t> arteria </a:t>
            </a:r>
            <a:r>
              <a:rPr lang="es-ES" dirty="0" err="1"/>
              <a:t>ez-koronarioetan</a:t>
            </a:r>
            <a:r>
              <a:rPr lang="es-ES" dirty="0"/>
              <a:t> </a:t>
            </a:r>
            <a:r>
              <a:rPr lang="es-ES" dirty="0" err="1"/>
              <a:t>stentak</a:t>
            </a:r>
            <a:r>
              <a:rPr lang="es-ES" dirty="0"/>
              <a:t> </a:t>
            </a:r>
            <a:r>
              <a:rPr lang="es-ES" dirty="0" err="1"/>
              <a:t>ezarri</a:t>
            </a:r>
            <a:r>
              <a:rPr lang="es-ES" dirty="0"/>
              <a:t> </a:t>
            </a:r>
            <a:r>
              <a:rPr lang="es-ES" dirty="0" err="1"/>
              <a:t>ondoko</a:t>
            </a:r>
            <a:r>
              <a:rPr lang="es-ES" dirty="0"/>
              <a:t> </a:t>
            </a:r>
            <a:r>
              <a:rPr lang="es-ES" dirty="0" err="1"/>
              <a:t>PATBaren</a:t>
            </a:r>
            <a:r>
              <a:rPr lang="es-ES" dirty="0"/>
              <a:t> </a:t>
            </a:r>
            <a:r>
              <a:rPr lang="es-ES" dirty="0" err="1"/>
              <a:t>onurei</a:t>
            </a:r>
            <a:r>
              <a:rPr lang="es-ES" dirty="0"/>
              <a:t> </a:t>
            </a:r>
            <a:r>
              <a:rPr lang="es-ES" dirty="0" err="1"/>
              <a:t>buruz</a:t>
            </a:r>
            <a:r>
              <a:rPr lang="es-ES" dirty="0"/>
              <a:t> eta </a:t>
            </a:r>
            <a:r>
              <a:rPr lang="es-ES" dirty="0" err="1"/>
              <a:t>haren</a:t>
            </a:r>
            <a:r>
              <a:rPr lang="es-ES" dirty="0"/>
              <a:t> </a:t>
            </a:r>
            <a:r>
              <a:rPr lang="es-ES" dirty="0" err="1"/>
              <a:t>iraupen</a:t>
            </a:r>
            <a:r>
              <a:rPr lang="es-ES" dirty="0"/>
              <a:t> </a:t>
            </a:r>
            <a:r>
              <a:rPr lang="es-ES" dirty="0" err="1"/>
              <a:t>egokienari</a:t>
            </a:r>
            <a:r>
              <a:rPr lang="es-ES" dirty="0"/>
              <a:t> </a:t>
            </a:r>
            <a:r>
              <a:rPr lang="es-ES" dirty="0" err="1" smtClean="0"/>
              <a:t>buruz</a:t>
            </a:r>
            <a:r>
              <a:rPr lang="es-ES" dirty="0"/>
              <a:t>.</a:t>
            </a:r>
            <a:r>
              <a:rPr lang="es-ES" dirty="0" smtClean="0"/>
              <a:t> </a:t>
            </a:r>
            <a:r>
              <a:rPr lang="es-ES" dirty="0" err="1"/>
              <a:t>Gaixotasun</a:t>
            </a:r>
            <a:r>
              <a:rPr lang="es-ES" dirty="0"/>
              <a:t> arterial </a:t>
            </a:r>
            <a:r>
              <a:rPr lang="es-ES" dirty="0" err="1"/>
              <a:t>periferikoaren</a:t>
            </a:r>
            <a:r>
              <a:rPr lang="es-ES" dirty="0"/>
              <a:t> </a:t>
            </a:r>
            <a:r>
              <a:rPr lang="es-ES" dirty="0" err="1"/>
              <a:t>diagnostikoari</a:t>
            </a:r>
            <a:r>
              <a:rPr lang="es-ES" dirty="0"/>
              <a:t> eta </a:t>
            </a:r>
            <a:r>
              <a:rPr lang="es-ES" dirty="0" err="1"/>
              <a:t>tratamenduari</a:t>
            </a:r>
            <a:r>
              <a:rPr lang="es-ES" dirty="0"/>
              <a:t> </a:t>
            </a:r>
            <a:r>
              <a:rPr lang="es-ES" dirty="0" err="1"/>
              <a:t>buruzko</a:t>
            </a:r>
            <a:r>
              <a:rPr lang="es-ES" dirty="0"/>
              <a:t> </a:t>
            </a:r>
            <a:r>
              <a:rPr lang="es-ES" dirty="0" err="1"/>
              <a:t>Europako</a:t>
            </a:r>
            <a:r>
              <a:rPr lang="es-ES" dirty="0"/>
              <a:t> </a:t>
            </a:r>
            <a:r>
              <a:rPr lang="es-ES" dirty="0" err="1"/>
              <a:t>gidan</a:t>
            </a:r>
            <a:r>
              <a:rPr lang="es-ES" dirty="0"/>
              <a:t> </a:t>
            </a:r>
            <a:r>
              <a:rPr lang="es-ES" dirty="0" err="1"/>
              <a:t>PATBa</a:t>
            </a:r>
            <a:r>
              <a:rPr lang="es-ES" dirty="0"/>
              <a:t> (AAS + </a:t>
            </a:r>
            <a:r>
              <a:rPr lang="es-ES" dirty="0" err="1"/>
              <a:t>klopidogrela</a:t>
            </a:r>
            <a:r>
              <a:rPr lang="es-ES" dirty="0"/>
              <a:t>) </a:t>
            </a:r>
            <a:r>
              <a:rPr lang="es-ES" dirty="0" err="1"/>
              <a:t>gomendatzen</a:t>
            </a:r>
            <a:r>
              <a:rPr lang="es-ES" dirty="0"/>
              <a:t> da, </a:t>
            </a:r>
            <a:r>
              <a:rPr lang="es-ES" dirty="0" err="1"/>
              <a:t>gutxienez</a:t>
            </a:r>
            <a:r>
              <a:rPr lang="es-ES" dirty="0"/>
              <a:t>, </a:t>
            </a:r>
            <a:r>
              <a:rPr lang="es-ES" dirty="0" err="1"/>
              <a:t>karotida-stenta</a:t>
            </a:r>
            <a:r>
              <a:rPr lang="es-ES" dirty="0"/>
              <a:t> </a:t>
            </a:r>
            <a:r>
              <a:rPr lang="es-ES" dirty="0" err="1"/>
              <a:t>ezarri</a:t>
            </a:r>
            <a:r>
              <a:rPr lang="es-ES" dirty="0"/>
              <a:t> eta </a:t>
            </a:r>
            <a:r>
              <a:rPr lang="es-ES" dirty="0" err="1"/>
              <a:t>hilabetera</a:t>
            </a:r>
            <a:r>
              <a:rPr lang="es-ES" dirty="0"/>
              <a:t>. </a:t>
            </a:r>
          </a:p>
          <a:p>
            <a:pPr algn="just"/>
            <a:r>
              <a:rPr lang="es-ES" dirty="0" err="1"/>
              <a:t>Beheko</a:t>
            </a:r>
            <a:r>
              <a:rPr lang="es-ES" dirty="0"/>
              <a:t> </a:t>
            </a:r>
            <a:r>
              <a:rPr lang="es-ES" dirty="0" err="1"/>
              <a:t>gorputz-adarretako</a:t>
            </a:r>
            <a:r>
              <a:rPr lang="es-ES" dirty="0"/>
              <a:t> arteria-</a:t>
            </a:r>
            <a:r>
              <a:rPr lang="es-ES" dirty="0" err="1"/>
              <a:t>gaixotasunen</a:t>
            </a:r>
            <a:r>
              <a:rPr lang="es-ES" dirty="0"/>
              <a:t> </a:t>
            </a:r>
            <a:r>
              <a:rPr lang="es-ES" dirty="0" err="1"/>
              <a:t>kasuan</a:t>
            </a:r>
            <a:r>
              <a:rPr lang="es-ES" dirty="0"/>
              <a:t>, </a:t>
            </a:r>
            <a:r>
              <a:rPr lang="es-ES" dirty="0" err="1"/>
              <a:t>PATBa</a:t>
            </a:r>
            <a:r>
              <a:rPr lang="es-ES" dirty="0"/>
              <a:t> (</a:t>
            </a:r>
            <a:r>
              <a:rPr lang="es-ES" dirty="0" err="1"/>
              <a:t>klopidogrela</a:t>
            </a:r>
            <a:r>
              <a:rPr lang="es-ES" dirty="0"/>
              <a:t> + AAS) </a:t>
            </a:r>
            <a:r>
              <a:rPr lang="es-ES" dirty="0" err="1"/>
              <a:t>gomendatzen</a:t>
            </a:r>
            <a:r>
              <a:rPr lang="es-ES" dirty="0"/>
              <a:t> da </a:t>
            </a:r>
            <a:r>
              <a:rPr lang="es-ES" dirty="0" err="1"/>
              <a:t>larruazalean</a:t>
            </a:r>
            <a:r>
              <a:rPr lang="es-ES" dirty="0"/>
              <a:t> </a:t>
            </a:r>
            <a:r>
              <a:rPr lang="es-ES" dirty="0" err="1"/>
              <a:t>birbaskularizazio</a:t>
            </a:r>
            <a:r>
              <a:rPr lang="es-ES" dirty="0"/>
              <a:t> </a:t>
            </a:r>
            <a:r>
              <a:rPr lang="es-ES" dirty="0" err="1"/>
              <a:t>perkutaneoa</a:t>
            </a:r>
            <a:r>
              <a:rPr lang="es-ES" dirty="0"/>
              <a:t> </a:t>
            </a:r>
            <a:r>
              <a:rPr lang="es-ES" dirty="0" err="1"/>
              <a:t>egin</a:t>
            </a:r>
            <a:r>
              <a:rPr lang="es-ES" dirty="0"/>
              <a:t> eta </a:t>
            </a:r>
            <a:r>
              <a:rPr lang="es-ES" dirty="0" err="1"/>
              <a:t>gutxienez</a:t>
            </a:r>
            <a:r>
              <a:rPr lang="es-ES" dirty="0"/>
              <a:t> </a:t>
            </a:r>
            <a:r>
              <a:rPr lang="es-ES" dirty="0" err="1"/>
              <a:t>hilabete</a:t>
            </a:r>
            <a:r>
              <a:rPr lang="es-ES" dirty="0"/>
              <a:t> batean, </a:t>
            </a:r>
            <a:r>
              <a:rPr lang="es-ES" dirty="0" err="1"/>
              <a:t>stent</a:t>
            </a:r>
            <a:r>
              <a:rPr lang="es-ES" dirty="0"/>
              <a:t> mota </a:t>
            </a:r>
            <a:r>
              <a:rPr lang="es-ES" dirty="0" err="1"/>
              <a:t>edozein</a:t>
            </a:r>
            <a:r>
              <a:rPr lang="es-ES" dirty="0"/>
              <a:t> dela ere. </a:t>
            </a:r>
            <a:r>
              <a:rPr lang="es-ES" dirty="0" err="1"/>
              <a:t>Bestalde</a:t>
            </a:r>
            <a:r>
              <a:rPr lang="es-ES" dirty="0"/>
              <a:t>, </a:t>
            </a:r>
            <a:r>
              <a:rPr lang="es-ES" dirty="0" err="1"/>
              <a:t>praktikan</a:t>
            </a:r>
            <a:r>
              <a:rPr lang="es-ES" dirty="0"/>
              <a:t>, </a:t>
            </a:r>
            <a:r>
              <a:rPr lang="es-ES" dirty="0" err="1"/>
              <a:t>ebidentzia</a:t>
            </a:r>
            <a:r>
              <a:rPr lang="es-ES" dirty="0"/>
              <a:t> </a:t>
            </a:r>
            <a:r>
              <a:rPr lang="es-ES" dirty="0" err="1"/>
              <a:t>espezifikorik</a:t>
            </a:r>
            <a:r>
              <a:rPr lang="es-ES" dirty="0"/>
              <a:t> </a:t>
            </a:r>
            <a:r>
              <a:rPr lang="es-ES" dirty="0" err="1"/>
              <a:t>ez</a:t>
            </a:r>
            <a:r>
              <a:rPr lang="es-ES" dirty="0"/>
              <a:t> </a:t>
            </a:r>
            <a:r>
              <a:rPr lang="es-ES" dirty="0" err="1"/>
              <a:t>dagoen</a:t>
            </a:r>
            <a:r>
              <a:rPr lang="es-ES" dirty="0"/>
              <a:t> </a:t>
            </a:r>
            <a:r>
              <a:rPr lang="es-ES" dirty="0" err="1"/>
              <a:t>arren</a:t>
            </a:r>
            <a:r>
              <a:rPr lang="es-ES" dirty="0"/>
              <a:t>, </a:t>
            </a:r>
            <a:r>
              <a:rPr lang="es-ES" dirty="0" err="1"/>
              <a:t>belaunaren</a:t>
            </a:r>
            <a:r>
              <a:rPr lang="es-ES" dirty="0"/>
              <a:t> </a:t>
            </a:r>
            <a:r>
              <a:rPr lang="es-ES" dirty="0" err="1"/>
              <a:t>azpitik</a:t>
            </a:r>
            <a:r>
              <a:rPr lang="es-ES" dirty="0"/>
              <a:t> </a:t>
            </a:r>
            <a:r>
              <a:rPr lang="es-ES" dirty="0" err="1"/>
              <a:t>dauden</a:t>
            </a:r>
            <a:r>
              <a:rPr lang="es-ES" dirty="0"/>
              <a:t> </a:t>
            </a:r>
            <a:r>
              <a:rPr lang="es-ES" dirty="0" err="1"/>
              <a:t>arterietan</a:t>
            </a:r>
            <a:r>
              <a:rPr lang="es-ES" dirty="0"/>
              <a:t> </a:t>
            </a:r>
            <a:r>
              <a:rPr lang="es-ES" dirty="0" err="1"/>
              <a:t>stent-ak</a:t>
            </a:r>
            <a:r>
              <a:rPr lang="es-ES" dirty="0"/>
              <a:t> </a:t>
            </a:r>
            <a:r>
              <a:rPr lang="es-ES" dirty="0" err="1"/>
              <a:t>jartzen</a:t>
            </a:r>
            <a:r>
              <a:rPr lang="es-ES" dirty="0"/>
              <a:t> </a:t>
            </a:r>
            <a:r>
              <a:rPr lang="es-ES" dirty="0" err="1"/>
              <a:t>direnean</a:t>
            </a:r>
            <a:r>
              <a:rPr lang="es-ES" dirty="0"/>
              <a:t> </a:t>
            </a:r>
            <a:r>
              <a:rPr lang="es-ES" dirty="0" err="1"/>
              <a:t>denbora</a:t>
            </a:r>
            <a:r>
              <a:rPr lang="es-ES" dirty="0"/>
              <a:t> </a:t>
            </a:r>
            <a:r>
              <a:rPr lang="es-ES" dirty="0" err="1"/>
              <a:t>luzeko</a:t>
            </a:r>
            <a:r>
              <a:rPr lang="es-ES" dirty="0"/>
              <a:t> </a:t>
            </a:r>
            <a:r>
              <a:rPr lang="es-ES" dirty="0" err="1"/>
              <a:t>PATBa</a:t>
            </a:r>
            <a:r>
              <a:rPr lang="es-ES" dirty="0"/>
              <a:t> </a:t>
            </a:r>
            <a:r>
              <a:rPr lang="es-ES" dirty="0" err="1"/>
              <a:t>egin</a:t>
            </a:r>
            <a:r>
              <a:rPr lang="es-ES" dirty="0"/>
              <a:t> </a:t>
            </a:r>
            <a:r>
              <a:rPr lang="es-ES" dirty="0" err="1"/>
              <a:t>ohi</a:t>
            </a:r>
            <a:r>
              <a:rPr lang="es-ES" dirty="0"/>
              <a:t> da, </a:t>
            </a:r>
            <a:r>
              <a:rPr lang="es-ES" dirty="0" err="1"/>
              <a:t>gidan</a:t>
            </a:r>
            <a:r>
              <a:rPr lang="es-ES" dirty="0"/>
              <a:t> </a:t>
            </a:r>
            <a:r>
              <a:rPr lang="es-ES" dirty="0" err="1"/>
              <a:t>adierazten</a:t>
            </a:r>
            <a:r>
              <a:rPr lang="es-ES" dirty="0"/>
              <a:t> </a:t>
            </a:r>
            <a:r>
              <a:rPr lang="es-ES" dirty="0" err="1"/>
              <a:t>denez</a:t>
            </a:r>
            <a:r>
              <a:rPr lang="es-ES" dirty="0"/>
              <a:t>. AAK </a:t>
            </a:r>
            <a:r>
              <a:rPr lang="es-ES" dirty="0" err="1"/>
              <a:t>agindu</a:t>
            </a:r>
            <a:r>
              <a:rPr lang="es-ES" dirty="0"/>
              <a:t> </a:t>
            </a:r>
            <a:r>
              <a:rPr lang="es-ES" dirty="0" err="1"/>
              <a:t>zaien</a:t>
            </a:r>
            <a:r>
              <a:rPr lang="es-ES" dirty="0"/>
              <a:t> </a:t>
            </a:r>
            <a:r>
              <a:rPr lang="es-ES" dirty="0" err="1"/>
              <a:t>pazienteen</a:t>
            </a:r>
            <a:r>
              <a:rPr lang="es-ES" dirty="0"/>
              <a:t> </a:t>
            </a:r>
            <a:r>
              <a:rPr lang="es-ES" dirty="0" err="1"/>
              <a:t>kasuan</a:t>
            </a:r>
            <a:r>
              <a:rPr lang="es-ES" dirty="0"/>
              <a:t> (</a:t>
            </a:r>
            <a:r>
              <a:rPr lang="es-ES" dirty="0" err="1"/>
              <a:t>fibrilazio</a:t>
            </a:r>
            <a:r>
              <a:rPr lang="es-ES" dirty="0"/>
              <a:t> </a:t>
            </a:r>
            <a:r>
              <a:rPr lang="es-ES" dirty="0" err="1"/>
              <a:t>aurikularra</a:t>
            </a:r>
            <a:r>
              <a:rPr lang="es-ES" dirty="0"/>
              <a:t>, </a:t>
            </a:r>
            <a:r>
              <a:rPr lang="es-ES" dirty="0" err="1"/>
              <a:t>etab</a:t>
            </a:r>
            <a:r>
              <a:rPr lang="es-ES" dirty="0"/>
              <a:t>.), </a:t>
            </a:r>
            <a:r>
              <a:rPr lang="es-ES" dirty="0" err="1"/>
              <a:t>ez</a:t>
            </a:r>
            <a:r>
              <a:rPr lang="es-ES" dirty="0"/>
              <a:t> da </a:t>
            </a:r>
            <a:r>
              <a:rPr lang="es-ES" dirty="0" err="1"/>
              <a:t>PATBa</a:t>
            </a:r>
            <a:r>
              <a:rPr lang="es-ES" dirty="0"/>
              <a:t> </a:t>
            </a:r>
            <a:r>
              <a:rPr lang="es-ES" dirty="0" err="1"/>
              <a:t>gomendatzen</a:t>
            </a:r>
            <a:r>
              <a:rPr lang="es-ES" dirty="0"/>
              <a:t>, </a:t>
            </a:r>
            <a:r>
              <a:rPr lang="es-ES" dirty="0" err="1"/>
              <a:t>salbu</a:t>
            </a:r>
            <a:r>
              <a:rPr lang="es-ES" dirty="0"/>
              <a:t> eta </a:t>
            </a:r>
            <a:r>
              <a:rPr lang="es-ES" dirty="0" err="1"/>
              <a:t>belaunaren</a:t>
            </a:r>
            <a:r>
              <a:rPr lang="es-ES" dirty="0"/>
              <a:t> </a:t>
            </a:r>
            <a:r>
              <a:rPr lang="es-ES" dirty="0" err="1"/>
              <a:t>azpitik</a:t>
            </a:r>
            <a:r>
              <a:rPr lang="es-ES" dirty="0"/>
              <a:t> </a:t>
            </a:r>
            <a:r>
              <a:rPr lang="es-ES" dirty="0" err="1"/>
              <a:t>stenta</a:t>
            </a:r>
            <a:r>
              <a:rPr lang="es-ES" dirty="0"/>
              <a:t> </a:t>
            </a:r>
            <a:r>
              <a:rPr lang="es-ES" dirty="0" err="1"/>
              <a:t>dagoenean</a:t>
            </a:r>
            <a:r>
              <a:rPr lang="es-ES" dirty="0"/>
              <a:t> </a:t>
            </a:r>
            <a:r>
              <a:rPr lang="es-ES" dirty="0" err="1"/>
              <a:t>edo</a:t>
            </a:r>
            <a:r>
              <a:rPr lang="es-ES" dirty="0"/>
              <a:t> </a:t>
            </a:r>
            <a:r>
              <a:rPr lang="es-ES" dirty="0" err="1"/>
              <a:t>tronbosi-arrisku</a:t>
            </a:r>
            <a:r>
              <a:rPr lang="es-ES" dirty="0"/>
              <a:t> oso </a:t>
            </a:r>
            <a:r>
              <a:rPr lang="es-ES" dirty="0" err="1"/>
              <a:t>handiko</a:t>
            </a:r>
            <a:r>
              <a:rPr lang="es-ES" dirty="0"/>
              <a:t> </a:t>
            </a:r>
            <a:r>
              <a:rPr lang="es-ES" dirty="0" err="1"/>
              <a:t>lesio</a:t>
            </a:r>
            <a:r>
              <a:rPr lang="es-ES" dirty="0"/>
              <a:t> </a:t>
            </a:r>
            <a:r>
              <a:rPr lang="es-ES" dirty="0" err="1"/>
              <a:t>konplexuak</a:t>
            </a:r>
            <a:r>
              <a:rPr lang="es-ES" dirty="0"/>
              <a:t> </a:t>
            </a:r>
            <a:r>
              <a:rPr lang="es-ES" dirty="0" err="1"/>
              <a:t>daudenean</a:t>
            </a:r>
            <a:r>
              <a:rPr lang="es-ES" dirty="0"/>
              <a:t>. </a:t>
            </a:r>
          </a:p>
          <a:p>
            <a:pPr algn="just"/>
            <a:r>
              <a:rPr lang="es-ES" dirty="0" err="1"/>
              <a:t>Beste</a:t>
            </a:r>
            <a:r>
              <a:rPr lang="es-ES" dirty="0"/>
              <a:t> zona </a:t>
            </a:r>
            <a:r>
              <a:rPr lang="es-ES" dirty="0" err="1"/>
              <a:t>batzuetan</a:t>
            </a:r>
            <a:r>
              <a:rPr lang="es-ES" dirty="0"/>
              <a:t> (</a:t>
            </a:r>
            <a:r>
              <a:rPr lang="es-ES" dirty="0" err="1"/>
              <a:t>stent</a:t>
            </a:r>
            <a:r>
              <a:rPr lang="es-ES" dirty="0"/>
              <a:t> baten </a:t>
            </a:r>
            <a:r>
              <a:rPr lang="es-ES" dirty="0" err="1"/>
              <a:t>inplantea</a:t>
            </a:r>
            <a:r>
              <a:rPr lang="es-ES" dirty="0"/>
              <a:t> </a:t>
            </a:r>
            <a:r>
              <a:rPr lang="es-ES" dirty="0" err="1"/>
              <a:t>giltzurruneko</a:t>
            </a:r>
            <a:r>
              <a:rPr lang="es-ES" dirty="0"/>
              <a:t> </a:t>
            </a:r>
            <a:r>
              <a:rPr lang="es-ES" dirty="0" err="1"/>
              <a:t>arterietan</a:t>
            </a:r>
            <a:r>
              <a:rPr lang="es-ES" dirty="0"/>
              <a:t>, </a:t>
            </a:r>
            <a:r>
              <a:rPr lang="es-ES" dirty="0" err="1"/>
              <a:t>mesenterikoan</a:t>
            </a:r>
            <a:r>
              <a:rPr lang="es-ES" dirty="0"/>
              <a:t> </a:t>
            </a:r>
            <a:r>
              <a:rPr lang="es-ES" dirty="0" err="1"/>
              <a:t>edo</a:t>
            </a:r>
            <a:r>
              <a:rPr lang="es-ES" dirty="0"/>
              <a:t> </a:t>
            </a:r>
            <a:r>
              <a:rPr lang="es-ES" dirty="0" err="1"/>
              <a:t>azpiklabioan</a:t>
            </a:r>
            <a:r>
              <a:rPr lang="es-ES" dirty="0"/>
              <a:t>), </a:t>
            </a:r>
            <a:r>
              <a:rPr lang="es-ES" dirty="0" err="1"/>
              <a:t>ez</a:t>
            </a:r>
            <a:r>
              <a:rPr lang="es-ES" dirty="0"/>
              <a:t> </a:t>
            </a:r>
            <a:r>
              <a:rPr lang="es-ES" dirty="0" err="1"/>
              <a:t>dago</a:t>
            </a:r>
            <a:r>
              <a:rPr lang="es-ES" dirty="0"/>
              <a:t> </a:t>
            </a:r>
            <a:r>
              <a:rPr lang="es-ES" dirty="0" err="1"/>
              <a:t>PATBa</a:t>
            </a:r>
            <a:r>
              <a:rPr lang="es-ES" dirty="0"/>
              <a:t> </a:t>
            </a:r>
            <a:r>
              <a:rPr lang="es-ES" dirty="0" err="1"/>
              <a:t>antiagregatzaile</a:t>
            </a:r>
            <a:r>
              <a:rPr lang="es-ES" dirty="0"/>
              <a:t> </a:t>
            </a:r>
            <a:r>
              <a:rPr lang="es-ES" dirty="0" err="1"/>
              <a:t>bakarrarekin</a:t>
            </a:r>
            <a:r>
              <a:rPr lang="es-ES" dirty="0"/>
              <a:t> </a:t>
            </a:r>
            <a:r>
              <a:rPr lang="es-ES" dirty="0" err="1"/>
              <a:t>alderatzen</a:t>
            </a:r>
            <a:r>
              <a:rPr lang="es-ES" dirty="0"/>
              <a:t> </a:t>
            </a:r>
            <a:r>
              <a:rPr lang="es-ES" dirty="0" err="1"/>
              <a:t>duen</a:t>
            </a:r>
            <a:r>
              <a:rPr lang="es-ES" dirty="0"/>
              <a:t> </a:t>
            </a:r>
            <a:r>
              <a:rPr lang="es-ES" dirty="0" err="1"/>
              <a:t>azterketa</a:t>
            </a:r>
            <a:r>
              <a:rPr lang="es-ES" dirty="0"/>
              <a:t> </a:t>
            </a:r>
            <a:r>
              <a:rPr lang="es-ES" dirty="0" err="1"/>
              <a:t>klinikorik</a:t>
            </a:r>
            <a:r>
              <a:rPr lang="es-ES" dirty="0"/>
              <a:t>, eta </a:t>
            </a:r>
            <a:r>
              <a:rPr lang="es-ES" dirty="0" err="1"/>
              <a:t>ez</a:t>
            </a:r>
            <a:r>
              <a:rPr lang="es-ES" dirty="0"/>
              <a:t> da </a:t>
            </a:r>
            <a:r>
              <a:rPr lang="es-ES" dirty="0" err="1"/>
              <a:t>gomendio</a:t>
            </a:r>
            <a:r>
              <a:rPr lang="es-ES" dirty="0"/>
              <a:t> </a:t>
            </a:r>
            <a:r>
              <a:rPr lang="es-ES" dirty="0" err="1"/>
              <a:t>espezifikorik</a:t>
            </a:r>
            <a:r>
              <a:rPr lang="es-ES" dirty="0"/>
              <a:t> </a:t>
            </a:r>
            <a:r>
              <a:rPr lang="es-ES" dirty="0" err="1"/>
              <a:t>egiten</a:t>
            </a:r>
            <a:r>
              <a:rPr lang="es-ES" dirty="0"/>
              <a:t> </a:t>
            </a:r>
            <a:r>
              <a:rPr lang="es-ES" dirty="0" err="1"/>
              <a:t>iraupenari</a:t>
            </a:r>
            <a:r>
              <a:rPr lang="es-ES" dirty="0"/>
              <a:t> </a:t>
            </a:r>
            <a:r>
              <a:rPr lang="es-ES" dirty="0" err="1"/>
              <a:t>buruz</a:t>
            </a:r>
            <a:r>
              <a:rPr lang="es-ES" dirty="0"/>
              <a:t>, </a:t>
            </a:r>
            <a:r>
              <a:rPr lang="es-ES" dirty="0" err="1"/>
              <a:t>nahiz</a:t>
            </a:r>
            <a:r>
              <a:rPr lang="es-ES" dirty="0"/>
              <a:t> eta </a:t>
            </a:r>
            <a:r>
              <a:rPr lang="es-ES" dirty="0" err="1"/>
              <a:t>gidak</a:t>
            </a:r>
            <a:r>
              <a:rPr lang="es-ES" dirty="0"/>
              <a:t> </a:t>
            </a:r>
            <a:r>
              <a:rPr lang="es-ES" dirty="0" err="1"/>
              <a:t>adierazten</a:t>
            </a:r>
            <a:r>
              <a:rPr lang="es-ES" dirty="0"/>
              <a:t> </a:t>
            </a:r>
            <a:r>
              <a:rPr lang="es-ES" dirty="0" err="1"/>
              <a:t>duen</a:t>
            </a:r>
            <a:r>
              <a:rPr lang="es-ES" dirty="0"/>
              <a:t> </a:t>
            </a:r>
            <a:r>
              <a:rPr lang="es-ES" dirty="0" err="1"/>
              <a:t>zentro</a:t>
            </a:r>
            <a:r>
              <a:rPr lang="es-ES" dirty="0"/>
              <a:t> </a:t>
            </a:r>
            <a:r>
              <a:rPr lang="es-ES" dirty="0" err="1"/>
              <a:t>gehienetan</a:t>
            </a:r>
            <a:r>
              <a:rPr lang="es-ES" dirty="0"/>
              <a:t>, </a:t>
            </a:r>
            <a:r>
              <a:rPr lang="es-ES" dirty="0" err="1"/>
              <a:t>kasu</a:t>
            </a:r>
            <a:r>
              <a:rPr lang="es-ES" dirty="0"/>
              <a:t> </a:t>
            </a:r>
            <a:r>
              <a:rPr lang="es-ES" dirty="0" err="1"/>
              <a:t>jakin</a:t>
            </a:r>
            <a:r>
              <a:rPr lang="es-ES" dirty="0"/>
              <a:t> </a:t>
            </a:r>
            <a:r>
              <a:rPr lang="es-ES" dirty="0" err="1"/>
              <a:t>batzuetan</a:t>
            </a:r>
            <a:r>
              <a:rPr lang="es-ES" dirty="0"/>
              <a:t>, </a:t>
            </a:r>
            <a:r>
              <a:rPr lang="es-ES" dirty="0" err="1"/>
              <a:t>urtebetera</a:t>
            </a:r>
            <a:r>
              <a:rPr lang="es-ES" dirty="0"/>
              <a:t> arte </a:t>
            </a:r>
            <a:r>
              <a:rPr lang="es-ES" dirty="0" err="1"/>
              <a:t>luza</a:t>
            </a:r>
            <a:r>
              <a:rPr lang="es-ES" dirty="0"/>
              <a:t> </a:t>
            </a:r>
            <a:r>
              <a:rPr lang="es-ES" dirty="0" err="1"/>
              <a:t>daitekeela</a:t>
            </a:r>
            <a:r>
              <a:rPr lang="es-ES" dirty="0"/>
              <a:t>.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47202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427007" y="324195"/>
            <a:ext cx="7772400" cy="64839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5FB1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2800" dirty="0"/>
              <a:t>ALDERDI </a:t>
            </a:r>
            <a:r>
              <a:rPr lang="es-ES" sz="2800" dirty="0" smtClean="0"/>
              <a:t>PRAKTIKOAK</a:t>
            </a:r>
            <a:endParaRPr lang="es-ES" sz="3200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427007" y="1789612"/>
            <a:ext cx="8009627" cy="346819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ES" dirty="0"/>
              <a:t>ESC 2017 </a:t>
            </a:r>
            <a:r>
              <a:rPr lang="es-ES" dirty="0" err="1" smtClean="0"/>
              <a:t>gidaren</a:t>
            </a:r>
            <a:r>
              <a:rPr lang="es-ES" dirty="0" smtClean="0"/>
              <a:t> </a:t>
            </a:r>
            <a:r>
              <a:rPr lang="es-ES" dirty="0" err="1"/>
              <a:t>berritasun</a:t>
            </a:r>
            <a:r>
              <a:rPr lang="es-ES" dirty="0"/>
              <a:t> </a:t>
            </a:r>
            <a:r>
              <a:rPr lang="es-ES" dirty="0" err="1"/>
              <a:t>nagusietako</a:t>
            </a:r>
            <a:r>
              <a:rPr lang="es-ES" dirty="0"/>
              <a:t> </a:t>
            </a:r>
            <a:r>
              <a:rPr lang="es-ES" dirty="0" err="1"/>
              <a:t>bat</a:t>
            </a:r>
            <a:r>
              <a:rPr lang="es-ES" dirty="0"/>
              <a:t> </a:t>
            </a:r>
            <a:r>
              <a:rPr lang="es-ES" b="1" dirty="0" err="1"/>
              <a:t>arrisku-eskalak</a:t>
            </a:r>
            <a:r>
              <a:rPr lang="es-ES" dirty="0"/>
              <a:t> </a:t>
            </a:r>
            <a:r>
              <a:rPr lang="es-ES" dirty="0" err="1"/>
              <a:t>erabiltzeko</a:t>
            </a:r>
            <a:r>
              <a:rPr lang="es-ES" dirty="0"/>
              <a:t> </a:t>
            </a:r>
            <a:r>
              <a:rPr lang="es-ES" dirty="0" err="1"/>
              <a:t>gomendioa</a:t>
            </a:r>
            <a:r>
              <a:rPr lang="es-ES" dirty="0"/>
              <a:t> da, </a:t>
            </a:r>
            <a:r>
              <a:rPr lang="es-ES" dirty="0" err="1"/>
              <a:t>PATBaren</a:t>
            </a:r>
            <a:r>
              <a:rPr lang="es-ES" dirty="0"/>
              <a:t> </a:t>
            </a:r>
            <a:r>
              <a:rPr lang="es-ES" b="1" dirty="0" err="1"/>
              <a:t>iraupena</a:t>
            </a:r>
            <a:r>
              <a:rPr lang="es-ES" dirty="0"/>
              <a:t> </a:t>
            </a:r>
            <a:r>
              <a:rPr lang="es-ES" dirty="0" err="1"/>
              <a:t>gidatzeko</a:t>
            </a:r>
            <a:r>
              <a:rPr lang="es-ES" dirty="0"/>
              <a:t>. </a:t>
            </a:r>
            <a:endParaRPr lang="es-ES" dirty="0" smtClean="0"/>
          </a:p>
          <a:p>
            <a:pPr algn="just"/>
            <a:endParaRPr lang="es-ES" dirty="0" smtClean="0"/>
          </a:p>
          <a:p>
            <a:pPr algn="just"/>
            <a:r>
              <a:rPr lang="es-ES" b="1" dirty="0"/>
              <a:t>DAPT </a:t>
            </a:r>
            <a:r>
              <a:rPr lang="es-ES" b="1" dirty="0" err="1" smtClean="0"/>
              <a:t>eskala</a:t>
            </a:r>
            <a:r>
              <a:rPr lang="es-ES" b="1" dirty="0" smtClean="0"/>
              <a:t>: </a:t>
            </a:r>
            <a:r>
              <a:rPr lang="es-ES" dirty="0" err="1" smtClean="0"/>
              <a:t>PATBaren</a:t>
            </a:r>
            <a:r>
              <a:rPr lang="es-ES" dirty="0" smtClean="0"/>
              <a:t> </a:t>
            </a:r>
            <a:r>
              <a:rPr lang="es-ES" dirty="0" err="1"/>
              <a:t>iraupena</a:t>
            </a:r>
            <a:r>
              <a:rPr lang="es-ES" dirty="0"/>
              <a:t> 12 </a:t>
            </a:r>
            <a:r>
              <a:rPr lang="es-ES" dirty="0" err="1"/>
              <a:t>hilabetetik</a:t>
            </a:r>
            <a:r>
              <a:rPr lang="es-ES" dirty="0"/>
              <a:t> 30 </a:t>
            </a:r>
            <a:r>
              <a:rPr lang="es-ES" dirty="0" err="1"/>
              <a:t>hilabetera</a:t>
            </a:r>
            <a:r>
              <a:rPr lang="es-ES" dirty="0"/>
              <a:t> </a:t>
            </a:r>
            <a:r>
              <a:rPr lang="es-ES" dirty="0" err="1"/>
              <a:t>luzatuko</a:t>
            </a:r>
            <a:r>
              <a:rPr lang="es-ES" dirty="0"/>
              <a:t> </a:t>
            </a:r>
            <a:r>
              <a:rPr lang="es-ES" dirty="0" err="1"/>
              <a:t>luketen</a:t>
            </a:r>
            <a:r>
              <a:rPr lang="es-ES" dirty="0"/>
              <a:t> </a:t>
            </a:r>
            <a:r>
              <a:rPr lang="es-ES" dirty="0" err="1"/>
              <a:t>pazienteak</a:t>
            </a:r>
            <a:r>
              <a:rPr lang="es-ES" dirty="0"/>
              <a:t> </a:t>
            </a:r>
            <a:r>
              <a:rPr lang="es-ES" dirty="0" err="1" smtClean="0"/>
              <a:t>hautatzeko</a:t>
            </a:r>
            <a:r>
              <a:rPr lang="es-ES" dirty="0" smtClean="0"/>
              <a:t> (</a:t>
            </a:r>
            <a:r>
              <a:rPr lang="es-ES" dirty="0">
                <a:solidFill>
                  <a:srgbClr val="0070C0"/>
                </a:solidFill>
              </a:rPr>
              <a:t>https://tools.acc.org/DAPTriskapp/#!/content/calculator </a:t>
            </a:r>
            <a:r>
              <a:rPr lang="es-ES" dirty="0" smtClean="0"/>
              <a:t>/) </a:t>
            </a:r>
            <a:r>
              <a:rPr lang="es-ES" b="1" dirty="0" err="1" smtClean="0"/>
              <a:t>PATBa</a:t>
            </a:r>
            <a:r>
              <a:rPr lang="es-ES" b="1" dirty="0" smtClean="0"/>
              <a:t> </a:t>
            </a:r>
            <a:r>
              <a:rPr lang="es-ES" b="1" dirty="0" err="1"/>
              <a:t>gertaerarik</a:t>
            </a:r>
            <a:r>
              <a:rPr lang="es-ES" b="1" dirty="0"/>
              <a:t> izan </a:t>
            </a:r>
            <a:r>
              <a:rPr lang="es-ES" b="1" dirty="0" err="1"/>
              <a:t>gabe</a:t>
            </a:r>
            <a:r>
              <a:rPr lang="es-ES" b="1" dirty="0"/>
              <a:t> 12 </a:t>
            </a:r>
            <a:r>
              <a:rPr lang="es-ES" b="1" dirty="0" err="1"/>
              <a:t>hilabete</a:t>
            </a:r>
            <a:r>
              <a:rPr lang="es-ES" b="1" dirty="0"/>
              <a:t> </a:t>
            </a:r>
            <a:r>
              <a:rPr lang="es-ES" b="1" dirty="0" err="1"/>
              <a:t>igaro</a:t>
            </a:r>
            <a:r>
              <a:rPr lang="es-ES" b="1" dirty="0"/>
              <a:t> </a:t>
            </a:r>
            <a:r>
              <a:rPr lang="es-ES" b="1" dirty="0" err="1"/>
              <a:t>ondoren</a:t>
            </a:r>
            <a:r>
              <a:rPr lang="es-ES" b="1" dirty="0"/>
              <a:t> </a:t>
            </a:r>
            <a:r>
              <a:rPr lang="es-ES" b="1" dirty="0" err="1"/>
              <a:t>erabili</a:t>
            </a:r>
            <a:r>
              <a:rPr lang="es-ES" b="1" dirty="0"/>
              <a:t> </a:t>
            </a:r>
            <a:r>
              <a:rPr lang="es-ES" b="1" dirty="0" err="1"/>
              <a:t>behar</a:t>
            </a:r>
            <a:r>
              <a:rPr lang="es-ES" b="1" dirty="0"/>
              <a:t> da</a:t>
            </a:r>
            <a:r>
              <a:rPr lang="es-ES" dirty="0" smtClean="0"/>
              <a:t>. </a:t>
            </a:r>
          </a:p>
          <a:p>
            <a:pPr algn="just"/>
            <a:r>
              <a:rPr lang="es-ES" b="1" dirty="0"/>
              <a:t>PRECISE-DAPT</a:t>
            </a:r>
            <a:r>
              <a:rPr lang="es-ES" dirty="0"/>
              <a:t> </a:t>
            </a:r>
            <a:r>
              <a:rPr lang="es-ES" b="1" dirty="0" err="1" smtClean="0"/>
              <a:t>eskala</a:t>
            </a:r>
            <a:r>
              <a:rPr lang="es-ES" dirty="0"/>
              <a:t>:</a:t>
            </a:r>
            <a:r>
              <a:rPr lang="es-ES" dirty="0" smtClean="0"/>
              <a:t> </a:t>
            </a:r>
            <a:r>
              <a:rPr lang="es-ES" dirty="0"/>
              <a:t>12 </a:t>
            </a:r>
            <a:r>
              <a:rPr lang="es-ES" dirty="0" err="1"/>
              <a:t>hilabetera</a:t>
            </a:r>
            <a:r>
              <a:rPr lang="es-ES" dirty="0"/>
              <a:t> </a:t>
            </a:r>
            <a:r>
              <a:rPr lang="es-ES" dirty="0" err="1"/>
              <a:t>odoljario-arriskua</a:t>
            </a:r>
            <a:r>
              <a:rPr lang="es-ES" dirty="0"/>
              <a:t> </a:t>
            </a:r>
            <a:r>
              <a:rPr lang="es-ES" dirty="0" err="1"/>
              <a:t>iragartzen</a:t>
            </a:r>
            <a:r>
              <a:rPr lang="es-ES" dirty="0"/>
              <a:t> </a:t>
            </a:r>
            <a:r>
              <a:rPr lang="es-ES" dirty="0" err="1"/>
              <a:t>duena</a:t>
            </a:r>
            <a:r>
              <a:rPr lang="es-ES" dirty="0"/>
              <a:t>, </a:t>
            </a:r>
            <a:r>
              <a:rPr lang="es-ES" dirty="0" err="1"/>
              <a:t>baliagarria</a:t>
            </a:r>
            <a:r>
              <a:rPr lang="es-ES" dirty="0"/>
              <a:t> izan </a:t>
            </a:r>
            <a:r>
              <a:rPr lang="es-ES" dirty="0" err="1"/>
              <a:t>daiteke</a:t>
            </a:r>
            <a:r>
              <a:rPr lang="es-ES" dirty="0"/>
              <a:t> </a:t>
            </a:r>
            <a:r>
              <a:rPr lang="es-ES" dirty="0" err="1"/>
              <a:t>PATBaren</a:t>
            </a:r>
            <a:r>
              <a:rPr lang="es-ES" dirty="0"/>
              <a:t> </a:t>
            </a:r>
            <a:r>
              <a:rPr lang="es-ES" dirty="0" err="1"/>
              <a:t>iraupena</a:t>
            </a:r>
            <a:r>
              <a:rPr lang="es-ES" dirty="0"/>
              <a:t> </a:t>
            </a:r>
            <a:r>
              <a:rPr lang="es-ES" dirty="0" err="1"/>
              <a:t>laburtu</a:t>
            </a:r>
            <a:r>
              <a:rPr lang="es-ES" dirty="0"/>
              <a:t> </a:t>
            </a:r>
            <a:r>
              <a:rPr lang="es-ES" dirty="0" err="1"/>
              <a:t>behar</a:t>
            </a:r>
            <a:r>
              <a:rPr lang="es-ES" dirty="0"/>
              <a:t> den </a:t>
            </a:r>
            <a:r>
              <a:rPr lang="es-ES" dirty="0" err="1" smtClean="0"/>
              <a:t>baloratzeko</a:t>
            </a:r>
            <a:r>
              <a:rPr lang="es-ES" dirty="0" smtClean="0"/>
              <a:t> (</a:t>
            </a:r>
            <a:r>
              <a:rPr lang="es-ES" dirty="0" smtClean="0">
                <a:solidFill>
                  <a:srgbClr val="0070C0"/>
                </a:solidFill>
              </a:rPr>
              <a:t>http</a:t>
            </a:r>
            <a:r>
              <a:rPr lang="es-ES" dirty="0">
                <a:solidFill>
                  <a:srgbClr val="0070C0"/>
                </a:solidFill>
              </a:rPr>
              <a:t>://www.precisedaptscore.com/predapt/webcalculator.html</a:t>
            </a:r>
            <a:r>
              <a:rPr lang="es-ES" dirty="0"/>
              <a:t>). </a:t>
            </a:r>
            <a:r>
              <a:rPr lang="de-DE" b="1" dirty="0"/>
              <a:t>Stenta inplantatzen den unean erabili behar da.</a:t>
            </a:r>
            <a:endParaRPr lang="es-ES" b="1" dirty="0"/>
          </a:p>
          <a:p>
            <a:pPr algn="just"/>
            <a:r>
              <a:rPr lang="es-ES" dirty="0" err="1"/>
              <a:t>Kontuan</a:t>
            </a:r>
            <a:r>
              <a:rPr lang="es-ES" dirty="0"/>
              <a:t> </a:t>
            </a:r>
            <a:r>
              <a:rPr lang="es-ES" dirty="0" err="1"/>
              <a:t>hartu</a:t>
            </a:r>
            <a:r>
              <a:rPr lang="es-ES" dirty="0"/>
              <a:t> </a:t>
            </a:r>
            <a:r>
              <a:rPr lang="es-ES" dirty="0" err="1"/>
              <a:t>behar</a:t>
            </a:r>
            <a:r>
              <a:rPr lang="es-ES" dirty="0"/>
              <a:t> da </a:t>
            </a:r>
            <a:r>
              <a:rPr lang="es-ES" dirty="0" err="1"/>
              <a:t>eskala</a:t>
            </a:r>
            <a:r>
              <a:rPr lang="es-ES" dirty="0"/>
              <a:t> </a:t>
            </a:r>
            <a:r>
              <a:rPr lang="es-ES" dirty="0" err="1"/>
              <a:t>horiek</a:t>
            </a:r>
            <a:r>
              <a:rPr lang="es-ES" dirty="0"/>
              <a:t> </a:t>
            </a:r>
            <a:r>
              <a:rPr lang="es-ES" dirty="0" err="1"/>
              <a:t>beren</a:t>
            </a:r>
            <a:r>
              <a:rPr lang="es-ES" dirty="0"/>
              <a:t> </a:t>
            </a:r>
            <a:r>
              <a:rPr lang="es-ES" dirty="0" err="1"/>
              <a:t>mugak</a:t>
            </a:r>
            <a:r>
              <a:rPr lang="es-ES" dirty="0"/>
              <a:t> </a:t>
            </a:r>
            <a:r>
              <a:rPr lang="es-ES" dirty="0" err="1"/>
              <a:t>dituztela</a:t>
            </a:r>
            <a:r>
              <a:rPr lang="es-ES" dirty="0"/>
              <a:t> </a:t>
            </a:r>
            <a:r>
              <a:rPr lang="es-ES" dirty="0" err="1"/>
              <a:t>aplikagarritasunari</a:t>
            </a:r>
            <a:r>
              <a:rPr lang="es-ES" dirty="0"/>
              <a:t> </a:t>
            </a:r>
            <a:r>
              <a:rPr lang="es-ES" dirty="0" err="1"/>
              <a:t>dagokionez</a:t>
            </a:r>
            <a:r>
              <a:rPr lang="es-ES" dirty="0"/>
              <a:t> (</a:t>
            </a:r>
            <a:r>
              <a:rPr lang="es-ES" dirty="0" err="1"/>
              <a:t>batez</a:t>
            </a:r>
            <a:r>
              <a:rPr lang="es-ES" dirty="0"/>
              <a:t> ere </a:t>
            </a:r>
            <a:r>
              <a:rPr lang="es-ES" dirty="0" err="1"/>
              <a:t>garatu</a:t>
            </a:r>
            <a:r>
              <a:rPr lang="es-ES" dirty="0"/>
              <a:t> </a:t>
            </a:r>
            <a:r>
              <a:rPr lang="es-ES" dirty="0" err="1"/>
              <a:t>diren</a:t>
            </a:r>
            <a:r>
              <a:rPr lang="es-ES" dirty="0"/>
              <a:t> </a:t>
            </a:r>
            <a:r>
              <a:rPr lang="es-ES" dirty="0" err="1"/>
              <a:t>ikerketetan</a:t>
            </a:r>
            <a:r>
              <a:rPr lang="es-ES" dirty="0"/>
              <a:t> </a:t>
            </a:r>
            <a:r>
              <a:rPr lang="es-ES" dirty="0" err="1"/>
              <a:t>sartutako</a:t>
            </a:r>
            <a:r>
              <a:rPr lang="es-ES" dirty="0"/>
              <a:t> </a:t>
            </a:r>
            <a:r>
              <a:rPr lang="es-ES" dirty="0" err="1"/>
              <a:t>biztanleria</a:t>
            </a:r>
            <a:r>
              <a:rPr lang="es-ES" dirty="0"/>
              <a:t> </a:t>
            </a:r>
            <a:r>
              <a:rPr lang="es-ES" dirty="0" err="1"/>
              <a:t>motaren</a:t>
            </a:r>
            <a:r>
              <a:rPr lang="es-ES" dirty="0"/>
              <a:t> </a:t>
            </a:r>
            <a:r>
              <a:rPr lang="es-ES" dirty="0" err="1"/>
              <a:t>ondorioz</a:t>
            </a:r>
            <a:r>
              <a:rPr lang="es-ES" dirty="0"/>
              <a:t>) eta </a:t>
            </a:r>
            <a:r>
              <a:rPr lang="es-ES" dirty="0" err="1"/>
              <a:t>entsegu</a:t>
            </a:r>
            <a:r>
              <a:rPr lang="es-ES" dirty="0"/>
              <a:t> </a:t>
            </a:r>
            <a:r>
              <a:rPr lang="es-ES" dirty="0" err="1"/>
              <a:t>klinikoekin</a:t>
            </a:r>
            <a:r>
              <a:rPr lang="es-ES" dirty="0"/>
              <a:t> </a:t>
            </a:r>
            <a:r>
              <a:rPr lang="es-ES" dirty="0" err="1"/>
              <a:t>duten</a:t>
            </a:r>
            <a:r>
              <a:rPr lang="es-ES" dirty="0"/>
              <a:t> </a:t>
            </a:r>
            <a:r>
              <a:rPr lang="es-ES" dirty="0" err="1"/>
              <a:t>erabilgarritasunaren</a:t>
            </a:r>
            <a:r>
              <a:rPr lang="es-ES" dirty="0"/>
              <a:t> </a:t>
            </a:r>
            <a:r>
              <a:rPr lang="es-ES" dirty="0" err="1"/>
              <a:t>balidazio</a:t>
            </a:r>
            <a:r>
              <a:rPr lang="es-ES" dirty="0"/>
              <a:t> </a:t>
            </a:r>
            <a:r>
              <a:rPr lang="es-ES" dirty="0" err="1"/>
              <a:t>prospektiboa</a:t>
            </a:r>
            <a:r>
              <a:rPr lang="es-ES" dirty="0"/>
              <a:t> falta dela, </a:t>
            </a:r>
            <a:r>
              <a:rPr lang="es-ES" dirty="0" err="1"/>
              <a:t>baina</a:t>
            </a:r>
            <a:r>
              <a:rPr lang="es-ES" dirty="0"/>
              <a:t> </a:t>
            </a:r>
            <a:r>
              <a:rPr lang="es-ES" dirty="0" err="1"/>
              <a:t>lagungarriak</a:t>
            </a:r>
            <a:r>
              <a:rPr lang="es-ES" dirty="0"/>
              <a:t> izan </a:t>
            </a:r>
            <a:r>
              <a:rPr lang="es-ES" dirty="0" err="1"/>
              <a:t>daitezke</a:t>
            </a:r>
            <a:r>
              <a:rPr lang="es-ES" dirty="0"/>
              <a:t> </a:t>
            </a:r>
            <a:r>
              <a:rPr lang="es-ES" dirty="0" err="1"/>
              <a:t>erabakiak</a:t>
            </a:r>
            <a:r>
              <a:rPr lang="es-ES" dirty="0"/>
              <a:t> </a:t>
            </a:r>
            <a:r>
              <a:rPr lang="es-ES" dirty="0" err="1"/>
              <a:t>hartzeko</a:t>
            </a:r>
            <a:r>
              <a:rPr lang="es-ES" dirty="0"/>
              <a:t> </a:t>
            </a:r>
            <a:r>
              <a:rPr lang="es-ES" dirty="0" err="1"/>
              <a:t>garaian</a:t>
            </a:r>
            <a:r>
              <a:rPr lang="es-ES" dirty="0"/>
              <a:t>.</a:t>
            </a:r>
            <a:endParaRPr lang="es-ES" sz="2300" dirty="0"/>
          </a:p>
        </p:txBody>
      </p:sp>
      <p:sp>
        <p:nvSpPr>
          <p:cNvPr id="2" name="Rectángulo 1"/>
          <p:cNvSpPr/>
          <p:nvPr/>
        </p:nvSpPr>
        <p:spPr>
          <a:xfrm>
            <a:off x="427007" y="1335534"/>
            <a:ext cx="8155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5FB1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ISKEMIA- ETA ODOLJARIO- ARRISKUAK ESTRATIFIKATZEKO TRESNAK</a:t>
            </a:r>
          </a:p>
        </p:txBody>
      </p:sp>
    </p:spTree>
    <p:extLst>
      <p:ext uri="{BB962C8B-B14F-4D97-AF65-F5344CB8AC3E}">
        <p14:creationId xmlns:p14="http://schemas.microsoft.com/office/powerpoint/2010/main" val="8559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6CF06339-49F6-0F43-8210-FBEEC6B00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97" y="207033"/>
            <a:ext cx="8880895" cy="430333"/>
          </a:xfrm>
        </p:spPr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s-ES" sz="1800" dirty="0" err="1"/>
              <a:t>PATBan</a:t>
            </a:r>
            <a:r>
              <a:rPr lang="es-ES" sz="1800" dirty="0"/>
              <a:t> ZEHAR ODOLJARIO-ARRISKUA MINIMIZATZEKO </a:t>
            </a:r>
            <a:r>
              <a:rPr lang="es-ES" sz="1800" dirty="0" smtClean="0"/>
              <a:t>ESTRATEGIAK</a:t>
            </a:r>
            <a:endParaRPr lang="es-ES" sz="1800" dirty="0"/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547778" y="983412"/>
            <a:ext cx="8216660" cy="4162245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s-ES" b="1" dirty="0" err="1"/>
              <a:t>Gomendioak</a:t>
            </a:r>
            <a:r>
              <a:rPr lang="es-ES" dirty="0"/>
              <a:t>:</a:t>
            </a:r>
          </a:p>
          <a:p>
            <a:pPr algn="l"/>
            <a:r>
              <a:rPr lang="es-ES" dirty="0"/>
              <a:t>– </a:t>
            </a:r>
            <a:r>
              <a:rPr lang="es-ES" dirty="0" err="1"/>
              <a:t>Odoljario</a:t>
            </a:r>
            <a:r>
              <a:rPr lang="es-ES" dirty="0"/>
              <a:t> </a:t>
            </a:r>
            <a:r>
              <a:rPr lang="es-ES" dirty="0" err="1"/>
              <a:t>arrisku-faktore</a:t>
            </a:r>
            <a:r>
              <a:rPr lang="es-ES" dirty="0"/>
              <a:t> </a:t>
            </a:r>
            <a:r>
              <a:rPr lang="es-ES" dirty="0" err="1"/>
              <a:t>aldagarriak</a:t>
            </a:r>
            <a:r>
              <a:rPr lang="es-ES" dirty="0"/>
              <a:t> </a:t>
            </a:r>
            <a:r>
              <a:rPr lang="es-ES" dirty="0" err="1"/>
              <a:t>modulatzea</a:t>
            </a:r>
            <a:endParaRPr lang="es-ES" dirty="0"/>
          </a:p>
          <a:p>
            <a:pPr algn="l"/>
            <a:r>
              <a:rPr lang="es-ES" dirty="0"/>
              <a:t>– </a:t>
            </a:r>
            <a:r>
              <a:rPr lang="es-ES" dirty="0" err="1"/>
              <a:t>AASaren</a:t>
            </a:r>
            <a:r>
              <a:rPr lang="es-ES" dirty="0"/>
              <a:t> </a:t>
            </a:r>
            <a:r>
              <a:rPr lang="es-ES" dirty="0" err="1"/>
              <a:t>dosi</a:t>
            </a:r>
            <a:r>
              <a:rPr lang="es-ES" dirty="0"/>
              <a:t> </a:t>
            </a:r>
            <a:r>
              <a:rPr lang="es-ES" dirty="0" err="1"/>
              <a:t>txikiak</a:t>
            </a:r>
            <a:r>
              <a:rPr lang="es-ES" dirty="0"/>
              <a:t> eta P2Y12 </a:t>
            </a:r>
            <a:r>
              <a:rPr lang="es-ES" dirty="0" err="1"/>
              <a:t>inhibitzailearen</a:t>
            </a:r>
            <a:r>
              <a:rPr lang="es-ES" dirty="0"/>
              <a:t> </a:t>
            </a:r>
            <a:r>
              <a:rPr lang="es-ES" dirty="0" err="1"/>
              <a:t>ahalik</a:t>
            </a:r>
            <a:r>
              <a:rPr lang="es-ES" dirty="0"/>
              <a:t> eta </a:t>
            </a:r>
            <a:r>
              <a:rPr lang="es-ES" dirty="0" err="1"/>
              <a:t>dosi</a:t>
            </a:r>
            <a:r>
              <a:rPr lang="es-ES" dirty="0"/>
              <a:t> </a:t>
            </a:r>
            <a:r>
              <a:rPr lang="es-ES" dirty="0" err="1"/>
              <a:t>txikienak</a:t>
            </a:r>
            <a:r>
              <a:rPr lang="es-ES" dirty="0"/>
              <a:t> </a:t>
            </a:r>
            <a:r>
              <a:rPr lang="es-ES" dirty="0" err="1"/>
              <a:t>erabiltzea</a:t>
            </a:r>
            <a:endParaRPr lang="es-ES" dirty="0"/>
          </a:p>
          <a:p>
            <a:pPr algn="l"/>
            <a:r>
              <a:rPr lang="es-ES" dirty="0"/>
              <a:t>– </a:t>
            </a:r>
            <a:r>
              <a:rPr lang="es-ES" dirty="0" smtClean="0"/>
              <a:t>PPI </a:t>
            </a:r>
            <a:r>
              <a:rPr lang="es-ES" dirty="0" err="1" smtClean="0"/>
              <a:t>bat</a:t>
            </a:r>
            <a:r>
              <a:rPr lang="es-ES" dirty="0" smtClean="0"/>
              <a:t> </a:t>
            </a:r>
            <a:r>
              <a:rPr lang="es-ES" dirty="0" err="1" smtClean="0"/>
              <a:t>gehitu</a:t>
            </a:r>
            <a:r>
              <a:rPr lang="es-ES" dirty="0" smtClean="0"/>
              <a:t> </a:t>
            </a:r>
            <a:r>
              <a:rPr lang="es-ES" dirty="0" err="1"/>
              <a:t>paziente</a:t>
            </a:r>
            <a:r>
              <a:rPr lang="es-ES" dirty="0"/>
              <a:t> </a:t>
            </a:r>
            <a:r>
              <a:rPr lang="es-ES" dirty="0" err="1"/>
              <a:t>guztiei</a:t>
            </a:r>
            <a:r>
              <a:rPr lang="es-ES" dirty="0"/>
              <a:t>, </a:t>
            </a:r>
            <a:r>
              <a:rPr lang="es-ES" dirty="0" err="1"/>
              <a:t>odoljario</a:t>
            </a:r>
            <a:r>
              <a:rPr lang="es-ES" dirty="0"/>
              <a:t> </a:t>
            </a:r>
            <a:r>
              <a:rPr lang="es-ES" dirty="0" err="1"/>
              <a:t>digestiboa</a:t>
            </a:r>
            <a:r>
              <a:rPr lang="es-ES" dirty="0"/>
              <a:t> </a:t>
            </a:r>
            <a:r>
              <a:rPr lang="es-ES" dirty="0" err="1"/>
              <a:t>izateko</a:t>
            </a:r>
            <a:r>
              <a:rPr lang="es-ES" dirty="0"/>
              <a:t> </a:t>
            </a:r>
            <a:r>
              <a:rPr lang="es-ES" dirty="0" err="1"/>
              <a:t>arriskua</a:t>
            </a:r>
            <a:r>
              <a:rPr lang="es-ES" dirty="0"/>
              <a:t> </a:t>
            </a:r>
            <a:r>
              <a:rPr lang="es-ES" dirty="0" err="1"/>
              <a:t>gutxitzeko</a:t>
            </a:r>
            <a:r>
              <a:rPr lang="es-ES" dirty="0"/>
              <a:t>.</a:t>
            </a:r>
          </a:p>
          <a:p>
            <a:pPr algn="l"/>
            <a:r>
              <a:rPr lang="es-ES" dirty="0" err="1"/>
              <a:t>Baloratu</a:t>
            </a:r>
            <a:r>
              <a:rPr lang="es-ES" dirty="0"/>
              <a:t> </a:t>
            </a:r>
            <a:r>
              <a:rPr lang="es-ES" dirty="0" err="1"/>
              <a:t>behar</a:t>
            </a:r>
            <a:r>
              <a:rPr lang="es-ES" dirty="0"/>
              <a:t> da </a:t>
            </a:r>
            <a:r>
              <a:rPr lang="es-ES" dirty="0" err="1"/>
              <a:t>omeprazola</a:t>
            </a:r>
            <a:r>
              <a:rPr lang="es-ES" dirty="0"/>
              <a:t>/ </a:t>
            </a:r>
            <a:r>
              <a:rPr lang="es-ES" dirty="0" err="1"/>
              <a:t>esomeprazola</a:t>
            </a:r>
            <a:r>
              <a:rPr lang="es-ES" dirty="0"/>
              <a:t> eta </a:t>
            </a:r>
            <a:r>
              <a:rPr lang="es-ES" dirty="0" err="1"/>
              <a:t>klopidogrelaren</a:t>
            </a:r>
            <a:r>
              <a:rPr lang="es-ES" dirty="0"/>
              <a:t> </a:t>
            </a:r>
            <a:r>
              <a:rPr lang="es-ES" dirty="0" err="1"/>
              <a:t>arteko</a:t>
            </a:r>
            <a:r>
              <a:rPr lang="es-ES" dirty="0"/>
              <a:t> </a:t>
            </a:r>
            <a:r>
              <a:rPr lang="es-ES" dirty="0" err="1"/>
              <a:t>balizko</a:t>
            </a:r>
            <a:r>
              <a:rPr lang="es-ES" dirty="0"/>
              <a:t> </a:t>
            </a:r>
            <a:r>
              <a:rPr lang="es-ES" dirty="0" err="1"/>
              <a:t>interakzioa</a:t>
            </a:r>
            <a:r>
              <a:rPr lang="es-ES" dirty="0"/>
              <a:t> (“in vitro” PPI </a:t>
            </a:r>
            <a:r>
              <a:rPr lang="es-ES" dirty="0" err="1"/>
              <a:t>biek</a:t>
            </a:r>
            <a:r>
              <a:rPr lang="es-ES" dirty="0"/>
              <a:t> </a:t>
            </a:r>
            <a:r>
              <a:rPr lang="es-ES" dirty="0" err="1"/>
              <a:t>murrizten</a:t>
            </a:r>
            <a:r>
              <a:rPr lang="es-ES" dirty="0"/>
              <a:t> </a:t>
            </a:r>
            <a:r>
              <a:rPr lang="es-ES" dirty="0" err="1"/>
              <a:t>dute</a:t>
            </a:r>
            <a:r>
              <a:rPr lang="es-ES" dirty="0"/>
              <a:t> </a:t>
            </a:r>
            <a:r>
              <a:rPr lang="es-ES" dirty="0" err="1"/>
              <a:t>klopidogrelaren</a:t>
            </a:r>
            <a:r>
              <a:rPr lang="es-ES" dirty="0"/>
              <a:t> </a:t>
            </a:r>
            <a:r>
              <a:rPr lang="es-ES" dirty="0" err="1"/>
              <a:t>jarduera</a:t>
            </a:r>
            <a:r>
              <a:rPr lang="es-ES" dirty="0"/>
              <a:t>), </a:t>
            </a:r>
            <a:r>
              <a:rPr lang="es-ES" dirty="0" err="1"/>
              <a:t>nahiz</a:t>
            </a:r>
            <a:r>
              <a:rPr lang="es-ES" dirty="0"/>
              <a:t> eta </a:t>
            </a:r>
            <a:r>
              <a:rPr lang="es-ES" dirty="0" err="1"/>
              <a:t>interakzio</a:t>
            </a:r>
            <a:r>
              <a:rPr lang="es-ES" dirty="0"/>
              <a:t> horren </a:t>
            </a:r>
            <a:r>
              <a:rPr lang="es-ES" dirty="0" err="1"/>
              <a:t>garrantzi</a:t>
            </a:r>
            <a:r>
              <a:rPr lang="es-ES" dirty="0"/>
              <a:t> </a:t>
            </a:r>
            <a:r>
              <a:rPr lang="es-ES" dirty="0" err="1"/>
              <a:t>klinikoa</a:t>
            </a:r>
            <a:r>
              <a:rPr lang="es-ES" dirty="0"/>
              <a:t> </a:t>
            </a:r>
            <a:r>
              <a:rPr lang="es-ES" dirty="0" err="1"/>
              <a:t>ez</a:t>
            </a:r>
            <a:r>
              <a:rPr lang="es-ES" dirty="0"/>
              <a:t> den </a:t>
            </a:r>
            <a:r>
              <a:rPr lang="es-ES" dirty="0" err="1"/>
              <a:t>ezarri</a:t>
            </a:r>
            <a:r>
              <a:rPr lang="es-ES" dirty="0"/>
              <a:t> </a:t>
            </a:r>
            <a:r>
              <a:rPr lang="es-ES" dirty="0" smtClean="0"/>
              <a:t>. </a:t>
            </a:r>
            <a:r>
              <a:rPr lang="es-ES" dirty="0" err="1"/>
              <a:t>Pantoprazola</a:t>
            </a:r>
            <a:r>
              <a:rPr lang="es-ES" dirty="0"/>
              <a:t> eta </a:t>
            </a:r>
            <a:r>
              <a:rPr lang="es-ES" dirty="0" err="1"/>
              <a:t>rabeprazola</a:t>
            </a:r>
            <a:r>
              <a:rPr lang="es-ES" dirty="0"/>
              <a:t> </a:t>
            </a:r>
            <a:r>
              <a:rPr lang="es-ES" dirty="0" err="1"/>
              <a:t>dira</a:t>
            </a:r>
            <a:r>
              <a:rPr lang="es-ES" dirty="0"/>
              <a:t> </a:t>
            </a:r>
            <a:r>
              <a:rPr lang="es-ES" dirty="0" err="1"/>
              <a:t>klopidogrelarekin</a:t>
            </a:r>
            <a:r>
              <a:rPr lang="es-ES" dirty="0"/>
              <a:t> </a:t>
            </a:r>
            <a:r>
              <a:rPr lang="es-ES" dirty="0" err="1"/>
              <a:t>interakziorik</a:t>
            </a:r>
            <a:r>
              <a:rPr lang="es-ES" dirty="0"/>
              <a:t> </a:t>
            </a:r>
            <a:r>
              <a:rPr lang="es-ES" dirty="0" err="1"/>
              <a:t>txikiena</a:t>
            </a:r>
            <a:r>
              <a:rPr lang="es-ES" dirty="0"/>
              <a:t> </a:t>
            </a:r>
            <a:r>
              <a:rPr lang="es-ES" dirty="0" err="1"/>
              <a:t>duten</a:t>
            </a:r>
            <a:r>
              <a:rPr lang="es-ES" dirty="0"/>
              <a:t> </a:t>
            </a:r>
            <a:r>
              <a:rPr lang="es-ES" dirty="0" err="1"/>
              <a:t>PPIak</a:t>
            </a:r>
            <a:r>
              <a:rPr lang="es-ES" dirty="0"/>
              <a:t>; </a:t>
            </a:r>
            <a:r>
              <a:rPr lang="es-ES" dirty="0" err="1"/>
              <a:t>lansoprazolarekin</a:t>
            </a:r>
            <a:r>
              <a:rPr lang="es-ES" dirty="0"/>
              <a:t>, </a:t>
            </a:r>
            <a:r>
              <a:rPr lang="es-ES" dirty="0" err="1"/>
              <a:t>berriz</a:t>
            </a:r>
            <a:r>
              <a:rPr lang="es-ES" dirty="0"/>
              <a:t>, </a:t>
            </a:r>
            <a:r>
              <a:rPr lang="es-ES" dirty="0" err="1"/>
              <a:t>interakzioa</a:t>
            </a:r>
            <a:r>
              <a:rPr lang="es-ES" dirty="0"/>
              <a:t> </a:t>
            </a:r>
            <a:r>
              <a:rPr lang="es-ES" dirty="0" err="1"/>
              <a:t>ertaina</a:t>
            </a:r>
            <a:r>
              <a:rPr lang="es-ES" dirty="0"/>
              <a:t> </a:t>
            </a:r>
            <a:r>
              <a:rPr lang="es-ES" dirty="0" smtClean="0"/>
              <a:t>da. </a:t>
            </a:r>
            <a:endParaRPr lang="es-ES" dirty="0"/>
          </a:p>
          <a:p>
            <a:pPr algn="l"/>
            <a:r>
              <a:rPr lang="es-ES" dirty="0"/>
              <a:t>Ez da </a:t>
            </a:r>
            <a:r>
              <a:rPr lang="es-ES" dirty="0" err="1"/>
              <a:t>interakziorik</a:t>
            </a:r>
            <a:r>
              <a:rPr lang="es-ES" dirty="0"/>
              <a:t> </a:t>
            </a:r>
            <a:r>
              <a:rPr lang="es-ES" dirty="0" err="1"/>
              <a:t>antzeman</a:t>
            </a:r>
            <a:r>
              <a:rPr lang="es-ES" dirty="0"/>
              <a:t> </a:t>
            </a:r>
            <a:r>
              <a:rPr lang="es-ES" dirty="0" err="1"/>
              <a:t>PPIaren</a:t>
            </a:r>
            <a:r>
              <a:rPr lang="es-ES" dirty="0"/>
              <a:t> eta </a:t>
            </a:r>
            <a:r>
              <a:rPr lang="es-ES" dirty="0" err="1"/>
              <a:t>tikagrelorraren</a:t>
            </a:r>
            <a:r>
              <a:rPr lang="es-ES" dirty="0"/>
              <a:t> </a:t>
            </a:r>
            <a:r>
              <a:rPr lang="es-ES" dirty="0" err="1"/>
              <a:t>edo</a:t>
            </a:r>
            <a:r>
              <a:rPr lang="es-ES" dirty="0"/>
              <a:t> </a:t>
            </a:r>
            <a:r>
              <a:rPr lang="es-ES" dirty="0" err="1"/>
              <a:t>prasugrelaren</a:t>
            </a:r>
            <a:r>
              <a:rPr lang="es-ES" dirty="0"/>
              <a:t> </a:t>
            </a:r>
            <a:r>
              <a:rPr lang="es-ES" dirty="0" err="1"/>
              <a:t>artean</a:t>
            </a: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215621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6CF06339-49F6-0F43-8210-FBEEC6B00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138023"/>
            <a:ext cx="7772400" cy="542476"/>
          </a:xfrm>
        </p:spPr>
        <p:txBody>
          <a:bodyPr/>
          <a:lstStyle/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s-ES" sz="2000" dirty="0" smtClean="0"/>
              <a:t>P2Y12 </a:t>
            </a:r>
            <a:r>
              <a:rPr lang="es-ES" sz="2000" dirty="0"/>
              <a:t>INHIBITZAILEA HAUTATZEA</a:t>
            </a:r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491706" y="1035170"/>
            <a:ext cx="8445260" cy="4222630"/>
          </a:xfrm>
        </p:spPr>
        <p:txBody>
          <a:bodyPr>
            <a:noAutofit/>
          </a:bodyPr>
          <a:lstStyle/>
          <a:p>
            <a:pPr algn="just"/>
            <a:r>
              <a:rPr lang="es-ES" sz="2000" b="1" dirty="0" err="1"/>
              <a:t>Klopidogrela</a:t>
            </a:r>
            <a:r>
              <a:rPr lang="es-ES" sz="2000" dirty="0"/>
              <a:t> (75 </a:t>
            </a:r>
            <a:r>
              <a:rPr lang="es-ES" sz="2000" dirty="0" smtClean="0"/>
              <a:t>mg/</a:t>
            </a:r>
            <a:r>
              <a:rPr lang="es-ES" sz="2000" dirty="0" err="1" smtClean="0"/>
              <a:t>eguneko</a:t>
            </a:r>
            <a:r>
              <a:rPr lang="es-ES" sz="2000" dirty="0" smtClean="0"/>
              <a:t>) </a:t>
            </a:r>
            <a:r>
              <a:rPr lang="es-ES" sz="2000" dirty="0" err="1"/>
              <a:t>hautazko</a:t>
            </a:r>
            <a:r>
              <a:rPr lang="es-ES" sz="2000" dirty="0"/>
              <a:t> P2Y12 </a:t>
            </a:r>
            <a:r>
              <a:rPr lang="es-ES" sz="2000" dirty="0" err="1"/>
              <a:t>inhibitzailetzat</a:t>
            </a:r>
            <a:r>
              <a:rPr lang="es-ES" sz="2000" dirty="0"/>
              <a:t> </a:t>
            </a:r>
            <a:r>
              <a:rPr lang="es-ES" sz="2000" dirty="0" err="1"/>
              <a:t>hartzen</a:t>
            </a:r>
            <a:r>
              <a:rPr lang="es-ES" sz="2000" dirty="0"/>
              <a:t> da </a:t>
            </a:r>
            <a:r>
              <a:rPr lang="es-ES" sz="2000" dirty="0" err="1"/>
              <a:t>GKEa</a:t>
            </a:r>
            <a:r>
              <a:rPr lang="es-ES" sz="2000" dirty="0"/>
              <a:t> </a:t>
            </a:r>
            <a:r>
              <a:rPr lang="es-ES" sz="2000" dirty="0" err="1"/>
              <a:t>duten</a:t>
            </a:r>
            <a:r>
              <a:rPr lang="es-ES" sz="2000" dirty="0"/>
              <a:t> eta </a:t>
            </a:r>
            <a:r>
              <a:rPr lang="es-ES" sz="2000" dirty="0" err="1"/>
              <a:t>EKPa</a:t>
            </a:r>
            <a:r>
              <a:rPr lang="es-ES" sz="2000" dirty="0"/>
              <a:t> </a:t>
            </a:r>
            <a:r>
              <a:rPr lang="es-ES" sz="2000" dirty="0" err="1"/>
              <a:t>jasaten</a:t>
            </a:r>
            <a:r>
              <a:rPr lang="es-ES" sz="2000" dirty="0"/>
              <a:t> </a:t>
            </a:r>
            <a:r>
              <a:rPr lang="es-ES" sz="2000" dirty="0" err="1"/>
              <a:t>duten</a:t>
            </a:r>
            <a:r>
              <a:rPr lang="es-ES" sz="2000" dirty="0"/>
              <a:t> </a:t>
            </a:r>
            <a:r>
              <a:rPr lang="es-ES" sz="2000" dirty="0" err="1"/>
              <a:t>pazienteetan</a:t>
            </a:r>
            <a:r>
              <a:rPr lang="es-ES" sz="2000" dirty="0"/>
              <a:t>, </a:t>
            </a:r>
            <a:r>
              <a:rPr lang="es-ES" sz="2000" dirty="0" smtClean="0"/>
              <a:t>AAK </a:t>
            </a:r>
            <a:r>
              <a:rPr lang="es-ES" sz="2000" dirty="0" err="1"/>
              <a:t>konkomitantea</a:t>
            </a:r>
            <a:r>
              <a:rPr lang="es-ES" sz="2000" dirty="0"/>
              <a:t> </a:t>
            </a:r>
            <a:r>
              <a:rPr lang="es-ES" sz="2000" dirty="0" err="1"/>
              <a:t>behar</a:t>
            </a:r>
            <a:r>
              <a:rPr lang="es-ES" sz="2000" dirty="0"/>
              <a:t> </a:t>
            </a:r>
            <a:r>
              <a:rPr lang="es-ES" sz="2000" dirty="0" err="1"/>
              <a:t>duten</a:t>
            </a:r>
            <a:r>
              <a:rPr lang="es-ES" sz="2000" dirty="0"/>
              <a:t> </a:t>
            </a:r>
            <a:r>
              <a:rPr lang="es-ES" sz="2000" dirty="0" err="1"/>
              <a:t>pazienteetan</a:t>
            </a:r>
            <a:r>
              <a:rPr lang="es-ES" sz="2000" dirty="0"/>
              <a:t> eta SKA </a:t>
            </a:r>
            <a:r>
              <a:rPr lang="es-ES" sz="2000" dirty="0" err="1"/>
              <a:t>duten</a:t>
            </a:r>
            <a:r>
              <a:rPr lang="es-ES" sz="2000" dirty="0"/>
              <a:t> </a:t>
            </a:r>
            <a:r>
              <a:rPr lang="es-ES" sz="2000" dirty="0" err="1"/>
              <a:t>pazienteetan</a:t>
            </a:r>
            <a:r>
              <a:rPr lang="es-ES" sz="2000" dirty="0"/>
              <a:t>, </a:t>
            </a:r>
            <a:r>
              <a:rPr lang="es-ES" sz="2000" dirty="0" err="1"/>
              <a:t>baldin</a:t>
            </a:r>
            <a:r>
              <a:rPr lang="es-ES" sz="2000" dirty="0"/>
              <a:t> eta </a:t>
            </a:r>
            <a:r>
              <a:rPr lang="es-ES" sz="2000" dirty="0" err="1"/>
              <a:t>tikagrelorra</a:t>
            </a:r>
            <a:r>
              <a:rPr lang="es-ES" sz="2000" dirty="0"/>
              <a:t> eta </a:t>
            </a:r>
            <a:r>
              <a:rPr lang="es-ES" sz="2000" dirty="0" err="1"/>
              <a:t>prasugrela</a:t>
            </a:r>
            <a:r>
              <a:rPr lang="es-ES" sz="2000" dirty="0"/>
              <a:t> </a:t>
            </a:r>
            <a:r>
              <a:rPr lang="es-ES" sz="2000" dirty="0" err="1"/>
              <a:t>kontraindikatuta</a:t>
            </a:r>
            <a:r>
              <a:rPr lang="es-ES" sz="2000" dirty="0"/>
              <a:t> </a:t>
            </a:r>
            <a:r>
              <a:rPr lang="es-ES" sz="2000" dirty="0" err="1"/>
              <a:t>badaude</a:t>
            </a:r>
            <a:r>
              <a:rPr lang="es-ES" sz="2000" dirty="0"/>
              <a:t>, </a:t>
            </a:r>
            <a:r>
              <a:rPr lang="es-ES" sz="2000" dirty="0" err="1"/>
              <a:t>odoljario</a:t>
            </a:r>
            <a:r>
              <a:rPr lang="es-ES" sz="2000" dirty="0"/>
              <a:t> </a:t>
            </a:r>
            <a:r>
              <a:rPr lang="es-ES" sz="2000" dirty="0" err="1"/>
              <a:t>arrisku</a:t>
            </a:r>
            <a:r>
              <a:rPr lang="es-ES" sz="2000" dirty="0"/>
              <a:t> </a:t>
            </a:r>
            <a:r>
              <a:rPr lang="es-ES" sz="2000" dirty="0" err="1"/>
              <a:t>handiagoa</a:t>
            </a:r>
            <a:r>
              <a:rPr lang="es-ES" sz="2000" dirty="0"/>
              <a:t> </a:t>
            </a:r>
            <a:r>
              <a:rPr lang="es-ES" sz="2000" dirty="0" err="1"/>
              <a:t>dutelako</a:t>
            </a:r>
            <a:r>
              <a:rPr lang="es-ES" sz="2000" dirty="0"/>
              <a:t>. </a:t>
            </a:r>
          </a:p>
          <a:p>
            <a:pPr algn="just"/>
            <a:r>
              <a:rPr lang="es-ES" sz="2000" b="1" dirty="0" err="1"/>
              <a:t>Tikagrelorra</a:t>
            </a:r>
            <a:r>
              <a:rPr lang="es-ES" sz="2000" dirty="0"/>
              <a:t> </a:t>
            </a:r>
            <a:r>
              <a:rPr lang="es-ES" sz="2000" dirty="0" err="1"/>
              <a:t>gomendatzen</a:t>
            </a:r>
            <a:r>
              <a:rPr lang="es-ES" sz="2000" dirty="0"/>
              <a:t> da (90 mg/12 </a:t>
            </a:r>
            <a:r>
              <a:rPr lang="es-ES" sz="2000" dirty="0" err="1" smtClean="0"/>
              <a:t>orduro</a:t>
            </a:r>
            <a:r>
              <a:rPr lang="es-ES" sz="2000" dirty="0" smtClean="0"/>
              <a:t>), </a:t>
            </a:r>
            <a:r>
              <a:rPr lang="es-ES" sz="2000" dirty="0" err="1"/>
              <a:t>kontraindikaziorik</a:t>
            </a:r>
            <a:r>
              <a:rPr lang="es-ES" sz="2000" dirty="0"/>
              <a:t> </a:t>
            </a:r>
            <a:r>
              <a:rPr lang="es-ES" sz="2000" dirty="0" err="1"/>
              <a:t>ez</a:t>
            </a:r>
            <a:r>
              <a:rPr lang="es-ES" sz="2000" dirty="0"/>
              <a:t> </a:t>
            </a:r>
            <a:r>
              <a:rPr lang="es-ES" sz="2000" dirty="0" err="1"/>
              <a:t>badago</a:t>
            </a:r>
            <a:r>
              <a:rPr lang="es-ES" sz="2000" dirty="0"/>
              <a:t>, </a:t>
            </a:r>
            <a:r>
              <a:rPr lang="es-ES" sz="2000" dirty="0" err="1"/>
              <a:t>SKAren</a:t>
            </a:r>
            <a:r>
              <a:rPr lang="es-ES" sz="2000" dirty="0"/>
              <a:t> </a:t>
            </a:r>
            <a:r>
              <a:rPr lang="es-ES" sz="2000" dirty="0" err="1"/>
              <a:t>ondoren</a:t>
            </a:r>
            <a:r>
              <a:rPr lang="es-ES" sz="2000" dirty="0"/>
              <a:t> </a:t>
            </a:r>
            <a:r>
              <a:rPr lang="es-ES" sz="2000" dirty="0" err="1"/>
              <a:t>gertakari</a:t>
            </a:r>
            <a:r>
              <a:rPr lang="es-ES" sz="2000" dirty="0"/>
              <a:t> </a:t>
            </a:r>
            <a:r>
              <a:rPr lang="es-ES" sz="2000" dirty="0" err="1"/>
              <a:t>iskemikoak</a:t>
            </a:r>
            <a:r>
              <a:rPr lang="es-ES" sz="2000" dirty="0"/>
              <a:t> </a:t>
            </a:r>
            <a:r>
              <a:rPr lang="es-ES" sz="2000" dirty="0" err="1"/>
              <a:t>izateko</a:t>
            </a:r>
            <a:r>
              <a:rPr lang="es-ES" sz="2000" dirty="0"/>
              <a:t> </a:t>
            </a:r>
            <a:r>
              <a:rPr lang="es-ES" sz="2000" dirty="0" err="1"/>
              <a:t>arrisku</a:t>
            </a:r>
            <a:r>
              <a:rPr lang="es-ES" sz="2000" dirty="0"/>
              <a:t> </a:t>
            </a:r>
            <a:r>
              <a:rPr lang="es-ES" sz="2000" dirty="0" err="1"/>
              <a:t>moderatu-altua</a:t>
            </a:r>
            <a:r>
              <a:rPr lang="es-ES" sz="2000" dirty="0"/>
              <a:t> </a:t>
            </a:r>
            <a:r>
              <a:rPr lang="es-ES" sz="2000" dirty="0" err="1"/>
              <a:t>duten</a:t>
            </a:r>
            <a:r>
              <a:rPr lang="es-ES" sz="2000" dirty="0"/>
              <a:t> </a:t>
            </a:r>
            <a:r>
              <a:rPr lang="es-ES" sz="2000" dirty="0" err="1"/>
              <a:t>paziente</a:t>
            </a:r>
            <a:r>
              <a:rPr lang="es-ES" sz="2000" dirty="0"/>
              <a:t> </a:t>
            </a:r>
            <a:r>
              <a:rPr lang="es-ES" sz="2000" dirty="0" err="1"/>
              <a:t>guztientzat</a:t>
            </a:r>
            <a:r>
              <a:rPr lang="es-ES" sz="2000" dirty="0"/>
              <a:t>, </a:t>
            </a:r>
            <a:r>
              <a:rPr lang="es-ES" sz="2000" dirty="0" err="1"/>
              <a:t>tratamenduaren</a:t>
            </a:r>
            <a:r>
              <a:rPr lang="es-ES" sz="2000" dirty="0"/>
              <a:t> </a:t>
            </a:r>
            <a:r>
              <a:rPr lang="es-ES" sz="2000" dirty="0" err="1"/>
              <a:t>hasierako</a:t>
            </a:r>
            <a:r>
              <a:rPr lang="es-ES" sz="2000" dirty="0"/>
              <a:t> estrategia </a:t>
            </a:r>
            <a:r>
              <a:rPr lang="es-ES" sz="2000" dirty="0" err="1"/>
              <a:t>edozein</a:t>
            </a:r>
            <a:r>
              <a:rPr lang="es-ES" sz="2000" dirty="0"/>
              <a:t> dela ere, </a:t>
            </a:r>
            <a:r>
              <a:rPr lang="es-ES" sz="2000" dirty="0" err="1"/>
              <a:t>baita</a:t>
            </a:r>
            <a:r>
              <a:rPr lang="es-ES" sz="2000" dirty="0"/>
              <a:t> </a:t>
            </a:r>
            <a:r>
              <a:rPr lang="es-ES" sz="2000" dirty="0" err="1"/>
              <a:t>klopidogrelarekin</a:t>
            </a:r>
            <a:r>
              <a:rPr lang="es-ES" sz="2000" dirty="0"/>
              <a:t> </a:t>
            </a:r>
            <a:r>
              <a:rPr lang="es-ES" sz="2000" dirty="0" err="1"/>
              <a:t>aurre-tratatuentzat</a:t>
            </a:r>
            <a:r>
              <a:rPr lang="es-ES" sz="2000" dirty="0"/>
              <a:t> ere (</a:t>
            </a:r>
            <a:r>
              <a:rPr lang="es-ES" sz="2000" dirty="0" err="1"/>
              <a:t>hori</a:t>
            </a:r>
            <a:r>
              <a:rPr lang="es-ES" sz="2000" dirty="0"/>
              <a:t> </a:t>
            </a:r>
            <a:r>
              <a:rPr lang="es-ES" sz="2000" dirty="0" err="1"/>
              <a:t>eten</a:t>
            </a:r>
            <a:r>
              <a:rPr lang="es-ES" sz="2000" dirty="0"/>
              <a:t> </a:t>
            </a:r>
            <a:r>
              <a:rPr lang="es-ES" sz="2000" dirty="0" err="1"/>
              <a:t>egin</a:t>
            </a:r>
            <a:r>
              <a:rPr lang="es-ES" sz="2000" dirty="0"/>
              <a:t> </a:t>
            </a:r>
            <a:r>
              <a:rPr lang="es-ES" sz="2000" dirty="0" err="1"/>
              <a:t>behar</a:t>
            </a:r>
            <a:r>
              <a:rPr lang="es-ES" sz="2000" dirty="0"/>
              <a:t> da </a:t>
            </a:r>
            <a:r>
              <a:rPr lang="es-ES" sz="2000" dirty="0" err="1"/>
              <a:t>tikagrelorrarekin</a:t>
            </a:r>
            <a:r>
              <a:rPr lang="es-ES" sz="2000" dirty="0"/>
              <a:t> </a:t>
            </a:r>
            <a:r>
              <a:rPr lang="es-ES" sz="2000" dirty="0" err="1"/>
              <a:t>tratamendua</a:t>
            </a:r>
            <a:r>
              <a:rPr lang="es-ES" sz="2000" dirty="0"/>
              <a:t> </a:t>
            </a:r>
            <a:r>
              <a:rPr lang="es-ES" sz="2000" dirty="0" err="1"/>
              <a:t>hasten</a:t>
            </a:r>
            <a:r>
              <a:rPr lang="es-ES" sz="2000" dirty="0"/>
              <a:t> </a:t>
            </a:r>
            <a:r>
              <a:rPr lang="es-ES" sz="2000" dirty="0" err="1"/>
              <a:t>denean</a:t>
            </a:r>
            <a:r>
              <a:rPr lang="es-ES" sz="2000" dirty="0"/>
              <a:t>). 12 </a:t>
            </a:r>
            <a:r>
              <a:rPr lang="es-ES" sz="2000" dirty="0" err="1"/>
              <a:t>hilabete</a:t>
            </a:r>
            <a:r>
              <a:rPr lang="es-ES" sz="2000" dirty="0"/>
              <a:t> </a:t>
            </a:r>
            <a:r>
              <a:rPr lang="es-ES" sz="2000" dirty="0" err="1"/>
              <a:t>igaro</a:t>
            </a:r>
            <a:r>
              <a:rPr lang="es-ES" sz="2000" dirty="0"/>
              <a:t> </a:t>
            </a:r>
            <a:r>
              <a:rPr lang="es-ES" sz="2000" dirty="0" err="1"/>
              <a:t>ondoren</a:t>
            </a:r>
            <a:r>
              <a:rPr lang="es-ES" sz="2000" dirty="0"/>
              <a:t> </a:t>
            </a:r>
            <a:r>
              <a:rPr lang="es-ES" sz="2000" dirty="0" err="1"/>
              <a:t>PATBarekin</a:t>
            </a:r>
            <a:r>
              <a:rPr lang="es-ES" sz="2000" dirty="0"/>
              <a:t> </a:t>
            </a:r>
            <a:r>
              <a:rPr lang="es-ES" sz="2000" dirty="0" err="1"/>
              <a:t>jarraitzen</a:t>
            </a:r>
            <a:r>
              <a:rPr lang="es-ES" sz="2000" dirty="0"/>
              <a:t> </a:t>
            </a:r>
            <a:r>
              <a:rPr lang="es-ES" sz="2000" dirty="0" err="1" smtClean="0"/>
              <a:t>bada</a:t>
            </a:r>
            <a:r>
              <a:rPr lang="es-ES" sz="2000" dirty="0" smtClean="0"/>
              <a:t>, 60 </a:t>
            </a:r>
            <a:r>
              <a:rPr lang="es-ES" sz="2000" dirty="0"/>
              <a:t>mg/12 </a:t>
            </a:r>
            <a:r>
              <a:rPr lang="es-ES" sz="2000" dirty="0" err="1"/>
              <a:t>orduro-ko</a:t>
            </a:r>
            <a:r>
              <a:rPr lang="es-ES" sz="2000" dirty="0"/>
              <a:t> </a:t>
            </a:r>
            <a:r>
              <a:rPr lang="es-ES" sz="2000" dirty="0" err="1"/>
              <a:t>dosia</a:t>
            </a:r>
            <a:r>
              <a:rPr lang="es-ES" sz="2000" dirty="0"/>
              <a:t> </a:t>
            </a:r>
            <a:r>
              <a:rPr lang="es-ES" sz="2000" dirty="0" err="1"/>
              <a:t>ematea</a:t>
            </a:r>
            <a:r>
              <a:rPr lang="es-ES" sz="2000" dirty="0"/>
              <a:t> </a:t>
            </a:r>
            <a:r>
              <a:rPr lang="es-ES" sz="2000" dirty="0" err="1"/>
              <a:t>gomendatzen</a:t>
            </a:r>
            <a:r>
              <a:rPr lang="es-ES" sz="2000" dirty="0"/>
              <a:t> </a:t>
            </a:r>
            <a:r>
              <a:rPr lang="es-ES" sz="2000" dirty="0" smtClean="0"/>
              <a:t>da.</a:t>
            </a:r>
            <a:endParaRPr lang="es-ES" sz="2000" dirty="0"/>
          </a:p>
          <a:p>
            <a:pPr algn="just"/>
            <a:r>
              <a:rPr lang="es-ES" sz="2000" b="1" dirty="0" err="1"/>
              <a:t>Prasugrela</a:t>
            </a:r>
            <a:r>
              <a:rPr lang="es-ES" sz="2000" dirty="0"/>
              <a:t> (10 </a:t>
            </a:r>
            <a:r>
              <a:rPr lang="es-ES" sz="2000" dirty="0" smtClean="0"/>
              <a:t>mg/</a:t>
            </a:r>
            <a:r>
              <a:rPr lang="es-ES" sz="2000" dirty="0" err="1" smtClean="0"/>
              <a:t>eguneko</a:t>
            </a:r>
            <a:r>
              <a:rPr lang="es-ES" sz="2000" dirty="0" smtClean="0"/>
              <a:t>) </a:t>
            </a:r>
            <a:r>
              <a:rPr lang="es-ES" sz="2000" dirty="0" err="1"/>
              <a:t>baimenduta</a:t>
            </a:r>
            <a:r>
              <a:rPr lang="es-ES" sz="2000" dirty="0"/>
              <a:t> </a:t>
            </a:r>
            <a:r>
              <a:rPr lang="es-ES" sz="2000" dirty="0" err="1"/>
              <a:t>dago</a:t>
            </a:r>
            <a:r>
              <a:rPr lang="es-ES" sz="2000" dirty="0"/>
              <a:t> EKP izan </a:t>
            </a:r>
            <a:r>
              <a:rPr lang="es-ES" sz="2000" dirty="0" err="1"/>
              <a:t>duten</a:t>
            </a:r>
            <a:r>
              <a:rPr lang="es-ES" sz="2000" dirty="0"/>
              <a:t> SKA </a:t>
            </a:r>
            <a:r>
              <a:rPr lang="es-ES" sz="2000" dirty="0" err="1"/>
              <a:t>duten</a:t>
            </a:r>
            <a:r>
              <a:rPr lang="es-ES" sz="2000" dirty="0"/>
              <a:t> </a:t>
            </a:r>
            <a:r>
              <a:rPr lang="es-ES" sz="2000" dirty="0" err="1"/>
              <a:t>pazienteentzat</a:t>
            </a:r>
            <a:r>
              <a:rPr lang="es-ES" sz="2000" dirty="0"/>
              <a:t> (angina </a:t>
            </a:r>
            <a:r>
              <a:rPr lang="es-ES" sz="2000" dirty="0" err="1"/>
              <a:t>ezegonkorra</a:t>
            </a:r>
            <a:r>
              <a:rPr lang="es-ES" sz="2000" dirty="0"/>
              <a:t>, </a:t>
            </a:r>
            <a:r>
              <a:rPr lang="es-ES" sz="2000" dirty="0" err="1"/>
              <a:t>miokardio-infartua</a:t>
            </a:r>
            <a:r>
              <a:rPr lang="es-ES" sz="2000" dirty="0"/>
              <a:t>…), eta </a:t>
            </a:r>
            <a:r>
              <a:rPr lang="es-ES" sz="2000" dirty="0" err="1"/>
              <a:t>aukera</a:t>
            </a:r>
            <a:r>
              <a:rPr lang="es-ES" sz="2000" dirty="0"/>
              <a:t> </a:t>
            </a:r>
            <a:r>
              <a:rPr lang="es-ES" sz="2000" dirty="0" err="1"/>
              <a:t>bat</a:t>
            </a:r>
            <a:r>
              <a:rPr lang="es-ES" sz="2000" dirty="0"/>
              <a:t> da </a:t>
            </a:r>
            <a:r>
              <a:rPr lang="es-ES" sz="2000" dirty="0" err="1"/>
              <a:t>tikagrelorra</a:t>
            </a:r>
            <a:r>
              <a:rPr lang="es-ES" sz="2000" dirty="0"/>
              <a:t> </a:t>
            </a:r>
            <a:r>
              <a:rPr lang="es-ES" sz="2000" dirty="0" err="1"/>
              <a:t>kontraindikatuta</a:t>
            </a:r>
            <a:r>
              <a:rPr lang="es-ES" sz="2000" dirty="0"/>
              <a:t> </a:t>
            </a:r>
            <a:r>
              <a:rPr lang="es-ES" sz="2000" dirty="0" err="1"/>
              <a:t>duten</a:t>
            </a:r>
            <a:r>
              <a:rPr lang="es-ES" sz="2000" dirty="0"/>
              <a:t> </a:t>
            </a:r>
            <a:r>
              <a:rPr lang="es-ES" sz="2000" dirty="0" err="1"/>
              <a:t>pazienteentzat</a:t>
            </a:r>
            <a:r>
              <a:rPr lang="es-ES" sz="2000" dirty="0"/>
              <a:t>. Ez da </a:t>
            </a:r>
            <a:r>
              <a:rPr lang="es-ES" sz="2000" dirty="0" err="1"/>
              <a:t>egokia</a:t>
            </a:r>
            <a:r>
              <a:rPr lang="es-ES" sz="2000" dirty="0"/>
              <a:t> SKA </a:t>
            </a:r>
            <a:r>
              <a:rPr lang="es-ES" sz="2000" dirty="0" err="1"/>
              <a:t>tratamendu</a:t>
            </a:r>
            <a:r>
              <a:rPr lang="es-ES" sz="2000" dirty="0"/>
              <a:t> </a:t>
            </a:r>
            <a:r>
              <a:rPr lang="es-ES" sz="2000" dirty="0" err="1"/>
              <a:t>medikoan</a:t>
            </a:r>
            <a:r>
              <a:rPr lang="es-ES" sz="2000" dirty="0"/>
              <a:t> </a:t>
            </a:r>
            <a:r>
              <a:rPr lang="es-ES" sz="2000" dirty="0" err="1"/>
              <a:t>duten</a:t>
            </a:r>
            <a:r>
              <a:rPr lang="es-ES" sz="2000" dirty="0"/>
              <a:t> </a:t>
            </a:r>
            <a:r>
              <a:rPr lang="es-ES" sz="2000" dirty="0" err="1"/>
              <a:t>pazienteentzat</a:t>
            </a:r>
            <a:r>
              <a:rPr lang="es-ES" dirty="0"/>
              <a:t>.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62190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7332" t="18303" r="33434" b="14733"/>
          <a:stretch/>
        </p:blipFill>
        <p:spPr>
          <a:xfrm>
            <a:off x="444137" y="483325"/>
            <a:ext cx="7707086" cy="489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47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6CF06339-49F6-0F43-8210-FBEEC6B00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951" y="172527"/>
            <a:ext cx="7772400" cy="473465"/>
          </a:xfrm>
        </p:spPr>
        <p:txBody>
          <a:bodyPr/>
          <a:lstStyle/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s-ES" sz="2000" dirty="0" smtClean="0"/>
              <a:t>ESTRATEGIA </a:t>
            </a:r>
            <a:r>
              <a:rPr lang="es-ES" sz="2000" dirty="0"/>
              <a:t>BERRIAK AZTERGAI</a:t>
            </a:r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263106" y="988235"/>
            <a:ext cx="8475452" cy="4109976"/>
          </a:xfrm>
        </p:spPr>
        <p:txBody>
          <a:bodyPr>
            <a:noAutofit/>
          </a:bodyPr>
          <a:lstStyle/>
          <a:p>
            <a:pPr algn="l"/>
            <a:r>
              <a:rPr lang="es-ES" sz="1600" b="1" dirty="0"/>
              <a:t>1. P2Y12 </a:t>
            </a:r>
            <a:r>
              <a:rPr lang="es-ES" sz="1600" b="1" dirty="0" err="1"/>
              <a:t>inhibitzailea</a:t>
            </a:r>
            <a:r>
              <a:rPr lang="es-ES" sz="1600" b="1" dirty="0"/>
              <a:t> </a:t>
            </a:r>
            <a:r>
              <a:rPr lang="es-ES" sz="1600" b="1" dirty="0" err="1"/>
              <a:t>monoterapian</a:t>
            </a:r>
            <a:r>
              <a:rPr lang="es-ES" sz="1600" b="1" dirty="0"/>
              <a:t>, PATB </a:t>
            </a:r>
            <a:r>
              <a:rPr lang="es-ES" sz="1600" b="1" dirty="0" err="1"/>
              <a:t>laburraren</a:t>
            </a:r>
            <a:r>
              <a:rPr lang="es-ES" sz="1600" b="1" dirty="0"/>
              <a:t> </a:t>
            </a:r>
            <a:r>
              <a:rPr lang="es-ES" sz="1600" b="1" dirty="0" err="1"/>
              <a:t>ondoren</a:t>
            </a:r>
            <a:endParaRPr lang="es-ES" sz="1600" dirty="0"/>
          </a:p>
          <a:p>
            <a:pPr algn="l"/>
            <a:r>
              <a:rPr lang="es-ES" sz="1600" dirty="0" err="1"/>
              <a:t>PATBtik</a:t>
            </a:r>
            <a:r>
              <a:rPr lang="es-ES" sz="1600" dirty="0"/>
              <a:t> monoterapia </a:t>
            </a:r>
            <a:r>
              <a:rPr lang="es-ES" sz="1600" dirty="0" err="1"/>
              <a:t>antiagregatzailera</a:t>
            </a:r>
            <a:r>
              <a:rPr lang="es-ES" sz="1600" dirty="0"/>
              <a:t> </a:t>
            </a:r>
            <a:r>
              <a:rPr lang="es-ES" sz="1600" dirty="0" err="1"/>
              <a:t>igarotzean</a:t>
            </a:r>
            <a:r>
              <a:rPr lang="es-ES" sz="1600" dirty="0"/>
              <a:t>, </a:t>
            </a:r>
            <a:r>
              <a:rPr lang="es-ES" sz="1600" dirty="0" err="1"/>
              <a:t>gomendio</a:t>
            </a:r>
            <a:r>
              <a:rPr lang="es-ES" sz="1600" dirty="0"/>
              <a:t> </a:t>
            </a:r>
            <a:r>
              <a:rPr lang="es-ES" sz="1600" dirty="0" err="1"/>
              <a:t>orokorra</a:t>
            </a:r>
            <a:r>
              <a:rPr lang="es-ES" sz="1600" dirty="0"/>
              <a:t> </a:t>
            </a:r>
            <a:r>
              <a:rPr lang="es-ES" sz="1600" dirty="0" err="1"/>
              <a:t>AASarekin</a:t>
            </a:r>
            <a:r>
              <a:rPr lang="es-ES" sz="1600" dirty="0"/>
              <a:t> </a:t>
            </a:r>
            <a:r>
              <a:rPr lang="es-ES" sz="1600" dirty="0" err="1"/>
              <a:t>jarraitzea</a:t>
            </a:r>
            <a:r>
              <a:rPr lang="es-ES" sz="1600" dirty="0"/>
              <a:t> da, </a:t>
            </a:r>
            <a:r>
              <a:rPr lang="es-ES" sz="1600" dirty="0" err="1"/>
              <a:t>mugarik</a:t>
            </a:r>
            <a:r>
              <a:rPr lang="es-ES" sz="1600" dirty="0"/>
              <a:t> </a:t>
            </a:r>
            <a:r>
              <a:rPr lang="es-ES" sz="1600" dirty="0" err="1"/>
              <a:t>gabe</a:t>
            </a:r>
            <a:r>
              <a:rPr lang="es-ES" sz="1600" dirty="0"/>
              <a:t>. </a:t>
            </a:r>
            <a:r>
              <a:rPr lang="es-ES" sz="1600" dirty="0" err="1"/>
              <a:t>Bai</a:t>
            </a:r>
            <a:r>
              <a:rPr lang="es-ES" sz="1600" dirty="0"/>
              <a:t> </a:t>
            </a:r>
            <a:r>
              <a:rPr lang="es-ES" sz="1600" dirty="0" err="1"/>
              <a:t>tikagrelorra</a:t>
            </a:r>
            <a:r>
              <a:rPr lang="es-ES" sz="1600" dirty="0"/>
              <a:t> </a:t>
            </a:r>
            <a:r>
              <a:rPr lang="es-ES" sz="1600" dirty="0" err="1"/>
              <a:t>bai</a:t>
            </a:r>
            <a:r>
              <a:rPr lang="es-ES" sz="1600" dirty="0"/>
              <a:t> </a:t>
            </a:r>
            <a:r>
              <a:rPr lang="es-ES" sz="1600" dirty="0" err="1"/>
              <a:t>prasugrela</a:t>
            </a:r>
            <a:r>
              <a:rPr lang="es-ES" sz="1600" dirty="0"/>
              <a:t> </a:t>
            </a:r>
            <a:r>
              <a:rPr lang="es-ES" sz="1600" dirty="0" err="1"/>
              <a:t>AASarekin</a:t>
            </a:r>
            <a:r>
              <a:rPr lang="es-ES" sz="1600" dirty="0"/>
              <a:t> </a:t>
            </a:r>
            <a:r>
              <a:rPr lang="es-ES" sz="1600" dirty="0" err="1"/>
              <a:t>konbinatuta</a:t>
            </a:r>
            <a:r>
              <a:rPr lang="es-ES" sz="1600" dirty="0"/>
              <a:t> </a:t>
            </a:r>
            <a:r>
              <a:rPr lang="es-ES" sz="1600" dirty="0" err="1"/>
              <a:t>erabiltzeko</a:t>
            </a:r>
            <a:r>
              <a:rPr lang="es-ES" sz="1600" dirty="0"/>
              <a:t> </a:t>
            </a:r>
            <a:r>
              <a:rPr lang="es-ES" sz="1600" dirty="0" err="1"/>
              <a:t>daude</a:t>
            </a:r>
            <a:r>
              <a:rPr lang="es-ES" sz="1600" dirty="0"/>
              <a:t> </a:t>
            </a:r>
            <a:r>
              <a:rPr lang="es-ES" sz="1600" dirty="0" err="1"/>
              <a:t>baimenduta</a:t>
            </a:r>
            <a:r>
              <a:rPr lang="es-ES" sz="1600" dirty="0"/>
              <a:t> </a:t>
            </a:r>
            <a:r>
              <a:rPr lang="es-ES" sz="1600" dirty="0" err="1" smtClean="0"/>
              <a:t>soilik</a:t>
            </a:r>
            <a:r>
              <a:rPr lang="es-ES" sz="1600" dirty="0" smtClean="0"/>
              <a:t>.</a:t>
            </a:r>
            <a:endParaRPr lang="es-ES" sz="1600" dirty="0"/>
          </a:p>
          <a:p>
            <a:pPr algn="l"/>
            <a:r>
              <a:rPr lang="es-ES" sz="1600" dirty="0" err="1"/>
              <a:t>Azken</a:t>
            </a:r>
            <a:r>
              <a:rPr lang="es-ES" sz="1600" dirty="0"/>
              <a:t> </a:t>
            </a:r>
            <a:r>
              <a:rPr lang="es-ES" sz="1600" dirty="0" err="1"/>
              <a:t>urteotan</a:t>
            </a:r>
            <a:r>
              <a:rPr lang="es-ES" sz="1600" dirty="0"/>
              <a:t> </a:t>
            </a:r>
            <a:r>
              <a:rPr lang="es-ES" sz="1600" dirty="0" err="1"/>
              <a:t>hainbat</a:t>
            </a:r>
            <a:r>
              <a:rPr lang="es-ES" sz="1600" dirty="0"/>
              <a:t> </a:t>
            </a:r>
            <a:r>
              <a:rPr lang="es-ES" sz="1600" dirty="0" err="1"/>
              <a:t>ikerketa</a:t>
            </a:r>
            <a:r>
              <a:rPr lang="es-ES" sz="1600" dirty="0"/>
              <a:t> </a:t>
            </a:r>
            <a:r>
              <a:rPr lang="es-ES" sz="1600" dirty="0" err="1"/>
              <a:t>argitaratu</a:t>
            </a:r>
            <a:r>
              <a:rPr lang="es-ES" sz="1600" dirty="0"/>
              <a:t> </a:t>
            </a:r>
            <a:r>
              <a:rPr lang="es-ES" sz="1600" dirty="0" err="1"/>
              <a:t>dira</a:t>
            </a:r>
            <a:r>
              <a:rPr lang="es-ES" sz="1600" dirty="0"/>
              <a:t>, P2Y12 </a:t>
            </a:r>
            <a:r>
              <a:rPr lang="es-ES" sz="1600" dirty="0" err="1"/>
              <a:t>hartzailearen</a:t>
            </a:r>
            <a:r>
              <a:rPr lang="es-ES" sz="1600" dirty="0"/>
              <a:t> </a:t>
            </a:r>
            <a:r>
              <a:rPr lang="es-ES" sz="1600" dirty="0" err="1"/>
              <a:t>inhibitzaileen</a:t>
            </a:r>
            <a:r>
              <a:rPr lang="es-ES" sz="1600" dirty="0"/>
              <a:t> </a:t>
            </a:r>
            <a:r>
              <a:rPr lang="es-ES" sz="1600" dirty="0" err="1"/>
              <a:t>eraginkortasuna</a:t>
            </a:r>
            <a:r>
              <a:rPr lang="es-ES" sz="1600" dirty="0"/>
              <a:t> eta </a:t>
            </a:r>
            <a:r>
              <a:rPr lang="es-ES" sz="1600" dirty="0" err="1"/>
              <a:t>segurtasuna</a:t>
            </a:r>
            <a:r>
              <a:rPr lang="es-ES" sz="1600" dirty="0"/>
              <a:t> </a:t>
            </a:r>
            <a:r>
              <a:rPr lang="es-ES" sz="1600" dirty="0" err="1"/>
              <a:t>konparatzeko</a:t>
            </a:r>
            <a:r>
              <a:rPr lang="es-ES" sz="1600" dirty="0"/>
              <a:t> </a:t>
            </a:r>
            <a:r>
              <a:rPr lang="es-ES" sz="1600" dirty="0" err="1"/>
              <a:t>monoterapian</a:t>
            </a:r>
            <a:r>
              <a:rPr lang="es-ES" sz="1600" dirty="0"/>
              <a:t> (</a:t>
            </a:r>
            <a:r>
              <a:rPr lang="es-ES" sz="1600" dirty="0" err="1"/>
              <a:t>AASa</a:t>
            </a:r>
            <a:r>
              <a:rPr lang="es-ES" sz="1600" dirty="0"/>
              <a:t> </a:t>
            </a:r>
            <a:r>
              <a:rPr lang="es-ES" sz="1600" dirty="0" err="1"/>
              <a:t>etenez</a:t>
            </a:r>
            <a:r>
              <a:rPr lang="es-ES" sz="1600" dirty="0"/>
              <a:t> </a:t>
            </a:r>
            <a:r>
              <a:rPr lang="es-ES" sz="1600" dirty="0" err="1"/>
              <a:t>PATBaren</a:t>
            </a:r>
            <a:r>
              <a:rPr lang="es-ES" sz="1600" dirty="0"/>
              <a:t> </a:t>
            </a:r>
            <a:r>
              <a:rPr lang="es-ES" sz="1600" dirty="0" err="1"/>
              <a:t>hasierako</a:t>
            </a:r>
            <a:r>
              <a:rPr lang="es-ES" sz="1600" dirty="0"/>
              <a:t> </a:t>
            </a:r>
            <a:r>
              <a:rPr lang="es-ES" sz="1600" dirty="0" err="1"/>
              <a:t>aldi</a:t>
            </a:r>
            <a:r>
              <a:rPr lang="es-ES" sz="1600" dirty="0"/>
              <a:t> </a:t>
            </a:r>
            <a:r>
              <a:rPr lang="es-ES" sz="1600" dirty="0" err="1"/>
              <a:t>labur</a:t>
            </a:r>
            <a:r>
              <a:rPr lang="es-ES" sz="1600" dirty="0"/>
              <a:t> baten </a:t>
            </a:r>
            <a:r>
              <a:rPr lang="es-ES" sz="1600" dirty="0" err="1"/>
              <a:t>ondoren</a:t>
            </a:r>
            <a:r>
              <a:rPr lang="es-ES" sz="1600" dirty="0"/>
              <a:t>), </a:t>
            </a:r>
            <a:r>
              <a:rPr lang="es-ES" sz="1600" dirty="0" err="1"/>
              <a:t>PATBarekin</a:t>
            </a:r>
            <a:r>
              <a:rPr lang="es-ES" sz="1600" dirty="0"/>
              <a:t> </a:t>
            </a:r>
            <a:r>
              <a:rPr lang="es-ES" sz="1600" dirty="0" err="1"/>
              <a:t>alderatuta</a:t>
            </a:r>
            <a:r>
              <a:rPr lang="es-ES" sz="1600" dirty="0"/>
              <a:t>, </a:t>
            </a:r>
            <a:r>
              <a:rPr lang="es-ES" sz="1600" dirty="0" err="1"/>
              <a:t>EKPa</a:t>
            </a:r>
            <a:r>
              <a:rPr lang="es-ES" sz="1600" dirty="0"/>
              <a:t> </a:t>
            </a:r>
            <a:r>
              <a:rPr lang="es-ES" sz="1600" dirty="0" err="1"/>
              <a:t>egin</a:t>
            </a:r>
            <a:r>
              <a:rPr lang="es-ES" sz="1600" dirty="0"/>
              <a:t> </a:t>
            </a:r>
            <a:r>
              <a:rPr lang="es-ES" sz="1600" dirty="0" err="1"/>
              <a:t>zaien</a:t>
            </a:r>
            <a:r>
              <a:rPr lang="es-ES" sz="1600" dirty="0"/>
              <a:t> </a:t>
            </a:r>
            <a:r>
              <a:rPr lang="es-ES" sz="1600" dirty="0" err="1"/>
              <a:t>pazienteetan</a:t>
            </a:r>
            <a:r>
              <a:rPr lang="es-ES" sz="1600" dirty="0"/>
              <a:t>. </a:t>
            </a:r>
            <a:r>
              <a:rPr lang="es-ES" sz="1600" dirty="0" err="1"/>
              <a:t>Entseguek</a:t>
            </a:r>
            <a:r>
              <a:rPr lang="es-ES" sz="1600" dirty="0"/>
              <a:t> 12 </a:t>
            </a:r>
            <a:r>
              <a:rPr lang="es-ES" sz="1600" dirty="0" err="1"/>
              <a:t>hilabeteko</a:t>
            </a:r>
            <a:r>
              <a:rPr lang="es-ES" sz="1600" dirty="0"/>
              <a:t> </a:t>
            </a:r>
            <a:r>
              <a:rPr lang="es-ES" sz="1600" dirty="0" err="1"/>
              <a:t>iraupena</a:t>
            </a:r>
            <a:r>
              <a:rPr lang="es-ES" sz="1600" dirty="0"/>
              <a:t> </a:t>
            </a:r>
            <a:r>
              <a:rPr lang="es-ES" sz="1600" dirty="0" err="1"/>
              <a:t>dute</a:t>
            </a:r>
            <a:r>
              <a:rPr lang="es-ES" sz="1600" dirty="0"/>
              <a:t>. </a:t>
            </a:r>
          </a:p>
          <a:p>
            <a:pPr algn="l"/>
            <a:r>
              <a:rPr lang="es-ES" sz="1600" dirty="0"/>
              <a:t>Meta-</a:t>
            </a:r>
            <a:r>
              <a:rPr lang="es-ES" sz="1600" dirty="0" err="1"/>
              <a:t>analisi</a:t>
            </a:r>
            <a:r>
              <a:rPr lang="es-ES" sz="1600" dirty="0"/>
              <a:t> </a:t>
            </a:r>
            <a:r>
              <a:rPr lang="es-ES" sz="1600" dirty="0" err="1"/>
              <a:t>berri</a:t>
            </a:r>
            <a:r>
              <a:rPr lang="es-ES" sz="1600" dirty="0"/>
              <a:t> </a:t>
            </a:r>
            <a:r>
              <a:rPr lang="es-ES" sz="1600" dirty="0" err="1" smtClean="0"/>
              <a:t>batek</a:t>
            </a:r>
            <a:r>
              <a:rPr lang="es-ES" sz="1600" dirty="0" smtClean="0"/>
              <a:t>, </a:t>
            </a:r>
            <a:r>
              <a:rPr lang="es-ES" sz="1600" dirty="0" err="1"/>
              <a:t>zeinak</a:t>
            </a:r>
            <a:r>
              <a:rPr lang="es-ES" sz="1600" dirty="0"/>
              <a:t> 5 </a:t>
            </a:r>
            <a:r>
              <a:rPr lang="es-ES" sz="1600" dirty="0" err="1"/>
              <a:t>entsegu</a:t>
            </a:r>
            <a:r>
              <a:rPr lang="es-ES" sz="1600" dirty="0"/>
              <a:t> </a:t>
            </a:r>
            <a:r>
              <a:rPr lang="es-ES" sz="1600" dirty="0" err="1"/>
              <a:t>biltzen</a:t>
            </a:r>
            <a:r>
              <a:rPr lang="es-ES" sz="1600" dirty="0"/>
              <a:t> </a:t>
            </a:r>
            <a:r>
              <a:rPr lang="es-ES" sz="1600" dirty="0" err="1"/>
              <a:t>baititu</a:t>
            </a:r>
            <a:r>
              <a:rPr lang="es-ES" sz="1600" dirty="0"/>
              <a:t>, </a:t>
            </a:r>
            <a:r>
              <a:rPr lang="es-ES" sz="1600" dirty="0" err="1"/>
              <a:t>ondorioztatzen</a:t>
            </a:r>
            <a:r>
              <a:rPr lang="es-ES" sz="1600" dirty="0"/>
              <a:t> du </a:t>
            </a:r>
            <a:r>
              <a:rPr lang="es-ES" sz="1600" dirty="0" err="1"/>
              <a:t>ezen</a:t>
            </a:r>
            <a:r>
              <a:rPr lang="es-ES" sz="1600" dirty="0"/>
              <a:t> P2Y12 </a:t>
            </a:r>
            <a:r>
              <a:rPr lang="es-ES" sz="1600" dirty="0" err="1"/>
              <a:t>hartzailearen</a:t>
            </a:r>
            <a:r>
              <a:rPr lang="es-ES" sz="1600" dirty="0"/>
              <a:t> </a:t>
            </a:r>
            <a:r>
              <a:rPr lang="es-ES" sz="1600" dirty="0" err="1"/>
              <a:t>inhibitzaile</a:t>
            </a:r>
            <a:r>
              <a:rPr lang="es-ES" sz="1600" dirty="0"/>
              <a:t> </a:t>
            </a:r>
            <a:r>
              <a:rPr lang="es-ES" sz="1600" dirty="0" err="1"/>
              <a:t>batekin</a:t>
            </a:r>
            <a:r>
              <a:rPr lang="es-ES" sz="1600" dirty="0"/>
              <a:t> monoterapia </a:t>
            </a:r>
            <a:r>
              <a:rPr lang="es-ES" sz="1600" dirty="0" err="1"/>
              <a:t>egitera</a:t>
            </a:r>
            <a:r>
              <a:rPr lang="es-ES" sz="1600" dirty="0"/>
              <a:t> </a:t>
            </a:r>
            <a:r>
              <a:rPr lang="es-ES" sz="1600" dirty="0" err="1"/>
              <a:t>pasatzeko</a:t>
            </a:r>
            <a:r>
              <a:rPr lang="es-ES" sz="1600" dirty="0"/>
              <a:t> estrategia, </a:t>
            </a:r>
            <a:r>
              <a:rPr lang="es-ES" sz="1600" dirty="0" err="1"/>
              <a:t>PATBaren</a:t>
            </a:r>
            <a:r>
              <a:rPr lang="es-ES" sz="1600" dirty="0"/>
              <a:t> 1-3 </a:t>
            </a:r>
            <a:r>
              <a:rPr lang="es-ES" sz="1600" dirty="0" err="1"/>
              <a:t>hilabeteko</a:t>
            </a:r>
            <a:r>
              <a:rPr lang="es-ES" sz="1600" dirty="0"/>
              <a:t> </a:t>
            </a:r>
            <a:r>
              <a:rPr lang="es-ES" sz="1600" dirty="0" err="1"/>
              <a:t>aldiaren</a:t>
            </a:r>
            <a:r>
              <a:rPr lang="es-ES" sz="1600" dirty="0"/>
              <a:t> </a:t>
            </a:r>
            <a:r>
              <a:rPr lang="es-ES" sz="1600" dirty="0" err="1"/>
              <a:t>ondoren</a:t>
            </a:r>
            <a:r>
              <a:rPr lang="es-ES" sz="1600" dirty="0"/>
              <a:t>, </a:t>
            </a:r>
            <a:r>
              <a:rPr lang="es-ES" sz="1600" dirty="0" err="1"/>
              <a:t>odoljario</a:t>
            </a:r>
            <a:r>
              <a:rPr lang="es-ES" sz="1600" dirty="0"/>
              <a:t> </a:t>
            </a:r>
            <a:r>
              <a:rPr lang="es-ES" sz="1600" dirty="0" err="1"/>
              <a:t>handia</a:t>
            </a:r>
            <a:r>
              <a:rPr lang="es-ES" sz="1600" dirty="0"/>
              <a:t> </a:t>
            </a:r>
            <a:r>
              <a:rPr lang="es-ES" sz="1600" dirty="0" err="1"/>
              <a:t>izateko</a:t>
            </a:r>
            <a:r>
              <a:rPr lang="es-ES" sz="1600" dirty="0"/>
              <a:t> </a:t>
            </a:r>
            <a:r>
              <a:rPr lang="es-ES" sz="1600" dirty="0" err="1"/>
              <a:t>arrisku</a:t>
            </a:r>
            <a:r>
              <a:rPr lang="es-ES" sz="1600" dirty="0"/>
              <a:t> </a:t>
            </a:r>
            <a:r>
              <a:rPr lang="es-ES" sz="1600" dirty="0" err="1"/>
              <a:t>txikiagoarekin</a:t>
            </a:r>
            <a:r>
              <a:rPr lang="es-ES" sz="1600" dirty="0"/>
              <a:t> </a:t>
            </a:r>
            <a:r>
              <a:rPr lang="es-ES" sz="1600" dirty="0" err="1"/>
              <a:t>lotzen</a:t>
            </a:r>
            <a:r>
              <a:rPr lang="es-ES" sz="1600" dirty="0"/>
              <a:t> dela, </a:t>
            </a:r>
            <a:r>
              <a:rPr lang="es-ES" sz="1600" dirty="0" err="1"/>
              <a:t>gertaera</a:t>
            </a:r>
            <a:r>
              <a:rPr lang="es-ES" sz="1600" dirty="0"/>
              <a:t> </a:t>
            </a:r>
            <a:r>
              <a:rPr lang="es-ES" sz="1600" dirty="0" err="1"/>
              <a:t>iskemikoen</a:t>
            </a:r>
            <a:r>
              <a:rPr lang="es-ES" sz="1600" dirty="0"/>
              <a:t> </a:t>
            </a:r>
            <a:r>
              <a:rPr lang="es-ES" sz="1600" dirty="0" err="1"/>
              <a:t>gorakada</a:t>
            </a:r>
            <a:r>
              <a:rPr lang="es-ES" sz="1600" dirty="0"/>
              <a:t> </a:t>
            </a:r>
            <a:r>
              <a:rPr lang="es-ES" sz="1600" dirty="0" err="1"/>
              <a:t>nabarmenik</a:t>
            </a:r>
            <a:r>
              <a:rPr lang="es-ES" sz="1600" dirty="0"/>
              <a:t> </a:t>
            </a:r>
            <a:r>
              <a:rPr lang="es-ES" sz="1600" dirty="0" err="1"/>
              <a:t>gabe</a:t>
            </a:r>
            <a:r>
              <a:rPr lang="es-ES" sz="1600" dirty="0"/>
              <a:t>. </a:t>
            </a:r>
            <a:r>
              <a:rPr lang="es-ES" sz="1600" dirty="0" err="1"/>
              <a:t>Aurkikuntza</a:t>
            </a:r>
            <a:r>
              <a:rPr lang="es-ES" sz="1600" dirty="0"/>
              <a:t> </a:t>
            </a:r>
            <a:r>
              <a:rPr lang="es-ES" sz="1600" dirty="0" err="1"/>
              <a:t>horiek</a:t>
            </a:r>
            <a:r>
              <a:rPr lang="es-ES" sz="1600" dirty="0"/>
              <a:t> </a:t>
            </a:r>
            <a:r>
              <a:rPr lang="es-ES" sz="1600" dirty="0" err="1"/>
              <a:t>eragina</a:t>
            </a:r>
            <a:r>
              <a:rPr lang="es-ES" sz="1600" dirty="0"/>
              <a:t> izan </a:t>
            </a:r>
            <a:r>
              <a:rPr lang="es-ES" sz="1600" dirty="0" err="1"/>
              <a:t>lezakete</a:t>
            </a:r>
            <a:r>
              <a:rPr lang="es-ES" sz="1600" dirty="0"/>
              <a:t> </a:t>
            </a:r>
            <a:r>
              <a:rPr lang="es-ES" sz="1600" dirty="0" err="1"/>
              <a:t>etorkizuneko</a:t>
            </a:r>
            <a:r>
              <a:rPr lang="es-ES" sz="1600" dirty="0"/>
              <a:t> </a:t>
            </a:r>
            <a:r>
              <a:rPr lang="es-ES" sz="1600" dirty="0" err="1"/>
              <a:t>gidetan</a:t>
            </a:r>
            <a:r>
              <a:rPr lang="es-ES" sz="1600" dirty="0"/>
              <a:t>, </a:t>
            </a:r>
            <a:r>
              <a:rPr lang="es-ES" sz="1600" dirty="0" err="1"/>
              <a:t>bereziki</a:t>
            </a:r>
            <a:r>
              <a:rPr lang="es-ES" sz="1600" dirty="0"/>
              <a:t> </a:t>
            </a:r>
            <a:r>
              <a:rPr lang="es-ES" sz="1600" dirty="0" err="1"/>
              <a:t>odoljario</a:t>
            </a:r>
            <a:r>
              <a:rPr lang="es-ES" sz="1600" dirty="0"/>
              <a:t>- eta </a:t>
            </a:r>
            <a:r>
              <a:rPr lang="es-ES" sz="1600" dirty="0" err="1"/>
              <a:t>iskemia-arrisku</a:t>
            </a:r>
            <a:r>
              <a:rPr lang="es-ES" sz="1600" dirty="0"/>
              <a:t> </a:t>
            </a:r>
            <a:r>
              <a:rPr lang="es-ES" sz="1600" dirty="0" err="1"/>
              <a:t>handia</a:t>
            </a:r>
            <a:r>
              <a:rPr lang="es-ES" sz="1600" dirty="0"/>
              <a:t> </a:t>
            </a:r>
            <a:r>
              <a:rPr lang="es-ES" sz="1600" dirty="0" err="1"/>
              <a:t>edo</a:t>
            </a:r>
            <a:r>
              <a:rPr lang="es-ES" sz="1600" dirty="0"/>
              <a:t> </a:t>
            </a:r>
            <a:r>
              <a:rPr lang="es-ES" sz="1600" dirty="0" err="1"/>
              <a:t>AASaren</a:t>
            </a:r>
            <a:r>
              <a:rPr lang="es-ES" sz="1600" dirty="0"/>
              <a:t> </a:t>
            </a:r>
            <a:r>
              <a:rPr lang="es-ES" sz="1600" dirty="0" err="1"/>
              <a:t>tolerantzia</a:t>
            </a:r>
            <a:r>
              <a:rPr lang="es-ES" sz="1600" dirty="0"/>
              <a:t> </a:t>
            </a:r>
            <a:r>
              <a:rPr lang="es-ES" sz="1600" dirty="0" err="1"/>
              <a:t>txarra</a:t>
            </a:r>
            <a:r>
              <a:rPr lang="es-ES" sz="1600" dirty="0"/>
              <a:t> </a:t>
            </a:r>
            <a:r>
              <a:rPr lang="es-ES" sz="1600" dirty="0" err="1"/>
              <a:t>duten</a:t>
            </a:r>
            <a:r>
              <a:rPr lang="es-ES" sz="1600" dirty="0"/>
              <a:t> </a:t>
            </a:r>
            <a:r>
              <a:rPr lang="es-ES" sz="1600" dirty="0" err="1"/>
              <a:t>pazienteetan</a:t>
            </a:r>
            <a:r>
              <a:rPr lang="es-ES" sz="1600" dirty="0"/>
              <a:t>.</a:t>
            </a:r>
            <a:endParaRPr lang="es-ES" sz="900" dirty="0"/>
          </a:p>
        </p:txBody>
      </p:sp>
    </p:spTree>
    <p:extLst>
      <p:ext uri="{BB962C8B-B14F-4D97-AF65-F5344CB8AC3E}">
        <p14:creationId xmlns:p14="http://schemas.microsoft.com/office/powerpoint/2010/main" val="211825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6CF06339-49F6-0F43-8210-FBEEC6B00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951" y="172527"/>
            <a:ext cx="7772400" cy="473465"/>
          </a:xfrm>
        </p:spPr>
        <p:txBody>
          <a:bodyPr/>
          <a:lstStyle/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s-ES" sz="2000" dirty="0" smtClean="0"/>
              <a:t>ESTRATEGIA BERRIAK AZTERGAI</a:t>
            </a:r>
            <a:endParaRPr lang="es-ES" sz="2000" dirty="0"/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263106" y="680638"/>
            <a:ext cx="8475452" cy="4109976"/>
          </a:xfrm>
        </p:spPr>
        <p:txBody>
          <a:bodyPr>
            <a:noAutofit/>
          </a:bodyPr>
          <a:lstStyle/>
          <a:p>
            <a:pPr algn="just"/>
            <a:r>
              <a:rPr lang="es-ES" sz="1800" b="1" dirty="0" smtClean="0"/>
              <a:t>2</a:t>
            </a:r>
            <a:r>
              <a:rPr lang="es-ES" sz="1600" b="1" dirty="0" smtClean="0"/>
              <a:t>. </a:t>
            </a:r>
            <a:r>
              <a:rPr lang="es-ES" sz="1600" b="1" dirty="0" err="1" smtClean="0"/>
              <a:t>PATBa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gaixotasun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koronario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egonkorrean</a:t>
            </a:r>
            <a:endParaRPr lang="es-ES" sz="1600" dirty="0" smtClean="0"/>
          </a:p>
          <a:p>
            <a:pPr algn="just"/>
            <a:r>
              <a:rPr lang="es-ES" sz="1600" dirty="0" smtClean="0"/>
              <a:t>ESC 2017 </a:t>
            </a:r>
            <a:r>
              <a:rPr lang="es-ES" sz="1600" dirty="0" err="1" smtClean="0"/>
              <a:t>gidaren</a:t>
            </a:r>
            <a:r>
              <a:rPr lang="es-ES" sz="1600" dirty="0" smtClean="0"/>
              <a:t> </a:t>
            </a:r>
            <a:r>
              <a:rPr lang="es-ES" sz="1600" dirty="0" err="1" smtClean="0"/>
              <a:t>arabera</a:t>
            </a:r>
            <a:r>
              <a:rPr lang="es-ES" sz="1600" dirty="0" smtClean="0"/>
              <a:t>, </a:t>
            </a:r>
            <a:r>
              <a:rPr lang="es-ES" sz="1600" dirty="0" err="1" smtClean="0"/>
              <a:t>PATBa</a:t>
            </a:r>
            <a:r>
              <a:rPr lang="es-ES" sz="1600" dirty="0" smtClean="0"/>
              <a:t> </a:t>
            </a:r>
            <a:r>
              <a:rPr lang="es-ES" sz="1600" dirty="0" err="1" smtClean="0"/>
              <a:t>ez</a:t>
            </a:r>
            <a:r>
              <a:rPr lang="es-ES" sz="1600" dirty="0" smtClean="0"/>
              <a:t> </a:t>
            </a:r>
            <a:r>
              <a:rPr lang="es-ES" sz="1600" dirty="0" err="1" smtClean="0"/>
              <a:t>dago</a:t>
            </a:r>
            <a:r>
              <a:rPr lang="es-ES" sz="1600" dirty="0" smtClean="0"/>
              <a:t> </a:t>
            </a:r>
            <a:r>
              <a:rPr lang="es-ES" sz="1600" dirty="0" err="1" smtClean="0"/>
              <a:t>gomendatuta</a:t>
            </a:r>
            <a:r>
              <a:rPr lang="es-ES" sz="1600" dirty="0" smtClean="0"/>
              <a:t> </a:t>
            </a:r>
            <a:r>
              <a:rPr lang="es-ES" sz="1600" dirty="0" err="1" smtClean="0"/>
              <a:t>MIren</a:t>
            </a:r>
            <a:r>
              <a:rPr lang="es-ES" sz="1600" dirty="0" smtClean="0"/>
              <a:t> </a:t>
            </a:r>
            <a:r>
              <a:rPr lang="es-ES" sz="1600" dirty="0" err="1" smtClean="0"/>
              <a:t>aurrekaririk</a:t>
            </a:r>
            <a:r>
              <a:rPr lang="es-ES" sz="1600" dirty="0" smtClean="0"/>
              <a:t> </a:t>
            </a:r>
            <a:r>
              <a:rPr lang="es-ES" sz="1600" dirty="0" err="1" smtClean="0"/>
              <a:t>gabeko</a:t>
            </a:r>
            <a:r>
              <a:rPr lang="es-ES" sz="1600" dirty="0" smtClean="0"/>
              <a:t> </a:t>
            </a:r>
            <a:r>
              <a:rPr lang="es-ES" sz="1600" dirty="0" err="1" smtClean="0"/>
              <a:t>GKEa</a:t>
            </a:r>
            <a:r>
              <a:rPr lang="es-ES" sz="1600" dirty="0" smtClean="0"/>
              <a:t> </a:t>
            </a:r>
            <a:r>
              <a:rPr lang="es-ES" sz="1600" dirty="0" err="1" smtClean="0"/>
              <a:t>duten</a:t>
            </a:r>
            <a:r>
              <a:rPr lang="es-ES" sz="1600" dirty="0" smtClean="0"/>
              <a:t> </a:t>
            </a:r>
            <a:r>
              <a:rPr lang="es-ES" sz="1600" dirty="0" err="1" smtClean="0"/>
              <a:t>pazienteentzat</a:t>
            </a:r>
            <a:r>
              <a:rPr lang="es-ES" sz="1600" dirty="0" smtClean="0"/>
              <a:t>, </a:t>
            </a:r>
            <a:r>
              <a:rPr lang="es-ES" sz="1600" dirty="0" err="1" smtClean="0"/>
              <a:t>tratamendu</a:t>
            </a:r>
            <a:r>
              <a:rPr lang="es-ES" sz="1600" dirty="0" smtClean="0"/>
              <a:t> </a:t>
            </a:r>
            <a:r>
              <a:rPr lang="es-ES" sz="1600" dirty="0" err="1" smtClean="0"/>
              <a:t>medikoa</a:t>
            </a:r>
            <a:r>
              <a:rPr lang="es-ES" sz="1600" dirty="0" smtClean="0"/>
              <a:t> </a:t>
            </a:r>
            <a:r>
              <a:rPr lang="es-ES" sz="1600" dirty="0" err="1" smtClean="0"/>
              <a:t>soilik</a:t>
            </a:r>
            <a:r>
              <a:rPr lang="es-ES" sz="1600" dirty="0" smtClean="0"/>
              <a:t> </a:t>
            </a:r>
            <a:r>
              <a:rPr lang="es-ES" sz="1600" dirty="0" err="1" smtClean="0"/>
              <a:t>jasotzen</a:t>
            </a:r>
            <a:r>
              <a:rPr lang="es-ES" sz="1600" dirty="0" smtClean="0"/>
              <a:t> </a:t>
            </a:r>
            <a:r>
              <a:rPr lang="es-ES" sz="1600" dirty="0" err="1" smtClean="0"/>
              <a:t>badute</a:t>
            </a:r>
            <a:r>
              <a:rPr lang="es-ES" sz="1600" dirty="0" smtClean="0"/>
              <a:t> (</a:t>
            </a:r>
            <a:r>
              <a:rPr lang="es-ES" sz="1600" dirty="0" err="1" smtClean="0"/>
              <a:t>aurretiko</a:t>
            </a:r>
            <a:r>
              <a:rPr lang="es-ES" sz="1600" dirty="0" smtClean="0"/>
              <a:t> </a:t>
            </a:r>
            <a:r>
              <a:rPr lang="es-ES" sz="1600" dirty="0" err="1" smtClean="0"/>
              <a:t>EKPrik</a:t>
            </a:r>
            <a:r>
              <a:rPr lang="es-ES" sz="1600" dirty="0" smtClean="0"/>
              <a:t> </a:t>
            </a:r>
            <a:r>
              <a:rPr lang="es-ES" sz="1600" dirty="0" err="1" smtClean="0"/>
              <a:t>gabe</a:t>
            </a:r>
            <a:r>
              <a:rPr lang="es-ES" sz="1600" dirty="0" smtClean="0"/>
              <a:t>). CHARISMA </a:t>
            </a:r>
            <a:r>
              <a:rPr lang="es-ES" sz="1600" dirty="0" err="1" smtClean="0"/>
              <a:t>ikerketan</a:t>
            </a:r>
            <a:r>
              <a:rPr lang="es-ES" sz="1600" dirty="0" smtClean="0"/>
              <a:t>, non </a:t>
            </a:r>
            <a:r>
              <a:rPr lang="es-ES" sz="1600" dirty="0" err="1" smtClean="0"/>
              <a:t>gaixotasun</a:t>
            </a:r>
            <a:r>
              <a:rPr lang="es-ES" sz="1600" dirty="0" smtClean="0"/>
              <a:t> </a:t>
            </a:r>
            <a:r>
              <a:rPr lang="es-ES" sz="1600" dirty="0" err="1" smtClean="0"/>
              <a:t>baskular</a:t>
            </a:r>
            <a:r>
              <a:rPr lang="es-ES" sz="1600" dirty="0" smtClean="0"/>
              <a:t> </a:t>
            </a:r>
            <a:r>
              <a:rPr lang="es-ES" sz="1600" dirty="0" err="1" smtClean="0"/>
              <a:t>egonkorra</a:t>
            </a:r>
            <a:r>
              <a:rPr lang="es-ES" sz="1600" dirty="0" smtClean="0"/>
              <a:t> </a:t>
            </a:r>
            <a:r>
              <a:rPr lang="es-ES" sz="1600" dirty="0" err="1" smtClean="0"/>
              <a:t>duten</a:t>
            </a:r>
            <a:r>
              <a:rPr lang="es-ES" sz="1600" dirty="0" smtClean="0"/>
              <a:t> </a:t>
            </a:r>
            <a:r>
              <a:rPr lang="es-ES" sz="1600" dirty="0" err="1" smtClean="0"/>
              <a:t>edo</a:t>
            </a:r>
            <a:r>
              <a:rPr lang="es-ES" sz="1600" dirty="0" smtClean="0"/>
              <a:t> </a:t>
            </a:r>
            <a:r>
              <a:rPr lang="es-ES" sz="1600" dirty="0" err="1" smtClean="0"/>
              <a:t>gertakari</a:t>
            </a:r>
            <a:r>
              <a:rPr lang="es-ES" sz="1600" dirty="0" smtClean="0"/>
              <a:t> </a:t>
            </a:r>
            <a:r>
              <a:rPr lang="es-ES" sz="1600" dirty="0" err="1" smtClean="0"/>
              <a:t>aterotronbotikoak</a:t>
            </a:r>
            <a:r>
              <a:rPr lang="es-ES" sz="1600" dirty="0" smtClean="0"/>
              <a:t> </a:t>
            </a:r>
            <a:r>
              <a:rPr lang="es-ES" sz="1600" dirty="0" err="1" smtClean="0"/>
              <a:t>izateko</a:t>
            </a:r>
            <a:r>
              <a:rPr lang="es-ES" sz="1600" dirty="0" smtClean="0"/>
              <a:t> </a:t>
            </a:r>
            <a:r>
              <a:rPr lang="es-ES" sz="1600" dirty="0" err="1" smtClean="0"/>
              <a:t>arriskua</a:t>
            </a:r>
            <a:r>
              <a:rPr lang="es-ES" sz="1600" dirty="0" smtClean="0"/>
              <a:t> </a:t>
            </a:r>
            <a:r>
              <a:rPr lang="es-ES" sz="1600" dirty="0" err="1" smtClean="0"/>
              <a:t>duten</a:t>
            </a:r>
            <a:r>
              <a:rPr lang="es-ES" sz="1600" dirty="0" smtClean="0"/>
              <a:t> </a:t>
            </a:r>
            <a:r>
              <a:rPr lang="es-ES" sz="1600" dirty="0" err="1" smtClean="0"/>
              <a:t>pazienteak</a:t>
            </a:r>
            <a:r>
              <a:rPr lang="es-ES" sz="1600" dirty="0" smtClean="0"/>
              <a:t> </a:t>
            </a:r>
            <a:r>
              <a:rPr lang="es-ES" sz="1600" dirty="0" err="1" smtClean="0"/>
              <a:t>barne</a:t>
            </a:r>
            <a:r>
              <a:rPr lang="es-ES" sz="1600" dirty="0" smtClean="0"/>
              <a:t> </a:t>
            </a:r>
            <a:r>
              <a:rPr lang="es-ES" sz="1600" dirty="0" err="1" smtClean="0"/>
              <a:t>hartu</a:t>
            </a:r>
            <a:r>
              <a:rPr lang="es-ES" sz="1600" dirty="0" smtClean="0"/>
              <a:t> </a:t>
            </a:r>
            <a:r>
              <a:rPr lang="es-ES" sz="1600" dirty="0" err="1" smtClean="0"/>
              <a:t>baitziren</a:t>
            </a:r>
            <a:r>
              <a:rPr lang="es-ES" sz="1600" dirty="0" smtClean="0"/>
              <a:t>, </a:t>
            </a:r>
            <a:r>
              <a:rPr lang="es-ES" sz="1600" dirty="0" err="1" smtClean="0"/>
              <a:t>ikusi</a:t>
            </a:r>
            <a:r>
              <a:rPr lang="es-ES" sz="1600" dirty="0" smtClean="0"/>
              <a:t> zen </a:t>
            </a:r>
            <a:r>
              <a:rPr lang="es-ES" sz="1600" dirty="0" err="1" smtClean="0"/>
              <a:t>ezen</a:t>
            </a:r>
            <a:r>
              <a:rPr lang="es-ES" sz="1600" dirty="0" smtClean="0"/>
              <a:t> </a:t>
            </a:r>
            <a:r>
              <a:rPr lang="es-ES" sz="1600" dirty="0" err="1" smtClean="0"/>
              <a:t>Klopidogrela</a:t>
            </a:r>
            <a:r>
              <a:rPr lang="es-ES" sz="1600" dirty="0" smtClean="0"/>
              <a:t> + AAS </a:t>
            </a:r>
            <a:r>
              <a:rPr lang="es-ES" sz="1600" dirty="0" err="1" smtClean="0"/>
              <a:t>erabiltzen</a:t>
            </a:r>
            <a:r>
              <a:rPr lang="es-ES" sz="1600" dirty="0" smtClean="0"/>
              <a:t> </a:t>
            </a:r>
            <a:r>
              <a:rPr lang="es-ES" sz="1600" dirty="0" err="1" smtClean="0"/>
              <a:t>zuen</a:t>
            </a:r>
            <a:r>
              <a:rPr lang="es-ES" sz="1600" dirty="0" smtClean="0"/>
              <a:t> </a:t>
            </a:r>
            <a:r>
              <a:rPr lang="es-ES" sz="1600" dirty="0" err="1" smtClean="0"/>
              <a:t>PATBa</a:t>
            </a:r>
            <a:r>
              <a:rPr lang="es-ES" sz="1600" dirty="0" smtClean="0"/>
              <a:t> </a:t>
            </a:r>
            <a:r>
              <a:rPr lang="es-ES" sz="1600" dirty="0" err="1" smtClean="0"/>
              <a:t>ez</a:t>
            </a:r>
            <a:r>
              <a:rPr lang="es-ES" sz="1600" dirty="0" smtClean="0"/>
              <a:t> </a:t>
            </a:r>
            <a:r>
              <a:rPr lang="es-ES" sz="1600" dirty="0" err="1" smtClean="0"/>
              <a:t>zela</a:t>
            </a:r>
            <a:r>
              <a:rPr lang="es-ES" sz="1600" dirty="0" smtClean="0"/>
              <a:t> </a:t>
            </a:r>
            <a:r>
              <a:rPr lang="es-ES" sz="1600" dirty="0" err="1" smtClean="0"/>
              <a:t>askoz</a:t>
            </a:r>
            <a:r>
              <a:rPr lang="es-ES" sz="1600" dirty="0" smtClean="0"/>
              <a:t> ere estrategia </a:t>
            </a:r>
            <a:r>
              <a:rPr lang="es-ES" sz="1600" dirty="0" err="1" smtClean="0"/>
              <a:t>eraginkorragoa</a:t>
            </a:r>
            <a:r>
              <a:rPr lang="es-ES" sz="1600" dirty="0" smtClean="0"/>
              <a:t> </a:t>
            </a:r>
            <a:r>
              <a:rPr lang="es-ES" sz="1600" dirty="0" err="1" smtClean="0"/>
              <a:t>AASa</a:t>
            </a:r>
            <a:r>
              <a:rPr lang="es-ES" sz="1600" dirty="0" smtClean="0"/>
              <a:t> </a:t>
            </a:r>
            <a:r>
              <a:rPr lang="es-ES" sz="1600" dirty="0" err="1" smtClean="0"/>
              <a:t>monoterapian</a:t>
            </a:r>
            <a:r>
              <a:rPr lang="es-ES" sz="1600" dirty="0" smtClean="0"/>
              <a:t> </a:t>
            </a:r>
            <a:r>
              <a:rPr lang="es-ES" sz="1600" dirty="0" err="1" smtClean="0"/>
              <a:t>erabilita</a:t>
            </a:r>
            <a:r>
              <a:rPr lang="es-ES" sz="1600" dirty="0" smtClean="0"/>
              <a:t> </a:t>
            </a:r>
            <a:r>
              <a:rPr lang="es-ES" sz="1600" dirty="0" err="1" smtClean="0"/>
              <a:t>baino</a:t>
            </a:r>
            <a:r>
              <a:rPr lang="es-ES" sz="1600" dirty="0" smtClean="0"/>
              <a:t> </a:t>
            </a:r>
            <a:r>
              <a:rPr lang="es-ES" sz="1600" dirty="0" err="1" smtClean="0"/>
              <a:t>MIen</a:t>
            </a:r>
            <a:r>
              <a:rPr lang="es-ES" sz="1600" dirty="0" smtClean="0"/>
              <a:t>, </a:t>
            </a:r>
            <a:r>
              <a:rPr lang="es-ES" sz="1600" dirty="0" err="1" smtClean="0"/>
              <a:t>garuneko</a:t>
            </a:r>
            <a:r>
              <a:rPr lang="es-ES" sz="1600" dirty="0" smtClean="0"/>
              <a:t> </a:t>
            </a:r>
            <a:r>
              <a:rPr lang="es-ES" sz="1600" dirty="0" err="1" smtClean="0"/>
              <a:t>hodietako</a:t>
            </a:r>
            <a:r>
              <a:rPr lang="es-ES" sz="1600" dirty="0" smtClean="0"/>
              <a:t> </a:t>
            </a:r>
            <a:r>
              <a:rPr lang="es-ES" sz="1600" dirty="0" err="1" smtClean="0"/>
              <a:t>istripuen</a:t>
            </a:r>
            <a:r>
              <a:rPr lang="es-ES" sz="1600" dirty="0" smtClean="0"/>
              <a:t> </a:t>
            </a:r>
            <a:r>
              <a:rPr lang="es-ES" sz="1600" dirty="0" err="1" smtClean="0"/>
              <a:t>edo</a:t>
            </a:r>
            <a:r>
              <a:rPr lang="es-ES" sz="1600" dirty="0" smtClean="0"/>
              <a:t> </a:t>
            </a:r>
            <a:r>
              <a:rPr lang="es-ES" sz="1600" dirty="0" err="1" smtClean="0"/>
              <a:t>heriotza</a:t>
            </a:r>
            <a:r>
              <a:rPr lang="es-ES" sz="1600" dirty="0" smtClean="0"/>
              <a:t> </a:t>
            </a:r>
            <a:r>
              <a:rPr lang="es-ES" sz="1600" dirty="0" err="1" smtClean="0"/>
              <a:t>kardiobaskularren</a:t>
            </a:r>
            <a:r>
              <a:rPr lang="es-ES" sz="1600" dirty="0" smtClean="0"/>
              <a:t> tasa </a:t>
            </a:r>
            <a:r>
              <a:rPr lang="es-ES" sz="1600" dirty="0" err="1" smtClean="0"/>
              <a:t>murrizteko</a:t>
            </a:r>
            <a:r>
              <a:rPr lang="es-ES" sz="1600" dirty="0" smtClean="0"/>
              <a:t>.</a:t>
            </a:r>
          </a:p>
          <a:p>
            <a:pPr algn="just"/>
            <a:r>
              <a:rPr lang="es-ES" sz="1600" dirty="0" err="1" smtClean="0"/>
              <a:t>FDAk</a:t>
            </a:r>
            <a:r>
              <a:rPr lang="es-ES" sz="1600" dirty="0" smtClean="0"/>
              <a:t> </a:t>
            </a:r>
            <a:r>
              <a:rPr lang="es-ES" sz="1600" dirty="0" err="1" smtClean="0"/>
              <a:t>berriki</a:t>
            </a:r>
            <a:r>
              <a:rPr lang="es-ES" sz="1600" dirty="0" smtClean="0"/>
              <a:t> </a:t>
            </a:r>
            <a:r>
              <a:rPr lang="es-ES" sz="1600" dirty="0" err="1" smtClean="0"/>
              <a:t>baimendu</a:t>
            </a:r>
            <a:r>
              <a:rPr lang="es-ES" sz="1600" dirty="0" smtClean="0"/>
              <a:t> du </a:t>
            </a:r>
            <a:r>
              <a:rPr lang="es-ES" sz="1600" dirty="0" err="1" smtClean="0"/>
              <a:t>PATBa</a:t>
            </a:r>
            <a:r>
              <a:rPr lang="es-ES" sz="1600" dirty="0" smtClean="0"/>
              <a:t> </a:t>
            </a:r>
            <a:r>
              <a:rPr lang="es-ES" sz="1600" dirty="0" err="1" smtClean="0"/>
              <a:t>tikagrelorrarekin</a:t>
            </a:r>
            <a:r>
              <a:rPr lang="es-ES" sz="1600" dirty="0" smtClean="0"/>
              <a:t> </a:t>
            </a:r>
            <a:r>
              <a:rPr lang="es-ES" sz="1600" dirty="0" err="1" smtClean="0"/>
              <a:t>aholkatzea</a:t>
            </a:r>
            <a:r>
              <a:rPr lang="es-ES" sz="1600" dirty="0" smtClean="0"/>
              <a:t>, </a:t>
            </a:r>
            <a:r>
              <a:rPr lang="es-ES" sz="1600" dirty="0" err="1" smtClean="0"/>
              <a:t>arrisku</a:t>
            </a:r>
            <a:r>
              <a:rPr lang="es-ES" sz="1600" dirty="0" smtClean="0"/>
              <a:t> </a:t>
            </a:r>
            <a:r>
              <a:rPr lang="es-ES" sz="1600" dirty="0" err="1" smtClean="0"/>
              <a:t>handiko</a:t>
            </a:r>
            <a:r>
              <a:rPr lang="es-ES" sz="1600" dirty="0" smtClean="0"/>
              <a:t> </a:t>
            </a:r>
            <a:r>
              <a:rPr lang="es-ES" sz="1600" dirty="0" err="1" smtClean="0"/>
              <a:t>gaixotasun</a:t>
            </a:r>
            <a:r>
              <a:rPr lang="es-ES" sz="1600" dirty="0" smtClean="0"/>
              <a:t> </a:t>
            </a:r>
            <a:r>
              <a:rPr lang="es-ES" sz="1600" dirty="0" err="1" smtClean="0"/>
              <a:t>koronario</a:t>
            </a:r>
            <a:r>
              <a:rPr lang="es-ES" sz="1600" dirty="0" smtClean="0"/>
              <a:t> </a:t>
            </a:r>
            <a:r>
              <a:rPr lang="es-ES" sz="1600" dirty="0" err="1" smtClean="0"/>
              <a:t>egonkorra</a:t>
            </a:r>
            <a:r>
              <a:rPr lang="es-ES" sz="1600" dirty="0" smtClean="0"/>
              <a:t> </a:t>
            </a:r>
            <a:r>
              <a:rPr lang="es-ES" sz="1600" dirty="0" err="1" smtClean="0"/>
              <a:t>duten</a:t>
            </a:r>
            <a:r>
              <a:rPr lang="es-ES" sz="1600" dirty="0" smtClean="0"/>
              <a:t> </a:t>
            </a:r>
            <a:r>
              <a:rPr lang="es-ES" sz="1600" dirty="0" err="1" smtClean="0"/>
              <a:t>pazienteetan</a:t>
            </a:r>
            <a:r>
              <a:rPr lang="es-ES" sz="1600" dirty="0" smtClean="0"/>
              <a:t> </a:t>
            </a:r>
            <a:r>
              <a:rPr lang="es-ES" sz="1600" dirty="0" err="1" smtClean="0"/>
              <a:t>lehen</a:t>
            </a:r>
            <a:r>
              <a:rPr lang="es-ES" sz="1600" dirty="0" smtClean="0"/>
              <a:t> MIA </a:t>
            </a:r>
            <a:r>
              <a:rPr lang="es-ES" sz="1600" dirty="0" err="1" smtClean="0"/>
              <a:t>edo</a:t>
            </a:r>
            <a:r>
              <a:rPr lang="es-ES" sz="1600" dirty="0" smtClean="0"/>
              <a:t> </a:t>
            </a:r>
            <a:r>
              <a:rPr lang="es-ES" sz="1600" dirty="0" err="1" smtClean="0"/>
              <a:t>iktusa</a:t>
            </a:r>
            <a:r>
              <a:rPr lang="es-ES" sz="1600" dirty="0" smtClean="0"/>
              <a:t> </a:t>
            </a:r>
            <a:r>
              <a:rPr lang="es-ES" sz="1600" dirty="0" err="1" smtClean="0"/>
              <a:t>izateko</a:t>
            </a:r>
            <a:r>
              <a:rPr lang="es-ES" sz="1600" dirty="0" smtClean="0"/>
              <a:t> </a:t>
            </a:r>
            <a:r>
              <a:rPr lang="es-ES" sz="1600" dirty="0" err="1" smtClean="0"/>
              <a:t>arriskua</a:t>
            </a:r>
            <a:r>
              <a:rPr lang="es-ES" sz="1600" dirty="0" smtClean="0"/>
              <a:t> </a:t>
            </a:r>
            <a:r>
              <a:rPr lang="es-ES" sz="1600" dirty="0" err="1" smtClean="0"/>
              <a:t>murrizteko</a:t>
            </a:r>
            <a:r>
              <a:rPr lang="es-ES" sz="1600" dirty="0"/>
              <a:t>,</a:t>
            </a:r>
            <a:r>
              <a:rPr lang="es-ES" sz="1600" dirty="0" smtClean="0"/>
              <a:t> THEMIS17 </a:t>
            </a:r>
            <a:r>
              <a:rPr lang="es-ES" sz="1600" dirty="0" err="1" smtClean="0"/>
              <a:t>entseguaren</a:t>
            </a:r>
            <a:r>
              <a:rPr lang="es-ES" sz="1600" dirty="0" smtClean="0"/>
              <a:t> </a:t>
            </a:r>
            <a:r>
              <a:rPr lang="es-ES" sz="1600" dirty="0" err="1" smtClean="0"/>
              <a:t>emaitzetan</a:t>
            </a:r>
            <a:r>
              <a:rPr lang="es-ES" sz="1600" dirty="0" smtClean="0"/>
              <a:t> </a:t>
            </a:r>
            <a:r>
              <a:rPr lang="es-ES" sz="1600" dirty="0" err="1" smtClean="0"/>
              <a:t>oinarrituz</a:t>
            </a:r>
            <a:r>
              <a:rPr lang="es-ES" sz="1600" dirty="0" smtClean="0"/>
              <a:t>. </a:t>
            </a:r>
            <a:r>
              <a:rPr lang="es-ES" sz="1600" dirty="0" err="1" smtClean="0"/>
              <a:t>Ausazko</a:t>
            </a:r>
            <a:r>
              <a:rPr lang="es-ES" sz="1600" dirty="0" smtClean="0"/>
              <a:t> </a:t>
            </a:r>
            <a:r>
              <a:rPr lang="es-ES" sz="1600" dirty="0" err="1" smtClean="0"/>
              <a:t>entsegu</a:t>
            </a:r>
            <a:r>
              <a:rPr lang="es-ES" sz="1600" dirty="0" smtClean="0"/>
              <a:t> </a:t>
            </a:r>
            <a:r>
              <a:rPr lang="es-ES" sz="1600" dirty="0" err="1" smtClean="0"/>
              <a:t>bat</a:t>
            </a:r>
            <a:r>
              <a:rPr lang="es-ES" sz="1600" dirty="0" smtClean="0"/>
              <a:t> da, </a:t>
            </a:r>
            <a:r>
              <a:rPr lang="es-ES" sz="1600" dirty="0" err="1" smtClean="0"/>
              <a:t>itsu</a:t>
            </a:r>
            <a:r>
              <a:rPr lang="es-ES" sz="1600" dirty="0" smtClean="0"/>
              <a:t> </a:t>
            </a:r>
            <a:r>
              <a:rPr lang="es-ES" sz="1600" dirty="0" err="1" smtClean="0"/>
              <a:t>bikoitzekoa</a:t>
            </a:r>
            <a:r>
              <a:rPr lang="es-ES" sz="1600" dirty="0" smtClean="0"/>
              <a:t>, 50 </a:t>
            </a:r>
            <a:r>
              <a:rPr lang="es-ES" sz="1600" dirty="0" err="1" smtClean="0"/>
              <a:t>urtetik</a:t>
            </a:r>
            <a:r>
              <a:rPr lang="es-ES" sz="1600" dirty="0" smtClean="0"/>
              <a:t> </a:t>
            </a:r>
            <a:r>
              <a:rPr lang="es-ES" sz="1600" dirty="0" err="1" smtClean="0"/>
              <a:t>gorako</a:t>
            </a:r>
            <a:r>
              <a:rPr lang="es-ES" sz="1600" dirty="0" smtClean="0"/>
              <a:t> 19.220 parte-</a:t>
            </a:r>
            <a:r>
              <a:rPr lang="es-ES" sz="1600" dirty="0" err="1" smtClean="0"/>
              <a:t>hartzailerekin</a:t>
            </a:r>
            <a:r>
              <a:rPr lang="es-ES" sz="1600" dirty="0" smtClean="0"/>
              <a:t> </a:t>
            </a:r>
            <a:r>
              <a:rPr lang="es-ES" sz="1600" dirty="0" err="1" smtClean="0"/>
              <a:t>egindakoa</a:t>
            </a:r>
            <a:r>
              <a:rPr lang="es-ES" sz="1600" dirty="0" smtClean="0"/>
              <a:t>, </a:t>
            </a:r>
            <a:r>
              <a:rPr lang="es-ES" sz="1600" dirty="0" err="1" smtClean="0"/>
              <a:t>gaixotasun</a:t>
            </a:r>
            <a:r>
              <a:rPr lang="es-ES" sz="1600" dirty="0" smtClean="0"/>
              <a:t> arterial </a:t>
            </a:r>
            <a:r>
              <a:rPr lang="es-ES" sz="1600" dirty="0" err="1" smtClean="0"/>
              <a:t>koronarioa</a:t>
            </a:r>
            <a:r>
              <a:rPr lang="es-ES" sz="1600" dirty="0" smtClean="0"/>
              <a:t> </a:t>
            </a:r>
            <a:r>
              <a:rPr lang="es-ES" sz="1600" dirty="0" err="1" smtClean="0"/>
              <a:t>dutenak</a:t>
            </a:r>
            <a:r>
              <a:rPr lang="es-ES" sz="1600" dirty="0" smtClean="0"/>
              <a:t> eta 2 </a:t>
            </a:r>
            <a:r>
              <a:rPr lang="es-ES" sz="1600" dirty="0" err="1" smtClean="0"/>
              <a:t>motako</a:t>
            </a:r>
            <a:r>
              <a:rPr lang="es-ES" sz="1600" dirty="0" smtClean="0"/>
              <a:t> diabetes </a:t>
            </a:r>
            <a:r>
              <a:rPr lang="es-ES" sz="1600" dirty="0" err="1" smtClean="0"/>
              <a:t>mellitusa</a:t>
            </a:r>
            <a:r>
              <a:rPr lang="es-ES" sz="1600" dirty="0" smtClean="0"/>
              <a:t> </a:t>
            </a:r>
            <a:r>
              <a:rPr lang="es-ES" sz="1600" dirty="0" err="1" smtClean="0"/>
              <a:t>dutenak</a:t>
            </a:r>
            <a:r>
              <a:rPr lang="es-ES" sz="1600" dirty="0" smtClean="0"/>
              <a:t>. 39,9 </a:t>
            </a:r>
            <a:r>
              <a:rPr lang="es-ES" sz="1600" dirty="0" err="1" smtClean="0"/>
              <a:t>hilabeteko</a:t>
            </a:r>
            <a:r>
              <a:rPr lang="es-ES" sz="1600" dirty="0" smtClean="0"/>
              <a:t> </a:t>
            </a:r>
            <a:r>
              <a:rPr lang="es-ES" sz="1600" dirty="0" err="1" smtClean="0"/>
              <a:t>batez</a:t>
            </a:r>
            <a:r>
              <a:rPr lang="es-ES" sz="1600" dirty="0" smtClean="0"/>
              <a:t> </a:t>
            </a:r>
            <a:r>
              <a:rPr lang="es-ES" sz="1600" dirty="0" err="1" smtClean="0"/>
              <a:t>besteko</a:t>
            </a:r>
            <a:r>
              <a:rPr lang="es-ES" sz="1600" dirty="0" smtClean="0"/>
              <a:t> </a:t>
            </a:r>
            <a:r>
              <a:rPr lang="es-ES" sz="1600" dirty="0" err="1" smtClean="0"/>
              <a:t>jarraipenaren</a:t>
            </a:r>
            <a:r>
              <a:rPr lang="es-ES" sz="1600" dirty="0" smtClean="0"/>
              <a:t> </a:t>
            </a:r>
            <a:r>
              <a:rPr lang="es-ES" sz="1600" dirty="0" err="1" smtClean="0"/>
              <a:t>ondoren</a:t>
            </a:r>
            <a:r>
              <a:rPr lang="es-ES" sz="1600" dirty="0" smtClean="0"/>
              <a:t>, </a:t>
            </a:r>
            <a:r>
              <a:rPr lang="es-ES" sz="1600" dirty="0" err="1" smtClean="0"/>
              <a:t>ikusi</a:t>
            </a:r>
            <a:r>
              <a:rPr lang="es-ES" sz="1600" dirty="0" smtClean="0"/>
              <a:t> zen </a:t>
            </a:r>
            <a:r>
              <a:rPr lang="es-ES" sz="1600" dirty="0" err="1" smtClean="0"/>
              <a:t>PATBaren</a:t>
            </a:r>
            <a:r>
              <a:rPr lang="es-ES" sz="1600" dirty="0" smtClean="0"/>
              <a:t> </a:t>
            </a:r>
            <a:r>
              <a:rPr lang="es-ES" sz="1600" dirty="0" err="1" smtClean="0"/>
              <a:t>taldean</a:t>
            </a:r>
            <a:r>
              <a:rPr lang="es-ES" sz="1600" dirty="0" smtClean="0"/>
              <a:t> </a:t>
            </a:r>
            <a:r>
              <a:rPr lang="es-ES" sz="1600" dirty="0" err="1" smtClean="0"/>
              <a:t>tikagrelorra</a:t>
            </a:r>
            <a:r>
              <a:rPr lang="es-ES" sz="1600" dirty="0" smtClean="0"/>
              <a:t> </a:t>
            </a:r>
            <a:r>
              <a:rPr lang="es-ES" sz="1600" dirty="0" err="1" smtClean="0"/>
              <a:t>erabiliz</a:t>
            </a:r>
            <a:r>
              <a:rPr lang="es-ES" sz="1600" dirty="0" smtClean="0"/>
              <a:t> </a:t>
            </a:r>
            <a:r>
              <a:rPr lang="es-ES" sz="1600" dirty="0" err="1" smtClean="0"/>
              <a:t>gertakari</a:t>
            </a:r>
            <a:r>
              <a:rPr lang="es-ES" sz="1600" dirty="0" smtClean="0"/>
              <a:t> </a:t>
            </a:r>
            <a:r>
              <a:rPr lang="es-ES" sz="1600" dirty="0" err="1" smtClean="0"/>
              <a:t>kardiobaskularrak</a:t>
            </a:r>
            <a:r>
              <a:rPr lang="es-ES" sz="1600" dirty="0" smtClean="0"/>
              <a:t> </a:t>
            </a:r>
            <a:r>
              <a:rPr lang="es-ES" sz="1600" dirty="0" err="1" smtClean="0"/>
              <a:t>modu</a:t>
            </a:r>
            <a:r>
              <a:rPr lang="es-ES" sz="1600" dirty="0" smtClean="0"/>
              <a:t> </a:t>
            </a:r>
            <a:r>
              <a:rPr lang="es-ES" sz="1600" dirty="0" err="1" smtClean="0"/>
              <a:t>apal</a:t>
            </a:r>
            <a:r>
              <a:rPr lang="es-ES" sz="1600" dirty="0" smtClean="0"/>
              <a:t> </a:t>
            </a:r>
            <a:r>
              <a:rPr lang="es-ES" sz="1600" dirty="0" err="1" smtClean="0"/>
              <a:t>baina</a:t>
            </a:r>
            <a:r>
              <a:rPr lang="es-ES" sz="1600" dirty="0" smtClean="0"/>
              <a:t> </a:t>
            </a:r>
            <a:r>
              <a:rPr lang="es-ES" sz="1600" dirty="0" err="1" smtClean="0"/>
              <a:t>esanguratsuan</a:t>
            </a:r>
            <a:r>
              <a:rPr lang="es-ES" sz="1600" dirty="0" smtClean="0"/>
              <a:t> </a:t>
            </a:r>
            <a:r>
              <a:rPr lang="es-ES" sz="1600" dirty="0" err="1" smtClean="0"/>
              <a:t>murriztu</a:t>
            </a:r>
            <a:r>
              <a:rPr lang="es-ES" sz="1600" dirty="0" smtClean="0"/>
              <a:t> </a:t>
            </a:r>
            <a:r>
              <a:rPr lang="es-ES" sz="1600" dirty="0" err="1" smtClean="0"/>
              <a:t>zirela</a:t>
            </a:r>
            <a:r>
              <a:rPr lang="es-ES" sz="1600" dirty="0" smtClean="0"/>
              <a:t> 36 </a:t>
            </a:r>
            <a:r>
              <a:rPr lang="es-ES" sz="1600" dirty="0" err="1" smtClean="0"/>
              <a:t>hilabetera</a:t>
            </a:r>
            <a:r>
              <a:rPr lang="es-ES" sz="1600" dirty="0" smtClean="0"/>
              <a:t> </a:t>
            </a:r>
            <a:r>
              <a:rPr lang="es-ES" sz="1600" dirty="0" err="1" smtClean="0"/>
              <a:t>kontrol-taldearekin</a:t>
            </a:r>
            <a:r>
              <a:rPr lang="es-ES" sz="1600" dirty="0" smtClean="0"/>
              <a:t> </a:t>
            </a:r>
            <a:r>
              <a:rPr lang="es-ES" sz="1600" dirty="0" err="1" smtClean="0"/>
              <a:t>alderatuta</a:t>
            </a:r>
            <a:r>
              <a:rPr lang="es-ES" sz="1600" dirty="0" smtClean="0"/>
              <a:t> (AAS </a:t>
            </a:r>
            <a:r>
              <a:rPr lang="es-ES" sz="1600" dirty="0" err="1" smtClean="0"/>
              <a:t>monoterapian</a:t>
            </a:r>
            <a:r>
              <a:rPr lang="es-ES" sz="1600" dirty="0" smtClean="0"/>
              <a:t>), </a:t>
            </a:r>
            <a:r>
              <a:rPr lang="es-ES" sz="1600" dirty="0" err="1" smtClean="0"/>
              <a:t>baina</a:t>
            </a:r>
            <a:r>
              <a:rPr lang="es-ES" sz="1600" dirty="0" smtClean="0"/>
              <a:t> </a:t>
            </a:r>
            <a:r>
              <a:rPr lang="es-ES" sz="1600" dirty="0" err="1" smtClean="0"/>
              <a:t>tikagrelorrarekin</a:t>
            </a:r>
            <a:r>
              <a:rPr lang="es-ES" sz="1600" dirty="0" smtClean="0"/>
              <a:t> ere </a:t>
            </a:r>
            <a:r>
              <a:rPr lang="es-ES" sz="1600" dirty="0" err="1" smtClean="0"/>
              <a:t>maizago</a:t>
            </a:r>
            <a:r>
              <a:rPr lang="es-ES" sz="1600" dirty="0" smtClean="0"/>
              <a:t> izan </a:t>
            </a:r>
            <a:r>
              <a:rPr lang="es-ES" sz="1600" dirty="0" err="1" smtClean="0"/>
              <a:t>zirela</a:t>
            </a:r>
            <a:r>
              <a:rPr lang="es-ES" sz="1600" dirty="0" smtClean="0"/>
              <a:t> </a:t>
            </a:r>
            <a:r>
              <a:rPr lang="es-ES" sz="1600" dirty="0" err="1" smtClean="0"/>
              <a:t>odoljario</a:t>
            </a:r>
            <a:r>
              <a:rPr lang="es-ES" sz="1600" dirty="0" smtClean="0"/>
              <a:t> </a:t>
            </a:r>
            <a:r>
              <a:rPr lang="es-ES" sz="1600" dirty="0" err="1" smtClean="0"/>
              <a:t>larriak</a:t>
            </a:r>
            <a:r>
              <a:rPr lang="es-ES" sz="1600" dirty="0" smtClean="0"/>
              <a:t>, </a:t>
            </a:r>
            <a:r>
              <a:rPr lang="es-ES" sz="1600" dirty="0" err="1" smtClean="0"/>
              <a:t>garezur</a:t>
            </a:r>
            <a:r>
              <a:rPr lang="es-ES" sz="1600" dirty="0" smtClean="0"/>
              <a:t> </a:t>
            </a:r>
            <a:r>
              <a:rPr lang="es-ES" sz="1600" dirty="0" err="1" smtClean="0"/>
              <a:t>barneko</a:t>
            </a:r>
            <a:r>
              <a:rPr lang="es-ES" sz="1600" dirty="0" smtClean="0"/>
              <a:t> </a:t>
            </a:r>
            <a:r>
              <a:rPr lang="es-ES" sz="1600" dirty="0" err="1" smtClean="0"/>
              <a:t>odoljarioak</a:t>
            </a:r>
            <a:r>
              <a:rPr lang="es-ES" sz="1600" dirty="0" smtClean="0"/>
              <a:t> </a:t>
            </a:r>
            <a:r>
              <a:rPr lang="es-ES" sz="1600" dirty="0" err="1" smtClean="0"/>
              <a:t>barne</a:t>
            </a:r>
            <a:r>
              <a:rPr lang="es-ES" sz="1600" dirty="0" smtClean="0"/>
              <a:t> (</a:t>
            </a:r>
            <a:r>
              <a:rPr lang="es-ES" sz="1600" dirty="0" err="1" smtClean="0"/>
              <a:t>estatistikoki</a:t>
            </a:r>
            <a:r>
              <a:rPr lang="es-ES" sz="1600" dirty="0" smtClean="0"/>
              <a:t> </a:t>
            </a:r>
            <a:r>
              <a:rPr lang="es-ES" sz="1600" dirty="0" err="1" smtClean="0"/>
              <a:t>esanguratsuak</a:t>
            </a:r>
            <a:r>
              <a:rPr lang="es-ES" sz="1600" dirty="0" smtClean="0"/>
              <a:t>). </a:t>
            </a:r>
            <a:r>
              <a:rPr lang="es-ES" sz="1600" dirty="0" err="1" smtClean="0"/>
              <a:t>Ondorioak</a:t>
            </a:r>
            <a:r>
              <a:rPr lang="es-ES" sz="1600" dirty="0" smtClean="0"/>
              <a:t> </a:t>
            </a:r>
            <a:r>
              <a:rPr lang="es-ES" sz="1600" dirty="0" err="1" smtClean="0"/>
              <a:t>bai</a:t>
            </a:r>
            <a:r>
              <a:rPr lang="es-ES" sz="1600" dirty="0" smtClean="0"/>
              <a:t> </a:t>
            </a:r>
            <a:r>
              <a:rPr lang="es-ES" sz="1600" dirty="0" err="1" smtClean="0"/>
              <a:t>eraginkortasunaren</a:t>
            </a:r>
            <a:r>
              <a:rPr lang="es-ES" sz="1600" dirty="0" smtClean="0"/>
              <a:t> </a:t>
            </a:r>
            <a:r>
              <a:rPr lang="es-ES" sz="1600" dirty="0" err="1" smtClean="0"/>
              <a:t>bai</a:t>
            </a:r>
            <a:r>
              <a:rPr lang="es-ES" sz="1600" dirty="0" smtClean="0"/>
              <a:t> </a:t>
            </a:r>
            <a:r>
              <a:rPr lang="es-ES" sz="1600" dirty="0" err="1" smtClean="0"/>
              <a:t>segurtasunaren</a:t>
            </a:r>
            <a:r>
              <a:rPr lang="es-ES" sz="1600" dirty="0" smtClean="0"/>
              <a:t> </a:t>
            </a:r>
            <a:r>
              <a:rPr lang="es-ES" sz="1600" dirty="0" err="1" smtClean="0"/>
              <a:t>ikuspegitik</a:t>
            </a:r>
            <a:r>
              <a:rPr lang="es-ES" sz="1600" dirty="0" smtClean="0"/>
              <a:t> </a:t>
            </a:r>
            <a:r>
              <a:rPr lang="es-ES" sz="1600" dirty="0" err="1" smtClean="0"/>
              <a:t>orekatzen</a:t>
            </a:r>
            <a:r>
              <a:rPr lang="es-ES" sz="1600" dirty="0" smtClean="0"/>
              <a:t> </a:t>
            </a:r>
            <a:r>
              <a:rPr lang="es-ES" sz="1600" dirty="0" err="1" smtClean="0"/>
              <a:t>zituen</a:t>
            </a:r>
            <a:r>
              <a:rPr lang="es-ES" sz="1600" dirty="0" smtClean="0"/>
              <a:t> </a:t>
            </a:r>
            <a:r>
              <a:rPr lang="es-ES" sz="1600" dirty="0" err="1" smtClean="0"/>
              <a:t>esplorazio-analisi</a:t>
            </a:r>
            <a:r>
              <a:rPr lang="es-ES" sz="1600" dirty="0" smtClean="0"/>
              <a:t> batean, </a:t>
            </a:r>
            <a:r>
              <a:rPr lang="es-ES" sz="1600" dirty="0" err="1" smtClean="0"/>
              <a:t>kalte</a:t>
            </a:r>
            <a:r>
              <a:rPr lang="es-ES" sz="1600" dirty="0" smtClean="0"/>
              <a:t> </a:t>
            </a:r>
            <a:r>
              <a:rPr lang="es-ES" sz="1600" dirty="0" err="1" smtClean="0"/>
              <a:t>itzulezinekoaren</a:t>
            </a:r>
            <a:r>
              <a:rPr lang="es-ES" sz="1600" dirty="0" smtClean="0"/>
              <a:t> </a:t>
            </a:r>
            <a:r>
              <a:rPr lang="es-ES" sz="1600" dirty="0" err="1" smtClean="0"/>
              <a:t>aldagai</a:t>
            </a:r>
            <a:r>
              <a:rPr lang="es-ES" sz="1600" dirty="0" smtClean="0"/>
              <a:t> </a:t>
            </a:r>
            <a:r>
              <a:rPr lang="es-ES" sz="1600" dirty="0" err="1" smtClean="0"/>
              <a:t>konbinatua</a:t>
            </a:r>
            <a:r>
              <a:rPr lang="es-ES" sz="1600" dirty="0" smtClean="0"/>
              <a:t> </a:t>
            </a:r>
            <a:r>
              <a:rPr lang="es-ES" sz="1600" dirty="0" err="1" smtClean="0"/>
              <a:t>pairatzeko</a:t>
            </a:r>
            <a:r>
              <a:rPr lang="es-ES" sz="1600" dirty="0" smtClean="0"/>
              <a:t> </a:t>
            </a:r>
            <a:r>
              <a:rPr lang="es-ES" sz="1600" dirty="0" err="1" smtClean="0"/>
              <a:t>arriskua</a:t>
            </a:r>
            <a:r>
              <a:rPr lang="es-ES" sz="1600" dirty="0" smtClean="0"/>
              <a:t> </a:t>
            </a:r>
            <a:r>
              <a:rPr lang="es-ES" sz="1600" dirty="0" err="1" smtClean="0"/>
              <a:t>ez</a:t>
            </a:r>
            <a:r>
              <a:rPr lang="es-ES" sz="1600" dirty="0" smtClean="0"/>
              <a:t> zen </a:t>
            </a:r>
            <a:r>
              <a:rPr lang="es-ES" sz="1600" dirty="0" err="1" smtClean="0"/>
              <a:t>kontrol-taldean</a:t>
            </a:r>
            <a:r>
              <a:rPr lang="es-ES" sz="1600" dirty="0" smtClean="0"/>
              <a:t> </a:t>
            </a:r>
            <a:r>
              <a:rPr lang="es-ES" sz="1600" dirty="0" err="1" smtClean="0"/>
              <a:t>baino</a:t>
            </a:r>
            <a:r>
              <a:rPr lang="es-ES" sz="1600" dirty="0" smtClean="0"/>
              <a:t> </a:t>
            </a:r>
            <a:r>
              <a:rPr lang="es-ES" sz="1600" dirty="0" err="1" smtClean="0"/>
              <a:t>nabarmen</a:t>
            </a:r>
            <a:r>
              <a:rPr lang="es-ES" sz="1600" dirty="0" smtClean="0"/>
              <a:t> </a:t>
            </a:r>
            <a:r>
              <a:rPr lang="es-ES" sz="1600" dirty="0" err="1" smtClean="0"/>
              <a:t>txikiagoa</a:t>
            </a:r>
            <a:r>
              <a:rPr lang="es-ES" sz="1600" dirty="0" smtClean="0"/>
              <a:t> izan, eta </a:t>
            </a:r>
            <a:r>
              <a:rPr lang="es-ES" sz="1600" dirty="0" err="1" smtClean="0"/>
              <a:t>iradokitzen</a:t>
            </a:r>
            <a:r>
              <a:rPr lang="es-ES" sz="1600" dirty="0" smtClean="0"/>
              <a:t> zen </a:t>
            </a:r>
            <a:r>
              <a:rPr lang="es-ES" sz="1600" dirty="0" err="1" smtClean="0"/>
              <a:t>tikagrelor</a:t>
            </a:r>
            <a:r>
              <a:rPr lang="es-ES" sz="1600" dirty="0" smtClean="0"/>
              <a:t> </a:t>
            </a:r>
            <a:r>
              <a:rPr lang="es-ES" sz="1600" dirty="0" err="1" smtClean="0"/>
              <a:t>bidezko</a:t>
            </a:r>
            <a:r>
              <a:rPr lang="es-ES" sz="1600" dirty="0" smtClean="0"/>
              <a:t> </a:t>
            </a:r>
            <a:r>
              <a:rPr lang="es-ES" sz="1600" dirty="0" err="1" smtClean="0"/>
              <a:t>tratamenduaren</a:t>
            </a:r>
            <a:r>
              <a:rPr lang="es-ES" sz="1600" dirty="0" smtClean="0"/>
              <a:t> </a:t>
            </a:r>
            <a:r>
              <a:rPr lang="es-ES" sz="1600" dirty="0" err="1" smtClean="0"/>
              <a:t>arrisku-onura</a:t>
            </a:r>
            <a:r>
              <a:rPr lang="es-ES" sz="1600" dirty="0" smtClean="0"/>
              <a:t> </a:t>
            </a:r>
            <a:r>
              <a:rPr lang="es-ES" sz="1600" dirty="0" err="1" smtClean="0"/>
              <a:t>balantze</a:t>
            </a:r>
            <a:r>
              <a:rPr lang="es-ES" sz="1600" dirty="0" smtClean="0"/>
              <a:t> </a:t>
            </a:r>
            <a:r>
              <a:rPr lang="es-ES" sz="1600" dirty="0" err="1" smtClean="0"/>
              <a:t>garbia</a:t>
            </a:r>
            <a:r>
              <a:rPr lang="es-ES" sz="1600" dirty="0" smtClean="0"/>
              <a:t> </a:t>
            </a:r>
            <a:r>
              <a:rPr lang="es-ES" sz="1600" dirty="0" err="1" smtClean="0"/>
              <a:t>ez</a:t>
            </a:r>
            <a:r>
              <a:rPr lang="es-ES" sz="1600" dirty="0" smtClean="0"/>
              <a:t> dela </a:t>
            </a:r>
            <a:r>
              <a:rPr lang="es-ES" sz="1600" dirty="0" err="1" smtClean="0"/>
              <a:t>positiboa</a:t>
            </a:r>
            <a:r>
              <a:rPr lang="es-ES" sz="1600" dirty="0" smtClean="0"/>
              <a:t> </a:t>
            </a:r>
            <a:r>
              <a:rPr lang="es-ES" sz="1600" dirty="0" err="1" smtClean="0"/>
              <a:t>populazio</a:t>
            </a:r>
            <a:r>
              <a:rPr lang="es-ES" sz="1600" dirty="0" smtClean="0"/>
              <a:t> </a:t>
            </a:r>
            <a:r>
              <a:rPr lang="es-ES" sz="1600" dirty="0" err="1" smtClean="0"/>
              <a:t>horretan</a:t>
            </a:r>
            <a:r>
              <a:rPr lang="es-ES" sz="1600" dirty="0" smtClean="0"/>
              <a:t>.</a:t>
            </a:r>
          </a:p>
          <a:p>
            <a:pPr algn="just"/>
            <a:r>
              <a:rPr lang="fr-FR" sz="1600" dirty="0" smtClean="0"/>
              <a:t>EMAk ez du iritzirik eman orain arte.</a:t>
            </a:r>
            <a:endParaRPr lang="es-ES" sz="600" dirty="0"/>
          </a:p>
        </p:txBody>
      </p:sp>
    </p:spTree>
    <p:extLst>
      <p:ext uri="{BB962C8B-B14F-4D97-AF65-F5344CB8AC3E}">
        <p14:creationId xmlns:p14="http://schemas.microsoft.com/office/powerpoint/2010/main" val="180056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15883"/>
            <a:ext cx="7772400" cy="558945"/>
          </a:xfrm>
        </p:spPr>
        <p:txBody>
          <a:bodyPr/>
          <a:lstStyle/>
          <a:p>
            <a:r>
              <a:rPr lang="es-ES" sz="4000" dirty="0" err="1" smtClean="0"/>
              <a:t>Aurkibidea</a:t>
            </a:r>
            <a:endParaRPr lang="es-ES" sz="4000" dirty="0"/>
          </a:p>
        </p:txBody>
      </p:sp>
      <p:sp>
        <p:nvSpPr>
          <p:cNvPr id="4" name="Subtítulo 2"/>
          <p:cNvSpPr>
            <a:spLocks noGrp="1"/>
          </p:cNvSpPr>
          <p:nvPr>
            <p:ph type="subTitle" idx="1"/>
          </p:nvPr>
        </p:nvSpPr>
        <p:spPr>
          <a:xfrm>
            <a:off x="457200" y="1280159"/>
            <a:ext cx="8454044" cy="4167052"/>
          </a:xfrm>
          <a:solidFill>
            <a:srgbClr val="5FACBC"/>
          </a:solidFill>
        </p:spPr>
        <p:txBody>
          <a:bodyPr>
            <a:normAutofit fontScale="77500" lnSpcReduction="20000"/>
          </a:bodyPr>
          <a:lstStyle/>
          <a:p>
            <a:endParaRPr lang="es-ES" dirty="0"/>
          </a:p>
          <a:p>
            <a:pPr indent="-342900" algn="just"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chemeClr val="bg1"/>
                </a:solidFill>
              </a:rPr>
              <a:t> </a:t>
            </a:r>
            <a:r>
              <a:rPr lang="es-ES" sz="2200" dirty="0" smtClean="0">
                <a:solidFill>
                  <a:schemeClr val="bg1"/>
                </a:solidFill>
              </a:rPr>
              <a:t>SARRERA </a:t>
            </a:r>
            <a:r>
              <a:rPr lang="es-ES" sz="2200" dirty="0">
                <a:solidFill>
                  <a:schemeClr val="bg1"/>
                </a:solidFill>
              </a:rPr>
              <a:t>	</a:t>
            </a:r>
          </a:p>
          <a:p>
            <a:pPr indent="-342900" algn="just">
              <a:buFont typeface="Arial" panose="020B0604020202020204" pitchFamily="34" charset="0"/>
              <a:buChar char="•"/>
            </a:pPr>
            <a:r>
              <a:rPr lang="es-ES" sz="2200" dirty="0" smtClean="0">
                <a:solidFill>
                  <a:schemeClr val="bg1"/>
                </a:solidFill>
              </a:rPr>
              <a:t> </a:t>
            </a:r>
            <a:r>
              <a:rPr lang="es-ES" sz="2200" dirty="0" err="1">
                <a:solidFill>
                  <a:schemeClr val="bg1"/>
                </a:solidFill>
              </a:rPr>
              <a:t>PATBaren</a:t>
            </a:r>
            <a:r>
              <a:rPr lang="es-ES" sz="2200" dirty="0">
                <a:solidFill>
                  <a:schemeClr val="bg1"/>
                </a:solidFill>
              </a:rPr>
              <a:t> INDIKAZIOAK ETA IRAUPENA </a:t>
            </a:r>
            <a:endParaRPr lang="es-ES" sz="2200" dirty="0" smtClean="0">
              <a:solidFill>
                <a:schemeClr val="bg1"/>
              </a:solidFill>
            </a:endParaRPr>
          </a:p>
          <a:p>
            <a:pPr algn="just"/>
            <a:r>
              <a:rPr lang="es-ES" sz="2200" dirty="0">
                <a:solidFill>
                  <a:schemeClr val="bg1"/>
                </a:solidFill>
              </a:rPr>
              <a:t>	</a:t>
            </a:r>
            <a:r>
              <a:rPr lang="es-ES" sz="2200" dirty="0" smtClean="0">
                <a:solidFill>
                  <a:schemeClr val="bg1"/>
                </a:solidFill>
              </a:rPr>
              <a:t>-</a:t>
            </a:r>
            <a:r>
              <a:rPr lang="es-ES" sz="2200" dirty="0" err="1" smtClean="0">
                <a:solidFill>
                  <a:schemeClr val="bg1"/>
                </a:solidFill>
              </a:rPr>
              <a:t>Ebakuntza</a:t>
            </a:r>
            <a:r>
              <a:rPr lang="es-ES" sz="2200" dirty="0" smtClean="0">
                <a:solidFill>
                  <a:schemeClr val="bg1"/>
                </a:solidFill>
              </a:rPr>
              <a:t> </a:t>
            </a:r>
            <a:r>
              <a:rPr lang="es-ES" sz="2200" dirty="0" err="1">
                <a:solidFill>
                  <a:schemeClr val="bg1"/>
                </a:solidFill>
              </a:rPr>
              <a:t>koronario</a:t>
            </a:r>
            <a:r>
              <a:rPr lang="es-ES" sz="2200" dirty="0">
                <a:solidFill>
                  <a:schemeClr val="bg1"/>
                </a:solidFill>
              </a:rPr>
              <a:t> </a:t>
            </a:r>
            <a:r>
              <a:rPr lang="es-ES" sz="2200" dirty="0" err="1">
                <a:solidFill>
                  <a:schemeClr val="bg1"/>
                </a:solidFill>
              </a:rPr>
              <a:t>perkutaneoaren</a:t>
            </a:r>
            <a:r>
              <a:rPr lang="es-ES" sz="2200" dirty="0">
                <a:solidFill>
                  <a:schemeClr val="bg1"/>
                </a:solidFill>
              </a:rPr>
              <a:t> </a:t>
            </a:r>
            <a:r>
              <a:rPr lang="es-ES" sz="1600" dirty="0">
                <a:solidFill>
                  <a:schemeClr val="bg1"/>
                </a:solidFill>
              </a:rPr>
              <a:t>(EKP) </a:t>
            </a:r>
            <a:r>
              <a:rPr lang="es-ES" sz="1600" dirty="0" err="1">
                <a:solidFill>
                  <a:schemeClr val="bg1"/>
                </a:solidFill>
              </a:rPr>
              <a:t>ondoren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</a:p>
          <a:p>
            <a:pPr indent="-342900" algn="just"/>
            <a:r>
              <a:rPr lang="es-ES" sz="1600" dirty="0">
                <a:solidFill>
                  <a:schemeClr val="bg1"/>
                </a:solidFill>
              </a:rPr>
              <a:t>	</a:t>
            </a:r>
            <a:r>
              <a:rPr lang="es-ES" sz="2200" dirty="0">
                <a:solidFill>
                  <a:schemeClr val="bg1"/>
                </a:solidFill>
              </a:rPr>
              <a:t>- </a:t>
            </a:r>
            <a:r>
              <a:rPr lang="es-ES" sz="2200" dirty="0" err="1">
                <a:solidFill>
                  <a:schemeClr val="bg1"/>
                </a:solidFill>
              </a:rPr>
              <a:t>Sindrome</a:t>
            </a:r>
            <a:r>
              <a:rPr lang="es-ES" sz="2200" dirty="0">
                <a:solidFill>
                  <a:schemeClr val="bg1"/>
                </a:solidFill>
              </a:rPr>
              <a:t> </a:t>
            </a:r>
            <a:r>
              <a:rPr lang="es-ES" sz="2200" dirty="0" err="1">
                <a:solidFill>
                  <a:schemeClr val="bg1"/>
                </a:solidFill>
              </a:rPr>
              <a:t>koronario</a:t>
            </a:r>
            <a:r>
              <a:rPr lang="es-ES" sz="2200" dirty="0">
                <a:solidFill>
                  <a:schemeClr val="bg1"/>
                </a:solidFill>
              </a:rPr>
              <a:t> </a:t>
            </a:r>
            <a:r>
              <a:rPr lang="es-ES" sz="2200" dirty="0" err="1">
                <a:solidFill>
                  <a:schemeClr val="bg1"/>
                </a:solidFill>
              </a:rPr>
              <a:t>akutua</a:t>
            </a:r>
            <a:r>
              <a:rPr lang="es-ES" sz="2200" dirty="0">
                <a:solidFill>
                  <a:schemeClr val="bg1"/>
                </a:solidFill>
              </a:rPr>
              <a:t> (SKA) eta </a:t>
            </a:r>
            <a:r>
              <a:rPr lang="es-ES" sz="2200" dirty="0" err="1">
                <a:solidFill>
                  <a:schemeClr val="bg1"/>
                </a:solidFill>
              </a:rPr>
              <a:t>tratamendu</a:t>
            </a:r>
            <a:r>
              <a:rPr lang="es-ES" sz="2200" dirty="0">
                <a:solidFill>
                  <a:schemeClr val="bg1"/>
                </a:solidFill>
              </a:rPr>
              <a:t> </a:t>
            </a:r>
            <a:r>
              <a:rPr lang="es-ES" sz="2200" dirty="0" err="1">
                <a:solidFill>
                  <a:schemeClr val="bg1"/>
                </a:solidFill>
              </a:rPr>
              <a:t>kontserbatzailea</a:t>
            </a:r>
            <a:r>
              <a:rPr lang="es-ES" sz="2200" dirty="0">
                <a:solidFill>
                  <a:schemeClr val="bg1"/>
                </a:solidFill>
              </a:rPr>
              <a:t> </a:t>
            </a:r>
          </a:p>
          <a:p>
            <a:pPr indent="-342900" algn="just"/>
            <a:r>
              <a:rPr lang="es-ES" sz="2200" dirty="0">
                <a:solidFill>
                  <a:schemeClr val="bg1"/>
                </a:solidFill>
              </a:rPr>
              <a:t>	- </a:t>
            </a:r>
            <a:r>
              <a:rPr lang="es-ES" sz="2200" dirty="0" err="1">
                <a:solidFill>
                  <a:schemeClr val="bg1"/>
                </a:solidFill>
              </a:rPr>
              <a:t>Ahotiko</a:t>
            </a:r>
            <a:r>
              <a:rPr lang="es-ES" sz="2200" dirty="0">
                <a:solidFill>
                  <a:schemeClr val="bg1"/>
                </a:solidFill>
              </a:rPr>
              <a:t> </a:t>
            </a:r>
            <a:r>
              <a:rPr lang="es-ES" sz="2200" dirty="0" err="1">
                <a:solidFill>
                  <a:schemeClr val="bg1"/>
                </a:solidFill>
              </a:rPr>
              <a:t>antikoagulazioa</a:t>
            </a:r>
            <a:r>
              <a:rPr lang="es-ES" sz="2200" dirty="0">
                <a:solidFill>
                  <a:schemeClr val="bg1"/>
                </a:solidFill>
              </a:rPr>
              <a:t> </a:t>
            </a:r>
            <a:r>
              <a:rPr lang="es-ES" sz="2200" dirty="0" err="1">
                <a:solidFill>
                  <a:schemeClr val="bg1"/>
                </a:solidFill>
              </a:rPr>
              <a:t>duten</a:t>
            </a:r>
            <a:r>
              <a:rPr lang="es-ES" sz="2200" dirty="0">
                <a:solidFill>
                  <a:schemeClr val="bg1"/>
                </a:solidFill>
              </a:rPr>
              <a:t> </a:t>
            </a:r>
            <a:r>
              <a:rPr lang="es-ES" sz="2200" dirty="0" err="1">
                <a:solidFill>
                  <a:schemeClr val="bg1"/>
                </a:solidFill>
              </a:rPr>
              <a:t>pazienteetan</a:t>
            </a:r>
            <a:r>
              <a:rPr lang="es-ES" sz="2200" dirty="0">
                <a:solidFill>
                  <a:schemeClr val="bg1"/>
                </a:solidFill>
              </a:rPr>
              <a:t> </a:t>
            </a:r>
          </a:p>
          <a:p>
            <a:pPr indent="-342900" algn="just"/>
            <a:r>
              <a:rPr lang="es-ES" sz="2200" dirty="0">
                <a:solidFill>
                  <a:schemeClr val="bg1"/>
                </a:solidFill>
              </a:rPr>
              <a:t>	- </a:t>
            </a:r>
            <a:r>
              <a:rPr lang="es-ES" sz="2200" dirty="0" err="1">
                <a:solidFill>
                  <a:schemeClr val="bg1"/>
                </a:solidFill>
              </a:rPr>
              <a:t>Koronarioak</a:t>
            </a:r>
            <a:r>
              <a:rPr lang="es-ES" sz="2200" dirty="0">
                <a:solidFill>
                  <a:schemeClr val="bg1"/>
                </a:solidFill>
              </a:rPr>
              <a:t> </a:t>
            </a:r>
            <a:r>
              <a:rPr lang="es-ES" sz="2200" dirty="0" err="1">
                <a:solidFill>
                  <a:schemeClr val="bg1"/>
                </a:solidFill>
              </a:rPr>
              <a:t>ez</a:t>
            </a:r>
            <a:r>
              <a:rPr lang="es-ES" sz="2200" dirty="0">
                <a:solidFill>
                  <a:schemeClr val="bg1"/>
                </a:solidFill>
              </a:rPr>
              <a:t> </a:t>
            </a:r>
            <a:r>
              <a:rPr lang="es-ES" sz="2200" dirty="0" err="1">
                <a:solidFill>
                  <a:schemeClr val="bg1"/>
                </a:solidFill>
              </a:rPr>
              <a:t>diren</a:t>
            </a:r>
            <a:r>
              <a:rPr lang="es-ES" sz="2200" dirty="0">
                <a:solidFill>
                  <a:schemeClr val="bg1"/>
                </a:solidFill>
              </a:rPr>
              <a:t> </a:t>
            </a:r>
            <a:r>
              <a:rPr lang="es-ES" sz="2200" dirty="0" err="1">
                <a:solidFill>
                  <a:schemeClr val="bg1"/>
                </a:solidFill>
              </a:rPr>
              <a:t>stenten</a:t>
            </a:r>
            <a:r>
              <a:rPr lang="es-ES" sz="2200" dirty="0">
                <a:solidFill>
                  <a:schemeClr val="bg1"/>
                </a:solidFill>
              </a:rPr>
              <a:t> </a:t>
            </a:r>
            <a:r>
              <a:rPr lang="es-ES" sz="2200" dirty="0" err="1">
                <a:solidFill>
                  <a:schemeClr val="bg1"/>
                </a:solidFill>
              </a:rPr>
              <a:t>gaineko</a:t>
            </a:r>
            <a:r>
              <a:rPr lang="es-ES" sz="2200" dirty="0">
                <a:solidFill>
                  <a:schemeClr val="bg1"/>
                </a:solidFill>
              </a:rPr>
              <a:t> </a:t>
            </a:r>
            <a:r>
              <a:rPr lang="es-ES" sz="2200" dirty="0" err="1">
                <a:solidFill>
                  <a:schemeClr val="bg1"/>
                </a:solidFill>
              </a:rPr>
              <a:t>tronbosia</a:t>
            </a:r>
            <a:r>
              <a:rPr lang="es-ES" sz="2200" dirty="0">
                <a:solidFill>
                  <a:schemeClr val="bg1"/>
                </a:solidFill>
              </a:rPr>
              <a:t> </a:t>
            </a:r>
            <a:r>
              <a:rPr lang="es-ES" sz="2200" dirty="0" err="1">
                <a:solidFill>
                  <a:schemeClr val="bg1"/>
                </a:solidFill>
              </a:rPr>
              <a:t>prebenitzea</a:t>
            </a:r>
            <a:r>
              <a:rPr lang="es-ES" sz="2200" dirty="0">
                <a:solidFill>
                  <a:schemeClr val="bg1"/>
                </a:solidFill>
              </a:rPr>
              <a:t> (</a:t>
            </a:r>
            <a:r>
              <a:rPr lang="es-ES" sz="2200" dirty="0" err="1">
                <a:solidFill>
                  <a:schemeClr val="bg1"/>
                </a:solidFill>
              </a:rPr>
              <a:t>gaixotasun</a:t>
            </a:r>
            <a:r>
              <a:rPr lang="es-ES" sz="2200" dirty="0">
                <a:solidFill>
                  <a:schemeClr val="bg1"/>
                </a:solidFill>
              </a:rPr>
              <a:t> arterial </a:t>
            </a:r>
            <a:r>
              <a:rPr lang="es-ES" sz="2200" dirty="0" err="1">
                <a:solidFill>
                  <a:schemeClr val="bg1"/>
                </a:solidFill>
              </a:rPr>
              <a:t>periferikoa</a:t>
            </a:r>
            <a:r>
              <a:rPr lang="es-ES" sz="2200" dirty="0">
                <a:solidFill>
                  <a:schemeClr val="bg1"/>
                </a:solidFill>
              </a:rPr>
              <a:t>) </a:t>
            </a:r>
            <a:r>
              <a:rPr lang="es-ES" sz="1600" dirty="0">
                <a:solidFill>
                  <a:schemeClr val="bg1"/>
                </a:solidFill>
              </a:rPr>
              <a:t>	</a:t>
            </a:r>
          </a:p>
          <a:p>
            <a:pPr indent="-342900" algn="just"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chemeClr val="bg1"/>
                </a:solidFill>
              </a:rPr>
              <a:t>ALDERDI PRAKTIKOAK </a:t>
            </a:r>
          </a:p>
          <a:p>
            <a:pPr indent="-342900" algn="just"/>
            <a:r>
              <a:rPr lang="es-ES" sz="1600" dirty="0" smtClean="0">
                <a:solidFill>
                  <a:schemeClr val="bg1"/>
                </a:solidFill>
              </a:rPr>
              <a:t>	</a:t>
            </a:r>
            <a:r>
              <a:rPr lang="es-ES" sz="2100" dirty="0" err="1" smtClean="0">
                <a:solidFill>
                  <a:schemeClr val="bg1"/>
                </a:solidFill>
              </a:rPr>
              <a:t>Iskemia</a:t>
            </a:r>
            <a:r>
              <a:rPr lang="es-ES" sz="2100" dirty="0" smtClean="0">
                <a:solidFill>
                  <a:schemeClr val="bg1"/>
                </a:solidFill>
              </a:rPr>
              <a:t>- </a:t>
            </a:r>
            <a:r>
              <a:rPr lang="es-ES" sz="2100" dirty="0">
                <a:solidFill>
                  <a:schemeClr val="bg1"/>
                </a:solidFill>
              </a:rPr>
              <a:t>eta </a:t>
            </a:r>
            <a:r>
              <a:rPr lang="es-ES" sz="2100" dirty="0" err="1">
                <a:solidFill>
                  <a:schemeClr val="bg1"/>
                </a:solidFill>
              </a:rPr>
              <a:t>odoljario</a:t>
            </a:r>
            <a:r>
              <a:rPr lang="es-ES" sz="2100" dirty="0">
                <a:solidFill>
                  <a:schemeClr val="bg1"/>
                </a:solidFill>
              </a:rPr>
              <a:t>- </a:t>
            </a:r>
            <a:r>
              <a:rPr lang="es-ES" sz="2100" dirty="0" err="1">
                <a:solidFill>
                  <a:schemeClr val="bg1"/>
                </a:solidFill>
              </a:rPr>
              <a:t>arriskuak</a:t>
            </a:r>
            <a:r>
              <a:rPr lang="es-ES" sz="2100" dirty="0">
                <a:solidFill>
                  <a:schemeClr val="bg1"/>
                </a:solidFill>
              </a:rPr>
              <a:t> </a:t>
            </a:r>
            <a:r>
              <a:rPr lang="es-ES" sz="2100" dirty="0" err="1">
                <a:solidFill>
                  <a:schemeClr val="bg1"/>
                </a:solidFill>
              </a:rPr>
              <a:t>estratifikatzeko</a:t>
            </a:r>
            <a:r>
              <a:rPr lang="es-ES" sz="2100" dirty="0">
                <a:solidFill>
                  <a:schemeClr val="bg1"/>
                </a:solidFill>
              </a:rPr>
              <a:t> </a:t>
            </a:r>
            <a:r>
              <a:rPr lang="es-ES" sz="2100" dirty="0" err="1">
                <a:solidFill>
                  <a:schemeClr val="bg1"/>
                </a:solidFill>
              </a:rPr>
              <a:t>tresnak</a:t>
            </a:r>
            <a:r>
              <a:rPr lang="es-ES" sz="2100" dirty="0">
                <a:solidFill>
                  <a:schemeClr val="bg1"/>
                </a:solidFill>
              </a:rPr>
              <a:t> </a:t>
            </a:r>
          </a:p>
          <a:p>
            <a:pPr indent="-342900" algn="just"/>
            <a:r>
              <a:rPr lang="es-ES" sz="2100" dirty="0" smtClean="0">
                <a:solidFill>
                  <a:schemeClr val="bg1"/>
                </a:solidFill>
              </a:rPr>
              <a:t>	</a:t>
            </a:r>
            <a:r>
              <a:rPr lang="es-ES" sz="2100" dirty="0" err="1" smtClean="0">
                <a:solidFill>
                  <a:schemeClr val="bg1"/>
                </a:solidFill>
              </a:rPr>
              <a:t>PATBan</a:t>
            </a:r>
            <a:r>
              <a:rPr lang="es-ES" sz="2100" dirty="0" smtClean="0">
                <a:solidFill>
                  <a:schemeClr val="bg1"/>
                </a:solidFill>
              </a:rPr>
              <a:t> </a:t>
            </a:r>
            <a:r>
              <a:rPr lang="es-ES" sz="2100" dirty="0" err="1">
                <a:solidFill>
                  <a:schemeClr val="bg1"/>
                </a:solidFill>
              </a:rPr>
              <a:t>zehar</a:t>
            </a:r>
            <a:r>
              <a:rPr lang="es-ES" sz="2100" dirty="0">
                <a:solidFill>
                  <a:schemeClr val="bg1"/>
                </a:solidFill>
              </a:rPr>
              <a:t> </a:t>
            </a:r>
            <a:r>
              <a:rPr lang="es-ES" sz="2100" dirty="0" err="1">
                <a:solidFill>
                  <a:schemeClr val="bg1"/>
                </a:solidFill>
              </a:rPr>
              <a:t>odoljario-arriskua</a:t>
            </a:r>
            <a:r>
              <a:rPr lang="es-ES" sz="2100" dirty="0">
                <a:solidFill>
                  <a:schemeClr val="bg1"/>
                </a:solidFill>
              </a:rPr>
              <a:t> </a:t>
            </a:r>
            <a:r>
              <a:rPr lang="es-ES" sz="2100" dirty="0" err="1">
                <a:solidFill>
                  <a:schemeClr val="bg1"/>
                </a:solidFill>
              </a:rPr>
              <a:t>minimizatzeko</a:t>
            </a:r>
            <a:r>
              <a:rPr lang="es-ES" sz="2100" dirty="0">
                <a:solidFill>
                  <a:schemeClr val="bg1"/>
                </a:solidFill>
              </a:rPr>
              <a:t> </a:t>
            </a:r>
            <a:r>
              <a:rPr lang="es-ES" sz="2100" dirty="0" err="1">
                <a:solidFill>
                  <a:schemeClr val="bg1"/>
                </a:solidFill>
              </a:rPr>
              <a:t>estrategiak</a:t>
            </a:r>
            <a:r>
              <a:rPr lang="es-ES" sz="2100" dirty="0">
                <a:solidFill>
                  <a:schemeClr val="bg1"/>
                </a:solidFill>
              </a:rPr>
              <a:t> </a:t>
            </a:r>
          </a:p>
          <a:p>
            <a:pPr indent="-342900" algn="just"/>
            <a:r>
              <a:rPr lang="es-ES" sz="2100" dirty="0" smtClean="0">
                <a:solidFill>
                  <a:schemeClr val="bg1"/>
                </a:solidFill>
              </a:rPr>
              <a:t>	P2Y12 </a:t>
            </a:r>
            <a:r>
              <a:rPr lang="es-ES" sz="2100" dirty="0" err="1">
                <a:solidFill>
                  <a:schemeClr val="bg1"/>
                </a:solidFill>
              </a:rPr>
              <a:t>inhibitzailea</a:t>
            </a:r>
            <a:r>
              <a:rPr lang="es-ES" sz="2100" dirty="0">
                <a:solidFill>
                  <a:schemeClr val="bg1"/>
                </a:solidFill>
              </a:rPr>
              <a:t> </a:t>
            </a:r>
            <a:r>
              <a:rPr lang="es-ES" sz="2100" dirty="0" err="1">
                <a:solidFill>
                  <a:schemeClr val="bg1"/>
                </a:solidFill>
              </a:rPr>
              <a:t>hautatzea</a:t>
            </a:r>
            <a:r>
              <a:rPr lang="es-ES" sz="2100" dirty="0">
                <a:solidFill>
                  <a:schemeClr val="bg1"/>
                </a:solidFill>
              </a:rPr>
              <a:t> </a:t>
            </a:r>
          </a:p>
          <a:p>
            <a:pPr indent="-342900" algn="just"/>
            <a:r>
              <a:rPr lang="es-ES" sz="2100" dirty="0" smtClean="0">
                <a:solidFill>
                  <a:schemeClr val="bg1"/>
                </a:solidFill>
              </a:rPr>
              <a:t>	Estrategia </a:t>
            </a:r>
            <a:r>
              <a:rPr lang="es-ES" sz="2100" dirty="0" err="1">
                <a:solidFill>
                  <a:schemeClr val="bg1"/>
                </a:solidFill>
              </a:rPr>
              <a:t>berriak</a:t>
            </a:r>
            <a:r>
              <a:rPr lang="es-ES" sz="2100" dirty="0">
                <a:solidFill>
                  <a:schemeClr val="bg1"/>
                </a:solidFill>
              </a:rPr>
              <a:t> </a:t>
            </a:r>
            <a:r>
              <a:rPr lang="es-ES" sz="2100" dirty="0" err="1">
                <a:solidFill>
                  <a:schemeClr val="bg1"/>
                </a:solidFill>
              </a:rPr>
              <a:t>aztergai</a:t>
            </a:r>
            <a:r>
              <a:rPr lang="es-ES" sz="2100" dirty="0">
                <a:solidFill>
                  <a:schemeClr val="bg1"/>
                </a:solidFill>
              </a:rPr>
              <a:t> </a:t>
            </a:r>
          </a:p>
          <a:p>
            <a:pPr indent="-342900" algn="just"/>
            <a:r>
              <a:rPr lang="es-ES" sz="2100" dirty="0" smtClean="0">
                <a:solidFill>
                  <a:schemeClr val="bg1"/>
                </a:solidFill>
              </a:rPr>
              <a:t>	</a:t>
            </a:r>
            <a:r>
              <a:rPr lang="es-ES" sz="2100" dirty="0" err="1" smtClean="0">
                <a:solidFill>
                  <a:schemeClr val="bg1"/>
                </a:solidFill>
              </a:rPr>
              <a:t>Jarraipen</a:t>
            </a:r>
            <a:r>
              <a:rPr lang="es-ES" sz="2100" dirty="0" smtClean="0">
                <a:solidFill>
                  <a:schemeClr val="bg1"/>
                </a:solidFill>
              </a:rPr>
              <a:t> </a:t>
            </a:r>
            <a:r>
              <a:rPr lang="es-ES" sz="2100" dirty="0" err="1">
                <a:solidFill>
                  <a:schemeClr val="bg1"/>
                </a:solidFill>
              </a:rPr>
              <a:t>partekatua</a:t>
            </a:r>
            <a:r>
              <a:rPr lang="es-ES" sz="2100" dirty="0">
                <a:solidFill>
                  <a:schemeClr val="bg1"/>
                </a:solidFill>
              </a:rPr>
              <a:t>	</a:t>
            </a:r>
          </a:p>
          <a:p>
            <a:pPr indent="-342900" algn="just"/>
            <a:endParaRPr lang="es-ES" sz="1600" dirty="0">
              <a:solidFill>
                <a:schemeClr val="bg1"/>
              </a:solidFill>
            </a:endParaRPr>
          </a:p>
          <a:p>
            <a:pPr lvl="1" indent="-342900" algn="just"/>
            <a:endParaRPr lang="es-E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6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6CF06339-49F6-0F43-8210-FBEEC6B00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985" y="215659"/>
            <a:ext cx="7772400" cy="482091"/>
          </a:xfrm>
        </p:spPr>
        <p:txBody>
          <a:bodyPr/>
          <a:lstStyle/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s-ES" sz="2000" dirty="0" smtClean="0"/>
              <a:t>JARRAIPEN </a:t>
            </a:r>
            <a:r>
              <a:rPr lang="es-ES" sz="2000" dirty="0"/>
              <a:t>PARTEKATUA</a:t>
            </a:r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444260" y="814473"/>
            <a:ext cx="8242540" cy="3888155"/>
          </a:xfrm>
        </p:spPr>
        <p:txBody>
          <a:bodyPr>
            <a:noAutofit/>
          </a:bodyPr>
          <a:lstStyle/>
          <a:p>
            <a:pPr algn="just"/>
            <a:r>
              <a:rPr lang="es-ES" sz="1800" dirty="0" err="1"/>
              <a:t>PATBak</a:t>
            </a:r>
            <a:r>
              <a:rPr lang="es-ES" sz="1800" dirty="0"/>
              <a:t> </a:t>
            </a:r>
            <a:r>
              <a:rPr lang="es-ES" sz="1800" b="1" dirty="0" err="1"/>
              <a:t>ospitaleetan</a:t>
            </a:r>
            <a:r>
              <a:rPr lang="es-ES" sz="1800" b="1" dirty="0"/>
              <a:t> </a:t>
            </a:r>
            <a:r>
              <a:rPr lang="es-ES" sz="1800" b="1" dirty="0" err="1"/>
              <a:t>ezartzen</a:t>
            </a:r>
            <a:r>
              <a:rPr lang="es-ES" sz="1800" b="1" dirty="0"/>
              <a:t> </a:t>
            </a:r>
            <a:r>
              <a:rPr lang="es-ES" sz="1800" b="1" dirty="0" err="1"/>
              <a:t>dira</a:t>
            </a:r>
            <a:r>
              <a:rPr lang="es-ES" sz="1800" b="1" dirty="0"/>
              <a:t>, </a:t>
            </a:r>
            <a:r>
              <a:rPr lang="es-ES" sz="1800" b="1" dirty="0" err="1"/>
              <a:t>baina</a:t>
            </a:r>
            <a:r>
              <a:rPr lang="es-ES" sz="1800" b="1" dirty="0"/>
              <a:t> </a:t>
            </a:r>
            <a:r>
              <a:rPr lang="es-ES" sz="1800" b="1" dirty="0" err="1"/>
              <a:t>kasu</a:t>
            </a:r>
            <a:r>
              <a:rPr lang="es-ES" sz="1800" b="1" dirty="0"/>
              <a:t> </a:t>
            </a:r>
            <a:r>
              <a:rPr lang="es-ES" sz="1800" b="1" dirty="0" err="1"/>
              <a:t>gehienetan</a:t>
            </a:r>
            <a:r>
              <a:rPr lang="es-ES" sz="1800" b="1" dirty="0"/>
              <a:t> </a:t>
            </a:r>
            <a:r>
              <a:rPr lang="es-ES" sz="1800" b="1" dirty="0" err="1"/>
              <a:t>jarraipena</a:t>
            </a:r>
            <a:r>
              <a:rPr lang="es-ES" sz="1800" b="1" dirty="0"/>
              <a:t> </a:t>
            </a:r>
            <a:r>
              <a:rPr lang="es-ES" sz="1800" b="1" dirty="0" err="1"/>
              <a:t>anbulatorioa</a:t>
            </a:r>
            <a:r>
              <a:rPr lang="es-ES" sz="1800" b="1" dirty="0"/>
              <a:t> </a:t>
            </a:r>
            <a:r>
              <a:rPr lang="es-ES" sz="1800" b="1" dirty="0" err="1"/>
              <a:t>izaten</a:t>
            </a:r>
            <a:r>
              <a:rPr lang="es-ES" sz="1800" b="1" dirty="0"/>
              <a:t> da</a:t>
            </a:r>
            <a:r>
              <a:rPr lang="es-ES" sz="1800" dirty="0"/>
              <a:t>. </a:t>
            </a:r>
            <a:r>
              <a:rPr lang="es-ES" sz="1800" dirty="0" err="1"/>
              <a:t>Horregatik</a:t>
            </a:r>
            <a:r>
              <a:rPr lang="es-ES" sz="1800" dirty="0"/>
              <a:t>, </a:t>
            </a:r>
            <a:r>
              <a:rPr lang="es-ES" sz="1800" dirty="0" err="1"/>
              <a:t>funtsezkoa</a:t>
            </a:r>
            <a:r>
              <a:rPr lang="es-ES" sz="1800" dirty="0"/>
              <a:t> da </a:t>
            </a:r>
            <a:r>
              <a:rPr lang="es-ES" sz="1800" dirty="0" err="1"/>
              <a:t>hasierako</a:t>
            </a:r>
            <a:r>
              <a:rPr lang="es-ES" sz="1800" dirty="0"/>
              <a:t> </a:t>
            </a:r>
            <a:r>
              <a:rPr lang="es-ES" sz="1800" dirty="0" err="1"/>
              <a:t>preskripzio</a:t>
            </a:r>
            <a:r>
              <a:rPr lang="es-ES" sz="1800" dirty="0"/>
              <a:t> </a:t>
            </a:r>
            <a:r>
              <a:rPr lang="es-ES" sz="1800" dirty="0" err="1"/>
              <a:t>elektronikoa</a:t>
            </a:r>
            <a:r>
              <a:rPr lang="es-ES" sz="1800" dirty="0"/>
              <a:t> </a:t>
            </a:r>
            <a:r>
              <a:rPr lang="es-ES" sz="1800" dirty="0" err="1"/>
              <a:t>egiten</a:t>
            </a:r>
            <a:r>
              <a:rPr lang="es-ES" sz="1800" dirty="0"/>
              <a:t> </a:t>
            </a:r>
            <a:r>
              <a:rPr lang="es-ES" sz="1800" dirty="0" err="1"/>
              <a:t>duen</a:t>
            </a:r>
            <a:r>
              <a:rPr lang="es-ES" sz="1800" dirty="0"/>
              <a:t> </a:t>
            </a:r>
            <a:r>
              <a:rPr lang="es-ES" sz="1800" dirty="0" err="1"/>
              <a:t>medikuak</a:t>
            </a:r>
            <a:r>
              <a:rPr lang="es-ES" sz="1800" dirty="0"/>
              <a:t> </a:t>
            </a:r>
            <a:r>
              <a:rPr lang="es-ES" sz="1800" dirty="0" err="1"/>
              <a:t>tratamenduaren</a:t>
            </a:r>
            <a:r>
              <a:rPr lang="es-ES" sz="1800" dirty="0"/>
              <a:t> </a:t>
            </a:r>
            <a:r>
              <a:rPr lang="es-ES" sz="1800" b="1" dirty="0" err="1"/>
              <a:t>aurreikusitako</a:t>
            </a:r>
            <a:r>
              <a:rPr lang="es-ES" sz="1800" b="1" dirty="0"/>
              <a:t> </a:t>
            </a:r>
            <a:r>
              <a:rPr lang="es-ES" sz="1800" b="1" dirty="0" err="1"/>
              <a:t>iraupena</a:t>
            </a:r>
            <a:r>
              <a:rPr lang="es-ES" sz="1800" b="1" dirty="0"/>
              <a:t> </a:t>
            </a:r>
            <a:r>
              <a:rPr lang="es-ES" sz="1800" b="1" dirty="0" err="1"/>
              <a:t>argi</a:t>
            </a:r>
            <a:r>
              <a:rPr lang="es-ES" sz="1800" b="1" dirty="0"/>
              <a:t> eta </a:t>
            </a:r>
            <a:r>
              <a:rPr lang="es-ES" sz="1800" b="1" dirty="0" err="1"/>
              <a:t>garbi</a:t>
            </a:r>
            <a:r>
              <a:rPr lang="es-ES" sz="1800" b="1" dirty="0"/>
              <a:t> </a:t>
            </a:r>
            <a:r>
              <a:rPr lang="es-ES" sz="1800" b="1" dirty="0" err="1"/>
              <a:t>adieraztea</a:t>
            </a:r>
            <a:r>
              <a:rPr lang="es-ES" sz="1800" b="1" dirty="0"/>
              <a:t> </a:t>
            </a:r>
            <a:r>
              <a:rPr lang="es-ES" sz="1800" dirty="0"/>
              <a:t>(</a:t>
            </a:r>
            <a:r>
              <a:rPr lang="es-ES" sz="1800" dirty="0" err="1"/>
              <a:t>bigarren</a:t>
            </a:r>
            <a:r>
              <a:rPr lang="es-ES" sz="1800" dirty="0"/>
              <a:t> </a:t>
            </a:r>
            <a:r>
              <a:rPr lang="es-ES" sz="1800" dirty="0" err="1"/>
              <a:t>antiagregatzailearen</a:t>
            </a:r>
            <a:r>
              <a:rPr lang="es-ES" sz="1800" dirty="0"/>
              <a:t> “</a:t>
            </a:r>
            <a:r>
              <a:rPr lang="es-ES" sz="1800" dirty="0" err="1"/>
              <a:t>amaiera</a:t>
            </a:r>
            <a:r>
              <a:rPr lang="es-ES" sz="1800" dirty="0"/>
              <a:t>-data” </a:t>
            </a:r>
            <a:r>
              <a:rPr lang="es-ES" sz="1800" dirty="0" err="1"/>
              <a:t>edo</a:t>
            </a:r>
            <a:r>
              <a:rPr lang="es-ES" sz="1800" dirty="0"/>
              <a:t> “</a:t>
            </a:r>
            <a:r>
              <a:rPr lang="es-ES" sz="1800" dirty="0" err="1"/>
              <a:t>berrikuspen</a:t>
            </a:r>
            <a:r>
              <a:rPr lang="es-ES" sz="1800" dirty="0"/>
              <a:t>-data” </a:t>
            </a:r>
            <a:r>
              <a:rPr lang="es-ES" sz="1800" dirty="0" err="1"/>
              <a:t>Presbiden</a:t>
            </a:r>
            <a:r>
              <a:rPr lang="es-ES" sz="1800" dirty="0"/>
              <a:t>), eta historia </a:t>
            </a:r>
            <a:r>
              <a:rPr lang="es-ES" sz="1800" dirty="0" err="1"/>
              <a:t>klinikoan</a:t>
            </a:r>
            <a:r>
              <a:rPr lang="es-ES" sz="1800" dirty="0"/>
              <a:t> </a:t>
            </a:r>
            <a:r>
              <a:rPr lang="es-ES" sz="1800" dirty="0" err="1"/>
              <a:t>jasota</a:t>
            </a:r>
            <a:r>
              <a:rPr lang="es-ES" sz="1800" dirty="0"/>
              <a:t> </a:t>
            </a:r>
            <a:r>
              <a:rPr lang="es-ES" sz="1800" dirty="0" err="1"/>
              <a:t>uztea</a:t>
            </a:r>
            <a:r>
              <a:rPr lang="es-ES" sz="1800" dirty="0"/>
              <a:t> </a:t>
            </a:r>
            <a:r>
              <a:rPr lang="es-ES" sz="1800" dirty="0" err="1"/>
              <a:t>pazientearen</a:t>
            </a:r>
            <a:r>
              <a:rPr lang="es-ES" sz="1800" dirty="0"/>
              <a:t> </a:t>
            </a:r>
            <a:r>
              <a:rPr lang="es-ES" sz="1800" dirty="0" err="1"/>
              <a:t>tronbosi-arriskuaren</a:t>
            </a:r>
            <a:r>
              <a:rPr lang="es-ES" sz="1800" dirty="0"/>
              <a:t> </a:t>
            </a:r>
            <a:r>
              <a:rPr lang="es-ES" sz="1800" dirty="0" err="1"/>
              <a:t>zer</a:t>
            </a:r>
            <a:r>
              <a:rPr lang="es-ES" sz="1800" dirty="0"/>
              <a:t> </a:t>
            </a:r>
            <a:r>
              <a:rPr lang="es-ES" sz="1800" dirty="0" err="1"/>
              <a:t>faktorek</a:t>
            </a:r>
            <a:r>
              <a:rPr lang="es-ES" sz="1800" dirty="0"/>
              <a:t> </a:t>
            </a:r>
            <a:r>
              <a:rPr lang="es-ES" sz="1800" dirty="0" err="1"/>
              <a:t>justifikatzen</a:t>
            </a:r>
            <a:r>
              <a:rPr lang="es-ES" sz="1800" dirty="0"/>
              <a:t> </a:t>
            </a:r>
            <a:r>
              <a:rPr lang="es-ES" sz="1800" dirty="0" err="1"/>
              <a:t>duten</a:t>
            </a:r>
            <a:r>
              <a:rPr lang="es-ES" sz="1800" dirty="0"/>
              <a:t> </a:t>
            </a:r>
            <a:r>
              <a:rPr lang="es-ES" sz="1800" dirty="0" err="1"/>
              <a:t>antiagregazio</a:t>
            </a:r>
            <a:r>
              <a:rPr lang="es-ES" sz="1800" dirty="0"/>
              <a:t> </a:t>
            </a:r>
            <a:r>
              <a:rPr lang="es-ES" sz="1800" dirty="0" err="1"/>
              <a:t>bikoitza</a:t>
            </a:r>
            <a:r>
              <a:rPr lang="es-ES" sz="1800" dirty="0"/>
              <a:t> </a:t>
            </a:r>
            <a:r>
              <a:rPr lang="es-ES" sz="1800" dirty="0" err="1"/>
              <a:t>luzatzeko</a:t>
            </a:r>
            <a:r>
              <a:rPr lang="es-ES" sz="1800" dirty="0"/>
              <a:t> </a:t>
            </a:r>
            <a:r>
              <a:rPr lang="es-ES" sz="1800" dirty="0" err="1"/>
              <a:t>erabakia</a:t>
            </a:r>
            <a:r>
              <a:rPr lang="es-ES" sz="1800" dirty="0"/>
              <a:t> eta </a:t>
            </a:r>
            <a:r>
              <a:rPr lang="es-ES" sz="1800" dirty="0" err="1"/>
              <a:t>ez</a:t>
            </a:r>
            <a:r>
              <a:rPr lang="es-ES" sz="1800" dirty="0"/>
              <a:t> </a:t>
            </a:r>
            <a:r>
              <a:rPr lang="es-ES" sz="1800" dirty="0" err="1"/>
              <a:t>dagoela</a:t>
            </a:r>
            <a:r>
              <a:rPr lang="es-ES" sz="1800" dirty="0"/>
              <a:t> hemorragia-</a:t>
            </a:r>
            <a:r>
              <a:rPr lang="es-ES" sz="1800" dirty="0" err="1"/>
              <a:t>arriskuaren</a:t>
            </a:r>
            <a:r>
              <a:rPr lang="es-ES" sz="1800" dirty="0"/>
              <a:t> </a:t>
            </a:r>
            <a:r>
              <a:rPr lang="es-ES" sz="1800" dirty="0" err="1"/>
              <a:t>faktorerik</a:t>
            </a:r>
            <a:r>
              <a:rPr lang="es-ES" sz="1800" dirty="0"/>
              <a:t>. </a:t>
            </a:r>
            <a:r>
              <a:rPr lang="es-ES" sz="1800" dirty="0" err="1"/>
              <a:t>PATBa</a:t>
            </a:r>
            <a:r>
              <a:rPr lang="es-ES" sz="1800" dirty="0"/>
              <a:t> </a:t>
            </a:r>
            <a:r>
              <a:rPr lang="es-ES" sz="1800" dirty="0" err="1"/>
              <a:t>gutxienez</a:t>
            </a:r>
            <a:r>
              <a:rPr lang="es-ES" sz="1800" dirty="0"/>
              <a:t> 12 </a:t>
            </a:r>
            <a:r>
              <a:rPr lang="es-ES" sz="1800" dirty="0" err="1"/>
              <a:t>hilean</a:t>
            </a:r>
            <a:r>
              <a:rPr lang="es-ES" sz="1800" dirty="0"/>
              <a:t> </a:t>
            </a:r>
            <a:r>
              <a:rPr lang="es-ES" sz="1800" dirty="0" err="1"/>
              <a:t>behin</a:t>
            </a:r>
            <a:r>
              <a:rPr lang="es-ES" sz="1800" dirty="0"/>
              <a:t> </a:t>
            </a:r>
            <a:r>
              <a:rPr lang="es-ES" sz="1800" dirty="0" err="1"/>
              <a:t>ebaluatu</a:t>
            </a:r>
            <a:r>
              <a:rPr lang="es-ES" sz="1800" dirty="0"/>
              <a:t> </a:t>
            </a:r>
            <a:r>
              <a:rPr lang="es-ES" sz="1800" dirty="0" err="1"/>
              <a:t>behar</a:t>
            </a:r>
            <a:r>
              <a:rPr lang="es-ES" sz="1800" dirty="0"/>
              <a:t> da, </a:t>
            </a:r>
            <a:r>
              <a:rPr lang="es-ES" sz="1800" dirty="0" err="1"/>
              <a:t>edo</a:t>
            </a:r>
            <a:r>
              <a:rPr lang="es-ES" sz="1800" dirty="0"/>
              <a:t> </a:t>
            </a:r>
            <a:r>
              <a:rPr lang="es-ES" sz="1800" dirty="0" err="1"/>
              <a:t>gertakari</a:t>
            </a:r>
            <a:r>
              <a:rPr lang="es-ES" sz="1800" dirty="0"/>
              <a:t> </a:t>
            </a:r>
            <a:r>
              <a:rPr lang="es-ES" sz="1800" dirty="0" err="1"/>
              <a:t>iskemiko</a:t>
            </a:r>
            <a:r>
              <a:rPr lang="es-ES" sz="1800" dirty="0"/>
              <a:t> </a:t>
            </a:r>
            <a:r>
              <a:rPr lang="es-ES" sz="1800" dirty="0" err="1"/>
              <a:t>edo</a:t>
            </a:r>
            <a:r>
              <a:rPr lang="es-ES" sz="1800" dirty="0"/>
              <a:t> </a:t>
            </a:r>
            <a:r>
              <a:rPr lang="es-ES" sz="1800" dirty="0" err="1"/>
              <a:t>hemorragiko</a:t>
            </a:r>
            <a:r>
              <a:rPr lang="es-ES" sz="1800" dirty="0"/>
              <a:t> </a:t>
            </a:r>
            <a:r>
              <a:rPr lang="es-ES" sz="1800" dirty="0" err="1"/>
              <a:t>berri</a:t>
            </a:r>
            <a:r>
              <a:rPr lang="es-ES" sz="1800" dirty="0"/>
              <a:t> </a:t>
            </a:r>
            <a:r>
              <a:rPr lang="es-ES" sz="1800" dirty="0" err="1"/>
              <a:t>bat</a:t>
            </a:r>
            <a:r>
              <a:rPr lang="es-ES" sz="1800" dirty="0"/>
              <a:t> </a:t>
            </a:r>
            <a:r>
              <a:rPr lang="es-ES" sz="1800" dirty="0" err="1"/>
              <a:t>gertatzen</a:t>
            </a:r>
            <a:r>
              <a:rPr lang="es-ES" sz="1800" dirty="0"/>
              <a:t> den </a:t>
            </a:r>
            <a:r>
              <a:rPr lang="es-ES" sz="1800" dirty="0" err="1"/>
              <a:t>bakoitzean</a:t>
            </a:r>
            <a:r>
              <a:rPr lang="es-ES" sz="1800" dirty="0" smtClean="0"/>
              <a:t>.</a:t>
            </a:r>
            <a:endParaRPr lang="es-ES" sz="1800" dirty="0"/>
          </a:p>
          <a:p>
            <a:pPr algn="just"/>
            <a:r>
              <a:rPr lang="es-ES" sz="1800" dirty="0" err="1"/>
              <a:t>Eskura</a:t>
            </a:r>
            <a:r>
              <a:rPr lang="es-ES" sz="1800" dirty="0"/>
              <a:t> </a:t>
            </a:r>
            <a:r>
              <a:rPr lang="es-ES" sz="1800" dirty="0" err="1"/>
              <a:t>dagoen</a:t>
            </a:r>
            <a:r>
              <a:rPr lang="es-ES" sz="1800" dirty="0"/>
              <a:t> </a:t>
            </a:r>
            <a:r>
              <a:rPr lang="es-ES" sz="1800" dirty="0" err="1"/>
              <a:t>informazioarekin</a:t>
            </a:r>
            <a:r>
              <a:rPr lang="es-ES" sz="1800" dirty="0"/>
              <a:t> (</a:t>
            </a:r>
            <a:r>
              <a:rPr lang="es-ES" sz="1800" dirty="0" err="1"/>
              <a:t>indikazioa</a:t>
            </a:r>
            <a:r>
              <a:rPr lang="es-ES" sz="1800" dirty="0"/>
              <a:t> eta </a:t>
            </a:r>
            <a:r>
              <a:rPr lang="es-ES" sz="1800" dirty="0" err="1"/>
              <a:t>aurreikusitako</a:t>
            </a:r>
            <a:r>
              <a:rPr lang="es-ES" sz="1800" dirty="0"/>
              <a:t> </a:t>
            </a:r>
            <a:r>
              <a:rPr lang="es-ES" sz="1800" dirty="0" err="1"/>
              <a:t>iraupena</a:t>
            </a:r>
            <a:r>
              <a:rPr lang="es-ES" sz="1800" dirty="0"/>
              <a:t>), </a:t>
            </a:r>
            <a:r>
              <a:rPr lang="es-ES" sz="1800" b="1" dirty="0" err="1"/>
              <a:t>lehen</a:t>
            </a:r>
            <a:r>
              <a:rPr lang="es-ES" sz="1800" b="1" dirty="0"/>
              <a:t> </a:t>
            </a:r>
            <a:r>
              <a:rPr lang="es-ES" sz="1800" b="1" dirty="0" err="1"/>
              <a:t>mailako</a:t>
            </a:r>
            <a:r>
              <a:rPr lang="es-ES" sz="1800" b="1" dirty="0"/>
              <a:t> </a:t>
            </a:r>
            <a:r>
              <a:rPr lang="es-ES" sz="1800" b="1" dirty="0" err="1"/>
              <a:t>arretako</a:t>
            </a:r>
            <a:r>
              <a:rPr lang="es-ES" sz="1800" b="1" dirty="0"/>
              <a:t> </a:t>
            </a:r>
            <a:r>
              <a:rPr lang="es-ES" sz="1800" b="1" dirty="0" err="1"/>
              <a:t>medikuak</a:t>
            </a:r>
            <a:r>
              <a:rPr lang="es-ES" sz="1800" b="1" dirty="0"/>
              <a:t> </a:t>
            </a:r>
            <a:r>
              <a:rPr lang="es-ES" sz="1800" b="1" dirty="0" err="1"/>
              <a:t>pazientearen</a:t>
            </a:r>
            <a:r>
              <a:rPr lang="es-ES" sz="1800" b="1" dirty="0"/>
              <a:t> </a:t>
            </a:r>
            <a:r>
              <a:rPr lang="es-ES" sz="1800" b="1" dirty="0" err="1"/>
              <a:t>jarraipenean</a:t>
            </a:r>
            <a:r>
              <a:rPr lang="es-ES" sz="1800" b="1" dirty="0"/>
              <a:t> </a:t>
            </a:r>
            <a:r>
              <a:rPr lang="es-ES" sz="1800" b="1" dirty="0" err="1"/>
              <a:t>lagundu</a:t>
            </a:r>
            <a:r>
              <a:rPr lang="es-ES" sz="1800" b="1" dirty="0"/>
              <a:t> </a:t>
            </a:r>
            <a:r>
              <a:rPr lang="es-ES" sz="1800" b="1" dirty="0" err="1"/>
              <a:t>dezake</a:t>
            </a:r>
            <a:r>
              <a:rPr lang="es-ES" sz="1800" b="1" dirty="0"/>
              <a:t>, </a:t>
            </a:r>
            <a:r>
              <a:rPr lang="es-ES" sz="1800" b="1" dirty="0" err="1"/>
              <a:t>arreta</a:t>
            </a:r>
            <a:r>
              <a:rPr lang="es-ES" sz="1800" b="1" dirty="0"/>
              <a:t> </a:t>
            </a:r>
            <a:r>
              <a:rPr lang="es-ES" sz="1800" b="1" dirty="0" err="1"/>
              <a:t>berezia</a:t>
            </a:r>
            <a:r>
              <a:rPr lang="es-ES" sz="1800" b="1" dirty="0"/>
              <a:t> </a:t>
            </a:r>
            <a:r>
              <a:rPr lang="es-ES" sz="1800" b="1" dirty="0" err="1"/>
              <a:t>jarriz</a:t>
            </a:r>
            <a:r>
              <a:rPr lang="es-ES" sz="1800" b="1" dirty="0"/>
              <a:t> </a:t>
            </a:r>
            <a:r>
              <a:rPr lang="es-ES" sz="1800" b="1" dirty="0" err="1"/>
              <a:t>atxikidurari</a:t>
            </a:r>
            <a:r>
              <a:rPr lang="es-ES" sz="1800" b="1" dirty="0"/>
              <a:t>, </a:t>
            </a:r>
            <a:r>
              <a:rPr lang="es-ES" sz="1800" b="1" dirty="0" err="1"/>
              <a:t>iraupenari</a:t>
            </a:r>
            <a:r>
              <a:rPr lang="es-ES" sz="1800" b="1" dirty="0"/>
              <a:t> eta </a:t>
            </a:r>
            <a:r>
              <a:rPr lang="es-ES" sz="1800" b="1" dirty="0" err="1"/>
              <a:t>tratamenduaren</a:t>
            </a:r>
            <a:r>
              <a:rPr lang="es-ES" sz="1800" b="1" dirty="0"/>
              <a:t> </a:t>
            </a:r>
            <a:r>
              <a:rPr lang="es-ES" sz="1800" b="1" dirty="0" err="1"/>
              <a:t>balizko</a:t>
            </a:r>
            <a:r>
              <a:rPr lang="es-ES" sz="1800" b="1" dirty="0"/>
              <a:t> </a:t>
            </a:r>
            <a:r>
              <a:rPr lang="es-ES" sz="1800" b="1" dirty="0" err="1"/>
              <a:t>ondorio</a:t>
            </a:r>
            <a:r>
              <a:rPr lang="es-ES" sz="1800" b="1" dirty="0"/>
              <a:t> </a:t>
            </a:r>
            <a:r>
              <a:rPr lang="es-ES" sz="1800" b="1" dirty="0" err="1"/>
              <a:t>kaltegarriei</a:t>
            </a:r>
            <a:r>
              <a:rPr lang="es-ES" sz="1800" b="1" dirty="0"/>
              <a:t>.</a:t>
            </a:r>
          </a:p>
          <a:p>
            <a:pPr algn="just"/>
            <a:r>
              <a:rPr lang="es-ES" sz="1800" dirty="0" err="1"/>
              <a:t>Edozein</a:t>
            </a:r>
            <a:r>
              <a:rPr lang="es-ES" sz="1800" dirty="0"/>
              <a:t> </a:t>
            </a:r>
            <a:r>
              <a:rPr lang="es-ES" sz="1800" dirty="0" err="1"/>
              <a:t>zalantza</a:t>
            </a:r>
            <a:r>
              <a:rPr lang="es-ES" sz="1800" dirty="0"/>
              <a:t> </a:t>
            </a:r>
            <a:r>
              <a:rPr lang="es-ES" sz="1800" dirty="0" err="1"/>
              <a:t>izanez</a:t>
            </a:r>
            <a:r>
              <a:rPr lang="es-ES" sz="1800" dirty="0"/>
              <a:t> </a:t>
            </a:r>
            <a:r>
              <a:rPr lang="es-ES" sz="1800" dirty="0" err="1"/>
              <a:t>gero</a:t>
            </a:r>
            <a:r>
              <a:rPr lang="es-ES" sz="1800" dirty="0"/>
              <a:t>, </a:t>
            </a:r>
            <a:r>
              <a:rPr lang="es-ES" sz="1800" dirty="0" err="1"/>
              <a:t>komunikazio</a:t>
            </a:r>
            <a:r>
              <a:rPr lang="es-ES" sz="1800" dirty="0"/>
              <a:t>-tresna </a:t>
            </a:r>
            <a:r>
              <a:rPr lang="es-ES" sz="1800" dirty="0" err="1"/>
              <a:t>baliagarria</a:t>
            </a:r>
            <a:r>
              <a:rPr lang="es-ES" sz="1800" dirty="0"/>
              <a:t> izan </a:t>
            </a:r>
            <a:r>
              <a:rPr lang="es-ES" sz="1800" dirty="0" err="1"/>
              <a:t>daiteke</a:t>
            </a:r>
            <a:r>
              <a:rPr lang="es-ES" sz="1800" dirty="0"/>
              <a:t> </a:t>
            </a:r>
            <a:r>
              <a:rPr lang="es-ES" sz="1800" dirty="0" err="1"/>
              <a:t>Kardiologia</a:t>
            </a:r>
            <a:r>
              <a:rPr lang="es-ES" sz="1800" dirty="0"/>
              <a:t> </a:t>
            </a:r>
            <a:r>
              <a:rPr lang="es-ES" sz="1800" dirty="0" err="1"/>
              <a:t>Zerbitzura</a:t>
            </a:r>
            <a:r>
              <a:rPr lang="es-ES" sz="1800" dirty="0"/>
              <a:t> </a:t>
            </a:r>
            <a:r>
              <a:rPr lang="es-ES" sz="1800" dirty="0" err="1"/>
              <a:t>interkontsulta</a:t>
            </a:r>
            <a:r>
              <a:rPr lang="es-ES" sz="1800" dirty="0"/>
              <a:t>/</a:t>
            </a:r>
            <a:r>
              <a:rPr lang="es-ES" sz="1800" dirty="0" err="1"/>
              <a:t>kontsulta</a:t>
            </a:r>
            <a:r>
              <a:rPr lang="es-ES" sz="1800" dirty="0"/>
              <a:t> </a:t>
            </a:r>
            <a:r>
              <a:rPr lang="es-ES" sz="1800" dirty="0" err="1"/>
              <a:t>ez-presentziala</a:t>
            </a:r>
            <a:r>
              <a:rPr lang="es-ES" sz="1800" dirty="0"/>
              <a:t> </a:t>
            </a:r>
            <a:r>
              <a:rPr lang="es-ES" sz="1800" dirty="0" err="1"/>
              <a:t>egitea</a:t>
            </a:r>
            <a:r>
              <a:rPr lang="es-ES" sz="1800" dirty="0"/>
              <a:t>.</a:t>
            </a:r>
          </a:p>
          <a:p>
            <a:pPr algn="just"/>
            <a:r>
              <a:rPr lang="es-ES" sz="1800" dirty="0"/>
              <a:t>2020ko </a:t>
            </a:r>
            <a:r>
              <a:rPr lang="es-ES" sz="1800" dirty="0" err="1"/>
              <a:t>otsailean</a:t>
            </a:r>
            <a:r>
              <a:rPr lang="es-ES" sz="1800" dirty="0"/>
              <a:t>, </a:t>
            </a:r>
            <a:r>
              <a:rPr lang="es-ES" sz="1800" dirty="0" err="1"/>
              <a:t>EAEn</a:t>
            </a:r>
            <a:r>
              <a:rPr lang="es-ES" sz="1800" dirty="0"/>
              <a:t>, 4.304 </a:t>
            </a:r>
            <a:r>
              <a:rPr lang="es-ES" sz="1800" dirty="0" err="1"/>
              <a:t>pazientek</a:t>
            </a:r>
            <a:r>
              <a:rPr lang="es-ES" sz="1800" dirty="0"/>
              <a:t> </a:t>
            </a:r>
            <a:r>
              <a:rPr lang="es-ES" sz="1800" dirty="0" err="1"/>
              <a:t>zuten</a:t>
            </a:r>
            <a:r>
              <a:rPr lang="es-ES" sz="1800" dirty="0"/>
              <a:t> </a:t>
            </a:r>
            <a:r>
              <a:rPr lang="es-ES" sz="1800" dirty="0" err="1"/>
              <a:t>gutxienez</a:t>
            </a:r>
            <a:r>
              <a:rPr lang="es-ES" sz="1800" dirty="0"/>
              <a:t> </a:t>
            </a:r>
            <a:r>
              <a:rPr lang="es-ES" sz="1800" dirty="0" err="1"/>
              <a:t>antiagregatzaileen</a:t>
            </a:r>
            <a:r>
              <a:rPr lang="es-ES" sz="1800" dirty="0"/>
              <a:t> 2 </a:t>
            </a:r>
            <a:r>
              <a:rPr lang="es-ES" sz="1800" dirty="0" err="1"/>
              <a:t>tratamendu</a:t>
            </a:r>
            <a:r>
              <a:rPr lang="es-ES" sz="1800" dirty="0"/>
              <a:t> </a:t>
            </a:r>
            <a:r>
              <a:rPr lang="es-ES" sz="1800" dirty="0" err="1"/>
              <a:t>aktibo</a:t>
            </a:r>
            <a:r>
              <a:rPr lang="es-ES" sz="1800" dirty="0"/>
              <a:t> </a:t>
            </a:r>
            <a:r>
              <a:rPr lang="es-ES" sz="1800" dirty="0" err="1"/>
              <a:t>urtebete</a:t>
            </a:r>
            <a:r>
              <a:rPr lang="es-ES" sz="1800" dirty="0"/>
              <a:t> </a:t>
            </a:r>
            <a:r>
              <a:rPr lang="es-ES" sz="1800" dirty="0" err="1"/>
              <a:t>baino</a:t>
            </a:r>
            <a:r>
              <a:rPr lang="es-ES" sz="1800" dirty="0"/>
              <a:t> </a:t>
            </a:r>
            <a:r>
              <a:rPr lang="es-ES" sz="1800" dirty="0" err="1" smtClean="0"/>
              <a:t>gehiagoan</a:t>
            </a:r>
            <a:r>
              <a:rPr lang="es-ES" sz="1800" dirty="0" smtClean="0"/>
              <a:t>. </a:t>
            </a:r>
            <a:r>
              <a:rPr lang="es-ES" sz="1800" dirty="0" err="1"/>
              <a:t>Tratamendu</a:t>
            </a:r>
            <a:r>
              <a:rPr lang="es-ES" sz="1800" dirty="0"/>
              <a:t> </a:t>
            </a:r>
            <a:r>
              <a:rPr lang="es-ES" sz="1800" dirty="0" err="1"/>
              <a:t>luzeak</a:t>
            </a:r>
            <a:r>
              <a:rPr lang="es-ES" sz="1800" dirty="0"/>
              <a:t> </a:t>
            </a:r>
            <a:r>
              <a:rPr lang="es-ES" sz="1800" dirty="0" err="1"/>
              <a:t>dituzten</a:t>
            </a:r>
            <a:r>
              <a:rPr lang="es-ES" sz="1800" dirty="0"/>
              <a:t> </a:t>
            </a:r>
            <a:r>
              <a:rPr lang="es-ES" sz="1800" dirty="0" err="1"/>
              <a:t>pazienteetan</a:t>
            </a:r>
            <a:r>
              <a:rPr lang="es-ES" sz="1800" dirty="0"/>
              <a:t>, </a:t>
            </a:r>
            <a:r>
              <a:rPr lang="es-ES" sz="1800" dirty="0" err="1"/>
              <a:t>komeni</a:t>
            </a:r>
            <a:r>
              <a:rPr lang="es-ES" sz="1800" dirty="0"/>
              <a:t> da </a:t>
            </a:r>
            <a:r>
              <a:rPr lang="es-ES" sz="1800" dirty="0" err="1"/>
              <a:t>aztertzea</a:t>
            </a:r>
            <a:r>
              <a:rPr lang="es-ES" sz="1800" dirty="0"/>
              <a:t> </a:t>
            </a:r>
            <a:r>
              <a:rPr lang="es-ES" sz="1800" dirty="0" err="1"/>
              <a:t>PATBaren</a:t>
            </a:r>
            <a:r>
              <a:rPr lang="es-ES" sz="1800" dirty="0"/>
              <a:t> </a:t>
            </a:r>
            <a:r>
              <a:rPr lang="es-ES" sz="1800" dirty="0" err="1"/>
              <a:t>indikazioak</a:t>
            </a:r>
            <a:r>
              <a:rPr lang="es-ES" sz="1800" dirty="0"/>
              <a:t> </a:t>
            </a:r>
            <a:r>
              <a:rPr lang="es-ES" sz="1800" dirty="0" err="1"/>
              <a:t>indarrean</a:t>
            </a:r>
            <a:r>
              <a:rPr lang="es-ES" sz="1800" dirty="0"/>
              <a:t> </a:t>
            </a:r>
            <a:r>
              <a:rPr lang="es-ES" sz="1800" dirty="0" err="1"/>
              <a:t>jarraitzen</a:t>
            </a:r>
            <a:r>
              <a:rPr lang="es-ES" sz="1800" dirty="0"/>
              <a:t> </a:t>
            </a:r>
            <a:r>
              <a:rPr lang="es-ES" sz="1800" dirty="0" err="1"/>
              <a:t>duen</a:t>
            </a:r>
            <a:r>
              <a:rPr lang="es-ES" sz="1800" dirty="0"/>
              <a:t>.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398637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63534" cy="1351771"/>
          </a:xfrm>
          <a:prstGeom prst="rect">
            <a:avLst/>
          </a:prstGeom>
        </p:spPr>
      </p:pic>
      <p:sp>
        <p:nvSpPr>
          <p:cNvPr id="5" name="Subtítulo 2"/>
          <p:cNvSpPr>
            <a:spLocks noGrp="1"/>
          </p:cNvSpPr>
          <p:nvPr>
            <p:ph type="subTitle" idx="1"/>
          </p:nvPr>
        </p:nvSpPr>
        <p:spPr>
          <a:xfrm>
            <a:off x="1561793" y="471127"/>
            <a:ext cx="6858000" cy="678871"/>
          </a:xfrm>
        </p:spPr>
        <p:txBody>
          <a:bodyPr>
            <a:normAutofit/>
          </a:bodyPr>
          <a:lstStyle/>
          <a:p>
            <a:r>
              <a:rPr lang="es-ES" sz="4000" b="1" dirty="0" err="1" smtClean="0">
                <a:solidFill>
                  <a:srgbClr val="5FB1B6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Ideia</a:t>
            </a:r>
            <a:r>
              <a:rPr lang="es-ES" sz="4000" b="1" dirty="0" smtClean="0">
                <a:solidFill>
                  <a:srgbClr val="5FB1B6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s-ES" sz="4000" b="1" dirty="0" err="1">
                <a:solidFill>
                  <a:srgbClr val="5FB1B6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nagusiak</a:t>
            </a:r>
            <a:endParaRPr lang="es-ES" sz="4000" b="1" dirty="0">
              <a:solidFill>
                <a:srgbClr val="5FB1B6"/>
              </a:solidFill>
              <a:latin typeface="Arial Black" panose="020B0A04020102020204" pitchFamily="34" charset="0"/>
              <a:ea typeface="+mj-ea"/>
              <a:cs typeface="Arial" panose="020B0604020202020204" pitchFamily="34" charset="0"/>
            </a:endParaRPr>
          </a:p>
          <a:p>
            <a:endParaRPr lang="es-ES" sz="4000" b="1" dirty="0">
              <a:solidFill>
                <a:srgbClr val="5FB1B6"/>
              </a:solidFill>
              <a:latin typeface="Arial Black" panose="020B0A040201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02667" y="1932317"/>
            <a:ext cx="80049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</a:t>
            </a:r>
            <a:endParaRPr lang="es-E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err="1" smtClean="0"/>
              <a:t>PATBaren</a:t>
            </a:r>
            <a:r>
              <a:rPr lang="es-ES" dirty="0" smtClean="0"/>
              <a:t> </a:t>
            </a:r>
            <a:r>
              <a:rPr lang="es-ES" dirty="0" err="1" smtClean="0"/>
              <a:t>iraupena</a:t>
            </a:r>
            <a:r>
              <a:rPr lang="es-ES" dirty="0" smtClean="0"/>
              <a:t> </a:t>
            </a:r>
            <a:r>
              <a:rPr lang="es-ES" dirty="0" err="1" smtClean="0"/>
              <a:t>paziente</a:t>
            </a:r>
            <a:r>
              <a:rPr lang="es-ES" dirty="0" smtClean="0"/>
              <a:t> </a:t>
            </a:r>
            <a:r>
              <a:rPr lang="es-ES" dirty="0" err="1" smtClean="0"/>
              <a:t>bakoitzari</a:t>
            </a:r>
            <a:r>
              <a:rPr lang="es-ES" dirty="0" smtClean="0"/>
              <a:t> </a:t>
            </a:r>
            <a:r>
              <a:rPr lang="es-ES" dirty="0" err="1" smtClean="0"/>
              <a:t>egokitzea</a:t>
            </a:r>
            <a:r>
              <a:rPr lang="es-ES" dirty="0" smtClean="0"/>
              <a:t>, </a:t>
            </a:r>
            <a:r>
              <a:rPr lang="es-ES" dirty="0" err="1" smtClean="0"/>
              <a:t>tronbosi-arriskuaren</a:t>
            </a:r>
            <a:r>
              <a:rPr lang="es-ES" dirty="0" smtClean="0"/>
              <a:t> eta </a:t>
            </a:r>
            <a:r>
              <a:rPr lang="es-ES" dirty="0" err="1" smtClean="0"/>
              <a:t>odoljario-arriskuaren</a:t>
            </a:r>
            <a:r>
              <a:rPr lang="es-ES" dirty="0" smtClean="0"/>
              <a:t> </a:t>
            </a:r>
            <a:r>
              <a:rPr lang="es-ES" dirty="0" err="1" smtClean="0"/>
              <a:t>arabera</a:t>
            </a:r>
            <a:r>
              <a:rPr lang="es-ES" dirty="0" smtClean="0"/>
              <a:t> </a:t>
            </a:r>
          </a:p>
          <a:p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Hemorragia-</a:t>
            </a:r>
            <a:r>
              <a:rPr lang="es-ES" dirty="0" err="1" smtClean="0"/>
              <a:t>arriskua</a:t>
            </a:r>
            <a:r>
              <a:rPr lang="es-ES" dirty="0" smtClean="0"/>
              <a:t> </a:t>
            </a:r>
            <a:r>
              <a:rPr lang="es-ES" dirty="0" err="1"/>
              <a:t>minimizatzea</a:t>
            </a:r>
            <a:r>
              <a:rPr lang="es-ES" dirty="0"/>
              <a:t>, </a:t>
            </a:r>
            <a:r>
              <a:rPr lang="es-ES" dirty="0" err="1"/>
              <a:t>arrisku-faktore</a:t>
            </a:r>
            <a:r>
              <a:rPr lang="es-ES" dirty="0"/>
              <a:t> </a:t>
            </a:r>
            <a:r>
              <a:rPr lang="es-ES" dirty="0" err="1"/>
              <a:t>aldagarriak</a:t>
            </a:r>
            <a:r>
              <a:rPr lang="es-ES" dirty="0"/>
              <a:t> </a:t>
            </a:r>
            <a:r>
              <a:rPr lang="es-ES" dirty="0" err="1"/>
              <a:t>modulatuz</a:t>
            </a:r>
            <a:r>
              <a:rPr lang="es-ES" dirty="0"/>
              <a:t>, </a:t>
            </a:r>
            <a:r>
              <a:rPr lang="es-ES" dirty="0" err="1"/>
              <a:t>antiagregatzaileen</a:t>
            </a:r>
            <a:r>
              <a:rPr lang="es-ES" dirty="0"/>
              <a:t> </a:t>
            </a:r>
            <a:r>
              <a:rPr lang="es-ES" dirty="0" err="1"/>
              <a:t>dosi</a:t>
            </a:r>
            <a:r>
              <a:rPr lang="es-ES" dirty="0"/>
              <a:t> </a:t>
            </a:r>
            <a:r>
              <a:rPr lang="es-ES" dirty="0" err="1"/>
              <a:t>txikiak</a:t>
            </a:r>
            <a:r>
              <a:rPr lang="es-ES" dirty="0"/>
              <a:t> </a:t>
            </a:r>
            <a:r>
              <a:rPr lang="es-ES" dirty="0" err="1"/>
              <a:t>erabiliz</a:t>
            </a:r>
            <a:r>
              <a:rPr lang="es-ES" dirty="0"/>
              <a:t> eta PPI </a:t>
            </a:r>
            <a:r>
              <a:rPr lang="es-ES" dirty="0" err="1"/>
              <a:t>bat</a:t>
            </a:r>
            <a:r>
              <a:rPr lang="es-ES" dirty="0"/>
              <a:t> </a:t>
            </a:r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err="1" smtClean="0"/>
              <a:t>PATBaren</a:t>
            </a:r>
            <a:r>
              <a:rPr lang="es-ES" dirty="0" smtClean="0"/>
              <a:t> </a:t>
            </a:r>
            <a:r>
              <a:rPr lang="es-ES" dirty="0" err="1"/>
              <a:t>indikazioak</a:t>
            </a:r>
            <a:r>
              <a:rPr lang="es-ES" dirty="0"/>
              <a:t> </a:t>
            </a:r>
            <a:r>
              <a:rPr lang="es-ES" dirty="0" err="1"/>
              <a:t>urtebetera</a:t>
            </a:r>
            <a:r>
              <a:rPr lang="es-ES" dirty="0"/>
              <a:t> </a:t>
            </a:r>
            <a:r>
              <a:rPr lang="es-ES" dirty="0" err="1"/>
              <a:t>indarrean</a:t>
            </a:r>
            <a:r>
              <a:rPr lang="es-ES" dirty="0"/>
              <a:t> </a:t>
            </a:r>
            <a:r>
              <a:rPr lang="es-ES" dirty="0" err="1"/>
              <a:t>jarraitzen</a:t>
            </a:r>
            <a:r>
              <a:rPr lang="es-ES" dirty="0"/>
              <a:t> </a:t>
            </a:r>
            <a:r>
              <a:rPr lang="es-ES" dirty="0" err="1"/>
              <a:t>duen</a:t>
            </a:r>
            <a:r>
              <a:rPr lang="es-ES" dirty="0"/>
              <a:t> </a:t>
            </a:r>
            <a:r>
              <a:rPr lang="es-ES" dirty="0" err="1"/>
              <a:t>aztertzea</a:t>
            </a:r>
            <a:endParaRPr lang="es-E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6637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s-ES" altLang="es-ES" sz="4000" dirty="0" err="1">
                <a:solidFill>
                  <a:srgbClr val="5FB1B6"/>
                </a:solidFill>
                <a:ea typeface="+mj-ea"/>
                <a:cs typeface="Arial" panose="020B0604020202020204" pitchFamily="34" charset="0"/>
              </a:rPr>
              <a:t>Informazio</a:t>
            </a:r>
            <a:r>
              <a:rPr lang="es-ES" altLang="es-ES" sz="4000" dirty="0">
                <a:solidFill>
                  <a:srgbClr val="5FB1B6"/>
                </a:solidFill>
                <a:ea typeface="+mj-ea"/>
                <a:cs typeface="Arial" panose="020B0604020202020204" pitchFamily="34" charset="0"/>
              </a:rPr>
              <a:t> </a:t>
            </a:r>
            <a:r>
              <a:rPr lang="es-ES" altLang="es-ES" sz="4000" dirty="0" err="1">
                <a:solidFill>
                  <a:srgbClr val="5FB1B6"/>
                </a:solidFill>
                <a:ea typeface="+mj-ea"/>
                <a:cs typeface="Arial" panose="020B0604020202020204" pitchFamily="34" charset="0"/>
              </a:rPr>
              <a:t>gehiago</a:t>
            </a:r>
            <a:r>
              <a:rPr lang="es-ES" altLang="es-ES" sz="4000" dirty="0">
                <a:solidFill>
                  <a:srgbClr val="5FB1B6"/>
                </a:solidFill>
                <a:ea typeface="+mj-ea"/>
                <a:cs typeface="Arial" panose="020B0604020202020204" pitchFamily="34" charset="0"/>
              </a:rPr>
              <a:t> eta </a:t>
            </a:r>
            <a:r>
              <a:rPr lang="es-ES" altLang="es-ES" sz="4000" dirty="0" err="1">
                <a:solidFill>
                  <a:srgbClr val="5FB1B6"/>
                </a:solidFill>
                <a:ea typeface="+mj-ea"/>
                <a:cs typeface="Arial" panose="020B0604020202020204" pitchFamily="34" charset="0"/>
              </a:rPr>
              <a:t>bibliografia</a:t>
            </a:r>
            <a:r>
              <a:rPr lang="es-ES" altLang="es-ES" sz="4000" dirty="0">
                <a:solidFill>
                  <a:srgbClr val="5FB1B6"/>
                </a:solidFill>
                <a:ea typeface="+mj-ea"/>
                <a:cs typeface="Arial" panose="020B0604020202020204" pitchFamily="34" charset="0"/>
              </a:rPr>
              <a:t>…</a:t>
            </a:r>
            <a:endParaRPr lang="es-ES" sz="4000" dirty="0">
              <a:solidFill>
                <a:srgbClr val="5FB1B6"/>
              </a:solidFill>
              <a:ea typeface="+mj-ea"/>
              <a:cs typeface="Arial" panose="020B060402020202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4294967295"/>
            <p:custDataLst>
              <p:tags r:id="rId3"/>
            </p:custDataLst>
          </p:nvPr>
        </p:nvSpPr>
        <p:spPr bwMode="auto">
          <a:xfrm>
            <a:off x="628650" y="2413000"/>
            <a:ext cx="467987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_tradnl" sz="2800" b="1" dirty="0">
                <a:latin typeface="Arial Unicode MS" pitchFamily="34" charset="-128"/>
                <a:hlinkClick r:id="rId7"/>
              </a:rPr>
              <a:t>INFAC </a:t>
            </a:r>
            <a:r>
              <a:rPr lang="es-ES_tradnl" sz="2800" b="1" dirty="0" smtClean="0">
                <a:latin typeface="Arial Unicode MS" pitchFamily="34" charset="-128"/>
                <a:hlinkClick r:id="rId7"/>
              </a:rPr>
              <a:t>28 </a:t>
            </a:r>
            <a:r>
              <a:rPr lang="es-ES_tradnl" sz="2800" b="1" dirty="0" err="1" smtClean="0">
                <a:latin typeface="Arial Unicode MS" pitchFamily="34" charset="-128"/>
                <a:hlinkClick r:id="rId7"/>
              </a:rPr>
              <a:t>Lib</a:t>
            </a:r>
            <a:r>
              <a:rPr lang="es-ES_tradnl" sz="2800" b="1" dirty="0" smtClean="0">
                <a:latin typeface="Arial Unicode MS" pitchFamily="34" charset="-128"/>
                <a:hlinkClick r:id="rId7"/>
              </a:rPr>
              <a:t>, 3 Zb. </a:t>
            </a:r>
            <a:endParaRPr lang="es-ES_tradnl" sz="2800" b="1" dirty="0">
              <a:latin typeface="Arial Unicode MS" pitchFamily="34" charset="-128"/>
              <a:hlinkClick r:id="rId7"/>
            </a:endParaRPr>
          </a:p>
          <a:p>
            <a:pPr>
              <a:buFontTx/>
              <a:buNone/>
            </a:pPr>
            <a:endParaRPr lang="es-ES_tradnl" sz="2800" b="1" dirty="0" smtClean="0"/>
          </a:p>
          <a:p>
            <a:endParaRPr lang="es-ES" sz="2800" b="1" dirty="0" smtClean="0"/>
          </a:p>
        </p:txBody>
      </p:sp>
      <p:grpSp>
        <p:nvGrpSpPr>
          <p:cNvPr id="21508" name="Group 7"/>
          <p:cNvGrpSpPr>
            <a:grpSpLocks/>
          </p:cNvGrpSpPr>
          <p:nvPr/>
        </p:nvGrpSpPr>
        <p:grpSpPr bwMode="auto">
          <a:xfrm>
            <a:off x="5972779" y="2308498"/>
            <a:ext cx="3168650" cy="3065462"/>
            <a:chOff x="3035" y="1570"/>
            <a:chExt cx="2204" cy="2158"/>
          </a:xfrm>
        </p:grpSpPr>
        <p:pic>
          <p:nvPicPr>
            <p:cNvPr id="21509" name="Picture 4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0"/>
            <a:stretch>
              <a:fillRect/>
            </a:stretch>
          </p:blipFill>
          <p:spPr bwMode="auto">
            <a:xfrm>
              <a:off x="3035" y="1933"/>
              <a:ext cx="2126" cy="17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510" name="Text Box 5"/>
            <p:cNvSpPr txBox="1">
              <a:spLocks noChangeArrowheads="1"/>
            </p:cNvSpPr>
            <p:nvPr/>
          </p:nvSpPr>
          <p:spPr bwMode="auto">
            <a:xfrm>
              <a:off x="3107" y="1570"/>
              <a:ext cx="2132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b="1" i="1" dirty="0" err="1">
                  <a:latin typeface="Verdana" pitchFamily="34" charset="0"/>
                </a:rPr>
                <a:t>Eskerrik</a:t>
              </a:r>
              <a:r>
                <a:rPr lang="es-ES" b="1" i="1" dirty="0">
                  <a:latin typeface="Verdana" pitchFamily="34" charset="0"/>
                </a:rPr>
                <a:t> </a:t>
              </a:r>
              <a:r>
                <a:rPr lang="es-ES" b="1" i="1" dirty="0" err="1">
                  <a:latin typeface="Verdana" pitchFamily="34" charset="0"/>
                </a:rPr>
                <a:t>asko</a:t>
              </a:r>
              <a:r>
                <a:rPr lang="es-ES" b="1" i="1" dirty="0">
                  <a:latin typeface="Verdana" pitchFamily="34" charset="0"/>
                </a:rPr>
                <a:t>!!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3335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4566"/>
            <a:ext cx="7772400" cy="725199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s-ES" sz="3200" dirty="0" smtClean="0"/>
              <a:t>SARRERA</a:t>
            </a:r>
            <a:endParaRPr lang="es-ES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1122217"/>
            <a:ext cx="7772400" cy="421455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ES" b="1" dirty="0" err="1"/>
              <a:t>Plaketen</a:t>
            </a:r>
            <a:r>
              <a:rPr lang="es-ES" b="1" dirty="0"/>
              <a:t> </a:t>
            </a:r>
            <a:r>
              <a:rPr lang="es-ES" b="1" dirty="0" err="1"/>
              <a:t>agregazio-kontrako</a:t>
            </a:r>
            <a:r>
              <a:rPr lang="es-ES" b="1" dirty="0"/>
              <a:t> </a:t>
            </a:r>
            <a:r>
              <a:rPr lang="es-ES" b="1" dirty="0" err="1"/>
              <a:t>tratamendu</a:t>
            </a:r>
            <a:r>
              <a:rPr lang="es-ES" b="1" dirty="0"/>
              <a:t> </a:t>
            </a:r>
            <a:r>
              <a:rPr lang="es-ES" b="1" dirty="0" err="1"/>
              <a:t>bikoitza</a:t>
            </a:r>
            <a:r>
              <a:rPr lang="es-ES" b="1" dirty="0"/>
              <a:t> (PATB</a:t>
            </a:r>
            <a:r>
              <a:rPr lang="es-ES" dirty="0"/>
              <a:t>) </a:t>
            </a:r>
            <a:r>
              <a:rPr lang="es-ES" b="1" dirty="0" err="1"/>
              <a:t>aspirinaren</a:t>
            </a:r>
            <a:r>
              <a:rPr lang="es-ES" b="1" dirty="0"/>
              <a:t> (AAS</a:t>
            </a:r>
            <a:r>
              <a:rPr lang="es-ES" dirty="0"/>
              <a:t>) eta </a:t>
            </a:r>
            <a:r>
              <a:rPr lang="es-ES" b="1" dirty="0"/>
              <a:t>P2Y12 adenosina </a:t>
            </a:r>
            <a:r>
              <a:rPr lang="es-ES" b="1" dirty="0" err="1"/>
              <a:t>difosfatoaren</a:t>
            </a:r>
            <a:r>
              <a:rPr lang="es-ES" b="1" dirty="0"/>
              <a:t> </a:t>
            </a:r>
            <a:r>
              <a:rPr lang="es-ES" b="1" dirty="0" err="1"/>
              <a:t>plaketa-hartzailearen</a:t>
            </a:r>
            <a:r>
              <a:rPr lang="es-ES" b="1" dirty="0"/>
              <a:t> </a:t>
            </a:r>
            <a:r>
              <a:rPr lang="es-ES" b="1" dirty="0" err="1"/>
              <a:t>inhibitzaile</a:t>
            </a:r>
            <a:r>
              <a:rPr lang="es-ES" b="1" dirty="0"/>
              <a:t> </a:t>
            </a:r>
            <a:r>
              <a:rPr lang="es-ES" dirty="0"/>
              <a:t>baten (</a:t>
            </a:r>
            <a:r>
              <a:rPr lang="es-ES" b="1" dirty="0" err="1"/>
              <a:t>klopidogrela</a:t>
            </a:r>
            <a:r>
              <a:rPr lang="es-ES" b="1" dirty="0"/>
              <a:t>, </a:t>
            </a:r>
            <a:r>
              <a:rPr lang="es-ES" b="1" dirty="0" err="1"/>
              <a:t>prasugrela</a:t>
            </a:r>
            <a:r>
              <a:rPr lang="es-ES" b="1" dirty="0"/>
              <a:t> </a:t>
            </a:r>
            <a:r>
              <a:rPr lang="es-ES" b="1" dirty="0" err="1"/>
              <a:t>edo</a:t>
            </a:r>
            <a:r>
              <a:rPr lang="es-ES" b="1" dirty="0"/>
              <a:t> </a:t>
            </a:r>
            <a:r>
              <a:rPr lang="es-ES" b="1" dirty="0" err="1"/>
              <a:t>tikagrelorra</a:t>
            </a:r>
            <a:r>
              <a:rPr lang="es-ES" dirty="0"/>
              <a:t>) </a:t>
            </a:r>
            <a:r>
              <a:rPr lang="es-ES" dirty="0" err="1"/>
              <a:t>konbinazioari</a:t>
            </a:r>
            <a:r>
              <a:rPr lang="es-ES" dirty="0"/>
              <a:t> </a:t>
            </a:r>
            <a:r>
              <a:rPr lang="es-ES" dirty="0" err="1"/>
              <a:t>deritzo</a:t>
            </a:r>
            <a:r>
              <a:rPr lang="es-ES" dirty="0"/>
              <a:t>, eta </a:t>
            </a:r>
            <a:r>
              <a:rPr lang="es-ES" dirty="0" err="1"/>
              <a:t>medikuntza</a:t>
            </a:r>
            <a:r>
              <a:rPr lang="es-ES" dirty="0"/>
              <a:t> </a:t>
            </a:r>
            <a:r>
              <a:rPr lang="es-ES" dirty="0" err="1"/>
              <a:t>kardiobaskularrean</a:t>
            </a:r>
            <a:r>
              <a:rPr lang="es-ES" dirty="0"/>
              <a:t> </a:t>
            </a:r>
            <a:r>
              <a:rPr lang="es-ES" dirty="0" err="1"/>
              <a:t>gehien</a:t>
            </a:r>
            <a:r>
              <a:rPr lang="es-ES" dirty="0"/>
              <a:t> </a:t>
            </a:r>
            <a:r>
              <a:rPr lang="es-ES" dirty="0" err="1"/>
              <a:t>ikertutako</a:t>
            </a:r>
            <a:r>
              <a:rPr lang="es-ES" dirty="0"/>
              <a:t> </a:t>
            </a:r>
            <a:r>
              <a:rPr lang="es-ES" dirty="0" err="1"/>
              <a:t>tratamendu-aukeretako</a:t>
            </a:r>
            <a:r>
              <a:rPr lang="es-ES" dirty="0"/>
              <a:t> </a:t>
            </a:r>
            <a:r>
              <a:rPr lang="es-ES" dirty="0" err="1"/>
              <a:t>bat</a:t>
            </a:r>
            <a:r>
              <a:rPr lang="es-ES" dirty="0"/>
              <a:t> da. </a:t>
            </a:r>
          </a:p>
          <a:p>
            <a:pPr algn="just"/>
            <a:r>
              <a:rPr lang="es-ES" dirty="0" err="1" smtClean="0"/>
              <a:t>Gaur</a:t>
            </a:r>
            <a:r>
              <a:rPr lang="es-ES" dirty="0" smtClean="0"/>
              <a:t> </a:t>
            </a:r>
            <a:r>
              <a:rPr lang="es-ES" dirty="0" err="1"/>
              <a:t>egun</a:t>
            </a:r>
            <a:r>
              <a:rPr lang="es-ES" dirty="0"/>
              <a:t>, </a:t>
            </a:r>
            <a:r>
              <a:rPr lang="es-ES" dirty="0" err="1"/>
              <a:t>PATBa</a:t>
            </a:r>
            <a:r>
              <a:rPr lang="es-ES" dirty="0"/>
              <a:t> </a:t>
            </a:r>
            <a:r>
              <a:rPr lang="es-ES" dirty="0" err="1"/>
              <a:t>funtsezko</a:t>
            </a:r>
            <a:r>
              <a:rPr lang="es-ES" dirty="0"/>
              <a:t> </a:t>
            </a:r>
            <a:r>
              <a:rPr lang="es-ES" dirty="0" err="1"/>
              <a:t>ataltzat</a:t>
            </a:r>
            <a:r>
              <a:rPr lang="es-ES" dirty="0"/>
              <a:t> </a:t>
            </a:r>
            <a:r>
              <a:rPr lang="es-ES" dirty="0" err="1"/>
              <a:t>hartzen</a:t>
            </a:r>
            <a:r>
              <a:rPr lang="es-ES" dirty="0"/>
              <a:t> da </a:t>
            </a:r>
            <a:r>
              <a:rPr lang="es-ES" dirty="0" err="1"/>
              <a:t>sindrome</a:t>
            </a:r>
            <a:r>
              <a:rPr lang="es-ES" dirty="0"/>
              <a:t> </a:t>
            </a:r>
            <a:r>
              <a:rPr lang="es-ES" dirty="0" err="1"/>
              <a:t>koronario</a:t>
            </a:r>
            <a:r>
              <a:rPr lang="es-ES" dirty="0"/>
              <a:t> </a:t>
            </a:r>
            <a:r>
              <a:rPr lang="es-ES" dirty="0" err="1"/>
              <a:t>akutua</a:t>
            </a:r>
            <a:r>
              <a:rPr lang="es-ES" dirty="0"/>
              <a:t> (SKA) </a:t>
            </a:r>
            <a:r>
              <a:rPr lang="es-ES" dirty="0" err="1"/>
              <a:t>duten</a:t>
            </a:r>
            <a:r>
              <a:rPr lang="es-ES" dirty="0"/>
              <a:t> </a:t>
            </a:r>
            <a:r>
              <a:rPr lang="es-ES" dirty="0" err="1"/>
              <a:t>pazienteen</a:t>
            </a:r>
            <a:r>
              <a:rPr lang="es-ES" dirty="0"/>
              <a:t> </a:t>
            </a:r>
            <a:r>
              <a:rPr lang="es-ES" dirty="0" err="1"/>
              <a:t>tratamenduan</a:t>
            </a:r>
            <a:r>
              <a:rPr lang="es-ES" dirty="0"/>
              <a:t>, </a:t>
            </a:r>
            <a:r>
              <a:rPr lang="es-ES" dirty="0" err="1"/>
              <a:t>edo</a:t>
            </a:r>
            <a:r>
              <a:rPr lang="es-ES" dirty="0"/>
              <a:t> </a:t>
            </a:r>
            <a:r>
              <a:rPr lang="es-ES" dirty="0" err="1"/>
              <a:t>stent</a:t>
            </a:r>
            <a:r>
              <a:rPr lang="es-ES" dirty="0"/>
              <a:t> </a:t>
            </a:r>
            <a:r>
              <a:rPr lang="es-ES" dirty="0" err="1"/>
              <a:t>koronarioa</a:t>
            </a:r>
            <a:r>
              <a:rPr lang="es-ES" dirty="0"/>
              <a:t> </a:t>
            </a:r>
            <a:r>
              <a:rPr lang="es-ES" dirty="0" err="1"/>
              <a:t>ezartzeko</a:t>
            </a:r>
            <a:r>
              <a:rPr lang="es-ES" dirty="0"/>
              <a:t> </a:t>
            </a:r>
            <a:r>
              <a:rPr lang="es-ES" dirty="0" err="1"/>
              <a:t>ebakuntza</a:t>
            </a:r>
            <a:r>
              <a:rPr lang="es-ES" dirty="0"/>
              <a:t> </a:t>
            </a:r>
            <a:r>
              <a:rPr lang="es-ES" dirty="0" err="1"/>
              <a:t>koronario</a:t>
            </a:r>
            <a:r>
              <a:rPr lang="es-ES" dirty="0"/>
              <a:t> </a:t>
            </a:r>
            <a:r>
              <a:rPr lang="es-ES" dirty="0" err="1"/>
              <a:t>perkutaneo</a:t>
            </a:r>
            <a:r>
              <a:rPr lang="es-ES" dirty="0"/>
              <a:t> baten </a:t>
            </a:r>
            <a:r>
              <a:rPr lang="es-ES" dirty="0" err="1"/>
              <a:t>ondoren</a:t>
            </a:r>
            <a:r>
              <a:rPr lang="es-ES" dirty="0"/>
              <a:t> (EKP/</a:t>
            </a:r>
            <a:r>
              <a:rPr lang="es-ES" dirty="0" err="1"/>
              <a:t>stent</a:t>
            </a:r>
            <a:r>
              <a:rPr lang="es-ES" dirty="0" smtClean="0"/>
              <a:t>).</a:t>
            </a:r>
          </a:p>
          <a:p>
            <a:pPr algn="just"/>
            <a:r>
              <a:rPr lang="es-ES" dirty="0" err="1"/>
              <a:t>S</a:t>
            </a:r>
            <a:r>
              <a:rPr lang="es-ES" dirty="0" err="1" smtClean="0"/>
              <a:t>tentaren</a:t>
            </a:r>
            <a:r>
              <a:rPr lang="es-ES" dirty="0" smtClean="0"/>
              <a:t> </a:t>
            </a:r>
            <a:r>
              <a:rPr lang="es-ES" dirty="0" err="1"/>
              <a:t>tronbosi-arriskua</a:t>
            </a:r>
            <a:r>
              <a:rPr lang="es-ES" dirty="0"/>
              <a:t> eta </a:t>
            </a:r>
            <a:r>
              <a:rPr lang="es-ES" dirty="0" err="1"/>
              <a:t>horri</a:t>
            </a:r>
            <a:r>
              <a:rPr lang="es-ES" dirty="0"/>
              <a:t> </a:t>
            </a:r>
            <a:r>
              <a:rPr lang="es-ES" dirty="0" err="1"/>
              <a:t>lotutako</a:t>
            </a:r>
            <a:r>
              <a:rPr lang="es-ES" dirty="0"/>
              <a:t> </a:t>
            </a:r>
            <a:r>
              <a:rPr lang="es-ES" dirty="0" err="1"/>
              <a:t>arrisku</a:t>
            </a:r>
            <a:r>
              <a:rPr lang="es-ES" dirty="0"/>
              <a:t> </a:t>
            </a:r>
            <a:r>
              <a:rPr lang="es-ES" dirty="0" err="1" smtClean="0"/>
              <a:t>iskemikoak</a:t>
            </a:r>
            <a:r>
              <a:rPr lang="es-ES" dirty="0" smtClean="0"/>
              <a:t> eta </a:t>
            </a:r>
            <a:r>
              <a:rPr lang="es-ES" dirty="0" err="1"/>
              <a:t>stentarekin</a:t>
            </a:r>
            <a:r>
              <a:rPr lang="es-ES" dirty="0"/>
              <a:t> </a:t>
            </a:r>
            <a:r>
              <a:rPr lang="es-ES" dirty="0" err="1"/>
              <a:t>lotuta</a:t>
            </a:r>
            <a:r>
              <a:rPr lang="es-ES" dirty="0"/>
              <a:t> </a:t>
            </a:r>
            <a:r>
              <a:rPr lang="es-ES" dirty="0" err="1"/>
              <a:t>ez</a:t>
            </a:r>
            <a:r>
              <a:rPr lang="es-ES" dirty="0"/>
              <a:t> </a:t>
            </a:r>
            <a:r>
              <a:rPr lang="es-ES" dirty="0" err="1"/>
              <a:t>dauden</a:t>
            </a:r>
            <a:r>
              <a:rPr lang="es-ES" dirty="0"/>
              <a:t> </a:t>
            </a:r>
            <a:r>
              <a:rPr lang="es-ES" dirty="0" err="1"/>
              <a:t>gertakari</a:t>
            </a:r>
            <a:r>
              <a:rPr lang="es-ES" dirty="0"/>
              <a:t> </a:t>
            </a:r>
            <a:r>
              <a:rPr lang="es-ES" dirty="0" err="1"/>
              <a:t>kardiobaskularrak</a:t>
            </a:r>
            <a:r>
              <a:rPr lang="es-ES" dirty="0"/>
              <a:t> ere </a:t>
            </a:r>
            <a:r>
              <a:rPr lang="es-ES" dirty="0" smtClean="0"/>
              <a:t> </a:t>
            </a:r>
            <a:r>
              <a:rPr lang="es-ES" dirty="0" err="1"/>
              <a:t>murrizten</a:t>
            </a:r>
            <a:r>
              <a:rPr lang="es-ES" dirty="0"/>
              <a:t> </a:t>
            </a:r>
            <a:r>
              <a:rPr lang="es-ES" dirty="0" err="1" smtClean="0"/>
              <a:t>ditu</a:t>
            </a:r>
            <a:r>
              <a:rPr lang="es-ES" dirty="0" smtClean="0"/>
              <a:t>. </a:t>
            </a:r>
            <a:r>
              <a:rPr lang="es-ES" dirty="0"/>
              <a:t>Hala ere, </a:t>
            </a:r>
            <a:r>
              <a:rPr lang="es-ES" dirty="0" err="1"/>
              <a:t>onura</a:t>
            </a:r>
            <a:r>
              <a:rPr lang="es-ES" dirty="0"/>
              <a:t> </a:t>
            </a:r>
            <a:r>
              <a:rPr lang="es-ES" dirty="0" err="1"/>
              <a:t>horri</a:t>
            </a:r>
            <a:r>
              <a:rPr lang="es-ES" dirty="0"/>
              <a:t> </a:t>
            </a:r>
            <a:r>
              <a:rPr lang="es-ES" dirty="0" err="1"/>
              <a:t>kontrajarrita</a:t>
            </a:r>
            <a:r>
              <a:rPr lang="es-ES" dirty="0"/>
              <a:t>, </a:t>
            </a:r>
            <a:r>
              <a:rPr lang="es-ES" dirty="0" err="1"/>
              <a:t>odoljario-arrisku</a:t>
            </a:r>
            <a:r>
              <a:rPr lang="es-ES" dirty="0"/>
              <a:t> </a:t>
            </a:r>
            <a:r>
              <a:rPr lang="es-ES" dirty="0" err="1"/>
              <a:t>handiagoa</a:t>
            </a:r>
            <a:r>
              <a:rPr lang="es-ES" dirty="0"/>
              <a:t> </a:t>
            </a:r>
            <a:r>
              <a:rPr lang="es-ES" dirty="0" err="1"/>
              <a:t>eragiten</a:t>
            </a:r>
            <a:r>
              <a:rPr lang="es-ES" dirty="0"/>
              <a:t> </a:t>
            </a:r>
            <a:r>
              <a:rPr lang="es-ES" dirty="0" smtClean="0"/>
              <a:t>du</a:t>
            </a:r>
            <a:r>
              <a:rPr lang="es-ES" dirty="0"/>
              <a:t>.</a:t>
            </a:r>
            <a:r>
              <a:rPr lang="es-ES" dirty="0" smtClean="0"/>
              <a:t> </a:t>
            </a:r>
            <a:endParaRPr lang="es-ES" dirty="0"/>
          </a:p>
          <a:p>
            <a:pPr algn="just"/>
            <a:r>
              <a:rPr lang="es-ES" dirty="0" err="1"/>
              <a:t>PATBaren</a:t>
            </a:r>
            <a:r>
              <a:rPr lang="es-ES" dirty="0"/>
              <a:t> </a:t>
            </a:r>
            <a:r>
              <a:rPr lang="es-ES" b="1" dirty="0" err="1"/>
              <a:t>iraupen</a:t>
            </a:r>
            <a:r>
              <a:rPr lang="es-ES" b="1" dirty="0"/>
              <a:t> </a:t>
            </a:r>
            <a:r>
              <a:rPr lang="es-ES" b="1" dirty="0" err="1"/>
              <a:t>egokienak</a:t>
            </a:r>
            <a:r>
              <a:rPr lang="es-ES" b="1" dirty="0"/>
              <a:t> </a:t>
            </a:r>
            <a:r>
              <a:rPr lang="es-ES" dirty="0" err="1"/>
              <a:t>eztabaidagai</a:t>
            </a:r>
            <a:r>
              <a:rPr lang="es-ES" dirty="0"/>
              <a:t> </a:t>
            </a:r>
            <a:r>
              <a:rPr lang="es-ES" dirty="0" err="1"/>
              <a:t>izaten</a:t>
            </a:r>
            <a:r>
              <a:rPr lang="es-ES" dirty="0"/>
              <a:t> </a:t>
            </a:r>
            <a:r>
              <a:rPr lang="es-ES" dirty="0" err="1"/>
              <a:t>jarraitzen</a:t>
            </a:r>
            <a:r>
              <a:rPr lang="es-ES" dirty="0"/>
              <a:t> du. </a:t>
            </a:r>
            <a:endParaRPr lang="es-ES" dirty="0" smtClean="0"/>
          </a:p>
          <a:p>
            <a:pPr algn="just"/>
            <a:r>
              <a:rPr lang="es-ES" dirty="0" err="1"/>
              <a:t>Buletin</a:t>
            </a:r>
            <a:r>
              <a:rPr lang="es-ES" dirty="0"/>
              <a:t> </a:t>
            </a:r>
            <a:r>
              <a:rPr lang="es-ES" dirty="0" err="1"/>
              <a:t>honen</a:t>
            </a:r>
            <a:r>
              <a:rPr lang="es-ES" dirty="0"/>
              <a:t> </a:t>
            </a:r>
            <a:r>
              <a:rPr lang="es-ES" b="1" dirty="0" err="1"/>
              <a:t>helburua</a:t>
            </a:r>
            <a:r>
              <a:rPr lang="es-ES" dirty="0"/>
              <a:t> da </a:t>
            </a:r>
            <a:r>
              <a:rPr lang="es-ES" dirty="0" err="1"/>
              <a:t>PATBaren</a:t>
            </a:r>
            <a:r>
              <a:rPr lang="es-ES" dirty="0"/>
              <a:t> </a:t>
            </a:r>
            <a:r>
              <a:rPr lang="es-ES" dirty="0" err="1"/>
              <a:t>iraupen</a:t>
            </a:r>
            <a:r>
              <a:rPr lang="es-ES" dirty="0"/>
              <a:t> </a:t>
            </a:r>
            <a:r>
              <a:rPr lang="es-ES" dirty="0" err="1"/>
              <a:t>egokienari</a:t>
            </a:r>
            <a:r>
              <a:rPr lang="es-ES" dirty="0"/>
              <a:t> </a:t>
            </a:r>
            <a:r>
              <a:rPr lang="es-ES" dirty="0" err="1"/>
              <a:t>buruzko</a:t>
            </a:r>
            <a:r>
              <a:rPr lang="es-ES" dirty="0"/>
              <a:t> </a:t>
            </a:r>
            <a:r>
              <a:rPr lang="es-ES" dirty="0" err="1"/>
              <a:t>egungo</a:t>
            </a:r>
            <a:r>
              <a:rPr lang="es-ES" dirty="0"/>
              <a:t> </a:t>
            </a:r>
            <a:r>
              <a:rPr lang="es-ES" dirty="0" err="1"/>
              <a:t>gomendioak</a:t>
            </a:r>
            <a:r>
              <a:rPr lang="es-ES" dirty="0"/>
              <a:t> </a:t>
            </a:r>
            <a:r>
              <a:rPr lang="es-ES" dirty="0" err="1"/>
              <a:t>European</a:t>
            </a:r>
            <a:r>
              <a:rPr lang="es-ES" dirty="0"/>
              <a:t> </a:t>
            </a:r>
            <a:r>
              <a:rPr lang="es-ES" dirty="0" err="1"/>
              <a:t>Society</a:t>
            </a:r>
            <a:r>
              <a:rPr lang="es-ES" dirty="0"/>
              <a:t> of </a:t>
            </a:r>
            <a:r>
              <a:rPr lang="es-ES" dirty="0" err="1"/>
              <a:t>Cardiology</a:t>
            </a:r>
            <a:r>
              <a:rPr lang="es-ES" dirty="0"/>
              <a:t>-aren </a:t>
            </a:r>
            <a:r>
              <a:rPr lang="es-ES" dirty="0" err="1"/>
              <a:t>gidaren</a:t>
            </a:r>
            <a:r>
              <a:rPr lang="es-ES" dirty="0"/>
              <a:t> (ESC 2017) 1 </a:t>
            </a:r>
            <a:r>
              <a:rPr lang="es-ES" dirty="0" err="1"/>
              <a:t>arabera</a:t>
            </a:r>
            <a:r>
              <a:rPr lang="es-ES" dirty="0"/>
              <a:t> </a:t>
            </a:r>
            <a:r>
              <a:rPr lang="es-ES" dirty="0" err="1"/>
              <a:t>berrikustea</a:t>
            </a:r>
            <a:r>
              <a:rPr lang="es-ES" dirty="0"/>
              <a:t>, </a:t>
            </a:r>
            <a:r>
              <a:rPr lang="es-ES" dirty="0" err="1"/>
              <a:t>paziente</a:t>
            </a:r>
            <a:r>
              <a:rPr lang="es-ES" dirty="0"/>
              <a:t> </a:t>
            </a:r>
            <a:r>
              <a:rPr lang="es-ES" dirty="0" err="1"/>
              <a:t>horiek</a:t>
            </a:r>
            <a:r>
              <a:rPr lang="es-ES" dirty="0"/>
              <a:t> </a:t>
            </a:r>
            <a:r>
              <a:rPr lang="es-ES" dirty="0" err="1"/>
              <a:t>lehen</a:t>
            </a:r>
            <a:r>
              <a:rPr lang="es-ES" dirty="0"/>
              <a:t> </a:t>
            </a:r>
            <a:r>
              <a:rPr lang="es-ES" dirty="0" err="1"/>
              <a:t>mailako</a:t>
            </a:r>
            <a:r>
              <a:rPr lang="es-ES" dirty="0"/>
              <a:t> </a:t>
            </a:r>
            <a:r>
              <a:rPr lang="es-ES" dirty="0" err="1"/>
              <a:t>arretan</a:t>
            </a:r>
            <a:r>
              <a:rPr lang="es-ES" dirty="0"/>
              <a:t> </a:t>
            </a:r>
            <a:r>
              <a:rPr lang="es-ES" dirty="0" err="1"/>
              <a:t>maneiatzean</a:t>
            </a:r>
            <a:r>
              <a:rPr lang="es-ES" dirty="0"/>
              <a:t> </a:t>
            </a:r>
            <a:r>
              <a:rPr lang="es-ES" dirty="0" err="1"/>
              <a:t>kontuan</a:t>
            </a:r>
            <a:r>
              <a:rPr lang="es-ES" dirty="0"/>
              <a:t> </a:t>
            </a:r>
            <a:r>
              <a:rPr lang="es-ES" dirty="0" err="1"/>
              <a:t>hartu</a:t>
            </a:r>
            <a:r>
              <a:rPr lang="es-ES" dirty="0"/>
              <a:t> </a:t>
            </a:r>
            <a:r>
              <a:rPr lang="es-ES" dirty="0" err="1"/>
              <a:t>beharreko</a:t>
            </a:r>
            <a:r>
              <a:rPr lang="es-ES" dirty="0"/>
              <a:t> </a:t>
            </a:r>
            <a:r>
              <a:rPr lang="es-ES" dirty="0" err="1"/>
              <a:t>alderdi</a:t>
            </a:r>
            <a:r>
              <a:rPr lang="es-ES" dirty="0"/>
              <a:t> </a:t>
            </a:r>
            <a:r>
              <a:rPr lang="es-ES" dirty="0" err="1"/>
              <a:t>praktikoak</a:t>
            </a:r>
            <a:r>
              <a:rPr lang="es-ES" dirty="0"/>
              <a:t> </a:t>
            </a:r>
            <a:r>
              <a:rPr lang="es-ES" dirty="0" err="1"/>
              <a:t>txertatuz</a:t>
            </a:r>
            <a:r>
              <a:rPr lang="es-ES" dirty="0"/>
              <a:t>; izan ere, </a:t>
            </a:r>
            <a:r>
              <a:rPr lang="es-ES" dirty="0" err="1"/>
              <a:t>gure</a:t>
            </a:r>
            <a:r>
              <a:rPr lang="es-ES" dirty="0"/>
              <a:t> </a:t>
            </a:r>
            <a:r>
              <a:rPr lang="es-ES" dirty="0" err="1"/>
              <a:t>artean</a:t>
            </a:r>
            <a:r>
              <a:rPr lang="es-ES" dirty="0"/>
              <a:t> </a:t>
            </a:r>
            <a:r>
              <a:rPr lang="es-ES" dirty="0" err="1"/>
              <a:t>gida</a:t>
            </a:r>
            <a:r>
              <a:rPr lang="es-ES" dirty="0"/>
              <a:t> </a:t>
            </a:r>
            <a:r>
              <a:rPr lang="es-ES" dirty="0" err="1"/>
              <a:t>hori</a:t>
            </a:r>
            <a:r>
              <a:rPr lang="es-ES" dirty="0"/>
              <a:t> </a:t>
            </a:r>
            <a:r>
              <a:rPr lang="es-ES" dirty="0" err="1"/>
              <a:t>erabiltzen</a:t>
            </a:r>
            <a:r>
              <a:rPr lang="es-ES" dirty="0"/>
              <a:t> da.</a:t>
            </a:r>
          </a:p>
        </p:txBody>
      </p:sp>
    </p:spTree>
    <p:extLst>
      <p:ext uri="{BB962C8B-B14F-4D97-AF65-F5344CB8AC3E}">
        <p14:creationId xmlns:p14="http://schemas.microsoft.com/office/powerpoint/2010/main" val="3802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66254"/>
            <a:ext cx="7772400" cy="648393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s-ES" sz="2800" dirty="0" err="1"/>
              <a:t>PATBaren</a:t>
            </a:r>
            <a:r>
              <a:rPr lang="es-ES" sz="2800" dirty="0"/>
              <a:t> INDIKAZIOAK ETA</a:t>
            </a:r>
            <a:r>
              <a:rPr lang="es-ES" dirty="0"/>
              <a:t> </a:t>
            </a:r>
            <a:r>
              <a:rPr lang="es-ES" sz="2800" dirty="0" smtClean="0"/>
              <a:t>IRAUPENA</a:t>
            </a:r>
            <a:endParaRPr lang="es-ES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7610" y="1213659"/>
            <a:ext cx="7830589" cy="404829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ES" dirty="0" err="1"/>
              <a:t>PATBaren</a:t>
            </a:r>
            <a:r>
              <a:rPr lang="es-ES" dirty="0"/>
              <a:t> </a:t>
            </a:r>
            <a:r>
              <a:rPr lang="es-ES" b="1" dirty="0" err="1"/>
              <a:t>erabilera</a:t>
            </a:r>
            <a:r>
              <a:rPr lang="es-ES" b="1" dirty="0"/>
              <a:t> </a:t>
            </a:r>
            <a:r>
              <a:rPr lang="es-ES" b="1" dirty="0" err="1"/>
              <a:t>nagusia</a:t>
            </a:r>
            <a:r>
              <a:rPr lang="es-ES" b="1" dirty="0"/>
              <a:t> </a:t>
            </a:r>
            <a:r>
              <a:rPr lang="es-ES" dirty="0"/>
              <a:t>da </a:t>
            </a:r>
            <a:r>
              <a:rPr lang="es-ES" dirty="0" err="1"/>
              <a:t>gertakari</a:t>
            </a:r>
            <a:r>
              <a:rPr lang="es-ES" dirty="0"/>
              <a:t> </a:t>
            </a:r>
            <a:r>
              <a:rPr lang="es-ES" dirty="0" err="1"/>
              <a:t>koronarioak</a:t>
            </a:r>
            <a:r>
              <a:rPr lang="es-ES" dirty="0"/>
              <a:t> </a:t>
            </a:r>
            <a:r>
              <a:rPr lang="es-ES" dirty="0" err="1"/>
              <a:t>prebenitzea</a:t>
            </a:r>
            <a:r>
              <a:rPr lang="es-ES" dirty="0"/>
              <a:t> SKA baten </a:t>
            </a:r>
            <a:r>
              <a:rPr lang="es-ES" dirty="0" err="1"/>
              <a:t>ondoren</a:t>
            </a:r>
            <a:r>
              <a:rPr lang="es-ES" dirty="0"/>
              <a:t> </a:t>
            </a:r>
            <a:r>
              <a:rPr lang="es-ES" dirty="0" err="1"/>
              <a:t>edo</a:t>
            </a:r>
            <a:r>
              <a:rPr lang="es-ES" dirty="0"/>
              <a:t> </a:t>
            </a:r>
            <a:r>
              <a:rPr lang="es-ES" dirty="0" err="1"/>
              <a:t>stenta</a:t>
            </a:r>
            <a:r>
              <a:rPr lang="es-ES" dirty="0"/>
              <a:t> </a:t>
            </a:r>
            <a:r>
              <a:rPr lang="es-ES" dirty="0" err="1"/>
              <a:t>ezartzeko</a:t>
            </a:r>
            <a:r>
              <a:rPr lang="es-ES" dirty="0"/>
              <a:t> </a:t>
            </a:r>
            <a:r>
              <a:rPr lang="es-ES" dirty="0" err="1"/>
              <a:t>ebakuntza</a:t>
            </a:r>
            <a:r>
              <a:rPr lang="es-ES" dirty="0"/>
              <a:t> </a:t>
            </a:r>
            <a:r>
              <a:rPr lang="es-ES" dirty="0" err="1"/>
              <a:t>koronario</a:t>
            </a:r>
            <a:r>
              <a:rPr lang="es-ES" dirty="0"/>
              <a:t> </a:t>
            </a:r>
            <a:r>
              <a:rPr lang="es-ES" dirty="0" err="1"/>
              <a:t>perkutaneo</a:t>
            </a:r>
            <a:r>
              <a:rPr lang="es-ES" dirty="0"/>
              <a:t> baten </a:t>
            </a:r>
            <a:r>
              <a:rPr lang="es-ES" dirty="0" err="1"/>
              <a:t>ondoren</a:t>
            </a:r>
            <a:r>
              <a:rPr lang="es-ES" dirty="0"/>
              <a:t> (EKP/</a:t>
            </a:r>
            <a:r>
              <a:rPr lang="es-ES" dirty="0" err="1"/>
              <a:t>stent</a:t>
            </a:r>
            <a:r>
              <a:rPr lang="es-ES" dirty="0"/>
              <a:t>). </a:t>
            </a:r>
            <a:endParaRPr lang="es-ES" dirty="0" smtClean="0"/>
          </a:p>
          <a:p>
            <a:pPr algn="just"/>
            <a:r>
              <a:rPr lang="es-ES" dirty="0" err="1"/>
              <a:t>PATBa</a:t>
            </a:r>
            <a:r>
              <a:rPr lang="es-ES" dirty="0"/>
              <a:t> </a:t>
            </a:r>
            <a:r>
              <a:rPr lang="es-ES" b="1" dirty="0" err="1"/>
              <a:t>optimizatzeko</a:t>
            </a:r>
            <a:r>
              <a:rPr lang="es-ES" dirty="0"/>
              <a:t>, </a:t>
            </a:r>
            <a:r>
              <a:rPr lang="es-ES" dirty="0" err="1"/>
              <a:t>funtsezkoa</a:t>
            </a:r>
            <a:r>
              <a:rPr lang="es-ES" dirty="0"/>
              <a:t> da </a:t>
            </a:r>
            <a:r>
              <a:rPr lang="es-ES" u="sng" dirty="0"/>
              <a:t>P2Y12aren </a:t>
            </a:r>
            <a:r>
              <a:rPr lang="es-ES" u="sng" dirty="0" err="1"/>
              <a:t>inhibitzailea</a:t>
            </a:r>
            <a:r>
              <a:rPr lang="es-ES" u="sng" dirty="0"/>
              <a:t> </a:t>
            </a:r>
            <a:r>
              <a:rPr lang="es-ES" u="sng" dirty="0" err="1"/>
              <a:t>hautatzea</a:t>
            </a:r>
            <a:r>
              <a:rPr lang="es-ES" u="sng" dirty="0"/>
              <a:t> </a:t>
            </a:r>
            <a:r>
              <a:rPr lang="es-ES" dirty="0"/>
              <a:t>eta </a:t>
            </a:r>
            <a:r>
              <a:rPr lang="es-ES" dirty="0" err="1"/>
              <a:t>egoera</a:t>
            </a:r>
            <a:r>
              <a:rPr lang="es-ES" dirty="0"/>
              <a:t> </a:t>
            </a:r>
            <a:r>
              <a:rPr lang="es-ES" dirty="0" err="1"/>
              <a:t>kliniko</a:t>
            </a:r>
            <a:r>
              <a:rPr lang="es-ES" dirty="0"/>
              <a:t> </a:t>
            </a:r>
            <a:r>
              <a:rPr lang="es-ES" dirty="0" err="1"/>
              <a:t>bakoitzerako</a:t>
            </a:r>
            <a:r>
              <a:rPr lang="es-ES" dirty="0"/>
              <a:t> </a:t>
            </a:r>
            <a:r>
              <a:rPr lang="es-ES" u="sng" dirty="0" err="1"/>
              <a:t>iraupen</a:t>
            </a:r>
            <a:r>
              <a:rPr lang="es-ES" dirty="0"/>
              <a:t> </a:t>
            </a:r>
            <a:r>
              <a:rPr lang="es-ES" dirty="0" err="1"/>
              <a:t>egokiena</a:t>
            </a:r>
            <a:r>
              <a:rPr lang="es-ES" dirty="0"/>
              <a:t> </a:t>
            </a:r>
            <a:r>
              <a:rPr lang="es-ES" dirty="0" err="1"/>
              <a:t>zehaztea</a:t>
            </a:r>
            <a:r>
              <a:rPr lang="es-ES" dirty="0" smtClean="0"/>
              <a:t>. </a:t>
            </a:r>
          </a:p>
          <a:p>
            <a:pPr algn="just"/>
            <a:r>
              <a:rPr lang="es-ES" dirty="0"/>
              <a:t>P2Y12aren </a:t>
            </a:r>
            <a:r>
              <a:rPr lang="es-ES" dirty="0" err="1"/>
              <a:t>inhibitzaileen</a:t>
            </a:r>
            <a:r>
              <a:rPr lang="es-ES" dirty="0"/>
              <a:t> </a:t>
            </a:r>
            <a:r>
              <a:rPr lang="es-ES" dirty="0" err="1"/>
              <a:t>artean</a:t>
            </a:r>
            <a:r>
              <a:rPr lang="es-ES" dirty="0"/>
              <a:t>, </a:t>
            </a:r>
            <a:r>
              <a:rPr lang="es-ES" b="1" dirty="0" err="1"/>
              <a:t>tikagrelorra</a:t>
            </a:r>
            <a:r>
              <a:rPr lang="es-ES" dirty="0"/>
              <a:t> eta </a:t>
            </a:r>
            <a:r>
              <a:rPr lang="es-ES" b="1" dirty="0" err="1"/>
              <a:t>prasugrela</a:t>
            </a:r>
            <a:r>
              <a:rPr lang="es-ES" dirty="0"/>
              <a:t> </a:t>
            </a:r>
            <a:r>
              <a:rPr lang="es-ES" b="1" dirty="0" err="1"/>
              <a:t>indartsuagoak</a:t>
            </a:r>
            <a:r>
              <a:rPr lang="es-ES" dirty="0"/>
              <a:t> </a:t>
            </a:r>
            <a:r>
              <a:rPr lang="es-ES" dirty="0" err="1"/>
              <a:t>dira</a:t>
            </a:r>
            <a:r>
              <a:rPr lang="es-ES" dirty="0"/>
              <a:t> </a:t>
            </a:r>
            <a:r>
              <a:rPr lang="es-ES" dirty="0" err="1"/>
              <a:t>klopidogrela</a:t>
            </a:r>
            <a:r>
              <a:rPr lang="es-ES" dirty="0"/>
              <a:t> </a:t>
            </a:r>
            <a:r>
              <a:rPr lang="es-ES" dirty="0" err="1"/>
              <a:t>baino</a:t>
            </a:r>
            <a:r>
              <a:rPr lang="es-ES" dirty="0"/>
              <a:t>, eta </a:t>
            </a:r>
            <a:r>
              <a:rPr lang="es-ES" dirty="0" err="1"/>
              <a:t>SKAn</a:t>
            </a:r>
            <a:r>
              <a:rPr lang="es-ES" dirty="0"/>
              <a:t> </a:t>
            </a:r>
            <a:r>
              <a:rPr lang="es-ES" dirty="0" err="1"/>
              <a:t>gertakari</a:t>
            </a:r>
            <a:r>
              <a:rPr lang="es-ES" dirty="0"/>
              <a:t> </a:t>
            </a:r>
            <a:r>
              <a:rPr lang="es-ES" dirty="0" err="1"/>
              <a:t>iskemikoak</a:t>
            </a:r>
            <a:r>
              <a:rPr lang="es-ES" dirty="0"/>
              <a:t> </a:t>
            </a:r>
            <a:r>
              <a:rPr lang="es-ES" dirty="0" err="1"/>
              <a:t>gehiago</a:t>
            </a:r>
            <a:r>
              <a:rPr lang="es-ES" dirty="0"/>
              <a:t> </a:t>
            </a:r>
            <a:r>
              <a:rPr lang="es-ES" dirty="0" err="1"/>
              <a:t>murrizten</a:t>
            </a:r>
            <a:r>
              <a:rPr lang="es-ES" dirty="0"/>
              <a:t> </a:t>
            </a:r>
            <a:r>
              <a:rPr lang="es-ES" dirty="0" err="1"/>
              <a:t>dituztela</a:t>
            </a:r>
            <a:r>
              <a:rPr lang="es-ES" dirty="0"/>
              <a:t> </a:t>
            </a:r>
            <a:r>
              <a:rPr lang="es-ES" dirty="0" err="1"/>
              <a:t>erakutsi</a:t>
            </a:r>
            <a:r>
              <a:rPr lang="es-ES" dirty="0"/>
              <a:t> </a:t>
            </a:r>
            <a:r>
              <a:rPr lang="es-ES" dirty="0" err="1"/>
              <a:t>dute</a:t>
            </a:r>
            <a:r>
              <a:rPr lang="es-ES" dirty="0"/>
              <a:t>, </a:t>
            </a:r>
            <a:r>
              <a:rPr lang="es-ES" dirty="0" err="1"/>
              <a:t>baina</a:t>
            </a:r>
            <a:r>
              <a:rPr lang="es-ES" dirty="0"/>
              <a:t>, </a:t>
            </a:r>
            <a:r>
              <a:rPr lang="es-ES" dirty="0" err="1"/>
              <a:t>aldi</a:t>
            </a:r>
            <a:r>
              <a:rPr lang="es-ES" dirty="0"/>
              <a:t> </a:t>
            </a:r>
            <a:r>
              <a:rPr lang="es-ES" dirty="0" err="1"/>
              <a:t>berean</a:t>
            </a:r>
            <a:r>
              <a:rPr lang="es-ES" dirty="0"/>
              <a:t>, </a:t>
            </a:r>
            <a:r>
              <a:rPr lang="es-ES" dirty="0" err="1"/>
              <a:t>gertakari</a:t>
            </a:r>
            <a:r>
              <a:rPr lang="es-ES" dirty="0"/>
              <a:t> </a:t>
            </a:r>
            <a:r>
              <a:rPr lang="es-ES" dirty="0" err="1"/>
              <a:t>hemorragiko</a:t>
            </a:r>
            <a:r>
              <a:rPr lang="es-ES" dirty="0"/>
              <a:t> </a:t>
            </a:r>
            <a:r>
              <a:rPr lang="es-ES" dirty="0" err="1"/>
              <a:t>gehiago</a:t>
            </a:r>
            <a:r>
              <a:rPr lang="es-ES" dirty="0"/>
              <a:t> </a:t>
            </a:r>
            <a:r>
              <a:rPr lang="es-ES" dirty="0" err="1"/>
              <a:t>eragiten</a:t>
            </a:r>
            <a:r>
              <a:rPr lang="es-ES" dirty="0"/>
              <a:t> </a:t>
            </a:r>
            <a:r>
              <a:rPr lang="es-ES" dirty="0" err="1" smtClean="0"/>
              <a:t>dituzte</a:t>
            </a:r>
            <a:r>
              <a:rPr lang="es-ES" dirty="0" smtClean="0"/>
              <a:t>.</a:t>
            </a:r>
            <a:endParaRPr lang="es-ES" dirty="0"/>
          </a:p>
          <a:p>
            <a:pPr algn="just"/>
            <a:r>
              <a:rPr lang="es-ES" dirty="0" err="1"/>
              <a:t>PATBaren</a:t>
            </a:r>
            <a:r>
              <a:rPr lang="es-ES" dirty="0"/>
              <a:t> </a:t>
            </a:r>
            <a:r>
              <a:rPr lang="es-ES" dirty="0" err="1"/>
              <a:t>iraupenari</a:t>
            </a:r>
            <a:r>
              <a:rPr lang="es-ES" dirty="0"/>
              <a:t> </a:t>
            </a:r>
            <a:r>
              <a:rPr lang="es-ES" dirty="0" err="1"/>
              <a:t>buruzko</a:t>
            </a:r>
            <a:r>
              <a:rPr lang="es-ES" dirty="0"/>
              <a:t> </a:t>
            </a:r>
            <a:r>
              <a:rPr lang="es-ES" dirty="0" err="1"/>
              <a:t>gomendioak</a:t>
            </a:r>
            <a:r>
              <a:rPr lang="es-ES" dirty="0"/>
              <a:t> </a:t>
            </a:r>
            <a:r>
              <a:rPr lang="es-ES" u="sng" dirty="0"/>
              <a:t>P2Y12aren </a:t>
            </a:r>
            <a:r>
              <a:rPr lang="es-ES" u="sng" dirty="0" err="1"/>
              <a:t>inhibitzailearen</a:t>
            </a:r>
            <a:r>
              <a:rPr lang="es-ES" u="sng" dirty="0"/>
              <a:t> </a:t>
            </a:r>
            <a:r>
              <a:rPr lang="es-ES" u="sng" dirty="0" err="1"/>
              <a:t>iraupenari</a:t>
            </a:r>
            <a:r>
              <a:rPr lang="es-ES" dirty="0"/>
              <a:t> </a:t>
            </a:r>
            <a:r>
              <a:rPr lang="es-ES" dirty="0" err="1"/>
              <a:t>aplikatzen</a:t>
            </a:r>
            <a:r>
              <a:rPr lang="es-ES" dirty="0"/>
              <a:t> </a:t>
            </a:r>
            <a:r>
              <a:rPr lang="es-ES" dirty="0" err="1"/>
              <a:t>zaizkio</a:t>
            </a:r>
            <a:r>
              <a:rPr lang="es-ES" dirty="0"/>
              <a:t> </a:t>
            </a:r>
            <a:r>
              <a:rPr lang="es-ES" dirty="0" err="1"/>
              <a:t>berariaz</a:t>
            </a:r>
            <a:r>
              <a:rPr lang="es-ES" dirty="0"/>
              <a:t>. </a:t>
            </a:r>
            <a:r>
              <a:rPr lang="es-ES" u="sng" dirty="0" err="1"/>
              <a:t>AASak</a:t>
            </a:r>
            <a:r>
              <a:rPr lang="es-ES" u="sng" dirty="0"/>
              <a:t> </a:t>
            </a:r>
            <a:r>
              <a:rPr lang="es-ES" u="sng" dirty="0" err="1"/>
              <a:t>iraupen</a:t>
            </a:r>
            <a:r>
              <a:rPr lang="es-ES" u="sng" dirty="0"/>
              <a:t> </a:t>
            </a:r>
            <a:r>
              <a:rPr lang="es-ES" u="sng" dirty="0" err="1"/>
              <a:t>mugagabea</a:t>
            </a:r>
            <a:r>
              <a:rPr lang="es-ES" u="sng" dirty="0"/>
              <a:t> </a:t>
            </a:r>
            <a:r>
              <a:rPr lang="es-ES" dirty="0"/>
              <a:t>du </a:t>
            </a:r>
            <a:r>
              <a:rPr lang="es-ES" dirty="0" err="1"/>
              <a:t>gaixotasun</a:t>
            </a:r>
            <a:r>
              <a:rPr lang="es-ES" dirty="0"/>
              <a:t> </a:t>
            </a:r>
            <a:r>
              <a:rPr lang="es-ES" dirty="0" err="1"/>
              <a:t>koronarioa</a:t>
            </a:r>
            <a:r>
              <a:rPr lang="es-ES" dirty="0"/>
              <a:t> </a:t>
            </a:r>
            <a:r>
              <a:rPr lang="es-ES" dirty="0" err="1"/>
              <a:t>duten</a:t>
            </a:r>
            <a:r>
              <a:rPr lang="es-ES" dirty="0"/>
              <a:t> </a:t>
            </a:r>
            <a:r>
              <a:rPr lang="es-ES" dirty="0" err="1"/>
              <a:t>baina</a:t>
            </a:r>
            <a:r>
              <a:rPr lang="es-ES" dirty="0"/>
              <a:t> </a:t>
            </a:r>
            <a:r>
              <a:rPr lang="es-ES" dirty="0" err="1"/>
              <a:t>antikoagulatzailerik</a:t>
            </a:r>
            <a:r>
              <a:rPr lang="es-ES" dirty="0"/>
              <a:t> </a:t>
            </a:r>
            <a:r>
              <a:rPr lang="es-ES" dirty="0" err="1"/>
              <a:t>jasotzen</a:t>
            </a:r>
            <a:r>
              <a:rPr lang="es-ES" dirty="0"/>
              <a:t> </a:t>
            </a:r>
            <a:r>
              <a:rPr lang="es-ES" dirty="0" err="1"/>
              <a:t>ari</a:t>
            </a:r>
            <a:r>
              <a:rPr lang="es-ES" dirty="0"/>
              <a:t> </a:t>
            </a:r>
            <a:r>
              <a:rPr lang="es-ES" dirty="0" err="1"/>
              <a:t>ez</a:t>
            </a:r>
            <a:r>
              <a:rPr lang="es-ES" dirty="0"/>
              <a:t> </a:t>
            </a:r>
            <a:r>
              <a:rPr lang="es-ES" dirty="0" err="1"/>
              <a:t>diren</a:t>
            </a:r>
            <a:r>
              <a:rPr lang="es-ES" dirty="0"/>
              <a:t> </a:t>
            </a:r>
            <a:r>
              <a:rPr lang="es-ES" dirty="0" err="1"/>
              <a:t>paziente</a:t>
            </a:r>
            <a:r>
              <a:rPr lang="es-ES" dirty="0"/>
              <a:t> </a:t>
            </a:r>
            <a:r>
              <a:rPr lang="es-ES" dirty="0" err="1"/>
              <a:t>gehienetan</a:t>
            </a:r>
            <a:r>
              <a:rPr lang="es-ES" dirty="0"/>
              <a:t>. </a:t>
            </a:r>
            <a:endParaRPr lang="es-ES" dirty="0" smtClean="0"/>
          </a:p>
          <a:p>
            <a:pPr algn="just"/>
            <a:r>
              <a:rPr lang="es-ES" dirty="0" err="1"/>
              <a:t>Gomendio</a:t>
            </a:r>
            <a:r>
              <a:rPr lang="es-ES" dirty="0"/>
              <a:t> </a:t>
            </a:r>
            <a:r>
              <a:rPr lang="es-ES" dirty="0" err="1"/>
              <a:t>orokorren</a:t>
            </a:r>
            <a:r>
              <a:rPr lang="es-ES" dirty="0"/>
              <a:t> </a:t>
            </a:r>
            <a:r>
              <a:rPr lang="es-ES" dirty="0" err="1"/>
              <a:t>arabera</a:t>
            </a:r>
            <a:r>
              <a:rPr lang="es-ES" dirty="0"/>
              <a:t>, </a:t>
            </a:r>
            <a:r>
              <a:rPr lang="es-ES" dirty="0" err="1"/>
              <a:t>PATBek</a:t>
            </a:r>
            <a:r>
              <a:rPr lang="es-ES" dirty="0"/>
              <a:t> </a:t>
            </a:r>
            <a:r>
              <a:rPr lang="es-ES" b="1" dirty="0"/>
              <a:t>6 </a:t>
            </a:r>
            <a:r>
              <a:rPr lang="es-ES" b="1" dirty="0" err="1"/>
              <a:t>edo</a:t>
            </a:r>
            <a:r>
              <a:rPr lang="es-ES" b="1" dirty="0"/>
              <a:t> 12 </a:t>
            </a:r>
            <a:r>
              <a:rPr lang="es-ES" b="1" dirty="0" err="1"/>
              <a:t>hilabeteko</a:t>
            </a:r>
            <a:r>
              <a:rPr lang="es-ES" b="1" dirty="0"/>
              <a:t> </a:t>
            </a:r>
            <a:r>
              <a:rPr lang="es-ES" dirty="0" err="1"/>
              <a:t>iraupena</a:t>
            </a:r>
            <a:r>
              <a:rPr lang="es-ES" dirty="0"/>
              <a:t> izan </a:t>
            </a:r>
            <a:r>
              <a:rPr lang="es-ES" dirty="0" err="1"/>
              <a:t>behar</a:t>
            </a:r>
            <a:r>
              <a:rPr lang="es-ES" dirty="0"/>
              <a:t> </a:t>
            </a:r>
            <a:r>
              <a:rPr lang="es-ES" dirty="0" err="1"/>
              <a:t>dute</a:t>
            </a:r>
            <a:r>
              <a:rPr lang="es-ES" dirty="0"/>
              <a:t>, </a:t>
            </a:r>
            <a:r>
              <a:rPr lang="es-ES" dirty="0" err="1"/>
              <a:t>baina</a:t>
            </a:r>
            <a:r>
              <a:rPr lang="es-ES" dirty="0"/>
              <a:t> </a:t>
            </a:r>
            <a:r>
              <a:rPr lang="es-ES" dirty="0" err="1"/>
              <a:t>laburtu</a:t>
            </a:r>
            <a:r>
              <a:rPr lang="es-ES" dirty="0"/>
              <a:t> </a:t>
            </a:r>
            <a:r>
              <a:rPr lang="es-ES" dirty="0" err="1"/>
              <a:t>edo</a:t>
            </a:r>
            <a:r>
              <a:rPr lang="es-ES" dirty="0"/>
              <a:t> </a:t>
            </a:r>
            <a:r>
              <a:rPr lang="es-ES" dirty="0" err="1"/>
              <a:t>luzatu</a:t>
            </a:r>
            <a:r>
              <a:rPr lang="es-ES" dirty="0"/>
              <a:t> </a:t>
            </a:r>
            <a:r>
              <a:rPr lang="es-ES" dirty="0" err="1"/>
              <a:t>egin</a:t>
            </a:r>
            <a:r>
              <a:rPr lang="es-ES" dirty="0"/>
              <a:t> </a:t>
            </a:r>
            <a:r>
              <a:rPr lang="es-ES" dirty="0" err="1"/>
              <a:t>daitezke</a:t>
            </a:r>
            <a:r>
              <a:rPr lang="es-ES" dirty="0"/>
              <a:t>, </a:t>
            </a:r>
            <a:r>
              <a:rPr lang="es-ES" dirty="0" err="1"/>
              <a:t>paziente</a:t>
            </a:r>
            <a:r>
              <a:rPr lang="es-ES" dirty="0"/>
              <a:t> </a:t>
            </a:r>
            <a:r>
              <a:rPr lang="es-ES" dirty="0" err="1"/>
              <a:t>bakoitzari</a:t>
            </a:r>
            <a:r>
              <a:rPr lang="es-ES" dirty="0"/>
              <a:t> </a:t>
            </a:r>
            <a:r>
              <a:rPr lang="es-ES" dirty="0" err="1"/>
              <a:t>banaka</a:t>
            </a:r>
            <a:r>
              <a:rPr lang="es-ES" dirty="0"/>
              <a:t> </a:t>
            </a:r>
            <a:r>
              <a:rPr lang="es-ES" dirty="0" err="1"/>
              <a:t>doituta</a:t>
            </a:r>
            <a:r>
              <a:rPr lang="es-ES" dirty="0"/>
              <a:t>, </a:t>
            </a:r>
            <a:r>
              <a:rPr lang="es-ES" dirty="0" err="1"/>
              <a:t>arrisku</a:t>
            </a:r>
            <a:r>
              <a:rPr lang="es-ES" dirty="0"/>
              <a:t> </a:t>
            </a:r>
            <a:r>
              <a:rPr lang="es-ES" dirty="0" err="1"/>
              <a:t>iskemikoen</a:t>
            </a:r>
            <a:r>
              <a:rPr lang="es-ES" dirty="0"/>
              <a:t> eta </a:t>
            </a:r>
            <a:r>
              <a:rPr lang="es-ES" dirty="0" err="1"/>
              <a:t>hemorragikoen</a:t>
            </a:r>
            <a:r>
              <a:rPr lang="es-ES" dirty="0"/>
              <a:t> </a:t>
            </a:r>
            <a:r>
              <a:rPr lang="es-ES" dirty="0" err="1"/>
              <a:t>arteko</a:t>
            </a:r>
            <a:r>
              <a:rPr lang="es-ES" dirty="0"/>
              <a:t> </a:t>
            </a:r>
            <a:r>
              <a:rPr lang="es-ES" dirty="0" err="1"/>
              <a:t>oreka</a:t>
            </a:r>
            <a:r>
              <a:rPr lang="es-ES" dirty="0"/>
              <a:t> </a:t>
            </a:r>
            <a:r>
              <a:rPr lang="es-ES" dirty="0" err="1"/>
              <a:t>lortzeko</a:t>
            </a:r>
            <a:r>
              <a:rPr lang="es-ES" dirty="0"/>
              <a:t>, </a:t>
            </a:r>
            <a:r>
              <a:rPr lang="es-ES" dirty="0" err="1"/>
              <a:t>aldagai</a:t>
            </a:r>
            <a:r>
              <a:rPr lang="es-ES" dirty="0"/>
              <a:t> </a:t>
            </a:r>
            <a:r>
              <a:rPr lang="es-ES" dirty="0" err="1"/>
              <a:t>klinikoak</a:t>
            </a:r>
            <a:r>
              <a:rPr lang="es-ES" dirty="0"/>
              <a:t> eta </a:t>
            </a:r>
            <a:r>
              <a:rPr lang="es-ES" dirty="0" err="1"/>
              <a:t>prozedurakoak</a:t>
            </a:r>
            <a:r>
              <a:rPr lang="es-ES" dirty="0"/>
              <a:t> </a:t>
            </a:r>
            <a:r>
              <a:rPr lang="es-ES" dirty="0" err="1"/>
              <a:t>kontuan</a:t>
            </a:r>
            <a:r>
              <a:rPr lang="es-ES" dirty="0"/>
              <a:t> </a:t>
            </a:r>
            <a:r>
              <a:rPr lang="es-ES" dirty="0" err="1"/>
              <a:t>izanik</a:t>
            </a:r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025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3074" y="692331"/>
            <a:ext cx="8819669" cy="7387045"/>
          </a:xfrm>
        </p:spPr>
        <p:txBody>
          <a:bodyPr>
            <a:normAutofit/>
          </a:bodyPr>
          <a:lstStyle/>
          <a:p>
            <a:endParaRPr lang="es-ES" sz="1400" dirty="0" smtClean="0"/>
          </a:p>
          <a:p>
            <a:endParaRPr lang="es-ES" sz="1400" dirty="0"/>
          </a:p>
          <a:p>
            <a:endParaRPr lang="es-ES" sz="1400" dirty="0" smtClean="0"/>
          </a:p>
          <a:p>
            <a:endParaRPr lang="es-ES" sz="1400" dirty="0"/>
          </a:p>
          <a:p>
            <a:endParaRPr lang="es-ES" sz="1400" dirty="0" smtClean="0"/>
          </a:p>
          <a:p>
            <a:endParaRPr lang="es-ES" sz="1400" dirty="0"/>
          </a:p>
          <a:p>
            <a:endParaRPr lang="es-ES" sz="1400" dirty="0" smtClean="0"/>
          </a:p>
          <a:p>
            <a:endParaRPr lang="es-ES" sz="1400" dirty="0"/>
          </a:p>
          <a:p>
            <a:endParaRPr lang="es-ES" sz="1400" dirty="0" smtClean="0"/>
          </a:p>
          <a:p>
            <a:endParaRPr lang="es-ES" sz="1400" dirty="0"/>
          </a:p>
          <a:p>
            <a:pPr algn="just"/>
            <a:endParaRPr lang="es-ES" sz="1100" dirty="0" smtClean="0"/>
          </a:p>
          <a:p>
            <a:pPr algn="just"/>
            <a:endParaRPr lang="es-ES" sz="1100" dirty="0"/>
          </a:p>
          <a:p>
            <a:pPr algn="just"/>
            <a:r>
              <a:rPr lang="es-ES" sz="1900" dirty="0" err="1"/>
              <a:t>Pazientearen</a:t>
            </a:r>
            <a:r>
              <a:rPr lang="es-ES" sz="1900" dirty="0"/>
              <a:t> </a:t>
            </a:r>
            <a:r>
              <a:rPr lang="es-ES" sz="1900" dirty="0" err="1"/>
              <a:t>arrisku</a:t>
            </a:r>
            <a:r>
              <a:rPr lang="es-ES" sz="1900" dirty="0"/>
              <a:t> </a:t>
            </a:r>
            <a:r>
              <a:rPr lang="es-ES" sz="1900" dirty="0" err="1"/>
              <a:t>iskemiko</a:t>
            </a:r>
            <a:r>
              <a:rPr lang="es-ES" sz="1900" dirty="0"/>
              <a:t> eta </a:t>
            </a:r>
            <a:r>
              <a:rPr lang="es-ES" sz="1900" dirty="0" err="1"/>
              <a:t>hemorragikoaren</a:t>
            </a:r>
            <a:r>
              <a:rPr lang="es-ES" sz="1900" dirty="0"/>
              <a:t> </a:t>
            </a:r>
            <a:r>
              <a:rPr lang="es-ES" sz="1900" b="1" dirty="0" err="1"/>
              <a:t>ebaluazioa</a:t>
            </a:r>
            <a:r>
              <a:rPr lang="es-ES" sz="1900" b="1" dirty="0"/>
              <a:t> </a:t>
            </a:r>
            <a:r>
              <a:rPr lang="es-ES" sz="1900" b="1" dirty="0" err="1"/>
              <a:t>gutxienez</a:t>
            </a:r>
            <a:r>
              <a:rPr lang="es-ES" sz="1900" b="1" dirty="0"/>
              <a:t> 12 </a:t>
            </a:r>
            <a:r>
              <a:rPr lang="es-ES" sz="1900" b="1" dirty="0" err="1"/>
              <a:t>hilean</a:t>
            </a:r>
            <a:r>
              <a:rPr lang="es-ES" sz="1900" b="1" dirty="0"/>
              <a:t> </a:t>
            </a:r>
            <a:r>
              <a:rPr lang="es-ES" sz="1900" b="1" dirty="0" err="1"/>
              <a:t>behin</a:t>
            </a:r>
            <a:r>
              <a:rPr lang="es-ES" sz="1900" dirty="0"/>
              <a:t> </a:t>
            </a:r>
            <a:r>
              <a:rPr lang="es-ES" sz="1900" dirty="0" err="1"/>
              <a:t>egin</a:t>
            </a:r>
            <a:r>
              <a:rPr lang="es-ES" sz="1900" dirty="0"/>
              <a:t> </a:t>
            </a:r>
            <a:r>
              <a:rPr lang="es-ES" sz="1900" dirty="0" err="1"/>
              <a:t>behar</a:t>
            </a:r>
            <a:r>
              <a:rPr lang="es-ES" sz="1900" dirty="0"/>
              <a:t> da, </a:t>
            </a:r>
            <a:r>
              <a:rPr lang="es-ES" sz="1900" dirty="0" err="1"/>
              <a:t>baita</a:t>
            </a:r>
            <a:r>
              <a:rPr lang="es-ES" sz="1900" dirty="0"/>
              <a:t> </a:t>
            </a:r>
            <a:r>
              <a:rPr lang="es-ES" sz="1900" dirty="0" err="1"/>
              <a:t>beste</a:t>
            </a:r>
            <a:r>
              <a:rPr lang="es-ES" sz="1900" dirty="0"/>
              <a:t> </a:t>
            </a:r>
            <a:r>
              <a:rPr lang="es-ES" sz="1900" dirty="0" err="1"/>
              <a:t>gertakari</a:t>
            </a:r>
            <a:r>
              <a:rPr lang="es-ES" sz="1900" dirty="0"/>
              <a:t> </a:t>
            </a:r>
            <a:r>
              <a:rPr lang="es-ES" sz="1900" dirty="0" err="1"/>
              <a:t>iskemiko</a:t>
            </a:r>
            <a:r>
              <a:rPr lang="es-ES" sz="1900" dirty="0"/>
              <a:t> </a:t>
            </a:r>
            <a:r>
              <a:rPr lang="es-ES" sz="1900" dirty="0" err="1"/>
              <a:t>edo</a:t>
            </a:r>
            <a:r>
              <a:rPr lang="es-ES" sz="1900" dirty="0"/>
              <a:t> </a:t>
            </a:r>
            <a:r>
              <a:rPr lang="es-ES" sz="1900" dirty="0" err="1"/>
              <a:t>hemorragiko</a:t>
            </a:r>
            <a:r>
              <a:rPr lang="es-ES" sz="1900" dirty="0"/>
              <a:t> </a:t>
            </a:r>
            <a:r>
              <a:rPr lang="es-ES" sz="1900" dirty="0" err="1"/>
              <a:t>bat</a:t>
            </a:r>
            <a:r>
              <a:rPr lang="es-ES" sz="1900" dirty="0"/>
              <a:t> </a:t>
            </a:r>
            <a:r>
              <a:rPr lang="es-ES" sz="1900" dirty="0" err="1"/>
              <a:t>dagoen</a:t>
            </a:r>
            <a:r>
              <a:rPr lang="es-ES" sz="1900" dirty="0"/>
              <a:t> </a:t>
            </a:r>
            <a:r>
              <a:rPr lang="es-ES" sz="1900" dirty="0" err="1"/>
              <a:t>bakoitzean</a:t>
            </a:r>
            <a:r>
              <a:rPr lang="es-ES" sz="1900" dirty="0"/>
              <a:t> ere, </a:t>
            </a:r>
            <a:r>
              <a:rPr lang="es-ES" sz="1900" dirty="0" err="1"/>
              <a:t>PATBarekin</a:t>
            </a:r>
            <a:r>
              <a:rPr lang="es-ES" sz="1900" dirty="0"/>
              <a:t> </a:t>
            </a:r>
            <a:r>
              <a:rPr lang="es-ES" sz="1900" dirty="0" err="1"/>
              <a:t>jarraitu</a:t>
            </a:r>
            <a:r>
              <a:rPr lang="es-ES" sz="1900" dirty="0"/>
              <a:t> </a:t>
            </a:r>
            <a:r>
              <a:rPr lang="es-ES" sz="1900" dirty="0" err="1"/>
              <a:t>behar</a:t>
            </a:r>
            <a:r>
              <a:rPr lang="es-ES" sz="1900" dirty="0"/>
              <a:t> den </a:t>
            </a:r>
            <a:r>
              <a:rPr lang="es-ES" sz="1900" dirty="0" err="1"/>
              <a:t>zehazteko</a:t>
            </a:r>
            <a:r>
              <a:rPr lang="es-ES" sz="1900" dirty="0" smtClean="0"/>
              <a:t>. </a:t>
            </a:r>
            <a:r>
              <a:rPr lang="es-ES" sz="1900" dirty="0" err="1"/>
              <a:t>ez</a:t>
            </a:r>
            <a:r>
              <a:rPr lang="es-ES" sz="1900" dirty="0"/>
              <a:t> </a:t>
            </a:r>
            <a:r>
              <a:rPr lang="es-ES" sz="1900" dirty="0" err="1"/>
              <a:t>dakigu</a:t>
            </a:r>
            <a:r>
              <a:rPr lang="es-ES" sz="1900" dirty="0"/>
              <a:t> </a:t>
            </a:r>
            <a:r>
              <a:rPr lang="es-ES" sz="1900" dirty="0" err="1"/>
              <a:t>zer</a:t>
            </a:r>
            <a:r>
              <a:rPr lang="es-ES" sz="1900" dirty="0"/>
              <a:t> </a:t>
            </a:r>
            <a:r>
              <a:rPr lang="es-ES" sz="1900" dirty="0" err="1"/>
              <a:t>arrisku</a:t>
            </a:r>
            <a:r>
              <a:rPr lang="es-ES" sz="1900" dirty="0"/>
              <a:t> eta </a:t>
            </a:r>
            <a:r>
              <a:rPr lang="es-ES" sz="1900" dirty="0" err="1"/>
              <a:t>onura</a:t>
            </a:r>
            <a:r>
              <a:rPr lang="es-ES" sz="1900" dirty="0"/>
              <a:t> </a:t>
            </a:r>
            <a:r>
              <a:rPr lang="es-ES" sz="1900" dirty="0" err="1"/>
              <a:t>dituen</a:t>
            </a:r>
            <a:r>
              <a:rPr lang="es-ES" sz="1900" dirty="0"/>
              <a:t> </a:t>
            </a:r>
            <a:r>
              <a:rPr lang="es-ES" sz="1900" dirty="0" err="1"/>
              <a:t>tratamenduak</a:t>
            </a:r>
            <a:r>
              <a:rPr lang="es-ES" sz="1900" dirty="0"/>
              <a:t> 36 </a:t>
            </a:r>
            <a:r>
              <a:rPr lang="es-ES" sz="1900" dirty="0" err="1"/>
              <a:t>hilabetetik</a:t>
            </a:r>
            <a:r>
              <a:rPr lang="es-ES" sz="1900" dirty="0"/>
              <a:t> </a:t>
            </a:r>
            <a:r>
              <a:rPr lang="es-ES" sz="1900" dirty="0" err="1"/>
              <a:t>gorako</a:t>
            </a:r>
            <a:r>
              <a:rPr lang="es-ES" sz="1900" dirty="0"/>
              <a:t> </a:t>
            </a:r>
            <a:r>
              <a:rPr lang="es-ES" sz="1900" dirty="0" err="1"/>
              <a:t>iraupena</a:t>
            </a:r>
            <a:r>
              <a:rPr lang="es-ES" sz="1900" dirty="0"/>
              <a:t> </a:t>
            </a:r>
            <a:r>
              <a:rPr lang="es-ES" sz="1900" dirty="0" err="1"/>
              <a:t>izateak</a:t>
            </a:r>
            <a:r>
              <a:rPr lang="es-ES" sz="1900" dirty="0"/>
              <a:t>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7229" t="20536" r="33434" b="17053"/>
          <a:stretch/>
        </p:blipFill>
        <p:spPr>
          <a:xfrm>
            <a:off x="843147" y="143691"/>
            <a:ext cx="7311755" cy="432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76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CF06339-49F6-0F43-8210-FBEEC6B00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7567"/>
            <a:ext cx="8118566" cy="674134"/>
          </a:xfrm>
        </p:spPr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s-ES" sz="2800" dirty="0"/>
              <a:t>EBAKUNTZA KORONARIO </a:t>
            </a:r>
            <a:r>
              <a:rPr lang="es-ES" sz="2800" dirty="0" smtClean="0"/>
              <a:t>PERKUTANEOA</a:t>
            </a:r>
            <a:endParaRPr lang="es-ES" sz="2800" dirty="0"/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540327" y="906088"/>
            <a:ext cx="8079971" cy="307570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es-ES" b="1" dirty="0" err="1" smtClean="0"/>
              <a:t>Helburua</a:t>
            </a:r>
            <a:r>
              <a:rPr lang="es-ES" dirty="0" smtClean="0"/>
              <a:t>: </a:t>
            </a:r>
            <a:r>
              <a:rPr lang="es-ES" dirty="0" err="1"/>
              <a:t>stentaren</a:t>
            </a:r>
            <a:r>
              <a:rPr lang="es-ES" dirty="0"/>
              <a:t> </a:t>
            </a:r>
            <a:r>
              <a:rPr lang="es-ES" dirty="0" err="1"/>
              <a:t>gaineko</a:t>
            </a:r>
            <a:r>
              <a:rPr lang="es-ES" dirty="0"/>
              <a:t> </a:t>
            </a:r>
            <a:r>
              <a:rPr lang="es-ES" dirty="0" err="1"/>
              <a:t>tronbosiaren</a:t>
            </a:r>
            <a:r>
              <a:rPr lang="es-ES" dirty="0"/>
              <a:t> </a:t>
            </a:r>
            <a:r>
              <a:rPr lang="es-ES" dirty="0" err="1"/>
              <a:t>arriskua</a:t>
            </a:r>
            <a:r>
              <a:rPr lang="es-ES" dirty="0"/>
              <a:t> </a:t>
            </a:r>
            <a:r>
              <a:rPr lang="es-ES" dirty="0" err="1"/>
              <a:t>murriztea</a:t>
            </a:r>
            <a:r>
              <a:rPr lang="es-ES" dirty="0"/>
              <a:t> eta </a:t>
            </a:r>
            <a:r>
              <a:rPr lang="es-ES" dirty="0" err="1"/>
              <a:t>gertakari</a:t>
            </a:r>
            <a:r>
              <a:rPr lang="es-ES" dirty="0"/>
              <a:t> </a:t>
            </a:r>
            <a:r>
              <a:rPr lang="es-ES" dirty="0" err="1"/>
              <a:t>iskemikoen</a:t>
            </a:r>
            <a:r>
              <a:rPr lang="es-ES" dirty="0"/>
              <a:t> </a:t>
            </a:r>
            <a:r>
              <a:rPr lang="es-ES" dirty="0" err="1"/>
              <a:t>errepikatzea</a:t>
            </a:r>
            <a:r>
              <a:rPr lang="es-ES" dirty="0"/>
              <a:t> </a:t>
            </a:r>
            <a:r>
              <a:rPr lang="es-ES" dirty="0" err="1"/>
              <a:t>gutxitzea</a:t>
            </a:r>
            <a:r>
              <a:rPr lang="es-ES" dirty="0"/>
              <a:t> </a:t>
            </a:r>
            <a:endParaRPr lang="es-ES" sz="1200" dirty="0" smtClean="0"/>
          </a:p>
          <a:p>
            <a:pPr algn="just"/>
            <a:endParaRPr lang="es-ES" sz="1200" dirty="0"/>
          </a:p>
          <a:p>
            <a:pPr algn="just"/>
            <a:endParaRPr lang="es-ES" sz="1200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875979"/>
              </p:ext>
            </p:extLst>
          </p:nvPr>
        </p:nvGraphicFramePr>
        <p:xfrm>
          <a:off x="457200" y="1397000"/>
          <a:ext cx="8163098" cy="4389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81549">
                  <a:extLst>
                    <a:ext uri="{9D8B030D-6E8A-4147-A177-3AD203B41FA5}">
                      <a16:colId xmlns:a16="http://schemas.microsoft.com/office/drawing/2014/main" val="4278596254"/>
                    </a:ext>
                  </a:extLst>
                </a:gridCol>
                <a:gridCol w="4081549">
                  <a:extLst>
                    <a:ext uri="{9D8B030D-6E8A-4147-A177-3AD203B41FA5}">
                      <a16:colId xmlns:a16="http://schemas.microsoft.com/office/drawing/2014/main" val="2994374883"/>
                    </a:ext>
                  </a:extLst>
                </a:gridCol>
              </a:tblGrid>
              <a:tr h="639618"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EKP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gaixotasun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koronario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egonkorrean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(GKE)</a:t>
                      </a:r>
                      <a:endParaRPr lang="es-ES" sz="1600" dirty="0"/>
                    </a:p>
                  </a:txBody>
                  <a:tcPr>
                    <a:solidFill>
                      <a:srgbClr val="5FB1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EKP-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stenta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inplantatu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ondoren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sindrome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koronario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akutuan</a:t>
                      </a:r>
                      <a:endParaRPr lang="es-ES" sz="1600" dirty="0"/>
                    </a:p>
                  </a:txBody>
                  <a:tcPr>
                    <a:solidFill>
                      <a:srgbClr val="5FB1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438852"/>
                  </a:ext>
                </a:extLst>
              </a:tr>
              <a:tr h="138120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PATBa</a:t>
                      </a:r>
                      <a:r>
                        <a:rPr lang="es-E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ez</a:t>
                      </a:r>
                      <a:r>
                        <a:rPr lang="es-E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 </a:t>
                      </a:r>
                      <a:r>
                        <a:rPr lang="es-E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egokia</a:t>
                      </a:r>
                      <a:r>
                        <a:rPr lang="es-E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GKE </a:t>
                      </a:r>
                      <a:r>
                        <a:rPr lang="es-E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duten</a:t>
                      </a:r>
                      <a:r>
                        <a:rPr lang="es-E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pazienteentzat</a:t>
                      </a:r>
                      <a:r>
                        <a:rPr lang="es-E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ez</a:t>
                      </a:r>
                      <a:r>
                        <a:rPr lang="es-E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bazaie</a:t>
                      </a:r>
                      <a:r>
                        <a:rPr lang="es-E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EKPrik</a:t>
                      </a:r>
                      <a:r>
                        <a:rPr lang="es-E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eta </a:t>
                      </a:r>
                      <a:r>
                        <a:rPr lang="es-E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stent</a:t>
                      </a:r>
                      <a:r>
                        <a:rPr lang="es-E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inplanterik</a:t>
                      </a:r>
                      <a:r>
                        <a:rPr lang="es-E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egin</a:t>
                      </a:r>
                      <a:r>
                        <a:rPr lang="es-E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behar</a:t>
                      </a:r>
                      <a:r>
                        <a:rPr lang="es-E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stent</a:t>
                      </a: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mota </a:t>
                      </a:r>
                      <a:r>
                        <a:rPr lang="es-E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edozein</a:t>
                      </a: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dela ere,</a:t>
                      </a: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orohar</a:t>
                      </a: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</a:t>
                      </a:r>
                      <a:r>
                        <a:rPr lang="pt-BR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hilabete</a:t>
                      </a: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(AAS + </a:t>
                      </a:r>
                      <a:r>
                        <a:rPr lang="pt-BR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klopidogrela</a:t>
                      </a: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="0" i="0" u="sng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Odoljario-arrisku</a:t>
                      </a:r>
                      <a:r>
                        <a:rPr lang="es-ES" sz="1600" b="0" i="0" u="sng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i="0" u="sng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handia</a:t>
                      </a:r>
                      <a:r>
                        <a:rPr lang="es-ES" sz="1600" b="0" i="0" u="sng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s-E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PATBa</a:t>
                      </a:r>
                      <a:r>
                        <a:rPr lang="es-E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lang="es-ES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hilabetera</a:t>
                      </a:r>
                      <a:r>
                        <a:rPr lang="es-E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laburtzeko</a:t>
                      </a:r>
                      <a:r>
                        <a:rPr lang="es-E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aukera</a:t>
                      </a:r>
                      <a:r>
                        <a:rPr lang="es-E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aztertu</a:t>
                      </a:r>
                      <a:r>
                        <a:rPr lang="es-E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s-E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Odoljarioa</a:t>
                      </a:r>
                      <a:r>
                        <a:rPr lang="es-E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izateko</a:t>
                      </a:r>
                      <a:r>
                        <a:rPr lang="es-E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arrisku</a:t>
                      </a:r>
                      <a:r>
                        <a:rPr lang="es-E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handiena</a:t>
                      </a:r>
                      <a:r>
                        <a:rPr lang="es-E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duten</a:t>
                      </a:r>
                      <a:r>
                        <a:rPr lang="es-E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pazienteen</a:t>
                      </a:r>
                      <a:r>
                        <a:rPr lang="es-E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kasuan</a:t>
                      </a:r>
                      <a:r>
                        <a:rPr lang="es-E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hilabete</a:t>
                      </a:r>
                      <a:r>
                        <a:rPr lang="es-E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1era </a:t>
                      </a:r>
                      <a:r>
                        <a:rPr lang="es-E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murriztu</a:t>
                      </a:r>
                      <a:r>
                        <a:rPr lang="es-E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Tronbosi-arriskua</a:t>
                      </a:r>
                      <a:r>
                        <a:rPr lang="es-ES" sz="16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odoljario-arriskuaren</a:t>
                      </a:r>
                      <a:r>
                        <a:rPr lang="es-ES" sz="16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gainetik</a:t>
                      </a:r>
                      <a:r>
                        <a:rPr lang="es-ES" sz="16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dagoen</a:t>
                      </a:r>
                      <a:r>
                        <a:rPr lang="es-ES" sz="16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pazienteetan</a:t>
                      </a: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iraupen</a:t>
                      </a: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luzeagoko</a:t>
                      </a: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PATBa</a:t>
                      </a: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balora</a:t>
                      </a: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daiteke</a:t>
                      </a: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(30 </a:t>
                      </a:r>
                      <a:r>
                        <a:rPr lang="es-E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hilabete</a:t>
                      </a: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artekoa</a:t>
                      </a: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i="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Armazoi</a:t>
                      </a:r>
                      <a:r>
                        <a:rPr lang="es-ES" sz="1600" i="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i="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baskular</a:t>
                      </a:r>
                      <a:r>
                        <a:rPr lang="es-ES" sz="1600" i="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i="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bioxurgagarri</a:t>
                      </a:r>
                      <a:r>
                        <a:rPr lang="es-ES" sz="1600" i="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bat</a:t>
                      </a: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ezarriz</a:t>
                      </a: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gero</a:t>
                      </a: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12 </a:t>
                      </a:r>
                      <a:r>
                        <a:rPr lang="es-E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hilabeteko</a:t>
                      </a: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PATB</a:t>
                      </a:r>
                      <a:endParaRPr lang="es-E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B1B6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Stent</a:t>
                      </a:r>
                      <a:r>
                        <a:rPr lang="es-E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inplantea</a:t>
                      </a:r>
                      <a:r>
                        <a:rPr lang="es-E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jaso </a:t>
                      </a:r>
                      <a:r>
                        <a:rPr lang="es-E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duten</a:t>
                      </a:r>
                      <a:r>
                        <a:rPr lang="es-E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SKA </a:t>
                      </a:r>
                      <a:r>
                        <a:rPr lang="es-E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pazienteentzat</a:t>
                      </a:r>
                      <a:r>
                        <a:rPr lang="es-E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 </a:t>
                      </a:r>
                      <a:r>
                        <a:rPr lang="es-ES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hilabeteko</a:t>
                      </a:r>
                      <a:r>
                        <a:rPr lang="es-E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PATBa</a:t>
                      </a:r>
                      <a:r>
                        <a:rPr lang="es-E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gomendatzen</a:t>
                      </a:r>
                      <a:r>
                        <a:rPr lang="es-E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 (AAS + </a:t>
                      </a:r>
                      <a:r>
                        <a:rPr lang="es-E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tikagrelorra</a:t>
                      </a:r>
                      <a:r>
                        <a:rPr lang="es-E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edo</a:t>
                      </a:r>
                      <a:r>
                        <a:rPr lang="es-E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AAS + </a:t>
                      </a:r>
                      <a:r>
                        <a:rPr lang="es-E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prasugrela</a:t>
                      </a:r>
                      <a:r>
                        <a:rPr lang="es-E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kontraindikazio</a:t>
                      </a:r>
                      <a:r>
                        <a:rPr lang="es-E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espresurik</a:t>
                      </a:r>
                      <a:r>
                        <a:rPr lang="es-E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ezean</a:t>
                      </a:r>
                      <a:r>
                        <a:rPr lang="es-E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="0" i="0" u="sng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Hemorragia-</a:t>
                      </a:r>
                      <a:r>
                        <a:rPr lang="es-ES" sz="1600" b="0" i="0" u="sng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arrisku</a:t>
                      </a:r>
                      <a:r>
                        <a:rPr lang="es-ES" sz="1600" b="0" i="0" u="sng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i="0" u="sng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handia</a:t>
                      </a:r>
                      <a:r>
                        <a:rPr lang="es-E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s-E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</a:t>
                      </a:r>
                      <a:r>
                        <a:rPr lang="es-ES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hilabetekoa</a:t>
                      </a:r>
                      <a:r>
                        <a:rPr lang="es-E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s-E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(AAS + </a:t>
                      </a:r>
                      <a:r>
                        <a:rPr lang="es-E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klopidogrela</a:t>
                      </a:r>
                      <a:r>
                        <a:rPr lang="es-E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edo</a:t>
                      </a:r>
                      <a:r>
                        <a:rPr lang="es-E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AAS + </a:t>
                      </a:r>
                      <a:r>
                        <a:rPr lang="es-E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tikagrelorra</a:t>
                      </a:r>
                      <a:r>
                        <a:rPr lang="es-E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="0" i="0" u="sng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Tronbosi-arrisku</a:t>
                      </a:r>
                      <a:r>
                        <a:rPr lang="es-ES" sz="1600" b="0" i="0" u="sng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i="0" u="sng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handia</a:t>
                      </a:r>
                      <a:r>
                        <a:rPr lang="es-ES" sz="1600" b="0" i="0" u="sng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s-E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adibidez</a:t>
                      </a:r>
                      <a:r>
                        <a:rPr lang="es-E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aurretiko</a:t>
                      </a:r>
                      <a:r>
                        <a:rPr lang="es-E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miokardio-infartua</a:t>
                      </a:r>
                      <a:r>
                        <a:rPr lang="es-E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dutenak</a:t>
                      </a:r>
                      <a:r>
                        <a:rPr lang="es-E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), </a:t>
                      </a:r>
                      <a:r>
                        <a:rPr lang="es-E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konplikazio</a:t>
                      </a:r>
                      <a:r>
                        <a:rPr lang="es-E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hemorragikorik</a:t>
                      </a:r>
                      <a:r>
                        <a:rPr lang="es-E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izan </a:t>
                      </a:r>
                      <a:r>
                        <a:rPr lang="es-E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ez</a:t>
                      </a:r>
                      <a:r>
                        <a:rPr lang="es-E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badute</a:t>
                      </a:r>
                      <a:r>
                        <a:rPr lang="es-E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PATBa</a:t>
                      </a:r>
                      <a:r>
                        <a:rPr lang="es-E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12 </a:t>
                      </a:r>
                      <a:r>
                        <a:rPr lang="es-E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hilabetetik</a:t>
                      </a:r>
                      <a:r>
                        <a:rPr lang="es-E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harago</a:t>
                      </a:r>
                      <a:r>
                        <a:rPr lang="es-E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luzatzeko</a:t>
                      </a:r>
                      <a:r>
                        <a:rPr lang="es-E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aukera</a:t>
                      </a:r>
                      <a:r>
                        <a:rPr lang="es-E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azter</a:t>
                      </a:r>
                      <a:r>
                        <a:rPr lang="es-E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daiteke</a:t>
                      </a:r>
                      <a:r>
                        <a:rPr lang="es-E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Armazoi</a:t>
                      </a:r>
                      <a:r>
                        <a:rPr lang="es-E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baskular</a:t>
                      </a:r>
                      <a:r>
                        <a:rPr lang="es-E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bioxurgagarri</a:t>
                      </a:r>
                      <a:r>
                        <a:rPr lang="es-E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bat</a:t>
                      </a:r>
                      <a:r>
                        <a:rPr lang="es-E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ezarriz</a:t>
                      </a:r>
                      <a:r>
                        <a:rPr lang="es-E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gero</a:t>
                      </a:r>
                      <a:r>
                        <a:rPr lang="es-E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 </a:t>
                      </a:r>
                      <a:r>
                        <a:rPr lang="es-E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hilabeteko</a:t>
                      </a: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PATB</a:t>
                      </a:r>
                      <a:endParaRPr lang="es-E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B1B6">
                        <a:alpha val="2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433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786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6CF06339-49F6-0F43-8210-FBEEC6B00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259" y="181648"/>
            <a:ext cx="8225287" cy="568355"/>
          </a:xfrm>
        </p:spPr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s-ES" sz="2000" dirty="0" smtClean="0"/>
              <a:t>SINDROME </a:t>
            </a:r>
            <a:r>
              <a:rPr lang="es-ES" sz="2000" dirty="0"/>
              <a:t>KORONARIO AKUTUA (SKA) ETA TRATAMENDU KONTSERBATZAILEA </a:t>
            </a: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483078" y="927847"/>
            <a:ext cx="8022567" cy="4308387"/>
          </a:xfrm>
        </p:spPr>
        <p:txBody>
          <a:bodyPr>
            <a:normAutofit/>
          </a:bodyPr>
          <a:lstStyle/>
          <a:p>
            <a:pPr algn="just"/>
            <a:r>
              <a:rPr lang="es-ES" sz="2000" dirty="0"/>
              <a:t>SKA </a:t>
            </a:r>
            <a:r>
              <a:rPr lang="es-ES" sz="2000" dirty="0" err="1"/>
              <a:t>tratamendu</a:t>
            </a:r>
            <a:r>
              <a:rPr lang="es-ES" sz="2000" dirty="0"/>
              <a:t> </a:t>
            </a:r>
            <a:r>
              <a:rPr lang="es-ES" sz="2000" dirty="0" err="1"/>
              <a:t>mediko</a:t>
            </a:r>
            <a:r>
              <a:rPr lang="es-ES" sz="2000" dirty="0"/>
              <a:t> </a:t>
            </a:r>
            <a:r>
              <a:rPr lang="es-ES" sz="2000" dirty="0" err="1"/>
              <a:t>kontserbatzailearekin</a:t>
            </a:r>
            <a:r>
              <a:rPr lang="es-ES" sz="2000" dirty="0"/>
              <a:t> </a:t>
            </a:r>
            <a:r>
              <a:rPr lang="es-ES" sz="2000" dirty="0" err="1"/>
              <a:t>bakarrik</a:t>
            </a:r>
            <a:r>
              <a:rPr lang="es-ES" sz="2000" dirty="0"/>
              <a:t> </a:t>
            </a:r>
            <a:r>
              <a:rPr lang="es-ES" sz="2000" dirty="0" err="1"/>
              <a:t>tratatzen</a:t>
            </a:r>
            <a:r>
              <a:rPr lang="es-ES" sz="2000" dirty="0"/>
              <a:t> </a:t>
            </a:r>
            <a:r>
              <a:rPr lang="es-ES" sz="2000" dirty="0" err="1"/>
              <a:t>bada</a:t>
            </a:r>
            <a:r>
              <a:rPr lang="es-ES" sz="2000" dirty="0"/>
              <a:t>, </a:t>
            </a:r>
            <a:r>
              <a:rPr lang="es-ES" sz="2000" dirty="0" err="1"/>
              <a:t>PATBak</a:t>
            </a:r>
            <a:r>
              <a:rPr lang="es-ES" sz="2000" dirty="0"/>
              <a:t> 12 </a:t>
            </a:r>
            <a:r>
              <a:rPr lang="es-ES" sz="2000" dirty="0" err="1"/>
              <a:t>hilabete</a:t>
            </a:r>
            <a:r>
              <a:rPr lang="es-ES" sz="2000" dirty="0"/>
              <a:t> </a:t>
            </a:r>
            <a:r>
              <a:rPr lang="es-ES" sz="2000" dirty="0" err="1"/>
              <a:t>irautea</a:t>
            </a:r>
            <a:r>
              <a:rPr lang="es-ES" sz="2000" dirty="0"/>
              <a:t> </a:t>
            </a:r>
            <a:r>
              <a:rPr lang="es-ES" sz="2000" dirty="0" err="1"/>
              <a:t>gomendatzen</a:t>
            </a:r>
            <a:r>
              <a:rPr lang="es-ES" sz="2000" dirty="0"/>
              <a:t> da (AAS + </a:t>
            </a:r>
            <a:r>
              <a:rPr lang="es-ES" sz="2000" dirty="0" err="1"/>
              <a:t>tikagrelorra</a:t>
            </a:r>
            <a:r>
              <a:rPr lang="es-ES" sz="2000" dirty="0"/>
              <a:t> </a:t>
            </a:r>
            <a:r>
              <a:rPr lang="es-ES" sz="2000" dirty="0" err="1"/>
              <a:t>eman</a:t>
            </a:r>
            <a:r>
              <a:rPr lang="es-ES" sz="2000" dirty="0"/>
              <a:t> </a:t>
            </a:r>
            <a:r>
              <a:rPr lang="es-ES" sz="2000" dirty="0" err="1"/>
              <a:t>behar</a:t>
            </a:r>
            <a:r>
              <a:rPr lang="es-ES" sz="2000" dirty="0"/>
              <a:t> </a:t>
            </a:r>
            <a:r>
              <a:rPr lang="es-ES" sz="2000" dirty="0" err="1"/>
              <a:t>zaie</a:t>
            </a:r>
            <a:r>
              <a:rPr lang="es-ES" sz="2000" dirty="0"/>
              <a:t>) </a:t>
            </a:r>
            <a:r>
              <a:rPr lang="es-ES" sz="2000" dirty="0" err="1"/>
              <a:t>paziente</a:t>
            </a:r>
            <a:r>
              <a:rPr lang="es-ES" sz="2000" dirty="0"/>
              <a:t> </a:t>
            </a:r>
            <a:r>
              <a:rPr lang="es-ES" sz="2000" dirty="0" err="1"/>
              <a:t>guztientzat</a:t>
            </a:r>
            <a:r>
              <a:rPr lang="es-ES" sz="2000" dirty="0"/>
              <a:t> (</a:t>
            </a:r>
            <a:r>
              <a:rPr lang="es-ES" sz="2000" dirty="0" err="1"/>
              <a:t>kontraindikaziorik</a:t>
            </a:r>
            <a:r>
              <a:rPr lang="es-ES" sz="2000" dirty="0"/>
              <a:t> </a:t>
            </a:r>
            <a:r>
              <a:rPr lang="es-ES" sz="2000" dirty="0" err="1"/>
              <a:t>ezean</a:t>
            </a:r>
            <a:r>
              <a:rPr lang="es-ES" sz="2000" dirty="0"/>
              <a:t>). </a:t>
            </a:r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Hemorragia-</a:t>
            </a:r>
            <a:r>
              <a:rPr lang="es-ES" sz="2000" dirty="0" err="1"/>
              <a:t>arrisku</a:t>
            </a:r>
            <a:r>
              <a:rPr lang="es-ES" sz="2000" dirty="0"/>
              <a:t> </a:t>
            </a:r>
            <a:r>
              <a:rPr lang="es-ES" sz="2000" dirty="0" err="1"/>
              <a:t>handia</a:t>
            </a:r>
            <a:r>
              <a:rPr lang="es-ES" sz="2000" dirty="0"/>
              <a:t> </a:t>
            </a:r>
            <a:r>
              <a:rPr lang="es-ES" sz="2000" dirty="0" err="1"/>
              <a:t>duten</a:t>
            </a:r>
            <a:r>
              <a:rPr lang="es-ES" sz="2000" dirty="0"/>
              <a:t> </a:t>
            </a:r>
            <a:r>
              <a:rPr lang="es-ES" sz="2000" dirty="0" err="1"/>
              <a:t>pazienteetan</a:t>
            </a:r>
            <a:r>
              <a:rPr lang="es-ES" sz="2000" dirty="0"/>
              <a:t>, </a:t>
            </a:r>
            <a:r>
              <a:rPr lang="es-ES" sz="2000" dirty="0" err="1"/>
              <a:t>hilabete</a:t>
            </a:r>
            <a:r>
              <a:rPr lang="es-ES" sz="2000" dirty="0"/>
              <a:t> batera </a:t>
            </a:r>
            <a:r>
              <a:rPr lang="es-ES" sz="2000" dirty="0" err="1"/>
              <a:t>murrizteko</a:t>
            </a:r>
            <a:r>
              <a:rPr lang="es-ES" sz="2000" dirty="0"/>
              <a:t> </a:t>
            </a:r>
            <a:r>
              <a:rPr lang="es-ES" sz="2000" dirty="0" err="1"/>
              <a:t>aukera</a:t>
            </a:r>
            <a:r>
              <a:rPr lang="es-ES" sz="2000" dirty="0"/>
              <a:t> </a:t>
            </a:r>
            <a:r>
              <a:rPr lang="es-ES" sz="2000" dirty="0" err="1"/>
              <a:t>aztertu</a:t>
            </a:r>
            <a:r>
              <a:rPr lang="es-ES" sz="2000" dirty="0"/>
              <a:t> </a:t>
            </a:r>
            <a:r>
              <a:rPr lang="es-ES" sz="2000" dirty="0" err="1"/>
              <a:t>behar</a:t>
            </a:r>
            <a:r>
              <a:rPr lang="es-ES" sz="2000" dirty="0"/>
              <a:t> da, eta 6 </a:t>
            </a:r>
            <a:r>
              <a:rPr lang="es-ES" sz="2000" dirty="0" err="1"/>
              <a:t>hilabetera</a:t>
            </a:r>
            <a:r>
              <a:rPr lang="es-ES" sz="2000" dirty="0"/>
              <a:t> arte ere </a:t>
            </a:r>
            <a:r>
              <a:rPr lang="es-ES" sz="2000" dirty="0" err="1"/>
              <a:t>luza</a:t>
            </a:r>
            <a:r>
              <a:rPr lang="es-ES" sz="2000" dirty="0"/>
              <a:t> </a:t>
            </a:r>
            <a:r>
              <a:rPr lang="es-ES" sz="2000" dirty="0" err="1"/>
              <a:t>daiteke</a:t>
            </a:r>
            <a:r>
              <a:rPr lang="es-ES" sz="2000" dirty="0"/>
              <a:t>. </a:t>
            </a:r>
            <a:r>
              <a:rPr lang="es-ES" sz="2000" dirty="0" err="1"/>
              <a:t>Paziente</a:t>
            </a:r>
            <a:r>
              <a:rPr lang="es-ES" sz="2000" dirty="0"/>
              <a:t> </a:t>
            </a:r>
            <a:r>
              <a:rPr lang="es-ES" sz="2000" dirty="0" err="1"/>
              <a:t>horietan</a:t>
            </a:r>
            <a:r>
              <a:rPr lang="es-ES" sz="2000" dirty="0"/>
              <a:t> </a:t>
            </a:r>
            <a:r>
              <a:rPr lang="es-ES" sz="2000" dirty="0" err="1"/>
              <a:t>klopidogrela</a:t>
            </a:r>
            <a:r>
              <a:rPr lang="es-ES" sz="2000" dirty="0"/>
              <a:t> </a:t>
            </a:r>
            <a:r>
              <a:rPr lang="es-ES" sz="2000" dirty="0" err="1"/>
              <a:t>erabiltzea</a:t>
            </a:r>
            <a:r>
              <a:rPr lang="es-ES" sz="2000" dirty="0"/>
              <a:t> </a:t>
            </a:r>
            <a:r>
              <a:rPr lang="es-ES" sz="2000" dirty="0" err="1"/>
              <a:t>gomendatzen</a:t>
            </a:r>
            <a:r>
              <a:rPr lang="es-ES" sz="2000" dirty="0"/>
              <a:t> da</a:t>
            </a:r>
            <a:r>
              <a:rPr lang="es-ES" sz="2000" dirty="0" smtClean="0"/>
              <a:t>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 err="1"/>
              <a:t>PATBa</a:t>
            </a:r>
            <a:r>
              <a:rPr lang="es-ES" sz="2000" dirty="0"/>
              <a:t> 12 </a:t>
            </a:r>
            <a:r>
              <a:rPr lang="es-ES" sz="2000" dirty="0" err="1"/>
              <a:t>hilabete</a:t>
            </a:r>
            <a:r>
              <a:rPr lang="es-ES" sz="2000" dirty="0"/>
              <a:t> </a:t>
            </a:r>
            <a:r>
              <a:rPr lang="es-ES" sz="2000" dirty="0" err="1"/>
              <a:t>baino</a:t>
            </a:r>
            <a:r>
              <a:rPr lang="es-ES" sz="2000" dirty="0"/>
              <a:t> </a:t>
            </a:r>
            <a:r>
              <a:rPr lang="es-ES" sz="2000" dirty="0" err="1"/>
              <a:t>gehiago</a:t>
            </a:r>
            <a:r>
              <a:rPr lang="es-ES" sz="2000" dirty="0"/>
              <a:t>, 36 </a:t>
            </a:r>
            <a:r>
              <a:rPr lang="es-ES" sz="2000" dirty="0" err="1"/>
              <a:t>hilabete</a:t>
            </a:r>
            <a:r>
              <a:rPr lang="es-ES" sz="2000" dirty="0"/>
              <a:t> arte, </a:t>
            </a:r>
            <a:r>
              <a:rPr lang="es-ES" sz="2000" dirty="0" err="1"/>
              <a:t>luzatzea</a:t>
            </a:r>
            <a:r>
              <a:rPr lang="es-ES" sz="2000" dirty="0"/>
              <a:t> </a:t>
            </a:r>
            <a:r>
              <a:rPr lang="es-ES" sz="2000" dirty="0" err="1"/>
              <a:t>gomendio</a:t>
            </a:r>
            <a:r>
              <a:rPr lang="es-ES" sz="2000" dirty="0"/>
              <a:t> </a:t>
            </a:r>
            <a:r>
              <a:rPr lang="es-ES" sz="2000" dirty="0" err="1"/>
              <a:t>orokorraren</a:t>
            </a:r>
            <a:r>
              <a:rPr lang="es-ES" sz="2000" dirty="0"/>
              <a:t> </a:t>
            </a:r>
            <a:r>
              <a:rPr lang="es-ES" sz="2000" dirty="0" err="1"/>
              <a:t>salbuespena</a:t>
            </a:r>
            <a:r>
              <a:rPr lang="es-ES" sz="2000" dirty="0"/>
              <a:t> da </a:t>
            </a:r>
            <a:r>
              <a:rPr lang="es-ES" sz="2000" dirty="0" err="1"/>
              <a:t>aurretiko</a:t>
            </a:r>
            <a:r>
              <a:rPr lang="es-ES" sz="2000" dirty="0"/>
              <a:t> MIA eta </a:t>
            </a:r>
            <a:r>
              <a:rPr lang="es-ES" sz="2000" dirty="0" err="1"/>
              <a:t>arrisku</a:t>
            </a:r>
            <a:r>
              <a:rPr lang="es-ES" sz="2000" dirty="0"/>
              <a:t> </a:t>
            </a:r>
            <a:r>
              <a:rPr lang="es-ES" sz="2000" dirty="0" err="1"/>
              <a:t>iskemiko</a:t>
            </a:r>
            <a:r>
              <a:rPr lang="es-ES" sz="2000" dirty="0"/>
              <a:t> </a:t>
            </a:r>
            <a:r>
              <a:rPr lang="es-ES" sz="2000" dirty="0" err="1"/>
              <a:t>handia</a:t>
            </a:r>
            <a:r>
              <a:rPr lang="es-ES" sz="2000" dirty="0"/>
              <a:t> eta </a:t>
            </a:r>
            <a:r>
              <a:rPr lang="es-ES" sz="2000" dirty="0" err="1"/>
              <a:t>odoljario-arrisku</a:t>
            </a:r>
            <a:r>
              <a:rPr lang="es-ES" sz="2000" dirty="0"/>
              <a:t> </a:t>
            </a:r>
            <a:r>
              <a:rPr lang="es-ES" sz="2000" dirty="0" err="1"/>
              <a:t>txikia</a:t>
            </a:r>
            <a:r>
              <a:rPr lang="es-ES" sz="2000" dirty="0"/>
              <a:t> </a:t>
            </a:r>
            <a:r>
              <a:rPr lang="es-ES" sz="2000" dirty="0" err="1"/>
              <a:t>duten</a:t>
            </a:r>
            <a:r>
              <a:rPr lang="es-ES" sz="2000" dirty="0"/>
              <a:t> </a:t>
            </a:r>
            <a:r>
              <a:rPr lang="es-ES" sz="2000" dirty="0" err="1"/>
              <a:t>pazienteen</a:t>
            </a:r>
            <a:r>
              <a:rPr lang="es-ES" sz="2000" dirty="0"/>
              <a:t> </a:t>
            </a:r>
            <a:r>
              <a:rPr lang="es-ES" sz="2000" dirty="0" err="1"/>
              <a:t>kasuan</a:t>
            </a:r>
            <a:r>
              <a:rPr lang="es-ES" sz="2000" dirty="0"/>
              <a:t>.</a:t>
            </a:r>
            <a:r>
              <a:rPr lang="es-ES" sz="3200" dirty="0"/>
              <a:t> 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44862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5724" t="15982" r="31728" b="8125"/>
          <a:stretch/>
        </p:blipFill>
        <p:spPr>
          <a:xfrm>
            <a:off x="144149" y="209005"/>
            <a:ext cx="9297981" cy="651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66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6CF06339-49F6-0F43-8210-FBEEC6B00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3353" y="236609"/>
            <a:ext cx="7420812" cy="809158"/>
          </a:xfrm>
        </p:spPr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s-ES" sz="2400" dirty="0"/>
              <a:t>AHOTIKO </a:t>
            </a:r>
            <a:r>
              <a:rPr lang="es-ES" sz="2400" dirty="0" smtClean="0"/>
              <a:t>ANTIKOAGULAZIOA (AAK</a:t>
            </a:r>
            <a:endParaRPr lang="es-ES" sz="2400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310552" y="1058091"/>
            <a:ext cx="8626415" cy="422263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dirty="0"/>
              <a:t>EKP </a:t>
            </a:r>
            <a:r>
              <a:rPr lang="es-ES" dirty="0" err="1"/>
              <a:t>bat</a:t>
            </a:r>
            <a:r>
              <a:rPr lang="es-ES" dirty="0"/>
              <a:t> </a:t>
            </a:r>
            <a:r>
              <a:rPr lang="es-ES" dirty="0" err="1"/>
              <a:t>egiten</a:t>
            </a:r>
            <a:r>
              <a:rPr lang="es-ES" dirty="0"/>
              <a:t> </a:t>
            </a:r>
            <a:r>
              <a:rPr lang="es-ES" dirty="0" err="1"/>
              <a:t>zaien</a:t>
            </a:r>
            <a:r>
              <a:rPr lang="es-ES" dirty="0"/>
              <a:t> </a:t>
            </a:r>
            <a:r>
              <a:rPr lang="es-ES" dirty="0" err="1"/>
              <a:t>pazienteen</a:t>
            </a:r>
            <a:r>
              <a:rPr lang="es-ES" dirty="0"/>
              <a:t> % 6-8 </a:t>
            </a:r>
            <a:r>
              <a:rPr lang="es-ES" dirty="0" err="1"/>
              <a:t>ingururi</a:t>
            </a:r>
            <a:r>
              <a:rPr lang="es-ES" dirty="0"/>
              <a:t> </a:t>
            </a:r>
            <a:r>
              <a:rPr lang="es-ES" dirty="0" smtClean="0"/>
              <a:t>AAK </a:t>
            </a:r>
            <a:r>
              <a:rPr lang="es-ES" dirty="0" err="1" smtClean="0"/>
              <a:t>agintzen</a:t>
            </a:r>
            <a:r>
              <a:rPr lang="es-ES" dirty="0" smtClean="0"/>
              <a:t> </a:t>
            </a:r>
            <a:r>
              <a:rPr lang="es-ES" dirty="0" err="1" smtClean="0"/>
              <a:t>zaie</a:t>
            </a:r>
            <a:r>
              <a:rPr lang="es-ES" dirty="0" smtClean="0"/>
              <a:t>. </a:t>
            </a:r>
            <a:r>
              <a:rPr lang="es-ES" dirty="0" err="1"/>
              <a:t>PATBari</a:t>
            </a:r>
            <a:r>
              <a:rPr lang="es-ES" dirty="0"/>
              <a:t> AAK </a:t>
            </a:r>
            <a:r>
              <a:rPr lang="es-ES" dirty="0" err="1"/>
              <a:t>gehitzeak</a:t>
            </a:r>
            <a:r>
              <a:rPr lang="es-ES" dirty="0"/>
              <a:t> 2-3 </a:t>
            </a:r>
            <a:r>
              <a:rPr lang="es-ES" dirty="0" err="1"/>
              <a:t>aldiz</a:t>
            </a:r>
            <a:r>
              <a:rPr lang="es-ES" dirty="0"/>
              <a:t> </a:t>
            </a:r>
            <a:r>
              <a:rPr lang="es-ES" dirty="0" err="1"/>
              <a:t>handitzen</a:t>
            </a:r>
            <a:r>
              <a:rPr lang="es-ES" dirty="0"/>
              <a:t> du </a:t>
            </a:r>
            <a:r>
              <a:rPr lang="es-ES" b="1" dirty="0" err="1"/>
              <a:t>konplikazio</a:t>
            </a:r>
            <a:r>
              <a:rPr lang="es-ES" b="1" dirty="0"/>
              <a:t> </a:t>
            </a:r>
            <a:r>
              <a:rPr lang="es-ES" b="1" dirty="0" err="1"/>
              <a:t>hemorragikoak</a:t>
            </a:r>
            <a:r>
              <a:rPr lang="es-ES" b="1" dirty="0"/>
              <a:t> </a:t>
            </a:r>
            <a:r>
              <a:rPr lang="es-ES" dirty="0" err="1"/>
              <a:t>izateko</a:t>
            </a:r>
            <a:r>
              <a:rPr lang="es-ES" dirty="0"/>
              <a:t> </a:t>
            </a:r>
            <a:r>
              <a:rPr lang="es-ES" dirty="0" err="1"/>
              <a:t>arriskua</a:t>
            </a:r>
            <a:r>
              <a:rPr lang="es-ES" dirty="0"/>
              <a:t>, eta, </a:t>
            </a:r>
            <a:r>
              <a:rPr lang="es-ES" dirty="0" err="1"/>
              <a:t>beraz</a:t>
            </a:r>
            <a:r>
              <a:rPr lang="es-ES" dirty="0"/>
              <a:t>, AAK eta </a:t>
            </a:r>
            <a:r>
              <a:rPr lang="es-ES" dirty="0" err="1"/>
              <a:t>PATBa</a:t>
            </a:r>
            <a:r>
              <a:rPr lang="es-ES" dirty="0"/>
              <a:t> </a:t>
            </a:r>
            <a:r>
              <a:rPr lang="es-ES" dirty="0" err="1"/>
              <a:t>agindu</a:t>
            </a:r>
            <a:r>
              <a:rPr lang="es-ES" dirty="0"/>
              <a:t> </a:t>
            </a:r>
            <a:r>
              <a:rPr lang="es-ES" dirty="0" err="1"/>
              <a:t>zaien</a:t>
            </a:r>
            <a:r>
              <a:rPr lang="es-ES" dirty="0"/>
              <a:t> </a:t>
            </a:r>
            <a:r>
              <a:rPr lang="es-ES" dirty="0" err="1"/>
              <a:t>pazienteen</a:t>
            </a:r>
            <a:r>
              <a:rPr lang="es-ES" dirty="0"/>
              <a:t> </a:t>
            </a:r>
            <a:r>
              <a:rPr lang="es-ES" dirty="0" err="1"/>
              <a:t>tratamendu</a:t>
            </a:r>
            <a:r>
              <a:rPr lang="es-ES" dirty="0"/>
              <a:t> </a:t>
            </a:r>
            <a:r>
              <a:rPr lang="es-ES" dirty="0" err="1"/>
              <a:t>antitronbotiko</a:t>
            </a:r>
            <a:r>
              <a:rPr lang="es-ES" dirty="0"/>
              <a:t> </a:t>
            </a:r>
            <a:r>
              <a:rPr lang="es-ES" dirty="0" err="1"/>
              <a:t>egokiena</a:t>
            </a:r>
            <a:r>
              <a:rPr lang="es-ES" dirty="0"/>
              <a:t> </a:t>
            </a:r>
            <a:r>
              <a:rPr lang="es-ES" dirty="0" err="1"/>
              <a:t>hautatzeko</a:t>
            </a:r>
            <a:r>
              <a:rPr lang="es-ES" dirty="0"/>
              <a:t>, </a:t>
            </a:r>
            <a:r>
              <a:rPr lang="es-ES" b="1" dirty="0" err="1"/>
              <a:t>arrisku</a:t>
            </a:r>
            <a:r>
              <a:rPr lang="es-ES" b="1" dirty="0"/>
              <a:t> </a:t>
            </a:r>
            <a:r>
              <a:rPr lang="es-ES" b="1" dirty="0" err="1"/>
              <a:t>tronboenbolikoa</a:t>
            </a:r>
            <a:r>
              <a:rPr lang="es-ES" b="1" dirty="0"/>
              <a:t> eta </a:t>
            </a:r>
            <a:r>
              <a:rPr lang="es-ES" b="1" dirty="0" err="1"/>
              <a:t>odoljario-arriskua</a:t>
            </a:r>
            <a:r>
              <a:rPr lang="es-ES" b="1" dirty="0"/>
              <a:t> </a:t>
            </a:r>
            <a:r>
              <a:rPr lang="es-ES" b="1" dirty="0" err="1"/>
              <a:t>kontu</a:t>
            </a:r>
            <a:r>
              <a:rPr lang="es-ES" b="1" dirty="0"/>
              <a:t> </a:t>
            </a:r>
            <a:r>
              <a:rPr lang="es-ES" b="1" dirty="0" err="1"/>
              <a:t>handiz</a:t>
            </a:r>
            <a:r>
              <a:rPr lang="es-ES" b="1" dirty="0"/>
              <a:t> </a:t>
            </a:r>
            <a:r>
              <a:rPr lang="es-ES" b="1" dirty="0" err="1"/>
              <a:t>ebaluatu</a:t>
            </a:r>
            <a:r>
              <a:rPr lang="es-ES" b="1" dirty="0"/>
              <a:t> </a:t>
            </a:r>
            <a:r>
              <a:rPr lang="es-ES" dirty="0" err="1"/>
              <a:t>behar</a:t>
            </a:r>
            <a:r>
              <a:rPr lang="es-ES" dirty="0"/>
              <a:t> </a:t>
            </a:r>
            <a:r>
              <a:rPr lang="es-ES" dirty="0" err="1" smtClean="0"/>
              <a:t>dira</a:t>
            </a:r>
            <a:r>
              <a:rPr lang="es-ES" dirty="0" smtClean="0"/>
              <a:t>. </a:t>
            </a:r>
            <a:endParaRPr lang="es-ES" dirty="0"/>
          </a:p>
          <a:p>
            <a:pPr algn="just"/>
            <a:r>
              <a:rPr lang="es-ES" dirty="0" err="1" smtClean="0"/>
              <a:t>PATBa</a:t>
            </a:r>
            <a:r>
              <a:rPr lang="es-ES" dirty="0" smtClean="0"/>
              <a:t> </a:t>
            </a:r>
            <a:r>
              <a:rPr lang="es-ES" dirty="0" err="1"/>
              <a:t>hasi</a:t>
            </a:r>
            <a:r>
              <a:rPr lang="es-ES" dirty="0"/>
              <a:t> </a:t>
            </a:r>
            <a:r>
              <a:rPr lang="es-ES" dirty="0" err="1"/>
              <a:t>baino</a:t>
            </a:r>
            <a:r>
              <a:rPr lang="es-ES" dirty="0"/>
              <a:t> </a:t>
            </a:r>
            <a:r>
              <a:rPr lang="es-ES" dirty="0" err="1" smtClean="0"/>
              <a:t>lehen</a:t>
            </a:r>
            <a:r>
              <a:rPr lang="es-ES" dirty="0" smtClean="0"/>
              <a:t>: </a:t>
            </a:r>
            <a:r>
              <a:rPr lang="es-ES" dirty="0"/>
              <a:t>AAK </a:t>
            </a:r>
            <a:r>
              <a:rPr lang="es-ES" dirty="0" err="1"/>
              <a:t>berriz</a:t>
            </a:r>
            <a:r>
              <a:rPr lang="es-ES" dirty="0"/>
              <a:t> </a:t>
            </a:r>
            <a:r>
              <a:rPr lang="es-ES" dirty="0" err="1" smtClean="0"/>
              <a:t>ebaluatu</a:t>
            </a:r>
            <a:r>
              <a:rPr lang="es-ES" dirty="0" smtClean="0"/>
              <a:t>, </a:t>
            </a:r>
            <a:r>
              <a:rPr lang="es-ES" dirty="0" err="1"/>
              <a:t>indikazioak</a:t>
            </a:r>
            <a:r>
              <a:rPr lang="es-ES" dirty="0"/>
              <a:t> </a:t>
            </a:r>
            <a:r>
              <a:rPr lang="es-ES" dirty="0" err="1"/>
              <a:t>indarrean</a:t>
            </a:r>
            <a:r>
              <a:rPr lang="es-ES" dirty="0"/>
              <a:t> </a:t>
            </a:r>
            <a:r>
              <a:rPr lang="es-ES" dirty="0" err="1"/>
              <a:t>jarraitzen</a:t>
            </a:r>
            <a:r>
              <a:rPr lang="es-ES" dirty="0"/>
              <a:t> duela </a:t>
            </a:r>
            <a:r>
              <a:rPr lang="es-ES" dirty="0" err="1"/>
              <a:t>egiaztatzeko</a:t>
            </a:r>
            <a:r>
              <a:rPr lang="es-ES" dirty="0"/>
              <a:t> (hala </a:t>
            </a:r>
            <a:r>
              <a:rPr lang="es-ES" dirty="0" err="1"/>
              <a:t>nola</a:t>
            </a:r>
            <a:r>
              <a:rPr lang="es-ES" dirty="0"/>
              <a:t> CHA2DS2VASc ≥1ko </a:t>
            </a:r>
            <a:r>
              <a:rPr lang="es-ES" dirty="0" err="1"/>
              <a:t>fibrilazio</a:t>
            </a:r>
            <a:r>
              <a:rPr lang="es-ES" dirty="0"/>
              <a:t> </a:t>
            </a:r>
            <a:r>
              <a:rPr lang="es-ES" dirty="0" err="1"/>
              <a:t>aurikularra</a:t>
            </a:r>
            <a:r>
              <a:rPr lang="es-ES" dirty="0"/>
              <a:t> </a:t>
            </a:r>
            <a:r>
              <a:rPr lang="es-ES" dirty="0" err="1"/>
              <a:t>duten</a:t>
            </a:r>
            <a:r>
              <a:rPr lang="es-ES" dirty="0"/>
              <a:t> </a:t>
            </a:r>
            <a:r>
              <a:rPr lang="es-ES" dirty="0" err="1"/>
              <a:t>gizonak</a:t>
            </a:r>
            <a:r>
              <a:rPr lang="es-ES" dirty="0"/>
              <a:t>, eta ≥ 2koa </a:t>
            </a:r>
            <a:r>
              <a:rPr lang="es-ES" dirty="0" err="1"/>
              <a:t>duten</a:t>
            </a:r>
            <a:r>
              <a:rPr lang="es-ES" dirty="0"/>
              <a:t> </a:t>
            </a:r>
            <a:r>
              <a:rPr lang="es-ES" dirty="0" err="1"/>
              <a:t>emakumeak</a:t>
            </a:r>
            <a:r>
              <a:rPr lang="es-ES" dirty="0"/>
              <a:t>, </a:t>
            </a:r>
            <a:r>
              <a:rPr lang="es-ES" dirty="0" err="1"/>
              <a:t>balbula</a:t>
            </a:r>
            <a:r>
              <a:rPr lang="es-ES" dirty="0"/>
              <a:t> </a:t>
            </a:r>
            <a:r>
              <a:rPr lang="es-ES" dirty="0" err="1"/>
              <a:t>mekanikoak</a:t>
            </a:r>
            <a:r>
              <a:rPr lang="es-ES" dirty="0"/>
              <a:t>, </a:t>
            </a:r>
            <a:r>
              <a:rPr lang="es-ES" dirty="0" err="1"/>
              <a:t>gaixotasun</a:t>
            </a:r>
            <a:r>
              <a:rPr lang="es-ES" dirty="0"/>
              <a:t> </a:t>
            </a:r>
            <a:r>
              <a:rPr lang="es-ES" dirty="0" err="1"/>
              <a:t>tronboenboliko</a:t>
            </a:r>
            <a:r>
              <a:rPr lang="es-ES" dirty="0"/>
              <a:t> </a:t>
            </a:r>
            <a:r>
              <a:rPr lang="es-ES" dirty="0" err="1"/>
              <a:t>benoso</a:t>
            </a:r>
            <a:r>
              <a:rPr lang="es-ES" dirty="0"/>
              <a:t> </a:t>
            </a:r>
            <a:r>
              <a:rPr lang="es-ES" dirty="0" err="1"/>
              <a:t>gertatu</a:t>
            </a:r>
            <a:r>
              <a:rPr lang="es-ES" dirty="0"/>
              <a:t> </a:t>
            </a:r>
            <a:r>
              <a:rPr lang="es-ES" dirty="0" err="1"/>
              <a:t>berria</a:t>
            </a:r>
            <a:r>
              <a:rPr lang="es-ES" dirty="0"/>
              <a:t> </a:t>
            </a:r>
            <a:r>
              <a:rPr lang="es-ES" dirty="0" err="1"/>
              <a:t>edo</a:t>
            </a:r>
            <a:r>
              <a:rPr lang="es-ES" dirty="0"/>
              <a:t> </a:t>
            </a:r>
            <a:r>
              <a:rPr lang="es-ES" dirty="0" err="1"/>
              <a:t>tratamendu</a:t>
            </a:r>
            <a:r>
              <a:rPr lang="es-ES" dirty="0"/>
              <a:t> </a:t>
            </a:r>
            <a:r>
              <a:rPr lang="es-ES" dirty="0" err="1"/>
              <a:t>mugagabea</a:t>
            </a:r>
            <a:r>
              <a:rPr lang="es-ES" dirty="0"/>
              <a:t> </a:t>
            </a:r>
            <a:r>
              <a:rPr lang="es-ES" dirty="0" err="1"/>
              <a:t>behar</a:t>
            </a:r>
            <a:r>
              <a:rPr lang="es-ES" dirty="0"/>
              <a:t> </a:t>
            </a:r>
            <a:r>
              <a:rPr lang="es-ES" dirty="0" err="1"/>
              <a:t>duena</a:t>
            </a:r>
            <a:r>
              <a:rPr lang="es-ES" dirty="0" smtClean="0"/>
              <a:t>). </a:t>
            </a:r>
            <a:endParaRPr lang="es-ES" dirty="0"/>
          </a:p>
          <a:p>
            <a:pPr algn="just"/>
            <a:r>
              <a:rPr lang="es-ES" dirty="0"/>
              <a:t>AAK eta </a:t>
            </a:r>
            <a:r>
              <a:rPr lang="es-ES" dirty="0" err="1"/>
              <a:t>antiagregatzailea</a:t>
            </a:r>
            <a:r>
              <a:rPr lang="es-ES" dirty="0"/>
              <a:t> </a:t>
            </a:r>
            <a:r>
              <a:rPr lang="es-ES" dirty="0" err="1"/>
              <a:t>konbinatzeko</a:t>
            </a:r>
            <a:r>
              <a:rPr lang="es-ES" dirty="0"/>
              <a:t> </a:t>
            </a:r>
            <a:r>
              <a:rPr lang="es-ES" dirty="0" err="1"/>
              <a:t>desegokia</a:t>
            </a:r>
            <a:r>
              <a:rPr lang="es-ES" dirty="0"/>
              <a:t> den </a:t>
            </a:r>
            <a:r>
              <a:rPr lang="es-ES" dirty="0" err="1"/>
              <a:t>pazientearen</a:t>
            </a:r>
            <a:r>
              <a:rPr lang="es-ES" dirty="0"/>
              <a:t> </a:t>
            </a:r>
            <a:r>
              <a:rPr lang="es-ES" dirty="0" err="1"/>
              <a:t>profilean</a:t>
            </a:r>
            <a:r>
              <a:rPr lang="es-ES" dirty="0"/>
              <a:t> </a:t>
            </a:r>
            <a:r>
              <a:rPr lang="es-ES" dirty="0" err="1"/>
              <a:t>sartzen</a:t>
            </a:r>
            <a:r>
              <a:rPr lang="es-ES" dirty="0"/>
              <a:t> </a:t>
            </a:r>
            <a:r>
              <a:rPr lang="es-ES" dirty="0" err="1"/>
              <a:t>dira</a:t>
            </a:r>
            <a:r>
              <a:rPr lang="es-ES" dirty="0"/>
              <a:t>, </a:t>
            </a:r>
            <a:r>
              <a:rPr lang="es-ES" dirty="0" err="1"/>
              <a:t>besteak</a:t>
            </a:r>
            <a:r>
              <a:rPr lang="es-ES" dirty="0"/>
              <a:t> </a:t>
            </a:r>
            <a:r>
              <a:rPr lang="es-ES" dirty="0" err="1"/>
              <a:t>beste</a:t>
            </a:r>
            <a:r>
              <a:rPr lang="es-ES" dirty="0"/>
              <a:t>, </a:t>
            </a:r>
            <a:r>
              <a:rPr lang="es-ES" dirty="0" err="1"/>
              <a:t>hauskortasuna</a:t>
            </a:r>
            <a:r>
              <a:rPr lang="es-ES" dirty="0"/>
              <a:t>, </a:t>
            </a:r>
            <a:r>
              <a:rPr lang="es-ES" dirty="0" err="1"/>
              <a:t>bizi-itxaropen</a:t>
            </a:r>
            <a:r>
              <a:rPr lang="es-ES" dirty="0"/>
              <a:t> </a:t>
            </a:r>
            <a:r>
              <a:rPr lang="es-ES" dirty="0" err="1"/>
              <a:t>laburra</a:t>
            </a:r>
            <a:r>
              <a:rPr lang="es-ES" dirty="0"/>
              <a:t>, </a:t>
            </a:r>
            <a:r>
              <a:rPr lang="es-ES" dirty="0" err="1"/>
              <a:t>aurretiko</a:t>
            </a:r>
            <a:r>
              <a:rPr lang="es-ES" dirty="0"/>
              <a:t> </a:t>
            </a:r>
            <a:r>
              <a:rPr lang="es-ES" dirty="0" err="1"/>
              <a:t>odoljario</a:t>
            </a:r>
            <a:r>
              <a:rPr lang="es-ES" dirty="0"/>
              <a:t> </a:t>
            </a:r>
            <a:r>
              <a:rPr lang="es-ES" dirty="0" err="1"/>
              <a:t>handia</a:t>
            </a:r>
            <a:r>
              <a:rPr lang="es-ES" dirty="0"/>
              <a:t>, </a:t>
            </a:r>
            <a:r>
              <a:rPr lang="es-ES" dirty="0" err="1"/>
              <a:t>giltzurruneko</a:t>
            </a:r>
            <a:r>
              <a:rPr lang="es-ES" dirty="0"/>
              <a:t> </a:t>
            </a:r>
            <a:r>
              <a:rPr lang="es-ES" dirty="0" err="1"/>
              <a:t>gaixotasun</a:t>
            </a:r>
            <a:r>
              <a:rPr lang="es-ES" dirty="0"/>
              <a:t> </a:t>
            </a:r>
            <a:r>
              <a:rPr lang="es-ES" dirty="0" err="1"/>
              <a:t>terminala</a:t>
            </a:r>
            <a:r>
              <a:rPr lang="es-ES" dirty="0"/>
              <a:t> </a:t>
            </a:r>
            <a:r>
              <a:rPr lang="es-ES" dirty="0" err="1"/>
              <a:t>edo</a:t>
            </a:r>
            <a:r>
              <a:rPr lang="es-ES" dirty="0"/>
              <a:t> </a:t>
            </a:r>
            <a:r>
              <a:rPr lang="es-ES" dirty="0" smtClean="0"/>
              <a:t>anemia.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89159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xYxz5B8gosKIc50IFAKL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wjMHoTj4NvKVyizNkTnl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Hy7AzppM9zpyreModfXkF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yARmSBo90MXppUFASZUUO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sKhi5dC2cZkLXKsAcNKVb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YCToOdBRTho2reSUHAN9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nawMmTpcdlbfMFoGopqk5"/>
</p:tagLst>
</file>

<file path=ppt/theme/theme1.xml><?xml version="1.0" encoding="utf-8"?>
<a:theme xmlns:a="http://schemas.openxmlformats.org/drawingml/2006/main" name="Presentación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ABCB4777-E655-384D-ACFE-1875E78C165D}" vid="{556E43C3-FFFE-7346-B204-4B9D6F11E73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91CD9D10FA1F543857F910471C88E3F" ma:contentTypeVersion="12" ma:contentTypeDescription="Crear nuevo documento." ma:contentTypeScope="" ma:versionID="88b400ce1167cc4360e29bc9442854e5">
  <xsd:schema xmlns:xsd="http://www.w3.org/2001/XMLSchema" xmlns:xs="http://www.w3.org/2001/XMLSchema" xmlns:p="http://schemas.microsoft.com/office/2006/metadata/properties" xmlns:ns2="1fdafc60-6e87-4fef-9209-278af2a3ac6d" xmlns:ns3="f301a845-6ce7-4628-b9f3-e90712a662a6" targetNamespace="http://schemas.microsoft.com/office/2006/metadata/properties" ma:root="true" ma:fieldsID="8f21e67152eca03c3070517d0e479c0c" ns2:_="" ns3:_="">
    <xsd:import namespace="1fdafc60-6e87-4fef-9209-278af2a3ac6d"/>
    <xsd:import namespace="f301a845-6ce7-4628-b9f3-e90712a662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dafc60-6e87-4fef-9209-278af2a3ac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1a845-6ce7-4628-b9f3-e90712a662a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3C29DF-73E4-4EA7-90F1-394DDFB73BC0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1fdafc60-6e87-4fef-9209-278af2a3ac6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79FD691-2936-4D32-A768-BA130563C4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7F487A-6765-4587-932E-2BBA3E22CF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dafc60-6e87-4fef-9209-278af2a3ac6d"/>
    <ds:schemaRef ds:uri="f301a845-6ce7-4628-b9f3-e90712a662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</Template>
  <TotalTime>268</TotalTime>
  <Words>2300</Words>
  <Application>Microsoft Office PowerPoint</Application>
  <PresentationFormat>Presentación en pantalla (4:3)</PresentationFormat>
  <Paragraphs>129</Paragraphs>
  <Slides>22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0" baseType="lpstr">
      <vt:lpstr>Arial</vt:lpstr>
      <vt:lpstr>Arial Black</vt:lpstr>
      <vt:lpstr>Arial Unicode MS</vt:lpstr>
      <vt:lpstr>Calibri</vt:lpstr>
      <vt:lpstr>Courier New</vt:lpstr>
      <vt:lpstr>Verdana</vt:lpstr>
      <vt:lpstr>Wingdings</vt:lpstr>
      <vt:lpstr>Presentación</vt:lpstr>
      <vt:lpstr>Presentación de PowerPoint</vt:lpstr>
      <vt:lpstr>Aurkibidea</vt:lpstr>
      <vt:lpstr>SARRERA</vt:lpstr>
      <vt:lpstr>PATBaren INDIKAZIOAK ETA IRAUPENA</vt:lpstr>
      <vt:lpstr>Presentación de PowerPoint</vt:lpstr>
      <vt:lpstr>EBAKUNTZA KORONARIO PERKUTANEOA</vt:lpstr>
      <vt:lpstr>SINDROME KORONARIO AKUTUA (SKA) ETA TRATAMENDU KONTSERBATZAILEA </vt:lpstr>
      <vt:lpstr>Presentación de PowerPoint</vt:lpstr>
      <vt:lpstr>AHOTIKO ANTIKOAGULAZIOA (AAK</vt:lpstr>
      <vt:lpstr>Presentación de PowerPoint</vt:lpstr>
      <vt:lpstr>Presentación de PowerPoint</vt:lpstr>
      <vt:lpstr>Presentación de PowerPoint</vt:lpstr>
      <vt:lpstr>KORONARIOAK EZ DIREN STENTEN GAINEKO TRONBOSIA PREBENITZEA </vt:lpstr>
      <vt:lpstr>Presentación de PowerPoint</vt:lpstr>
      <vt:lpstr>PATBan ZEHAR ODOLJARIO-ARRISKUA MINIMIZATZEKO ESTRATEGIAK</vt:lpstr>
      <vt:lpstr>P2Y12 INHIBITZAILEA HAUTATZEA</vt:lpstr>
      <vt:lpstr>Presentación de PowerPoint</vt:lpstr>
      <vt:lpstr>ESTRATEGIA BERRIAK AZTERGAI</vt:lpstr>
      <vt:lpstr>ESTRATEGIA BERRIAK AZTERGAI</vt:lpstr>
      <vt:lpstr>JARRAIPEN PARTEKATUA</vt:lpstr>
      <vt:lpstr>Presentación de PowerPoint</vt:lpstr>
      <vt:lpstr>Informazio gehiago eta bibliografia…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ELENA OLLOQUIEGUI BIURRARENA</dc:creator>
  <cp:lastModifiedBy>Benitez Muniozguren, Cristina</cp:lastModifiedBy>
  <cp:revision>78</cp:revision>
  <dcterms:created xsi:type="dcterms:W3CDTF">2020-03-06T13:05:00Z</dcterms:created>
  <dcterms:modified xsi:type="dcterms:W3CDTF">2020-10-27T07:35:45Z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0x010100491CD9D10FA1F543857F910471C88E3F</vt:lpwstr>
  </property>
</Properties>
</file>