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61" r:id="rId6"/>
    <p:sldId id="262" r:id="rId7"/>
    <p:sldId id="263" r:id="rId8"/>
    <p:sldId id="264" r:id="rId9"/>
    <p:sldId id="265" r:id="rId10"/>
    <p:sldId id="269" r:id="rId11"/>
    <p:sldId id="276" r:id="rId12"/>
    <p:sldId id="277" r:id="rId13"/>
    <p:sldId id="270" r:id="rId14"/>
    <p:sldId id="271" r:id="rId15"/>
    <p:sldId id="272" r:id="rId16"/>
    <p:sldId id="274" r:id="rId17"/>
    <p:sldId id="278" r:id="rId18"/>
    <p:sldId id="275" r:id="rId19"/>
    <p:sldId id="273" r:id="rId20"/>
    <p:sldId id="280" r:id="rId21"/>
    <p:sldId id="279" r:id="rId22"/>
    <p:sldId id="268" r:id="rId23"/>
    <p:sldId id="25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ROA GOMEZ TIJERO" initials="NGT" lastIdx="1" clrIdx="0">
    <p:extLst>
      <p:ext uri="{19B8F6BF-5375-455C-9EA6-DF929625EA0E}">
        <p15:presenceInfo xmlns:p15="http://schemas.microsoft.com/office/powerpoint/2012/main" userId="S-1-5-21-3957148863-1721901046-757422038-1330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CBC"/>
    <a:srgbClr val="5FB1B6"/>
    <a:srgbClr val="33CCCC"/>
    <a:srgbClr val="00FFFF"/>
    <a:srgbClr val="00FF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EE281D-F5A8-0F14-14B2-63C0537D214D}" v="909" dt="2020-05-08T09:46:48.037"/>
    <p1510:client id="{76E1C368-AA47-E925-15E6-9FC7FBD2D0C2}" v="272" dt="2020-04-06T07:13:33.121"/>
    <p1510:client id="{DD3B2C5D-0A9F-9790-2813-87B15142C085}" v="99" dt="2020-04-06T07:50:11.3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9" autoAdjust="0"/>
    <p:restoredTop sz="96327"/>
  </p:normalViewPr>
  <p:slideViewPr>
    <p:cSldViewPr snapToGrid="0" snapToObjects="1">
      <p:cViewPr varScale="1">
        <p:scale>
          <a:sx n="122" d="100"/>
          <a:sy n="122" d="100"/>
        </p:scale>
        <p:origin x="122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anda Gauna, Fatima" userId="S::f-baranda@euskadi.eus::0bf1d7cf-6138-4815-9c22-811c474799c6" providerId="AD" clId="Web-{76E1C368-AA47-E925-15E6-9FC7FBD2D0C2}"/>
    <pc:docChg chg="addSld delSld modSld">
      <pc:chgData name="Baranda Gauna, Fatima" userId="S::f-baranda@euskadi.eus::0bf1d7cf-6138-4815-9c22-811c474799c6" providerId="AD" clId="Web-{76E1C368-AA47-E925-15E6-9FC7FBD2D0C2}" dt="2020-04-06T07:13:33.121" v="258" actId="14100"/>
      <pc:docMkLst>
        <pc:docMk/>
      </pc:docMkLst>
      <pc:sldChg chg="addSp modSp new del mod setBg">
        <pc:chgData name="Baranda Gauna, Fatima" userId="S::f-baranda@euskadi.eus::0bf1d7cf-6138-4815-9c22-811c474799c6" providerId="AD" clId="Web-{76E1C368-AA47-E925-15E6-9FC7FBD2D0C2}" dt="2020-04-06T06:31:57.172" v="7"/>
        <pc:sldMkLst>
          <pc:docMk/>
          <pc:sldMk cId="2428546584" sldId="269"/>
        </pc:sldMkLst>
        <pc:picChg chg="add mod">
          <ac:chgData name="Baranda Gauna, Fatima" userId="S::f-baranda@euskadi.eus::0bf1d7cf-6138-4815-9c22-811c474799c6" providerId="AD" clId="Web-{76E1C368-AA47-E925-15E6-9FC7FBD2D0C2}" dt="2020-04-06T06:30:39.062" v="6" actId="14100"/>
          <ac:picMkLst>
            <pc:docMk/>
            <pc:sldMk cId="2428546584" sldId="269"/>
            <ac:picMk id="2" creationId="{E56C147D-A0E5-457D-B7D8-BC415A5B9B49}"/>
          </ac:picMkLst>
        </pc:picChg>
      </pc:sldChg>
      <pc:sldChg chg="addSp modSp new">
        <pc:chgData name="Baranda Gauna, Fatima" userId="S::f-baranda@euskadi.eus::0bf1d7cf-6138-4815-9c22-811c474799c6" providerId="AD" clId="Web-{76E1C368-AA47-E925-15E6-9FC7FBD2D0C2}" dt="2020-04-06T07:00:59.116" v="179" actId="14100"/>
        <pc:sldMkLst>
          <pc:docMk/>
          <pc:sldMk cId="3728731341" sldId="269"/>
        </pc:sldMkLst>
        <pc:picChg chg="add mod">
          <ac:chgData name="Baranda Gauna, Fatima" userId="S::f-baranda@euskadi.eus::0bf1d7cf-6138-4815-9c22-811c474799c6" providerId="AD" clId="Web-{76E1C368-AA47-E925-15E6-9FC7FBD2D0C2}" dt="2020-04-06T07:00:59.116" v="179" actId="14100"/>
          <ac:picMkLst>
            <pc:docMk/>
            <pc:sldMk cId="3728731341" sldId="269"/>
            <ac:picMk id="2" creationId="{F51EE04F-3BA8-41CA-950E-DC4E3271F74B}"/>
          </ac:picMkLst>
        </pc:picChg>
      </pc:sldChg>
      <pc:sldChg chg="addSp delSp modSp new">
        <pc:chgData name="Baranda Gauna, Fatima" userId="S::f-baranda@euskadi.eus::0bf1d7cf-6138-4815-9c22-811c474799c6" providerId="AD" clId="Web-{76E1C368-AA47-E925-15E6-9FC7FBD2D0C2}" dt="2020-04-06T07:01:38.636" v="183" actId="14100"/>
        <pc:sldMkLst>
          <pc:docMk/>
          <pc:sldMk cId="4185622513" sldId="270"/>
        </pc:sldMkLst>
        <pc:spChg chg="add mod">
          <ac:chgData name="Baranda Gauna, Fatima" userId="S::f-baranda@euskadi.eus::0bf1d7cf-6138-4815-9c22-811c474799c6" providerId="AD" clId="Web-{76E1C368-AA47-E925-15E6-9FC7FBD2D0C2}" dt="2020-04-06T06:45:45.751" v="101" actId="20577"/>
          <ac:spMkLst>
            <pc:docMk/>
            <pc:sldMk cId="4185622513" sldId="270"/>
            <ac:spMk id="2" creationId="{9FAC5442-8D44-46DF-99E7-15241A6AE125}"/>
          </ac:spMkLst>
        </pc:spChg>
        <pc:picChg chg="add del mod">
          <ac:chgData name="Baranda Gauna, Fatima" userId="S::f-baranda@euskadi.eus::0bf1d7cf-6138-4815-9c22-811c474799c6" providerId="AD" clId="Web-{76E1C368-AA47-E925-15E6-9FC7FBD2D0C2}" dt="2020-04-06T06:47:32.188" v="103"/>
          <ac:picMkLst>
            <pc:docMk/>
            <pc:sldMk cId="4185622513" sldId="270"/>
            <ac:picMk id="3" creationId="{108C3CC8-E37A-4F9F-8BA1-55FF80BDAF39}"/>
          </ac:picMkLst>
        </pc:picChg>
        <pc:picChg chg="add del mod">
          <ac:chgData name="Baranda Gauna, Fatima" userId="S::f-baranda@euskadi.eus::0bf1d7cf-6138-4815-9c22-811c474799c6" providerId="AD" clId="Web-{76E1C368-AA47-E925-15E6-9FC7FBD2D0C2}" dt="2020-04-06T06:48:19.470" v="112"/>
          <ac:picMkLst>
            <pc:docMk/>
            <pc:sldMk cId="4185622513" sldId="270"/>
            <ac:picMk id="5" creationId="{4DF595E0-1340-4D28-B605-8915EB9435BF}"/>
          </ac:picMkLst>
        </pc:picChg>
        <pc:picChg chg="add del mod">
          <ac:chgData name="Baranda Gauna, Fatima" userId="S::f-baranda@euskadi.eus::0bf1d7cf-6138-4815-9c22-811c474799c6" providerId="AD" clId="Web-{76E1C368-AA47-E925-15E6-9FC7FBD2D0C2}" dt="2020-04-06T06:51:46.938" v="123"/>
          <ac:picMkLst>
            <pc:docMk/>
            <pc:sldMk cId="4185622513" sldId="270"/>
            <ac:picMk id="7" creationId="{4D8593BC-E14B-4AF4-A357-AE8C7E00213B}"/>
          </ac:picMkLst>
        </pc:picChg>
        <pc:picChg chg="add mod">
          <ac:chgData name="Baranda Gauna, Fatima" userId="S::f-baranda@euskadi.eus::0bf1d7cf-6138-4815-9c22-811c474799c6" providerId="AD" clId="Web-{76E1C368-AA47-E925-15E6-9FC7FBD2D0C2}" dt="2020-04-06T07:01:38.636" v="183" actId="14100"/>
          <ac:picMkLst>
            <pc:docMk/>
            <pc:sldMk cId="4185622513" sldId="270"/>
            <ac:picMk id="9" creationId="{835E3A29-E842-4249-93EC-72E1DF969D56}"/>
          </ac:picMkLst>
        </pc:picChg>
      </pc:sldChg>
      <pc:sldChg chg="addSp delSp modSp new">
        <pc:chgData name="Baranda Gauna, Fatima" userId="S::f-baranda@euskadi.eus::0bf1d7cf-6138-4815-9c22-811c474799c6" providerId="AD" clId="Web-{76E1C368-AA47-E925-15E6-9FC7FBD2D0C2}" dt="2020-04-06T07:00:43.426" v="176" actId="14100"/>
        <pc:sldMkLst>
          <pc:docMk/>
          <pc:sldMk cId="2489555973" sldId="271"/>
        </pc:sldMkLst>
        <pc:spChg chg="add mod">
          <ac:chgData name="Baranda Gauna, Fatima" userId="S::f-baranda@euskadi.eus::0bf1d7cf-6138-4815-9c22-811c474799c6" providerId="AD" clId="Web-{76E1C368-AA47-E925-15E6-9FC7FBD2D0C2}" dt="2020-04-06T07:00:34.715" v="172" actId="20577"/>
          <ac:spMkLst>
            <pc:docMk/>
            <pc:sldMk cId="2489555973" sldId="271"/>
            <ac:spMk id="4" creationId="{C1AACFCF-37A0-428D-AF85-2603AE251F91}"/>
          </ac:spMkLst>
        </pc:spChg>
        <pc:picChg chg="add mod">
          <ac:chgData name="Baranda Gauna, Fatima" userId="S::f-baranda@euskadi.eus::0bf1d7cf-6138-4815-9c22-811c474799c6" providerId="AD" clId="Web-{76E1C368-AA47-E925-15E6-9FC7FBD2D0C2}" dt="2020-04-06T07:00:43.426" v="176" actId="14100"/>
          <ac:picMkLst>
            <pc:docMk/>
            <pc:sldMk cId="2489555973" sldId="271"/>
            <ac:picMk id="2" creationId="{3BA11397-AE9A-41EA-8685-AA50FF605289}"/>
          </ac:picMkLst>
        </pc:picChg>
        <pc:picChg chg="add del mod">
          <ac:chgData name="Baranda Gauna, Fatima" userId="S::f-baranda@euskadi.eus::0bf1d7cf-6138-4815-9c22-811c474799c6" providerId="AD" clId="Web-{76E1C368-AA47-E925-15E6-9FC7FBD2D0C2}" dt="2020-04-06T07:00:25.357" v="170"/>
          <ac:picMkLst>
            <pc:docMk/>
            <pc:sldMk cId="2489555973" sldId="271"/>
            <ac:picMk id="5" creationId="{76A3CBE7-9156-48A5-8EC5-9F6332027808}"/>
          </ac:picMkLst>
        </pc:picChg>
      </pc:sldChg>
      <pc:sldChg chg="new del">
        <pc:chgData name="Baranda Gauna, Fatima" userId="S::f-baranda@euskadi.eus::0bf1d7cf-6138-4815-9c22-811c474799c6" providerId="AD" clId="Web-{76E1C368-AA47-E925-15E6-9FC7FBD2D0C2}" dt="2020-04-06T07:01:13.832" v="181"/>
        <pc:sldMkLst>
          <pc:docMk/>
          <pc:sldMk cId="1078788503" sldId="272"/>
        </pc:sldMkLst>
      </pc:sldChg>
      <pc:sldChg chg="addSp modSp new">
        <pc:chgData name="Baranda Gauna, Fatima" userId="S::f-baranda@euskadi.eus::0bf1d7cf-6138-4815-9c22-811c474799c6" providerId="AD" clId="Web-{76E1C368-AA47-E925-15E6-9FC7FBD2D0C2}" dt="2020-04-06T07:02:57.401" v="202" actId="14100"/>
        <pc:sldMkLst>
          <pc:docMk/>
          <pc:sldMk cId="3658200831" sldId="272"/>
        </pc:sldMkLst>
        <pc:spChg chg="add mod">
          <ac:chgData name="Baranda Gauna, Fatima" userId="S::f-baranda@euskadi.eus::0bf1d7cf-6138-4815-9c22-811c474799c6" providerId="AD" clId="Web-{76E1C368-AA47-E925-15E6-9FC7FBD2D0C2}" dt="2020-04-06T07:02:15.803" v="193" actId="20577"/>
          <ac:spMkLst>
            <pc:docMk/>
            <pc:sldMk cId="3658200831" sldId="272"/>
            <ac:spMk id="2" creationId="{775D8265-14AD-4B48-A7C1-8814100C0DDB}"/>
          </ac:spMkLst>
        </pc:spChg>
        <pc:picChg chg="add mod">
          <ac:chgData name="Baranda Gauna, Fatima" userId="S::f-baranda@euskadi.eus::0bf1d7cf-6138-4815-9c22-811c474799c6" providerId="AD" clId="Web-{76E1C368-AA47-E925-15E6-9FC7FBD2D0C2}" dt="2020-04-06T07:02:57.401" v="202" actId="14100"/>
          <ac:picMkLst>
            <pc:docMk/>
            <pc:sldMk cId="3658200831" sldId="272"/>
            <ac:picMk id="3" creationId="{0C505E79-D10C-48C0-B7FE-80F012913649}"/>
          </ac:picMkLst>
        </pc:picChg>
      </pc:sldChg>
      <pc:sldChg chg="addSp modSp new">
        <pc:chgData name="Baranda Gauna, Fatima" userId="S::f-baranda@euskadi.eus::0bf1d7cf-6138-4815-9c22-811c474799c6" providerId="AD" clId="Web-{76E1C368-AA47-E925-15E6-9FC7FBD2D0C2}" dt="2020-04-06T07:13:33.121" v="258" actId="14100"/>
        <pc:sldMkLst>
          <pc:docMk/>
          <pc:sldMk cId="245695269" sldId="273"/>
        </pc:sldMkLst>
        <pc:spChg chg="add mod">
          <ac:chgData name="Baranda Gauna, Fatima" userId="S::f-baranda@euskadi.eus::0bf1d7cf-6138-4815-9c22-811c474799c6" providerId="AD" clId="Web-{76E1C368-AA47-E925-15E6-9FC7FBD2D0C2}" dt="2020-04-06T07:13:25.230" v="257" actId="14100"/>
          <ac:spMkLst>
            <pc:docMk/>
            <pc:sldMk cId="245695269" sldId="273"/>
            <ac:spMk id="2" creationId="{2947CB10-5484-48E6-A09B-604EF4FA543E}"/>
          </ac:spMkLst>
        </pc:spChg>
        <pc:spChg chg="add mod">
          <ac:chgData name="Baranda Gauna, Fatima" userId="S::f-baranda@euskadi.eus::0bf1d7cf-6138-4815-9c22-811c474799c6" providerId="AD" clId="Web-{76E1C368-AA47-E925-15E6-9FC7FBD2D0C2}" dt="2020-04-06T07:13:33.121" v="258" actId="14100"/>
          <ac:spMkLst>
            <pc:docMk/>
            <pc:sldMk cId="245695269" sldId="273"/>
            <ac:spMk id="3" creationId="{6D44997C-5886-4D6D-A020-B4D9A72AB986}"/>
          </ac:spMkLst>
        </pc:spChg>
      </pc:sldChg>
      <pc:sldChg chg="new del">
        <pc:chgData name="Baranda Gauna, Fatima" userId="S::f-baranda@euskadi.eus::0bf1d7cf-6138-4815-9c22-811c474799c6" providerId="AD" clId="Web-{76E1C368-AA47-E925-15E6-9FC7FBD2D0C2}" dt="2020-04-06T07:04:16.011" v="204"/>
        <pc:sldMkLst>
          <pc:docMk/>
          <pc:sldMk cId="913778816" sldId="273"/>
        </pc:sldMkLst>
      </pc:sldChg>
    </pc:docChg>
  </pc:docChgLst>
  <pc:docChgLst>
    <pc:chgData name="Baranda Gauna, Fatima" userId="S::f-baranda@euskadi.eus::0bf1d7cf-6138-4815-9c22-811c474799c6" providerId="AD" clId="Web-{DD3B2C5D-0A9F-9790-2813-87B15142C085}"/>
    <pc:docChg chg="modSld">
      <pc:chgData name="Baranda Gauna, Fatima" userId="S::f-baranda@euskadi.eus::0bf1d7cf-6138-4815-9c22-811c474799c6" providerId="AD" clId="Web-{DD3B2C5D-0A9F-9790-2813-87B15142C085}" dt="2020-04-06T07:50:11.347" v="89" actId="14100"/>
      <pc:docMkLst>
        <pc:docMk/>
      </pc:docMkLst>
      <pc:sldChg chg="modSp">
        <pc:chgData name="Baranda Gauna, Fatima" userId="S::f-baranda@euskadi.eus::0bf1d7cf-6138-4815-9c22-811c474799c6" providerId="AD" clId="Web-{DD3B2C5D-0A9F-9790-2813-87B15142C085}" dt="2020-04-06T07:50:11.347" v="89" actId="14100"/>
        <pc:sldMkLst>
          <pc:docMk/>
          <pc:sldMk cId="3399147812" sldId="261"/>
        </pc:sldMkLst>
        <pc:spChg chg="mod">
          <ac:chgData name="Baranda Gauna, Fatima" userId="S::f-baranda@euskadi.eus::0bf1d7cf-6138-4815-9c22-811c474799c6" providerId="AD" clId="Web-{DD3B2C5D-0A9F-9790-2813-87B15142C085}" dt="2020-04-06T07:50:11.347" v="89" actId="14100"/>
          <ac:spMkLst>
            <pc:docMk/>
            <pc:sldMk cId="3399147812" sldId="261"/>
            <ac:spMk id="3" creationId="{00000000-0000-0000-0000-000000000000}"/>
          </ac:spMkLst>
        </pc:spChg>
      </pc:sldChg>
      <pc:sldChg chg="addSp delSp modSp">
        <pc:chgData name="Baranda Gauna, Fatima" userId="S::f-baranda@euskadi.eus::0bf1d7cf-6138-4815-9c22-811c474799c6" providerId="AD" clId="Web-{DD3B2C5D-0A9F-9790-2813-87B15142C085}" dt="2020-04-06T07:42:10.391" v="70" actId="14100"/>
        <pc:sldMkLst>
          <pc:docMk/>
          <pc:sldMk cId="3728731341" sldId="269"/>
        </pc:sldMkLst>
        <pc:picChg chg="del mod">
          <ac:chgData name="Baranda Gauna, Fatima" userId="S::f-baranda@euskadi.eus::0bf1d7cf-6138-4815-9c22-811c474799c6" providerId="AD" clId="Web-{DD3B2C5D-0A9F-9790-2813-87B15142C085}" dt="2020-04-06T07:40:07.922" v="56"/>
          <ac:picMkLst>
            <pc:docMk/>
            <pc:sldMk cId="3728731341" sldId="269"/>
            <ac:picMk id="2" creationId="{F51EE04F-3BA8-41CA-950E-DC4E3271F74B}"/>
          </ac:picMkLst>
        </pc:picChg>
        <pc:picChg chg="add del mod">
          <ac:chgData name="Baranda Gauna, Fatima" userId="S::f-baranda@euskadi.eus::0bf1d7cf-6138-4815-9c22-811c474799c6" providerId="AD" clId="Web-{DD3B2C5D-0A9F-9790-2813-87B15142C085}" dt="2020-04-06T07:41:57.563" v="65"/>
          <ac:picMkLst>
            <pc:docMk/>
            <pc:sldMk cId="3728731341" sldId="269"/>
            <ac:picMk id="3" creationId="{9914070D-EC95-4C78-91D9-B6501DF99813}"/>
          </ac:picMkLst>
        </pc:picChg>
        <pc:picChg chg="add mod">
          <ac:chgData name="Baranda Gauna, Fatima" userId="S::f-baranda@euskadi.eus::0bf1d7cf-6138-4815-9c22-811c474799c6" providerId="AD" clId="Web-{DD3B2C5D-0A9F-9790-2813-87B15142C085}" dt="2020-04-06T07:42:10.391" v="70" actId="14100"/>
          <ac:picMkLst>
            <pc:docMk/>
            <pc:sldMk cId="3728731341" sldId="269"/>
            <ac:picMk id="5" creationId="{71AFB421-E418-49C3-A065-1EC851F8317E}"/>
          </ac:picMkLst>
        </pc:picChg>
      </pc:sldChg>
      <pc:sldChg chg="addSp delSp modSp">
        <pc:chgData name="Baranda Gauna, Fatima" userId="S::f-baranda@euskadi.eus::0bf1d7cf-6138-4815-9c22-811c474799c6" providerId="AD" clId="Web-{DD3B2C5D-0A9F-9790-2813-87B15142C085}" dt="2020-04-06T07:43:50.673" v="76" actId="14100"/>
        <pc:sldMkLst>
          <pc:docMk/>
          <pc:sldMk cId="4185622513" sldId="270"/>
        </pc:sldMkLst>
        <pc:picChg chg="add del mod">
          <ac:chgData name="Baranda Gauna, Fatima" userId="S::f-baranda@euskadi.eus::0bf1d7cf-6138-4815-9c22-811c474799c6" providerId="AD" clId="Web-{DD3B2C5D-0A9F-9790-2813-87B15142C085}" dt="2020-04-06T07:21:30.042" v="19"/>
          <ac:picMkLst>
            <pc:docMk/>
            <pc:sldMk cId="4185622513" sldId="270"/>
            <ac:picMk id="3" creationId="{850D8597-508A-46BE-A544-AE4FD5DD6C5D}"/>
          </ac:picMkLst>
        </pc:picChg>
        <pc:picChg chg="add del mod">
          <ac:chgData name="Baranda Gauna, Fatima" userId="S::f-baranda@euskadi.eus::0bf1d7cf-6138-4815-9c22-811c474799c6" providerId="AD" clId="Web-{DD3B2C5D-0A9F-9790-2813-87B15142C085}" dt="2020-04-06T07:31:42.217" v="38"/>
          <ac:picMkLst>
            <pc:docMk/>
            <pc:sldMk cId="4185622513" sldId="270"/>
            <ac:picMk id="5" creationId="{04D7D95F-403A-45E3-A5EC-84FD1418B520}"/>
          </ac:picMkLst>
        </pc:picChg>
        <pc:picChg chg="add del mod">
          <ac:chgData name="Baranda Gauna, Fatima" userId="S::f-baranda@euskadi.eus::0bf1d7cf-6138-4815-9c22-811c474799c6" providerId="AD" clId="Web-{DD3B2C5D-0A9F-9790-2813-87B15142C085}" dt="2020-04-06T07:33:09.779" v="49"/>
          <ac:picMkLst>
            <pc:docMk/>
            <pc:sldMk cId="4185622513" sldId="270"/>
            <ac:picMk id="7" creationId="{07B2C014-F5A2-4DD1-A654-AC52FCE84E55}"/>
          </ac:picMkLst>
        </pc:picChg>
        <pc:picChg chg="del mod">
          <ac:chgData name="Baranda Gauna, Fatima" userId="S::f-baranda@euskadi.eus::0bf1d7cf-6138-4815-9c22-811c474799c6" providerId="AD" clId="Web-{DD3B2C5D-0A9F-9790-2813-87B15142C085}" dt="2020-04-06T07:20:10.010" v="11"/>
          <ac:picMkLst>
            <pc:docMk/>
            <pc:sldMk cId="4185622513" sldId="270"/>
            <ac:picMk id="9" creationId="{835E3A29-E842-4249-93EC-72E1DF969D56}"/>
          </ac:picMkLst>
        </pc:picChg>
        <pc:picChg chg="add del mod">
          <ac:chgData name="Baranda Gauna, Fatima" userId="S::f-baranda@euskadi.eus::0bf1d7cf-6138-4815-9c22-811c474799c6" providerId="AD" clId="Web-{DD3B2C5D-0A9F-9790-2813-87B15142C085}" dt="2020-04-06T07:43:37.892" v="71"/>
          <ac:picMkLst>
            <pc:docMk/>
            <pc:sldMk cId="4185622513" sldId="270"/>
            <ac:picMk id="10" creationId="{62756E33-2A25-43A1-B617-19346F6E4560}"/>
          </ac:picMkLst>
        </pc:picChg>
        <pc:picChg chg="add mod">
          <ac:chgData name="Baranda Gauna, Fatima" userId="S::f-baranda@euskadi.eus::0bf1d7cf-6138-4815-9c22-811c474799c6" providerId="AD" clId="Web-{DD3B2C5D-0A9F-9790-2813-87B15142C085}" dt="2020-04-06T07:43:50.673" v="76" actId="14100"/>
          <ac:picMkLst>
            <pc:docMk/>
            <pc:sldMk cId="4185622513" sldId="270"/>
            <ac:picMk id="12" creationId="{87FEE0EE-F0E9-4A4F-8A6F-94C4306729FF}"/>
          </ac:picMkLst>
        </pc:picChg>
      </pc:sldChg>
      <pc:sldChg chg="addSp delSp modSp">
        <pc:chgData name="Baranda Gauna, Fatima" userId="S::f-baranda@euskadi.eus::0bf1d7cf-6138-4815-9c22-811c474799c6" providerId="AD" clId="Web-{DD3B2C5D-0A9F-9790-2813-87B15142C085}" dt="2020-04-06T07:47:41.190" v="88" actId="14100"/>
        <pc:sldMkLst>
          <pc:docMk/>
          <pc:sldMk cId="2489555973" sldId="271"/>
        </pc:sldMkLst>
        <pc:picChg chg="del mod">
          <ac:chgData name="Baranda Gauna, Fatima" userId="S::f-baranda@euskadi.eus::0bf1d7cf-6138-4815-9c22-811c474799c6" providerId="AD" clId="Web-{DD3B2C5D-0A9F-9790-2813-87B15142C085}" dt="2020-04-06T07:46:43.080" v="79"/>
          <ac:picMkLst>
            <pc:docMk/>
            <pc:sldMk cId="2489555973" sldId="271"/>
            <ac:picMk id="2" creationId="{3BA11397-AE9A-41EA-8685-AA50FF605289}"/>
          </ac:picMkLst>
        </pc:picChg>
        <pc:picChg chg="add mod">
          <ac:chgData name="Baranda Gauna, Fatima" userId="S::f-baranda@euskadi.eus::0bf1d7cf-6138-4815-9c22-811c474799c6" providerId="AD" clId="Web-{DD3B2C5D-0A9F-9790-2813-87B15142C085}" dt="2020-04-06T07:47:41.190" v="88" actId="14100"/>
          <ac:picMkLst>
            <pc:docMk/>
            <pc:sldMk cId="2489555973" sldId="271"/>
            <ac:picMk id="3" creationId="{44180E02-F533-4335-B6F0-5E20F8A882E8}"/>
          </ac:picMkLst>
        </pc:picChg>
      </pc:sldChg>
      <pc:sldChg chg="addSp delSp modSp">
        <pc:chgData name="Baranda Gauna, Fatima" userId="S::f-baranda@euskadi.eus::0bf1d7cf-6138-4815-9c22-811c474799c6" providerId="AD" clId="Web-{DD3B2C5D-0A9F-9790-2813-87B15142C085}" dt="2020-04-06T07:23:47.777" v="37" actId="14100"/>
        <pc:sldMkLst>
          <pc:docMk/>
          <pc:sldMk cId="3658200831" sldId="272"/>
        </pc:sldMkLst>
        <pc:picChg chg="del mod">
          <ac:chgData name="Baranda Gauna, Fatima" userId="S::f-baranda@euskadi.eus::0bf1d7cf-6138-4815-9c22-811c474799c6" providerId="AD" clId="Web-{DD3B2C5D-0A9F-9790-2813-87B15142C085}" dt="2020-04-06T07:23:22.824" v="28"/>
          <ac:picMkLst>
            <pc:docMk/>
            <pc:sldMk cId="3658200831" sldId="272"/>
            <ac:picMk id="3" creationId="{0C505E79-D10C-48C0-B7FE-80F012913649}"/>
          </ac:picMkLst>
        </pc:picChg>
        <pc:picChg chg="add mod">
          <ac:chgData name="Baranda Gauna, Fatima" userId="S::f-baranda@euskadi.eus::0bf1d7cf-6138-4815-9c22-811c474799c6" providerId="AD" clId="Web-{DD3B2C5D-0A9F-9790-2813-87B15142C085}" dt="2020-04-06T07:23:47.777" v="37" actId="14100"/>
          <ac:picMkLst>
            <pc:docMk/>
            <pc:sldMk cId="3658200831" sldId="272"/>
            <ac:picMk id="4" creationId="{B4D19E07-74C7-4F66-A811-11DFE09AB7D4}"/>
          </ac:picMkLst>
        </pc:picChg>
      </pc:sldChg>
    </pc:docChg>
  </pc:docChgLst>
  <pc:docChgLst>
    <pc:chgData name="Baranda Gauna, Fatima" userId="S::f-baranda@euskadi.eus::0bf1d7cf-6138-4815-9c22-811c474799c6" providerId="AD" clId="Web-{48EE281D-F5A8-0F14-14B2-63C0537D214D}"/>
    <pc:docChg chg="addSld delSld modSld">
      <pc:chgData name="Baranda Gauna, Fatima" userId="S::f-baranda@euskadi.eus::0bf1d7cf-6138-4815-9c22-811c474799c6" providerId="AD" clId="Web-{48EE281D-F5A8-0F14-14B2-63C0537D214D}" dt="2020-05-08T09:46:48.037" v="897" actId="14100"/>
      <pc:docMkLst>
        <pc:docMk/>
      </pc:docMkLst>
      <pc:sldChg chg="del">
        <pc:chgData name="Baranda Gauna, Fatima" userId="S::f-baranda@euskadi.eus::0bf1d7cf-6138-4815-9c22-811c474799c6" providerId="AD" clId="Web-{48EE281D-F5A8-0F14-14B2-63C0537D214D}" dt="2020-05-08T09:45:54.771" v="896"/>
        <pc:sldMkLst>
          <pc:docMk/>
          <pc:sldMk cId="367042313" sldId="266"/>
        </pc:sldMkLst>
      </pc:sldChg>
      <pc:sldChg chg="new del">
        <pc:chgData name="Baranda Gauna, Fatima" userId="S::f-baranda@euskadi.eus::0bf1d7cf-6138-4815-9c22-811c474799c6" providerId="AD" clId="Web-{48EE281D-F5A8-0F14-14B2-63C0537D214D}" dt="2020-05-08T08:29:08.809" v="1"/>
        <pc:sldMkLst>
          <pc:docMk/>
          <pc:sldMk cId="1186693145" sldId="274"/>
        </pc:sldMkLst>
      </pc:sldChg>
      <pc:sldChg chg="addSp modSp new">
        <pc:chgData name="Baranda Gauna, Fatima" userId="S::f-baranda@euskadi.eus::0bf1d7cf-6138-4815-9c22-811c474799c6" providerId="AD" clId="Web-{48EE281D-F5A8-0F14-14B2-63C0537D214D}" dt="2020-05-08T09:46:48.037" v="897" actId="14100"/>
        <pc:sldMkLst>
          <pc:docMk/>
          <pc:sldMk cId="3994940377" sldId="274"/>
        </pc:sldMkLst>
        <pc:spChg chg="add mod">
          <ac:chgData name="Baranda Gauna, Fatima" userId="S::f-baranda@euskadi.eus::0bf1d7cf-6138-4815-9c22-811c474799c6" providerId="AD" clId="Web-{48EE281D-F5A8-0F14-14B2-63C0537D214D}" dt="2020-05-08T09:04:18.783" v="329" actId="14100"/>
          <ac:spMkLst>
            <pc:docMk/>
            <pc:sldMk cId="3994940377" sldId="274"/>
            <ac:spMk id="2" creationId="{08E4F9A8-2276-4E58-9FE0-1283BD2A48B0}"/>
          </ac:spMkLst>
        </pc:spChg>
        <pc:spChg chg="add mod">
          <ac:chgData name="Baranda Gauna, Fatima" userId="S::f-baranda@euskadi.eus::0bf1d7cf-6138-4815-9c22-811c474799c6" providerId="AD" clId="Web-{48EE281D-F5A8-0F14-14B2-63C0537D214D}" dt="2020-05-08T09:46:48.037" v="897" actId="14100"/>
          <ac:spMkLst>
            <pc:docMk/>
            <pc:sldMk cId="3994940377" sldId="274"/>
            <ac:spMk id="3" creationId="{A0311B3A-B134-4B9D-A458-33DE4A838B0E}"/>
          </ac:spMkLst>
        </pc:spChg>
      </pc:sldChg>
      <pc:sldChg chg="addSp modSp new">
        <pc:chgData name="Baranda Gauna, Fatima" userId="S::f-baranda@euskadi.eus::0bf1d7cf-6138-4815-9c22-811c474799c6" providerId="AD" clId="Web-{48EE281D-F5A8-0F14-14B2-63C0537D214D}" dt="2020-05-08T09:45:33.802" v="895" actId="14100"/>
        <pc:sldMkLst>
          <pc:docMk/>
          <pc:sldMk cId="4155262961" sldId="275"/>
        </pc:sldMkLst>
        <pc:spChg chg="add mod">
          <ac:chgData name="Baranda Gauna, Fatima" userId="S::f-baranda@euskadi.eus::0bf1d7cf-6138-4815-9c22-811c474799c6" providerId="AD" clId="Web-{48EE281D-F5A8-0F14-14B2-63C0537D214D}" dt="2020-05-08T09:41:48.927" v="863" actId="14100"/>
          <ac:spMkLst>
            <pc:docMk/>
            <pc:sldMk cId="4155262961" sldId="275"/>
            <ac:spMk id="2" creationId="{8FB39C1A-5D69-41B5-9535-204664EBFC02}"/>
          </ac:spMkLst>
        </pc:spChg>
        <pc:spChg chg="add mod">
          <ac:chgData name="Baranda Gauna, Fatima" userId="S::f-baranda@euskadi.eus::0bf1d7cf-6138-4815-9c22-811c474799c6" providerId="AD" clId="Web-{48EE281D-F5A8-0F14-14B2-63C0537D214D}" dt="2020-05-08T09:45:33.802" v="895" actId="14100"/>
          <ac:spMkLst>
            <pc:docMk/>
            <pc:sldMk cId="4155262961" sldId="275"/>
            <ac:spMk id="3" creationId="{65B7D59C-72E6-405A-9EC8-58098CD9F0D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20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400" b="1" i="0">
                <a:latin typeface="Arial" panose="020B0604020202020204" pitchFamily="34" charset="0"/>
                <a:cs typeface="Arial" panose="020B0604020202020204" pitchFamily="34" charset="0"/>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Tree>
    <p:extLst>
      <p:ext uri="{BB962C8B-B14F-4D97-AF65-F5344CB8AC3E}">
        <p14:creationId xmlns:p14="http://schemas.microsoft.com/office/powerpoint/2010/main" val="1227760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uadroTexto 2">
            <a:extLst>
              <a:ext uri="{FF2B5EF4-FFF2-40B4-BE49-F238E27FC236}">
                <a16:creationId xmlns:a16="http://schemas.microsoft.com/office/drawing/2014/main" id="{8FFFA424-AD97-4C4D-A89D-E58087538225}"/>
              </a:ext>
            </a:extLst>
          </p:cNvPr>
          <p:cNvSpPr txBox="1"/>
          <p:nvPr userDrawn="1"/>
        </p:nvSpPr>
        <p:spPr>
          <a:xfrm>
            <a:off x="628650" y="1868557"/>
            <a:ext cx="7886700" cy="178510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dirty="0">
                <a:solidFill>
                  <a:srgbClr val="5FB1B6"/>
                </a:solidFill>
              </a:rPr>
              <a:t>Haga clic para modificar los estilos de texto del patrón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000" dirty="0">
                <a:solidFill>
                  <a:srgbClr val="5FB1B6"/>
                </a:solidFill>
              </a:rPr>
              <a:t>Segundo nivel</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dirty="0">
                <a:solidFill>
                  <a:srgbClr val="5FB1B6"/>
                </a:solidFill>
              </a:rPr>
              <a:t>Tercer nivel</a:t>
            </a:r>
          </a:p>
          <a:p>
            <a:pPr marL="1657350" marR="0" lvl="3"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dirty="0">
                <a:solidFill>
                  <a:srgbClr val="5FB1B6"/>
                </a:solidFill>
              </a:rPr>
              <a:t>Cuarto nivel</a:t>
            </a:r>
          </a:p>
          <a:p>
            <a:pPr marL="2114550" marR="0" lvl="4"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dirty="0">
                <a:solidFill>
                  <a:srgbClr val="5FB1B6"/>
                </a:solidFill>
              </a:rPr>
              <a:t>Quinto nivel</a:t>
            </a:r>
          </a:p>
          <a:p>
            <a:pPr marL="285750" indent="-285750">
              <a:buFont typeface="Arial" panose="020B0604020202020204" pitchFamily="34" charset="0"/>
              <a:buChar char="•"/>
            </a:pPr>
            <a:endParaRPr lang="es-ES" dirty="0">
              <a:solidFill>
                <a:srgbClr val="5FB1B6"/>
              </a:solidFill>
            </a:endParaRPr>
          </a:p>
        </p:txBody>
      </p:sp>
    </p:spTree>
    <p:extLst>
      <p:ext uri="{BB962C8B-B14F-4D97-AF65-F5344CB8AC3E}">
        <p14:creationId xmlns:p14="http://schemas.microsoft.com/office/powerpoint/2010/main" val="170134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8" name="Imagen 7" descr="Imagen que contiene cuchillo&#10;&#10;Descripción generada automáticamente">
            <a:extLst>
              <a:ext uri="{FF2B5EF4-FFF2-40B4-BE49-F238E27FC236}">
                <a16:creationId xmlns:a16="http://schemas.microsoft.com/office/drawing/2014/main" id="{8011B798-7356-844C-B7D3-FE4FE2313748}"/>
              </a:ext>
            </a:extLst>
          </p:cNvPr>
          <p:cNvPicPr>
            <a:picLocks noChangeAspect="1"/>
          </p:cNvPicPr>
          <p:nvPr userDrawn="1"/>
        </p:nvPicPr>
        <p:blipFill>
          <a:blip r:embed="rId2"/>
          <a:stretch>
            <a:fillRect/>
          </a:stretch>
        </p:blipFill>
        <p:spPr>
          <a:xfrm>
            <a:off x="0" y="0"/>
            <a:ext cx="9144000" cy="2679700"/>
          </a:xfrm>
          <a:prstGeom prst="rect">
            <a:avLst/>
          </a:prstGeom>
        </p:spPr>
      </p:pic>
    </p:spTree>
    <p:extLst>
      <p:ext uri="{BB962C8B-B14F-4D97-AF65-F5344CB8AC3E}">
        <p14:creationId xmlns:p14="http://schemas.microsoft.com/office/powerpoint/2010/main" val="198313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B6E1A3F-71CF-0349-ACBD-CC8A84EE63AF}"/>
              </a:ext>
            </a:extLst>
          </p:cNvPr>
          <p:cNvPicPr>
            <a:picLocks noChangeAspect="1"/>
          </p:cNvPicPr>
          <p:nvPr userDrawn="1"/>
        </p:nvPicPr>
        <p:blipFill>
          <a:blip r:embed="rId2"/>
          <a:stretch>
            <a:fillRect/>
          </a:stretch>
        </p:blipFill>
        <p:spPr>
          <a:xfrm>
            <a:off x="288235" y="2387601"/>
            <a:ext cx="8855765" cy="2997200"/>
          </a:xfrm>
          <a:prstGeom prst="rect">
            <a:avLst/>
          </a:prstGeom>
        </p:spPr>
      </p:pic>
    </p:spTree>
    <p:extLst>
      <p:ext uri="{BB962C8B-B14F-4D97-AF65-F5344CB8AC3E}">
        <p14:creationId xmlns:p14="http://schemas.microsoft.com/office/powerpoint/2010/main" val="18973953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8650" y="1825624"/>
            <a:ext cx="7886700" cy="4667249"/>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1166843820"/>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2" r:id="rId3"/>
    <p:sldLayoutId id="2147483663" r:id="rId4"/>
    <p:sldLayoutId id="2147483672" r:id="rId5"/>
  </p:sldLayoutIdLst>
  <p:txStyles>
    <p:titleStyle>
      <a:lvl1pPr algn="l" defTabSz="914400" rtl="0" eaLnBrk="1" latinLnBrk="0" hangingPunct="1">
        <a:lnSpc>
          <a:spcPct val="90000"/>
        </a:lnSpc>
        <a:spcBef>
          <a:spcPct val="0"/>
        </a:spcBef>
        <a:buNone/>
        <a:defRPr sz="4400" b="1" kern="1200">
          <a:solidFill>
            <a:srgbClr val="5FB1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euskadi.eus/contenidos/informacion/cevime_infac_2020/es_def/adjuntos/INFAC_Vol_28_1_Vitamina-D.pdf"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27612" y="1149665"/>
            <a:ext cx="7888778" cy="1323439"/>
          </a:xfrm>
          <a:prstGeom prst="rect">
            <a:avLst/>
          </a:prstGeom>
        </p:spPr>
        <p:txBody>
          <a:bodyPr wrap="square">
            <a:spAutoFit/>
          </a:bodyPr>
          <a:lstStyle/>
          <a:p>
            <a:pPr algn="ctr"/>
            <a:r>
              <a:rPr lang="es-ES" sz="4000" smtClean="0">
                <a:solidFill>
                  <a:srgbClr val="4BACC6"/>
                </a:solidFill>
                <a:latin typeface="Arial Black" pitchFamily="34" charset="0"/>
              </a:rPr>
              <a:t> </a:t>
            </a:r>
            <a:r>
              <a:rPr lang="es-ES" sz="4000">
                <a:solidFill>
                  <a:srgbClr val="4BACC6"/>
                </a:solidFill>
                <a:latin typeface="Arial Black" pitchFamily="34" charset="0"/>
              </a:rPr>
              <a:t>VITAMINA D EN ADULTOS: ¿ESTÁ SOBREVALORADA?</a:t>
            </a:r>
            <a:endParaRPr lang="es-ES" sz="4000" dirty="0">
              <a:solidFill>
                <a:srgbClr val="4BACC6"/>
              </a:solidFill>
              <a:latin typeface="Arial Black" pitchFamily="34" charset="0"/>
            </a:endParaRPr>
          </a:p>
        </p:txBody>
      </p:sp>
      <p:sp>
        <p:nvSpPr>
          <p:cNvPr id="3" name="Rectángulo 2"/>
          <p:cNvSpPr/>
          <p:nvPr/>
        </p:nvSpPr>
        <p:spPr>
          <a:xfrm>
            <a:off x="1327555" y="3763398"/>
            <a:ext cx="6488892" cy="707886"/>
          </a:xfrm>
          <a:prstGeom prst="rect">
            <a:avLst/>
          </a:prstGeom>
        </p:spPr>
        <p:txBody>
          <a:bodyPr wrap="none">
            <a:spAutoFit/>
          </a:bodyPr>
          <a:lstStyle/>
          <a:p>
            <a:pPr lvl="0" algn="ctr" eaLnBrk="0" hangingPunct="0"/>
            <a:r>
              <a:rPr lang="es-ES_tradnl" sz="4000" smtClean="0">
                <a:solidFill>
                  <a:srgbClr val="4BACC6"/>
                </a:solidFill>
                <a:latin typeface="Arial Black" pitchFamily="34" charset="0"/>
              </a:rPr>
              <a:t>Volúmen 28, Nº 1 2020</a:t>
            </a:r>
            <a:endParaRPr lang="es-ES" sz="4000" dirty="0">
              <a:solidFill>
                <a:srgbClr val="4BACC6"/>
              </a:solidFill>
              <a:latin typeface="Arial Black" pitchFamily="34" charset="0"/>
            </a:endParaRPr>
          </a:p>
        </p:txBody>
      </p:sp>
    </p:spTree>
    <p:extLst>
      <p:ext uri="{BB962C8B-B14F-4D97-AF65-F5344CB8AC3E}">
        <p14:creationId xmlns:p14="http://schemas.microsoft.com/office/powerpoint/2010/main" val="144426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768927" y="455161"/>
            <a:ext cx="7772400" cy="484176"/>
          </a:xfrm>
          <a:prstGeom prst="rect">
            <a:avLst/>
          </a:prstGeom>
        </p:spPr>
        <p:txBody>
          <a:bodyPr/>
          <a:lstStyle>
            <a:lvl1pPr algn="l" defTabSz="914400" rtl="0" eaLnBrk="1" latinLnBrk="0" hangingPunct="1">
              <a:lnSpc>
                <a:spcPct val="90000"/>
              </a:lnSpc>
              <a:spcBef>
                <a:spcPct val="0"/>
              </a:spcBef>
              <a:buNone/>
              <a:defRPr sz="4400" b="1" kern="1200">
                <a:solidFill>
                  <a:srgbClr val="5FB1B6"/>
                </a:solidFill>
                <a:latin typeface="Arial" panose="020B0604020202020204" pitchFamily="34" charset="0"/>
                <a:ea typeface="+mj-ea"/>
                <a:cs typeface="Arial" panose="020B0604020202020204" pitchFamily="34" charset="0"/>
              </a:defRPr>
            </a:lvl1pPr>
          </a:lstStyle>
          <a:p>
            <a:pPr algn="ctr"/>
            <a:r>
              <a:rPr lang="es-ES" sz="2800">
                <a:latin typeface="Arial Black" panose="020B0A04020102020204" pitchFamily="34" charset="0"/>
              </a:rPr>
              <a:t>VITAMINA D Y SALUD </a:t>
            </a:r>
            <a:r>
              <a:rPr lang="es-ES" sz="2800" smtClean="0">
                <a:latin typeface="Arial Black" panose="020B0A04020102020204" pitchFamily="34" charset="0"/>
              </a:rPr>
              <a:t>ÓSEA (II)</a:t>
            </a:r>
            <a:endParaRPr lang="es-ES" sz="2800" dirty="0">
              <a:latin typeface="Arial Black" panose="020B0A04020102020204" pitchFamily="34" charset="0"/>
            </a:endParaRPr>
          </a:p>
        </p:txBody>
      </p:sp>
      <p:sp>
        <p:nvSpPr>
          <p:cNvPr id="2" name="Rectángulo 1"/>
          <p:cNvSpPr/>
          <p:nvPr/>
        </p:nvSpPr>
        <p:spPr>
          <a:xfrm>
            <a:off x="357447" y="1175708"/>
            <a:ext cx="8337666" cy="4210940"/>
          </a:xfrm>
          <a:prstGeom prst="rect">
            <a:avLst/>
          </a:prstGeom>
        </p:spPr>
        <p:txBody>
          <a:bodyPr vert="horz" lIns="91440" tIns="45720" rIns="91440" bIns="45720" rtlCol="0">
            <a:normAutofit fontScale="92500" lnSpcReduction="20000"/>
          </a:bodyPr>
          <a:lstStyle/>
          <a:p>
            <a:pPr marL="342900" indent="-342900" algn="just" defTabSz="914400">
              <a:lnSpc>
                <a:spcPct val="120000"/>
              </a:lnSpc>
              <a:spcBef>
                <a:spcPts val="1000"/>
              </a:spcBef>
              <a:buFont typeface="Arial" panose="020B0604020202020204" pitchFamily="34" charset="0"/>
              <a:buChar char="•"/>
            </a:pPr>
            <a:r>
              <a:rPr lang="es-ES" smtClean="0"/>
              <a:t>No se </a:t>
            </a:r>
            <a:r>
              <a:rPr lang="es-ES"/>
              <a:t>encuentran diferencias al comparar el efecto de dosis bajas (&lt; 800 UI/día) y dosis altas (&gt;800 UI/día</a:t>
            </a:r>
            <a:r>
              <a:rPr lang="es-ES" smtClean="0"/>
              <a:t>) en fracturas y caídas.</a:t>
            </a:r>
            <a:endParaRPr lang="es-ES"/>
          </a:p>
          <a:p>
            <a:pPr marL="342900" indent="-342900" algn="just" defTabSz="914400">
              <a:lnSpc>
                <a:spcPct val="120000"/>
              </a:lnSpc>
              <a:spcBef>
                <a:spcPts val="1000"/>
              </a:spcBef>
              <a:buFont typeface="Arial" panose="020B0604020202020204" pitchFamily="34" charset="0"/>
              <a:buChar char="•"/>
            </a:pPr>
            <a:r>
              <a:rPr lang="es-ES"/>
              <a:t>Algunos estudios realizados en población institucionalizada mayor de 65 años han mostrado beneficios de los suplementos de vitamina D asociados a calcio en la disminución del riesgo de caídas y fracturas no vertebrales, y de forma más marginal, de fractura de cadera; no está claro el beneficio de la administración de vitamina D </a:t>
            </a:r>
            <a:r>
              <a:rPr lang="es-ES" smtClean="0"/>
              <a:t>sola </a:t>
            </a:r>
            <a:r>
              <a:rPr lang="es-ES"/>
              <a:t>en estos </a:t>
            </a:r>
            <a:r>
              <a:rPr lang="es-ES" smtClean="0"/>
              <a:t>pacientes. </a:t>
            </a:r>
            <a:endParaRPr lang="es-ES"/>
          </a:p>
          <a:p>
            <a:pPr marL="342900" indent="-342900" algn="just" defTabSz="914400">
              <a:lnSpc>
                <a:spcPct val="120000"/>
              </a:lnSpc>
              <a:spcBef>
                <a:spcPts val="1000"/>
              </a:spcBef>
              <a:buFont typeface="Arial" panose="020B0604020202020204" pitchFamily="34" charset="0"/>
              <a:buChar char="•"/>
            </a:pPr>
            <a:r>
              <a:rPr lang="es-ES" smtClean="0"/>
              <a:t>Pocos estudios </a:t>
            </a:r>
            <a:r>
              <a:rPr lang="es-ES"/>
              <a:t>han tenido en cuenta los niveles basales de 25(OH)D. Los ECA más recientes sugieren que el nivel basal de 25(OH)D sérico influye en la respuesta al tratamiento con vitamina D, logrando mayor beneficio en los pacientes con niveles basales más </a:t>
            </a:r>
            <a:r>
              <a:rPr lang="es-ES" smtClean="0"/>
              <a:t>bajos.</a:t>
            </a:r>
            <a:endParaRPr lang="es-ES"/>
          </a:p>
          <a:p>
            <a:pPr marL="342900" indent="-342900" algn="just" defTabSz="914400">
              <a:lnSpc>
                <a:spcPct val="120000"/>
              </a:lnSpc>
              <a:spcBef>
                <a:spcPts val="1000"/>
              </a:spcBef>
              <a:buFont typeface="Arial" panose="020B0604020202020204" pitchFamily="34" charset="0"/>
              <a:buChar char="•"/>
            </a:pPr>
            <a:r>
              <a:rPr lang="es-ES" smtClean="0"/>
              <a:t>El </a:t>
            </a:r>
            <a:r>
              <a:rPr lang="es-ES"/>
              <a:t>efecto de la suplementación con dosis altas de vitamina D se ha relacionado con un aumento de caídas y fracturas y con reducciones de la DMO en personas mayores que viven en la </a:t>
            </a:r>
            <a:r>
              <a:rPr lang="es-ES" smtClean="0"/>
              <a:t>comunidad.</a:t>
            </a:r>
            <a:endParaRPr lang="es-ES" dirty="0" smtClean="0"/>
          </a:p>
        </p:txBody>
      </p:sp>
    </p:spTree>
    <p:extLst>
      <p:ext uri="{BB962C8B-B14F-4D97-AF65-F5344CB8AC3E}">
        <p14:creationId xmlns:p14="http://schemas.microsoft.com/office/powerpoint/2010/main" val="4185622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1AACFCF-37A0-428D-AF85-2603AE251F91}"/>
              </a:ext>
            </a:extLst>
          </p:cNvPr>
          <p:cNvSpPr txBox="1"/>
          <p:nvPr/>
        </p:nvSpPr>
        <p:spPr>
          <a:xfrm>
            <a:off x="854505" y="2571501"/>
            <a:ext cx="79141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b="1" dirty="0">
              <a:solidFill>
                <a:srgbClr val="5FB1B6"/>
              </a:solidFill>
              <a:cs typeface="Calibri"/>
            </a:endParaRPr>
          </a:p>
        </p:txBody>
      </p:sp>
      <p:sp>
        <p:nvSpPr>
          <p:cNvPr id="5" name="Título 1"/>
          <p:cNvSpPr txBox="1">
            <a:spLocks/>
          </p:cNvSpPr>
          <p:nvPr/>
        </p:nvSpPr>
        <p:spPr>
          <a:xfrm>
            <a:off x="563560" y="350992"/>
            <a:ext cx="7772400" cy="445171"/>
          </a:xfrm>
          <a:prstGeom prst="rect">
            <a:avLst/>
          </a:prstGeom>
        </p:spPr>
        <p:txBody>
          <a:bodyPr/>
          <a:lstStyle>
            <a:lvl1pPr algn="l" defTabSz="914400" rtl="0" eaLnBrk="1" latinLnBrk="0" hangingPunct="1">
              <a:lnSpc>
                <a:spcPct val="90000"/>
              </a:lnSpc>
              <a:spcBef>
                <a:spcPct val="0"/>
              </a:spcBef>
              <a:buNone/>
              <a:defRPr sz="4400" b="1" kern="1200">
                <a:solidFill>
                  <a:srgbClr val="5FB1B6"/>
                </a:solidFill>
                <a:latin typeface="Arial" panose="020B0604020202020204" pitchFamily="34" charset="0"/>
                <a:ea typeface="+mj-ea"/>
                <a:cs typeface="Arial" panose="020B0604020202020204" pitchFamily="34" charset="0"/>
              </a:defRPr>
            </a:lvl1pPr>
          </a:lstStyle>
          <a:p>
            <a:pPr algn="ctr"/>
            <a:r>
              <a:rPr lang="es-ES" sz="2800">
                <a:latin typeface="Arial Black" panose="020B0A04020102020204" pitchFamily="34" charset="0"/>
              </a:rPr>
              <a:t>VITAMINA D Y EFECTOS EXTRAÓSEOS</a:t>
            </a:r>
            <a:endParaRPr lang="es-ES" sz="2800" dirty="0">
              <a:latin typeface="Arial Black" panose="020B0A04020102020204" pitchFamily="34" charset="0"/>
            </a:endParaRPr>
          </a:p>
        </p:txBody>
      </p:sp>
      <p:sp>
        <p:nvSpPr>
          <p:cNvPr id="2" name="Rectángulo 1"/>
          <p:cNvSpPr/>
          <p:nvPr/>
        </p:nvSpPr>
        <p:spPr>
          <a:xfrm>
            <a:off x="621749" y="928468"/>
            <a:ext cx="7308593" cy="4774063"/>
          </a:xfrm>
          <a:prstGeom prst="rect">
            <a:avLst/>
          </a:prstGeom>
        </p:spPr>
        <p:txBody>
          <a:bodyPr vert="horz" lIns="91440" tIns="45720" rIns="91440" bIns="45720" rtlCol="0">
            <a:normAutofit/>
          </a:bodyPr>
          <a:lstStyle/>
          <a:p>
            <a:pPr marL="342900" indent="-342900" algn="just" defTabSz="914400">
              <a:lnSpc>
                <a:spcPct val="120000"/>
              </a:lnSpc>
              <a:spcBef>
                <a:spcPts val="1000"/>
              </a:spcBef>
              <a:buFont typeface="Arial" panose="020B0604020202020204" pitchFamily="34" charset="0"/>
              <a:buChar char="•"/>
            </a:pPr>
            <a:r>
              <a:rPr lang="es-ES" sz="2200" smtClean="0"/>
              <a:t>Algunos </a:t>
            </a:r>
            <a:r>
              <a:rPr lang="es-ES" sz="2200"/>
              <a:t>estudios observacionales vinculan el déficit de vitamina D con numerosas enfermedades </a:t>
            </a:r>
            <a:r>
              <a:rPr lang="es-ES" sz="2200" smtClean="0"/>
              <a:t>crónicas (cardiovasculares</a:t>
            </a:r>
            <a:r>
              <a:rPr lang="es-ES" sz="2200"/>
              <a:t>, </a:t>
            </a:r>
            <a:r>
              <a:rPr lang="es-ES" sz="2200" smtClean="0"/>
              <a:t>autoinmunes, diabetes, cáncer...)</a:t>
            </a:r>
          </a:p>
          <a:p>
            <a:pPr marL="342900" indent="-342900" algn="just" defTabSz="914400">
              <a:lnSpc>
                <a:spcPct val="120000"/>
              </a:lnSpc>
              <a:spcBef>
                <a:spcPts val="1000"/>
              </a:spcBef>
              <a:buFont typeface="Arial" panose="020B0604020202020204" pitchFamily="34" charset="0"/>
              <a:buChar char="•"/>
            </a:pPr>
            <a:r>
              <a:rPr lang="es-ES" sz="2200" smtClean="0"/>
              <a:t>Los </a:t>
            </a:r>
            <a:r>
              <a:rPr lang="es-ES" sz="2200"/>
              <a:t>ECA realizados más recientemente no han podido demostrar beneficio </a:t>
            </a:r>
            <a:r>
              <a:rPr lang="es-ES" sz="2200" smtClean="0"/>
              <a:t>en </a:t>
            </a:r>
            <a:r>
              <a:rPr lang="es-ES" sz="2200"/>
              <a:t>la prevención ni en la modificación del curso clínico de estas </a:t>
            </a:r>
            <a:r>
              <a:rPr lang="es-ES" sz="2200" smtClean="0"/>
              <a:t>enfermedades. </a:t>
            </a:r>
          </a:p>
          <a:p>
            <a:pPr marL="342900" indent="-342900" algn="just" defTabSz="914400">
              <a:lnSpc>
                <a:spcPct val="120000"/>
              </a:lnSpc>
              <a:spcBef>
                <a:spcPts val="1000"/>
              </a:spcBef>
              <a:buFont typeface="Arial" panose="020B0604020202020204" pitchFamily="34" charset="0"/>
              <a:buChar char="•"/>
            </a:pPr>
            <a:r>
              <a:rPr lang="es-ES" sz="2200" smtClean="0"/>
              <a:t>Actualmente </a:t>
            </a:r>
            <a:r>
              <a:rPr lang="es-ES" sz="2200"/>
              <a:t>toma fuerza la hipótesis de que sea la propia enfermedad la que conlleve una reducción de actividades al aire libre, con la consiguiente disminución de la </a:t>
            </a:r>
            <a:r>
              <a:rPr lang="es-ES" sz="2200" smtClean="0"/>
              <a:t>exposición a </a:t>
            </a:r>
            <a:r>
              <a:rPr lang="es-ES" sz="2200"/>
              <a:t>la luz solar </a:t>
            </a:r>
            <a:r>
              <a:rPr lang="es-ES" sz="2200" smtClean="0"/>
              <a:t>y </a:t>
            </a:r>
            <a:r>
              <a:rPr lang="es-ES" sz="2200"/>
              <a:t>bajo nivel de 25(OH)D</a:t>
            </a:r>
            <a:r>
              <a:rPr lang="es-ES" sz="2200" smtClean="0"/>
              <a:t>.</a:t>
            </a:r>
            <a:endParaRPr lang="es-ES" sz="2200"/>
          </a:p>
        </p:txBody>
      </p:sp>
    </p:spTree>
    <p:extLst>
      <p:ext uri="{BB962C8B-B14F-4D97-AF65-F5344CB8AC3E}">
        <p14:creationId xmlns:p14="http://schemas.microsoft.com/office/powerpoint/2010/main" val="2489555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768927" y="347096"/>
            <a:ext cx="7772400" cy="831128"/>
          </a:xfrm>
          <a:prstGeom prst="rect">
            <a:avLst/>
          </a:prstGeom>
        </p:spPr>
        <p:txBody>
          <a:bodyPr/>
          <a:lstStyle>
            <a:lvl1pPr algn="l" defTabSz="914400" rtl="0" eaLnBrk="1" latinLnBrk="0" hangingPunct="1">
              <a:lnSpc>
                <a:spcPct val="90000"/>
              </a:lnSpc>
              <a:spcBef>
                <a:spcPct val="0"/>
              </a:spcBef>
              <a:buNone/>
              <a:defRPr sz="4400" b="1" kern="1200">
                <a:solidFill>
                  <a:srgbClr val="5FB1B6"/>
                </a:solidFill>
                <a:latin typeface="Arial" panose="020B0604020202020204" pitchFamily="34" charset="0"/>
                <a:ea typeface="+mj-ea"/>
                <a:cs typeface="Arial" panose="020B0604020202020204" pitchFamily="34" charset="0"/>
              </a:defRPr>
            </a:lvl1pPr>
          </a:lstStyle>
          <a:p>
            <a:pPr algn="ctr"/>
            <a:r>
              <a:rPr lang="es-ES" sz="2800">
                <a:latin typeface="Arial Black" panose="020B0A04020102020204" pitchFamily="34" charset="0"/>
              </a:rPr>
              <a:t>CUÁNDO Y A QUIÉN DETERMINAR Y/O SUPLEMENTAR LA VITAMINA </a:t>
            </a:r>
            <a:r>
              <a:rPr lang="es-ES" sz="2800" smtClean="0">
                <a:latin typeface="Arial Black" panose="020B0A04020102020204" pitchFamily="34" charset="0"/>
              </a:rPr>
              <a:t>D (</a:t>
            </a:r>
            <a:r>
              <a:rPr lang="es-ES" sz="2800">
                <a:latin typeface="Arial Black" panose="020B0A04020102020204" pitchFamily="34" charset="0"/>
              </a:rPr>
              <a:t>I</a:t>
            </a:r>
            <a:r>
              <a:rPr lang="es-ES" sz="2800" dirty="0">
                <a:latin typeface="Arial Black" panose="020B0A04020102020204" pitchFamily="34" charset="0"/>
              </a:rPr>
              <a:t>)</a:t>
            </a:r>
          </a:p>
        </p:txBody>
      </p:sp>
      <p:sp>
        <p:nvSpPr>
          <p:cNvPr id="3" name="Rectángulo 2"/>
          <p:cNvSpPr/>
          <p:nvPr/>
        </p:nvSpPr>
        <p:spPr>
          <a:xfrm>
            <a:off x="211974" y="1319541"/>
            <a:ext cx="8886305" cy="3785652"/>
          </a:xfrm>
          <a:prstGeom prst="rect">
            <a:avLst/>
          </a:prstGeom>
        </p:spPr>
        <p:txBody>
          <a:bodyPr wrap="square">
            <a:spAutoFit/>
          </a:bodyPr>
          <a:lstStyle/>
          <a:p>
            <a:pPr marL="285750" indent="-285750">
              <a:buFont typeface="Arial" panose="020B0604020202020204" pitchFamily="34" charset="0"/>
              <a:buChar char="•"/>
            </a:pPr>
            <a:r>
              <a:rPr lang="es-ES" sz="1600"/>
              <a:t>La evidencia disponible hasta la fecha no ha demostrado que la determinación de vitamina D conlleve beneficio clínico en población general que no presente síntomas ni factores de riesgo de </a:t>
            </a:r>
            <a:r>
              <a:rPr lang="es-ES" sz="1600" smtClean="0"/>
              <a:t>deficiencia.</a:t>
            </a:r>
          </a:p>
          <a:p>
            <a:endParaRPr lang="es-ES" sz="1600"/>
          </a:p>
          <a:p>
            <a:pPr marL="285750" indent="-285750">
              <a:buFont typeface="Arial" panose="020B0604020202020204" pitchFamily="34" charset="0"/>
              <a:buChar char="•"/>
            </a:pPr>
            <a:r>
              <a:rPr lang="es-ES" sz="1600" smtClean="0"/>
              <a:t>Recomendaciones </a:t>
            </a:r>
            <a:r>
              <a:rPr lang="es-ES" sz="1600"/>
              <a:t>para el uso adecuado de la determinación sérica de la vitamina D en </a:t>
            </a:r>
            <a:r>
              <a:rPr lang="es-ES" sz="1600" smtClean="0"/>
              <a:t>adultos (Plan </a:t>
            </a:r>
            <a:r>
              <a:rPr lang="es-ES" sz="1600"/>
              <a:t>Director de Laboratorios de </a:t>
            </a:r>
            <a:r>
              <a:rPr lang="es-ES" sz="1600" smtClean="0"/>
              <a:t>Osakidetza, 2015):</a:t>
            </a:r>
          </a:p>
          <a:p>
            <a:pPr marL="742950" lvl="1" indent="-285750">
              <a:buFont typeface="Wingdings" panose="05000000000000000000" pitchFamily="2" charset="2"/>
              <a:buChar char="ü"/>
            </a:pPr>
            <a:r>
              <a:rPr lang="es-ES" sz="1600" smtClean="0"/>
              <a:t>Población </a:t>
            </a:r>
            <a:r>
              <a:rPr lang="es-ES" sz="1600"/>
              <a:t>general sin patología relacionada con el metabolismo de la vitamina </a:t>
            </a:r>
            <a:r>
              <a:rPr lang="es-ES" sz="1600" smtClean="0"/>
              <a:t>D: </a:t>
            </a:r>
            <a:r>
              <a:rPr lang="es-ES" sz="1600"/>
              <a:t>no se aconseja la determinación de niveles séricos de 25(OH)D (ver tabla 3). Cuando se considere indicado el tratamiento, se acepta tratar con dosis bajas de suplementos de vitamina D sin necesidad de realizar determinaciones </a:t>
            </a:r>
            <a:r>
              <a:rPr lang="es-ES" sz="1600" smtClean="0"/>
              <a:t>previas.</a:t>
            </a:r>
            <a:endParaRPr lang="es-ES" sz="1600"/>
          </a:p>
          <a:p>
            <a:pPr marL="742950" lvl="1" indent="-285750">
              <a:buFont typeface="Wingdings" panose="05000000000000000000" pitchFamily="2" charset="2"/>
              <a:buChar char="ü"/>
            </a:pPr>
            <a:r>
              <a:rPr lang="es-ES" sz="1600" smtClean="0"/>
              <a:t>Pacientes </a:t>
            </a:r>
            <a:r>
              <a:rPr lang="es-ES" sz="1600"/>
              <a:t>con </a:t>
            </a:r>
            <a:r>
              <a:rPr lang="es-ES" sz="1600" smtClean="0"/>
              <a:t>enfermedades crónicas/situaciones que </a:t>
            </a:r>
            <a:r>
              <a:rPr lang="es-ES" sz="1600"/>
              <a:t>afectan al metabolismo de la vitamina D (ver cuadro</a:t>
            </a:r>
            <a:r>
              <a:rPr lang="es-ES" sz="1600" smtClean="0"/>
              <a:t>): indicada </a:t>
            </a:r>
            <a:r>
              <a:rPr lang="es-ES" sz="1600"/>
              <a:t>la </a:t>
            </a:r>
            <a:r>
              <a:rPr lang="es-ES" sz="1600" smtClean="0"/>
              <a:t>determinación. </a:t>
            </a:r>
            <a:r>
              <a:rPr lang="es-ES" sz="1600"/>
              <a:t>Si fuera necesario el aporte de suplementos, se considera adecuada la solicitud de niveles </a:t>
            </a:r>
            <a:r>
              <a:rPr lang="es-ES" sz="1600" smtClean="0"/>
              <a:t>cada </a:t>
            </a:r>
            <a:r>
              <a:rPr lang="es-ES" sz="1600"/>
              <a:t>4 meses hasta ajustar las dosis.</a:t>
            </a:r>
          </a:p>
          <a:p>
            <a:pPr marL="742950" lvl="1" indent="-285750">
              <a:buFont typeface="Wingdings" panose="05000000000000000000" pitchFamily="2" charset="2"/>
              <a:buChar char="ü"/>
            </a:pPr>
            <a:r>
              <a:rPr lang="es-ES" sz="1600" smtClean="0"/>
              <a:t>Determinación </a:t>
            </a:r>
            <a:r>
              <a:rPr lang="es-ES" sz="1600"/>
              <a:t>de </a:t>
            </a:r>
            <a:r>
              <a:rPr lang="es-ES" sz="1600" smtClean="0"/>
              <a:t>1,25(OH)D: raramente </a:t>
            </a:r>
            <a:r>
              <a:rPr lang="es-ES" sz="1600"/>
              <a:t>indicada. </a:t>
            </a:r>
            <a:r>
              <a:rPr lang="es-ES" sz="1600" smtClean="0"/>
              <a:t>Pacientes </a:t>
            </a:r>
            <a:r>
              <a:rPr lang="es-ES" sz="1600"/>
              <a:t>con sospecha de anomalía en la actividad de </a:t>
            </a:r>
            <a:r>
              <a:rPr lang="es-ES" sz="1600" smtClean="0"/>
              <a:t>1-alfa-hidroxilasa (afectación </a:t>
            </a:r>
            <a:r>
              <a:rPr lang="es-ES" sz="1600"/>
              <a:t>tubular renal generalmente en estadios </a:t>
            </a:r>
            <a:r>
              <a:rPr lang="es-ES" sz="1600" smtClean="0"/>
              <a:t>avanzados </a:t>
            </a:r>
            <a:r>
              <a:rPr lang="es-ES" sz="1600"/>
              <a:t>de enfermedad renal crónica, exceso de 1-alfa-hidroxilasa </a:t>
            </a:r>
            <a:r>
              <a:rPr lang="es-ES" sz="1600" smtClean="0"/>
              <a:t>ectópica, sarcoidosis…)</a:t>
            </a:r>
            <a:endParaRPr lang="es-ES" sz="1600"/>
          </a:p>
        </p:txBody>
      </p:sp>
    </p:spTree>
    <p:extLst>
      <p:ext uri="{BB962C8B-B14F-4D97-AF65-F5344CB8AC3E}">
        <p14:creationId xmlns:p14="http://schemas.microsoft.com/office/powerpoint/2010/main" val="3658200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24197" y="4221042"/>
            <a:ext cx="8645236" cy="1077218"/>
          </a:xfrm>
          <a:prstGeom prst="rect">
            <a:avLst/>
          </a:prstGeom>
        </p:spPr>
        <p:txBody>
          <a:bodyPr wrap="square">
            <a:spAutoFit/>
          </a:bodyPr>
          <a:lstStyle/>
          <a:p>
            <a:pPr marL="285750" indent="-285750" algn="just">
              <a:buFont typeface="Arial" panose="020B0604020202020204" pitchFamily="34" charset="0"/>
              <a:buChar char="•"/>
            </a:pPr>
            <a:r>
              <a:rPr lang="es-ES" sz="1600" smtClean="0"/>
              <a:t>Dado que la </a:t>
            </a:r>
            <a:r>
              <a:rPr lang="es-ES" sz="1600"/>
              <a:t>concentración </a:t>
            </a:r>
            <a:r>
              <a:rPr lang="es-ES" sz="1600" smtClean="0"/>
              <a:t>de </a:t>
            </a:r>
            <a:r>
              <a:rPr lang="es-ES" sz="1600"/>
              <a:t>25(OH)D presenta gran variabilidad </a:t>
            </a:r>
            <a:r>
              <a:rPr lang="es-ES" sz="1600" smtClean="0"/>
              <a:t>intra- </a:t>
            </a:r>
            <a:r>
              <a:rPr lang="es-ES" sz="1600"/>
              <a:t>e interindividual, </a:t>
            </a:r>
            <a:r>
              <a:rPr lang="es-ES" sz="1600" smtClean="0"/>
              <a:t>(estación </a:t>
            </a:r>
            <a:r>
              <a:rPr lang="es-ES" sz="1600"/>
              <a:t>del año, edad, IMC, raza, pigmentación cutánea, exposición solar, alimentación, estilos de </a:t>
            </a:r>
            <a:r>
              <a:rPr lang="es-ES" sz="1600" smtClean="0"/>
              <a:t>vida, </a:t>
            </a:r>
            <a:r>
              <a:rPr lang="es-ES" sz="1600"/>
              <a:t>factores </a:t>
            </a:r>
            <a:r>
              <a:rPr lang="es-ES" sz="1600" smtClean="0"/>
              <a:t>genéticos), </a:t>
            </a:r>
            <a:r>
              <a:rPr lang="es-ES" sz="1600"/>
              <a:t>cuando se solicita </a:t>
            </a:r>
            <a:r>
              <a:rPr lang="es-ES" sz="1600" smtClean="0"/>
              <a:t>y </a:t>
            </a:r>
            <a:r>
              <a:rPr lang="es-ES" sz="1600"/>
              <a:t>se interpretan los resultados, se deben tener en cuenta estos factores, especialmente la variación </a:t>
            </a:r>
            <a:r>
              <a:rPr lang="es-ES" sz="1600" smtClean="0"/>
              <a:t>estacional.</a:t>
            </a:r>
            <a:endParaRPr lang="es-ES" sz="1600"/>
          </a:p>
        </p:txBody>
      </p:sp>
      <p:pic>
        <p:nvPicPr>
          <p:cNvPr id="2" name="Imagen 1"/>
          <p:cNvPicPr>
            <a:picLocks noChangeAspect="1"/>
          </p:cNvPicPr>
          <p:nvPr/>
        </p:nvPicPr>
        <p:blipFill rotWithShape="1">
          <a:blip r:embed="rId2"/>
          <a:srcRect l="16991" t="34579" r="35438" b="27699"/>
          <a:stretch/>
        </p:blipFill>
        <p:spPr>
          <a:xfrm>
            <a:off x="1333534" y="1272908"/>
            <a:ext cx="6643186" cy="2853449"/>
          </a:xfrm>
          <a:prstGeom prst="rect">
            <a:avLst/>
          </a:prstGeom>
        </p:spPr>
      </p:pic>
      <p:sp>
        <p:nvSpPr>
          <p:cNvPr id="7" name="Título 1"/>
          <p:cNvSpPr txBox="1">
            <a:spLocks/>
          </p:cNvSpPr>
          <p:nvPr/>
        </p:nvSpPr>
        <p:spPr>
          <a:xfrm>
            <a:off x="768927" y="347096"/>
            <a:ext cx="7772400" cy="831128"/>
          </a:xfrm>
          <a:prstGeom prst="rect">
            <a:avLst/>
          </a:prstGeom>
        </p:spPr>
        <p:txBody>
          <a:bodyPr/>
          <a:lstStyle>
            <a:lvl1pPr algn="l" defTabSz="914400" rtl="0" eaLnBrk="1" latinLnBrk="0" hangingPunct="1">
              <a:lnSpc>
                <a:spcPct val="90000"/>
              </a:lnSpc>
              <a:spcBef>
                <a:spcPct val="0"/>
              </a:spcBef>
              <a:buNone/>
              <a:defRPr sz="4400" b="1" kern="1200">
                <a:solidFill>
                  <a:srgbClr val="5FB1B6"/>
                </a:solidFill>
                <a:latin typeface="Arial" panose="020B0604020202020204" pitchFamily="34" charset="0"/>
                <a:ea typeface="+mj-ea"/>
                <a:cs typeface="Arial" panose="020B0604020202020204" pitchFamily="34" charset="0"/>
              </a:defRPr>
            </a:lvl1pPr>
          </a:lstStyle>
          <a:p>
            <a:pPr algn="ctr"/>
            <a:r>
              <a:rPr lang="es-ES" sz="2800">
                <a:latin typeface="Arial Black" panose="020B0A04020102020204" pitchFamily="34" charset="0"/>
              </a:rPr>
              <a:t>CUÁNDO Y A QUIÉN DETERMINAR Y/O SUPLEMENTAR LA VITAMINA </a:t>
            </a:r>
            <a:r>
              <a:rPr lang="es-ES" sz="2800" smtClean="0">
                <a:latin typeface="Arial Black" panose="020B0A04020102020204" pitchFamily="34" charset="0"/>
              </a:rPr>
              <a:t>D (II</a:t>
            </a:r>
            <a:r>
              <a:rPr lang="es-ES" sz="2800" dirty="0">
                <a:latin typeface="Arial Black" panose="020B0A04020102020204" pitchFamily="34" charset="0"/>
              </a:rPr>
              <a:t>)</a:t>
            </a:r>
          </a:p>
        </p:txBody>
      </p:sp>
    </p:spTree>
    <p:extLst>
      <p:ext uri="{BB962C8B-B14F-4D97-AF65-F5344CB8AC3E}">
        <p14:creationId xmlns:p14="http://schemas.microsoft.com/office/powerpoint/2010/main" val="3994940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768927" y="347096"/>
            <a:ext cx="7772400" cy="831128"/>
          </a:xfrm>
          <a:prstGeom prst="rect">
            <a:avLst/>
          </a:prstGeom>
        </p:spPr>
        <p:txBody>
          <a:bodyPr/>
          <a:lstStyle>
            <a:lvl1pPr algn="l" defTabSz="914400" rtl="0" eaLnBrk="1" latinLnBrk="0" hangingPunct="1">
              <a:lnSpc>
                <a:spcPct val="90000"/>
              </a:lnSpc>
              <a:spcBef>
                <a:spcPct val="0"/>
              </a:spcBef>
              <a:buNone/>
              <a:defRPr sz="4400" b="1" kern="1200">
                <a:solidFill>
                  <a:srgbClr val="5FB1B6"/>
                </a:solidFill>
                <a:latin typeface="Arial" panose="020B0604020202020204" pitchFamily="34" charset="0"/>
                <a:ea typeface="+mj-ea"/>
                <a:cs typeface="Arial" panose="020B0604020202020204" pitchFamily="34" charset="0"/>
              </a:defRPr>
            </a:lvl1pPr>
          </a:lstStyle>
          <a:p>
            <a:pPr algn="ctr"/>
            <a:r>
              <a:rPr lang="es-ES" sz="2800">
                <a:latin typeface="Arial Black" panose="020B0A04020102020204" pitchFamily="34" charset="0"/>
              </a:rPr>
              <a:t>CUÁNDO Y A QUIÉN DETERMINAR Y/O SUPLEMENTAR LA VITAMINA </a:t>
            </a:r>
            <a:r>
              <a:rPr lang="es-ES" sz="2800" smtClean="0">
                <a:latin typeface="Arial Black" panose="020B0A04020102020204" pitchFamily="34" charset="0"/>
              </a:rPr>
              <a:t>D (III</a:t>
            </a:r>
            <a:r>
              <a:rPr lang="es-ES" sz="2800" dirty="0">
                <a:latin typeface="Arial Black" panose="020B0A04020102020204" pitchFamily="34" charset="0"/>
              </a:rPr>
              <a:t>)</a:t>
            </a:r>
          </a:p>
        </p:txBody>
      </p:sp>
      <p:pic>
        <p:nvPicPr>
          <p:cNvPr id="3" name="Imagen 2"/>
          <p:cNvPicPr>
            <a:picLocks noChangeAspect="1"/>
          </p:cNvPicPr>
          <p:nvPr/>
        </p:nvPicPr>
        <p:blipFill rotWithShape="1">
          <a:blip r:embed="rId2"/>
          <a:srcRect l="15904" t="33863" r="34758" b="5611"/>
          <a:stretch/>
        </p:blipFill>
        <p:spPr>
          <a:xfrm>
            <a:off x="1562793" y="1346662"/>
            <a:ext cx="5602777" cy="3723057"/>
          </a:xfrm>
          <a:prstGeom prst="rect">
            <a:avLst/>
          </a:prstGeom>
        </p:spPr>
      </p:pic>
    </p:spTree>
    <p:extLst>
      <p:ext uri="{BB962C8B-B14F-4D97-AF65-F5344CB8AC3E}">
        <p14:creationId xmlns:p14="http://schemas.microsoft.com/office/powerpoint/2010/main" val="1037417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FB39C1A-5D69-41B5-9535-204664EBFC02}"/>
              </a:ext>
            </a:extLst>
          </p:cNvPr>
          <p:cNvSpPr txBox="1"/>
          <p:nvPr/>
        </p:nvSpPr>
        <p:spPr>
          <a:xfrm>
            <a:off x="611657" y="227129"/>
            <a:ext cx="814374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800" b="1">
                <a:solidFill>
                  <a:srgbClr val="5FB1B6"/>
                </a:solidFill>
                <a:latin typeface="Arial Black"/>
                <a:ea typeface="+mj-ea"/>
                <a:cs typeface="Arial"/>
              </a:rPr>
              <a:t>¿SE DEBE TRATAR EL DÉFICIT DE VITAMINA D</a:t>
            </a:r>
            <a:r>
              <a:rPr lang="es-ES" sz="2800" b="1" smtClean="0">
                <a:solidFill>
                  <a:srgbClr val="5FB1B6"/>
                </a:solidFill>
                <a:latin typeface="Arial Black"/>
                <a:ea typeface="+mj-ea"/>
                <a:cs typeface="Arial"/>
              </a:rPr>
              <a:t>? </a:t>
            </a:r>
            <a:r>
              <a:rPr lang="sv-SE" sz="2800" b="1" smtClean="0">
                <a:solidFill>
                  <a:srgbClr val="5FB1B6"/>
                </a:solidFill>
                <a:latin typeface="Arial Black"/>
                <a:ea typeface="+mj-ea"/>
                <a:cs typeface="Arial"/>
              </a:rPr>
              <a:t>(I)</a:t>
            </a:r>
            <a:r>
              <a:rPr lang="es-ES" sz="2800" b="1" smtClean="0">
                <a:solidFill>
                  <a:srgbClr val="5FB1B6"/>
                </a:solidFill>
                <a:latin typeface="Arial Black"/>
                <a:ea typeface="+mj-ea"/>
                <a:cs typeface="Arial"/>
              </a:rPr>
              <a:t> </a:t>
            </a:r>
            <a:endParaRPr lang="es-ES" sz="2800" b="1" dirty="0">
              <a:solidFill>
                <a:srgbClr val="5FB1B6"/>
              </a:solidFill>
              <a:latin typeface="Arial Black"/>
              <a:ea typeface="+mj-ea"/>
              <a:cs typeface="Arial"/>
            </a:endParaRPr>
          </a:p>
        </p:txBody>
      </p:sp>
      <p:sp>
        <p:nvSpPr>
          <p:cNvPr id="4" name="Rectángulo 3"/>
          <p:cNvSpPr/>
          <p:nvPr/>
        </p:nvSpPr>
        <p:spPr>
          <a:xfrm>
            <a:off x="193295" y="1385969"/>
            <a:ext cx="8562109" cy="3601667"/>
          </a:xfrm>
          <a:prstGeom prst="rect">
            <a:avLst/>
          </a:prstGeom>
        </p:spPr>
        <p:txBody>
          <a:bodyPr vert="horz" lIns="91440" tIns="45720" rIns="91440" bIns="45720" rtlCol="0">
            <a:normAutofit fontScale="85000" lnSpcReduction="10000"/>
          </a:bodyPr>
          <a:lstStyle/>
          <a:p>
            <a:pPr marL="342900" indent="-342900" algn="just" defTabSz="914400">
              <a:lnSpc>
                <a:spcPct val="110000"/>
              </a:lnSpc>
              <a:spcBef>
                <a:spcPts val="1000"/>
              </a:spcBef>
              <a:buFont typeface="Arial" panose="020B0604020202020204" pitchFamily="34" charset="0"/>
              <a:buChar char="•"/>
            </a:pPr>
            <a:r>
              <a:rPr lang="es-ES" sz="1900"/>
              <a:t>El tratamiento del déficit debe contemplar la recomendación de una adecuada exposición solar y la ingesta de alimentos con alto contenido en vitamina </a:t>
            </a:r>
            <a:r>
              <a:rPr lang="es-ES" sz="1900" smtClean="0"/>
              <a:t>D. </a:t>
            </a:r>
          </a:p>
          <a:p>
            <a:pPr marL="342900" indent="-342900" algn="just" defTabSz="914400">
              <a:lnSpc>
                <a:spcPct val="110000"/>
              </a:lnSpc>
              <a:spcBef>
                <a:spcPts val="1000"/>
              </a:spcBef>
              <a:buFont typeface="Arial" panose="020B0604020202020204" pitchFamily="34" charset="0"/>
              <a:buChar char="•"/>
            </a:pPr>
            <a:r>
              <a:rPr lang="es-ES" sz="1900" smtClean="0"/>
              <a:t>Los </a:t>
            </a:r>
            <a:r>
              <a:rPr lang="es-ES" sz="1900"/>
              <a:t>suplementos de vitamina D </a:t>
            </a:r>
            <a:r>
              <a:rPr lang="es-ES" sz="1900" smtClean="0"/>
              <a:t>(colecalciferol y calcifediol) se </a:t>
            </a:r>
            <a:r>
              <a:rPr lang="es-ES" sz="1900"/>
              <a:t>utilizan tanto para tratar el déficit </a:t>
            </a:r>
            <a:r>
              <a:rPr lang="es-ES" sz="1900" smtClean="0"/>
              <a:t>como </a:t>
            </a:r>
            <a:r>
              <a:rPr lang="es-ES" sz="1900"/>
              <a:t>para prevenirlo, o como tratamiento adyuvante en la osteoporosis. Se pueden encontrar solos (en dosis diarias, semanales, mensuales o de carga o choque) o en combinación con </a:t>
            </a:r>
            <a:r>
              <a:rPr lang="es-ES" sz="1900" smtClean="0"/>
              <a:t>calcio.</a:t>
            </a:r>
          </a:p>
          <a:p>
            <a:pPr marL="342900" indent="-342900" algn="just" defTabSz="914400">
              <a:lnSpc>
                <a:spcPct val="110000"/>
              </a:lnSpc>
              <a:spcBef>
                <a:spcPts val="1000"/>
              </a:spcBef>
              <a:buFont typeface="Arial" panose="020B0604020202020204" pitchFamily="34" charset="0"/>
              <a:buChar char="•"/>
            </a:pPr>
            <a:r>
              <a:rPr lang="es-ES" sz="1900" smtClean="0"/>
              <a:t>La </a:t>
            </a:r>
            <a:r>
              <a:rPr lang="es-ES" sz="1900"/>
              <a:t>cantidad de vitamina D requerida para tratar la deficiencia </a:t>
            </a:r>
            <a:r>
              <a:rPr lang="es-ES" sz="1900" smtClean="0"/>
              <a:t>depende de </a:t>
            </a:r>
            <a:r>
              <a:rPr lang="es-ES" sz="1900"/>
              <a:t>los niveles séricos basales de 25(OH)D, así como de la capacidad individual de absorción de vitamina D, </a:t>
            </a:r>
            <a:r>
              <a:rPr lang="es-ES" sz="1900" smtClean="0"/>
              <a:t>capacidad </a:t>
            </a:r>
            <a:r>
              <a:rPr lang="es-ES" sz="1900"/>
              <a:t>de conversión </a:t>
            </a:r>
            <a:r>
              <a:rPr lang="es-ES" sz="1900" smtClean="0"/>
              <a:t>a </a:t>
            </a:r>
            <a:r>
              <a:rPr lang="es-ES" sz="1900"/>
              <a:t>25(OH)D en el hígado y </a:t>
            </a:r>
            <a:r>
              <a:rPr lang="es-ES" sz="1900" smtClean="0"/>
              <a:t>factores genéticos. </a:t>
            </a:r>
            <a:r>
              <a:rPr lang="es-ES" sz="1900"/>
              <a:t>Los mayores incrementos se consiguen en los individuos con menores niveles </a:t>
            </a:r>
            <a:r>
              <a:rPr lang="es-ES" sz="1900" smtClean="0"/>
              <a:t>basales.</a:t>
            </a:r>
            <a:endParaRPr lang="es-ES" sz="1900"/>
          </a:p>
          <a:p>
            <a:pPr marL="342900" indent="-342900" algn="just" defTabSz="914400">
              <a:lnSpc>
                <a:spcPct val="110000"/>
              </a:lnSpc>
              <a:spcBef>
                <a:spcPts val="1000"/>
              </a:spcBef>
              <a:buFont typeface="Arial" panose="020B0604020202020204" pitchFamily="34" charset="0"/>
              <a:buChar char="•"/>
            </a:pPr>
            <a:r>
              <a:rPr lang="es-ES" sz="1900"/>
              <a:t>En general, se recomienda no dar suplementos de vitamina D para la prevención primaria de fracturas a pacientes no institucionalizados y/o que no tengan alto riesgo de presentar </a:t>
            </a:r>
            <a:r>
              <a:rPr lang="es-ES" sz="1900" smtClean="0"/>
              <a:t>déficit.</a:t>
            </a:r>
          </a:p>
          <a:p>
            <a:pPr marL="342900" indent="-342900" algn="just" defTabSz="914400">
              <a:lnSpc>
                <a:spcPct val="110000"/>
              </a:lnSpc>
              <a:spcBef>
                <a:spcPts val="1000"/>
              </a:spcBef>
              <a:buFont typeface="Arial" panose="020B0604020202020204" pitchFamily="34" charset="0"/>
              <a:buChar char="•"/>
            </a:pPr>
            <a:r>
              <a:rPr lang="es-ES" sz="1900" smtClean="0"/>
              <a:t>En pacientes institucionalizados o con alto riesgo de déficit de vitamina D puede estar justificado.</a:t>
            </a:r>
            <a:endParaRPr lang="es-ES" sz="1900"/>
          </a:p>
        </p:txBody>
      </p:sp>
    </p:spTree>
    <p:extLst>
      <p:ext uri="{BB962C8B-B14F-4D97-AF65-F5344CB8AC3E}">
        <p14:creationId xmlns:p14="http://schemas.microsoft.com/office/powerpoint/2010/main" val="4155262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84734" y="1263120"/>
            <a:ext cx="8470670" cy="4095480"/>
          </a:xfrm>
          <a:prstGeom prst="rect">
            <a:avLst/>
          </a:prstGeom>
        </p:spPr>
        <p:txBody>
          <a:bodyPr wrap="square">
            <a:spAutoFit/>
          </a:bodyPr>
          <a:lstStyle/>
          <a:p>
            <a:pPr marL="342900" indent="-342900" algn="just" defTabSz="914400">
              <a:lnSpc>
                <a:spcPct val="90000"/>
              </a:lnSpc>
              <a:spcBef>
                <a:spcPts val="1000"/>
              </a:spcBef>
              <a:buFont typeface="Arial" panose="020B0604020202020204" pitchFamily="34" charset="0"/>
              <a:buChar char="•"/>
            </a:pPr>
            <a:r>
              <a:rPr lang="es-ES" smtClean="0"/>
              <a:t>La </a:t>
            </a:r>
            <a:r>
              <a:rPr lang="es-ES"/>
              <a:t>suplementación diaria con dosis bajas es la forma más </a:t>
            </a:r>
            <a:r>
              <a:rPr lang="es-ES" smtClean="0"/>
              <a:t>fisiológica; las </a:t>
            </a:r>
            <a:r>
              <a:rPr lang="es-ES"/>
              <a:t>dosis semanales o mensuales deberían dejarse como alternativa para pacientes con bajo </a:t>
            </a:r>
            <a:r>
              <a:rPr lang="es-ES" smtClean="0"/>
              <a:t>cumplimiento. También </a:t>
            </a:r>
            <a:r>
              <a:rPr lang="es-ES"/>
              <a:t>pueden requerirse dosis de choque. </a:t>
            </a:r>
            <a:endParaRPr lang="es-ES" smtClean="0"/>
          </a:p>
          <a:p>
            <a:pPr marL="342900" indent="-342900" algn="just" defTabSz="914400">
              <a:lnSpc>
                <a:spcPct val="90000"/>
              </a:lnSpc>
              <a:spcBef>
                <a:spcPts val="1000"/>
              </a:spcBef>
              <a:buFont typeface="Arial" panose="020B0604020202020204" pitchFamily="34" charset="0"/>
              <a:buChar char="•"/>
            </a:pPr>
            <a:r>
              <a:rPr lang="es-ES" smtClean="0"/>
              <a:t>Se </a:t>
            </a:r>
            <a:r>
              <a:rPr lang="es-ES"/>
              <a:t>recomienda reservar </a:t>
            </a:r>
            <a:r>
              <a:rPr lang="es-ES" smtClean="0"/>
              <a:t>el calcifediol para </a:t>
            </a:r>
            <a:r>
              <a:rPr lang="es-ES"/>
              <a:t>los pacientes con enfermedad hepática, debido a que no requiere metabolización en el </a:t>
            </a:r>
            <a:r>
              <a:rPr lang="es-ES" smtClean="0"/>
              <a:t>hígado, puesto que la información disponible es más limitda.</a:t>
            </a:r>
          </a:p>
          <a:p>
            <a:pPr marL="342900" indent="-342900" algn="just" defTabSz="914400">
              <a:lnSpc>
                <a:spcPct val="90000"/>
              </a:lnSpc>
              <a:spcBef>
                <a:spcPts val="1000"/>
              </a:spcBef>
              <a:buFont typeface="Arial" panose="020B0604020202020204" pitchFamily="34" charset="0"/>
              <a:buChar char="•"/>
            </a:pPr>
            <a:r>
              <a:rPr lang="es-ES" smtClean="0"/>
              <a:t>Se </a:t>
            </a:r>
            <a:r>
              <a:rPr lang="es-ES"/>
              <a:t>tiende a la sobreutilización de las pautas semanales y mensuales (en 2019 solo un 19,6% de los tratamientos activos con vitamina D sola en la CAPV eran de pauta diaria), así como del </a:t>
            </a:r>
            <a:r>
              <a:rPr lang="es-ES" smtClean="0"/>
              <a:t>calcifediol. Los </a:t>
            </a:r>
            <a:r>
              <a:rPr lang="es-ES"/>
              <a:t>dos únicos suplementos diarios para adultos de vitamina D sola disponibles son en forma de gotas y su dosificación es </a:t>
            </a:r>
            <a:r>
              <a:rPr lang="es-ES" smtClean="0"/>
              <a:t>diferente.</a:t>
            </a:r>
            <a:endParaRPr lang="es-ES"/>
          </a:p>
          <a:p>
            <a:pPr marL="342900" indent="-342900" algn="just" defTabSz="914400">
              <a:lnSpc>
                <a:spcPct val="90000"/>
              </a:lnSpc>
              <a:spcBef>
                <a:spcPts val="1000"/>
              </a:spcBef>
              <a:buFont typeface="Arial" panose="020B0604020202020204" pitchFamily="34" charset="0"/>
              <a:buChar char="•"/>
            </a:pPr>
            <a:r>
              <a:rPr lang="es-ES" smtClean="0"/>
              <a:t>En cuanto a la dosis, muchas recomendaciones </a:t>
            </a:r>
            <a:r>
              <a:rPr lang="es-ES"/>
              <a:t>sobrepasan las ingestas dietéticas </a:t>
            </a:r>
            <a:r>
              <a:rPr lang="es-ES" smtClean="0"/>
              <a:t>recomendadas (400-800 UI si nula </a:t>
            </a:r>
            <a:r>
              <a:rPr lang="es-ES"/>
              <a:t>exposición </a:t>
            </a:r>
            <a:r>
              <a:rPr lang="es-ES" smtClean="0"/>
              <a:t>solar).</a:t>
            </a:r>
          </a:p>
          <a:p>
            <a:pPr marL="342900" indent="-342900" algn="just" defTabSz="914400">
              <a:lnSpc>
                <a:spcPct val="90000"/>
              </a:lnSpc>
              <a:spcBef>
                <a:spcPts val="1000"/>
              </a:spcBef>
              <a:buFont typeface="Arial" panose="020B0604020202020204" pitchFamily="34" charset="0"/>
              <a:buChar char="•"/>
            </a:pPr>
            <a:r>
              <a:rPr lang="es-ES" smtClean="0"/>
              <a:t>No </a:t>
            </a:r>
            <a:r>
              <a:rPr lang="es-ES"/>
              <a:t>se han encontrado beneficios del uso de vitamina D a dosis altas (500.000UI/año, 60.000UI/mes, </a:t>
            </a:r>
            <a:r>
              <a:rPr lang="es-ES" smtClean="0"/>
              <a:t>4.000-10.000UI/día</a:t>
            </a:r>
            <a:r>
              <a:rPr lang="es-ES"/>
              <a:t>), y sí aumento de fracturas y/o caídas. </a:t>
            </a:r>
          </a:p>
        </p:txBody>
      </p:sp>
      <p:sp>
        <p:nvSpPr>
          <p:cNvPr id="4" name="CuadroTexto 3">
            <a:extLst>
              <a:ext uri="{FF2B5EF4-FFF2-40B4-BE49-F238E27FC236}">
                <a16:creationId xmlns:a16="http://schemas.microsoft.com/office/drawing/2014/main" id="{8FB39C1A-5D69-41B5-9535-204664EBFC02}"/>
              </a:ext>
            </a:extLst>
          </p:cNvPr>
          <p:cNvSpPr txBox="1"/>
          <p:nvPr/>
        </p:nvSpPr>
        <p:spPr>
          <a:xfrm>
            <a:off x="611657" y="227129"/>
            <a:ext cx="814374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800" b="1">
                <a:solidFill>
                  <a:srgbClr val="5FB1B6"/>
                </a:solidFill>
                <a:latin typeface="Arial Black"/>
                <a:ea typeface="+mj-ea"/>
                <a:cs typeface="Arial"/>
              </a:rPr>
              <a:t>¿SE DEBE TRATAR EL DÉFICIT DE VITAMINA D</a:t>
            </a:r>
            <a:r>
              <a:rPr lang="es-ES" sz="2800" b="1" smtClean="0">
                <a:solidFill>
                  <a:srgbClr val="5FB1B6"/>
                </a:solidFill>
                <a:latin typeface="Arial Black"/>
                <a:ea typeface="+mj-ea"/>
                <a:cs typeface="Arial"/>
              </a:rPr>
              <a:t>? </a:t>
            </a:r>
            <a:r>
              <a:rPr lang="sv-SE" sz="2800" b="1" smtClean="0">
                <a:solidFill>
                  <a:srgbClr val="5FB1B6"/>
                </a:solidFill>
                <a:latin typeface="Arial Black"/>
                <a:ea typeface="+mj-ea"/>
                <a:cs typeface="Arial"/>
              </a:rPr>
              <a:t>(II)</a:t>
            </a:r>
            <a:r>
              <a:rPr lang="es-ES" sz="2800" b="1" smtClean="0">
                <a:solidFill>
                  <a:srgbClr val="5FB1B6"/>
                </a:solidFill>
                <a:latin typeface="Arial Black"/>
                <a:ea typeface="+mj-ea"/>
                <a:cs typeface="Arial"/>
              </a:rPr>
              <a:t> </a:t>
            </a:r>
            <a:endParaRPr lang="es-ES" sz="2800" b="1" dirty="0">
              <a:solidFill>
                <a:srgbClr val="5FB1B6"/>
              </a:solidFill>
              <a:latin typeface="Arial Black"/>
              <a:ea typeface="+mj-ea"/>
              <a:cs typeface="Arial"/>
            </a:endParaRPr>
          </a:p>
        </p:txBody>
      </p:sp>
    </p:spTree>
    <p:extLst>
      <p:ext uri="{BB962C8B-B14F-4D97-AF65-F5344CB8AC3E}">
        <p14:creationId xmlns:p14="http://schemas.microsoft.com/office/powerpoint/2010/main" val="245695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FB39C1A-5D69-41B5-9535-204664EBFC02}"/>
              </a:ext>
            </a:extLst>
          </p:cNvPr>
          <p:cNvSpPr txBox="1"/>
          <p:nvPr/>
        </p:nvSpPr>
        <p:spPr>
          <a:xfrm>
            <a:off x="694785" y="177254"/>
            <a:ext cx="814374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800" b="1">
                <a:solidFill>
                  <a:srgbClr val="5FB1B6"/>
                </a:solidFill>
                <a:latin typeface="Arial Black"/>
                <a:ea typeface="+mj-ea"/>
                <a:cs typeface="Arial"/>
              </a:rPr>
              <a:t>SEGURIDAD DE LOS SUPLEMENTOS DE VITAMINA </a:t>
            </a:r>
            <a:r>
              <a:rPr lang="es-ES" sz="2800" b="1" smtClean="0">
                <a:solidFill>
                  <a:srgbClr val="5FB1B6"/>
                </a:solidFill>
                <a:latin typeface="Arial Black"/>
                <a:ea typeface="+mj-ea"/>
                <a:cs typeface="Arial"/>
              </a:rPr>
              <a:t>D </a:t>
            </a:r>
            <a:r>
              <a:rPr lang="sv-SE" sz="2800" b="1" smtClean="0">
                <a:solidFill>
                  <a:srgbClr val="5FB1B6"/>
                </a:solidFill>
                <a:latin typeface="Arial Black"/>
                <a:ea typeface="+mj-ea"/>
                <a:cs typeface="Arial"/>
              </a:rPr>
              <a:t>(I)</a:t>
            </a:r>
            <a:r>
              <a:rPr lang="es-ES" sz="2800" b="1" smtClean="0">
                <a:solidFill>
                  <a:srgbClr val="5FB1B6"/>
                </a:solidFill>
                <a:latin typeface="Arial Black"/>
                <a:ea typeface="+mj-ea"/>
                <a:cs typeface="Arial"/>
              </a:rPr>
              <a:t> </a:t>
            </a:r>
            <a:endParaRPr lang="es-ES" sz="2800" b="1" dirty="0">
              <a:solidFill>
                <a:srgbClr val="5FB1B6"/>
              </a:solidFill>
              <a:latin typeface="Arial Black"/>
              <a:ea typeface="+mj-ea"/>
              <a:cs typeface="Arial"/>
            </a:endParaRPr>
          </a:p>
        </p:txBody>
      </p:sp>
      <p:sp>
        <p:nvSpPr>
          <p:cNvPr id="6" name="Rectángulo 5"/>
          <p:cNvSpPr/>
          <p:nvPr/>
        </p:nvSpPr>
        <p:spPr>
          <a:xfrm>
            <a:off x="266008" y="1256052"/>
            <a:ext cx="8414582" cy="3897990"/>
          </a:xfrm>
          <a:prstGeom prst="rect">
            <a:avLst/>
          </a:prstGeom>
        </p:spPr>
        <p:txBody>
          <a:bodyPr wrap="square">
            <a:spAutoFit/>
          </a:bodyPr>
          <a:lstStyle/>
          <a:p>
            <a:pPr marL="342900" indent="-342900" algn="just" defTabSz="914400">
              <a:lnSpc>
                <a:spcPct val="90000"/>
              </a:lnSpc>
              <a:spcBef>
                <a:spcPts val="1000"/>
              </a:spcBef>
              <a:buFont typeface="Arial" panose="020B0604020202020204" pitchFamily="34" charset="0"/>
              <a:buChar char="•"/>
            </a:pPr>
            <a:r>
              <a:rPr lang="es-ES" sz="1900"/>
              <a:t>La exposición prolongada de la piel a la luz solar no produce cantidades tóxicas de vitamina </a:t>
            </a:r>
            <a:r>
              <a:rPr lang="es-ES" sz="1900" smtClean="0"/>
              <a:t>D. Tampoco </a:t>
            </a:r>
            <a:r>
              <a:rPr lang="es-ES" sz="1900"/>
              <a:t>se ha visto que la suplementación </a:t>
            </a:r>
            <a:r>
              <a:rPr lang="es-ES" sz="1900" smtClean="0"/>
              <a:t>a </a:t>
            </a:r>
            <a:r>
              <a:rPr lang="es-ES" sz="1900"/>
              <a:t>las dosis de 400-800 UI/día produzca daños, aunque los efectos adversos a largo plazo son </a:t>
            </a:r>
            <a:r>
              <a:rPr lang="es-ES" sz="1900" smtClean="0"/>
              <a:t>desconocidos.</a:t>
            </a:r>
            <a:endParaRPr lang="es-ES" sz="1900"/>
          </a:p>
          <a:p>
            <a:pPr marL="342900" indent="-342900" algn="just" defTabSz="914400">
              <a:lnSpc>
                <a:spcPct val="90000"/>
              </a:lnSpc>
              <a:spcBef>
                <a:spcPts val="1000"/>
              </a:spcBef>
              <a:buFont typeface="Arial" panose="020B0604020202020204" pitchFamily="34" charset="0"/>
              <a:buChar char="•"/>
            </a:pPr>
            <a:r>
              <a:rPr lang="es-ES" sz="1900" smtClean="0"/>
              <a:t>Los síntomas </a:t>
            </a:r>
            <a:r>
              <a:rPr lang="es-ES" sz="1900"/>
              <a:t>de intoxicación </a:t>
            </a:r>
            <a:r>
              <a:rPr lang="es-ES" sz="1900" smtClean="0"/>
              <a:t>aguda se deben a hipercalcemia e incluyen confusión</a:t>
            </a:r>
            <a:r>
              <a:rPr lang="es-ES" sz="1900"/>
              <a:t>, poliuria, polidipsia, anorexia, vómitos y debilidad muscular. La intoxicación crónica puede causar nefrocalcinosis, desmineralización ósea y </a:t>
            </a:r>
            <a:r>
              <a:rPr lang="es-ES" sz="1900" smtClean="0"/>
              <a:t>dolor.</a:t>
            </a:r>
            <a:endParaRPr lang="es-ES" sz="1900"/>
          </a:p>
          <a:p>
            <a:pPr marL="342900" indent="-342900" algn="just" defTabSz="914400">
              <a:lnSpc>
                <a:spcPct val="90000"/>
              </a:lnSpc>
              <a:spcBef>
                <a:spcPts val="1000"/>
              </a:spcBef>
              <a:buFont typeface="Arial" panose="020B0604020202020204" pitchFamily="34" charset="0"/>
              <a:buChar char="•"/>
            </a:pPr>
            <a:r>
              <a:rPr lang="es-ES" sz="1900"/>
              <a:t>El IOM considera un nivel de 25(OH)D de 50 ng/ml como límite superior </a:t>
            </a:r>
            <a:r>
              <a:rPr lang="es-ES" sz="1900" smtClean="0"/>
              <a:t>tolerable. En </a:t>
            </a:r>
            <a:r>
              <a:rPr lang="es-ES" sz="1900"/>
              <a:t>2010 el IOM definió el nivel de ingesta superior tolerable para la vitamina D como </a:t>
            </a:r>
            <a:r>
              <a:rPr lang="es-ES" sz="1900" smtClean="0"/>
              <a:t>4.000 </a:t>
            </a:r>
            <a:r>
              <a:rPr lang="es-ES" sz="1900"/>
              <a:t>UI/día </a:t>
            </a:r>
            <a:r>
              <a:rPr lang="es-ES" sz="1900" smtClean="0"/>
              <a:t>(niños </a:t>
            </a:r>
            <a:r>
              <a:rPr lang="es-ES" sz="1900"/>
              <a:t>de hasta nueve años </a:t>
            </a:r>
            <a:r>
              <a:rPr lang="es-ES" sz="1900" smtClean="0"/>
              <a:t>1.000-3.000 UI/día).</a:t>
            </a:r>
          </a:p>
          <a:p>
            <a:pPr marL="342900" indent="-342900" algn="just" defTabSz="914400">
              <a:lnSpc>
                <a:spcPct val="90000"/>
              </a:lnSpc>
              <a:spcBef>
                <a:spcPts val="1000"/>
              </a:spcBef>
              <a:buFont typeface="Arial" panose="020B0604020202020204" pitchFamily="34" charset="0"/>
              <a:buChar char="•"/>
            </a:pPr>
            <a:r>
              <a:rPr lang="es-ES" sz="1900" smtClean="0"/>
              <a:t>Antes de prescribir vitamina D a un paciente, es </a:t>
            </a:r>
            <a:r>
              <a:rPr lang="es-ES" sz="1900"/>
              <a:t>importante preguntarle sobre los suplementos dietéticos que pueda estar </a:t>
            </a:r>
            <a:r>
              <a:rPr lang="es-ES" sz="1900" smtClean="0"/>
              <a:t>tomando.</a:t>
            </a:r>
            <a:endParaRPr lang="es-ES" sz="1900"/>
          </a:p>
        </p:txBody>
      </p:sp>
    </p:spTree>
    <p:extLst>
      <p:ext uri="{BB962C8B-B14F-4D97-AF65-F5344CB8AC3E}">
        <p14:creationId xmlns:p14="http://schemas.microsoft.com/office/powerpoint/2010/main" val="520624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99010" y="1197863"/>
            <a:ext cx="8439522" cy="4102662"/>
          </a:xfrm>
          <a:prstGeom prst="rect">
            <a:avLst/>
          </a:prstGeom>
        </p:spPr>
        <p:txBody>
          <a:bodyPr wrap="square">
            <a:spAutoFit/>
          </a:bodyPr>
          <a:lstStyle/>
          <a:p>
            <a:pPr marL="342900" indent="-342900" algn="just" defTabSz="914400">
              <a:lnSpc>
                <a:spcPct val="90000"/>
              </a:lnSpc>
              <a:spcBef>
                <a:spcPts val="1000"/>
              </a:spcBef>
              <a:buFont typeface="Arial" panose="020B0604020202020204" pitchFamily="34" charset="0"/>
              <a:buChar char="•"/>
            </a:pPr>
            <a:r>
              <a:rPr lang="es-ES" smtClean="0"/>
              <a:t>2019, AEMPS: notificaciones de </a:t>
            </a:r>
            <a:r>
              <a:rPr lang="es-ES"/>
              <a:t>casos graves de hipercalcemia por sobredosificación de vitamina D en adultos </a:t>
            </a:r>
            <a:r>
              <a:rPr lang="es-ES" smtClean="0"/>
              <a:t>y pediatría, debidos </a:t>
            </a:r>
            <a:r>
              <a:rPr lang="es-ES"/>
              <a:t>a errores </a:t>
            </a:r>
            <a:r>
              <a:rPr lang="es-ES" smtClean="0"/>
              <a:t>tanto </a:t>
            </a:r>
            <a:r>
              <a:rPr lang="es-ES"/>
              <a:t>en la prescripción, como en la dispensación o en la administración del medicamento. </a:t>
            </a:r>
            <a:endParaRPr lang="es-ES" smtClean="0"/>
          </a:p>
          <a:p>
            <a:pPr marL="342900" indent="-342900" algn="just" defTabSz="914400">
              <a:lnSpc>
                <a:spcPct val="90000"/>
              </a:lnSpc>
              <a:spcBef>
                <a:spcPts val="1000"/>
              </a:spcBef>
              <a:buFont typeface="Arial" panose="020B0604020202020204" pitchFamily="34" charset="0"/>
              <a:buChar char="•"/>
            </a:pPr>
            <a:r>
              <a:rPr lang="es-ES" smtClean="0"/>
              <a:t>La disponibilidad de diversas presentaciones comerciales con pautas diferentes puede contribuir a la aparición de estos errores. La </a:t>
            </a:r>
            <a:r>
              <a:rPr lang="es-ES"/>
              <a:t>AEMPS </a:t>
            </a:r>
            <a:r>
              <a:rPr lang="es-ES" smtClean="0"/>
              <a:t>recomienda:</a:t>
            </a:r>
            <a:endParaRPr lang="es-ES"/>
          </a:p>
          <a:p>
            <a:pPr marL="342900" indent="-342900" algn="just" defTabSz="914400">
              <a:lnSpc>
                <a:spcPct val="90000"/>
              </a:lnSpc>
              <a:spcBef>
                <a:spcPts val="1000"/>
              </a:spcBef>
              <a:buFont typeface="Wingdings" panose="05000000000000000000" pitchFamily="2" charset="2"/>
              <a:buChar char="q"/>
            </a:pPr>
            <a:r>
              <a:rPr lang="es-ES"/>
              <a:t>A los médicos prescriptores:</a:t>
            </a:r>
          </a:p>
          <a:p>
            <a:pPr marL="800100" lvl="1" indent="-342900" algn="just" defTabSz="914400">
              <a:lnSpc>
                <a:spcPct val="90000"/>
              </a:lnSpc>
              <a:spcBef>
                <a:spcPts val="1000"/>
              </a:spcBef>
              <a:buFont typeface="Wingdings" panose="05000000000000000000" pitchFamily="2" charset="2"/>
              <a:buChar char="ü"/>
            </a:pPr>
            <a:r>
              <a:rPr lang="es-ES" smtClean="0"/>
              <a:t>Seleccionar </a:t>
            </a:r>
            <a:r>
              <a:rPr lang="es-ES"/>
              <a:t>para cada situación la presentación </a:t>
            </a:r>
            <a:r>
              <a:rPr lang="es-ES" smtClean="0"/>
              <a:t>adecuada</a:t>
            </a:r>
            <a:r>
              <a:rPr lang="es-ES"/>
              <a:t>, asegurándose de que en la prescripción quedan anotadas con claridad la dosis por toma y la </a:t>
            </a:r>
            <a:r>
              <a:rPr lang="es-ES" smtClean="0"/>
              <a:t>frecuencia. </a:t>
            </a:r>
            <a:r>
              <a:rPr lang="es-ES"/>
              <a:t>Confirmar en </a:t>
            </a:r>
            <a:r>
              <a:rPr lang="es-ES" smtClean="0"/>
              <a:t>visitas </a:t>
            </a:r>
            <a:r>
              <a:rPr lang="es-ES"/>
              <a:t>sucesivas que se está administrando correctamente.</a:t>
            </a:r>
          </a:p>
          <a:p>
            <a:pPr marL="800100" lvl="1" indent="-342900" algn="just" defTabSz="914400">
              <a:lnSpc>
                <a:spcPct val="90000"/>
              </a:lnSpc>
              <a:spcBef>
                <a:spcPts val="1000"/>
              </a:spcBef>
              <a:buFont typeface="Wingdings" panose="05000000000000000000" pitchFamily="2" charset="2"/>
              <a:buChar char="ü"/>
            </a:pPr>
            <a:r>
              <a:rPr lang="es-ES" smtClean="0"/>
              <a:t>Explicar </a:t>
            </a:r>
            <a:r>
              <a:rPr lang="es-ES"/>
              <a:t>a los pacientes la pauta de administración y los síntomas </a:t>
            </a:r>
            <a:r>
              <a:rPr lang="es-ES" smtClean="0"/>
              <a:t>de sobredosis.</a:t>
            </a:r>
            <a:endParaRPr lang="es-ES"/>
          </a:p>
          <a:p>
            <a:pPr marL="342900" indent="-342900" algn="just" defTabSz="914400">
              <a:lnSpc>
                <a:spcPct val="90000"/>
              </a:lnSpc>
              <a:spcBef>
                <a:spcPts val="1000"/>
              </a:spcBef>
              <a:buFont typeface="Wingdings" panose="05000000000000000000" pitchFamily="2" charset="2"/>
              <a:buChar char="q"/>
            </a:pPr>
            <a:r>
              <a:rPr lang="es-ES"/>
              <a:t>A los farmacéuticos:</a:t>
            </a:r>
          </a:p>
          <a:p>
            <a:pPr marL="800100" lvl="1" indent="-342900" algn="just" defTabSz="914400">
              <a:lnSpc>
                <a:spcPct val="90000"/>
              </a:lnSpc>
              <a:spcBef>
                <a:spcPts val="1000"/>
              </a:spcBef>
              <a:buFont typeface="Wingdings" panose="05000000000000000000" pitchFamily="2" charset="2"/>
              <a:buChar char="ü"/>
            </a:pPr>
            <a:r>
              <a:rPr lang="es-ES" smtClean="0"/>
              <a:t>Comprobar presentación </a:t>
            </a:r>
            <a:r>
              <a:rPr lang="es-ES"/>
              <a:t>y pauta posológica y revisarla con los </a:t>
            </a:r>
            <a:r>
              <a:rPr lang="es-ES" smtClean="0"/>
              <a:t>pacientes. </a:t>
            </a:r>
            <a:endParaRPr lang="es-ES"/>
          </a:p>
        </p:txBody>
      </p:sp>
      <p:sp>
        <p:nvSpPr>
          <p:cNvPr id="4" name="CuadroTexto 3">
            <a:extLst>
              <a:ext uri="{FF2B5EF4-FFF2-40B4-BE49-F238E27FC236}">
                <a16:creationId xmlns:a16="http://schemas.microsoft.com/office/drawing/2014/main" id="{8FB39C1A-5D69-41B5-9535-204664EBFC02}"/>
              </a:ext>
            </a:extLst>
          </p:cNvPr>
          <p:cNvSpPr txBox="1"/>
          <p:nvPr/>
        </p:nvSpPr>
        <p:spPr>
          <a:xfrm>
            <a:off x="694785" y="177254"/>
            <a:ext cx="814374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800" b="1">
                <a:solidFill>
                  <a:srgbClr val="5FB1B6"/>
                </a:solidFill>
                <a:latin typeface="Arial Black"/>
                <a:ea typeface="+mj-ea"/>
                <a:cs typeface="Arial"/>
              </a:rPr>
              <a:t>SEGURIDAD DE LOS SUPLEMENTOS DE VITAMINA </a:t>
            </a:r>
            <a:r>
              <a:rPr lang="es-ES" sz="2800" b="1" smtClean="0">
                <a:solidFill>
                  <a:srgbClr val="5FB1B6"/>
                </a:solidFill>
                <a:latin typeface="Arial Black"/>
                <a:ea typeface="+mj-ea"/>
                <a:cs typeface="Arial"/>
              </a:rPr>
              <a:t>D </a:t>
            </a:r>
            <a:r>
              <a:rPr lang="sv-SE" sz="2800" b="1" smtClean="0">
                <a:solidFill>
                  <a:srgbClr val="5FB1B6"/>
                </a:solidFill>
                <a:latin typeface="Arial Black"/>
                <a:ea typeface="+mj-ea"/>
                <a:cs typeface="Arial"/>
              </a:rPr>
              <a:t>(II)</a:t>
            </a:r>
            <a:r>
              <a:rPr lang="es-ES" sz="2800" b="1" smtClean="0">
                <a:solidFill>
                  <a:srgbClr val="5FB1B6"/>
                </a:solidFill>
                <a:latin typeface="Arial Black"/>
                <a:ea typeface="+mj-ea"/>
                <a:cs typeface="Arial"/>
              </a:rPr>
              <a:t> </a:t>
            </a:r>
            <a:endParaRPr lang="es-ES" sz="2800" b="1" dirty="0">
              <a:solidFill>
                <a:srgbClr val="5FB1B6"/>
              </a:solidFill>
              <a:latin typeface="Arial Black"/>
              <a:ea typeface="+mj-ea"/>
              <a:cs typeface="Arial"/>
            </a:endParaRPr>
          </a:p>
        </p:txBody>
      </p:sp>
    </p:spTree>
    <p:extLst>
      <p:ext uri="{BB962C8B-B14F-4D97-AF65-F5344CB8AC3E}">
        <p14:creationId xmlns:p14="http://schemas.microsoft.com/office/powerpoint/2010/main" val="1179375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1"/>
            <a:ext cx="1263534" cy="1351771"/>
          </a:xfrm>
          <a:prstGeom prst="rect">
            <a:avLst/>
          </a:prstGeom>
        </p:spPr>
      </p:pic>
      <p:sp>
        <p:nvSpPr>
          <p:cNvPr id="3" name="Subtítulo 2"/>
          <p:cNvSpPr>
            <a:spLocks noGrp="1"/>
          </p:cNvSpPr>
          <p:nvPr>
            <p:ph type="subTitle" idx="1"/>
          </p:nvPr>
        </p:nvSpPr>
        <p:spPr>
          <a:xfrm>
            <a:off x="1561793" y="471127"/>
            <a:ext cx="6858000" cy="678871"/>
          </a:xfrm>
        </p:spPr>
        <p:txBody>
          <a:bodyPr>
            <a:normAutofit/>
          </a:bodyPr>
          <a:lstStyle/>
          <a:p>
            <a:r>
              <a:rPr lang="es-ES" sz="4000" b="1">
                <a:solidFill>
                  <a:srgbClr val="5FB1B6"/>
                </a:solidFill>
                <a:latin typeface="Arial Black" panose="020B0A04020102020204" pitchFamily="34" charset="0"/>
                <a:ea typeface="+mj-ea"/>
                <a:cs typeface="Arial" panose="020B0604020202020204" pitchFamily="34" charset="0"/>
              </a:rPr>
              <a:t>IDEAS CLAVE</a:t>
            </a:r>
            <a:endParaRPr lang="es-ES" sz="4000" b="1" dirty="0">
              <a:solidFill>
                <a:srgbClr val="5FB1B6"/>
              </a:solidFill>
              <a:latin typeface="Arial Black" panose="020B0A04020102020204" pitchFamily="34" charset="0"/>
              <a:ea typeface="+mj-ea"/>
              <a:cs typeface="Arial" panose="020B0604020202020204" pitchFamily="34" charset="0"/>
            </a:endParaRPr>
          </a:p>
        </p:txBody>
      </p:sp>
      <p:sp>
        <p:nvSpPr>
          <p:cNvPr id="5" name="Rectángulo 4"/>
          <p:cNvSpPr/>
          <p:nvPr/>
        </p:nvSpPr>
        <p:spPr>
          <a:xfrm>
            <a:off x="340821" y="1413306"/>
            <a:ext cx="8628611" cy="3785652"/>
          </a:xfrm>
          <a:prstGeom prst="rect">
            <a:avLst/>
          </a:prstGeom>
        </p:spPr>
        <p:txBody>
          <a:bodyPr wrap="square">
            <a:spAutoFit/>
          </a:bodyPr>
          <a:lstStyle/>
          <a:p>
            <a:pPr marL="342900" indent="-342900" algn="just">
              <a:buFont typeface="Wingdings" panose="05000000000000000000" pitchFamily="2" charset="2"/>
              <a:buChar char="ü"/>
            </a:pPr>
            <a:r>
              <a:rPr lang="es-ES" sz="2000"/>
              <a:t>La vitamina D se produce en su mayor parte en la piel, por lo que la medida más eficiente para aumentar sus niveles es la adecuada exposición a la luz solar (poco tiempo y a menudo).</a:t>
            </a:r>
          </a:p>
          <a:p>
            <a:pPr marL="342900" indent="-342900" algn="just">
              <a:buFont typeface="Wingdings" panose="05000000000000000000" pitchFamily="2" charset="2"/>
              <a:buChar char="ü"/>
            </a:pPr>
            <a:r>
              <a:rPr lang="es-ES" sz="2000" smtClean="0"/>
              <a:t>No </a:t>
            </a:r>
            <a:r>
              <a:rPr lang="es-ES" sz="2000"/>
              <a:t>hay consenso en la definición de los niveles adecuados de vitamina D.</a:t>
            </a:r>
          </a:p>
          <a:p>
            <a:pPr marL="342900" indent="-342900" algn="just">
              <a:buFont typeface="Wingdings" panose="05000000000000000000" pitchFamily="2" charset="2"/>
              <a:buChar char="ü"/>
            </a:pPr>
            <a:r>
              <a:rPr lang="es-ES" sz="2000" smtClean="0"/>
              <a:t>Las </a:t>
            </a:r>
            <a:r>
              <a:rPr lang="es-ES" sz="2000"/>
              <a:t>determinaciones de 25(OH)D deben realizarse en grupos de población de especial riesgo, en los que habría que confirmar la deficiencia y corregirla.</a:t>
            </a:r>
          </a:p>
          <a:p>
            <a:pPr marL="342900" indent="-342900" algn="just">
              <a:buFont typeface="Wingdings" panose="05000000000000000000" pitchFamily="2" charset="2"/>
              <a:buChar char="ü"/>
            </a:pPr>
            <a:r>
              <a:rPr lang="es-ES" sz="2000" smtClean="0"/>
              <a:t>En </a:t>
            </a:r>
            <a:r>
              <a:rPr lang="es-ES" sz="2000"/>
              <a:t>pacientes ancianos institucionalizados pueden estar justificados los suplementos de vitamina D asociados a calcio.</a:t>
            </a:r>
          </a:p>
          <a:p>
            <a:pPr marL="342900" indent="-342900" algn="just">
              <a:buFont typeface="Wingdings" panose="05000000000000000000" pitchFamily="2" charset="2"/>
              <a:buChar char="ü"/>
            </a:pPr>
            <a:r>
              <a:rPr lang="es-ES" sz="2000" smtClean="0"/>
              <a:t>Cuando </a:t>
            </a:r>
            <a:r>
              <a:rPr lang="es-ES" sz="2000"/>
              <a:t>la suplementación es necesaria, se recomienda el colecalciferol a dosis bajas y en pauta diaria.</a:t>
            </a:r>
          </a:p>
          <a:p>
            <a:pPr marL="342900" indent="-342900" algn="just">
              <a:buFont typeface="Wingdings" panose="05000000000000000000" pitchFamily="2" charset="2"/>
              <a:buChar char="ü"/>
            </a:pPr>
            <a:r>
              <a:rPr lang="es-ES" sz="2000" smtClean="0"/>
              <a:t>Se </a:t>
            </a:r>
            <a:r>
              <a:rPr lang="es-ES" sz="2000"/>
              <a:t>deben revisar con los pacientes las pautas de administración y la posología de la vitamina D, para evitar errores por sobredosificación.</a:t>
            </a:r>
            <a:endParaRPr lang="eu-ES" sz="2000" dirty="0"/>
          </a:p>
        </p:txBody>
      </p:sp>
    </p:spTree>
    <p:extLst>
      <p:ext uri="{BB962C8B-B14F-4D97-AF65-F5344CB8AC3E}">
        <p14:creationId xmlns:p14="http://schemas.microsoft.com/office/powerpoint/2010/main" val="2894922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19298" y="457200"/>
            <a:ext cx="7772400" cy="648393"/>
          </a:xfrm>
        </p:spPr>
        <p:txBody>
          <a:bodyPr/>
          <a:lstStyle/>
          <a:p>
            <a:r>
              <a:rPr lang="es-ES" sz="4000" smtClean="0">
                <a:solidFill>
                  <a:srgbClr val="4BACC6"/>
                </a:solidFill>
                <a:latin typeface="Arial Black" pitchFamily="34" charset="0"/>
                <a:ea typeface="+mn-ea"/>
                <a:cs typeface="+mn-cs"/>
              </a:rPr>
              <a:t>SUMARIO</a:t>
            </a:r>
            <a:endParaRPr lang="es-ES" sz="4000" dirty="0">
              <a:solidFill>
                <a:srgbClr val="4BACC6"/>
              </a:solidFill>
              <a:latin typeface="Arial Black" pitchFamily="34" charset="0"/>
              <a:ea typeface="+mn-ea"/>
              <a:cs typeface="+mn-cs"/>
            </a:endParaRPr>
          </a:p>
        </p:txBody>
      </p:sp>
      <p:sp>
        <p:nvSpPr>
          <p:cNvPr id="3" name="Subtítulo 2"/>
          <p:cNvSpPr>
            <a:spLocks noGrp="1"/>
          </p:cNvSpPr>
          <p:nvPr>
            <p:ph type="subTitle" idx="1"/>
          </p:nvPr>
        </p:nvSpPr>
        <p:spPr>
          <a:xfrm>
            <a:off x="457200" y="1280160"/>
            <a:ext cx="8454044" cy="3291840"/>
          </a:xfrm>
          <a:solidFill>
            <a:srgbClr val="5FACBC"/>
          </a:solidFill>
        </p:spPr>
        <p:txBody>
          <a:bodyPr>
            <a:normAutofit fontScale="77500" lnSpcReduction="20000"/>
          </a:bodyPr>
          <a:lstStyle/>
          <a:p>
            <a:pPr marL="342900" indent="-342900" algn="just">
              <a:buFont typeface="Arial" panose="020B0604020202020204" pitchFamily="34" charset="0"/>
              <a:buChar char="•"/>
            </a:pPr>
            <a:endParaRPr lang="es-ES" dirty="0">
              <a:solidFill>
                <a:schemeClr val="bg1"/>
              </a:solidFill>
            </a:endParaRPr>
          </a:p>
          <a:p>
            <a:pPr marL="342900" indent="-342900" algn="just">
              <a:buFont typeface="Arial" panose="020B0604020202020204" pitchFamily="34" charset="0"/>
              <a:buChar char="•"/>
            </a:pPr>
            <a:r>
              <a:rPr lang="es-ES" dirty="0">
                <a:solidFill>
                  <a:schemeClr val="bg1"/>
                </a:solidFill>
              </a:rPr>
              <a:t>INTRODUCCIÓN</a:t>
            </a:r>
          </a:p>
          <a:p>
            <a:pPr marL="342900" indent="-342900" algn="just">
              <a:buFont typeface="Arial" panose="020B0604020202020204" pitchFamily="34" charset="0"/>
              <a:buChar char="•"/>
            </a:pPr>
            <a:r>
              <a:rPr lang="es-ES" dirty="0" smtClean="0">
                <a:solidFill>
                  <a:schemeClr val="bg1"/>
                </a:solidFill>
              </a:rPr>
              <a:t>CONTROVERSIA </a:t>
            </a:r>
            <a:r>
              <a:rPr lang="es-ES" dirty="0">
                <a:solidFill>
                  <a:schemeClr val="bg1"/>
                </a:solidFill>
              </a:rPr>
              <a:t>EN LOS VALORES DE VITAMINA D EN SANGRE</a:t>
            </a:r>
          </a:p>
          <a:p>
            <a:pPr marL="342900" indent="-342900" algn="just">
              <a:buFont typeface="Arial" panose="020B0604020202020204" pitchFamily="34" charset="0"/>
              <a:buChar char="•"/>
            </a:pPr>
            <a:r>
              <a:rPr lang="es-ES" dirty="0">
                <a:solidFill>
                  <a:schemeClr val="bg1"/>
                </a:solidFill>
              </a:rPr>
              <a:t>NECESIDADES DE VITAMINA D</a:t>
            </a:r>
          </a:p>
          <a:p>
            <a:pPr marL="342900" indent="-342900" algn="just">
              <a:buFont typeface="Arial" panose="020B0604020202020204" pitchFamily="34" charset="0"/>
              <a:buChar char="•"/>
            </a:pPr>
            <a:r>
              <a:rPr lang="es-ES" dirty="0">
                <a:solidFill>
                  <a:schemeClr val="bg1"/>
                </a:solidFill>
              </a:rPr>
              <a:t>VITAMINA D Y SALUD ÓSEA</a:t>
            </a:r>
          </a:p>
          <a:p>
            <a:pPr marL="342900" indent="-342900" algn="just">
              <a:buFont typeface="Arial" panose="020B0604020202020204" pitchFamily="34" charset="0"/>
              <a:buChar char="•"/>
            </a:pPr>
            <a:r>
              <a:rPr lang="es-ES" dirty="0">
                <a:solidFill>
                  <a:schemeClr val="bg1"/>
                </a:solidFill>
              </a:rPr>
              <a:t>VITAMINA D Y EFECTOS EXTRAÓSEOS</a:t>
            </a:r>
          </a:p>
          <a:p>
            <a:pPr marL="342900" indent="-342900" algn="just">
              <a:buFont typeface="Arial" panose="020B0604020202020204" pitchFamily="34" charset="0"/>
              <a:buChar char="•"/>
            </a:pPr>
            <a:r>
              <a:rPr lang="es-ES" dirty="0" smtClean="0">
                <a:solidFill>
                  <a:schemeClr val="bg1"/>
                </a:solidFill>
              </a:rPr>
              <a:t>CUÁNDO </a:t>
            </a:r>
            <a:r>
              <a:rPr lang="es-ES" dirty="0">
                <a:solidFill>
                  <a:schemeClr val="bg1"/>
                </a:solidFill>
              </a:rPr>
              <a:t>Y A QUIÉN DETERMINAR Y/O SUPLEMENTAR LA VITAMINA D</a:t>
            </a:r>
          </a:p>
          <a:p>
            <a:pPr marL="342900" indent="-342900" algn="just">
              <a:buFont typeface="Arial" panose="020B0604020202020204" pitchFamily="34" charset="0"/>
              <a:buChar char="•"/>
            </a:pPr>
            <a:r>
              <a:rPr lang="es-ES" dirty="0">
                <a:solidFill>
                  <a:schemeClr val="bg1"/>
                </a:solidFill>
              </a:rPr>
              <a:t>¿SE DEBE TRATAR EL DÉFICIT DE VITAMINA D?</a:t>
            </a:r>
          </a:p>
          <a:p>
            <a:pPr marL="342900" indent="-342900" algn="just">
              <a:buFont typeface="Arial" panose="020B0604020202020204" pitchFamily="34" charset="0"/>
              <a:buChar char="•"/>
            </a:pPr>
            <a:r>
              <a:rPr lang="es-ES" dirty="0" smtClean="0">
                <a:solidFill>
                  <a:schemeClr val="bg1"/>
                </a:solidFill>
              </a:rPr>
              <a:t>SEGURIDAD </a:t>
            </a:r>
            <a:r>
              <a:rPr lang="es-ES" dirty="0">
                <a:solidFill>
                  <a:schemeClr val="bg1"/>
                </a:solidFill>
              </a:rPr>
              <a:t>DE LOS SUPLEMENTOS DE VITAMINA </a:t>
            </a:r>
            <a:r>
              <a:rPr lang="es-ES" dirty="0" smtClean="0">
                <a:solidFill>
                  <a:schemeClr val="bg1"/>
                </a:solidFill>
              </a:rPr>
              <a:t>D</a:t>
            </a:r>
          </a:p>
          <a:p>
            <a:pPr marL="342900" indent="-342900" algn="just">
              <a:buFont typeface="Arial" panose="020B0604020202020204" pitchFamily="34" charset="0"/>
              <a:buChar char="•"/>
            </a:pPr>
            <a:r>
              <a:rPr lang="es-ES" dirty="0" smtClean="0">
                <a:solidFill>
                  <a:schemeClr val="bg1"/>
                </a:solidFill>
              </a:rPr>
              <a:t>IDEAS CLAVE</a:t>
            </a:r>
            <a:endParaRPr lang="es-ES" dirty="0">
              <a:solidFill>
                <a:schemeClr val="bg1"/>
              </a:solidFill>
            </a:endParaRPr>
          </a:p>
        </p:txBody>
      </p:sp>
    </p:spTree>
    <p:extLst>
      <p:ext uri="{BB962C8B-B14F-4D97-AF65-F5344CB8AC3E}">
        <p14:creationId xmlns:p14="http://schemas.microsoft.com/office/powerpoint/2010/main" val="3399147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906086" y="861399"/>
            <a:ext cx="7281949" cy="1200329"/>
          </a:xfrm>
          <a:prstGeom prst="rect">
            <a:avLst/>
          </a:prstGeom>
        </p:spPr>
        <p:txBody>
          <a:bodyPr wrap="square">
            <a:spAutoFit/>
          </a:bodyPr>
          <a:lstStyle/>
          <a:p>
            <a:pPr algn="ctr" defTabSz="914400">
              <a:lnSpc>
                <a:spcPct val="90000"/>
              </a:lnSpc>
              <a:spcBef>
                <a:spcPct val="0"/>
              </a:spcBef>
            </a:pPr>
            <a:r>
              <a:rPr lang="es-ES" sz="4000" b="1" dirty="0">
                <a:solidFill>
                  <a:srgbClr val="4BACC6"/>
                </a:solidFill>
                <a:latin typeface="Arial Black" pitchFamily="34" charset="0"/>
              </a:rPr>
              <a:t>Para más información y bibliografía…</a:t>
            </a:r>
          </a:p>
        </p:txBody>
      </p:sp>
      <p:sp>
        <p:nvSpPr>
          <p:cNvPr id="7" name="Rectángulo 6"/>
          <p:cNvSpPr/>
          <p:nvPr/>
        </p:nvSpPr>
        <p:spPr>
          <a:xfrm>
            <a:off x="581892" y="3257526"/>
            <a:ext cx="3541222" cy="584775"/>
          </a:xfrm>
          <a:prstGeom prst="rect">
            <a:avLst/>
          </a:prstGeom>
        </p:spPr>
        <p:txBody>
          <a:bodyPr wrap="square">
            <a:spAutoFit/>
          </a:bodyPr>
          <a:lstStyle/>
          <a:p>
            <a:r>
              <a:rPr lang="es-ES" sz="3200" b="1" dirty="0">
                <a:hlinkClick r:id="rId2"/>
              </a:rPr>
              <a:t>INFAC VOL </a:t>
            </a:r>
            <a:r>
              <a:rPr lang="es-ES" sz="3200" b="1" dirty="0" smtClean="0">
                <a:hlinkClick r:id="rId2"/>
              </a:rPr>
              <a:t>28 </a:t>
            </a:r>
            <a:r>
              <a:rPr lang="es-ES" sz="3200" b="1" dirty="0">
                <a:hlinkClick r:id="rId2"/>
              </a:rPr>
              <a:t>nº </a:t>
            </a:r>
            <a:r>
              <a:rPr lang="es-ES" sz="3200" b="1" dirty="0" smtClean="0">
                <a:hlinkClick r:id="rId2"/>
              </a:rPr>
              <a:t>1</a:t>
            </a:r>
            <a:endParaRPr lang="es-ES" sz="3200" b="1" dirty="0"/>
          </a:p>
        </p:txBody>
      </p:sp>
    </p:spTree>
    <p:extLst>
      <p:ext uri="{BB962C8B-B14F-4D97-AF65-F5344CB8AC3E}">
        <p14:creationId xmlns:p14="http://schemas.microsoft.com/office/powerpoint/2010/main" val="4097489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68926" y="182880"/>
            <a:ext cx="7772400" cy="665018"/>
          </a:xfrm>
        </p:spPr>
        <p:txBody>
          <a:bodyPr/>
          <a:lstStyle/>
          <a:p>
            <a:r>
              <a:rPr lang="es-ES" sz="3600" smtClean="0">
                <a:latin typeface="Arial Black" panose="020B0A04020102020204" pitchFamily="34" charset="0"/>
              </a:rPr>
              <a:t>INTRODUCCIÓN </a:t>
            </a:r>
            <a:r>
              <a:rPr lang="es-ES" sz="3600" dirty="0">
                <a:latin typeface="Arial Black" panose="020B0A04020102020204" pitchFamily="34" charset="0"/>
              </a:rPr>
              <a:t>(I)</a:t>
            </a:r>
          </a:p>
        </p:txBody>
      </p:sp>
      <p:sp>
        <p:nvSpPr>
          <p:cNvPr id="3" name="Subtítulo 2"/>
          <p:cNvSpPr>
            <a:spLocks noGrp="1"/>
          </p:cNvSpPr>
          <p:nvPr>
            <p:ph type="subTitle" idx="1"/>
          </p:nvPr>
        </p:nvSpPr>
        <p:spPr>
          <a:xfrm>
            <a:off x="627610" y="1305099"/>
            <a:ext cx="8009314" cy="3936076"/>
          </a:xfrm>
        </p:spPr>
        <p:txBody>
          <a:bodyPr>
            <a:normAutofit fontScale="92500" lnSpcReduction="10000"/>
          </a:bodyPr>
          <a:lstStyle/>
          <a:p>
            <a:pPr marL="342900" indent="-342900" algn="just">
              <a:buFont typeface="Arial" panose="020B0604020202020204" pitchFamily="34" charset="0"/>
              <a:buChar char="•"/>
            </a:pPr>
            <a:r>
              <a:rPr lang="es-ES"/>
              <a:t>La vitamina D (o calciferol) es una vitamina liposoluble esencial para la homeostasis del calcio y el metabolismo del hueso. </a:t>
            </a:r>
            <a:endParaRPr lang="es-ES" smtClean="0"/>
          </a:p>
          <a:p>
            <a:pPr marL="342900" indent="-342900" algn="just">
              <a:buFont typeface="Arial" panose="020B0604020202020204" pitchFamily="34" charset="0"/>
              <a:buChar char="•"/>
            </a:pPr>
            <a:r>
              <a:rPr lang="es-ES" smtClean="0"/>
              <a:t>Muy </a:t>
            </a:r>
            <a:r>
              <a:rPr lang="es-ES"/>
              <a:t>pocos alimentos la contienen de manera natural, por lo que la síntesis dérmica es la principal fuente natural (por la acción de los rayos ultravioleta sobre el 7-dihidrocolesterol de la piel). </a:t>
            </a:r>
            <a:endParaRPr lang="es-ES" smtClean="0"/>
          </a:p>
          <a:p>
            <a:pPr marL="342900" indent="-342900" algn="just">
              <a:buFont typeface="Arial" panose="020B0604020202020204" pitchFamily="34" charset="0"/>
              <a:buChar char="•"/>
            </a:pPr>
            <a:r>
              <a:rPr lang="es-ES" smtClean="0"/>
              <a:t>Tanto </a:t>
            </a:r>
            <a:r>
              <a:rPr lang="es-ES"/>
              <a:t>la vitamina D de la dieta como la de síntesis dérmica son biológicamente inactivas y requieren su conversión enzimática a metabolitos activos: en el hígado a calcifediol (25-hidroxivitamina D o 25(OH)D), que es la forma mayoritaria de vitamina D circulante en el organismo, y posteriormente en el riñón a calcitriol (1,25-dihidroxivitamina D o 1,25(OH)D), la forma más </a:t>
            </a:r>
            <a:r>
              <a:rPr lang="es-ES" smtClean="0"/>
              <a:t>activa.</a:t>
            </a:r>
            <a:endParaRPr lang="es-ES" dirty="0"/>
          </a:p>
        </p:txBody>
      </p:sp>
    </p:spTree>
    <p:extLst>
      <p:ext uri="{BB962C8B-B14F-4D97-AF65-F5344CB8AC3E}">
        <p14:creationId xmlns:p14="http://schemas.microsoft.com/office/powerpoint/2010/main" val="2584842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68927" y="327501"/>
            <a:ext cx="7772400" cy="573434"/>
          </a:xfrm>
        </p:spPr>
        <p:txBody>
          <a:bodyPr/>
          <a:lstStyle/>
          <a:p>
            <a:r>
              <a:rPr lang="es-ES" sz="3600" smtClean="0">
                <a:latin typeface="Arial Black" panose="020B0A04020102020204" pitchFamily="34" charset="0"/>
              </a:rPr>
              <a:t>INTRODUCCIÓN </a:t>
            </a:r>
            <a:r>
              <a:rPr lang="es-ES" sz="3600" dirty="0">
                <a:latin typeface="Arial Black" panose="020B0A04020102020204" pitchFamily="34" charset="0"/>
              </a:rPr>
              <a:t>(II)</a:t>
            </a:r>
          </a:p>
        </p:txBody>
      </p:sp>
      <p:sp>
        <p:nvSpPr>
          <p:cNvPr id="3" name="Subtítulo 2"/>
          <p:cNvSpPr>
            <a:spLocks noGrp="1"/>
          </p:cNvSpPr>
          <p:nvPr>
            <p:ph type="subTitle" idx="1"/>
          </p:nvPr>
        </p:nvSpPr>
        <p:spPr>
          <a:xfrm>
            <a:off x="164176" y="900935"/>
            <a:ext cx="4339243" cy="4316800"/>
          </a:xfrm>
        </p:spPr>
        <p:txBody>
          <a:bodyPr>
            <a:noAutofit/>
          </a:bodyPr>
          <a:lstStyle/>
          <a:p>
            <a:pPr marL="285750" indent="-285750" algn="just">
              <a:lnSpc>
                <a:spcPct val="120000"/>
              </a:lnSpc>
              <a:buFont typeface="Arial" panose="020B0604020202020204" pitchFamily="34" charset="0"/>
              <a:buChar char="•"/>
            </a:pPr>
            <a:r>
              <a:rPr lang="es-ES" sz="1700"/>
              <a:t>Hasta hace unos años, los suplementos de vitamina D se utilizaban casi exclusivamente en el tratamiento de la osteomalacia o del </a:t>
            </a:r>
            <a:r>
              <a:rPr lang="es-ES" sz="1700" smtClean="0"/>
              <a:t>raquitismo. Sin embargo, se </a:t>
            </a:r>
            <a:r>
              <a:rPr lang="es-ES" sz="1700"/>
              <a:t>ha generalizado </a:t>
            </a:r>
            <a:r>
              <a:rPr lang="es-ES" sz="1700" smtClean="0"/>
              <a:t>su determinación y suplementación para </a:t>
            </a:r>
            <a:r>
              <a:rPr lang="es-ES" sz="1700"/>
              <a:t>multitud de propósitos</a:t>
            </a:r>
            <a:r>
              <a:rPr lang="es-ES" sz="1700" smtClean="0"/>
              <a:t>.</a:t>
            </a:r>
          </a:p>
          <a:p>
            <a:pPr marL="285750" indent="-285750" algn="just">
              <a:lnSpc>
                <a:spcPct val="120000"/>
              </a:lnSpc>
              <a:buFont typeface="Arial" panose="020B0604020202020204" pitchFamily="34" charset="0"/>
              <a:buChar char="•"/>
            </a:pPr>
            <a:r>
              <a:rPr lang="es-ES" sz="1700" smtClean="0"/>
              <a:t>Las </a:t>
            </a:r>
            <a:r>
              <a:rPr lang="es-ES" sz="1700"/>
              <a:t>determinaciones </a:t>
            </a:r>
            <a:r>
              <a:rPr lang="es-ES" sz="1700" smtClean="0"/>
              <a:t>prácticamente </a:t>
            </a:r>
            <a:r>
              <a:rPr lang="es-ES" sz="1700"/>
              <a:t>se han duplicado en la CAPV desde </a:t>
            </a:r>
            <a:r>
              <a:rPr lang="es-ES" sz="1700" smtClean="0"/>
              <a:t>2013, llegando </a:t>
            </a:r>
            <a:r>
              <a:rPr lang="es-ES" sz="1700"/>
              <a:t>a ser en 2019 una de las pruebas de laboratorio más solicitadas y la tercera en gasto (1.168.495€</a:t>
            </a:r>
            <a:r>
              <a:rPr lang="es-ES" sz="1700" smtClean="0"/>
              <a:t>)</a:t>
            </a:r>
          </a:p>
          <a:p>
            <a:pPr marL="285750" indent="-285750" algn="just">
              <a:lnSpc>
                <a:spcPct val="120000"/>
              </a:lnSpc>
              <a:buFont typeface="Arial" panose="020B0604020202020204" pitchFamily="34" charset="0"/>
              <a:buChar char="•"/>
            </a:pPr>
            <a:r>
              <a:rPr lang="es-ES" sz="1700" smtClean="0"/>
              <a:t>Paralelamente</a:t>
            </a:r>
            <a:r>
              <a:rPr lang="es-ES" sz="1700"/>
              <a:t>, el consumo de suplementos de vitamina D ha ido en </a:t>
            </a:r>
            <a:r>
              <a:rPr lang="es-ES" sz="1700" smtClean="0"/>
              <a:t>aumento.</a:t>
            </a:r>
            <a:endParaRPr lang="es-ES" sz="1700" dirty="0"/>
          </a:p>
          <a:p>
            <a:pPr marL="800100" lvl="1" indent="-342900" algn="just">
              <a:lnSpc>
                <a:spcPct val="120000"/>
              </a:lnSpc>
              <a:buFont typeface="Arial" panose="020B0604020202020204" pitchFamily="34" charset="0"/>
              <a:buChar char="•"/>
            </a:pPr>
            <a:endParaRPr lang="es-ES" sz="1700" dirty="0"/>
          </a:p>
          <a:p>
            <a:pPr marL="342900" indent="-342900" algn="just">
              <a:buFont typeface="Arial" panose="020B0604020202020204" pitchFamily="34" charset="0"/>
              <a:buChar char="•"/>
            </a:pPr>
            <a:endParaRPr lang="es-ES" sz="1700" dirty="0"/>
          </a:p>
        </p:txBody>
      </p:sp>
      <p:pic>
        <p:nvPicPr>
          <p:cNvPr id="5" name="Imagen 4"/>
          <p:cNvPicPr>
            <a:picLocks noChangeAspect="1"/>
          </p:cNvPicPr>
          <p:nvPr/>
        </p:nvPicPr>
        <p:blipFill rotWithShape="1">
          <a:blip r:embed="rId2"/>
          <a:srcRect l="17021" t="14355" r="34412" b="28880"/>
          <a:stretch/>
        </p:blipFill>
        <p:spPr>
          <a:xfrm>
            <a:off x="4784918" y="1330036"/>
            <a:ext cx="4233519" cy="3017519"/>
          </a:xfrm>
          <a:prstGeom prst="rect">
            <a:avLst/>
          </a:prstGeom>
        </p:spPr>
      </p:pic>
    </p:spTree>
    <p:extLst>
      <p:ext uri="{BB962C8B-B14F-4D97-AF65-F5344CB8AC3E}">
        <p14:creationId xmlns:p14="http://schemas.microsoft.com/office/powerpoint/2010/main" val="640226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19296" y="241213"/>
            <a:ext cx="8200507" cy="831128"/>
          </a:xfrm>
        </p:spPr>
        <p:txBody>
          <a:bodyPr/>
          <a:lstStyle/>
          <a:p>
            <a:r>
              <a:rPr lang="es-ES" sz="2800">
                <a:latin typeface="Arial Black" panose="020B0A04020102020204" pitchFamily="34" charset="0"/>
              </a:rPr>
              <a:t/>
            </a:r>
            <a:br>
              <a:rPr lang="es-ES" sz="2800">
                <a:latin typeface="Arial Black" panose="020B0A04020102020204" pitchFamily="34" charset="0"/>
              </a:rPr>
            </a:br>
            <a:r>
              <a:rPr lang="es-ES" sz="2400">
                <a:latin typeface="Arial Black" panose="020B0A04020102020204" pitchFamily="34" charset="0"/>
              </a:rPr>
              <a:t>CONTROVERSIA EN LOS VALORES DE REFERENCIA DE LA VITAMINA D EN SANGRE(I)</a:t>
            </a:r>
            <a:endParaRPr lang="es-ES" sz="2400" dirty="0">
              <a:latin typeface="Arial Black" panose="020B0A04020102020204" pitchFamily="34" charset="0"/>
            </a:endParaRPr>
          </a:p>
        </p:txBody>
      </p:sp>
      <p:sp>
        <p:nvSpPr>
          <p:cNvPr id="3" name="Subtítulo 2"/>
          <p:cNvSpPr>
            <a:spLocks noGrp="1"/>
          </p:cNvSpPr>
          <p:nvPr>
            <p:ph type="subTitle" idx="1"/>
          </p:nvPr>
        </p:nvSpPr>
        <p:spPr>
          <a:xfrm>
            <a:off x="143691" y="1197033"/>
            <a:ext cx="8476607" cy="4139738"/>
          </a:xfrm>
        </p:spPr>
        <p:txBody>
          <a:bodyPr>
            <a:normAutofit fontScale="85000" lnSpcReduction="20000"/>
          </a:bodyPr>
          <a:lstStyle/>
          <a:p>
            <a:pPr marL="342900" indent="-342900" algn="just">
              <a:lnSpc>
                <a:spcPct val="120000"/>
              </a:lnSpc>
              <a:buFont typeface="Arial" panose="020B0604020202020204" pitchFamily="34" charset="0"/>
              <a:buChar char="•"/>
            </a:pPr>
            <a:r>
              <a:rPr lang="es-ES"/>
              <a:t>Los niveles de vitamina D se miden mediante la concentración sérica de 25(OH)D, que refleja el total de vitamina D obtenido tanto de la ingesta como de la exposición solar, y de la conversión de los depósitos adiposos </a:t>
            </a:r>
            <a:r>
              <a:rPr lang="es-ES" smtClean="0"/>
              <a:t>hepáticos. </a:t>
            </a:r>
            <a:r>
              <a:rPr lang="es-ES"/>
              <a:t>Sin embargo, surgen muchos interrogantes en relación con esta determinación:</a:t>
            </a:r>
          </a:p>
          <a:p>
            <a:pPr marL="800100" lvl="1" indent="-342900" algn="just">
              <a:lnSpc>
                <a:spcPct val="120000"/>
              </a:lnSpc>
              <a:buFont typeface="Wingdings" panose="05000000000000000000" pitchFamily="2" charset="2"/>
              <a:buChar char="§"/>
            </a:pPr>
            <a:r>
              <a:rPr lang="es-ES" smtClean="0"/>
              <a:t>No </a:t>
            </a:r>
            <a:r>
              <a:rPr lang="es-ES"/>
              <a:t>hay una técnica estandarizada para medir la 25(OH)D en sangre y hay discrepancias entre las distintas técnicas analíticas en cuanto a los resultados obtenidos en una misma </a:t>
            </a:r>
            <a:r>
              <a:rPr lang="es-ES" smtClean="0"/>
              <a:t>muestra.</a:t>
            </a:r>
          </a:p>
          <a:p>
            <a:pPr marL="800100" lvl="1" indent="-342900" algn="just">
              <a:lnSpc>
                <a:spcPct val="120000"/>
              </a:lnSpc>
              <a:buFont typeface="Wingdings" panose="05000000000000000000" pitchFamily="2" charset="2"/>
              <a:buChar char="§"/>
            </a:pPr>
            <a:r>
              <a:rPr lang="es-ES" smtClean="0"/>
              <a:t>La </a:t>
            </a:r>
            <a:r>
              <a:rPr lang="es-ES"/>
              <a:t>fijación de los puntos de corte indicativos de deficiencia no se han establecido mediante un proceso sistemático basado en la evidencia y no hay acuerdo entre los distintos </a:t>
            </a:r>
            <a:r>
              <a:rPr lang="es-ES" smtClean="0"/>
              <a:t>organismos.</a:t>
            </a:r>
            <a:endParaRPr lang="es-ES"/>
          </a:p>
          <a:p>
            <a:pPr marL="800100" lvl="1" indent="-342900" algn="just">
              <a:lnSpc>
                <a:spcPct val="120000"/>
              </a:lnSpc>
              <a:buFont typeface="Wingdings" panose="05000000000000000000" pitchFamily="2" charset="2"/>
              <a:buChar char="§"/>
            </a:pPr>
            <a:r>
              <a:rPr lang="es-ES" smtClean="0"/>
              <a:t>No </a:t>
            </a:r>
            <a:r>
              <a:rPr lang="es-ES"/>
              <a:t>hay consenso sobre el umbral de 25(OH)D sérica por debajo del cual se debe iniciar el tratamiento, </a:t>
            </a:r>
            <a:r>
              <a:rPr lang="es-ES" smtClean="0"/>
              <a:t>ni </a:t>
            </a:r>
            <a:r>
              <a:rPr lang="es-ES"/>
              <a:t>sobre cuál es el nivel de vitamina D óptimo a </a:t>
            </a:r>
            <a:r>
              <a:rPr lang="es-ES" smtClean="0"/>
              <a:t>alcanzar.</a:t>
            </a:r>
            <a:endParaRPr lang="es-ES" dirty="0"/>
          </a:p>
        </p:txBody>
      </p:sp>
    </p:spTree>
    <p:extLst>
      <p:ext uri="{BB962C8B-B14F-4D97-AF65-F5344CB8AC3E}">
        <p14:creationId xmlns:p14="http://schemas.microsoft.com/office/powerpoint/2010/main" val="3080467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22041" y="4275328"/>
            <a:ext cx="8791760" cy="683264"/>
          </a:xfrm>
          <a:prstGeom prst="rect">
            <a:avLst/>
          </a:prstGeom>
        </p:spPr>
        <p:txBody>
          <a:bodyPr wrap="square">
            <a:spAutoFit/>
          </a:bodyPr>
          <a:lstStyle/>
          <a:p>
            <a:pPr marL="342900" indent="-342900" algn="just">
              <a:lnSpc>
                <a:spcPct val="120000"/>
              </a:lnSpc>
              <a:buChar char="•"/>
            </a:pPr>
            <a:r>
              <a:rPr lang="es-ES" sz="1600"/>
              <a:t>E</a:t>
            </a:r>
            <a:r>
              <a:rPr lang="es-ES" sz="1600" smtClean="0"/>
              <a:t>l </a:t>
            </a:r>
            <a:r>
              <a:rPr lang="es-ES" sz="1600"/>
              <a:t>término insuficiencia se presta a malinterpretación, ya que se refiere en realidad a los niveles que cubrirían los requerimientos de aproximadamente la mitad de la población (entre </a:t>
            </a:r>
            <a:r>
              <a:rPr lang="es-ES" sz="1600" smtClean="0"/>
              <a:t>12-19 ng/ml)</a:t>
            </a:r>
            <a:endParaRPr lang="es-ES" sz="1600" dirty="0"/>
          </a:p>
        </p:txBody>
      </p:sp>
      <p:sp>
        <p:nvSpPr>
          <p:cNvPr id="7" name="Título 1"/>
          <p:cNvSpPr>
            <a:spLocks noGrp="1"/>
          </p:cNvSpPr>
          <p:nvPr>
            <p:ph type="ctrTitle"/>
          </p:nvPr>
        </p:nvSpPr>
        <p:spPr>
          <a:xfrm>
            <a:off x="619296" y="241213"/>
            <a:ext cx="8200507" cy="831128"/>
          </a:xfrm>
        </p:spPr>
        <p:txBody>
          <a:bodyPr/>
          <a:lstStyle/>
          <a:p>
            <a:r>
              <a:rPr lang="es-ES" sz="2800">
                <a:latin typeface="Arial Black" panose="020B0A04020102020204" pitchFamily="34" charset="0"/>
              </a:rPr>
              <a:t/>
            </a:r>
            <a:br>
              <a:rPr lang="es-ES" sz="2800">
                <a:latin typeface="Arial Black" panose="020B0A04020102020204" pitchFamily="34" charset="0"/>
              </a:rPr>
            </a:br>
            <a:r>
              <a:rPr lang="es-ES" sz="2400">
                <a:latin typeface="Arial Black" panose="020B0A04020102020204" pitchFamily="34" charset="0"/>
              </a:rPr>
              <a:t>CONTROVERSIA EN LOS VALORES DE REFERENCIA DE LA VITAMINA D EN </a:t>
            </a:r>
            <a:r>
              <a:rPr lang="es-ES" sz="2400" smtClean="0">
                <a:latin typeface="Arial Black" panose="020B0A04020102020204" pitchFamily="34" charset="0"/>
              </a:rPr>
              <a:t>SANGRE(II</a:t>
            </a:r>
            <a:r>
              <a:rPr lang="es-ES" sz="2400">
                <a:latin typeface="Arial Black" panose="020B0A04020102020204" pitchFamily="34" charset="0"/>
              </a:rPr>
              <a:t>)</a:t>
            </a:r>
            <a:endParaRPr lang="es-ES" sz="2400" dirty="0">
              <a:latin typeface="Arial Black" panose="020B0A04020102020204" pitchFamily="34" charset="0"/>
            </a:endParaRPr>
          </a:p>
        </p:txBody>
      </p:sp>
      <p:pic>
        <p:nvPicPr>
          <p:cNvPr id="2" name="Imagen 1"/>
          <p:cNvPicPr>
            <a:picLocks noChangeAspect="1"/>
          </p:cNvPicPr>
          <p:nvPr/>
        </p:nvPicPr>
        <p:blipFill rotWithShape="1">
          <a:blip r:embed="rId2"/>
          <a:srcRect l="20152" t="40535" r="38904" b="36041"/>
          <a:stretch/>
        </p:blipFill>
        <p:spPr>
          <a:xfrm>
            <a:off x="798019" y="1476800"/>
            <a:ext cx="7656023" cy="2372529"/>
          </a:xfrm>
          <a:prstGeom prst="rect">
            <a:avLst/>
          </a:prstGeom>
        </p:spPr>
      </p:pic>
    </p:spTree>
    <p:extLst>
      <p:ext uri="{BB962C8B-B14F-4D97-AF65-F5344CB8AC3E}">
        <p14:creationId xmlns:p14="http://schemas.microsoft.com/office/powerpoint/2010/main" val="1569351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768927" y="346832"/>
            <a:ext cx="7772400" cy="453492"/>
          </a:xfrm>
          <a:prstGeom prst="rect">
            <a:avLst/>
          </a:prstGeom>
        </p:spPr>
        <p:txBody>
          <a:bodyPr/>
          <a:lstStyle>
            <a:lvl1pPr algn="l" defTabSz="914400" rtl="0" eaLnBrk="1" latinLnBrk="0" hangingPunct="1">
              <a:lnSpc>
                <a:spcPct val="90000"/>
              </a:lnSpc>
              <a:spcBef>
                <a:spcPct val="0"/>
              </a:spcBef>
              <a:buNone/>
              <a:defRPr sz="4400" b="1" kern="1200">
                <a:solidFill>
                  <a:srgbClr val="5FB1B6"/>
                </a:solidFill>
                <a:latin typeface="Arial" panose="020B0604020202020204" pitchFamily="34" charset="0"/>
                <a:ea typeface="+mj-ea"/>
                <a:cs typeface="Arial" panose="020B0604020202020204" pitchFamily="34" charset="0"/>
              </a:defRPr>
            </a:lvl1pPr>
          </a:lstStyle>
          <a:p>
            <a:pPr algn="ctr"/>
            <a:r>
              <a:rPr lang="es-ES" sz="2800">
                <a:latin typeface="Arial Black" panose="020B0A04020102020204" pitchFamily="34" charset="0"/>
              </a:rPr>
              <a:t>NECESIDADES DE VITAMINA </a:t>
            </a:r>
            <a:r>
              <a:rPr lang="es-ES" sz="2800" smtClean="0">
                <a:latin typeface="Arial Black" panose="020B0A04020102020204" pitchFamily="34" charset="0"/>
              </a:rPr>
              <a:t>D (</a:t>
            </a:r>
            <a:r>
              <a:rPr lang="es-ES" sz="2800">
                <a:latin typeface="Arial Black" panose="020B0A04020102020204" pitchFamily="34" charset="0"/>
              </a:rPr>
              <a:t>I</a:t>
            </a:r>
            <a:r>
              <a:rPr lang="es-ES" sz="2800" smtClean="0">
                <a:latin typeface="Arial Black" panose="020B0A04020102020204" pitchFamily="34" charset="0"/>
              </a:rPr>
              <a:t>)</a:t>
            </a:r>
            <a:endParaRPr lang="es-ES" sz="2800" dirty="0">
              <a:latin typeface="Arial Black" panose="020B0A04020102020204" pitchFamily="34" charset="0"/>
            </a:endParaRPr>
          </a:p>
        </p:txBody>
      </p:sp>
      <p:sp>
        <p:nvSpPr>
          <p:cNvPr id="2" name="Rectángulo 1"/>
          <p:cNvSpPr/>
          <p:nvPr/>
        </p:nvSpPr>
        <p:spPr>
          <a:xfrm>
            <a:off x="465513" y="1062486"/>
            <a:ext cx="8204662" cy="982445"/>
          </a:xfrm>
          <a:prstGeom prst="rect">
            <a:avLst/>
          </a:prstGeom>
        </p:spPr>
        <p:txBody>
          <a:bodyPr vert="horz" lIns="91440" tIns="45720" rIns="91440" bIns="45720" rtlCol="0">
            <a:noAutofit/>
          </a:bodyPr>
          <a:lstStyle/>
          <a:p>
            <a:pPr marL="342900" indent="-342900" algn="just" defTabSz="914400">
              <a:lnSpc>
                <a:spcPct val="120000"/>
              </a:lnSpc>
              <a:spcBef>
                <a:spcPts val="1000"/>
              </a:spcBef>
              <a:buFont typeface="Arial" panose="020B0604020202020204" pitchFamily="34" charset="0"/>
              <a:buChar char="•"/>
            </a:pPr>
            <a:r>
              <a:rPr lang="es-ES" sz="1600"/>
              <a:t>El IOM publicó en 2011 los requerimientos dietéticos de vitamina D, calculados asumiendo una exposición solar mínima o nula y la máxima necesidad </a:t>
            </a:r>
            <a:r>
              <a:rPr lang="es-ES" sz="1600" smtClean="0"/>
              <a:t>biológica, </a:t>
            </a:r>
            <a:r>
              <a:rPr lang="es-ES" sz="1600"/>
              <a:t>esto no es la ingesta mínima o la media recomendada, como se ha malinterpretado </a:t>
            </a:r>
            <a:r>
              <a:rPr lang="es-ES" sz="1600" smtClean="0"/>
              <a:t>ampliamente.</a:t>
            </a:r>
            <a:endParaRPr lang="es-ES" sz="1600" dirty="0"/>
          </a:p>
        </p:txBody>
      </p:sp>
      <p:pic>
        <p:nvPicPr>
          <p:cNvPr id="4" name="Imagen 3"/>
          <p:cNvPicPr>
            <a:picLocks noChangeAspect="1"/>
          </p:cNvPicPr>
          <p:nvPr/>
        </p:nvPicPr>
        <p:blipFill rotWithShape="1">
          <a:blip r:embed="rId2"/>
          <a:srcRect l="16132" t="58173" r="34966" b="12324"/>
          <a:stretch/>
        </p:blipFill>
        <p:spPr>
          <a:xfrm>
            <a:off x="537310" y="2236124"/>
            <a:ext cx="8282494" cy="2706602"/>
          </a:xfrm>
          <a:prstGeom prst="rect">
            <a:avLst/>
          </a:prstGeom>
        </p:spPr>
      </p:pic>
    </p:spTree>
    <p:extLst>
      <p:ext uri="{BB962C8B-B14F-4D97-AF65-F5344CB8AC3E}">
        <p14:creationId xmlns:p14="http://schemas.microsoft.com/office/powerpoint/2010/main" val="3728731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2756" y="894066"/>
            <a:ext cx="8587048" cy="4714861"/>
          </a:xfrm>
          <a:prstGeom prst="rect">
            <a:avLst/>
          </a:prstGeom>
        </p:spPr>
        <p:txBody>
          <a:bodyPr vert="horz" lIns="91440" tIns="45720" rIns="91440" bIns="45720" rtlCol="0">
            <a:noAutofit/>
          </a:bodyPr>
          <a:lstStyle/>
          <a:p>
            <a:pPr algn="just" defTabSz="914400">
              <a:lnSpc>
                <a:spcPct val="120000"/>
              </a:lnSpc>
              <a:spcBef>
                <a:spcPts val="1000"/>
              </a:spcBef>
            </a:pPr>
            <a:r>
              <a:rPr lang="es-ES" sz="1600" dirty="0"/>
              <a:t>Fuentes de vitamina D y factores que pueden influir en sus niveles:</a:t>
            </a:r>
          </a:p>
          <a:p>
            <a:pPr marL="285750" indent="-285750" algn="just" defTabSz="914400">
              <a:lnSpc>
                <a:spcPct val="120000"/>
              </a:lnSpc>
              <a:spcBef>
                <a:spcPts val="1000"/>
              </a:spcBef>
              <a:buFont typeface="Arial" panose="020B0604020202020204" pitchFamily="34" charset="0"/>
              <a:buChar char="•"/>
            </a:pPr>
            <a:r>
              <a:rPr lang="es-ES" sz="1600" dirty="0"/>
              <a:t>Exposición a la luz solar: </a:t>
            </a:r>
            <a:r>
              <a:rPr lang="es-ES" sz="1600" dirty="0" smtClean="0"/>
              <a:t>fuente </a:t>
            </a:r>
            <a:r>
              <a:rPr lang="es-ES" sz="1600" dirty="0"/>
              <a:t>principal de vitamina </a:t>
            </a:r>
            <a:r>
              <a:rPr lang="es-ES" sz="1600" dirty="0" smtClean="0"/>
              <a:t>D (hasta </a:t>
            </a:r>
            <a:r>
              <a:rPr lang="es-ES" sz="1600" dirty="0"/>
              <a:t>el 80-90% de la vitamina D </a:t>
            </a:r>
            <a:r>
              <a:rPr lang="es-ES" sz="1600" dirty="0" smtClean="0"/>
              <a:t>circulante). </a:t>
            </a:r>
            <a:r>
              <a:rPr lang="es-ES" sz="1600" dirty="0"/>
              <a:t>La duración de la exposición solar diaria requerida para obtener la cantidad suficiente de vitamina D </a:t>
            </a:r>
            <a:r>
              <a:rPr lang="es-ES" sz="1600" dirty="0" smtClean="0"/>
              <a:t>varía </a:t>
            </a:r>
            <a:r>
              <a:rPr lang="es-ES" sz="1600" dirty="0"/>
              <a:t>con el tipo de piel, </a:t>
            </a:r>
            <a:r>
              <a:rPr lang="es-ES" sz="1600" dirty="0" smtClean="0"/>
              <a:t>latitud, estación </a:t>
            </a:r>
            <a:r>
              <a:rPr lang="es-ES" sz="1600" dirty="0"/>
              <a:t>del año, </a:t>
            </a:r>
            <a:r>
              <a:rPr lang="es-ES" sz="1600" dirty="0" smtClean="0"/>
              <a:t>hora </a:t>
            </a:r>
            <a:r>
              <a:rPr lang="es-ES" sz="1600" dirty="0"/>
              <a:t>del día </a:t>
            </a:r>
            <a:r>
              <a:rPr lang="es-ES" sz="1600" dirty="0" smtClean="0"/>
              <a:t>y </a:t>
            </a:r>
            <a:r>
              <a:rPr lang="es-ES" sz="1600" dirty="0"/>
              <a:t>cantidad de piel </a:t>
            </a:r>
            <a:r>
              <a:rPr lang="es-ES" sz="1600" dirty="0" smtClean="0"/>
              <a:t>expuesta. Se </a:t>
            </a:r>
            <a:r>
              <a:rPr lang="es-ES" sz="1600" dirty="0"/>
              <a:t>recomienda una exposición solar durante “poco tiempo y a menudo</a:t>
            </a:r>
            <a:r>
              <a:rPr lang="es-ES" sz="1600" dirty="0" smtClean="0"/>
              <a:t>”. </a:t>
            </a:r>
            <a:r>
              <a:rPr lang="es-ES" sz="1600" dirty="0"/>
              <a:t>En personas de piel clara, la exposición diaria (o casi diaria) de piel no protegida (p.ej.: brazos y cara) durante 10-15 minutos en las horas centrales del día, en los meses de primavera y verano, sería suficiente para evitar el déficit de vitamina D durante todo el </a:t>
            </a:r>
            <a:r>
              <a:rPr lang="es-ES" sz="1600" dirty="0" smtClean="0"/>
              <a:t>año. </a:t>
            </a:r>
          </a:p>
          <a:p>
            <a:pPr marL="285750" indent="-285750" algn="just" defTabSz="914400">
              <a:lnSpc>
                <a:spcPct val="120000"/>
              </a:lnSpc>
              <a:spcBef>
                <a:spcPts val="1000"/>
              </a:spcBef>
              <a:buFont typeface="Arial" panose="020B0604020202020204" pitchFamily="34" charset="0"/>
              <a:buChar char="•"/>
            </a:pPr>
            <a:r>
              <a:rPr lang="es-ES" sz="1600" dirty="0" smtClean="0"/>
              <a:t>Alimentación</a:t>
            </a:r>
            <a:r>
              <a:rPr lang="es-ES" sz="1600" dirty="0"/>
              <a:t>: la vitamina D también se encuentra en dosis pequeñas en alimentos de origen </a:t>
            </a:r>
            <a:r>
              <a:rPr lang="es-ES" sz="1600" dirty="0" smtClean="0"/>
              <a:t>animal (pescado </a:t>
            </a:r>
            <a:r>
              <a:rPr lang="es-ES" sz="1600" dirty="0"/>
              <a:t>graso, </a:t>
            </a:r>
            <a:r>
              <a:rPr lang="es-ES" sz="1600" dirty="0" smtClean="0"/>
              <a:t>huevos, carne...). Cada </a:t>
            </a:r>
            <a:r>
              <a:rPr lang="es-ES" sz="1600" dirty="0"/>
              <a:t>vez hay más alimentos enriquecidos con vitamina D (cereales de desayuno, lácteos, bebidas vegetales…).</a:t>
            </a:r>
          </a:p>
          <a:p>
            <a:pPr marL="285750" indent="-285750" algn="just" defTabSz="914400">
              <a:lnSpc>
                <a:spcPct val="120000"/>
              </a:lnSpc>
              <a:spcBef>
                <a:spcPts val="1000"/>
              </a:spcBef>
              <a:buFont typeface="Arial" panose="020B0604020202020204" pitchFamily="34" charset="0"/>
              <a:buChar char="•"/>
            </a:pPr>
            <a:r>
              <a:rPr lang="es-ES" sz="1600" dirty="0"/>
              <a:t>Otras: </a:t>
            </a:r>
            <a:r>
              <a:rPr lang="es-ES" sz="1600" dirty="0" smtClean="0"/>
              <a:t>edad</a:t>
            </a:r>
            <a:r>
              <a:rPr lang="es-ES" sz="1600" dirty="0"/>
              <a:t>, índice de masa corporal (IMC</a:t>
            </a:r>
            <a:r>
              <a:rPr lang="es-ES" sz="1600" dirty="0" smtClean="0"/>
              <a:t>), uso de algunos fármacos, malabsorción intestinal, limitada exposición </a:t>
            </a:r>
            <a:r>
              <a:rPr lang="es-ES" sz="1600" dirty="0"/>
              <a:t>a la luz solar (hospitalización</a:t>
            </a:r>
            <a:r>
              <a:rPr lang="es-ES" sz="1600" dirty="0" smtClean="0"/>
              <a:t>, estilos </a:t>
            </a:r>
            <a:r>
              <a:rPr lang="es-ES" sz="1600" dirty="0"/>
              <a:t>de </a:t>
            </a:r>
            <a:r>
              <a:rPr lang="es-ES" sz="1600" dirty="0" smtClean="0"/>
              <a:t>vida…). </a:t>
            </a:r>
            <a:endParaRPr lang="es-ES" sz="1600" dirty="0"/>
          </a:p>
        </p:txBody>
      </p:sp>
      <p:sp>
        <p:nvSpPr>
          <p:cNvPr id="4" name="Título 1"/>
          <p:cNvSpPr txBox="1">
            <a:spLocks/>
          </p:cNvSpPr>
          <p:nvPr/>
        </p:nvSpPr>
        <p:spPr>
          <a:xfrm>
            <a:off x="768927" y="255392"/>
            <a:ext cx="7772400" cy="453492"/>
          </a:xfrm>
          <a:prstGeom prst="rect">
            <a:avLst/>
          </a:prstGeom>
        </p:spPr>
        <p:txBody>
          <a:bodyPr/>
          <a:lstStyle>
            <a:lvl1pPr algn="l" defTabSz="914400" rtl="0" eaLnBrk="1" latinLnBrk="0" hangingPunct="1">
              <a:lnSpc>
                <a:spcPct val="90000"/>
              </a:lnSpc>
              <a:spcBef>
                <a:spcPct val="0"/>
              </a:spcBef>
              <a:buNone/>
              <a:defRPr sz="4400" b="1" kern="1200">
                <a:solidFill>
                  <a:srgbClr val="5FB1B6"/>
                </a:solidFill>
                <a:latin typeface="Arial" panose="020B0604020202020204" pitchFamily="34" charset="0"/>
                <a:ea typeface="+mj-ea"/>
                <a:cs typeface="Arial" panose="020B0604020202020204" pitchFamily="34" charset="0"/>
              </a:defRPr>
            </a:lvl1pPr>
          </a:lstStyle>
          <a:p>
            <a:pPr algn="ctr"/>
            <a:r>
              <a:rPr lang="es-ES" sz="2800">
                <a:latin typeface="Arial Black" panose="020B0A04020102020204" pitchFamily="34" charset="0"/>
              </a:rPr>
              <a:t>NECESIDADES DE VITAMINA </a:t>
            </a:r>
            <a:r>
              <a:rPr lang="es-ES" sz="2800" smtClean="0">
                <a:latin typeface="Arial Black" panose="020B0A04020102020204" pitchFamily="34" charset="0"/>
              </a:rPr>
              <a:t>D (II)</a:t>
            </a:r>
            <a:endParaRPr lang="es-ES" sz="2800" dirty="0">
              <a:latin typeface="Arial Black" panose="020B0A04020102020204" pitchFamily="34" charset="0"/>
            </a:endParaRPr>
          </a:p>
        </p:txBody>
      </p:sp>
    </p:spTree>
    <p:extLst>
      <p:ext uri="{BB962C8B-B14F-4D97-AF65-F5344CB8AC3E}">
        <p14:creationId xmlns:p14="http://schemas.microsoft.com/office/powerpoint/2010/main" val="2908833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7447" y="1001141"/>
            <a:ext cx="8337666" cy="4393820"/>
          </a:xfrm>
          <a:prstGeom prst="rect">
            <a:avLst/>
          </a:prstGeom>
        </p:spPr>
        <p:txBody>
          <a:bodyPr vert="horz" lIns="91440" tIns="45720" rIns="91440" bIns="45720" rtlCol="0">
            <a:normAutofit fontScale="92500"/>
          </a:bodyPr>
          <a:lstStyle/>
          <a:p>
            <a:pPr marL="342900" indent="-342900" algn="just" defTabSz="914400">
              <a:lnSpc>
                <a:spcPct val="120000"/>
              </a:lnSpc>
              <a:spcBef>
                <a:spcPts val="1000"/>
              </a:spcBef>
              <a:buFont typeface="Arial" panose="020B0604020202020204" pitchFamily="34" charset="0"/>
              <a:buChar char="•"/>
            </a:pPr>
            <a:r>
              <a:rPr lang="es-ES" sz="2000"/>
              <a:t>La vitamina D juega un papel fundamental en el metabolismo óseo mediante el incremento de la absorción intestinal de calcio y fosfato, la inhibición de la producción de la hormona paratiroidea (PTH) y la formación y mineralización del hueso10. El déficit de vitamina D puede causar osteomalacia y raquitismo y contribuir a la osteoporosis y a fracturas por </a:t>
            </a:r>
            <a:r>
              <a:rPr lang="es-ES" sz="2000" smtClean="0"/>
              <a:t>fragilidad.</a:t>
            </a:r>
            <a:endParaRPr lang="es-ES" sz="2000"/>
          </a:p>
          <a:p>
            <a:pPr marL="342900" indent="-342900" algn="just" defTabSz="914400">
              <a:lnSpc>
                <a:spcPct val="120000"/>
              </a:lnSpc>
              <a:spcBef>
                <a:spcPts val="1000"/>
              </a:spcBef>
              <a:buFont typeface="Arial" panose="020B0604020202020204" pitchFamily="34" charset="0"/>
              <a:buChar char="•"/>
            </a:pPr>
            <a:r>
              <a:rPr lang="es-ES" sz="2000"/>
              <a:t>Los ensayos clínicos aleatorizados (ECA) que han estudiado los efectos de la suplementación con vitamina D en la reducción del riesgo de fractura, han ofrecido resultados contradictorios. Un metaanálisis </a:t>
            </a:r>
            <a:r>
              <a:rPr lang="es-ES" sz="2000" smtClean="0"/>
              <a:t>de 2018 que incluye 81 ECA, </a:t>
            </a:r>
            <a:r>
              <a:rPr lang="es-ES" sz="2000"/>
              <a:t>concluye que la suplementación </a:t>
            </a:r>
            <a:r>
              <a:rPr lang="es-ES" sz="2000" smtClean="0"/>
              <a:t>no previene </a:t>
            </a:r>
            <a:r>
              <a:rPr lang="es-ES" sz="2000"/>
              <a:t>fracturas o caídas, ni tiene efectos clínicos significativos en la </a:t>
            </a:r>
            <a:r>
              <a:rPr lang="es-ES" sz="2000" smtClean="0"/>
              <a:t>DMO. La </a:t>
            </a:r>
            <a:r>
              <a:rPr lang="es-ES" sz="2000"/>
              <a:t>mayoría de los estudios incluidos en </a:t>
            </a:r>
            <a:r>
              <a:rPr lang="es-ES" sz="2000" smtClean="0"/>
              <a:t>se </a:t>
            </a:r>
            <a:r>
              <a:rPr lang="es-ES" sz="2000"/>
              <a:t>realizaron con vitamina D en monoterapia, en mujeres &gt;</a:t>
            </a:r>
            <a:r>
              <a:rPr lang="es-ES" sz="2000" smtClean="0"/>
              <a:t>65 </a:t>
            </a:r>
            <a:r>
              <a:rPr lang="es-ES" sz="2000"/>
              <a:t>años que vivían en la comunidad y tienen una duración de un año o menos.</a:t>
            </a:r>
            <a:endParaRPr lang="es-ES" sz="2000" dirty="0"/>
          </a:p>
        </p:txBody>
      </p:sp>
      <p:sp>
        <p:nvSpPr>
          <p:cNvPr id="4" name="Título 1"/>
          <p:cNvSpPr txBox="1">
            <a:spLocks/>
          </p:cNvSpPr>
          <p:nvPr/>
        </p:nvSpPr>
        <p:spPr>
          <a:xfrm>
            <a:off x="768927" y="455161"/>
            <a:ext cx="7772400" cy="484176"/>
          </a:xfrm>
          <a:prstGeom prst="rect">
            <a:avLst/>
          </a:prstGeom>
        </p:spPr>
        <p:txBody>
          <a:bodyPr/>
          <a:lstStyle>
            <a:lvl1pPr algn="l" defTabSz="914400" rtl="0" eaLnBrk="1" latinLnBrk="0" hangingPunct="1">
              <a:lnSpc>
                <a:spcPct val="90000"/>
              </a:lnSpc>
              <a:spcBef>
                <a:spcPct val="0"/>
              </a:spcBef>
              <a:buNone/>
              <a:defRPr sz="4400" b="1" kern="1200">
                <a:solidFill>
                  <a:srgbClr val="5FB1B6"/>
                </a:solidFill>
                <a:latin typeface="Arial" panose="020B0604020202020204" pitchFamily="34" charset="0"/>
                <a:ea typeface="+mj-ea"/>
                <a:cs typeface="Arial" panose="020B0604020202020204" pitchFamily="34" charset="0"/>
              </a:defRPr>
            </a:lvl1pPr>
          </a:lstStyle>
          <a:p>
            <a:pPr algn="ctr"/>
            <a:r>
              <a:rPr lang="es-ES" sz="2800">
                <a:latin typeface="Arial Black" panose="020B0A04020102020204" pitchFamily="34" charset="0"/>
              </a:rPr>
              <a:t>VITAMINA D Y SALUD </a:t>
            </a:r>
            <a:r>
              <a:rPr lang="es-ES" sz="2800" smtClean="0">
                <a:latin typeface="Arial Black" panose="020B0A04020102020204" pitchFamily="34" charset="0"/>
              </a:rPr>
              <a:t>ÓSEA (I)</a:t>
            </a:r>
            <a:endParaRPr lang="es-ES" sz="2800" dirty="0">
              <a:latin typeface="Arial Black" panose="020B0A04020102020204" pitchFamily="34" charset="0"/>
            </a:endParaRPr>
          </a:p>
        </p:txBody>
      </p:sp>
    </p:spTree>
    <p:extLst>
      <p:ext uri="{BB962C8B-B14F-4D97-AF65-F5344CB8AC3E}">
        <p14:creationId xmlns:p14="http://schemas.microsoft.com/office/powerpoint/2010/main" val="3646967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ABCB4777-E655-384D-ACFE-1875E78C165D}" vid="{556E43C3-FFFE-7346-B204-4B9D6F11E73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301a845-6ce7-4628-b9f3-e90712a662a6" xsi:nil="true"/>
    <lcf76f155ced4ddcb4097134ff3c332f xmlns="1fdafc60-6e87-4fef-9209-278af2a3ac6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1CD9D10FA1F543857F910471C88E3F" ma:contentTypeVersion="17" ma:contentTypeDescription="Create a new document." ma:contentTypeScope="" ma:versionID="d78a884888c459780212285255daf9bb">
  <xsd:schema xmlns:xsd="http://www.w3.org/2001/XMLSchema" xmlns:xs="http://www.w3.org/2001/XMLSchema" xmlns:p="http://schemas.microsoft.com/office/2006/metadata/properties" xmlns:ns2="1fdafc60-6e87-4fef-9209-278af2a3ac6d" xmlns:ns3="f301a845-6ce7-4628-b9f3-e90712a662a6" targetNamespace="http://schemas.microsoft.com/office/2006/metadata/properties" ma:root="true" ma:fieldsID="02247f42eab81be76b8179e3d660e46d" ns2:_="" ns3:_="">
    <xsd:import namespace="1fdafc60-6e87-4fef-9209-278af2a3ac6d"/>
    <xsd:import namespace="f301a845-6ce7-4628-b9f3-e90712a662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dafc60-6e87-4fef-9209-278af2a3a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6238219-447f-418f-809f-6e2596424e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01a845-6ce7-4628-b9f3-e90712a662a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b2c9e86-a5d1-4fbb-99d0-b14c622278c8}" ma:internalName="TaxCatchAll" ma:showField="CatchAllData" ma:web="f301a845-6ce7-4628-b9f3-e90712a662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9FD691-2936-4D32-A768-BA130563C449}">
  <ds:schemaRefs>
    <ds:schemaRef ds:uri="http://schemas.microsoft.com/sharepoint/v3/contenttype/forms"/>
  </ds:schemaRefs>
</ds:datastoreItem>
</file>

<file path=customXml/itemProps2.xml><?xml version="1.0" encoding="utf-8"?>
<ds:datastoreItem xmlns:ds="http://schemas.openxmlformats.org/officeDocument/2006/customXml" ds:itemID="{5E3C29DF-73E4-4EA7-90F1-394DDFB73BC0}">
  <ds:schemaRefs>
    <ds:schemaRef ds:uri="f301a845-6ce7-4628-b9f3-e90712a662a6"/>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1fdafc60-6e87-4fef-9209-278af2a3ac6d"/>
    <ds:schemaRef ds:uri="http://www.w3.org/XML/1998/namespace"/>
  </ds:schemaRefs>
</ds:datastoreItem>
</file>

<file path=customXml/itemProps3.xml><?xml version="1.0" encoding="utf-8"?>
<ds:datastoreItem xmlns:ds="http://schemas.openxmlformats.org/officeDocument/2006/customXml" ds:itemID="{1ACE1489-7A9A-45BB-9255-AD3A8E64F43C}"/>
</file>

<file path=docProps/app.xml><?xml version="1.0" encoding="utf-8"?>
<Properties xmlns="http://schemas.openxmlformats.org/officeDocument/2006/extended-properties" xmlns:vt="http://schemas.openxmlformats.org/officeDocument/2006/docPropsVTypes">
  <Template>Presentación</Template>
  <TotalTime>832</TotalTime>
  <Words>2322</Words>
  <Application>Microsoft Office PowerPoint</Application>
  <PresentationFormat>Presentación en pantalla (4:3)</PresentationFormat>
  <Paragraphs>91</Paragraphs>
  <Slides>20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Arial Black</vt:lpstr>
      <vt:lpstr>Calibri</vt:lpstr>
      <vt:lpstr>Wingdings</vt:lpstr>
      <vt:lpstr>Tema de Office</vt:lpstr>
      <vt:lpstr>Presentación de PowerPoint</vt:lpstr>
      <vt:lpstr>SUMARIO</vt:lpstr>
      <vt:lpstr>INTRODUCCIÓN (I)</vt:lpstr>
      <vt:lpstr>INTRODUCCIÓN (II)</vt:lpstr>
      <vt:lpstr> CONTROVERSIA EN LOS VALORES DE REFERENCIA DE LA VITAMINA D EN SANGRE(I)</vt:lpstr>
      <vt:lpstr> CONTROVERSIA EN LOS VALORES DE REFERENCIA DE LA VITAMINA D EN SANGRE(II)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Eusko Jaurlaritza Gobierno Vasco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López Varona, Mª José</dc:creator>
  <cp:lastModifiedBy>Rosado Ortiz De Zarate, Ander</cp:lastModifiedBy>
  <cp:revision>653</cp:revision>
  <dcterms:created xsi:type="dcterms:W3CDTF">2020-03-06T09:54:11Z</dcterms:created>
  <dcterms:modified xsi:type="dcterms:W3CDTF">2023-08-24T11:19:32Z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0x010100491CD9D10FA1F543857F910471C88E3F</vt:lpwstr>
  </property>
</Properties>
</file>