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6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1B6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77" d="100"/>
          <a:sy n="77" d="100"/>
        </p:scale>
        <p:origin x="13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220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FFA424-AD97-4C4D-A89D-E58087538225}"/>
              </a:ext>
            </a:extLst>
          </p:cNvPr>
          <p:cNvSpPr txBox="1"/>
          <p:nvPr userDrawn="1"/>
        </p:nvSpPr>
        <p:spPr>
          <a:xfrm>
            <a:off x="628650" y="1868557"/>
            <a:ext cx="78867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400" dirty="0">
                <a:solidFill>
                  <a:srgbClr val="5FB1B6"/>
                </a:solidFill>
              </a:rPr>
              <a:t>Haga clic para modificar los estilos de texto del patrón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2000" dirty="0">
                <a:solidFill>
                  <a:srgbClr val="5FB1B6"/>
                </a:solidFill>
              </a:rPr>
              <a:t>Segundo nivel</a:t>
            </a:r>
          </a:p>
          <a:p>
            <a:pPr marL="1200150" marR="0" lvl="2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800" dirty="0">
                <a:solidFill>
                  <a:srgbClr val="5FB1B6"/>
                </a:solidFill>
              </a:rPr>
              <a:t>Tercer nivel</a:t>
            </a:r>
          </a:p>
          <a:p>
            <a:pPr marL="1657350" marR="0" lvl="3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600" dirty="0">
                <a:solidFill>
                  <a:srgbClr val="5FB1B6"/>
                </a:solidFill>
              </a:rPr>
              <a:t>Cuarto nivel</a:t>
            </a:r>
          </a:p>
          <a:p>
            <a:pPr marL="2114550" marR="0" lvl="4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ES" sz="1400" dirty="0">
                <a:solidFill>
                  <a:srgbClr val="5FB1B6"/>
                </a:solidFill>
              </a:rPr>
              <a:t>Quinto nivel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5FB1B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4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cuchillo&#10;&#10;Descripción generada automáticamente">
            <a:extLst>
              <a:ext uri="{FF2B5EF4-FFF2-40B4-BE49-F238E27FC236}">
                <a16:creationId xmlns:a16="http://schemas.microsoft.com/office/drawing/2014/main" id="{8011B798-7356-844C-B7D3-FE4FE23137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3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235" y="2387601"/>
            <a:ext cx="8855765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95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667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4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2" r:id="rId3"/>
    <p:sldLayoutId id="2147483663" r:id="rId4"/>
    <p:sldLayoutId id="214748367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FB1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s_def/adjuntos/INFAC_Vol_28_5_castellano_def.pdf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s_def/adjuntos/INFAC_Vol_28_4_castellano_def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skadi.eus/contenidos/informacion/cevime_infac_2020/es_def/adjuntos/INFAC_Vol_28_4_castellano_def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3986" y="1061590"/>
            <a:ext cx="8092965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1000" dirty="0">
              <a:solidFill>
                <a:srgbClr val="000000"/>
              </a:solidFill>
              <a:latin typeface="Avenir Heavy"/>
            </a:endParaRPr>
          </a:p>
          <a:p>
            <a:pPr algn="ctr"/>
            <a:r>
              <a:rPr lang="es-ES" sz="1000" dirty="0">
                <a:solidFill>
                  <a:srgbClr val="000000"/>
                </a:solidFill>
                <a:latin typeface="Avenir Heavy"/>
              </a:rPr>
              <a:t> </a:t>
            </a:r>
            <a:r>
              <a:rPr lang="es-ES" sz="4000" dirty="0">
                <a:solidFill>
                  <a:srgbClr val="4BACC6"/>
                </a:solidFill>
                <a:latin typeface="Arial Black" pitchFamily="34" charset="0"/>
              </a:rPr>
              <a:t>REVISIÓN DE LOS arGLP-1 A LA LUZ DE LOS </a:t>
            </a:r>
            <a:endParaRPr lang="es-ES" sz="4000" dirty="0" smtClean="0">
              <a:solidFill>
                <a:srgbClr val="4BACC6"/>
              </a:solidFill>
              <a:latin typeface="Arial Black" pitchFamily="34" charset="0"/>
            </a:endParaRPr>
          </a:p>
          <a:p>
            <a:pPr algn="ctr"/>
            <a:r>
              <a:rPr lang="es-ES" sz="4000" dirty="0" smtClean="0">
                <a:solidFill>
                  <a:srgbClr val="4BACC6"/>
                </a:solidFill>
                <a:latin typeface="Arial Black" pitchFamily="34" charset="0"/>
              </a:rPr>
              <a:t>ENSAYOS </a:t>
            </a:r>
            <a:r>
              <a:rPr lang="es-ES" sz="4000" dirty="0">
                <a:solidFill>
                  <a:srgbClr val="4BACC6"/>
                </a:solidFill>
                <a:latin typeface="Arial Black" pitchFamily="34" charset="0"/>
              </a:rPr>
              <a:t>CLÍNICOS CARDIOVASCULARES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219147" y="4341784"/>
            <a:ext cx="47057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/>
            <a:r>
              <a:rPr lang="es-ES_tradnl" sz="3600" dirty="0" err="1">
                <a:solidFill>
                  <a:srgbClr val="4BACC6"/>
                </a:solidFill>
                <a:latin typeface="Arial Black" pitchFamily="34" charset="0"/>
              </a:rPr>
              <a:t>Vol</a:t>
            </a:r>
            <a:r>
              <a:rPr lang="es-ES_tradnl" sz="3600" dirty="0">
                <a:solidFill>
                  <a:srgbClr val="4BACC6"/>
                </a:solidFill>
                <a:latin typeface="Arial Black" pitchFamily="34" charset="0"/>
              </a:rPr>
              <a:t> 28, nº </a:t>
            </a:r>
            <a:r>
              <a:rPr lang="es-ES_tradnl" sz="3600" dirty="0" smtClean="0">
                <a:solidFill>
                  <a:srgbClr val="4BACC6"/>
                </a:solidFill>
                <a:latin typeface="Arial Black" pitchFamily="34" charset="0"/>
              </a:rPr>
              <a:t>5 </a:t>
            </a:r>
            <a:r>
              <a:rPr lang="es-ES_tradnl" sz="3600" dirty="0">
                <a:solidFill>
                  <a:srgbClr val="4BACC6"/>
                </a:solidFill>
                <a:latin typeface="Arial Black" pitchFamily="34" charset="0"/>
              </a:rPr>
              <a:t>- 2020</a:t>
            </a:r>
            <a:endParaRPr lang="es-ES" sz="36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8810" y="199697"/>
            <a:ext cx="8012517" cy="1574019"/>
          </a:xfrm>
        </p:spPr>
        <p:txBody>
          <a:bodyPr/>
          <a:lstStyle/>
          <a:p>
            <a:r>
              <a:rPr lang="es-ES_tradnl" sz="3200" dirty="0" smtClean="0">
                <a:latin typeface="Arial Black" panose="020B0A04020102020204" pitchFamily="34" charset="0"/>
              </a:rPr>
              <a:t>ECA-CV:</a:t>
            </a:r>
            <a:br>
              <a:rPr lang="es-ES_tradnl" sz="3200" dirty="0" smtClean="0">
                <a:latin typeface="Arial Black" panose="020B0A04020102020204" pitchFamily="34" charset="0"/>
              </a:rPr>
            </a:br>
            <a:r>
              <a:rPr lang="es-ES_tradnl" sz="3200" dirty="0" smtClean="0">
                <a:latin typeface="Arial Black" panose="020B0A04020102020204" pitchFamily="34" charset="0"/>
              </a:rPr>
              <a:t> HOSPITALIZACIÓN POR INSUFICIENCIA CARDIACA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727803" y="1984962"/>
            <a:ext cx="8008883" cy="230060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Fue </a:t>
            </a:r>
            <a:r>
              <a:rPr lang="es-ES" sz="2000" dirty="0"/>
              <a:t>una </a:t>
            </a:r>
            <a:r>
              <a:rPr lang="es-ES" sz="2000" b="1" dirty="0"/>
              <a:t>variable secundaria </a:t>
            </a:r>
            <a:r>
              <a:rPr lang="es-ES" sz="2000" dirty="0"/>
              <a:t>en todos los </a:t>
            </a:r>
            <a:r>
              <a:rPr lang="es-ES" sz="2000" dirty="0" smtClean="0"/>
              <a:t>ECA-CV, </a:t>
            </a:r>
            <a:r>
              <a:rPr lang="es-ES" sz="2000" dirty="0"/>
              <a:t>que en algún caso incluía además las visitas a urgencias por IC. </a:t>
            </a:r>
            <a:endParaRPr lang="es-ES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N</a:t>
            </a:r>
            <a:r>
              <a:rPr lang="es-ES" sz="2000" dirty="0" smtClean="0"/>
              <a:t>ingún </a:t>
            </a:r>
            <a:r>
              <a:rPr lang="es-ES" sz="2000" dirty="0"/>
              <a:t>arGLP-1 </a:t>
            </a:r>
            <a:r>
              <a:rPr lang="es-ES" sz="2000" dirty="0" smtClean="0"/>
              <a:t>ha mostrado beneficio </a:t>
            </a:r>
            <a:r>
              <a:rPr lang="es-ES" sz="2000" dirty="0"/>
              <a:t>en el riesgo de hospitalización por IC </a:t>
            </a:r>
            <a:r>
              <a:rPr lang="es-ES" sz="2000" dirty="0" smtClean="0"/>
              <a:t>en los ECA-CV, al contrario </a:t>
            </a:r>
            <a:r>
              <a:rPr lang="es-ES" sz="2000" dirty="0"/>
              <a:t>de lo que ocurre con los i-SGLT2, </a:t>
            </a:r>
          </a:p>
        </p:txBody>
      </p:sp>
    </p:spTree>
    <p:extLst>
      <p:ext uri="{BB962C8B-B14F-4D97-AF65-F5344CB8AC3E}">
        <p14:creationId xmlns:p14="http://schemas.microsoft.com/office/powerpoint/2010/main" val="4171255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22580"/>
            <a:ext cx="8890612" cy="1342664"/>
          </a:xfrm>
        </p:spPr>
        <p:txBody>
          <a:bodyPr/>
          <a:lstStyle/>
          <a:p>
            <a:r>
              <a:rPr lang="es-ES_tradnl" sz="3000" dirty="0" smtClean="0">
                <a:latin typeface="Arial Black" panose="020B0A04020102020204" pitchFamily="34" charset="0"/>
              </a:rPr>
              <a:t>ECA-CV:</a:t>
            </a:r>
            <a:br>
              <a:rPr lang="es-ES_tradnl" sz="3000" dirty="0" smtClean="0">
                <a:latin typeface="Arial Black" panose="020B0A04020102020204" pitchFamily="34" charset="0"/>
              </a:rPr>
            </a:br>
            <a:r>
              <a:rPr lang="es-ES_tradnl" sz="3000" dirty="0" smtClean="0">
                <a:latin typeface="Arial Black" panose="020B0A04020102020204" pitchFamily="34" charset="0"/>
              </a:rPr>
              <a:t> EFECTOS RENALES Y </a:t>
            </a:r>
            <a:br>
              <a:rPr lang="es-ES_tradnl" sz="3000" dirty="0" smtClean="0">
                <a:latin typeface="Arial Black" panose="020B0A04020102020204" pitchFamily="34" charset="0"/>
              </a:rPr>
            </a:br>
            <a:r>
              <a:rPr lang="es-ES_tradnl" sz="3000" dirty="0" smtClean="0">
                <a:latin typeface="Arial Black" panose="020B0A04020102020204" pitchFamily="34" charset="0"/>
              </a:rPr>
              <a:t>OTROS EFECTOS MICROVASCULARES</a:t>
            </a:r>
            <a:endParaRPr lang="es-ES" sz="30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40864" y="1465244"/>
            <a:ext cx="8174326" cy="378595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El </a:t>
            </a:r>
            <a:r>
              <a:rPr lang="es-ES" sz="2000" dirty="0"/>
              <a:t>efecto sobre variables renales no se midió en todos los </a:t>
            </a:r>
            <a:r>
              <a:rPr lang="es-ES" sz="2000" dirty="0" smtClean="0"/>
              <a:t>ECA-CV </a:t>
            </a:r>
            <a:r>
              <a:rPr lang="es-ES" sz="2000" dirty="0"/>
              <a:t>como variable </a:t>
            </a:r>
            <a:r>
              <a:rPr lang="es-ES" sz="2000" dirty="0" err="1" smtClean="0"/>
              <a:t>preespecificada</a:t>
            </a:r>
            <a:endParaRPr lang="es-ES" sz="20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La </a:t>
            </a:r>
            <a:r>
              <a:rPr lang="es-ES" sz="2000" dirty="0"/>
              <a:t>variable </a:t>
            </a:r>
            <a:r>
              <a:rPr lang="es-ES" sz="2000" dirty="0" smtClean="0"/>
              <a:t>es </a:t>
            </a:r>
            <a:r>
              <a:rPr lang="es-ES" sz="2000" dirty="0"/>
              <a:t>una </a:t>
            </a:r>
            <a:r>
              <a:rPr lang="es-ES" sz="2000" dirty="0" smtClean="0"/>
              <a:t>combinada: desarrollo </a:t>
            </a:r>
            <a:r>
              <a:rPr lang="es-ES" sz="2000" dirty="0"/>
              <a:t>de </a:t>
            </a:r>
            <a:r>
              <a:rPr lang="es-ES" sz="2000" dirty="0" err="1"/>
              <a:t>macroalbuminuria</a:t>
            </a:r>
            <a:r>
              <a:rPr lang="es-ES" sz="2000" dirty="0"/>
              <a:t>, duplicación de creatinina sérica o disminución sostenida &gt;30% del </a:t>
            </a:r>
            <a:r>
              <a:rPr lang="es-ES" sz="2000" dirty="0" err="1" smtClean="0"/>
              <a:t>FGe</a:t>
            </a:r>
            <a:r>
              <a:rPr lang="es-ES" sz="2000" dirty="0" smtClean="0"/>
              <a:t>, junto con variables “duras</a:t>
            </a:r>
            <a:r>
              <a:rPr lang="es-ES" sz="2000" dirty="0"/>
              <a:t>” como enfermedad renal terminal o muerte por causa renal.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Reducción </a:t>
            </a:r>
            <a:r>
              <a:rPr lang="es-ES" sz="2000" dirty="0"/>
              <a:t>estadísticamente significativa de la variable combinada con </a:t>
            </a:r>
            <a:r>
              <a:rPr lang="es-ES" sz="2000" dirty="0" err="1"/>
              <a:t>liraglutida</a:t>
            </a:r>
            <a:r>
              <a:rPr lang="es-ES" sz="2000" dirty="0"/>
              <a:t>, </a:t>
            </a:r>
            <a:r>
              <a:rPr lang="es-ES" sz="2000" dirty="0" err="1"/>
              <a:t>semaglutida</a:t>
            </a:r>
            <a:r>
              <a:rPr lang="es-ES" sz="2000" dirty="0"/>
              <a:t> y </a:t>
            </a:r>
            <a:r>
              <a:rPr lang="es-ES" sz="2000" dirty="0" err="1" smtClean="0"/>
              <a:t>dulaglutida</a:t>
            </a:r>
            <a:r>
              <a:rPr lang="es-ES" sz="2000" dirty="0" smtClean="0"/>
              <a:t> (principalmente por disminución </a:t>
            </a:r>
            <a:r>
              <a:rPr lang="es-ES" sz="2000" dirty="0"/>
              <a:t>del desarrollo de </a:t>
            </a:r>
            <a:r>
              <a:rPr lang="es-ES" sz="2000" dirty="0" err="1" smtClean="0"/>
              <a:t>macroalbuminuria</a:t>
            </a:r>
            <a:r>
              <a:rPr lang="es-ES" sz="2000" dirty="0" smtClean="0"/>
              <a:t>).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Son variables secundarias: se </a:t>
            </a:r>
            <a:r>
              <a:rPr lang="es-ES" sz="2000" dirty="0"/>
              <a:t>requieren estudios específicos para evaluar los beneficios de los arGLP-1 a nivel renal.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C</a:t>
            </a:r>
            <a:r>
              <a:rPr lang="es-ES" sz="2000" dirty="0" smtClean="0"/>
              <a:t>on </a:t>
            </a:r>
            <a:r>
              <a:rPr lang="es-ES" sz="2000" dirty="0" err="1" smtClean="0"/>
              <a:t>semaglutida</a:t>
            </a:r>
            <a:r>
              <a:rPr lang="es-ES" sz="2000" dirty="0" smtClean="0"/>
              <a:t> </a:t>
            </a:r>
            <a:r>
              <a:rPr lang="es-ES" sz="2000" dirty="0"/>
              <a:t>se observa un aumento de la retinopatía </a:t>
            </a:r>
          </a:p>
        </p:txBody>
      </p:sp>
    </p:spTree>
    <p:extLst>
      <p:ext uri="{BB962C8B-B14F-4D97-AF65-F5344CB8AC3E}">
        <p14:creationId xmlns:p14="http://schemas.microsoft.com/office/powerpoint/2010/main" val="768003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6944" y="287833"/>
            <a:ext cx="7645707" cy="626567"/>
          </a:xfrm>
        </p:spPr>
        <p:txBody>
          <a:bodyPr/>
          <a:lstStyle/>
          <a:p>
            <a:r>
              <a:rPr lang="es-ES_tradnl" sz="3000" dirty="0" smtClean="0">
                <a:latin typeface="Arial Black" panose="020B0A04020102020204" pitchFamily="34" charset="0"/>
              </a:rPr>
              <a:t>ECA-CV:  METAANÁLISIS</a:t>
            </a:r>
            <a:endParaRPr lang="es-ES" sz="30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40864" y="1200839"/>
            <a:ext cx="8174326" cy="4197427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</a:t>
            </a:r>
            <a:r>
              <a:rPr lang="es-ES" sz="2000" dirty="0" smtClean="0"/>
              <a:t>esultados bastante coincidentes; sugieren </a:t>
            </a:r>
            <a:r>
              <a:rPr lang="es-ES" sz="2000" dirty="0"/>
              <a:t>que los arGLP-1 </a:t>
            </a:r>
            <a:r>
              <a:rPr lang="es-ES" sz="2000" dirty="0" smtClean="0"/>
              <a:t>disminuyen: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 smtClean="0"/>
              <a:t>los </a:t>
            </a:r>
            <a:r>
              <a:rPr lang="es-ES" sz="1600" dirty="0"/>
              <a:t>MACE alrededor de un 11-13</a:t>
            </a:r>
            <a:r>
              <a:rPr lang="es-ES" sz="1600" dirty="0" smtClean="0"/>
              <a:t>% (NNT 73-75 </a:t>
            </a:r>
            <a:r>
              <a:rPr lang="es-ES" sz="1600" dirty="0"/>
              <a:t>en una mediana </a:t>
            </a:r>
            <a:r>
              <a:rPr lang="es-ES" sz="1600" dirty="0" smtClean="0"/>
              <a:t>de </a:t>
            </a:r>
            <a:r>
              <a:rPr lang="es-ES" sz="1600" dirty="0"/>
              <a:t>3,2 </a:t>
            </a:r>
            <a:r>
              <a:rPr lang="es-ES" sz="1600" dirty="0" smtClean="0"/>
              <a:t>años)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 smtClean="0"/>
              <a:t>la </a:t>
            </a:r>
            <a:r>
              <a:rPr lang="es-ES" sz="1600" dirty="0"/>
              <a:t>mortalidad total en un 11-12</a:t>
            </a:r>
            <a:r>
              <a:rPr lang="es-ES" sz="1600" dirty="0" smtClean="0"/>
              <a:t>% (NNT </a:t>
            </a:r>
            <a:r>
              <a:rPr lang="es-ES" sz="1600" dirty="0"/>
              <a:t>de </a:t>
            </a:r>
            <a:r>
              <a:rPr lang="es-ES" sz="1600" dirty="0" smtClean="0"/>
              <a:t>113-118). 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C</a:t>
            </a:r>
            <a:r>
              <a:rPr lang="es-ES" sz="2000" dirty="0" smtClean="0"/>
              <a:t>asi </a:t>
            </a:r>
            <a:r>
              <a:rPr lang="es-ES" sz="2000" dirty="0"/>
              <a:t>todos los </a:t>
            </a:r>
            <a:r>
              <a:rPr lang="es-ES" sz="2000" dirty="0" smtClean="0"/>
              <a:t>MA presentan </a:t>
            </a:r>
            <a:r>
              <a:rPr lang="es-ES" sz="2000" b="1" dirty="0" smtClean="0"/>
              <a:t>heterogeneidad moderada</a:t>
            </a:r>
            <a:r>
              <a:rPr lang="es-ES" sz="2000" dirty="0" smtClean="0"/>
              <a:t>: disminuye </a:t>
            </a:r>
            <a:r>
              <a:rPr lang="es-ES" sz="2000" dirty="0"/>
              <a:t>la confianza en los resultados. </a:t>
            </a:r>
            <a:endParaRPr lang="es-ES" sz="20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Se </a:t>
            </a:r>
            <a:r>
              <a:rPr lang="es-ES" sz="2000" dirty="0"/>
              <a:t>muestra de manera </a:t>
            </a:r>
            <a:r>
              <a:rPr lang="es-ES" sz="2000" dirty="0" smtClean="0"/>
              <a:t>consistente: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 smtClean="0"/>
              <a:t>disminución </a:t>
            </a:r>
            <a:r>
              <a:rPr lang="es-ES" sz="1600" dirty="0"/>
              <a:t>de la mortalidad </a:t>
            </a:r>
            <a:r>
              <a:rPr lang="es-ES" sz="1600" dirty="0" smtClean="0"/>
              <a:t>CV </a:t>
            </a:r>
            <a:r>
              <a:rPr lang="es-ES" sz="1600" dirty="0"/>
              <a:t>y del riesgo de ictus fatal o no </a:t>
            </a:r>
            <a:r>
              <a:rPr lang="es-ES" sz="1600" dirty="0" smtClean="0"/>
              <a:t>fatal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600" dirty="0" smtClean="0"/>
              <a:t>falta </a:t>
            </a:r>
            <a:r>
              <a:rPr lang="es-ES" sz="1600" dirty="0"/>
              <a:t>de beneficios en la disminución del </a:t>
            </a:r>
            <a:r>
              <a:rPr lang="es-ES" sz="1600" dirty="0" smtClean="0"/>
              <a:t>IAM</a:t>
            </a:r>
          </a:p>
          <a:p>
            <a:pPr marL="800100" lvl="1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6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</a:t>
            </a:r>
            <a:r>
              <a:rPr lang="es-ES" sz="2000" dirty="0" smtClean="0"/>
              <a:t>iesgo </a:t>
            </a:r>
            <a:r>
              <a:rPr lang="es-ES" sz="2000" dirty="0"/>
              <a:t>de hospitalización por </a:t>
            </a:r>
            <a:r>
              <a:rPr lang="es-ES" sz="2000" dirty="0" smtClean="0"/>
              <a:t>IC: </a:t>
            </a:r>
            <a:r>
              <a:rPr lang="es-ES" sz="1600" dirty="0"/>
              <a:t>beneficios en algunos MA, pero </a:t>
            </a:r>
            <a:r>
              <a:rPr lang="es-ES" sz="1600" dirty="0" smtClean="0"/>
              <a:t>la </a:t>
            </a:r>
            <a:r>
              <a:rPr lang="es-ES" sz="1600" dirty="0"/>
              <a:t>variable no se mide siempre de la misma manera y en ninguno de los ECA-CV individuales se observó </a:t>
            </a:r>
            <a:r>
              <a:rPr lang="es-ES" sz="1600" dirty="0" smtClean="0"/>
              <a:t>este efecto. En cualquier caso, sería de menor magnitud que con las </a:t>
            </a:r>
            <a:r>
              <a:rPr lang="es-ES" sz="1600" dirty="0" err="1" smtClean="0"/>
              <a:t>gliflozinas</a:t>
            </a:r>
            <a:r>
              <a:rPr lang="es-ES" sz="1600" dirty="0"/>
              <a:t>.</a:t>
            </a:r>
            <a:endParaRPr lang="es-ES" sz="1600" dirty="0" smtClean="0"/>
          </a:p>
        </p:txBody>
      </p:sp>
    </p:spTree>
    <p:extLst>
      <p:ext uri="{BB962C8B-B14F-4D97-AF65-F5344CB8AC3E}">
        <p14:creationId xmlns:p14="http://schemas.microsoft.com/office/powerpoint/2010/main" val="635032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22580"/>
            <a:ext cx="8890612" cy="626567"/>
          </a:xfrm>
        </p:spPr>
        <p:txBody>
          <a:bodyPr/>
          <a:lstStyle/>
          <a:p>
            <a:r>
              <a:rPr lang="es-ES_tradnl" sz="3000" dirty="0" smtClean="0">
                <a:latin typeface="Arial Black" panose="020B0A04020102020204" pitchFamily="34" charset="0"/>
              </a:rPr>
              <a:t>ECA-CV:  METAANÁLISIS (2)</a:t>
            </a:r>
            <a:endParaRPr lang="es-ES" sz="30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40864" y="991518"/>
            <a:ext cx="8174326" cy="4329629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</a:t>
            </a:r>
            <a:r>
              <a:rPr lang="es-ES" sz="2000" dirty="0" smtClean="0"/>
              <a:t>esultados estadísticamente </a:t>
            </a:r>
            <a:r>
              <a:rPr lang="es-ES" sz="2000" dirty="0"/>
              <a:t>significativos </a:t>
            </a:r>
            <a:r>
              <a:rPr lang="es-ES" sz="2000" dirty="0" smtClean="0"/>
              <a:t>solo en </a:t>
            </a:r>
            <a:r>
              <a:rPr lang="es-ES" sz="2000" dirty="0"/>
              <a:t>los pacientes de prevención </a:t>
            </a:r>
            <a:r>
              <a:rPr lang="es-ES" sz="2000" dirty="0" smtClean="0"/>
              <a:t>secundaria. El nº de pacientes </a:t>
            </a:r>
            <a:r>
              <a:rPr lang="es-ES" sz="2000" dirty="0"/>
              <a:t>de prevención </a:t>
            </a:r>
            <a:r>
              <a:rPr lang="es-ES" sz="2000" dirty="0" smtClean="0"/>
              <a:t>primaria incluidos en los ensayos es pequeño: no </a:t>
            </a:r>
            <a:r>
              <a:rPr lang="es-ES" sz="2000" dirty="0"/>
              <a:t>se pueden sacar conclusiones </a:t>
            </a:r>
            <a:r>
              <a:rPr lang="es-ES" sz="2000" dirty="0" smtClean="0"/>
              <a:t>sobre </a:t>
            </a:r>
            <a:r>
              <a:rPr lang="es-ES" sz="2000" dirty="0"/>
              <a:t>si se pueden extrapolar </a:t>
            </a:r>
            <a:r>
              <a:rPr lang="es-ES" sz="2000" dirty="0" smtClean="0"/>
              <a:t>los beneficios observados.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Función renal: las </a:t>
            </a:r>
            <a:r>
              <a:rPr lang="es-ES" sz="2000" dirty="0"/>
              <a:t>diferencias frente a placebo solo alcanzaron significación estadística en los pacientes con la función renal </a:t>
            </a:r>
            <a:r>
              <a:rPr lang="es-ES" sz="2000" dirty="0" smtClean="0"/>
              <a:t>preservada.</a:t>
            </a:r>
            <a:endParaRPr lang="es-ES" sz="2000" dirty="0"/>
          </a:p>
        </p:txBody>
      </p:sp>
      <p:sp>
        <p:nvSpPr>
          <p:cNvPr id="3" name="Rectángulo 2"/>
          <p:cNvSpPr/>
          <p:nvPr/>
        </p:nvSpPr>
        <p:spPr>
          <a:xfrm>
            <a:off x="440864" y="3476176"/>
            <a:ext cx="8317735" cy="1754326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ES" dirty="0" smtClean="0"/>
              <a:t>Los </a:t>
            </a:r>
            <a:r>
              <a:rPr lang="es-ES" dirty="0"/>
              <a:t>MA incluyen ensayos con fármacos arGLP-1 que comparten mecanismo de acción, pero que tienen distintas características (estructura, farmacocinética, potencia hipoglucemiante) y los ECA difieren entre sí en el diseño y la población incluida; por tanto, </a:t>
            </a:r>
            <a:r>
              <a:rPr lang="es-ES" b="1" dirty="0"/>
              <a:t>los MA no permiten hacer comparaciones ni investigar diferencias entre los distintos arGLP-1 en sus efectos CV. Para ello, serían necesarios ensayos comparativos directos (“head to head</a:t>
            </a:r>
            <a:r>
              <a:rPr lang="es-ES" b="1" dirty="0" smtClean="0"/>
              <a:t>”)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478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768926" y="1321724"/>
            <a:ext cx="7851371" cy="3936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endParaRPr lang="eu-ES" dirty="0"/>
          </a:p>
        </p:txBody>
      </p:sp>
      <p:sp>
        <p:nvSpPr>
          <p:cNvPr id="13" name="Subtítulo 2"/>
          <p:cNvSpPr>
            <a:spLocks noGrp="1"/>
          </p:cNvSpPr>
          <p:nvPr>
            <p:ph type="subTitle" idx="1"/>
          </p:nvPr>
        </p:nvSpPr>
        <p:spPr>
          <a:xfrm>
            <a:off x="444138" y="1321724"/>
            <a:ext cx="8254536" cy="3675578"/>
          </a:xfrm>
          <a:solidFill>
            <a:srgbClr val="5FB1B6">
              <a:alpha val="20000"/>
            </a:srgbClr>
          </a:solidFill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ES" dirty="0" smtClean="0"/>
              <a:t>Todos </a:t>
            </a:r>
            <a:r>
              <a:rPr lang="es-ES" dirty="0"/>
              <a:t>los arGLP-1 son seguros desde el punto de vista cardiovascular. 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 err="1"/>
              <a:t>liraglutida</a:t>
            </a:r>
            <a:r>
              <a:rPr lang="es-ES" dirty="0"/>
              <a:t> y </a:t>
            </a:r>
            <a:r>
              <a:rPr lang="es-ES" dirty="0" err="1"/>
              <a:t>dulaglutida</a:t>
            </a:r>
            <a:r>
              <a:rPr lang="es-ES" dirty="0"/>
              <a:t>, añadidos a otros hipoglucemiantes (principalmente </a:t>
            </a:r>
            <a:r>
              <a:rPr lang="es-ES" dirty="0" err="1"/>
              <a:t>metformina</a:t>
            </a:r>
            <a:r>
              <a:rPr lang="es-ES" dirty="0"/>
              <a:t>) han </a:t>
            </a:r>
            <a:r>
              <a:rPr lang="es-ES" dirty="0" smtClean="0"/>
              <a:t>demostrado </a:t>
            </a:r>
            <a:r>
              <a:rPr lang="es-ES" dirty="0"/>
              <a:t>efectos beneficiosos </a:t>
            </a:r>
            <a:r>
              <a:rPr lang="es-ES" dirty="0" smtClean="0"/>
              <a:t>en la disminución de eventos </a:t>
            </a:r>
            <a:r>
              <a:rPr lang="es-ES" dirty="0"/>
              <a:t>cardiovasculares en pacientes con DM2 de muy alto </a:t>
            </a:r>
            <a:r>
              <a:rPr lang="es-ES" dirty="0" smtClean="0"/>
              <a:t>RCV, </a:t>
            </a:r>
            <a:r>
              <a:rPr lang="es-ES" dirty="0"/>
              <a:t>incluyendo pacientes </a:t>
            </a:r>
            <a:r>
              <a:rPr lang="es-ES" dirty="0" smtClean="0"/>
              <a:t>con ERC.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/>
              <a:t>La evidencia respecto a los beneficios CV de </a:t>
            </a:r>
            <a:r>
              <a:rPr lang="es-ES" dirty="0" err="1"/>
              <a:t>semaglutida</a:t>
            </a:r>
            <a:r>
              <a:rPr lang="es-ES" dirty="0"/>
              <a:t> no es concluyente. </a:t>
            </a:r>
            <a:endParaRPr lang="es-ES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 smtClean="0"/>
              <a:t>El </a:t>
            </a:r>
            <a:r>
              <a:rPr lang="es-ES" dirty="0"/>
              <a:t>beneficio de los arGLP-1 es más claro en pacientes con enfermedad cardiovascular establecida.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83156"/>
            <a:ext cx="9144000" cy="831128"/>
          </a:xfrm>
        </p:spPr>
        <p:txBody>
          <a:bodyPr/>
          <a:lstStyle/>
          <a:p>
            <a:r>
              <a:rPr lang="es-ES" sz="3200" dirty="0">
                <a:latin typeface="Arial Black" panose="020B0A04020102020204" pitchFamily="34" charset="0"/>
              </a:rPr>
              <a:t>CONCLUSIONES ENSAYOS DE SEGURIDAD CARDIOVASCULAR</a:t>
            </a:r>
          </a:p>
        </p:txBody>
      </p:sp>
    </p:spTree>
    <p:extLst>
      <p:ext uri="{BB962C8B-B14F-4D97-AF65-F5344CB8AC3E}">
        <p14:creationId xmlns:p14="http://schemas.microsoft.com/office/powerpoint/2010/main" val="3196910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41323"/>
            <a:ext cx="9144000" cy="573434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EFECTOS ADVERSOS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29610" y="832822"/>
            <a:ext cx="8623004" cy="4389174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/>
              <a:t>Gastrointestinales</a:t>
            </a:r>
            <a:r>
              <a:rPr lang="es-ES" sz="1800" dirty="0"/>
              <a:t>: </a:t>
            </a:r>
            <a:r>
              <a:rPr lang="es-ES" sz="1600" dirty="0" smtClean="0"/>
              <a:t>náuseas </a:t>
            </a:r>
            <a:r>
              <a:rPr lang="es-ES" sz="1600" dirty="0"/>
              <a:t>(26-51%), vómitos (10-14%) y diarrea (8-17</a:t>
            </a:r>
            <a:r>
              <a:rPr lang="es-ES" sz="1600" dirty="0" smtClean="0"/>
              <a:t>%). </a:t>
            </a:r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smtClean="0"/>
              <a:t>Pancreatitis, cáncer </a:t>
            </a:r>
            <a:r>
              <a:rPr lang="es-ES" sz="1800" b="1" dirty="0"/>
              <a:t>de páncreas</a:t>
            </a:r>
            <a:r>
              <a:rPr lang="es-ES" sz="1800" dirty="0"/>
              <a:t>: </a:t>
            </a:r>
            <a:r>
              <a:rPr lang="es-ES" sz="1600" dirty="0" smtClean="0"/>
              <a:t>interrumpir tratamiento </a:t>
            </a:r>
            <a:r>
              <a:rPr lang="es-ES" sz="1600" dirty="0"/>
              <a:t>ante </a:t>
            </a:r>
            <a:r>
              <a:rPr lang="es-ES" sz="1600" dirty="0" smtClean="0"/>
              <a:t>sospecha </a:t>
            </a:r>
            <a:r>
              <a:rPr lang="es-ES" sz="1600" dirty="0"/>
              <a:t>de </a:t>
            </a:r>
            <a:r>
              <a:rPr lang="es-ES" sz="1600" dirty="0" smtClean="0"/>
              <a:t>pancreatitis; extremar precaución </a:t>
            </a:r>
            <a:r>
              <a:rPr lang="es-ES" sz="1600" dirty="0"/>
              <a:t>en pacientes con antecedentes de </a:t>
            </a:r>
            <a:r>
              <a:rPr lang="es-ES" sz="1600" dirty="0" smtClean="0"/>
              <a:t>pancreatitis.</a:t>
            </a:r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/>
              <a:t>Colelitiasis</a:t>
            </a:r>
            <a:r>
              <a:rPr lang="es-ES" sz="1800" dirty="0"/>
              <a:t>: </a:t>
            </a:r>
            <a:r>
              <a:rPr lang="es-ES" sz="1600" dirty="0" smtClean="0"/>
              <a:t>aumento de incidencia observado en ECA y estudios observacionales</a:t>
            </a:r>
            <a:r>
              <a:rPr lang="es-ES" sz="1800" dirty="0" smtClean="0"/>
              <a:t>.</a:t>
            </a:r>
          </a:p>
          <a:p>
            <a:pPr marL="265113" indent="-265113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 err="1" smtClean="0"/>
              <a:t>Inmunogenicidad</a:t>
            </a:r>
            <a:r>
              <a:rPr lang="es-ES" sz="1800" dirty="0"/>
              <a:t>: </a:t>
            </a:r>
            <a:r>
              <a:rPr lang="es-ES" sz="1600" dirty="0" smtClean="0"/>
              <a:t>salvo </a:t>
            </a:r>
            <a:r>
              <a:rPr lang="es-ES" sz="1600" dirty="0"/>
              <a:t>en una proporción muy baja de </a:t>
            </a:r>
            <a:r>
              <a:rPr lang="es-ES" sz="1600" dirty="0" smtClean="0"/>
              <a:t>pacientes, los anticuerpos no </a:t>
            </a:r>
            <a:r>
              <a:rPr lang="es-ES" sz="1600" dirty="0"/>
              <a:t>afectan a la capacidad hipoglucemiante del fármaco. Es posible que </a:t>
            </a:r>
            <a:r>
              <a:rPr lang="es-ES" sz="1600" dirty="0" err="1"/>
              <a:t>exenatida</a:t>
            </a:r>
            <a:r>
              <a:rPr lang="es-ES" sz="1600" dirty="0"/>
              <a:t> y </a:t>
            </a:r>
            <a:r>
              <a:rPr lang="es-ES" sz="1600" dirty="0" err="1"/>
              <a:t>lixisenatida</a:t>
            </a:r>
            <a:r>
              <a:rPr lang="es-ES" sz="1600" dirty="0"/>
              <a:t> </a:t>
            </a:r>
            <a:r>
              <a:rPr lang="es-ES" sz="1600" dirty="0" smtClean="0"/>
              <a:t>los </a:t>
            </a:r>
            <a:r>
              <a:rPr lang="es-ES" sz="1600" dirty="0"/>
              <a:t>produzcan en mayor </a:t>
            </a:r>
            <a:r>
              <a:rPr lang="es-ES" sz="1600" dirty="0" smtClean="0"/>
              <a:t>medida</a:t>
            </a:r>
            <a:r>
              <a:rPr lang="es-ES" sz="1800" dirty="0" smtClean="0"/>
              <a:t>.</a:t>
            </a:r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/>
              <a:t>Reacciones en el lugar de </a:t>
            </a:r>
            <a:r>
              <a:rPr lang="es-ES" sz="1800" b="1" dirty="0" smtClean="0"/>
              <a:t>inyección</a:t>
            </a:r>
            <a:r>
              <a:rPr lang="es-ES" sz="1800" dirty="0" smtClean="0"/>
              <a:t>: </a:t>
            </a:r>
            <a:r>
              <a:rPr lang="es-ES" sz="1600" dirty="0" smtClean="0"/>
              <a:t>relativamente </a:t>
            </a:r>
            <a:r>
              <a:rPr lang="es-ES" sz="1600" dirty="0"/>
              <a:t>frecuentes </a:t>
            </a:r>
            <a:r>
              <a:rPr lang="es-ES" sz="1600" dirty="0" smtClean="0"/>
              <a:t>y, </a:t>
            </a:r>
            <a:r>
              <a:rPr lang="es-ES" sz="1600" dirty="0"/>
              <a:t>por lo </a:t>
            </a:r>
            <a:r>
              <a:rPr lang="es-ES" sz="1600" dirty="0" smtClean="0"/>
              <a:t>general, leves.</a:t>
            </a:r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/>
              <a:t>Retinopatía</a:t>
            </a:r>
            <a:r>
              <a:rPr lang="es-ES" sz="1800" dirty="0" smtClean="0"/>
              <a:t>: </a:t>
            </a:r>
            <a:r>
              <a:rPr lang="es-ES" sz="1600" dirty="0" smtClean="0"/>
              <a:t>no </a:t>
            </a:r>
            <a:r>
              <a:rPr lang="es-ES" sz="1600" dirty="0"/>
              <a:t>se puede descartar un efecto deletéreo de </a:t>
            </a:r>
            <a:r>
              <a:rPr lang="es-ES" sz="1600" dirty="0" err="1"/>
              <a:t>semaglutida</a:t>
            </a:r>
            <a:r>
              <a:rPr lang="es-ES" sz="1600" dirty="0"/>
              <a:t> en la </a:t>
            </a:r>
            <a:r>
              <a:rPr lang="es-ES" sz="1600" dirty="0" smtClean="0"/>
              <a:t>retina, </a:t>
            </a:r>
            <a:r>
              <a:rPr lang="es-ES" sz="1600" dirty="0"/>
              <a:t>independiente de su efecto sobre los niveles de glucosa. Está en marcha un </a:t>
            </a:r>
            <a:r>
              <a:rPr lang="es-ES" sz="1600" dirty="0" smtClean="0"/>
              <a:t>ECA con </a:t>
            </a:r>
            <a:r>
              <a:rPr lang="es-ES" sz="1600" dirty="0" err="1" smtClean="0"/>
              <a:t>semaglutica</a:t>
            </a:r>
            <a:r>
              <a:rPr lang="es-ES" sz="1600" dirty="0" smtClean="0"/>
              <a:t> </a:t>
            </a:r>
            <a:r>
              <a:rPr lang="es-ES" sz="1600" dirty="0" err="1" smtClean="0"/>
              <a:t>sc</a:t>
            </a:r>
            <a:r>
              <a:rPr lang="es-ES" sz="1600" dirty="0" smtClean="0"/>
              <a:t> para investigarlo a </a:t>
            </a:r>
            <a:r>
              <a:rPr lang="es-ES" sz="1600" dirty="0"/>
              <a:t>largo </a:t>
            </a:r>
            <a:r>
              <a:rPr lang="es-ES" sz="1600" dirty="0" smtClean="0"/>
              <a:t>plazo</a:t>
            </a:r>
            <a:r>
              <a:rPr lang="es-ES" sz="1800" dirty="0" smtClean="0"/>
              <a:t>.</a:t>
            </a:r>
          </a:p>
          <a:p>
            <a:pPr marL="285750" indent="-28575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1800" b="1" dirty="0"/>
              <a:t>Otros</a:t>
            </a:r>
            <a:r>
              <a:rPr lang="es-ES" sz="1800" dirty="0"/>
              <a:t>: </a:t>
            </a:r>
            <a:r>
              <a:rPr lang="es-ES" sz="1600" dirty="0" smtClean="0"/>
              <a:t>tumores </a:t>
            </a:r>
            <a:r>
              <a:rPr lang="es-ES" sz="1600" dirty="0"/>
              <a:t>de células C de </a:t>
            </a:r>
            <a:r>
              <a:rPr lang="es-ES" sz="1600" dirty="0" smtClean="0"/>
              <a:t>tiroides en ratones (relevancia desconocida)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312960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09788"/>
            <a:ext cx="9144000" cy="573434"/>
          </a:xfrm>
        </p:spPr>
        <p:txBody>
          <a:bodyPr/>
          <a:lstStyle/>
          <a:p>
            <a:r>
              <a:rPr lang="es-ES_tradnl" sz="2600" dirty="0">
                <a:latin typeface="Arial Black" panose="020B0A04020102020204" pitchFamily="34" charset="0"/>
              </a:rPr>
              <a:t>¿QUÉ DICEN LAS GUÍAS DE PRÁCTICA CLÍNICA? </a:t>
            </a:r>
            <a:endParaRPr lang="es-ES" sz="2600" dirty="0">
              <a:latin typeface="Arial Black" panose="020B0A04020102020204" pitchFamily="34" charset="0"/>
            </a:endParaRPr>
          </a:p>
        </p:txBody>
      </p:sp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01138" y="1028157"/>
            <a:ext cx="8307977" cy="415407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La tendencia actual es incorporar los condicionantes clínicos (ECV, ERC, IC, obesidad…) como factores principales para seleccionar el 2º antidiabético, ya que </a:t>
            </a:r>
            <a:r>
              <a:rPr lang="es-ES" sz="2000" dirty="0" err="1"/>
              <a:t>metformina</a:t>
            </a:r>
            <a:r>
              <a:rPr lang="es-ES" sz="2000" dirty="0"/>
              <a:t> sigue siendo de 1ª </a:t>
            </a:r>
            <a:r>
              <a:rPr lang="es-ES" sz="2000" dirty="0" smtClean="0"/>
              <a:t>elección.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err="1"/>
              <a:t>Gliflozinas</a:t>
            </a:r>
            <a:r>
              <a:rPr lang="es-ES" sz="2000" dirty="0"/>
              <a:t> y arGLP-1 son de 1ª elección en caso de ECV aterosclerótica u obesidad y las </a:t>
            </a:r>
            <a:r>
              <a:rPr lang="es-ES" sz="2000" dirty="0" err="1"/>
              <a:t>gliflozinas</a:t>
            </a:r>
            <a:r>
              <a:rPr lang="es-ES" sz="2000" dirty="0"/>
              <a:t> si existe </a:t>
            </a:r>
            <a:r>
              <a:rPr lang="es-ES" sz="2000" dirty="0" smtClean="0"/>
              <a:t>IC.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En el caso de ERC se prefieren las </a:t>
            </a:r>
            <a:r>
              <a:rPr lang="es-ES" sz="2000" dirty="0" err="1"/>
              <a:t>gliflozinas</a:t>
            </a:r>
            <a:r>
              <a:rPr lang="es-ES" sz="2000" dirty="0"/>
              <a:t> y si no se pueden utilizar debido al filtrado glomerular, los </a:t>
            </a:r>
            <a:r>
              <a:rPr lang="es-ES" sz="2000" dirty="0" smtClean="0"/>
              <a:t>arGLP-1.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>
                <a:ea typeface="+mn-lt"/>
                <a:cs typeface="+mn-lt"/>
              </a:rPr>
              <a:t>Existe discrepancia al considerar si en pacientes con los condicionantes anteriores, el uso de estos antidiabéticos debe ser independiente del control glucémico o si deben utilizarse tras el tratamiento en monoterapia con </a:t>
            </a:r>
            <a:r>
              <a:rPr lang="es-ES" sz="2000" dirty="0" err="1">
                <a:ea typeface="+mn-lt"/>
                <a:cs typeface="+mn-lt"/>
              </a:rPr>
              <a:t>metformina</a:t>
            </a:r>
            <a:r>
              <a:rPr lang="es-ES" sz="2000" dirty="0">
                <a:ea typeface="+mn-lt"/>
                <a:cs typeface="+mn-lt"/>
              </a:rPr>
              <a:t> cuando el objetivo glucémico no se ha </a:t>
            </a:r>
            <a:r>
              <a:rPr lang="es-ES" sz="2000" dirty="0" smtClean="0">
                <a:ea typeface="+mn-lt"/>
                <a:cs typeface="+mn-lt"/>
              </a:rPr>
              <a:t>alcanzado.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Char char="•"/>
            </a:pPr>
            <a:endParaRPr lang="es-ES" sz="2000" dirty="0">
              <a:cs typeface="Calibri"/>
            </a:endParaRPr>
          </a:p>
          <a:p>
            <a:pPr algn="just">
              <a:lnSpc>
                <a:spcPct val="110000"/>
              </a:lnSpc>
              <a:spcBef>
                <a:spcPts val="800"/>
              </a:spcBef>
            </a:pPr>
            <a:endParaRPr lang="es-E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10659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431145" cy="1531087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7036" y="237211"/>
            <a:ext cx="7228015" cy="678871"/>
          </a:xfrm>
        </p:spPr>
        <p:txBody>
          <a:bodyPr>
            <a:normAutofit fontScale="85000" lnSpcReduction="10000"/>
          </a:bodyPr>
          <a:lstStyle/>
          <a:p>
            <a:r>
              <a:rPr lang="es-ES" sz="4000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LUGAR EN TERAPÉUTICA (1)</a:t>
            </a:r>
            <a:endParaRPr lang="es-ES" sz="40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68636" y="941479"/>
            <a:ext cx="7706416" cy="466281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/>
              <a:t>Los arGLP-1 no se consideran fármacos de primera elección para la mayoría de pacientes con DM2</a:t>
            </a:r>
            <a:r>
              <a:rPr lang="es-ES" sz="2000" dirty="0" smtClean="0"/>
              <a:t>.</a:t>
            </a:r>
            <a:endParaRPr lang="es-ES" sz="2000" dirty="0"/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/>
              <a:t>Sin olvidar las preferencias del paciente, </a:t>
            </a:r>
            <a:r>
              <a:rPr lang="es-ES" sz="2000" dirty="0" smtClean="0"/>
              <a:t>al </a:t>
            </a:r>
            <a:r>
              <a:rPr lang="es-ES" sz="2000" dirty="0"/>
              <a:t>establecer </a:t>
            </a:r>
            <a:r>
              <a:rPr lang="es-ES" sz="2000" dirty="0" smtClean="0"/>
              <a:t>su </a:t>
            </a:r>
            <a:r>
              <a:rPr lang="es-ES" sz="2000" dirty="0"/>
              <a:t>relación beneficio-riesgo hay que tener en </a:t>
            </a:r>
            <a:r>
              <a:rPr lang="es-ES" sz="2000" dirty="0" smtClean="0"/>
              <a:t>cuenta, además de </a:t>
            </a:r>
            <a:r>
              <a:rPr lang="es-ES" sz="2000" dirty="0"/>
              <a:t>los beneficios cardiovasculares: </a:t>
            </a:r>
            <a:endParaRPr lang="es-ES" sz="2000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eficacia </a:t>
            </a:r>
            <a:r>
              <a:rPr lang="es-ES" dirty="0"/>
              <a:t>hipoglucemiante y efecto sobre el </a:t>
            </a:r>
            <a:r>
              <a:rPr lang="es-ES" dirty="0" smtClean="0"/>
              <a:t>peso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frecuencia </a:t>
            </a:r>
            <a:r>
              <a:rPr lang="es-ES" dirty="0"/>
              <a:t>de efectos adversos gastrointestinales y ausencia de datos de seguridad a largo </a:t>
            </a:r>
            <a:r>
              <a:rPr lang="es-ES" dirty="0" smtClean="0"/>
              <a:t>plazo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vía </a:t>
            </a:r>
            <a:r>
              <a:rPr lang="es-ES" dirty="0"/>
              <a:t>de administración subcutánea y pauta semanal para algunos </a:t>
            </a:r>
            <a:r>
              <a:rPr lang="es-ES" dirty="0" smtClean="0"/>
              <a:t>arGLP-1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posibilidad </a:t>
            </a:r>
            <a:r>
              <a:rPr lang="es-ES" dirty="0"/>
              <a:t>de utilización en ERC con </a:t>
            </a:r>
            <a:r>
              <a:rPr lang="es-ES" dirty="0" err="1"/>
              <a:t>FGe</a:t>
            </a:r>
            <a:r>
              <a:rPr lang="es-ES" dirty="0"/>
              <a:t> de hasta 15 </a:t>
            </a:r>
            <a:r>
              <a:rPr lang="es-ES" dirty="0" smtClean="0"/>
              <a:t>ml/min/1,73 </a:t>
            </a:r>
            <a:r>
              <a:rPr lang="es-ES" dirty="0"/>
              <a:t>m</a:t>
            </a:r>
            <a:r>
              <a:rPr lang="es-ES" baseline="30000" dirty="0"/>
              <a:t>2</a:t>
            </a:r>
            <a:r>
              <a:rPr lang="es-ES" dirty="0" smtClean="0"/>
              <a:t> </a:t>
            </a:r>
            <a:r>
              <a:rPr lang="es-ES" dirty="0"/>
              <a:t>para </a:t>
            </a:r>
            <a:r>
              <a:rPr lang="es-ES" dirty="0" err="1"/>
              <a:t>liraglutida</a:t>
            </a:r>
            <a:r>
              <a:rPr lang="es-ES" dirty="0"/>
              <a:t>, </a:t>
            </a:r>
            <a:r>
              <a:rPr lang="es-ES" dirty="0" err="1"/>
              <a:t>semaglutida</a:t>
            </a:r>
            <a:r>
              <a:rPr lang="es-ES" dirty="0"/>
              <a:t> y </a:t>
            </a:r>
            <a:r>
              <a:rPr lang="es-ES" dirty="0" err="1" smtClean="0"/>
              <a:t>dulaglutida</a:t>
            </a:r>
            <a:endParaRPr lang="es-ES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ES" dirty="0" smtClean="0"/>
              <a:t>elevado </a:t>
            </a:r>
            <a:r>
              <a:rPr lang="es-ES" dirty="0"/>
              <a:t>coste (2 a 3 veces más </a:t>
            </a:r>
            <a:r>
              <a:rPr lang="es-ES" dirty="0" smtClean="0"/>
              <a:t>que </a:t>
            </a:r>
            <a:r>
              <a:rPr lang="es-ES" dirty="0" err="1"/>
              <a:t>gliflozinas</a:t>
            </a:r>
            <a:r>
              <a:rPr lang="es-ES" dirty="0" smtClean="0"/>
              <a:t>) y restricciones </a:t>
            </a:r>
            <a:r>
              <a:rPr lang="es-ES" dirty="0"/>
              <a:t>para su financiación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 smtClean="0"/>
              <a:t> </a:t>
            </a:r>
            <a:r>
              <a:rPr lang="es-ES" sz="2000" dirty="0"/>
              <a:t>No se deben usar en combinación con los iDPP-4 (</a:t>
            </a:r>
            <a:r>
              <a:rPr lang="es-ES" sz="2000" dirty="0" err="1"/>
              <a:t>gliptinas</a:t>
            </a:r>
            <a:r>
              <a:rPr lang="es-ES" sz="2000" dirty="0" smtClean="0"/>
              <a:t>). </a:t>
            </a:r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Ø"/>
            </a:pPr>
            <a:endParaRPr lang="eu-ES" dirty="0"/>
          </a:p>
        </p:txBody>
      </p:sp>
    </p:spTree>
    <p:extLst>
      <p:ext uri="{BB962C8B-B14F-4D97-AF65-F5344CB8AC3E}">
        <p14:creationId xmlns:p14="http://schemas.microsoft.com/office/powerpoint/2010/main" val="77203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431145" cy="1531087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8973" y="237211"/>
            <a:ext cx="7642376" cy="678871"/>
          </a:xfrm>
        </p:spPr>
        <p:txBody>
          <a:bodyPr>
            <a:normAutofit fontScale="92500"/>
          </a:bodyPr>
          <a:lstStyle/>
          <a:p>
            <a:r>
              <a:rPr lang="es-ES" sz="4000" b="1" dirty="0" smtClean="0">
                <a:solidFill>
                  <a:srgbClr val="5FB1B6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LUGAR EN TERAPÉUTICA</a:t>
            </a:r>
            <a:r>
              <a:rPr lang="es-ES" sz="4000" b="1" dirty="0">
                <a:solidFill>
                  <a:srgbClr val="5FB1B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(2)</a:t>
            </a:r>
            <a:endParaRPr lang="es-ES" sz="4000" b="1" dirty="0">
              <a:solidFill>
                <a:srgbClr val="5FB1B6"/>
              </a:solidFill>
              <a:latin typeface="Arial Black" panose="020B0A04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71870" y="1049965"/>
            <a:ext cx="8059479" cy="47089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 smtClean="0"/>
              <a:t>Los </a:t>
            </a:r>
            <a:r>
              <a:rPr lang="es-ES" sz="2000" dirty="0"/>
              <a:t>resultados de los ECA-CV apoyan el uso de </a:t>
            </a:r>
            <a:r>
              <a:rPr lang="es-ES" sz="2000" dirty="0" err="1"/>
              <a:t>liraglutida</a:t>
            </a:r>
            <a:r>
              <a:rPr lang="es-ES" sz="2000" dirty="0"/>
              <a:t> y </a:t>
            </a:r>
            <a:r>
              <a:rPr lang="es-ES" sz="2000" dirty="0" err="1"/>
              <a:t>dulaglutida</a:t>
            </a:r>
            <a:r>
              <a:rPr lang="es-ES" sz="2000" dirty="0"/>
              <a:t> (evidencia no concluyente para </a:t>
            </a:r>
            <a:r>
              <a:rPr lang="es-ES" sz="2000" dirty="0" err="1"/>
              <a:t>semaglutida</a:t>
            </a:r>
            <a:r>
              <a:rPr lang="es-ES" sz="2000" dirty="0"/>
              <a:t> </a:t>
            </a:r>
            <a:r>
              <a:rPr lang="es-ES" sz="2000" dirty="0" err="1" smtClean="0"/>
              <a:t>sc</a:t>
            </a:r>
            <a:r>
              <a:rPr lang="es-ES" sz="2000" dirty="0" smtClean="0"/>
              <a:t>) </a:t>
            </a:r>
            <a:r>
              <a:rPr lang="es-ES" sz="2000" dirty="0"/>
              <a:t>en pacientes con DM2 </a:t>
            </a:r>
            <a:r>
              <a:rPr lang="es-ES" sz="2000" dirty="0" smtClean="0"/>
              <a:t>y ECV establecida </a:t>
            </a:r>
            <a:r>
              <a:rPr lang="es-ES" sz="2000" dirty="0"/>
              <a:t>y en menor medida en pacientes de alto RCV </a:t>
            </a:r>
            <a:r>
              <a:rPr lang="es-ES" sz="2000" dirty="0" smtClean="0"/>
              <a:t>o </a:t>
            </a:r>
            <a:r>
              <a:rPr lang="es-ES" sz="2000" dirty="0"/>
              <a:t>con </a:t>
            </a:r>
            <a:r>
              <a:rPr lang="es-ES" sz="2000" dirty="0" smtClean="0"/>
              <a:t>ERC, </a:t>
            </a:r>
            <a:r>
              <a:rPr lang="es-ES" sz="2000" dirty="0"/>
              <a:t>especialmente en combinación con </a:t>
            </a:r>
            <a:r>
              <a:rPr lang="es-ES" sz="2000" dirty="0" err="1"/>
              <a:t>metformina</a:t>
            </a:r>
            <a:r>
              <a:rPr lang="es-ES" sz="2000" dirty="0"/>
              <a:t> y si la HbA1c&gt;7</a:t>
            </a:r>
            <a:r>
              <a:rPr lang="es-ES" sz="2000" dirty="0" smtClean="0"/>
              <a:t>%.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/>
              <a:t>En pacientes con obesidad y mal control glucémico podría considerarse añadir un arGLP-1 </a:t>
            </a:r>
            <a:r>
              <a:rPr lang="es-ES" sz="2000" dirty="0" smtClean="0"/>
              <a:t>a </a:t>
            </a:r>
            <a:r>
              <a:rPr lang="es-ES" sz="2000" dirty="0" err="1" smtClean="0"/>
              <a:t>metformina</a:t>
            </a:r>
            <a:r>
              <a:rPr lang="es-ES" sz="2000" dirty="0" smtClean="0"/>
              <a:t>, </a:t>
            </a:r>
            <a:r>
              <a:rPr lang="es-ES" sz="2000" dirty="0"/>
              <a:t>con el objetivo de reducir el </a:t>
            </a:r>
            <a:r>
              <a:rPr lang="es-ES" sz="2000" dirty="0" smtClean="0"/>
              <a:t>peso.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/>
              <a:t>Ante la ausencia de ensayos comparativos entre iSGLT-2 </a:t>
            </a:r>
            <a:r>
              <a:rPr lang="es-ES" sz="2000" dirty="0" smtClean="0"/>
              <a:t>y arGLP-1, </a:t>
            </a:r>
            <a:r>
              <a:rPr lang="es-ES" sz="2000" dirty="0"/>
              <a:t>los arGLP-1 estarían especialmente indicados cuando los iSGLT-2 no son tolerados o no están aconsejados (pacientes con </a:t>
            </a:r>
            <a:r>
              <a:rPr lang="es-ES" sz="2000" dirty="0" err="1"/>
              <a:t>arteriopatía</a:t>
            </a:r>
            <a:r>
              <a:rPr lang="es-ES" sz="2000" dirty="0"/>
              <a:t> periférica o neuropatía periférica, </a:t>
            </a:r>
            <a:r>
              <a:rPr lang="es-ES" sz="2000" dirty="0" err="1"/>
              <a:t>FGe</a:t>
            </a:r>
            <a:r>
              <a:rPr lang="es-ES" sz="2000" dirty="0"/>
              <a:t>&lt;30-45 ml/min/1,73 m</a:t>
            </a:r>
            <a:r>
              <a:rPr lang="es-ES" sz="2000" baseline="30000" dirty="0"/>
              <a:t>2</a:t>
            </a:r>
            <a:r>
              <a:rPr lang="es-ES" sz="2000" dirty="0" smtClean="0"/>
              <a:t>…).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sz="2000" dirty="0"/>
              <a:t>P</a:t>
            </a:r>
            <a:r>
              <a:rPr lang="es-ES" sz="2000" dirty="0" smtClean="0"/>
              <a:t>odría </a:t>
            </a:r>
            <a:r>
              <a:rPr lang="es-ES" sz="2000" dirty="0"/>
              <a:t>considerarse su uso en pacientes que precisen un primer inyectable, </a:t>
            </a:r>
            <a:r>
              <a:rPr lang="es-ES" sz="2000" dirty="0" smtClean="0"/>
              <a:t>y en pacientes </a:t>
            </a:r>
            <a:r>
              <a:rPr lang="es-ES" sz="2000" dirty="0"/>
              <a:t>en tratamiento con insulina basal, antes de añadir la insulina </a:t>
            </a:r>
            <a:r>
              <a:rPr lang="es-ES" sz="2000" dirty="0" err="1" smtClean="0"/>
              <a:t>prandial</a:t>
            </a:r>
            <a:r>
              <a:rPr lang="es-ES" sz="2000" dirty="0" smtClean="0"/>
              <a:t>.</a:t>
            </a:r>
            <a:endParaRPr lang="es-ES" sz="2000" dirty="0"/>
          </a:p>
          <a:p>
            <a:pPr marL="800100" lvl="1" indent="-342900" algn="just">
              <a:spcBef>
                <a:spcPts val="600"/>
              </a:spcBef>
              <a:buFont typeface="Wingdings" pitchFamily="2" charset="2"/>
              <a:buChar char="Ø"/>
            </a:pPr>
            <a:endParaRPr lang="eu-ES" sz="2000" dirty="0"/>
          </a:p>
        </p:txBody>
      </p:sp>
    </p:spTree>
    <p:extLst>
      <p:ext uri="{BB962C8B-B14F-4D97-AF65-F5344CB8AC3E}">
        <p14:creationId xmlns:p14="http://schemas.microsoft.com/office/powerpoint/2010/main" val="57861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6086" y="861399"/>
            <a:ext cx="72819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71722" y="3411762"/>
            <a:ext cx="5444336" cy="107721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s-ES" sz="3200" b="1" dirty="0" smtClean="0">
                <a:solidFill>
                  <a:srgbClr val="4BACC6"/>
                </a:solidFill>
                <a:latin typeface="Arial Black" pitchFamily="34" charset="0"/>
                <a:hlinkClick r:id="rId2"/>
              </a:rPr>
              <a:t>INFAC 2020 </a:t>
            </a:r>
            <a:r>
              <a:rPr lang="es-ES" sz="3200" b="1" dirty="0" err="1" smtClean="0">
                <a:solidFill>
                  <a:srgbClr val="4BACC6"/>
                </a:solidFill>
                <a:latin typeface="Arial Black" pitchFamily="34" charset="0"/>
                <a:hlinkClick r:id="rId2"/>
              </a:rPr>
              <a:t>Vol</a:t>
            </a:r>
            <a:r>
              <a:rPr lang="es-ES" sz="3200" b="1" dirty="0" smtClean="0">
                <a:solidFill>
                  <a:srgbClr val="4BACC6"/>
                </a:solidFill>
                <a:latin typeface="Arial Black" pitchFamily="34" charset="0"/>
                <a:hlinkClick r:id="rId2"/>
              </a:rPr>
              <a:t> 28 nº5</a:t>
            </a:r>
            <a:endParaRPr lang="es-ES" sz="3200" b="1" dirty="0">
              <a:solidFill>
                <a:srgbClr val="4BACC6"/>
              </a:solidFill>
              <a:latin typeface="Arial Black" pitchFamily="34" charset="0"/>
            </a:endParaRPr>
          </a:p>
          <a:p>
            <a:endParaRPr lang="es-ES" sz="3200" b="1" dirty="0">
              <a:solidFill>
                <a:srgbClr val="5FB1B6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165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9298" y="457200"/>
            <a:ext cx="7772400" cy="648393"/>
          </a:xfrm>
        </p:spPr>
        <p:txBody>
          <a:bodyPr/>
          <a:lstStyle/>
          <a:p>
            <a:r>
              <a:rPr lang="es-ES" sz="4000" dirty="0">
                <a:solidFill>
                  <a:srgbClr val="4BACC6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1280160"/>
            <a:ext cx="8242577" cy="3375924"/>
          </a:xfrm>
          <a:solidFill>
            <a:srgbClr val="5FACBC"/>
          </a:solidFill>
        </p:spPr>
        <p:txBody>
          <a:bodyPr>
            <a:normAutofit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INTRODUCCIÓN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schemeClr val="bg1"/>
                </a:solidFill>
              </a:rPr>
              <a:t>MECANISMO DE ACCIÓN Y EFICACIA HIPOGLUCEMIANTE</a:t>
            </a:r>
            <a:endParaRPr lang="es-ES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ENSAYOS </a:t>
            </a:r>
            <a:r>
              <a:rPr lang="es-ES" dirty="0" smtClean="0">
                <a:solidFill>
                  <a:schemeClr val="bg1"/>
                </a:solidFill>
              </a:rPr>
              <a:t>DE </a:t>
            </a:r>
            <a:r>
              <a:rPr lang="es-ES" dirty="0">
                <a:solidFill>
                  <a:schemeClr val="bg1"/>
                </a:solidFill>
              </a:rPr>
              <a:t>SEGURIDAD CARDIOVASCULAR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bg1"/>
                </a:solidFill>
              </a:rPr>
              <a:t>EFECTOS </a:t>
            </a:r>
            <a:r>
              <a:rPr lang="es-ES" dirty="0">
                <a:solidFill>
                  <a:schemeClr val="bg1"/>
                </a:solidFill>
              </a:rPr>
              <a:t>ADVERSOS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¿QUÉ DICEN LAS GUÍAS DE PRÁCTICA CLÍNICA?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LUGAR EN TERAPÉUTICA</a:t>
            </a:r>
          </a:p>
          <a:p>
            <a:pPr algn="just">
              <a:lnSpc>
                <a:spcPct val="110000"/>
              </a:lnSpc>
            </a:pP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077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6" y="182880"/>
            <a:ext cx="7772400" cy="665018"/>
          </a:xfrm>
        </p:spPr>
        <p:txBody>
          <a:bodyPr/>
          <a:lstStyle/>
          <a:p>
            <a:r>
              <a:rPr lang="es-ES" sz="3600" dirty="0">
                <a:latin typeface="Arial Black" panose="020B0A04020102020204" pitchFamily="34" charset="0"/>
              </a:rPr>
              <a:t>INTRODUCCIÓN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600" y="1650432"/>
            <a:ext cx="8010697" cy="2810766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En el </a:t>
            </a:r>
            <a:r>
              <a:rPr lang="es-ES" sz="2000" dirty="0" smtClean="0">
                <a:hlinkClick r:id="rId2"/>
              </a:rPr>
              <a:t>INFAC Vol</a:t>
            </a:r>
            <a:r>
              <a:rPr lang="es-ES" sz="2000" dirty="0">
                <a:hlinkClick r:id="rId2"/>
              </a:rPr>
              <a:t>. 28 (4</a:t>
            </a:r>
            <a:r>
              <a:rPr lang="es-ES" sz="2000" dirty="0" smtClean="0">
                <a:hlinkClick r:id="rId2"/>
              </a:rPr>
              <a:t>) </a:t>
            </a:r>
            <a:r>
              <a:rPr lang="es-ES" sz="2000" dirty="0"/>
              <a:t>se realizó una revisión de los iSGLT-2 (</a:t>
            </a:r>
            <a:r>
              <a:rPr lang="es-ES" sz="2000" dirty="0" err="1"/>
              <a:t>gliflozinas</a:t>
            </a:r>
            <a:r>
              <a:rPr lang="es-ES" sz="2000" dirty="0"/>
              <a:t>) y sus beneficios a nivel cardiovascular. </a:t>
            </a: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Algunos </a:t>
            </a:r>
            <a:r>
              <a:rPr lang="es-ES" sz="2000" dirty="0"/>
              <a:t>principios activos del grupo de los </a:t>
            </a:r>
            <a:r>
              <a:rPr lang="es-ES" sz="2000" b="1" dirty="0"/>
              <a:t>agonistas del receptor del Glucagon-Like-Peptide-1 (arGLP-1</a:t>
            </a:r>
            <a:r>
              <a:rPr lang="es-ES" sz="2000" b="1" dirty="0" smtClean="0"/>
              <a:t>)</a:t>
            </a:r>
            <a:r>
              <a:rPr lang="es-ES" sz="2000" dirty="0" smtClean="0"/>
              <a:t> son antidiabéticos </a:t>
            </a:r>
            <a:r>
              <a:rPr lang="es-ES" sz="2000" dirty="0"/>
              <a:t>no </a:t>
            </a:r>
            <a:r>
              <a:rPr lang="es-ES" sz="2000" dirty="0" err="1"/>
              <a:t>insulínicos</a:t>
            </a:r>
            <a:r>
              <a:rPr lang="es-ES" sz="2000" dirty="0"/>
              <a:t> </a:t>
            </a:r>
            <a:r>
              <a:rPr lang="es-ES" sz="2000" dirty="0" smtClean="0"/>
              <a:t>que, al igual que las </a:t>
            </a:r>
            <a:r>
              <a:rPr lang="es-ES" sz="2000" dirty="0" err="1" smtClean="0"/>
              <a:t>gliflozinas</a:t>
            </a:r>
            <a:r>
              <a:rPr lang="es-ES" sz="2000" dirty="0" smtClean="0"/>
              <a:t>, </a:t>
            </a:r>
            <a:r>
              <a:rPr lang="es-ES" sz="2000" dirty="0"/>
              <a:t>no solo han mostrado seguridad cardiovascular, sino que además disminuyen el riesgo de </a:t>
            </a:r>
            <a:r>
              <a:rPr lang="es-ES" sz="2000" dirty="0" smtClean="0"/>
              <a:t>eventos.</a:t>
            </a:r>
          </a:p>
        </p:txBody>
      </p:sp>
    </p:spTree>
    <p:extLst>
      <p:ext uri="{BB962C8B-B14F-4D97-AF65-F5344CB8AC3E}">
        <p14:creationId xmlns:p14="http://schemas.microsoft.com/office/powerpoint/2010/main" val="17805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1138" y="231228"/>
            <a:ext cx="8040189" cy="956441"/>
          </a:xfrm>
        </p:spPr>
        <p:txBody>
          <a:bodyPr/>
          <a:lstStyle/>
          <a:p>
            <a:r>
              <a:rPr lang="es-ES" sz="3200" dirty="0">
                <a:latin typeface="Arial Black" panose="020B0A04020102020204" pitchFamily="34" charset="0"/>
              </a:rPr>
              <a:t>MECANISMO DE </a:t>
            </a:r>
            <a:r>
              <a:rPr lang="es-ES" sz="3200" dirty="0" smtClean="0">
                <a:latin typeface="Arial Black" panose="020B0A04020102020204" pitchFamily="34" charset="0"/>
              </a:rPr>
              <a:t>ACCIÓN Y </a:t>
            </a:r>
            <a:r>
              <a:rPr lang="es-ES" sz="3200" dirty="0">
                <a:latin typeface="Arial Black" panose="020B0A04020102020204" pitchFamily="34" charset="0"/>
              </a:rPr>
              <a:t>EFICACIA </a:t>
            </a:r>
            <a:r>
              <a:rPr lang="es-ES" sz="3200" dirty="0" smtClean="0">
                <a:latin typeface="Arial Black" panose="020B0A04020102020204" pitchFamily="34" charset="0"/>
              </a:rPr>
              <a:t>HIPOGLUCEMIANTE  (1) 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7243" y="1315326"/>
            <a:ext cx="8307977" cy="4149039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Mecanismo basado en </a:t>
            </a:r>
            <a:r>
              <a:rPr lang="es-ES" sz="2000" dirty="0"/>
              <a:t>las acciones </a:t>
            </a:r>
            <a:r>
              <a:rPr lang="es-ES" sz="2000" dirty="0" err="1" smtClean="0"/>
              <a:t>glucorreguladoras</a:t>
            </a:r>
            <a:r>
              <a:rPr lang="es-ES" sz="2000" dirty="0" smtClean="0"/>
              <a:t> de </a:t>
            </a:r>
            <a:r>
              <a:rPr lang="es-ES" sz="2000" dirty="0"/>
              <a:t>las «</a:t>
            </a:r>
            <a:r>
              <a:rPr lang="es-ES" sz="2000" dirty="0" err="1"/>
              <a:t>incretinas</a:t>
            </a:r>
            <a:r>
              <a:rPr lang="es-ES" sz="2000" dirty="0"/>
              <a:t>», </a:t>
            </a:r>
            <a:r>
              <a:rPr lang="es-ES" sz="2000" dirty="0" smtClean="0"/>
              <a:t>hormonas </a:t>
            </a:r>
            <a:r>
              <a:rPr lang="es-ES" sz="2000" dirty="0"/>
              <a:t>endógenas secretadas tras la ingesta por las células del intestino delgado, que actúan sobre las células β</a:t>
            </a:r>
            <a:r>
              <a:rPr lang="es-ES" sz="2000" dirty="0" smtClean="0"/>
              <a:t> </a:t>
            </a:r>
            <a:r>
              <a:rPr lang="es-ES" sz="2000" dirty="0"/>
              <a:t>del </a:t>
            </a:r>
            <a:r>
              <a:rPr lang="es-ES" sz="2000" dirty="0" smtClean="0"/>
              <a:t>páncreas. </a:t>
            </a:r>
            <a:r>
              <a:rPr lang="es-ES" sz="2000" dirty="0"/>
              <a:t>Son responsables del 50-70% de la secreción </a:t>
            </a:r>
            <a:r>
              <a:rPr lang="es-ES" sz="2000" dirty="0" err="1"/>
              <a:t>posprandial</a:t>
            </a:r>
            <a:r>
              <a:rPr lang="es-ES" sz="2000" dirty="0"/>
              <a:t> de </a:t>
            </a:r>
            <a:r>
              <a:rPr lang="es-ES" sz="2000" dirty="0" smtClean="0"/>
              <a:t>insulina (entre </a:t>
            </a:r>
            <a:r>
              <a:rPr lang="es-ES" sz="2000" dirty="0"/>
              <a:t>las más representativas está el </a:t>
            </a:r>
            <a:r>
              <a:rPr lang="es-ES" sz="2000" dirty="0" smtClean="0"/>
              <a:t>GLP-1).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Las </a:t>
            </a:r>
            <a:r>
              <a:rPr lang="es-ES" sz="2000" dirty="0" err="1"/>
              <a:t>incretinas</a:t>
            </a:r>
            <a:r>
              <a:rPr lang="es-ES" sz="2000" dirty="0"/>
              <a:t> son degradadas </a:t>
            </a:r>
            <a:r>
              <a:rPr lang="es-ES" sz="2000" dirty="0" smtClean="0"/>
              <a:t>en </a:t>
            </a:r>
            <a:r>
              <a:rPr lang="es-ES" sz="2000" dirty="0"/>
              <a:t>1-2 </a:t>
            </a:r>
            <a:r>
              <a:rPr lang="es-ES" sz="2000" dirty="0" smtClean="0"/>
              <a:t>minutos </a:t>
            </a:r>
            <a:r>
              <a:rPr lang="es-ES" sz="2000" dirty="0"/>
              <a:t>por la enzima </a:t>
            </a:r>
            <a:r>
              <a:rPr lang="es-ES" sz="2000" dirty="0" err="1"/>
              <a:t>Dipeptidil</a:t>
            </a:r>
            <a:r>
              <a:rPr lang="es-ES" sz="2000" dirty="0"/>
              <a:t> Peptidasa-4 (DPP-4). </a:t>
            </a:r>
            <a:r>
              <a:rPr lang="es-ES" sz="2000" dirty="0" smtClean="0"/>
              <a:t>Los arGLP-1 no son </a:t>
            </a:r>
            <a:r>
              <a:rPr lang="es-ES" sz="2000" dirty="0"/>
              <a:t>metabolizados </a:t>
            </a:r>
            <a:r>
              <a:rPr lang="es-ES" sz="2000" dirty="0" smtClean="0"/>
              <a:t>por la </a:t>
            </a:r>
            <a:r>
              <a:rPr lang="es-ES" sz="2000" dirty="0"/>
              <a:t>DPP-4</a:t>
            </a:r>
            <a:r>
              <a:rPr lang="es-ES" sz="2000" dirty="0" smtClean="0"/>
              <a:t>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Aumentan la </a:t>
            </a:r>
            <a:r>
              <a:rPr lang="es-ES" sz="2000" dirty="0"/>
              <a:t>secreción de insulina </a:t>
            </a:r>
            <a:r>
              <a:rPr lang="es-ES" sz="2000" dirty="0" smtClean="0"/>
              <a:t>y disminuyen </a:t>
            </a:r>
            <a:r>
              <a:rPr lang="es-ES" sz="2000" dirty="0"/>
              <a:t>la secreción de glucagón, de forma glucosa dependiente. </a:t>
            </a: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Retrasan </a:t>
            </a:r>
            <a:r>
              <a:rPr lang="es-ES" sz="2000" dirty="0"/>
              <a:t>el vaciado gástrico </a:t>
            </a:r>
            <a:r>
              <a:rPr lang="es-ES" sz="2000" dirty="0" smtClean="0"/>
              <a:t>y </a:t>
            </a:r>
            <a:r>
              <a:rPr lang="es-ES" sz="2000" dirty="0"/>
              <a:t>reducen la ingesta de alimentos debido a una disminución del apetito y </a:t>
            </a:r>
            <a:r>
              <a:rPr lang="es-ES" sz="2000" dirty="0" smtClean="0"/>
              <a:t>aumento </a:t>
            </a:r>
            <a:r>
              <a:rPr lang="es-ES" sz="2000" dirty="0"/>
              <a:t>de la </a:t>
            </a:r>
            <a:r>
              <a:rPr lang="es-ES" sz="2000" dirty="0" smtClean="0"/>
              <a:t>saciedad.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93992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7243" y="1386494"/>
            <a:ext cx="8307977" cy="390831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Los arGLP-1 se </a:t>
            </a:r>
            <a:r>
              <a:rPr lang="es-ES" sz="2000" dirty="0"/>
              <a:t>diferencian </a:t>
            </a:r>
            <a:r>
              <a:rPr lang="es-ES" sz="2000" dirty="0" smtClean="0"/>
              <a:t>en </a:t>
            </a:r>
            <a:r>
              <a:rPr lang="es-ES" sz="2000" dirty="0"/>
              <a:t>la </a:t>
            </a:r>
            <a:r>
              <a:rPr lang="es-ES" sz="2000" b="1" dirty="0"/>
              <a:t>estructura</a:t>
            </a:r>
            <a:r>
              <a:rPr lang="es-ES" sz="2000" dirty="0"/>
              <a:t> (</a:t>
            </a:r>
            <a:r>
              <a:rPr lang="es-ES" sz="2000" dirty="0" err="1"/>
              <a:t>lixisenatida</a:t>
            </a:r>
            <a:r>
              <a:rPr lang="es-ES" sz="2000" dirty="0"/>
              <a:t> y </a:t>
            </a:r>
            <a:r>
              <a:rPr lang="es-ES" sz="2000" dirty="0" err="1"/>
              <a:t>exenatida</a:t>
            </a:r>
            <a:r>
              <a:rPr lang="es-ES" sz="2000" dirty="0"/>
              <a:t> </a:t>
            </a:r>
            <a:r>
              <a:rPr lang="es-ES" sz="2000" dirty="0" smtClean="0"/>
              <a:t>derivados </a:t>
            </a:r>
            <a:r>
              <a:rPr lang="es-ES" sz="2000" dirty="0"/>
              <a:t>de la </a:t>
            </a:r>
            <a:r>
              <a:rPr lang="es-ES" sz="2000" dirty="0" smtClean="0"/>
              <a:t>exendina-4; el resto, análogos </a:t>
            </a:r>
            <a:r>
              <a:rPr lang="es-ES" sz="2000" dirty="0"/>
              <a:t>del GLP-1 humano) y en la </a:t>
            </a:r>
            <a:r>
              <a:rPr lang="es-ES" sz="2000" b="1" dirty="0"/>
              <a:t>duración de </a:t>
            </a:r>
            <a:r>
              <a:rPr lang="es-ES" sz="2000" b="1" dirty="0" smtClean="0"/>
              <a:t>acción </a:t>
            </a:r>
            <a:r>
              <a:rPr lang="es-ES" sz="2000" dirty="0" smtClean="0"/>
              <a:t>(</a:t>
            </a:r>
            <a:r>
              <a:rPr lang="es-ES" sz="2000" dirty="0" err="1" smtClean="0"/>
              <a:t>exenatida</a:t>
            </a:r>
            <a:r>
              <a:rPr lang="es-ES" sz="2000" dirty="0" smtClean="0"/>
              <a:t> </a:t>
            </a:r>
            <a:r>
              <a:rPr lang="es-ES" sz="2000" dirty="0"/>
              <a:t>diaria y </a:t>
            </a:r>
            <a:r>
              <a:rPr lang="es-ES" sz="2000" dirty="0" err="1" smtClean="0"/>
              <a:t>lixisenatida</a:t>
            </a:r>
            <a:r>
              <a:rPr lang="es-ES" sz="2000" dirty="0" smtClean="0"/>
              <a:t>: acción corta; </a:t>
            </a:r>
            <a:r>
              <a:rPr lang="es-ES" sz="2000" dirty="0" err="1" smtClean="0"/>
              <a:t>exenatida</a:t>
            </a:r>
            <a:r>
              <a:rPr lang="es-ES" sz="2000" dirty="0" smtClean="0"/>
              <a:t> </a:t>
            </a:r>
            <a:r>
              <a:rPr lang="es-ES" sz="2000" dirty="0"/>
              <a:t>semanal, </a:t>
            </a:r>
            <a:r>
              <a:rPr lang="es-ES" sz="2000" dirty="0" err="1"/>
              <a:t>liraglutida</a:t>
            </a:r>
            <a:r>
              <a:rPr lang="es-ES" sz="2000" dirty="0"/>
              <a:t>, ▼</a:t>
            </a:r>
            <a:r>
              <a:rPr lang="es-ES" sz="2000" dirty="0" err="1"/>
              <a:t>semaglutida</a:t>
            </a:r>
            <a:r>
              <a:rPr lang="es-ES" sz="2000" dirty="0"/>
              <a:t> y </a:t>
            </a:r>
            <a:r>
              <a:rPr lang="es-ES" sz="2000" dirty="0" err="1" smtClean="0"/>
              <a:t>dulaglutida</a:t>
            </a:r>
            <a:r>
              <a:rPr lang="es-ES" sz="2000" dirty="0" smtClean="0"/>
              <a:t>: acción larga).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Administración subcutánea. Próximamente </a:t>
            </a:r>
            <a:r>
              <a:rPr lang="es-ES" sz="2000" dirty="0"/>
              <a:t>se comercializará la primera forma oral </a:t>
            </a:r>
            <a:r>
              <a:rPr lang="es-ES" sz="2000" dirty="0" smtClean="0"/>
              <a:t>(</a:t>
            </a:r>
            <a:r>
              <a:rPr lang="es-ES" sz="2000" dirty="0" err="1" smtClean="0"/>
              <a:t>semaglutida</a:t>
            </a:r>
            <a:r>
              <a:rPr lang="es-ES" sz="2000" dirty="0" smtClean="0"/>
              <a:t> oral).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/>
              <a:t>R</a:t>
            </a:r>
            <a:r>
              <a:rPr lang="es-ES" sz="2000" dirty="0" smtClean="0"/>
              <a:t>equieren visado </a:t>
            </a:r>
            <a:r>
              <a:rPr lang="es-ES" sz="2000" dirty="0"/>
              <a:t>de </a:t>
            </a:r>
            <a:r>
              <a:rPr lang="es-ES" sz="2000" dirty="0" smtClean="0"/>
              <a:t>inspección para </a:t>
            </a:r>
            <a:r>
              <a:rPr lang="es-ES" sz="2000" dirty="0"/>
              <a:t>su </a:t>
            </a:r>
            <a:r>
              <a:rPr lang="es-ES" sz="2000" dirty="0" smtClean="0"/>
              <a:t>financiación, restringida </a:t>
            </a:r>
            <a:r>
              <a:rPr lang="es-ES" sz="2000" dirty="0"/>
              <a:t>a la terapia combinada, en pacientes con IMC &gt;30 kg/m</a:t>
            </a:r>
            <a:r>
              <a:rPr lang="es-ES" sz="2000" baseline="30000" dirty="0"/>
              <a:t>2</a:t>
            </a:r>
            <a:r>
              <a:rPr lang="es-ES" sz="2000" dirty="0" smtClean="0"/>
              <a:t>.</a:t>
            </a:r>
            <a:r>
              <a:rPr lang="es-ES" sz="2000" dirty="0"/>
              <a:t> </a:t>
            </a: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Los de acción corta: mayor efecto sobre el retraso del vaciado gástrico y la hiperglucemia </a:t>
            </a:r>
            <a:r>
              <a:rPr lang="es-ES" sz="2000" dirty="0" err="1" smtClean="0"/>
              <a:t>posprandial</a:t>
            </a:r>
            <a:r>
              <a:rPr lang="es-ES" sz="2000" dirty="0" smtClean="0"/>
              <a:t> y menor efecto sobre la glucosa en ayunas.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01138" y="231228"/>
            <a:ext cx="8040189" cy="9564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ES" sz="3200" dirty="0" smtClean="0">
                <a:latin typeface="Arial Black" panose="020B0A04020102020204" pitchFamily="34" charset="0"/>
              </a:rPr>
              <a:t>MECANISMO DE ACCIÓN Y EFICACIA HIPOGLUCEMIANTE  (2) </a:t>
            </a:r>
            <a:endParaRPr lang="es-E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7243" y="1766511"/>
            <a:ext cx="8307977" cy="293769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Reducen </a:t>
            </a:r>
            <a:r>
              <a:rPr lang="es-ES" sz="2000" dirty="0"/>
              <a:t>la HbA1c </a:t>
            </a:r>
            <a:r>
              <a:rPr lang="es-ES" sz="2000" dirty="0" smtClean="0"/>
              <a:t>un 1-1,5</a:t>
            </a:r>
            <a:r>
              <a:rPr lang="es-ES" sz="2000" dirty="0"/>
              <a:t>% (efecto mayor para los </a:t>
            </a:r>
            <a:r>
              <a:rPr lang="es-ES" sz="2000" dirty="0" smtClean="0"/>
              <a:t>de </a:t>
            </a:r>
            <a:r>
              <a:rPr lang="es-ES" sz="2000" dirty="0"/>
              <a:t>larga </a:t>
            </a:r>
            <a:r>
              <a:rPr lang="es-ES" sz="2000" dirty="0" smtClean="0"/>
              <a:t>duración)</a:t>
            </a:r>
            <a:endParaRPr lang="es-ES" sz="2000" dirty="0"/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Disminuyen </a:t>
            </a:r>
            <a:r>
              <a:rPr lang="es-ES" sz="2000" dirty="0"/>
              <a:t>el peso </a:t>
            </a:r>
            <a:r>
              <a:rPr lang="es-ES" sz="2000" dirty="0" smtClean="0"/>
              <a:t>(desde 0,7 </a:t>
            </a:r>
            <a:r>
              <a:rPr lang="es-ES" sz="2000" dirty="0"/>
              <a:t>kg con </a:t>
            </a:r>
            <a:r>
              <a:rPr lang="es-ES" sz="2000" dirty="0" err="1"/>
              <a:t>lixisenatida</a:t>
            </a:r>
            <a:r>
              <a:rPr lang="es-ES" sz="2000" dirty="0"/>
              <a:t> </a:t>
            </a:r>
            <a:r>
              <a:rPr lang="es-ES" sz="2000" dirty="0" smtClean="0"/>
              <a:t>a </a:t>
            </a:r>
            <a:r>
              <a:rPr lang="es-ES" sz="2000" dirty="0"/>
              <a:t>4,3 kg con </a:t>
            </a:r>
            <a:r>
              <a:rPr lang="es-ES" sz="2000" dirty="0" err="1" smtClean="0"/>
              <a:t>semaglutida</a:t>
            </a:r>
            <a:r>
              <a:rPr lang="es-ES" sz="2000" dirty="0" smtClean="0"/>
              <a:t> </a:t>
            </a:r>
            <a:r>
              <a:rPr lang="es-ES" sz="2000" dirty="0" err="1" smtClean="0"/>
              <a:t>sc</a:t>
            </a:r>
            <a:r>
              <a:rPr lang="es-ES" sz="2000" dirty="0" smtClean="0"/>
              <a:t> 1 mg, </a:t>
            </a:r>
            <a:r>
              <a:rPr lang="es-ES" sz="2000" dirty="0"/>
              <a:t>en los </a:t>
            </a:r>
            <a:r>
              <a:rPr lang="es-ES" sz="2000" dirty="0" smtClean="0"/>
              <a:t>ECA-CV).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Presentan </a:t>
            </a:r>
            <a:r>
              <a:rPr lang="es-ES" sz="2000" dirty="0"/>
              <a:t>bajo riesgo de </a:t>
            </a:r>
            <a:r>
              <a:rPr lang="es-ES" sz="2000" dirty="0" smtClean="0"/>
              <a:t>hipoglucemias. </a:t>
            </a:r>
          </a:p>
          <a:p>
            <a:pPr marL="342900" indent="-342900" algn="just">
              <a:lnSpc>
                <a:spcPct val="11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s-ES" sz="2000" dirty="0" smtClean="0"/>
              <a:t>Producen pequeña </a:t>
            </a:r>
            <a:r>
              <a:rPr lang="es-ES" sz="2000" dirty="0"/>
              <a:t>disminución de la presión arterial sistólica (1-2,6 </a:t>
            </a:r>
            <a:r>
              <a:rPr lang="es-ES" sz="2000" dirty="0" err="1"/>
              <a:t>mmHg</a:t>
            </a:r>
            <a:r>
              <a:rPr lang="es-ES" sz="2000" dirty="0"/>
              <a:t>) y aumento de la frecuencia cardiaca (0,5-3 </a:t>
            </a:r>
            <a:r>
              <a:rPr lang="es-ES" sz="2000" dirty="0" err="1"/>
              <a:t>lpm</a:t>
            </a:r>
            <a:r>
              <a:rPr lang="es-ES" sz="2000" dirty="0"/>
              <a:t>)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01138" y="171177"/>
            <a:ext cx="8040189" cy="95644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ES" sz="3200" dirty="0" smtClean="0">
                <a:latin typeface="Arial Black" panose="020B0A04020102020204" pitchFamily="34" charset="0"/>
              </a:rPr>
              <a:t>MECANISMO DE ACCIÓN Y EFICACIA HIPOGLUCEMIANTE  (3) </a:t>
            </a:r>
            <a:endParaRPr lang="es-E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50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187287"/>
            <a:ext cx="7772400" cy="1048527"/>
          </a:xfrm>
        </p:spPr>
        <p:txBody>
          <a:bodyPr/>
          <a:lstStyle/>
          <a:p>
            <a:r>
              <a:rPr lang="es-ES_tradnl" sz="3200" dirty="0">
                <a:latin typeface="Arial Black" panose="020B0A04020102020204" pitchFamily="34" charset="0"/>
              </a:rPr>
              <a:t>ENSAYOS CLÍNICOS DE SEGURIDAD CARDIOVASCULAR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72662" y="1355834"/>
            <a:ext cx="8008883" cy="3901966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Las agencias reguladoras, desde 2008, han exigido </a:t>
            </a:r>
            <a:r>
              <a:rPr lang="es-ES" sz="2000" dirty="0"/>
              <a:t>los laboratorios que demuestren que los nuevos antidiabéticos no aumentan el </a:t>
            </a:r>
            <a:r>
              <a:rPr lang="es-ES" sz="2000" dirty="0" smtClean="0"/>
              <a:t>RCV </a:t>
            </a:r>
            <a:r>
              <a:rPr lang="es-ES" sz="2000" dirty="0"/>
              <a:t>de modo inaceptable frente a placebo. </a:t>
            </a: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Limitaciones de los ECA-CV </a:t>
            </a:r>
            <a:r>
              <a:rPr lang="es-ES" sz="2000" dirty="0" smtClean="0">
                <a:hlinkClick r:id="rId2"/>
              </a:rPr>
              <a:t>(ver </a:t>
            </a:r>
            <a:r>
              <a:rPr lang="es-ES" sz="2000" dirty="0">
                <a:hlinkClick r:id="rId2"/>
              </a:rPr>
              <a:t>INFAC Vol. 28 (4</a:t>
            </a:r>
            <a:r>
              <a:rPr lang="es-ES" sz="2000" dirty="0" smtClean="0">
                <a:hlinkClick r:id="rId2"/>
              </a:rPr>
              <a:t>)):</a:t>
            </a:r>
            <a:endParaRPr lang="es-ES" sz="2000" dirty="0" smtClean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escasa </a:t>
            </a:r>
            <a:r>
              <a:rPr lang="es-ES" dirty="0"/>
              <a:t>representación de pacientes de bajo </a:t>
            </a:r>
            <a:r>
              <a:rPr lang="es-ES" dirty="0" smtClean="0"/>
              <a:t>RCV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duración corta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criterios </a:t>
            </a:r>
            <a:r>
              <a:rPr lang="es-ES" dirty="0"/>
              <a:t>de adjudicación de las muertes de causa </a:t>
            </a:r>
            <a:r>
              <a:rPr lang="es-ES" dirty="0" smtClean="0"/>
              <a:t>incierta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quedaba </a:t>
            </a:r>
            <a:r>
              <a:rPr lang="es-ES" dirty="0"/>
              <a:t>a criterio de los investigadores el ajuste de la medicación concomitante, como otros hipoglucemiantes, antihipertensivos, etc. </a:t>
            </a:r>
          </a:p>
        </p:txBody>
      </p:sp>
    </p:spTree>
    <p:extLst>
      <p:ext uri="{BB962C8B-B14F-4D97-AF65-F5344CB8AC3E}">
        <p14:creationId xmlns:p14="http://schemas.microsoft.com/office/powerpoint/2010/main" val="2762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506777" y="1235813"/>
            <a:ext cx="8152792" cy="410736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 smtClean="0"/>
              <a:t>Población </a:t>
            </a:r>
            <a:r>
              <a:rPr lang="es-ES" sz="2000" b="1" dirty="0" err="1" smtClean="0"/>
              <a:t>incluída</a:t>
            </a:r>
            <a:r>
              <a:rPr lang="es-ES" sz="1900" b="1" dirty="0" smtClean="0"/>
              <a:t>: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smtClean="0"/>
              <a:t>DM2 </a:t>
            </a:r>
            <a:r>
              <a:rPr lang="es-ES" sz="1900" dirty="0"/>
              <a:t>con una media de más de 10 años de evolución, </a:t>
            </a:r>
            <a:r>
              <a:rPr lang="es-ES" sz="1900" dirty="0" smtClean="0"/>
              <a:t>HbA1c </a:t>
            </a:r>
            <a:r>
              <a:rPr lang="es-ES" sz="1900" dirty="0"/>
              <a:t>basal </a:t>
            </a:r>
            <a:r>
              <a:rPr lang="es-ES" sz="1900" dirty="0" smtClean="0"/>
              <a:t>7,7%-8,7% </a:t>
            </a:r>
            <a:r>
              <a:rPr lang="es-ES" sz="1900" dirty="0"/>
              <a:t>y de muy alto </a:t>
            </a:r>
            <a:r>
              <a:rPr lang="es-ES" sz="1900" dirty="0" smtClean="0"/>
              <a:t>RCV. Excepciones: REWIND </a:t>
            </a:r>
            <a:r>
              <a:rPr lang="es-ES" sz="1900" dirty="0"/>
              <a:t>(</a:t>
            </a:r>
            <a:r>
              <a:rPr lang="es-ES" sz="1900" dirty="0" err="1" smtClean="0"/>
              <a:t>dulaglutida</a:t>
            </a:r>
            <a:r>
              <a:rPr lang="es-ES" sz="1900" dirty="0" smtClean="0"/>
              <a:t>): mayoría </a:t>
            </a:r>
            <a:r>
              <a:rPr lang="es-ES" sz="1900" dirty="0"/>
              <a:t>de pacientes de </a:t>
            </a:r>
            <a:r>
              <a:rPr lang="es-ES" sz="1900" dirty="0" smtClean="0"/>
              <a:t>alto RCV </a:t>
            </a:r>
            <a:r>
              <a:rPr lang="es-ES" sz="1900" dirty="0"/>
              <a:t>en prevención </a:t>
            </a:r>
            <a:r>
              <a:rPr lang="es-ES" sz="1900" dirty="0" smtClean="0"/>
              <a:t>primaria y ELIXA </a:t>
            </a:r>
            <a:r>
              <a:rPr lang="es-ES" sz="1900" dirty="0"/>
              <a:t>(</a:t>
            </a:r>
            <a:r>
              <a:rPr lang="es-ES" sz="1900" dirty="0" err="1" smtClean="0"/>
              <a:t>lixisenatida</a:t>
            </a:r>
            <a:r>
              <a:rPr lang="es-ES" sz="1900" dirty="0" smtClean="0"/>
              <a:t>): pacientes que habían </a:t>
            </a:r>
            <a:r>
              <a:rPr lang="es-ES" sz="1900" dirty="0"/>
              <a:t>sufrido un </a:t>
            </a:r>
            <a:r>
              <a:rPr lang="es-ES" sz="1900" dirty="0" smtClean="0"/>
              <a:t>SCA en </a:t>
            </a:r>
            <a:r>
              <a:rPr lang="es-ES" sz="1900" dirty="0"/>
              <a:t>los 180 días previos. </a:t>
            </a: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smtClean="0"/>
              <a:t>la </a:t>
            </a:r>
            <a:r>
              <a:rPr lang="es-ES" sz="1900" dirty="0"/>
              <a:t>mayoría </a:t>
            </a:r>
            <a:r>
              <a:rPr lang="es-ES" sz="1900" dirty="0" smtClean="0"/>
              <a:t>en </a:t>
            </a:r>
            <a:r>
              <a:rPr lang="es-ES" sz="1900" dirty="0"/>
              <a:t>tratamiento con </a:t>
            </a:r>
            <a:r>
              <a:rPr lang="es-ES" sz="1900" dirty="0" err="1"/>
              <a:t>metformina</a:t>
            </a:r>
            <a:r>
              <a:rPr lang="es-ES" sz="1900" dirty="0"/>
              <a:t> (66-81</a:t>
            </a:r>
            <a:r>
              <a:rPr lang="es-ES" sz="1900" dirty="0" smtClean="0"/>
              <a:t>%); alto </a:t>
            </a:r>
            <a:r>
              <a:rPr lang="es-ES" sz="1900" dirty="0"/>
              <a:t>uso de insulina y </a:t>
            </a:r>
            <a:r>
              <a:rPr lang="es-ES" sz="1900" dirty="0" err="1"/>
              <a:t>sulfonilureas</a:t>
            </a:r>
            <a:r>
              <a:rPr lang="es-ES" sz="19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/>
              <a:t>V</a:t>
            </a:r>
            <a:r>
              <a:rPr lang="es-ES" sz="2000" b="1" dirty="0" smtClean="0"/>
              <a:t>ariable </a:t>
            </a:r>
            <a:r>
              <a:rPr lang="es-ES" sz="2000" b="1" dirty="0"/>
              <a:t>de resultado </a:t>
            </a:r>
            <a:r>
              <a:rPr lang="es-ES" sz="2000" b="1" dirty="0" smtClean="0"/>
              <a:t>principal</a:t>
            </a:r>
            <a:r>
              <a:rPr lang="es-ES" sz="1900" b="1" dirty="0" smtClean="0"/>
              <a:t>:</a:t>
            </a:r>
            <a:r>
              <a:rPr lang="es-ES" sz="1900" dirty="0" smtClean="0"/>
              <a:t> MACE (compuesta de muerte CV </a:t>
            </a:r>
            <a:r>
              <a:rPr lang="es-ES" sz="1900" dirty="0"/>
              <a:t>o </a:t>
            </a:r>
            <a:r>
              <a:rPr lang="es-ES" sz="1900" dirty="0" smtClean="0"/>
              <a:t>IAM no </a:t>
            </a:r>
            <a:r>
              <a:rPr lang="es-ES" sz="1900" dirty="0"/>
              <a:t>fatal </a:t>
            </a:r>
            <a:r>
              <a:rPr lang="es-ES" sz="1900" dirty="0" smtClean="0"/>
              <a:t>o </a:t>
            </a:r>
            <a:r>
              <a:rPr lang="es-ES" sz="1900" dirty="0"/>
              <a:t>ictus no </a:t>
            </a:r>
            <a:r>
              <a:rPr lang="es-ES" sz="1900" dirty="0" smtClean="0"/>
              <a:t>fatal) excepto </a:t>
            </a:r>
            <a:r>
              <a:rPr lang="es-ES" sz="1900" dirty="0"/>
              <a:t>en el ensayo </a:t>
            </a:r>
            <a:r>
              <a:rPr lang="es-ES" sz="1900" dirty="0" smtClean="0"/>
              <a:t>ELIXA, </a:t>
            </a:r>
            <a:r>
              <a:rPr lang="es-ES" sz="1900" dirty="0"/>
              <a:t>que utiliza una </a:t>
            </a:r>
            <a:r>
              <a:rPr lang="es-ES" sz="1900" dirty="0" smtClean="0"/>
              <a:t>MACE </a:t>
            </a:r>
            <a:r>
              <a:rPr lang="es-ES" sz="1900" dirty="0"/>
              <a:t>“expandida</a:t>
            </a:r>
            <a:r>
              <a:rPr lang="es-ES" sz="1900" dirty="0" smtClean="0"/>
              <a:t>”.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6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/>
              <a:t>T</a:t>
            </a:r>
            <a:r>
              <a:rPr lang="es-ES" sz="2000" b="1" dirty="0" smtClean="0"/>
              <a:t>iempo </a:t>
            </a:r>
            <a:r>
              <a:rPr lang="es-ES" sz="2000" b="1" dirty="0"/>
              <a:t>de </a:t>
            </a:r>
            <a:r>
              <a:rPr lang="es-ES" sz="2000" b="1" dirty="0" smtClean="0"/>
              <a:t>seguimiento</a:t>
            </a:r>
            <a:r>
              <a:rPr lang="es-ES" sz="2000" dirty="0" smtClean="0"/>
              <a:t>: </a:t>
            </a:r>
            <a:r>
              <a:rPr lang="es-ES" sz="1900" dirty="0" smtClean="0"/>
              <a:t>variable; mediana de </a:t>
            </a:r>
            <a:r>
              <a:rPr lang="es-ES" sz="1900" dirty="0"/>
              <a:t>1,3 años en </a:t>
            </a:r>
            <a:r>
              <a:rPr lang="es-ES" sz="1900" dirty="0" smtClean="0"/>
              <a:t>PIONEER-6 (</a:t>
            </a:r>
            <a:r>
              <a:rPr lang="es-ES" sz="1900" dirty="0" err="1" smtClean="0"/>
              <a:t>semaglutida</a:t>
            </a:r>
            <a:r>
              <a:rPr lang="es-ES" sz="1900" dirty="0" smtClean="0"/>
              <a:t> oral) </a:t>
            </a:r>
            <a:r>
              <a:rPr lang="es-ES" sz="1900" dirty="0"/>
              <a:t>hasta 5,4 años en </a:t>
            </a:r>
            <a:r>
              <a:rPr lang="es-ES" sz="1900" dirty="0" smtClean="0"/>
              <a:t>REWIND (</a:t>
            </a:r>
            <a:r>
              <a:rPr lang="es-ES" sz="1900" dirty="0" err="1" smtClean="0"/>
              <a:t>dulaglutida</a:t>
            </a:r>
            <a:r>
              <a:rPr lang="es-ES" sz="1900" dirty="0" smtClean="0"/>
              <a:t>).</a:t>
            </a:r>
            <a:endParaRPr lang="es-ES" sz="19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900" dirty="0" smtClean="0"/>
              <a:t> </a:t>
            </a:r>
            <a:endParaRPr lang="es-ES" sz="19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68927" y="187287"/>
            <a:ext cx="7772400" cy="10485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rgbClr val="5FB1B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ES_tradnl" sz="3200" smtClean="0">
                <a:latin typeface="Arial Black" panose="020B0A04020102020204" pitchFamily="34" charset="0"/>
              </a:rPr>
              <a:t>ENSAYOS CLÍNICOS DE SEGURIDAD CARDIOVASCULAR</a:t>
            </a:r>
            <a:endParaRPr lang="es-E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293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8927" y="199697"/>
            <a:ext cx="7772400" cy="1036117"/>
          </a:xfrm>
        </p:spPr>
        <p:txBody>
          <a:bodyPr/>
          <a:lstStyle/>
          <a:p>
            <a:r>
              <a:rPr lang="es-ES_tradnl" sz="3200" dirty="0" smtClean="0">
                <a:latin typeface="Arial Black" panose="020B0A04020102020204" pitchFamily="34" charset="0"/>
              </a:rPr>
              <a:t>ECA-CV:</a:t>
            </a:r>
            <a:br>
              <a:rPr lang="es-ES_tradnl" sz="3200" dirty="0" smtClean="0">
                <a:latin typeface="Arial Black" panose="020B0A04020102020204" pitchFamily="34" charset="0"/>
              </a:rPr>
            </a:br>
            <a:r>
              <a:rPr lang="es-ES_tradnl" sz="3200" dirty="0" smtClean="0">
                <a:latin typeface="Arial Black" panose="020B0A04020102020204" pitchFamily="34" charset="0"/>
              </a:rPr>
              <a:t> EFECTOS CARDIOVASCULARES</a:t>
            </a:r>
            <a:endParaRPr lang="es-ES" sz="3200" dirty="0">
              <a:latin typeface="Arial Black" panose="020B0A040201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50685" y="1368017"/>
            <a:ext cx="8008883" cy="3901966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b="1" dirty="0" smtClean="0"/>
              <a:t>Todos</a:t>
            </a:r>
            <a:r>
              <a:rPr lang="es-ES" sz="1900" dirty="0" smtClean="0"/>
              <a:t> los arGLP1 demuestran </a:t>
            </a:r>
            <a:r>
              <a:rPr lang="es-ES" sz="1900" b="1" dirty="0" smtClean="0"/>
              <a:t>No </a:t>
            </a:r>
            <a:r>
              <a:rPr lang="es-ES" sz="1900" b="1" dirty="0"/>
              <a:t>inferioridad </a:t>
            </a:r>
            <a:r>
              <a:rPr lang="es-ES" sz="1900" dirty="0" smtClean="0"/>
              <a:t>vs </a:t>
            </a:r>
            <a:r>
              <a:rPr lang="es-ES" sz="1900" dirty="0"/>
              <a:t>placebo en </a:t>
            </a:r>
            <a:r>
              <a:rPr lang="es-ES" sz="1900" dirty="0" smtClean="0"/>
              <a:t>MACE: seguridad </a:t>
            </a:r>
            <a:r>
              <a:rPr lang="es-ES" sz="1900" dirty="0"/>
              <a:t>cardiovascular. </a:t>
            </a: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/>
              <a:t>L</a:t>
            </a:r>
            <a:r>
              <a:rPr lang="es-ES" sz="1900" dirty="0" smtClean="0"/>
              <a:t>a </a:t>
            </a:r>
            <a:r>
              <a:rPr lang="es-ES" sz="1900" dirty="0"/>
              <a:t>variable MACE </a:t>
            </a:r>
            <a:r>
              <a:rPr lang="es-ES" sz="1900" b="1" dirty="0"/>
              <a:t>disminuye</a:t>
            </a:r>
            <a:r>
              <a:rPr lang="es-ES" sz="1900" dirty="0"/>
              <a:t> de manera significativa </a:t>
            </a:r>
            <a:r>
              <a:rPr lang="es-ES" sz="1900" dirty="0" smtClean="0"/>
              <a:t>con </a:t>
            </a:r>
            <a:r>
              <a:rPr lang="es-ES" sz="1900" b="1" dirty="0" err="1" smtClean="0"/>
              <a:t>liraglutida</a:t>
            </a:r>
            <a:r>
              <a:rPr lang="es-ES" sz="1900" dirty="0" smtClean="0"/>
              <a:t> (LEADER) </a:t>
            </a:r>
            <a:r>
              <a:rPr lang="es-ES" sz="1900" dirty="0"/>
              <a:t>y </a:t>
            </a:r>
            <a:r>
              <a:rPr lang="es-ES" sz="1900" b="1" dirty="0" err="1" smtClean="0"/>
              <a:t>dulaglutida</a:t>
            </a:r>
            <a:r>
              <a:rPr lang="es-ES" sz="1900" dirty="0" smtClean="0"/>
              <a:t> (REWIND). Efecto modesto (</a:t>
            </a:r>
            <a:r>
              <a:rPr lang="es-ES" sz="1900" dirty="0"/>
              <a:t>reducciones de </a:t>
            </a:r>
            <a:r>
              <a:rPr lang="es-ES" sz="1900" dirty="0" smtClean="0"/>
              <a:t>12-13%).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err="1" smtClean="0"/>
              <a:t>Semaglutida</a:t>
            </a:r>
            <a:r>
              <a:rPr lang="es-ES" sz="1900" dirty="0" smtClean="0"/>
              <a:t> </a:t>
            </a:r>
            <a:r>
              <a:rPr lang="es-ES" sz="1900" dirty="0" err="1" smtClean="0"/>
              <a:t>sc</a:t>
            </a:r>
            <a:r>
              <a:rPr lang="es-ES" sz="1900" dirty="0" smtClean="0"/>
              <a:t> </a:t>
            </a:r>
            <a:r>
              <a:rPr lang="es-ES" sz="1900" dirty="0"/>
              <a:t>mostró </a:t>
            </a:r>
            <a:r>
              <a:rPr lang="es-ES" sz="1900" dirty="0" smtClean="0"/>
              <a:t>(SUSTAIN-6) </a:t>
            </a:r>
            <a:r>
              <a:rPr lang="es-ES" sz="1900" dirty="0"/>
              <a:t>una disminución de </a:t>
            </a:r>
            <a:r>
              <a:rPr lang="es-ES" sz="1900" dirty="0" smtClean="0"/>
              <a:t>MACE</a:t>
            </a:r>
            <a:r>
              <a:rPr lang="es-ES" sz="1900" dirty="0"/>
              <a:t>, pero no estaba diseñado para demostrar superioridad en la variable principal, por lo que la evidencia es menos </a:t>
            </a:r>
            <a:r>
              <a:rPr lang="es-ES" sz="1900" dirty="0" smtClean="0"/>
              <a:t>robusta.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s-ES" sz="1900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s-ES" sz="1900" dirty="0" smtClean="0"/>
              <a:t>Resto </a:t>
            </a:r>
            <a:r>
              <a:rPr lang="es-ES" sz="1900" dirty="0"/>
              <a:t>de variables </a:t>
            </a:r>
            <a:r>
              <a:rPr lang="es-ES" sz="1900" dirty="0" smtClean="0"/>
              <a:t>CV (secundarias): </a:t>
            </a:r>
            <a:r>
              <a:rPr lang="es-ES" sz="1900" dirty="0"/>
              <a:t>efectos beneficiosos en varios </a:t>
            </a:r>
            <a:r>
              <a:rPr lang="es-ES" sz="1900" dirty="0" smtClean="0"/>
              <a:t>ECA-CV </a:t>
            </a:r>
            <a:r>
              <a:rPr lang="es-ES" sz="1900" dirty="0"/>
              <a:t>(pero no en todos) en la disminución del riesgo de mortalidad CV, ictus y mortalidad </a:t>
            </a:r>
            <a:r>
              <a:rPr lang="es-ES" sz="1900" dirty="0" smtClean="0"/>
              <a:t>total.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9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900" dirty="0" smtClean="0"/>
              <a:t>.</a:t>
            </a:r>
            <a:endParaRPr lang="es-ES" sz="1900" dirty="0"/>
          </a:p>
        </p:txBody>
      </p:sp>
    </p:spTree>
    <p:extLst>
      <p:ext uri="{BB962C8B-B14F-4D97-AF65-F5344CB8AC3E}">
        <p14:creationId xmlns:p14="http://schemas.microsoft.com/office/powerpoint/2010/main" val="4276125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ABCB4777-E655-384D-ACFE-1875E78C165D}" vid="{556E43C3-FFFE-7346-B204-4B9D6F11E73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2" ma:contentTypeDescription="Create a new document." ma:contentTypeScope="" ma:versionID="7fbd41f527ea1485d5ccd90662872387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b40406071a89c0f4ca00712af41b7b3b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B8AD87-CAD3-4867-B5AD-DEFE4CA57E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3C29DF-73E4-4EA7-90F1-394DDFB73BC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f301a845-6ce7-4628-b9f3-e90712a662a6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1fdafc60-6e87-4fef-9209-278af2a3ac6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79FD691-2936-4D32-A768-BA130563C4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Plantilla INFAC Presentación Power Point</Template>
  <TotalTime>370</TotalTime>
  <Words>1867</Words>
  <Application>Microsoft Office PowerPoint</Application>
  <PresentationFormat>Presentación en pantalla (4:3)</PresentationFormat>
  <Paragraphs>119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Avenir Heavy</vt:lpstr>
      <vt:lpstr>Calibri</vt:lpstr>
      <vt:lpstr>Wingdings</vt:lpstr>
      <vt:lpstr>Tema de Office</vt:lpstr>
      <vt:lpstr>Presentación de PowerPoint</vt:lpstr>
      <vt:lpstr>Sumario</vt:lpstr>
      <vt:lpstr>INTRODUCCIÓN</vt:lpstr>
      <vt:lpstr>MECANISMO DE ACCIÓN Y EFICACIA HIPOGLUCEMIANTE  (1) </vt:lpstr>
      <vt:lpstr>Presentación de PowerPoint</vt:lpstr>
      <vt:lpstr>Presentación de PowerPoint</vt:lpstr>
      <vt:lpstr>ENSAYOS CLÍNICOS DE SEGURIDAD CARDIOVASCULAR</vt:lpstr>
      <vt:lpstr>Presentación de PowerPoint</vt:lpstr>
      <vt:lpstr>ECA-CV:  EFECTOS CARDIOVASCULARES</vt:lpstr>
      <vt:lpstr>ECA-CV:  HOSPITALIZACIÓN POR INSUFICIENCIA CARDIACA</vt:lpstr>
      <vt:lpstr>ECA-CV:  EFECTOS RENALES Y  OTROS EFECTOS MICROVASCULARES</vt:lpstr>
      <vt:lpstr>ECA-CV:  METAANÁLISIS</vt:lpstr>
      <vt:lpstr>ECA-CV:  METAANÁLISIS (2)</vt:lpstr>
      <vt:lpstr>CONCLUSIONES ENSAYOS DE SEGURIDAD CARDIOVASCULAR</vt:lpstr>
      <vt:lpstr>EFECTOS ADVERSOS</vt:lpstr>
      <vt:lpstr>¿QUÉ DICEN LAS GUÍAS DE PRÁCTICA CLÍNICA? 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FERNANDEZ URIA</dc:creator>
  <cp:lastModifiedBy>Benitez Muniozguren, Cristina</cp:lastModifiedBy>
  <cp:revision>62</cp:revision>
  <dcterms:created xsi:type="dcterms:W3CDTF">2020-03-06T07:41:41Z</dcterms:created>
  <dcterms:modified xsi:type="dcterms:W3CDTF">2020-12-23T12:09:08Z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</Properties>
</file>