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61" r:id="rId6"/>
    <p:sldId id="262" r:id="rId7"/>
    <p:sldId id="290" r:id="rId8"/>
    <p:sldId id="263" r:id="rId9"/>
    <p:sldId id="291" r:id="rId10"/>
    <p:sldId id="292" r:id="rId11"/>
    <p:sldId id="293" r:id="rId12"/>
    <p:sldId id="294" r:id="rId13"/>
    <p:sldId id="295" r:id="rId14"/>
    <p:sldId id="300" r:id="rId15"/>
    <p:sldId id="298" r:id="rId16"/>
    <p:sldId id="299" r:id="rId17"/>
    <p:sldId id="297" r:id="rId18"/>
    <p:sldId id="303" r:id="rId19"/>
    <p:sldId id="305" r:id="rId20"/>
    <p:sldId id="306" r:id="rId21"/>
    <p:sldId id="302" r:id="rId22"/>
    <p:sldId id="296" r:id="rId23"/>
    <p:sldId id="307" r:id="rId24"/>
    <p:sldId id="308" r:id="rId25"/>
    <p:sldId id="268" r:id="rId26"/>
    <p:sldId id="259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MELA MOZO AVELLANED" initials="CMA" lastIdx="4" clrIdx="0">
    <p:extLst>
      <p:ext uri="{19B8F6BF-5375-455C-9EA6-DF929625EA0E}">
        <p15:presenceInfo xmlns:p15="http://schemas.microsoft.com/office/powerpoint/2012/main" userId="S-1-5-21-3957148863-1721901046-757422038-296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B1B6"/>
    <a:srgbClr val="5FACBC"/>
    <a:srgbClr val="33CCCC"/>
    <a:srgbClr val="00FFFF"/>
    <a:srgbClr val="00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4BF385-62F2-B01D-607C-9BCF3E119906}" v="161" dt="2020-12-02T19:10:48.778"/>
    <p1510:client id="{76E1C368-AA47-E925-15E6-9FC7FBD2D0C2}" v="272" dt="2020-04-06T07:13:33.121"/>
    <p1510:client id="{9EF13835-A1D3-4087-A0F1-EA5681D435CD}" v="18" dt="2020-11-29T19:09:41.095"/>
    <p1510:client id="{DD3B2C5D-0A9F-9790-2813-87B15142C085}" v="99" dt="2020-04-06T07:50:11.3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973" autoAdjust="0"/>
    <p:restoredTop sz="96327"/>
  </p:normalViewPr>
  <p:slideViewPr>
    <p:cSldViewPr snapToGrid="0" snapToObjects="1">
      <p:cViewPr varScale="1">
        <p:scale>
          <a:sx n="115" d="100"/>
          <a:sy n="115" d="100"/>
        </p:scale>
        <p:origin x="220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1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anda Gauna, Fatima" userId="S::f-baranda@euskadi.eus::0bf1d7cf-6138-4815-9c22-811c474799c6" providerId="AD" clId="Web-{76E1C368-AA47-E925-15E6-9FC7FBD2D0C2}"/>
    <pc:docChg chg="addSld delSld modSld">
      <pc:chgData name="Baranda Gauna, Fatima" userId="S::f-baranda@euskadi.eus::0bf1d7cf-6138-4815-9c22-811c474799c6" providerId="AD" clId="Web-{76E1C368-AA47-E925-15E6-9FC7FBD2D0C2}" dt="2020-04-06T07:13:33.121" v="258" actId="14100"/>
      <pc:docMkLst>
        <pc:docMk/>
      </pc:docMkLst>
      <pc:sldChg chg="addSp modSp new del mod setBg">
        <pc:chgData name="Baranda Gauna, Fatima" userId="S::f-baranda@euskadi.eus::0bf1d7cf-6138-4815-9c22-811c474799c6" providerId="AD" clId="Web-{76E1C368-AA47-E925-15E6-9FC7FBD2D0C2}" dt="2020-04-06T06:31:57.172" v="7"/>
        <pc:sldMkLst>
          <pc:docMk/>
          <pc:sldMk cId="2428546584" sldId="269"/>
        </pc:sldMkLst>
        <pc:picChg chg="add mod">
          <ac:chgData name="Baranda Gauna, Fatima" userId="S::f-baranda@euskadi.eus::0bf1d7cf-6138-4815-9c22-811c474799c6" providerId="AD" clId="Web-{76E1C368-AA47-E925-15E6-9FC7FBD2D0C2}" dt="2020-04-06T06:30:39.062" v="6" actId="14100"/>
          <ac:picMkLst>
            <pc:docMk/>
            <pc:sldMk cId="2428546584" sldId="269"/>
            <ac:picMk id="2" creationId="{E56C147D-A0E5-457D-B7D8-BC415A5B9B49}"/>
          </ac:picMkLst>
        </pc:picChg>
      </pc:sldChg>
      <pc:sldChg chg="addSp modSp new">
        <pc:chgData name="Baranda Gauna, Fatima" userId="S::f-baranda@euskadi.eus::0bf1d7cf-6138-4815-9c22-811c474799c6" providerId="AD" clId="Web-{76E1C368-AA47-E925-15E6-9FC7FBD2D0C2}" dt="2020-04-06T07:00:59.116" v="179" actId="14100"/>
        <pc:sldMkLst>
          <pc:docMk/>
          <pc:sldMk cId="3728731341" sldId="269"/>
        </pc:sldMkLst>
        <pc:picChg chg="add mod">
          <ac:chgData name="Baranda Gauna, Fatima" userId="S::f-baranda@euskadi.eus::0bf1d7cf-6138-4815-9c22-811c474799c6" providerId="AD" clId="Web-{76E1C368-AA47-E925-15E6-9FC7FBD2D0C2}" dt="2020-04-06T07:00:59.116" v="179" actId="14100"/>
          <ac:picMkLst>
            <pc:docMk/>
            <pc:sldMk cId="3728731341" sldId="269"/>
            <ac:picMk id="2" creationId="{F51EE04F-3BA8-41CA-950E-DC4E3271F74B}"/>
          </ac:picMkLst>
        </pc:picChg>
      </pc:sldChg>
      <pc:sldChg chg="addSp delSp modSp new">
        <pc:chgData name="Baranda Gauna, Fatima" userId="S::f-baranda@euskadi.eus::0bf1d7cf-6138-4815-9c22-811c474799c6" providerId="AD" clId="Web-{76E1C368-AA47-E925-15E6-9FC7FBD2D0C2}" dt="2020-04-06T07:01:38.636" v="183" actId="14100"/>
        <pc:sldMkLst>
          <pc:docMk/>
          <pc:sldMk cId="4185622513" sldId="270"/>
        </pc:sldMkLst>
        <pc:spChg chg="add mod">
          <ac:chgData name="Baranda Gauna, Fatima" userId="S::f-baranda@euskadi.eus::0bf1d7cf-6138-4815-9c22-811c474799c6" providerId="AD" clId="Web-{76E1C368-AA47-E925-15E6-9FC7FBD2D0C2}" dt="2020-04-06T06:45:45.751" v="101" actId="20577"/>
          <ac:spMkLst>
            <pc:docMk/>
            <pc:sldMk cId="4185622513" sldId="270"/>
            <ac:spMk id="2" creationId="{9FAC5442-8D44-46DF-99E7-15241A6AE125}"/>
          </ac:spMkLst>
        </pc:spChg>
        <pc:picChg chg="add del mod">
          <ac:chgData name="Baranda Gauna, Fatima" userId="S::f-baranda@euskadi.eus::0bf1d7cf-6138-4815-9c22-811c474799c6" providerId="AD" clId="Web-{76E1C368-AA47-E925-15E6-9FC7FBD2D0C2}" dt="2020-04-06T06:47:32.188" v="103"/>
          <ac:picMkLst>
            <pc:docMk/>
            <pc:sldMk cId="4185622513" sldId="270"/>
            <ac:picMk id="3" creationId="{108C3CC8-E37A-4F9F-8BA1-55FF80BDAF39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6:48:19.470" v="112"/>
          <ac:picMkLst>
            <pc:docMk/>
            <pc:sldMk cId="4185622513" sldId="270"/>
            <ac:picMk id="5" creationId="{4DF595E0-1340-4D28-B605-8915EB9435BF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6:51:46.938" v="123"/>
          <ac:picMkLst>
            <pc:docMk/>
            <pc:sldMk cId="4185622513" sldId="270"/>
            <ac:picMk id="7" creationId="{4D8593BC-E14B-4AF4-A357-AE8C7E00213B}"/>
          </ac:picMkLst>
        </pc:picChg>
        <pc:picChg chg="add mod">
          <ac:chgData name="Baranda Gauna, Fatima" userId="S::f-baranda@euskadi.eus::0bf1d7cf-6138-4815-9c22-811c474799c6" providerId="AD" clId="Web-{76E1C368-AA47-E925-15E6-9FC7FBD2D0C2}" dt="2020-04-06T07:01:38.636" v="183" actId="14100"/>
          <ac:picMkLst>
            <pc:docMk/>
            <pc:sldMk cId="4185622513" sldId="270"/>
            <ac:picMk id="9" creationId="{835E3A29-E842-4249-93EC-72E1DF969D56}"/>
          </ac:picMkLst>
        </pc:picChg>
      </pc:sldChg>
      <pc:sldChg chg="addSp delSp modSp new">
        <pc:chgData name="Baranda Gauna, Fatima" userId="S::f-baranda@euskadi.eus::0bf1d7cf-6138-4815-9c22-811c474799c6" providerId="AD" clId="Web-{76E1C368-AA47-E925-15E6-9FC7FBD2D0C2}" dt="2020-04-06T07:00:43.426" v="176" actId="14100"/>
        <pc:sldMkLst>
          <pc:docMk/>
          <pc:sldMk cId="2489555973" sldId="271"/>
        </pc:sldMkLst>
        <pc:spChg chg="add mod">
          <ac:chgData name="Baranda Gauna, Fatima" userId="S::f-baranda@euskadi.eus::0bf1d7cf-6138-4815-9c22-811c474799c6" providerId="AD" clId="Web-{76E1C368-AA47-E925-15E6-9FC7FBD2D0C2}" dt="2020-04-06T07:00:34.715" v="172" actId="20577"/>
          <ac:spMkLst>
            <pc:docMk/>
            <pc:sldMk cId="2489555973" sldId="271"/>
            <ac:spMk id="4" creationId="{C1AACFCF-37A0-428D-AF85-2603AE251F91}"/>
          </ac:spMkLst>
        </pc:spChg>
        <pc:picChg chg="add mod">
          <ac:chgData name="Baranda Gauna, Fatima" userId="S::f-baranda@euskadi.eus::0bf1d7cf-6138-4815-9c22-811c474799c6" providerId="AD" clId="Web-{76E1C368-AA47-E925-15E6-9FC7FBD2D0C2}" dt="2020-04-06T07:00:43.426" v="176" actId="14100"/>
          <ac:picMkLst>
            <pc:docMk/>
            <pc:sldMk cId="2489555973" sldId="271"/>
            <ac:picMk id="2" creationId="{3BA11397-AE9A-41EA-8685-AA50FF605289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7:00:25.357" v="170"/>
          <ac:picMkLst>
            <pc:docMk/>
            <pc:sldMk cId="2489555973" sldId="271"/>
            <ac:picMk id="5" creationId="{76A3CBE7-9156-48A5-8EC5-9F6332027808}"/>
          </ac:picMkLst>
        </pc:picChg>
      </pc:sldChg>
      <pc:sldChg chg="new del">
        <pc:chgData name="Baranda Gauna, Fatima" userId="S::f-baranda@euskadi.eus::0bf1d7cf-6138-4815-9c22-811c474799c6" providerId="AD" clId="Web-{76E1C368-AA47-E925-15E6-9FC7FBD2D0C2}" dt="2020-04-06T07:01:13.832" v="181"/>
        <pc:sldMkLst>
          <pc:docMk/>
          <pc:sldMk cId="1078788503" sldId="272"/>
        </pc:sldMkLst>
      </pc:sldChg>
      <pc:sldChg chg="addSp modSp new">
        <pc:chgData name="Baranda Gauna, Fatima" userId="S::f-baranda@euskadi.eus::0bf1d7cf-6138-4815-9c22-811c474799c6" providerId="AD" clId="Web-{76E1C368-AA47-E925-15E6-9FC7FBD2D0C2}" dt="2020-04-06T07:02:57.401" v="202" actId="14100"/>
        <pc:sldMkLst>
          <pc:docMk/>
          <pc:sldMk cId="3658200831" sldId="272"/>
        </pc:sldMkLst>
        <pc:spChg chg="add mod">
          <ac:chgData name="Baranda Gauna, Fatima" userId="S::f-baranda@euskadi.eus::0bf1d7cf-6138-4815-9c22-811c474799c6" providerId="AD" clId="Web-{76E1C368-AA47-E925-15E6-9FC7FBD2D0C2}" dt="2020-04-06T07:02:15.803" v="193" actId="20577"/>
          <ac:spMkLst>
            <pc:docMk/>
            <pc:sldMk cId="3658200831" sldId="272"/>
            <ac:spMk id="2" creationId="{775D8265-14AD-4B48-A7C1-8814100C0DDB}"/>
          </ac:spMkLst>
        </pc:spChg>
        <pc:picChg chg="add mod">
          <ac:chgData name="Baranda Gauna, Fatima" userId="S::f-baranda@euskadi.eus::0bf1d7cf-6138-4815-9c22-811c474799c6" providerId="AD" clId="Web-{76E1C368-AA47-E925-15E6-9FC7FBD2D0C2}" dt="2020-04-06T07:02:57.401" v="202" actId="14100"/>
          <ac:picMkLst>
            <pc:docMk/>
            <pc:sldMk cId="3658200831" sldId="272"/>
            <ac:picMk id="3" creationId="{0C505E79-D10C-48C0-B7FE-80F012913649}"/>
          </ac:picMkLst>
        </pc:picChg>
      </pc:sldChg>
      <pc:sldChg chg="addSp modSp new">
        <pc:chgData name="Baranda Gauna, Fatima" userId="S::f-baranda@euskadi.eus::0bf1d7cf-6138-4815-9c22-811c474799c6" providerId="AD" clId="Web-{76E1C368-AA47-E925-15E6-9FC7FBD2D0C2}" dt="2020-04-06T07:13:33.121" v="258" actId="14100"/>
        <pc:sldMkLst>
          <pc:docMk/>
          <pc:sldMk cId="245695269" sldId="273"/>
        </pc:sldMkLst>
        <pc:spChg chg="add mod">
          <ac:chgData name="Baranda Gauna, Fatima" userId="S::f-baranda@euskadi.eus::0bf1d7cf-6138-4815-9c22-811c474799c6" providerId="AD" clId="Web-{76E1C368-AA47-E925-15E6-9FC7FBD2D0C2}" dt="2020-04-06T07:13:25.230" v="257" actId="14100"/>
          <ac:spMkLst>
            <pc:docMk/>
            <pc:sldMk cId="245695269" sldId="273"/>
            <ac:spMk id="2" creationId="{2947CB10-5484-48E6-A09B-604EF4FA543E}"/>
          </ac:spMkLst>
        </pc:spChg>
        <pc:spChg chg="add mod">
          <ac:chgData name="Baranda Gauna, Fatima" userId="S::f-baranda@euskadi.eus::0bf1d7cf-6138-4815-9c22-811c474799c6" providerId="AD" clId="Web-{76E1C368-AA47-E925-15E6-9FC7FBD2D0C2}" dt="2020-04-06T07:13:33.121" v="258" actId="14100"/>
          <ac:spMkLst>
            <pc:docMk/>
            <pc:sldMk cId="245695269" sldId="273"/>
            <ac:spMk id="3" creationId="{6D44997C-5886-4D6D-A020-B4D9A72AB986}"/>
          </ac:spMkLst>
        </pc:spChg>
      </pc:sldChg>
      <pc:sldChg chg="new del">
        <pc:chgData name="Baranda Gauna, Fatima" userId="S::f-baranda@euskadi.eus::0bf1d7cf-6138-4815-9c22-811c474799c6" providerId="AD" clId="Web-{76E1C368-AA47-E925-15E6-9FC7FBD2D0C2}" dt="2020-04-06T07:04:16.011" v="204"/>
        <pc:sldMkLst>
          <pc:docMk/>
          <pc:sldMk cId="913778816" sldId="273"/>
        </pc:sldMkLst>
      </pc:sldChg>
    </pc:docChg>
  </pc:docChgLst>
  <pc:docChgLst>
    <pc:chgData name="Aizpurua Imaz, Iñigo" userId="S::cevime-san@euskadi.eus::347bdf36-c90d-4ea8-b6d0-d99e7dd85547" providerId="AD" clId="Web-{204BF385-62F2-B01D-607C-9BCF3E119906}"/>
    <pc:docChg chg="delSld modSld">
      <pc:chgData name="Aizpurua Imaz, Iñigo" userId="S::cevime-san@euskadi.eus::347bdf36-c90d-4ea8-b6d0-d99e7dd85547" providerId="AD" clId="Web-{204BF385-62F2-B01D-607C-9BCF3E119906}" dt="2020-12-02T19:10:48.778" v="158" actId="20577"/>
      <pc:docMkLst>
        <pc:docMk/>
      </pc:docMkLst>
      <pc:sldChg chg="modSp">
        <pc:chgData name="Aizpurua Imaz, Iñigo" userId="S::cevime-san@euskadi.eus::347bdf36-c90d-4ea8-b6d0-d99e7dd85547" providerId="AD" clId="Web-{204BF385-62F2-B01D-607C-9BCF3E119906}" dt="2020-12-02T19:10:16.152" v="152" actId="20577"/>
        <pc:sldMkLst>
          <pc:docMk/>
          <pc:sldMk cId="4097489571" sldId="259"/>
        </pc:sldMkLst>
        <pc:spChg chg="mod">
          <ac:chgData name="Aizpurua Imaz, Iñigo" userId="S::cevime-san@euskadi.eus::347bdf36-c90d-4ea8-b6d0-d99e7dd85547" providerId="AD" clId="Web-{204BF385-62F2-B01D-607C-9BCF3E119906}" dt="2020-12-02T19:10:16.152" v="152" actId="20577"/>
          <ac:spMkLst>
            <pc:docMk/>
            <pc:sldMk cId="4097489571" sldId="259"/>
            <ac:spMk id="4" creationId="{00000000-0000-0000-0000-000000000000}"/>
          </ac:spMkLst>
        </pc:spChg>
      </pc:sldChg>
      <pc:sldChg chg="modSp">
        <pc:chgData name="Aizpurua Imaz, Iñigo" userId="S::cevime-san@euskadi.eus::347bdf36-c90d-4ea8-b6d0-d99e7dd85547" providerId="AD" clId="Web-{204BF385-62F2-B01D-607C-9BCF3E119906}" dt="2020-12-02T19:10:48.762" v="157" actId="20577"/>
        <pc:sldMkLst>
          <pc:docMk/>
          <pc:sldMk cId="2894922286" sldId="268"/>
        </pc:sldMkLst>
        <pc:spChg chg="mod">
          <ac:chgData name="Aizpurua Imaz, Iñigo" userId="S::cevime-san@euskadi.eus::347bdf36-c90d-4ea8-b6d0-d99e7dd85547" providerId="AD" clId="Web-{204BF385-62F2-B01D-607C-9BCF3E119906}" dt="2020-12-02T19:10:48.762" v="157" actId="20577"/>
          <ac:spMkLst>
            <pc:docMk/>
            <pc:sldMk cId="2894922286" sldId="268"/>
            <ac:spMk id="5" creationId="{00000000-0000-0000-0000-000000000000}"/>
          </ac:spMkLst>
        </pc:spChg>
      </pc:sldChg>
      <pc:sldChg chg="modSp">
        <pc:chgData name="Aizpurua Imaz, Iñigo" userId="S::cevime-san@euskadi.eus::347bdf36-c90d-4ea8-b6d0-d99e7dd85547" providerId="AD" clId="Web-{204BF385-62F2-B01D-607C-9BCF3E119906}" dt="2020-12-02T16:14:23.554" v="10" actId="20577"/>
        <pc:sldMkLst>
          <pc:docMk/>
          <pc:sldMk cId="2420115606" sldId="298"/>
        </pc:sldMkLst>
        <pc:spChg chg="mod">
          <ac:chgData name="Aizpurua Imaz, Iñigo" userId="S::cevime-san@euskadi.eus::347bdf36-c90d-4ea8-b6d0-d99e7dd85547" providerId="AD" clId="Web-{204BF385-62F2-B01D-607C-9BCF3E119906}" dt="2020-12-02T16:14:23.554" v="10" actId="20577"/>
          <ac:spMkLst>
            <pc:docMk/>
            <pc:sldMk cId="2420115606" sldId="298"/>
            <ac:spMk id="3" creationId="{00000000-0000-0000-0000-000000000000}"/>
          </ac:spMkLst>
        </pc:spChg>
      </pc:sldChg>
      <pc:sldChg chg="modSp">
        <pc:chgData name="Aizpurua Imaz, Iñigo" userId="S::cevime-san@euskadi.eus::347bdf36-c90d-4ea8-b6d0-d99e7dd85547" providerId="AD" clId="Web-{204BF385-62F2-B01D-607C-9BCF3E119906}" dt="2020-12-02T16:25:55.203" v="41" actId="20577"/>
        <pc:sldMkLst>
          <pc:docMk/>
          <pc:sldMk cId="1895077496" sldId="299"/>
        </pc:sldMkLst>
        <pc:spChg chg="mod">
          <ac:chgData name="Aizpurua Imaz, Iñigo" userId="S::cevime-san@euskadi.eus::347bdf36-c90d-4ea8-b6d0-d99e7dd85547" providerId="AD" clId="Web-{204BF385-62F2-B01D-607C-9BCF3E119906}" dt="2020-12-02T16:25:55.203" v="41" actId="20577"/>
          <ac:spMkLst>
            <pc:docMk/>
            <pc:sldMk cId="1895077496" sldId="299"/>
            <ac:spMk id="3" creationId="{00000000-0000-0000-0000-000000000000}"/>
          </ac:spMkLst>
        </pc:spChg>
      </pc:sldChg>
      <pc:sldChg chg="modSp">
        <pc:chgData name="Aizpurua Imaz, Iñigo" userId="S::cevime-san@euskadi.eus::347bdf36-c90d-4ea8-b6d0-d99e7dd85547" providerId="AD" clId="Web-{204BF385-62F2-B01D-607C-9BCF3E119906}" dt="2020-12-02T16:50:42.907" v="64" actId="20577"/>
        <pc:sldMkLst>
          <pc:docMk/>
          <pc:sldMk cId="1523831978" sldId="303"/>
        </pc:sldMkLst>
        <pc:spChg chg="mod">
          <ac:chgData name="Aizpurua Imaz, Iñigo" userId="S::cevime-san@euskadi.eus::347bdf36-c90d-4ea8-b6d0-d99e7dd85547" providerId="AD" clId="Web-{204BF385-62F2-B01D-607C-9BCF3E119906}" dt="2020-12-02T16:50:42.907" v="64" actId="20577"/>
          <ac:spMkLst>
            <pc:docMk/>
            <pc:sldMk cId="1523831978" sldId="303"/>
            <ac:spMk id="3" creationId="{00000000-0000-0000-0000-000000000000}"/>
          </ac:spMkLst>
        </pc:spChg>
      </pc:sldChg>
      <pc:sldChg chg="modSp">
        <pc:chgData name="Aizpurua Imaz, Iñigo" userId="S::cevime-san@euskadi.eus::347bdf36-c90d-4ea8-b6d0-d99e7dd85547" providerId="AD" clId="Web-{204BF385-62F2-B01D-607C-9BCF3E119906}" dt="2020-12-02T16:56:38.411" v="77" actId="14100"/>
        <pc:sldMkLst>
          <pc:docMk/>
          <pc:sldMk cId="216154418" sldId="305"/>
        </pc:sldMkLst>
        <pc:spChg chg="mod">
          <ac:chgData name="Aizpurua Imaz, Iñigo" userId="S::cevime-san@euskadi.eus::347bdf36-c90d-4ea8-b6d0-d99e7dd85547" providerId="AD" clId="Web-{204BF385-62F2-B01D-607C-9BCF3E119906}" dt="2020-12-02T16:56:38.411" v="77" actId="14100"/>
          <ac:spMkLst>
            <pc:docMk/>
            <pc:sldMk cId="216154418" sldId="305"/>
            <ac:spMk id="3" creationId="{00000000-0000-0000-0000-000000000000}"/>
          </ac:spMkLst>
        </pc:spChg>
      </pc:sldChg>
      <pc:sldChg chg="modSp">
        <pc:chgData name="Aizpurua Imaz, Iñigo" userId="S::cevime-san@euskadi.eus::347bdf36-c90d-4ea8-b6d0-d99e7dd85547" providerId="AD" clId="Web-{204BF385-62F2-B01D-607C-9BCF3E119906}" dt="2020-12-02T17:20:51.537" v="81" actId="20577"/>
        <pc:sldMkLst>
          <pc:docMk/>
          <pc:sldMk cId="1483734929" sldId="306"/>
        </pc:sldMkLst>
        <pc:spChg chg="mod">
          <ac:chgData name="Aizpurua Imaz, Iñigo" userId="S::cevime-san@euskadi.eus::347bdf36-c90d-4ea8-b6d0-d99e7dd85547" providerId="AD" clId="Web-{204BF385-62F2-B01D-607C-9BCF3E119906}" dt="2020-12-02T17:20:51.537" v="81" actId="20577"/>
          <ac:spMkLst>
            <pc:docMk/>
            <pc:sldMk cId="1483734929" sldId="306"/>
            <ac:spMk id="3" creationId="{00000000-0000-0000-0000-000000000000}"/>
          </ac:spMkLst>
        </pc:spChg>
      </pc:sldChg>
      <pc:sldChg chg="modSp">
        <pc:chgData name="Aizpurua Imaz, Iñigo" userId="S::cevime-san@euskadi.eus::347bdf36-c90d-4ea8-b6d0-d99e7dd85547" providerId="AD" clId="Web-{204BF385-62F2-B01D-607C-9BCF3E119906}" dt="2020-12-02T18:13:23.009" v="100" actId="14100"/>
        <pc:sldMkLst>
          <pc:docMk/>
          <pc:sldMk cId="1835894550" sldId="307"/>
        </pc:sldMkLst>
        <pc:spChg chg="mod">
          <ac:chgData name="Aizpurua Imaz, Iñigo" userId="S::cevime-san@euskadi.eus::347bdf36-c90d-4ea8-b6d0-d99e7dd85547" providerId="AD" clId="Web-{204BF385-62F2-B01D-607C-9BCF3E119906}" dt="2020-12-02T18:13:23.009" v="100" actId="14100"/>
          <ac:spMkLst>
            <pc:docMk/>
            <pc:sldMk cId="1835894550" sldId="307"/>
            <ac:spMk id="5" creationId="{00000000-0000-0000-0000-000000000000}"/>
          </ac:spMkLst>
        </pc:spChg>
      </pc:sldChg>
      <pc:sldChg chg="addSp delSp modSp">
        <pc:chgData name="Aizpurua Imaz, Iñigo" userId="S::cevime-san@euskadi.eus::347bdf36-c90d-4ea8-b6d0-d99e7dd85547" providerId="AD" clId="Web-{204BF385-62F2-B01D-607C-9BCF3E119906}" dt="2020-12-02T19:03:49.726" v="116" actId="1076"/>
        <pc:sldMkLst>
          <pc:docMk/>
          <pc:sldMk cId="772273728" sldId="308"/>
        </pc:sldMkLst>
        <pc:spChg chg="del mod">
          <ac:chgData name="Aizpurua Imaz, Iñigo" userId="S::cevime-san@euskadi.eus::347bdf36-c90d-4ea8-b6d0-d99e7dd85547" providerId="AD" clId="Web-{204BF385-62F2-B01D-607C-9BCF3E119906}" dt="2020-12-02T19:03:24.710" v="108"/>
          <ac:spMkLst>
            <pc:docMk/>
            <pc:sldMk cId="772273728" sldId="308"/>
            <ac:spMk id="2" creationId="{00000000-0000-0000-0000-000000000000}"/>
          </ac:spMkLst>
        </pc:spChg>
        <pc:spChg chg="del mod">
          <ac:chgData name="Aizpurua Imaz, Iñigo" userId="S::cevime-san@euskadi.eus::347bdf36-c90d-4ea8-b6d0-d99e7dd85547" providerId="AD" clId="Web-{204BF385-62F2-B01D-607C-9BCF3E119906}" dt="2020-12-02T19:03:28.710" v="111"/>
          <ac:spMkLst>
            <pc:docMk/>
            <pc:sldMk cId="772273728" sldId="308"/>
            <ac:spMk id="6" creationId="{00000000-0000-0000-0000-000000000000}"/>
          </ac:spMkLst>
        </pc:spChg>
        <pc:picChg chg="add mod">
          <ac:chgData name="Aizpurua Imaz, Iñigo" userId="S::cevime-san@euskadi.eus::347bdf36-c90d-4ea8-b6d0-d99e7dd85547" providerId="AD" clId="Web-{204BF385-62F2-B01D-607C-9BCF3E119906}" dt="2020-12-02T19:03:49.726" v="116" actId="1076"/>
          <ac:picMkLst>
            <pc:docMk/>
            <pc:sldMk cId="772273728" sldId="308"/>
            <ac:picMk id="3" creationId="{5989C829-F092-42B3-A0C4-DBFF4BD0131E}"/>
          </ac:picMkLst>
        </pc:picChg>
      </pc:sldChg>
      <pc:sldChg chg="modSp">
        <pc:chgData name="Aizpurua Imaz, Iñigo" userId="S::cevime-san@euskadi.eus::347bdf36-c90d-4ea8-b6d0-d99e7dd85547" providerId="AD" clId="Web-{204BF385-62F2-B01D-607C-9BCF3E119906}" dt="2020-12-02T18:39:56.374" v="104" actId="20577"/>
        <pc:sldMkLst>
          <pc:docMk/>
          <pc:sldMk cId="2321133199" sldId="309"/>
        </pc:sldMkLst>
        <pc:spChg chg="mod">
          <ac:chgData name="Aizpurua Imaz, Iñigo" userId="S::cevime-san@euskadi.eus::347bdf36-c90d-4ea8-b6d0-d99e7dd85547" providerId="AD" clId="Web-{204BF385-62F2-B01D-607C-9BCF3E119906}" dt="2020-12-02T18:39:56.374" v="104" actId="20577"/>
          <ac:spMkLst>
            <pc:docMk/>
            <pc:sldMk cId="2321133199" sldId="309"/>
            <ac:spMk id="3" creationId="{00000000-0000-0000-0000-000000000000}"/>
          </ac:spMkLst>
        </pc:spChg>
      </pc:sldChg>
      <pc:sldChg chg="del">
        <pc:chgData name="Aizpurua Imaz, Iñigo" userId="S::cevime-san@euskadi.eus::347bdf36-c90d-4ea8-b6d0-d99e7dd85547" providerId="AD" clId="Web-{204BF385-62F2-B01D-607C-9BCF3E119906}" dt="2020-12-02T19:04:09.195" v="117"/>
        <pc:sldMkLst>
          <pc:docMk/>
          <pc:sldMk cId="3072526238" sldId="310"/>
        </pc:sldMkLst>
      </pc:sldChg>
    </pc:docChg>
  </pc:docChgLst>
  <pc:docChgLst>
    <pc:chgData name="Aizpurua Imaz, Iñigo" userId="S::cevime-san@euskadi.eus::347bdf36-c90d-4ea8-b6d0-d99e7dd85547" providerId="AD" clId="Web-{9EF13835-A1D3-4087-A0F1-EA5681D435CD}"/>
    <pc:docChg chg="modSld">
      <pc:chgData name="Aizpurua Imaz, Iñigo" userId="S::cevime-san@euskadi.eus::347bdf36-c90d-4ea8-b6d0-d99e7dd85547" providerId="AD" clId="Web-{9EF13835-A1D3-4087-A0F1-EA5681D435CD}" dt="2020-11-29T19:09:41.095" v="16" actId="20577"/>
      <pc:docMkLst>
        <pc:docMk/>
      </pc:docMkLst>
      <pc:sldChg chg="modSp">
        <pc:chgData name="Aizpurua Imaz, Iñigo" userId="S::cevime-san@euskadi.eus::347bdf36-c90d-4ea8-b6d0-d99e7dd85547" providerId="AD" clId="Web-{9EF13835-A1D3-4087-A0F1-EA5681D435CD}" dt="2020-11-29T19:06:30.903" v="1" actId="20577"/>
        <pc:sldMkLst>
          <pc:docMk/>
          <pc:sldMk cId="4113794323" sldId="292"/>
        </pc:sldMkLst>
        <pc:spChg chg="mod">
          <ac:chgData name="Aizpurua Imaz, Iñigo" userId="S::cevime-san@euskadi.eus::347bdf36-c90d-4ea8-b6d0-d99e7dd85547" providerId="AD" clId="Web-{9EF13835-A1D3-4087-A0F1-EA5681D435CD}" dt="2020-11-29T19:06:30.903" v="1" actId="20577"/>
          <ac:spMkLst>
            <pc:docMk/>
            <pc:sldMk cId="4113794323" sldId="292"/>
            <ac:spMk id="3" creationId="{00000000-0000-0000-0000-000000000000}"/>
          </ac:spMkLst>
        </pc:spChg>
      </pc:sldChg>
      <pc:sldChg chg="modSp">
        <pc:chgData name="Aizpurua Imaz, Iñigo" userId="S::cevime-san@euskadi.eus::347bdf36-c90d-4ea8-b6d0-d99e7dd85547" providerId="AD" clId="Web-{9EF13835-A1D3-4087-A0F1-EA5681D435CD}" dt="2020-11-29T19:09:07.157" v="12" actId="20577"/>
        <pc:sldMkLst>
          <pc:docMk/>
          <pc:sldMk cId="586664597" sldId="295"/>
        </pc:sldMkLst>
        <pc:spChg chg="mod">
          <ac:chgData name="Aizpurua Imaz, Iñigo" userId="S::cevime-san@euskadi.eus::347bdf36-c90d-4ea8-b6d0-d99e7dd85547" providerId="AD" clId="Web-{9EF13835-A1D3-4087-A0F1-EA5681D435CD}" dt="2020-11-29T19:09:07.157" v="12" actId="20577"/>
          <ac:spMkLst>
            <pc:docMk/>
            <pc:sldMk cId="586664597" sldId="295"/>
            <ac:spMk id="3" creationId="{00000000-0000-0000-0000-000000000000}"/>
          </ac:spMkLst>
        </pc:spChg>
      </pc:sldChg>
      <pc:sldChg chg="modSp">
        <pc:chgData name="Aizpurua Imaz, Iñigo" userId="S::cevime-san@euskadi.eus::347bdf36-c90d-4ea8-b6d0-d99e7dd85547" providerId="AD" clId="Web-{9EF13835-A1D3-4087-A0F1-EA5681D435CD}" dt="2020-11-29T19:09:41.095" v="15" actId="20577"/>
        <pc:sldMkLst>
          <pc:docMk/>
          <pc:sldMk cId="1064066259" sldId="300"/>
        </pc:sldMkLst>
        <pc:spChg chg="mod">
          <ac:chgData name="Aizpurua Imaz, Iñigo" userId="S::cevime-san@euskadi.eus::347bdf36-c90d-4ea8-b6d0-d99e7dd85547" providerId="AD" clId="Web-{9EF13835-A1D3-4087-A0F1-EA5681D435CD}" dt="2020-11-29T19:09:41.095" v="15" actId="20577"/>
          <ac:spMkLst>
            <pc:docMk/>
            <pc:sldMk cId="1064066259" sldId="300"/>
            <ac:spMk id="13" creationId="{00000000-0000-0000-0000-000000000000}"/>
          </ac:spMkLst>
        </pc:spChg>
      </pc:sldChg>
    </pc:docChg>
  </pc:docChgLst>
  <pc:docChgLst>
    <pc:chgData name="Baranda Gauna, Fatima" userId="S::f-baranda@euskadi.eus::0bf1d7cf-6138-4815-9c22-811c474799c6" providerId="AD" clId="Web-{DD3B2C5D-0A9F-9790-2813-87B15142C085}"/>
    <pc:docChg chg="modSld">
      <pc:chgData name="Baranda Gauna, Fatima" userId="S::f-baranda@euskadi.eus::0bf1d7cf-6138-4815-9c22-811c474799c6" providerId="AD" clId="Web-{DD3B2C5D-0A9F-9790-2813-87B15142C085}" dt="2020-04-06T07:50:11.347" v="89" actId="14100"/>
      <pc:docMkLst>
        <pc:docMk/>
      </pc:docMkLst>
      <pc:sldChg chg="modSp">
        <pc:chgData name="Baranda Gauna, Fatima" userId="S::f-baranda@euskadi.eus::0bf1d7cf-6138-4815-9c22-811c474799c6" providerId="AD" clId="Web-{DD3B2C5D-0A9F-9790-2813-87B15142C085}" dt="2020-04-06T07:50:11.347" v="89" actId="14100"/>
        <pc:sldMkLst>
          <pc:docMk/>
          <pc:sldMk cId="3399147812" sldId="261"/>
        </pc:sldMkLst>
        <pc:spChg chg="mod">
          <ac:chgData name="Baranda Gauna, Fatima" userId="S::f-baranda@euskadi.eus::0bf1d7cf-6138-4815-9c22-811c474799c6" providerId="AD" clId="Web-{DD3B2C5D-0A9F-9790-2813-87B15142C085}" dt="2020-04-06T07:50:11.347" v="89" actId="14100"/>
          <ac:spMkLst>
            <pc:docMk/>
            <pc:sldMk cId="3399147812" sldId="261"/>
            <ac:spMk id="3" creationId="{00000000-0000-0000-0000-000000000000}"/>
          </ac:spMkLst>
        </pc:spChg>
      </pc:sldChg>
      <pc:sldChg chg="addSp delSp modSp">
        <pc:chgData name="Baranda Gauna, Fatima" userId="S::f-baranda@euskadi.eus::0bf1d7cf-6138-4815-9c22-811c474799c6" providerId="AD" clId="Web-{DD3B2C5D-0A9F-9790-2813-87B15142C085}" dt="2020-04-06T07:42:10.391" v="70" actId="14100"/>
        <pc:sldMkLst>
          <pc:docMk/>
          <pc:sldMk cId="3728731341" sldId="269"/>
        </pc:sldMkLst>
        <pc:picChg chg="del mod">
          <ac:chgData name="Baranda Gauna, Fatima" userId="S::f-baranda@euskadi.eus::0bf1d7cf-6138-4815-9c22-811c474799c6" providerId="AD" clId="Web-{DD3B2C5D-0A9F-9790-2813-87B15142C085}" dt="2020-04-06T07:40:07.922" v="56"/>
          <ac:picMkLst>
            <pc:docMk/>
            <pc:sldMk cId="3728731341" sldId="269"/>
            <ac:picMk id="2" creationId="{F51EE04F-3BA8-41CA-950E-DC4E3271F74B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41:57.563" v="65"/>
          <ac:picMkLst>
            <pc:docMk/>
            <pc:sldMk cId="3728731341" sldId="269"/>
            <ac:picMk id="3" creationId="{9914070D-EC95-4C78-91D9-B6501DF99813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2:10.391" v="70" actId="14100"/>
          <ac:picMkLst>
            <pc:docMk/>
            <pc:sldMk cId="3728731341" sldId="269"/>
            <ac:picMk id="5" creationId="{71AFB421-E418-49C3-A065-1EC851F8317E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43:50.673" v="76" actId="14100"/>
        <pc:sldMkLst>
          <pc:docMk/>
          <pc:sldMk cId="4185622513" sldId="270"/>
        </pc:sldMkLst>
        <pc:picChg chg="add del mod">
          <ac:chgData name="Baranda Gauna, Fatima" userId="S::f-baranda@euskadi.eus::0bf1d7cf-6138-4815-9c22-811c474799c6" providerId="AD" clId="Web-{DD3B2C5D-0A9F-9790-2813-87B15142C085}" dt="2020-04-06T07:21:30.042" v="19"/>
          <ac:picMkLst>
            <pc:docMk/>
            <pc:sldMk cId="4185622513" sldId="270"/>
            <ac:picMk id="3" creationId="{850D8597-508A-46BE-A544-AE4FD5DD6C5D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31:42.217" v="38"/>
          <ac:picMkLst>
            <pc:docMk/>
            <pc:sldMk cId="4185622513" sldId="270"/>
            <ac:picMk id="5" creationId="{04D7D95F-403A-45E3-A5EC-84FD1418B520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33:09.779" v="49"/>
          <ac:picMkLst>
            <pc:docMk/>
            <pc:sldMk cId="4185622513" sldId="270"/>
            <ac:picMk id="7" creationId="{07B2C014-F5A2-4DD1-A654-AC52FCE84E55}"/>
          </ac:picMkLst>
        </pc:picChg>
        <pc:picChg chg="del mod">
          <ac:chgData name="Baranda Gauna, Fatima" userId="S::f-baranda@euskadi.eus::0bf1d7cf-6138-4815-9c22-811c474799c6" providerId="AD" clId="Web-{DD3B2C5D-0A9F-9790-2813-87B15142C085}" dt="2020-04-06T07:20:10.010" v="11"/>
          <ac:picMkLst>
            <pc:docMk/>
            <pc:sldMk cId="4185622513" sldId="270"/>
            <ac:picMk id="9" creationId="{835E3A29-E842-4249-93EC-72E1DF969D56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43:37.892" v="71"/>
          <ac:picMkLst>
            <pc:docMk/>
            <pc:sldMk cId="4185622513" sldId="270"/>
            <ac:picMk id="10" creationId="{62756E33-2A25-43A1-B617-19346F6E4560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3:50.673" v="76" actId="14100"/>
          <ac:picMkLst>
            <pc:docMk/>
            <pc:sldMk cId="4185622513" sldId="270"/>
            <ac:picMk id="12" creationId="{87FEE0EE-F0E9-4A4F-8A6F-94C4306729FF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47:41.190" v="88" actId="14100"/>
        <pc:sldMkLst>
          <pc:docMk/>
          <pc:sldMk cId="2489555973" sldId="271"/>
        </pc:sldMkLst>
        <pc:picChg chg="del mod">
          <ac:chgData name="Baranda Gauna, Fatima" userId="S::f-baranda@euskadi.eus::0bf1d7cf-6138-4815-9c22-811c474799c6" providerId="AD" clId="Web-{DD3B2C5D-0A9F-9790-2813-87B15142C085}" dt="2020-04-06T07:46:43.080" v="79"/>
          <ac:picMkLst>
            <pc:docMk/>
            <pc:sldMk cId="2489555973" sldId="271"/>
            <ac:picMk id="2" creationId="{3BA11397-AE9A-41EA-8685-AA50FF605289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7:41.190" v="88" actId="14100"/>
          <ac:picMkLst>
            <pc:docMk/>
            <pc:sldMk cId="2489555973" sldId="271"/>
            <ac:picMk id="3" creationId="{44180E02-F533-4335-B6F0-5E20F8A882E8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23:47.777" v="37" actId="14100"/>
        <pc:sldMkLst>
          <pc:docMk/>
          <pc:sldMk cId="3658200831" sldId="272"/>
        </pc:sldMkLst>
        <pc:picChg chg="del mod">
          <ac:chgData name="Baranda Gauna, Fatima" userId="S::f-baranda@euskadi.eus::0bf1d7cf-6138-4815-9c22-811c474799c6" providerId="AD" clId="Web-{DD3B2C5D-0A9F-9790-2813-87B15142C085}" dt="2020-04-06T07:23:22.824" v="28"/>
          <ac:picMkLst>
            <pc:docMk/>
            <pc:sldMk cId="3658200831" sldId="272"/>
            <ac:picMk id="3" creationId="{0C505E79-D10C-48C0-B7FE-80F012913649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23:47.777" v="37" actId="14100"/>
          <ac:picMkLst>
            <pc:docMk/>
            <pc:sldMk cId="3658200831" sldId="272"/>
            <ac:picMk id="4" creationId="{B4D19E07-74C7-4F66-A811-11DFE09AB7D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220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6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FFFA424-AD97-4C4D-A89D-E58087538225}"/>
              </a:ext>
            </a:extLst>
          </p:cNvPr>
          <p:cNvSpPr txBox="1"/>
          <p:nvPr userDrawn="1"/>
        </p:nvSpPr>
        <p:spPr>
          <a:xfrm>
            <a:off x="628650" y="1868557"/>
            <a:ext cx="78867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400" dirty="0">
                <a:solidFill>
                  <a:srgbClr val="5FB1B6"/>
                </a:solidFill>
              </a:rPr>
              <a:t>Haga clic para modificar los estilos de texto del patrón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000" dirty="0">
                <a:solidFill>
                  <a:srgbClr val="5FB1B6"/>
                </a:solidFill>
              </a:rPr>
              <a:t>Segundo nivel</a:t>
            </a:r>
          </a:p>
          <a:p>
            <a:pPr marL="1200150" marR="0" lvl="2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800" dirty="0">
                <a:solidFill>
                  <a:srgbClr val="5FB1B6"/>
                </a:solidFill>
              </a:rPr>
              <a:t>Tercer nivel</a:t>
            </a:r>
          </a:p>
          <a:p>
            <a:pPr marL="1657350" marR="0" lvl="3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600" dirty="0">
                <a:solidFill>
                  <a:srgbClr val="5FB1B6"/>
                </a:solidFill>
              </a:rPr>
              <a:t>Cuarto nivel</a:t>
            </a:r>
          </a:p>
          <a:p>
            <a:pPr marL="2114550" marR="0" lvl="4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5FB1B6"/>
                </a:solidFill>
              </a:rPr>
              <a:t>Quinto nivel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rgbClr val="5FB1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34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cuchillo&#10;&#10;Descripción generada automáticamente">
            <a:extLst>
              <a:ext uri="{FF2B5EF4-FFF2-40B4-BE49-F238E27FC236}">
                <a16:creationId xmlns:a16="http://schemas.microsoft.com/office/drawing/2014/main" id="{8011B798-7356-844C-B7D3-FE4FE23137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13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8235" y="2387601"/>
            <a:ext cx="8855765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39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667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4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2" r:id="rId3"/>
    <p:sldLayoutId id="2147483663" r:id="rId4"/>
    <p:sldLayoutId id="214748367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FB1B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skadi.eus/contenidos/informacion/cevime_infac_2020/es_def/adjuntos/INFAC_Vol_28_4_castellano_def.pdf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1176605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dirty="0">
                <a:solidFill>
                  <a:srgbClr val="4BACC6"/>
                </a:solidFill>
                <a:latin typeface="Arial Black" pitchFamily="34" charset="0"/>
              </a:rPr>
              <a:t>REVISIÓN DE LAS GLIFLOZINAS: NUEVAS EVIDENCIAS Y LUGAR EN TERAPÉUTICA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065260" y="4341784"/>
            <a:ext cx="5013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/>
            <a:r>
              <a:rPr lang="es-ES_tradnl" sz="3600" dirty="0" err="1">
                <a:solidFill>
                  <a:srgbClr val="4BACC6"/>
                </a:solidFill>
                <a:latin typeface="Arial Black" pitchFamily="34" charset="0"/>
              </a:rPr>
              <a:t>Vol</a:t>
            </a:r>
            <a:r>
              <a:rPr lang="es-ES_tradnl" sz="3600" dirty="0">
                <a:solidFill>
                  <a:srgbClr val="4BACC6"/>
                </a:solidFill>
                <a:latin typeface="Arial Black" pitchFamily="34" charset="0"/>
              </a:rPr>
              <a:t> 28, nº 04 - 2020</a:t>
            </a:r>
            <a:endParaRPr lang="es-ES" sz="3600" dirty="0">
              <a:solidFill>
                <a:srgbClr val="4BACC6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26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006505"/>
            <a:ext cx="9144000" cy="573434"/>
          </a:xfrm>
        </p:spPr>
        <p:txBody>
          <a:bodyPr/>
          <a:lstStyle/>
          <a:p>
            <a:r>
              <a:rPr lang="es-ES_tradnl" sz="3200" dirty="0">
                <a:latin typeface="Arial Black" panose="020B0A04020102020204" pitchFamily="34" charset="0"/>
              </a:rPr>
              <a:t>LIMITACIONES DE LOS ENSAYOS CLÍNICOS DE SEGURIDAD CARDIOVASCULAR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1138" y="1579939"/>
            <a:ext cx="8307977" cy="369399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Población incluida no extrapolable; los ensayos son con pacientes de muy alto riesgo CV, tratados con metformina y HbA1c &gt; 7%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Resultados discrepantes en los componentes de la variable principal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Asignación de eventos; las muertes de causa incierta se clasificaron como muerte CV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Variabilidad geográfica en ensayo EMPAREG según procedencia de la población incluida (mejores resultados en Latinoamérica que en Europa y Norteamérica)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Otras limitaciones; conflictos de interés de investigadores, cambios de protocolo, etc. </a:t>
            </a:r>
          </a:p>
        </p:txBody>
      </p:sp>
    </p:spTree>
    <p:extLst>
      <p:ext uri="{BB962C8B-B14F-4D97-AF65-F5344CB8AC3E}">
        <p14:creationId xmlns:p14="http://schemas.microsoft.com/office/powerpoint/2010/main" val="586664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383156"/>
            <a:ext cx="9144000" cy="831128"/>
          </a:xfrm>
        </p:spPr>
        <p:txBody>
          <a:bodyPr/>
          <a:lstStyle/>
          <a:p>
            <a:r>
              <a:rPr lang="es-ES" sz="3200" dirty="0">
                <a:latin typeface="Arial Black" panose="020B0A04020102020204" pitchFamily="34" charset="0"/>
              </a:rPr>
              <a:t>CONCLUSIONES ENSAYOS DE SEGURIDAD CARDIOVASCULAR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768926" y="1321724"/>
            <a:ext cx="7851371" cy="3936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endParaRPr lang="eu-ES" dirty="0"/>
          </a:p>
        </p:txBody>
      </p:sp>
      <p:sp>
        <p:nvSpPr>
          <p:cNvPr id="13" name="Subtítulo 2"/>
          <p:cNvSpPr>
            <a:spLocks noGrp="1"/>
          </p:cNvSpPr>
          <p:nvPr>
            <p:ph type="subTitle" idx="1"/>
          </p:nvPr>
        </p:nvSpPr>
        <p:spPr>
          <a:xfrm>
            <a:off x="444138" y="1321724"/>
            <a:ext cx="8254536" cy="3675578"/>
          </a:xfrm>
          <a:solidFill>
            <a:srgbClr val="5FB1B6">
              <a:alpha val="20000"/>
            </a:srgb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dirty="0"/>
              <a:t>Los estudios de seguridad cardiovascular muestran que las </a:t>
            </a:r>
            <a:r>
              <a:rPr lang="es-ES" dirty="0" err="1"/>
              <a:t>gliflozinas</a:t>
            </a:r>
            <a:r>
              <a:rPr lang="es-ES" dirty="0"/>
              <a:t> son seguras desde el punto de vista cardiovascular. 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dirty="0" err="1"/>
              <a:t>Empagliflozina</a:t>
            </a:r>
            <a:r>
              <a:rPr lang="es-ES" dirty="0"/>
              <a:t> y </a:t>
            </a:r>
            <a:r>
              <a:rPr lang="es-ES" dirty="0" err="1"/>
              <a:t>canagliflozina</a:t>
            </a:r>
            <a:r>
              <a:rPr lang="es-ES" dirty="0"/>
              <a:t> han mostrado beneficios en los eventos MACE en pacientes con enfermedad cardiovascular aterosclerótica establecida, pero sin beneficio en los pacientes que no la presentan.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dirty="0" err="1"/>
              <a:t>Canaglifozina</a:t>
            </a:r>
            <a:r>
              <a:rPr lang="es-ES" dirty="0"/>
              <a:t> se ha asociado a mayor riesgo de amputaciones. 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4066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603579"/>
            <a:ext cx="7772400" cy="573434"/>
          </a:xfrm>
        </p:spPr>
        <p:txBody>
          <a:bodyPr/>
          <a:lstStyle/>
          <a:p>
            <a:r>
              <a:rPr lang="es-ES_tradnl" sz="3000" dirty="0">
                <a:latin typeface="Arial Black" panose="020B0A04020102020204" pitchFamily="34" charset="0"/>
              </a:rPr>
              <a:t>GLIFLOZINAS EN EL TRATAMIENTO DE LA INSUFICIENCIA CARDIACA</a:t>
            </a:r>
            <a:endParaRPr lang="es-ES" sz="30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1138" y="1304603"/>
            <a:ext cx="8307977" cy="369399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</a:pPr>
            <a:r>
              <a:rPr lang="es-ES" sz="2000" u="sng" dirty="0"/>
              <a:t>Ensayo DAPA-HF</a:t>
            </a:r>
            <a:r>
              <a:rPr lang="es-ES" sz="2000" dirty="0"/>
              <a:t> (</a:t>
            </a:r>
            <a:r>
              <a:rPr lang="es-ES" sz="2000" dirty="0" err="1"/>
              <a:t>dapaflozina</a:t>
            </a:r>
            <a:r>
              <a:rPr lang="es-ES" sz="2000" dirty="0"/>
              <a:t> frente a placebo)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Pacientes </a:t>
            </a:r>
            <a:r>
              <a:rPr lang="es-ES" sz="2000" dirty="0"/>
              <a:t>con IC NYHA II-IV con fracción de eyección&lt;40% (el 41,8% eran diabéticos)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Variable principal combinada (empeoramiento de la IC o muerte por causa cardiovascular) - Reducción de eventos con </a:t>
            </a:r>
            <a:r>
              <a:rPr lang="es-ES" sz="2000" dirty="0" err="1"/>
              <a:t>dapagliflozina</a:t>
            </a:r>
            <a:r>
              <a:rPr lang="es-ES" sz="2000" dirty="0"/>
              <a:t> vs placebo </a:t>
            </a:r>
            <a:r>
              <a:rPr lang="eu-ES" sz="2000" dirty="0"/>
              <a:t>[</a:t>
            </a:r>
            <a:r>
              <a:rPr lang="eu-ES" sz="2000" dirty="0" smtClean="0"/>
              <a:t>HR: </a:t>
            </a:r>
            <a:r>
              <a:rPr lang="eu-ES" sz="2000" dirty="0"/>
              <a:t>0,74 (0,65-0,85)]</a:t>
            </a:r>
            <a:endParaRPr lang="es-ES" sz="2000" dirty="0">
              <a:ea typeface="+mn-lt"/>
              <a:cs typeface="+mn-lt"/>
            </a:endParaRP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_tradnl" sz="2000" dirty="0"/>
              <a:t>Variables secundarias - Mejora de los síntomas de IC así como la mortalidad por cualquier causa con </a:t>
            </a:r>
            <a:r>
              <a:rPr lang="es-ES_tradnl" sz="2000" dirty="0" err="1"/>
              <a:t>dapagliflozina</a:t>
            </a:r>
            <a:r>
              <a:rPr lang="es-ES_tradnl" sz="2000" dirty="0"/>
              <a:t> </a:t>
            </a:r>
            <a:r>
              <a:rPr lang="es-ES" sz="2000" dirty="0"/>
              <a:t>[HR: 0,83 (0,71-0,97)]</a:t>
            </a:r>
            <a:endParaRPr lang="es-ES_tradnl" sz="2000" dirty="0">
              <a:ea typeface="+mn-lt"/>
              <a:cs typeface="+mn-lt"/>
            </a:endParaRPr>
          </a:p>
          <a:p>
            <a:pPr algn="just">
              <a:lnSpc>
                <a:spcPct val="110000"/>
              </a:lnSpc>
              <a:spcBef>
                <a:spcPts val="800"/>
              </a:spcBef>
            </a:pPr>
            <a:endParaRPr lang="es-ES_tradnl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0115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603579"/>
            <a:ext cx="7772400" cy="573434"/>
          </a:xfrm>
        </p:spPr>
        <p:txBody>
          <a:bodyPr/>
          <a:lstStyle/>
          <a:p>
            <a:r>
              <a:rPr lang="es-ES_tradnl" sz="3000" dirty="0">
                <a:latin typeface="Arial Black" panose="020B0A04020102020204" pitchFamily="34" charset="0"/>
              </a:rPr>
              <a:t>GLIFLOZINAS EN EL TRATAMIENTO DE LA INSUFICIENCIA CARDIACA</a:t>
            </a:r>
            <a:endParaRPr lang="es-ES" sz="30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1138" y="1304603"/>
            <a:ext cx="8307977" cy="369399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</a:pPr>
            <a:r>
              <a:rPr lang="es-ES" sz="2000" u="sng" dirty="0"/>
              <a:t>Ensayo EMPEROR-</a:t>
            </a:r>
            <a:r>
              <a:rPr lang="es-ES" sz="2000" u="sng" dirty="0" err="1"/>
              <a:t>Reduced</a:t>
            </a:r>
            <a:r>
              <a:rPr lang="es-ES" sz="2000" dirty="0"/>
              <a:t> (</a:t>
            </a:r>
            <a:r>
              <a:rPr lang="es-ES" sz="2000" dirty="0" err="1"/>
              <a:t>empagliflozina</a:t>
            </a:r>
            <a:r>
              <a:rPr lang="es-ES" sz="2000" dirty="0"/>
              <a:t> frente a placebo)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Pacientes con IC NYHA II-IV con fracción de eyección&lt;40% (el 49,8% eran diabéticos) 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Variable principal combinada (hospitalización por IC o muerte por causa cardiovascular) - Reducción de eventos con </a:t>
            </a:r>
            <a:r>
              <a:rPr lang="es-ES" sz="2000" dirty="0" err="1"/>
              <a:t>empagliflozina</a:t>
            </a:r>
            <a:r>
              <a:rPr lang="es-ES" sz="2000" dirty="0"/>
              <a:t> </a:t>
            </a:r>
            <a:r>
              <a:rPr lang="eu-ES" sz="2000" dirty="0"/>
              <a:t>[</a:t>
            </a:r>
            <a:r>
              <a:rPr lang="eu-ES" sz="2000" dirty="0" smtClean="0"/>
              <a:t>HR: </a:t>
            </a:r>
            <a:r>
              <a:rPr lang="eu-ES" sz="2000" dirty="0"/>
              <a:t>0,75 (0,65-0,86)]; </a:t>
            </a:r>
            <a:r>
              <a:rPr lang="eu-ES" sz="2000" dirty="0" err="1"/>
              <a:t>principalmente</a:t>
            </a:r>
            <a:r>
              <a:rPr lang="eu-ES" sz="2000" dirty="0"/>
              <a:t> </a:t>
            </a:r>
            <a:r>
              <a:rPr lang="es-ES" sz="2000" dirty="0"/>
              <a:t>por reducción de hospitalización por </a:t>
            </a:r>
            <a:r>
              <a:rPr lang="es-ES" sz="2000" dirty="0" smtClean="0"/>
              <a:t>IC</a:t>
            </a:r>
            <a:endParaRPr lang="es-ES" sz="2000" dirty="0">
              <a:cs typeface="Calibri"/>
            </a:endParaRP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_tradnl" sz="2000" dirty="0"/>
              <a:t>Variables secundarias - Reducción  de las hospitalizaciones por IC y mejora de la función renal (en pacientes con o sin diabetes, en ambas </a:t>
            </a:r>
            <a:r>
              <a:rPr lang="es-ES_tradnl" sz="2000" dirty="0" smtClean="0"/>
              <a:t>variables)</a:t>
            </a:r>
            <a:endParaRPr lang="es-ES_tradnl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5077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383156"/>
            <a:ext cx="9144000" cy="831128"/>
          </a:xfrm>
        </p:spPr>
        <p:txBody>
          <a:bodyPr/>
          <a:lstStyle/>
          <a:p>
            <a:r>
              <a:rPr lang="es-ES" sz="3200" dirty="0">
                <a:latin typeface="Arial Black" panose="020B0A04020102020204" pitchFamily="34" charset="0"/>
              </a:rPr>
              <a:t>CONCLUSIONES DE LOS ESTUDIOS EN INSUFICIENCIA CARDIACA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768926" y="1321724"/>
            <a:ext cx="7851371" cy="3936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endParaRPr lang="eu-ES" dirty="0"/>
          </a:p>
        </p:txBody>
      </p:sp>
      <p:sp>
        <p:nvSpPr>
          <p:cNvPr id="13" name="Subtítulo 2"/>
          <p:cNvSpPr>
            <a:spLocks noGrp="1"/>
          </p:cNvSpPr>
          <p:nvPr>
            <p:ph type="subTitle" idx="1"/>
          </p:nvPr>
        </p:nvSpPr>
        <p:spPr>
          <a:xfrm>
            <a:off x="444138" y="1321724"/>
            <a:ext cx="8254536" cy="2580425"/>
          </a:xfrm>
          <a:solidFill>
            <a:srgbClr val="5FB1B6">
              <a:alpha val="20000"/>
            </a:srgbClr>
          </a:solidFill>
        </p:spPr>
        <p:txBody>
          <a:bodyPr>
            <a:norm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dirty="0"/>
              <a:t>Las </a:t>
            </a:r>
            <a:r>
              <a:rPr lang="es-ES" dirty="0" err="1"/>
              <a:t>gliflozinas</a:t>
            </a:r>
            <a:r>
              <a:rPr lang="es-ES" dirty="0"/>
              <a:t> han mostrado reducir las hospitalizaciones por IC en pacientes con DM2 de alto riesgo cardiovascular, independientemente de los antecedentes de IC.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_tradnl" dirty="0"/>
              <a:t>En pacientes con IC y fracción de eyección reducida, las </a:t>
            </a:r>
            <a:r>
              <a:rPr lang="es-ES_tradnl" dirty="0" err="1"/>
              <a:t>gliflozinas</a:t>
            </a:r>
            <a:r>
              <a:rPr lang="es-ES_tradnl" dirty="0"/>
              <a:t> reducen las hospitalizaciones por IC en pacientes con o sin DM2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05268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412193"/>
            <a:ext cx="9144000" cy="573434"/>
          </a:xfrm>
        </p:spPr>
        <p:txBody>
          <a:bodyPr/>
          <a:lstStyle/>
          <a:p>
            <a:r>
              <a:rPr lang="es-ES_tradnl" sz="3000" dirty="0">
                <a:latin typeface="Arial Black" panose="020B0A04020102020204" pitchFamily="34" charset="0"/>
              </a:rPr>
              <a:t>EFECTOS SOBRE LA FUNCIÓN RENAL</a:t>
            </a:r>
            <a:endParaRPr lang="es-ES" sz="30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1138" y="1208911"/>
            <a:ext cx="8307977" cy="374933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</a:pPr>
            <a:r>
              <a:rPr lang="es-ES" sz="2200" u="sng" dirty="0"/>
              <a:t>Ensayos CANVAS (</a:t>
            </a:r>
            <a:r>
              <a:rPr lang="es-ES" sz="2200" u="sng" dirty="0" err="1"/>
              <a:t>canagliflozina</a:t>
            </a:r>
            <a:r>
              <a:rPr lang="es-ES" sz="2200" u="sng" dirty="0"/>
              <a:t>) y DECLARE-TIMI (</a:t>
            </a:r>
            <a:r>
              <a:rPr lang="es-ES" sz="2200" u="sng" dirty="0" err="1"/>
              <a:t>dapagliflozina</a:t>
            </a:r>
            <a:r>
              <a:rPr lang="es-ES" sz="2200" u="sng" dirty="0"/>
              <a:t>):</a:t>
            </a:r>
          </a:p>
          <a:p>
            <a:pPr algn="just">
              <a:lnSpc>
                <a:spcPct val="110000"/>
              </a:lnSpc>
              <a:spcBef>
                <a:spcPts val="800"/>
              </a:spcBef>
            </a:pPr>
            <a:r>
              <a:rPr lang="es-ES" sz="2200" dirty="0"/>
              <a:t>Beneficio en la función renal (variable secundaria) </a:t>
            </a:r>
          </a:p>
          <a:p>
            <a:pPr algn="just">
              <a:lnSpc>
                <a:spcPct val="110000"/>
              </a:lnSpc>
              <a:spcBef>
                <a:spcPts val="800"/>
              </a:spcBef>
            </a:pPr>
            <a:endParaRPr lang="es-ES" sz="2200" u="sng" dirty="0"/>
          </a:p>
          <a:p>
            <a:pPr algn="just">
              <a:lnSpc>
                <a:spcPct val="110000"/>
              </a:lnSpc>
              <a:spcBef>
                <a:spcPts val="800"/>
              </a:spcBef>
            </a:pPr>
            <a:r>
              <a:rPr lang="es-ES" sz="2200" u="sng" dirty="0" err="1"/>
              <a:t>Metanálisis</a:t>
            </a:r>
            <a:r>
              <a:rPr lang="es-ES" sz="2200" u="sng" dirty="0"/>
              <a:t> de los ensayos EMPA-REG (</a:t>
            </a:r>
            <a:r>
              <a:rPr lang="es-ES" sz="2200" u="sng" dirty="0" err="1"/>
              <a:t>empagliflozina</a:t>
            </a:r>
            <a:r>
              <a:rPr lang="es-ES" sz="2200" u="sng" dirty="0"/>
              <a:t>), CANVAS (</a:t>
            </a:r>
            <a:r>
              <a:rPr lang="es-ES" sz="2200" u="sng" dirty="0" err="1"/>
              <a:t>canagliflozina</a:t>
            </a:r>
            <a:r>
              <a:rPr lang="es-ES" sz="2200" u="sng" dirty="0"/>
              <a:t>), DECLARE-TIMI (</a:t>
            </a:r>
            <a:r>
              <a:rPr lang="es-ES" sz="2200" u="sng" dirty="0" err="1"/>
              <a:t>dapagliflozina</a:t>
            </a:r>
            <a:r>
              <a:rPr lang="es-ES" sz="2200" u="sng" dirty="0"/>
              <a:t>):</a:t>
            </a:r>
            <a:endParaRPr lang="es-ES" sz="2200" u="sng" dirty="0">
              <a:cs typeface="Calibri"/>
            </a:endParaRPr>
          </a:p>
          <a:p>
            <a:pPr algn="just">
              <a:lnSpc>
                <a:spcPct val="110000"/>
              </a:lnSpc>
              <a:spcBef>
                <a:spcPts val="800"/>
              </a:spcBef>
            </a:pPr>
            <a:r>
              <a:rPr lang="es-ES" sz="2200" dirty="0"/>
              <a:t>Reducción de la progresión a nefropatía (45%) en pacientes con o sin enfermedad cardiovascular aterosclerótica [HR 0,55 (0,48-0,64)]. Menor beneficio en pacientes con enfermedad renal más severa. </a:t>
            </a:r>
            <a:endParaRPr lang="es-ES_tradnl" sz="2200" dirty="0"/>
          </a:p>
        </p:txBody>
      </p:sp>
    </p:spTree>
    <p:extLst>
      <p:ext uri="{BB962C8B-B14F-4D97-AF65-F5344CB8AC3E}">
        <p14:creationId xmlns:p14="http://schemas.microsoft.com/office/powerpoint/2010/main" val="1523831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407198"/>
            <a:ext cx="9143999" cy="573434"/>
          </a:xfrm>
        </p:spPr>
        <p:txBody>
          <a:bodyPr/>
          <a:lstStyle/>
          <a:p>
            <a:r>
              <a:rPr lang="es-ES_tradnl" sz="3200" dirty="0">
                <a:latin typeface="Arial Black" panose="020B0A04020102020204" pitchFamily="34" charset="0"/>
              </a:rPr>
              <a:t>EFECTOS SOBRE LA FUNCIÓN RENAL 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1138" y="1155747"/>
            <a:ext cx="8307977" cy="386652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</a:pPr>
            <a:r>
              <a:rPr lang="es-ES" sz="2200" u="sng" dirty="0"/>
              <a:t>Ensayo CREDENCE </a:t>
            </a:r>
            <a:r>
              <a:rPr lang="es-ES" sz="2200" dirty="0"/>
              <a:t>(</a:t>
            </a:r>
            <a:r>
              <a:rPr lang="es-ES" sz="2200" dirty="0" err="1"/>
              <a:t>canagliflozina</a:t>
            </a:r>
            <a:r>
              <a:rPr lang="es-ES" sz="2200" dirty="0"/>
              <a:t> frente a placebo)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200" dirty="0"/>
              <a:t>Pacientes con DM2 y enfermedad renal crónica (</a:t>
            </a:r>
            <a:r>
              <a:rPr lang="es-ES" sz="2200" dirty="0" err="1"/>
              <a:t>FGe</a:t>
            </a:r>
            <a:r>
              <a:rPr lang="es-ES" sz="2200" dirty="0"/>
              <a:t> 30-90 ml/min/1,73 m</a:t>
            </a:r>
            <a:r>
              <a:rPr lang="es-ES" sz="2200" baseline="30000" dirty="0"/>
              <a:t>2</a:t>
            </a:r>
            <a:r>
              <a:rPr lang="es-ES" sz="2200" dirty="0"/>
              <a:t>), albuminuria&gt;300-5000 mg/g y en tratamiento con IECA o </a:t>
            </a:r>
            <a:r>
              <a:rPr lang="es-ES" sz="2200" dirty="0" smtClean="0"/>
              <a:t>ARA-II</a:t>
            </a:r>
            <a:endParaRPr lang="es-ES" sz="2200" dirty="0">
              <a:cs typeface="Calibri"/>
            </a:endParaRP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200" dirty="0"/>
              <a:t>Reducción significativa en la variable principal combinada (empeoramiento a enfermedad renal terminal, duplicación de creatinina sérica o muerte por causa renal o cardiovascular)</a:t>
            </a:r>
            <a:r>
              <a:rPr lang="eu-ES" sz="2200" dirty="0"/>
              <a:t>[</a:t>
            </a:r>
            <a:r>
              <a:rPr lang="eu-ES" sz="2200" dirty="0" smtClean="0"/>
              <a:t>HR: </a:t>
            </a:r>
            <a:r>
              <a:rPr lang="eu-ES" sz="2200" dirty="0"/>
              <a:t>0,70 (0,59-0,82</a:t>
            </a:r>
            <a:r>
              <a:rPr lang="eu-ES" sz="2200" dirty="0" smtClean="0"/>
              <a:t>)]</a:t>
            </a:r>
            <a:endParaRPr lang="es-ES" sz="2200" dirty="0">
              <a:ea typeface="+mn-lt"/>
              <a:cs typeface="+mn-lt"/>
            </a:endParaRP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200" dirty="0"/>
              <a:t>Aumento de cetoacidosis </a:t>
            </a:r>
            <a:r>
              <a:rPr lang="es-ES" sz="2200" dirty="0" err="1"/>
              <a:t>euglucémicas</a:t>
            </a:r>
            <a:r>
              <a:rPr lang="es-ES" sz="2200" dirty="0"/>
              <a:t> e infecciones genitales</a:t>
            </a:r>
          </a:p>
        </p:txBody>
      </p:sp>
    </p:spTree>
    <p:extLst>
      <p:ext uri="{BB962C8B-B14F-4D97-AF65-F5344CB8AC3E}">
        <p14:creationId xmlns:p14="http://schemas.microsoft.com/office/powerpoint/2010/main" val="216154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417831"/>
            <a:ext cx="9144000" cy="573434"/>
          </a:xfrm>
        </p:spPr>
        <p:txBody>
          <a:bodyPr/>
          <a:lstStyle/>
          <a:p>
            <a:r>
              <a:rPr lang="es-ES_tradnl" sz="3200" dirty="0">
                <a:latin typeface="Arial Black" panose="020B0A04020102020204" pitchFamily="34" charset="0"/>
              </a:rPr>
              <a:t>EFECTOS SOBRE LA FUNCIÓN RENAL 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1138" y="1102584"/>
            <a:ext cx="8307977" cy="427152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</a:pPr>
            <a:r>
              <a:rPr lang="es-ES" sz="2000" u="sng" dirty="0"/>
              <a:t>Ensayo DAPA-CKD </a:t>
            </a:r>
            <a:r>
              <a:rPr lang="es-ES" sz="2000" dirty="0"/>
              <a:t>(</a:t>
            </a:r>
            <a:r>
              <a:rPr lang="es-ES" sz="2000" dirty="0" err="1"/>
              <a:t>dapagliflozina</a:t>
            </a:r>
            <a:r>
              <a:rPr lang="es-ES" sz="2000" dirty="0"/>
              <a:t> frente a placebo)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Pacientes </a:t>
            </a:r>
            <a:r>
              <a:rPr lang="es-ES" sz="2000" dirty="0" smtClean="0"/>
              <a:t>con </a:t>
            </a:r>
            <a:r>
              <a:rPr lang="es-ES" sz="2000" dirty="0"/>
              <a:t>enfermedad renal </a:t>
            </a:r>
            <a:r>
              <a:rPr lang="es-ES" sz="2000" dirty="0" smtClean="0"/>
              <a:t>crónica, con o sin DM2, (</a:t>
            </a:r>
            <a:r>
              <a:rPr lang="es-ES" sz="2000" dirty="0" err="1"/>
              <a:t>FGe</a:t>
            </a:r>
            <a:r>
              <a:rPr lang="es-ES" sz="2000" dirty="0"/>
              <a:t> 25-75 ml/min/1,73 m</a:t>
            </a:r>
            <a:r>
              <a:rPr lang="es-ES" sz="2000" baseline="30000" dirty="0"/>
              <a:t>2</a:t>
            </a:r>
            <a:r>
              <a:rPr lang="es-ES" sz="2000" dirty="0"/>
              <a:t>), albuminuria&gt;200-5000 mg/g y en tratamiento con IECA o ARA-II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Reducción significativa en la variable principal combinada (empeoramiento de al menos 50% </a:t>
            </a:r>
            <a:r>
              <a:rPr lang="es-ES" sz="2000" dirty="0" err="1"/>
              <a:t>FGe</a:t>
            </a:r>
            <a:r>
              <a:rPr lang="es-ES" sz="2000" dirty="0"/>
              <a:t>, enfermedad renal terminal o muerte por causa renal o cardiovascular) </a:t>
            </a:r>
            <a:r>
              <a:rPr lang="eu-ES" sz="2000" dirty="0"/>
              <a:t>[HR 0,61 (0,51-0,72)]</a:t>
            </a:r>
            <a:endParaRPr lang="eu-ES" sz="2000" dirty="0">
              <a:cs typeface="Calibri"/>
            </a:endParaRP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Reducción significativa en la variable compuesta (muerte cardiovascular u hospitalización por IC), así como en la mortalidad por cualquier causa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No se observaron diferencias en amputaciones y cetoacidosis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No se observaron hipoglucemias severas en los pacientes no diabéticos</a:t>
            </a:r>
          </a:p>
        </p:txBody>
      </p:sp>
    </p:spTree>
    <p:extLst>
      <p:ext uri="{BB962C8B-B14F-4D97-AF65-F5344CB8AC3E}">
        <p14:creationId xmlns:p14="http://schemas.microsoft.com/office/powerpoint/2010/main" val="1483734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383156"/>
            <a:ext cx="9144000" cy="831128"/>
          </a:xfrm>
        </p:spPr>
        <p:txBody>
          <a:bodyPr/>
          <a:lstStyle/>
          <a:p>
            <a:r>
              <a:rPr lang="es-ES" sz="3200" dirty="0">
                <a:latin typeface="Arial Black" panose="020B0A04020102020204" pitchFamily="34" charset="0"/>
              </a:rPr>
              <a:t>CONCLUSIONES DE EFECTOS SOBRE LA FUNCIÓN RENAL 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768926" y="1321724"/>
            <a:ext cx="7851371" cy="3936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endParaRPr lang="eu-ES" dirty="0"/>
          </a:p>
        </p:txBody>
      </p:sp>
      <p:sp>
        <p:nvSpPr>
          <p:cNvPr id="13" name="Subtítulo 2"/>
          <p:cNvSpPr>
            <a:spLocks noGrp="1"/>
          </p:cNvSpPr>
          <p:nvPr>
            <p:ph type="subTitle" idx="1"/>
          </p:nvPr>
        </p:nvSpPr>
        <p:spPr>
          <a:xfrm>
            <a:off x="444138" y="1321724"/>
            <a:ext cx="8254536" cy="2314611"/>
          </a:xfrm>
          <a:solidFill>
            <a:srgbClr val="5FB1B6">
              <a:alpha val="20000"/>
            </a:srgbClr>
          </a:solidFill>
        </p:spPr>
        <p:txBody>
          <a:bodyPr>
            <a:norm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dirty="0"/>
              <a:t>Las </a:t>
            </a:r>
            <a:r>
              <a:rPr lang="es-ES" dirty="0" err="1"/>
              <a:t>gliflozinas</a:t>
            </a:r>
            <a:r>
              <a:rPr lang="es-ES" dirty="0"/>
              <a:t> han mostrado reducir el deterioro renal en pacientes con DM2 y alto riesgo cardiovascular.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_tradnl" dirty="0"/>
              <a:t>En pacientes con ERC (enfermedad renal crónica) con o sin DM2, las </a:t>
            </a:r>
            <a:r>
              <a:rPr lang="es-ES_tradnl" dirty="0" err="1"/>
              <a:t>gliflozinas</a:t>
            </a:r>
            <a:r>
              <a:rPr lang="es-ES_tradnl" dirty="0"/>
              <a:t> retrasan el empeoramiento a enfermedad renal terminal. 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376377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41323"/>
            <a:ext cx="9144000" cy="573434"/>
          </a:xfrm>
        </p:spPr>
        <p:txBody>
          <a:bodyPr/>
          <a:lstStyle/>
          <a:p>
            <a:r>
              <a:rPr lang="es-ES_tradnl" sz="3200" dirty="0">
                <a:latin typeface="Arial Black" panose="020B0A04020102020204" pitchFamily="34" charset="0"/>
              </a:rPr>
              <a:t>EFECTOS ADVERSOS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29610" y="832821"/>
            <a:ext cx="8623004" cy="4288123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50" dirty="0"/>
              <a:t>Infecciones genitourinarias; candidiasis </a:t>
            </a:r>
            <a:r>
              <a:rPr lang="es-ES" sz="1950" dirty="0" err="1"/>
              <a:t>vulvovaginal</a:t>
            </a:r>
            <a:r>
              <a:rPr lang="es-ES" sz="1950" dirty="0"/>
              <a:t> (10-15%), infecciones urinarias (8,8%)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50" dirty="0"/>
              <a:t>Gangrena de </a:t>
            </a:r>
            <a:r>
              <a:rPr lang="es-ES" sz="1950" dirty="0" err="1"/>
              <a:t>Fournier</a:t>
            </a:r>
            <a:r>
              <a:rPr lang="es-ES" sz="1950" dirty="0"/>
              <a:t> (</a:t>
            </a:r>
            <a:r>
              <a:rPr lang="es-ES" sz="1950" dirty="0" err="1"/>
              <a:t>fascitis</a:t>
            </a:r>
            <a:r>
              <a:rPr lang="es-ES" sz="1950" dirty="0"/>
              <a:t> necrotizante perineal); reacción rara pero mortal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50" dirty="0"/>
              <a:t>Hipotensión; riesgo en ancianos en tratamiento con diuréticos, IECA, ARA-II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50" dirty="0"/>
              <a:t>Fallo renal agudo; monitorizar función renal en pacientes de riesgo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50" dirty="0" err="1"/>
              <a:t>Cetoacidosis</a:t>
            </a:r>
            <a:r>
              <a:rPr lang="es-ES" sz="1950" dirty="0"/>
              <a:t> con sintomatología inespecífica (náuseas, vómitos, dolor abdominal, anorexia, sed excesiva, disnea, confusión, cansancio, somnolencia…)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50" dirty="0"/>
              <a:t>Riesgo de amputación de miembros inferiores (</a:t>
            </a:r>
            <a:r>
              <a:rPr lang="es-ES" sz="1950" dirty="0" err="1"/>
              <a:t>canagliflozina</a:t>
            </a:r>
            <a:r>
              <a:rPr lang="es-ES" sz="1950" dirty="0"/>
              <a:t>)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50" dirty="0"/>
              <a:t>Fracturas óseas (</a:t>
            </a:r>
            <a:r>
              <a:rPr lang="es-ES" sz="1950" dirty="0" err="1"/>
              <a:t>canagliflozina</a:t>
            </a:r>
            <a:r>
              <a:rPr lang="es-ES" sz="1950" dirty="0"/>
              <a:t> 1,4-1,5%/</a:t>
            </a:r>
            <a:r>
              <a:rPr lang="es-ES" sz="1950" dirty="0" smtClean="0"/>
              <a:t>año de exposición)</a:t>
            </a:r>
            <a:endParaRPr lang="es-ES" sz="195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50" dirty="0"/>
              <a:t>Tumores de vejiga, próstata y mama (</a:t>
            </a:r>
            <a:r>
              <a:rPr lang="es-ES" sz="1950" dirty="0" err="1"/>
              <a:t>dapagliflozina</a:t>
            </a:r>
            <a:r>
              <a:rPr lang="es-ES" sz="1950" dirty="0"/>
              <a:t>, </a:t>
            </a:r>
            <a:r>
              <a:rPr lang="es-ES" sz="1950" dirty="0" err="1"/>
              <a:t>empagliflozina</a:t>
            </a:r>
            <a:r>
              <a:rPr lang="es-ES" sz="1950" dirty="0"/>
              <a:t>); pendiente de confirmar con estudios a largo plazo</a:t>
            </a:r>
          </a:p>
        </p:txBody>
      </p:sp>
    </p:spTree>
    <p:extLst>
      <p:ext uri="{BB962C8B-B14F-4D97-AF65-F5344CB8AC3E}">
        <p14:creationId xmlns:p14="http://schemas.microsoft.com/office/powerpoint/2010/main" val="2745178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9298" y="457200"/>
            <a:ext cx="7772400" cy="648393"/>
          </a:xfrm>
        </p:spPr>
        <p:txBody>
          <a:bodyPr/>
          <a:lstStyle/>
          <a:p>
            <a:r>
              <a:rPr lang="es-ES" sz="4000" dirty="0">
                <a:solidFill>
                  <a:srgbClr val="4BACC6"/>
                </a:solidFill>
                <a:latin typeface="Arial Black" pitchFamily="34" charset="0"/>
                <a:ea typeface="+mn-ea"/>
                <a:cs typeface="+mn-cs"/>
              </a:rPr>
              <a:t>Sumario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1280159"/>
            <a:ext cx="8242577" cy="3962401"/>
          </a:xfrm>
          <a:solidFill>
            <a:srgbClr val="5FACBC"/>
          </a:solidFill>
        </p:spPr>
        <p:txBody>
          <a:bodyPr>
            <a:normAutofit fontScale="77500" lnSpcReduction="20000"/>
          </a:bodyPr>
          <a:lstStyle/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INTRODUCCIÓN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schemeClr val="bg1"/>
                </a:solidFill>
              </a:rPr>
              <a:t>MECANISMO DE ACCIÓN Y EFICACIA HIPOGLUCEMIANTE</a:t>
            </a:r>
            <a:endParaRPr lang="es-ES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ENSAYOS CLÍNICOS DE SEGURIDAD CARDIOVASCULAR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LIMITACIONES DE LOS ENSAYOS DE SEGURIDAD CARDIOVASCULAR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GLIFLOZINAS EN EL TRATAMIENTO DE LA INSUFICIENCIA CARDIACA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EFECTOS SOBRE LA FUNCIÓN RENAL 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EFECTOS ADVERSOS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¿QUÉ DICEN LAS GUÍAS DE PRÁCTICA CLÍNICA?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LUGAR EN TERAPÉUTICA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CONSIDERACIONES PRÁCTICAS EN EL USO DE GLIFLOZINAS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1478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09788"/>
            <a:ext cx="9144000" cy="573434"/>
          </a:xfrm>
        </p:spPr>
        <p:txBody>
          <a:bodyPr/>
          <a:lstStyle/>
          <a:p>
            <a:r>
              <a:rPr lang="es-ES_tradnl" sz="2600" dirty="0">
                <a:latin typeface="Arial Black" panose="020B0A04020102020204" pitchFamily="34" charset="0"/>
              </a:rPr>
              <a:t>¿QUÉ DICEN LAS GUÍAS DE PRÁCTICA CLÍNICA? </a:t>
            </a:r>
            <a:endParaRPr lang="es-ES" sz="2600" dirty="0">
              <a:latin typeface="Arial Black" panose="020B0A04020102020204" pitchFamily="34" charset="0"/>
            </a:endParaRPr>
          </a:p>
        </p:txBody>
      </p:sp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01138" y="1028157"/>
            <a:ext cx="8307977" cy="415407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La tendencia actual es incorporar los condicionantes clínicos (ECV, ERC, IC, obesidad…) como factores principales para seleccionar el 2º antidiabético, ya que </a:t>
            </a:r>
            <a:r>
              <a:rPr lang="es-ES" sz="2000" dirty="0" err="1"/>
              <a:t>metformina</a:t>
            </a:r>
            <a:r>
              <a:rPr lang="es-ES" sz="2000" dirty="0"/>
              <a:t> sigue siendo de 1ª </a:t>
            </a:r>
            <a:r>
              <a:rPr lang="es-ES" sz="2000" dirty="0" smtClean="0"/>
              <a:t>elección</a:t>
            </a:r>
            <a:endParaRPr lang="es-ES" sz="200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/>
              <a:t>Gliflozinas</a:t>
            </a:r>
            <a:r>
              <a:rPr lang="es-ES" sz="2000" dirty="0"/>
              <a:t> y arGLP-1 son de 1ª elección en caso de ECV aterosclerótica u obesidad y las </a:t>
            </a:r>
            <a:r>
              <a:rPr lang="es-ES" sz="2000" dirty="0" err="1"/>
              <a:t>gliflozinas</a:t>
            </a:r>
            <a:r>
              <a:rPr lang="es-ES" sz="2000" dirty="0"/>
              <a:t> si existe IC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En el caso de ERC se prefieren las </a:t>
            </a:r>
            <a:r>
              <a:rPr lang="es-ES" sz="2000" dirty="0" err="1"/>
              <a:t>gliflozinas</a:t>
            </a:r>
            <a:r>
              <a:rPr lang="es-ES" sz="2000" dirty="0"/>
              <a:t> y si no se pueden utilizar debido al filtrado glomerular, los arGLP-1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>
                <a:ea typeface="+mn-lt"/>
                <a:cs typeface="+mn-lt"/>
              </a:rPr>
              <a:t>Existe discrepancia al considerar si en pacientes con los condicionantes anteriores, el uso de estos antidiabéticos debe ser independiente del control glucémico o si deben utilizarse tras el tratamiento en monoterapia con </a:t>
            </a:r>
            <a:r>
              <a:rPr lang="es-ES" sz="2000" dirty="0" err="1">
                <a:ea typeface="+mn-lt"/>
                <a:cs typeface="+mn-lt"/>
              </a:rPr>
              <a:t>metformina</a:t>
            </a:r>
            <a:r>
              <a:rPr lang="es-ES" sz="2000" dirty="0">
                <a:ea typeface="+mn-lt"/>
                <a:cs typeface="+mn-lt"/>
              </a:rPr>
              <a:t> cuando el objetivo glucémico no se ha alcanzado</a:t>
            </a:r>
            <a:endParaRPr lang="es-ES" sz="200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Char char="•"/>
            </a:pPr>
            <a:endParaRPr lang="es-ES" sz="2000" dirty="0">
              <a:cs typeface="Calibri"/>
            </a:endParaRPr>
          </a:p>
          <a:p>
            <a:pPr algn="just">
              <a:lnSpc>
                <a:spcPct val="110000"/>
              </a:lnSpc>
              <a:spcBef>
                <a:spcPts val="800"/>
              </a:spcBef>
            </a:pPr>
            <a:endParaRPr lang="es-E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58945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3" descr="Texto&#10;&#10;Descripción generada automáticamente">
            <a:extLst>
              <a:ext uri="{FF2B5EF4-FFF2-40B4-BE49-F238E27FC236}">
                <a16:creationId xmlns:a16="http://schemas.microsoft.com/office/drawing/2014/main" id="{5989C829-F092-42B3-A0C4-DBFF4BD013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589" y="414042"/>
            <a:ext cx="8393501" cy="48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2737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431145" cy="1531087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7037" y="237211"/>
            <a:ext cx="6858000" cy="678871"/>
          </a:xfrm>
        </p:spPr>
        <p:txBody>
          <a:bodyPr>
            <a:normAutofit fontScale="92500"/>
          </a:bodyPr>
          <a:lstStyle/>
          <a:p>
            <a:r>
              <a:rPr lang="es-ES" sz="4000" b="1" dirty="0" smtClean="0">
                <a:solidFill>
                  <a:srgbClr val="5FB1B6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LUGAR EN TERAPÉUTICA</a:t>
            </a:r>
            <a:endParaRPr lang="es-ES" sz="4000" b="1" dirty="0">
              <a:solidFill>
                <a:srgbClr val="5FB1B6"/>
              </a:solidFill>
              <a:latin typeface="Arial Black" panose="020B0A040201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871870" y="917763"/>
            <a:ext cx="8059479" cy="484748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1600" dirty="0"/>
              <a:t>Individualizar los objetivos de control de la DM2, adaptándolos a la situación personal  y características y preferencias del paciente.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1600" dirty="0"/>
              <a:t>Para valorar su balance beneficio-riesgo sobre IC y a nivel renal, además de sus beneficios a nivel cardiovascular, hay que tener en cuenta la incertidumbre sobre la seguridad a largo plazo, efectos adversos y coste.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1600" dirty="0"/>
              <a:t>Recomendación de uso de </a:t>
            </a:r>
            <a:r>
              <a:rPr lang="es-ES" sz="1600" dirty="0" err="1"/>
              <a:t>gliflozinas</a:t>
            </a:r>
            <a:r>
              <a:rPr lang="es-ES" sz="1600" dirty="0"/>
              <a:t> en: </a:t>
            </a:r>
          </a:p>
          <a:p>
            <a:pPr marL="626745" lvl="1" indent="-169545" algn="just">
              <a:spcBef>
                <a:spcPts val="600"/>
              </a:spcBef>
              <a:buFont typeface="Arial" pitchFamily="34" charset="0"/>
              <a:buChar char="•"/>
            </a:pPr>
            <a:r>
              <a:rPr lang="es-ES" sz="1600" dirty="0"/>
              <a:t>Pacientes con DM2 y enfermedad cardiovascular aterosclerótica establecida (</a:t>
            </a:r>
            <a:r>
              <a:rPr lang="es-ES" sz="1600" dirty="0" err="1"/>
              <a:t>empagliflozina</a:t>
            </a:r>
            <a:r>
              <a:rPr lang="es-ES" sz="1600" dirty="0"/>
              <a:t>, </a:t>
            </a:r>
            <a:r>
              <a:rPr lang="es-ES" sz="1600" dirty="0" err="1"/>
              <a:t>canagliflozina</a:t>
            </a:r>
            <a:r>
              <a:rPr lang="es-ES" sz="1600" dirty="0"/>
              <a:t>) cuando no se alcanza control glucémico con </a:t>
            </a:r>
            <a:r>
              <a:rPr lang="es-ES" sz="1600" dirty="0" err="1"/>
              <a:t>metformina</a:t>
            </a:r>
            <a:r>
              <a:rPr lang="es-ES" sz="1600" dirty="0"/>
              <a:t>.</a:t>
            </a:r>
          </a:p>
          <a:p>
            <a:pPr marL="626745" lvl="1" indent="-169545" algn="just">
              <a:spcBef>
                <a:spcPts val="600"/>
              </a:spcBef>
              <a:buFont typeface="Arial" pitchFamily="34" charset="0"/>
              <a:buChar char="•"/>
            </a:pPr>
            <a:r>
              <a:rPr lang="es-ES" sz="1600" dirty="0"/>
              <a:t>Pacientes con IC con fracción de eyección del ventrículo izquierdo&lt;40% y NYHA II (</a:t>
            </a:r>
            <a:r>
              <a:rPr lang="es-ES" sz="1600" dirty="0" err="1"/>
              <a:t>dapagliflozina</a:t>
            </a:r>
            <a:r>
              <a:rPr lang="es-ES" sz="1600" dirty="0"/>
              <a:t>, </a:t>
            </a:r>
            <a:r>
              <a:rPr lang="es-ES" sz="1600" dirty="0" err="1"/>
              <a:t>empagliflozina</a:t>
            </a:r>
            <a:r>
              <a:rPr lang="es-ES" sz="1600" dirty="0"/>
              <a:t>). </a:t>
            </a:r>
            <a:endParaRPr lang="es-ES" sz="1600" dirty="0">
              <a:cs typeface="Calibri"/>
            </a:endParaRPr>
          </a:p>
          <a:p>
            <a:pPr marL="626745" lvl="1" indent="-169545" algn="just">
              <a:spcBef>
                <a:spcPts val="600"/>
              </a:spcBef>
              <a:buFont typeface="Arial" pitchFamily="34" charset="0"/>
              <a:buChar char="•"/>
            </a:pPr>
            <a:r>
              <a:rPr lang="es-ES" sz="1600" dirty="0"/>
              <a:t>Pacientes con nefropatía diabética con </a:t>
            </a:r>
            <a:r>
              <a:rPr lang="es-ES" sz="1600" dirty="0" err="1"/>
              <a:t>macroalbuminuria</a:t>
            </a:r>
            <a:r>
              <a:rPr lang="es-ES" sz="1600" dirty="0"/>
              <a:t> y </a:t>
            </a:r>
            <a:r>
              <a:rPr lang="es-ES" sz="1600" dirty="0" err="1" smtClean="0"/>
              <a:t>FGe</a:t>
            </a:r>
            <a:r>
              <a:rPr lang="es-ES" sz="1600" dirty="0" smtClean="0"/>
              <a:t>&gt;30 </a:t>
            </a:r>
            <a:r>
              <a:rPr lang="es-ES" sz="1600" dirty="0"/>
              <a:t>ml/min/1,73m</a:t>
            </a:r>
            <a:r>
              <a:rPr lang="es-ES" sz="1600" baseline="30000" dirty="0"/>
              <a:t>2</a:t>
            </a:r>
            <a:r>
              <a:rPr lang="es-ES" sz="1600" dirty="0"/>
              <a:t> (</a:t>
            </a:r>
            <a:r>
              <a:rPr lang="es-ES" sz="1600" dirty="0" err="1"/>
              <a:t>canagliflozina</a:t>
            </a:r>
            <a:r>
              <a:rPr lang="es-ES" sz="1600" dirty="0"/>
              <a:t>, </a:t>
            </a:r>
            <a:r>
              <a:rPr lang="es-ES" sz="1600" dirty="0" err="1"/>
              <a:t>dapagliflozina</a:t>
            </a:r>
            <a:r>
              <a:rPr lang="es-ES" sz="1600" dirty="0" smtClean="0"/>
              <a:t>) (</a:t>
            </a:r>
            <a:r>
              <a:rPr lang="es-ES" sz="1600" smtClean="0"/>
              <a:t>por ahora, fuera </a:t>
            </a:r>
            <a:r>
              <a:rPr lang="es-ES" sz="1600" dirty="0" smtClean="0"/>
              <a:t>de </a:t>
            </a:r>
            <a:r>
              <a:rPr lang="es-ES" sz="1600" smtClean="0"/>
              <a:t>ficha técnica).</a:t>
            </a:r>
            <a:endParaRPr lang="es-ES" sz="1600" dirty="0">
              <a:cs typeface="Calibri"/>
            </a:endParaRP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1600" dirty="0"/>
              <a:t>Considerar su uso en caso de mal control </a:t>
            </a:r>
            <a:r>
              <a:rPr lang="es-ES_tradnl" sz="1600" dirty="0"/>
              <a:t>glucémico y añadidas a </a:t>
            </a:r>
            <a:r>
              <a:rPr lang="es-ES_tradnl" sz="1600" dirty="0" err="1"/>
              <a:t>metformina</a:t>
            </a:r>
            <a:r>
              <a:rPr lang="es-ES_tradnl" sz="1600" dirty="0"/>
              <a:t> en pacientes de alto riesgo cardiovascular, para disminuir hospitalizaciones por IC y eventos renales</a:t>
            </a:r>
            <a:r>
              <a:rPr lang="es-ES_tradnl" sz="1600" dirty="0" smtClean="0"/>
              <a:t>. También en pacientes con DM2 y obesos por su efecto reductor sobre el peso.</a:t>
            </a:r>
            <a:endParaRPr lang="es-ES_tradnl" sz="1600" dirty="0"/>
          </a:p>
          <a:p>
            <a:pPr marL="800100" lvl="1" indent="-342900" algn="just">
              <a:spcBef>
                <a:spcPts val="600"/>
              </a:spcBef>
              <a:buFont typeface="Wingdings" pitchFamily="2" charset="2"/>
              <a:buChar char="Ø"/>
            </a:pPr>
            <a:endParaRPr lang="eu-ES" dirty="0"/>
          </a:p>
        </p:txBody>
      </p:sp>
    </p:spTree>
    <p:extLst>
      <p:ext uri="{BB962C8B-B14F-4D97-AF65-F5344CB8AC3E}">
        <p14:creationId xmlns:p14="http://schemas.microsoft.com/office/powerpoint/2010/main" val="289492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81891" y="3257526"/>
            <a:ext cx="4829695" cy="107721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s-ES" sz="3200" b="1" dirty="0" smtClean="0">
                <a:hlinkClick r:id="rId2"/>
              </a:rPr>
              <a:t>INFAC </a:t>
            </a:r>
            <a:r>
              <a:rPr lang="es-ES" sz="3200" b="1" dirty="0" smtClean="0">
                <a:ea typeface="+mn-lt"/>
                <a:cs typeface="+mn-lt"/>
                <a:hlinkClick r:id="rId2"/>
              </a:rPr>
              <a:t>2020 </a:t>
            </a:r>
            <a:r>
              <a:rPr lang="es-ES" sz="3200" b="1" dirty="0" err="1" smtClean="0">
                <a:ea typeface="+mn-lt"/>
                <a:cs typeface="+mn-lt"/>
                <a:hlinkClick r:id="rId2"/>
              </a:rPr>
              <a:t>Vol</a:t>
            </a:r>
            <a:r>
              <a:rPr lang="es-ES" sz="3200" b="1" dirty="0" smtClean="0">
                <a:ea typeface="+mn-lt"/>
                <a:cs typeface="+mn-lt"/>
                <a:hlinkClick r:id="rId2"/>
              </a:rPr>
              <a:t> 28 Nº 4</a:t>
            </a:r>
            <a:endParaRPr lang="es-ES" sz="3200" b="1" dirty="0" smtClean="0">
              <a:cs typeface="Calibri"/>
            </a:endParaRPr>
          </a:p>
          <a:p>
            <a:endParaRPr lang="es-ES" sz="3200" b="1" dirty="0">
              <a:cs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906086" y="861399"/>
            <a:ext cx="72819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Para más información y bibliografía…</a:t>
            </a:r>
          </a:p>
        </p:txBody>
      </p:sp>
    </p:spTree>
    <p:extLst>
      <p:ext uri="{BB962C8B-B14F-4D97-AF65-F5344CB8AC3E}">
        <p14:creationId xmlns:p14="http://schemas.microsoft.com/office/powerpoint/2010/main" val="409748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6" y="182880"/>
            <a:ext cx="7772400" cy="665018"/>
          </a:xfrm>
        </p:spPr>
        <p:txBody>
          <a:bodyPr/>
          <a:lstStyle/>
          <a:p>
            <a:r>
              <a:rPr lang="es-ES" sz="3600" dirty="0">
                <a:latin typeface="Arial Black" panose="020B0A04020102020204" pitchFamily="34" charset="0"/>
              </a:rPr>
              <a:t>INTRODUCCIÓN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600" y="1088571"/>
            <a:ext cx="8010697" cy="4169229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/>
              <a:t>El tratamiento farmacológico de la diabetes mellitus tipo 2 (DM2) tiene como objetivo evitar las consecuencias de la hiperglucemia, mejorar la calidad de vida, prevenir las complicaciones micro y </a:t>
            </a:r>
            <a:r>
              <a:rPr lang="es-ES" dirty="0" err="1"/>
              <a:t>macrovasculares</a:t>
            </a:r>
            <a:r>
              <a:rPr lang="es-ES" dirty="0"/>
              <a:t> y prolongar la supervivencia de los pacientes.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/>
              <a:t>Las Agencias reguladoras exigen a los nuevos antidiabéticos no </a:t>
            </a:r>
            <a:r>
              <a:rPr lang="es-ES" dirty="0" err="1"/>
              <a:t>insulínicos</a:t>
            </a:r>
            <a:r>
              <a:rPr lang="es-ES" dirty="0"/>
              <a:t> la demostración de que no aumentan el riesgo cardiovascular (CV) de manera inaceptable.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/>
              <a:t>Además, se han realizado ensayos clínicos aleatorizados (ECA) en insuficiencia cardiaca (IC) y nefropatía diabética.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u-ES" dirty="0"/>
          </a:p>
        </p:txBody>
      </p:sp>
    </p:spTree>
    <p:extLst>
      <p:ext uri="{BB962C8B-B14F-4D97-AF65-F5344CB8AC3E}">
        <p14:creationId xmlns:p14="http://schemas.microsoft.com/office/powerpoint/2010/main" val="2584842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6" y="420401"/>
            <a:ext cx="7772400" cy="665018"/>
          </a:xfrm>
        </p:spPr>
        <p:txBody>
          <a:bodyPr/>
          <a:lstStyle/>
          <a:p>
            <a:r>
              <a:rPr lang="es-ES" sz="2800" dirty="0">
                <a:latin typeface="Arial Black" panose="020B0A04020102020204" pitchFamily="34" charset="0"/>
              </a:rPr>
              <a:t>PRESCRIPCIÓN DE ANTIDIABÉTICOS NO INSULÍNICOS EN LA CAPV (2019)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0629" y="4539437"/>
            <a:ext cx="8010697" cy="716375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/>
              <a:t>En los 3 últimos años el consumo de antidiabéticos no </a:t>
            </a:r>
            <a:r>
              <a:rPr lang="es-ES" dirty="0" err="1"/>
              <a:t>insulínicos</a:t>
            </a:r>
            <a:r>
              <a:rPr lang="es-ES" dirty="0"/>
              <a:t> ha aumentado 0,97% en DHD y 16,55% en gasto</a:t>
            </a:r>
            <a:endParaRPr lang="eu-E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0531" y="1655909"/>
            <a:ext cx="5707063" cy="287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246491" y="1292152"/>
            <a:ext cx="8221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/>
              <a:t>% </a:t>
            </a:r>
            <a:r>
              <a:rPr lang="es-ES_tradnl" sz="2000" u="sng" dirty="0"/>
              <a:t>Dosis-Diarias-Definidas</a:t>
            </a:r>
            <a:r>
              <a:rPr lang="es-ES_tradnl" sz="2000" dirty="0"/>
              <a:t> (DDD)                                             % </a:t>
            </a:r>
            <a:r>
              <a:rPr lang="es-ES_tradnl" sz="2000" u="sng" dirty="0"/>
              <a:t>Gasto</a:t>
            </a:r>
            <a:r>
              <a:rPr lang="es-ES_tradnl" sz="2000" dirty="0"/>
              <a:t> (euros)</a:t>
            </a:r>
            <a:endParaRPr lang="es-ES" sz="20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0" y="1661484"/>
            <a:ext cx="5707063" cy="287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8336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646477"/>
            <a:ext cx="7772400" cy="573434"/>
          </a:xfrm>
        </p:spPr>
        <p:txBody>
          <a:bodyPr/>
          <a:lstStyle/>
          <a:p>
            <a:r>
              <a:rPr lang="es-ES" sz="3200" dirty="0">
                <a:latin typeface="Arial Black" panose="020B0A04020102020204" pitchFamily="34" charset="0"/>
              </a:rPr>
              <a:t>MECANISMO DE ACCIÓN Y EFICACIA HIPOGLUCEMIANTE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1138" y="1315327"/>
            <a:ext cx="8307977" cy="3693995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00" dirty="0"/>
              <a:t>Las </a:t>
            </a:r>
            <a:r>
              <a:rPr lang="es-ES" sz="1900" dirty="0" err="1"/>
              <a:t>gliflozinas</a:t>
            </a:r>
            <a:r>
              <a:rPr lang="es-ES" sz="1900" dirty="0"/>
              <a:t> inhiben de forma selectiva y reversible el </a:t>
            </a:r>
            <a:r>
              <a:rPr lang="es-ES" sz="1900" dirty="0" err="1"/>
              <a:t>cotransportador</a:t>
            </a:r>
            <a:r>
              <a:rPr lang="es-ES" sz="1900" dirty="0"/>
              <a:t> sodio-glucosa tipo 2 (iSGLT-2), lo que reduce la reabsorción de glucosa a nivel renal, aumentando su eliminación en orina y reduciendo la glucemia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00" dirty="0"/>
              <a:t>Su eficacia está condicionada a la conservación de una adecuada función renal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00" dirty="0"/>
              <a:t>No alteran la producción endógena normal de glucosa y actúan con independencia de la secreción de insulina y la acción de la misma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00" dirty="0"/>
              <a:t>Reducen la HbA1c 0,6-0,9% (en monoterapia) y 0,3-0,6% (en </a:t>
            </a:r>
            <a:r>
              <a:rPr lang="es-ES" sz="1900" dirty="0" err="1"/>
              <a:t>biterapia</a:t>
            </a:r>
            <a:r>
              <a:rPr lang="es-ES" sz="1900" dirty="0"/>
              <a:t>)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00" dirty="0"/>
              <a:t>No producen hipoglucemia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00" dirty="0"/>
              <a:t>Disminuyen una media 2-3 Kg. de peso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900" dirty="0"/>
              <a:t>Principios activos: </a:t>
            </a:r>
            <a:r>
              <a:rPr lang="es-ES" sz="1900" dirty="0" err="1"/>
              <a:t>canagliflozina</a:t>
            </a:r>
            <a:r>
              <a:rPr lang="es-ES" sz="1900" dirty="0"/>
              <a:t>, </a:t>
            </a:r>
            <a:r>
              <a:rPr lang="es-ES" sz="1900" dirty="0" err="1"/>
              <a:t>dapagliflozina</a:t>
            </a:r>
            <a:r>
              <a:rPr lang="es-ES" sz="1900" dirty="0"/>
              <a:t>, </a:t>
            </a:r>
            <a:r>
              <a:rPr lang="es-ES" sz="1900" dirty="0" err="1"/>
              <a:t>empagliflozina</a:t>
            </a:r>
            <a:r>
              <a:rPr lang="es-ES" sz="1900" dirty="0"/>
              <a:t> y </a:t>
            </a:r>
            <a:r>
              <a:rPr lang="es-ES" sz="1900" dirty="0" err="1"/>
              <a:t>ertugliflozina</a:t>
            </a:r>
            <a:r>
              <a:rPr lang="es-ES" sz="1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022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662380"/>
            <a:ext cx="7772400" cy="573434"/>
          </a:xfrm>
        </p:spPr>
        <p:txBody>
          <a:bodyPr/>
          <a:lstStyle/>
          <a:p>
            <a:r>
              <a:rPr lang="es-ES_tradnl" sz="3200" dirty="0">
                <a:latin typeface="Arial Black" panose="020B0A04020102020204" pitchFamily="34" charset="0"/>
              </a:rPr>
              <a:t>ENSAYOS CLÍNICOS DE SEGURIDAD CARDIOVASCULAR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1138" y="1347133"/>
            <a:ext cx="8307977" cy="3693995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</a:pPr>
            <a:r>
              <a:rPr lang="es-ES" sz="2000" u="sng" dirty="0"/>
              <a:t>Ensayo EMPA-REG </a:t>
            </a:r>
            <a:r>
              <a:rPr lang="es-ES" sz="2000" dirty="0"/>
              <a:t>(</a:t>
            </a:r>
            <a:r>
              <a:rPr lang="es-ES" sz="2000" dirty="0" err="1"/>
              <a:t>empagliflozina</a:t>
            </a:r>
            <a:r>
              <a:rPr lang="es-ES" sz="2000" dirty="0"/>
              <a:t> frente a placebo)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Pacientes con DM2 con enfermedad cardiovascular establecida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Reducción significativa de eventos MACE*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Reducción de muerte de origen cardiovascular pero no hubo reducción de infartos de miocardio ni de ictus no fatales.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Reducción significativa en hospitalización por IC (insuficiencia cardiaca)</a:t>
            </a:r>
          </a:p>
          <a:p>
            <a:pPr algn="just">
              <a:lnSpc>
                <a:spcPct val="110000"/>
              </a:lnSpc>
              <a:spcBef>
                <a:spcPts val="800"/>
              </a:spcBef>
            </a:pPr>
            <a:endParaRPr lang="es-ES" sz="1750" dirty="0"/>
          </a:p>
        </p:txBody>
      </p:sp>
      <p:sp>
        <p:nvSpPr>
          <p:cNvPr id="4" name="3 CuadroTexto"/>
          <p:cNvSpPr txBox="1"/>
          <p:nvPr/>
        </p:nvSpPr>
        <p:spPr>
          <a:xfrm>
            <a:off x="501137" y="4178595"/>
            <a:ext cx="8206927" cy="92333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i="1" dirty="0"/>
              <a:t>* </a:t>
            </a:r>
            <a:r>
              <a:rPr lang="es-ES_tradnl" i="1" u="sng" dirty="0"/>
              <a:t>Eventos MACE</a:t>
            </a:r>
            <a:r>
              <a:rPr lang="es-ES_tradnl" i="1" dirty="0"/>
              <a:t>; variable combinada compuesta por muerte de origen cardiovascular, infarto agudo de miocardio no fatal, ictus no fatal en pacientes con enfermedad cardiovascular establecida o alto riesgo cardiovascular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528478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662380"/>
            <a:ext cx="7772400" cy="573434"/>
          </a:xfrm>
        </p:spPr>
        <p:txBody>
          <a:bodyPr/>
          <a:lstStyle/>
          <a:p>
            <a:r>
              <a:rPr lang="es-ES_tradnl" sz="3200" dirty="0">
                <a:latin typeface="Arial Black" panose="020B0A04020102020204" pitchFamily="34" charset="0"/>
              </a:rPr>
              <a:t>ENSAYOS CLÍNICOS DE SEGURIDAD CARDIOVASCULAR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1138" y="1347133"/>
            <a:ext cx="8307977" cy="369399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</a:pPr>
            <a:r>
              <a:rPr lang="es-ES" sz="2000" u="sng" dirty="0"/>
              <a:t>Ensayo CANVAS </a:t>
            </a:r>
            <a:r>
              <a:rPr lang="es-ES" sz="2000" dirty="0"/>
              <a:t>(</a:t>
            </a:r>
            <a:r>
              <a:rPr lang="es-ES" sz="2000" dirty="0" err="1"/>
              <a:t>canagliflozina</a:t>
            </a:r>
            <a:r>
              <a:rPr lang="es-ES" sz="2000" dirty="0"/>
              <a:t> frente a placebo)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Pacientes con DM2 con enfermedad cardiovascular establecida o con varios factores de riesgo cardiovascular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Reducción significativa de eventos MACE, sin reducir ninguno de los 3 componentes de la variable principal</a:t>
            </a:r>
            <a:endParaRPr lang="es-ES" sz="2000" dirty="0">
              <a:cs typeface="Calibri"/>
            </a:endParaRP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Reducción significativa en hospitalización por IC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Posible beneficio sobre la función renal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_tradnl" sz="2000" dirty="0"/>
              <a:t>Aumento del riesgo de amputación de los dedos de los pies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113794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662380"/>
            <a:ext cx="7772400" cy="573434"/>
          </a:xfrm>
        </p:spPr>
        <p:txBody>
          <a:bodyPr/>
          <a:lstStyle/>
          <a:p>
            <a:r>
              <a:rPr lang="es-ES_tradnl" sz="3200" dirty="0">
                <a:latin typeface="Arial Black" panose="020B0A04020102020204" pitchFamily="34" charset="0"/>
              </a:rPr>
              <a:t>ENSAYOS CLÍNICOS DE SEGURIDAD CARDIOVASCULAR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1138" y="1347133"/>
            <a:ext cx="8307977" cy="3693995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</a:pPr>
            <a:r>
              <a:rPr lang="es-ES" sz="2000" u="sng" dirty="0"/>
              <a:t>Ensayo DECLARE-TIMI 58 </a:t>
            </a:r>
            <a:r>
              <a:rPr lang="es-ES" sz="2000" dirty="0"/>
              <a:t>(</a:t>
            </a:r>
            <a:r>
              <a:rPr lang="es-ES" sz="2000" dirty="0" err="1"/>
              <a:t>dapagliflozina</a:t>
            </a:r>
            <a:r>
              <a:rPr lang="es-ES" sz="2000" dirty="0"/>
              <a:t> frente a placebo)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Pacientes diabéticos con enfermedad cardiovascular establecida o con varios factores de riesgo cardiovascular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No hay reducción significativa de eventos MACE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Variable combinada (muerte por causa CV u hospitalización por IC) sí mostró reducción significativa, debido a la reducción de las hospitalizaciones por IC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Beneficio significativo en reducción de eventos renales</a:t>
            </a:r>
          </a:p>
        </p:txBody>
      </p:sp>
    </p:spTree>
    <p:extLst>
      <p:ext uri="{BB962C8B-B14F-4D97-AF65-F5344CB8AC3E}">
        <p14:creationId xmlns:p14="http://schemas.microsoft.com/office/powerpoint/2010/main" val="1772663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662380"/>
            <a:ext cx="7772400" cy="573434"/>
          </a:xfrm>
        </p:spPr>
        <p:txBody>
          <a:bodyPr/>
          <a:lstStyle/>
          <a:p>
            <a:r>
              <a:rPr lang="es-ES_tradnl" sz="3200" dirty="0">
                <a:latin typeface="Arial Black" panose="020B0A04020102020204" pitchFamily="34" charset="0"/>
              </a:rPr>
              <a:t>ENSAYOS CLÍNICOS DE SEGURIDAD CARDIOVASCULAR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1138" y="1347133"/>
            <a:ext cx="8307977" cy="3693995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</a:pPr>
            <a:r>
              <a:rPr lang="es-ES" sz="2000" u="sng" dirty="0"/>
              <a:t>Ensayo VERTIS CV</a:t>
            </a:r>
            <a:r>
              <a:rPr lang="es-ES" sz="2000" dirty="0"/>
              <a:t> (</a:t>
            </a:r>
            <a:r>
              <a:rPr lang="es-ES" sz="2000" dirty="0" err="1"/>
              <a:t>ertugliflozina</a:t>
            </a:r>
            <a:r>
              <a:rPr lang="es-ES" sz="2000" dirty="0"/>
              <a:t> frente a placebo)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Pacientes diabéticos con enfermedad cardiovascular establecida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No hay reducción significativa de eventos MACE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Reducción de hospitalizaciones por IC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No hay beneficio en mortalidad cardiovascular ni en reducción de eventos renales</a:t>
            </a:r>
          </a:p>
        </p:txBody>
      </p:sp>
    </p:spTree>
    <p:extLst>
      <p:ext uri="{BB962C8B-B14F-4D97-AF65-F5344CB8AC3E}">
        <p14:creationId xmlns:p14="http://schemas.microsoft.com/office/powerpoint/2010/main" val="14971057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ABCB4777-E655-384D-ACFE-1875E78C165D}" vid="{556E43C3-FFFE-7346-B204-4B9D6F11E73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2" ma:contentTypeDescription="Create a new document." ma:contentTypeScope="" ma:versionID="7fbd41f527ea1485d5ccd90662872387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b40406071a89c0f4ca00712af41b7b3b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2391CD-355C-4D5C-A477-83778800F5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3C29DF-73E4-4EA7-90F1-394DDFB73BC0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f301a845-6ce7-4628-b9f3-e90712a662a6"/>
    <ds:schemaRef ds:uri="http://purl.org/dc/terms/"/>
    <ds:schemaRef ds:uri="1fdafc60-6e87-4fef-9209-278af2a3ac6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79FD691-2936-4D32-A768-BA130563C4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</Template>
  <TotalTime>1546</TotalTime>
  <Words>1733</Words>
  <Application>Microsoft Office PowerPoint</Application>
  <PresentationFormat>Presentación en pantalla (4:3)</PresentationFormat>
  <Paragraphs>123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Arial</vt:lpstr>
      <vt:lpstr>Arial Black</vt:lpstr>
      <vt:lpstr>Calibri</vt:lpstr>
      <vt:lpstr>Wingdings</vt:lpstr>
      <vt:lpstr>Tema de Office</vt:lpstr>
      <vt:lpstr>Presentación de PowerPoint</vt:lpstr>
      <vt:lpstr>Sumario</vt:lpstr>
      <vt:lpstr>INTRODUCCIÓN</vt:lpstr>
      <vt:lpstr>PRESCRIPCIÓN DE ANTIDIABÉTICOS NO INSULÍNICOS EN LA CAPV (2019)</vt:lpstr>
      <vt:lpstr>MECANISMO DE ACCIÓN Y EFICACIA HIPOGLUCEMIANTE</vt:lpstr>
      <vt:lpstr>ENSAYOS CLÍNICOS DE SEGURIDAD CARDIOVASCULAR</vt:lpstr>
      <vt:lpstr>ENSAYOS CLÍNICOS DE SEGURIDAD CARDIOVASCULAR</vt:lpstr>
      <vt:lpstr>ENSAYOS CLÍNICOS DE SEGURIDAD CARDIOVASCULAR</vt:lpstr>
      <vt:lpstr>ENSAYOS CLÍNICOS DE SEGURIDAD CARDIOVASCULAR</vt:lpstr>
      <vt:lpstr>LIMITACIONES DE LOS ENSAYOS CLÍNICOS DE SEGURIDAD CARDIOVASCULAR</vt:lpstr>
      <vt:lpstr>CONCLUSIONES ENSAYOS DE SEGURIDAD CARDIOVASCULAR</vt:lpstr>
      <vt:lpstr>GLIFLOZINAS EN EL TRATAMIENTO DE LA INSUFICIENCIA CARDIACA</vt:lpstr>
      <vt:lpstr>GLIFLOZINAS EN EL TRATAMIENTO DE LA INSUFICIENCIA CARDIACA</vt:lpstr>
      <vt:lpstr>CONCLUSIONES DE LOS ESTUDIOS EN INSUFICIENCIA CARDIACA</vt:lpstr>
      <vt:lpstr>EFECTOS SOBRE LA FUNCIÓN RENAL</vt:lpstr>
      <vt:lpstr>EFECTOS SOBRE LA FUNCIÓN RENAL </vt:lpstr>
      <vt:lpstr>EFECTOS SOBRE LA FUNCIÓN RENAL </vt:lpstr>
      <vt:lpstr>CONCLUSIONES DE EFECTOS SOBRE LA FUNCIÓN RENAL </vt:lpstr>
      <vt:lpstr>EFECTOS ADVERSOS</vt:lpstr>
      <vt:lpstr>¿QUÉ DICEN LAS GUÍAS DE PRÁCTICA CLÍNICA? </vt:lpstr>
      <vt:lpstr>Presentación de PowerPoint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López Varona, Mª José</dc:creator>
  <cp:lastModifiedBy>Benitez Muniozguren, Cristina</cp:lastModifiedBy>
  <cp:revision>558</cp:revision>
  <dcterms:created xsi:type="dcterms:W3CDTF">2020-03-06T09:54:11Z</dcterms:created>
  <dcterms:modified xsi:type="dcterms:W3CDTF">2020-12-03T11:52:55Z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</Properties>
</file>