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1" r:id="rId6"/>
    <p:sldId id="262" r:id="rId7"/>
    <p:sldId id="263" r:id="rId8"/>
    <p:sldId id="264" r:id="rId9"/>
    <p:sldId id="285" r:id="rId10"/>
    <p:sldId id="286" r:id="rId11"/>
    <p:sldId id="287" r:id="rId12"/>
    <p:sldId id="277" r:id="rId13"/>
    <p:sldId id="278" r:id="rId14"/>
    <p:sldId id="279" r:id="rId15"/>
    <p:sldId id="280" r:id="rId16"/>
    <p:sldId id="288" r:id="rId17"/>
    <p:sldId id="289" r:id="rId18"/>
    <p:sldId id="281" r:id="rId19"/>
    <p:sldId id="282" r:id="rId20"/>
    <p:sldId id="284" r:id="rId21"/>
    <p:sldId id="268" r:id="rId22"/>
    <p:sldId id="25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OZO AVELLANED" initials="CMA" lastIdx="4" clrIdx="0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B1B6"/>
    <a:srgbClr val="5FACBC"/>
    <a:srgbClr val="33CCCC"/>
    <a:srgbClr val="00FFFF"/>
    <a:srgbClr val="00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E1C368-AA47-E925-15E6-9FC7FBD2D0C2}" v="272" dt="2020-04-06T07:13:33.121"/>
    <p1510:client id="{DD3B2C5D-0A9F-9790-2813-87B15142C085}" v="99" dt="2020-04-06T07:50:11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6327"/>
  </p:normalViewPr>
  <p:slideViewPr>
    <p:cSldViewPr snapToGrid="0" snapToObjects="1">
      <p:cViewPr varScale="1">
        <p:scale>
          <a:sx n="77" d="100"/>
          <a:sy n="77" d="100"/>
        </p:scale>
        <p:origin x="12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anda Gauna, Fatima" userId="S::f-baranda@euskadi.eus::0bf1d7cf-6138-4815-9c22-811c474799c6" providerId="AD" clId="Web-{76E1C368-AA47-E925-15E6-9FC7FBD2D0C2}"/>
    <pc:docChg chg="addSld delSld modSld">
      <pc:chgData name="Baranda Gauna, Fatima" userId="S::f-baranda@euskadi.eus::0bf1d7cf-6138-4815-9c22-811c474799c6" providerId="AD" clId="Web-{76E1C368-AA47-E925-15E6-9FC7FBD2D0C2}" dt="2020-04-06T07:13:33.121" v="258" actId="14100"/>
      <pc:docMkLst>
        <pc:docMk/>
      </pc:docMkLst>
      <pc:sldChg chg="addSp modSp new del mod setBg">
        <pc:chgData name="Baranda Gauna, Fatima" userId="S::f-baranda@euskadi.eus::0bf1d7cf-6138-4815-9c22-811c474799c6" providerId="AD" clId="Web-{76E1C368-AA47-E925-15E6-9FC7FBD2D0C2}" dt="2020-04-06T06:31:57.172" v="7"/>
        <pc:sldMkLst>
          <pc:docMk/>
          <pc:sldMk cId="2428546584" sldId="269"/>
        </pc:sldMkLst>
        <pc:picChg chg="add mod">
          <ac:chgData name="Baranda Gauna, Fatima" userId="S::f-baranda@euskadi.eus::0bf1d7cf-6138-4815-9c22-811c474799c6" providerId="AD" clId="Web-{76E1C368-AA47-E925-15E6-9FC7FBD2D0C2}" dt="2020-04-06T06:30:39.062" v="6" actId="14100"/>
          <ac:picMkLst>
            <pc:docMk/>
            <pc:sldMk cId="2428546584" sldId="269"/>
            <ac:picMk id="2" creationId="{E56C147D-A0E5-457D-B7D8-BC415A5B9B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00:59.116" v="179" actId="14100"/>
        <pc:sldMkLst>
          <pc:docMk/>
          <pc:sldMk cId="3728731341" sldId="269"/>
        </pc:sldMkLst>
        <pc:picChg chg="add mod">
          <ac:chgData name="Baranda Gauna, Fatima" userId="S::f-baranda@euskadi.eus::0bf1d7cf-6138-4815-9c22-811c474799c6" providerId="AD" clId="Web-{76E1C368-AA47-E925-15E6-9FC7FBD2D0C2}" dt="2020-04-06T07:00:59.116" v="179" actId="14100"/>
          <ac:picMkLst>
            <pc:docMk/>
            <pc:sldMk cId="3728731341" sldId="269"/>
            <ac:picMk id="2" creationId="{F51EE04F-3BA8-41CA-950E-DC4E3271F74B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1:38.636" v="183" actId="14100"/>
        <pc:sldMkLst>
          <pc:docMk/>
          <pc:sldMk cId="4185622513" sldId="270"/>
        </pc:sldMkLst>
        <pc:spChg chg="add mod">
          <ac:chgData name="Baranda Gauna, Fatima" userId="S::f-baranda@euskadi.eus::0bf1d7cf-6138-4815-9c22-811c474799c6" providerId="AD" clId="Web-{76E1C368-AA47-E925-15E6-9FC7FBD2D0C2}" dt="2020-04-06T06:45:45.751" v="101" actId="20577"/>
          <ac:spMkLst>
            <pc:docMk/>
            <pc:sldMk cId="4185622513" sldId="270"/>
            <ac:spMk id="2" creationId="{9FAC5442-8D44-46DF-99E7-15241A6AE125}"/>
          </ac:spMkLst>
        </pc:spChg>
        <pc:picChg chg="add del mod">
          <ac:chgData name="Baranda Gauna, Fatima" userId="S::f-baranda@euskadi.eus::0bf1d7cf-6138-4815-9c22-811c474799c6" providerId="AD" clId="Web-{76E1C368-AA47-E925-15E6-9FC7FBD2D0C2}" dt="2020-04-06T06:47:32.188" v="103"/>
          <ac:picMkLst>
            <pc:docMk/>
            <pc:sldMk cId="4185622513" sldId="270"/>
            <ac:picMk id="3" creationId="{108C3CC8-E37A-4F9F-8BA1-55FF80BDAF3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48:19.470" v="112"/>
          <ac:picMkLst>
            <pc:docMk/>
            <pc:sldMk cId="4185622513" sldId="270"/>
            <ac:picMk id="5" creationId="{4DF595E0-1340-4D28-B605-8915EB9435BF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51:46.938" v="123"/>
          <ac:picMkLst>
            <pc:docMk/>
            <pc:sldMk cId="4185622513" sldId="270"/>
            <ac:picMk id="7" creationId="{4D8593BC-E14B-4AF4-A357-AE8C7E00213B}"/>
          </ac:picMkLst>
        </pc:picChg>
        <pc:picChg chg="add mod">
          <ac:chgData name="Baranda Gauna, Fatima" userId="S::f-baranda@euskadi.eus::0bf1d7cf-6138-4815-9c22-811c474799c6" providerId="AD" clId="Web-{76E1C368-AA47-E925-15E6-9FC7FBD2D0C2}" dt="2020-04-06T07:01:38.636" v="183" actId="14100"/>
          <ac:picMkLst>
            <pc:docMk/>
            <pc:sldMk cId="4185622513" sldId="270"/>
            <ac:picMk id="9" creationId="{835E3A29-E842-4249-93EC-72E1DF969D56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0:43.426" v="176" actId="14100"/>
        <pc:sldMkLst>
          <pc:docMk/>
          <pc:sldMk cId="2489555973" sldId="271"/>
        </pc:sldMkLst>
        <pc:spChg chg="add mod">
          <ac:chgData name="Baranda Gauna, Fatima" userId="S::f-baranda@euskadi.eus::0bf1d7cf-6138-4815-9c22-811c474799c6" providerId="AD" clId="Web-{76E1C368-AA47-E925-15E6-9FC7FBD2D0C2}" dt="2020-04-06T07:00:34.715" v="172" actId="20577"/>
          <ac:spMkLst>
            <pc:docMk/>
            <pc:sldMk cId="2489555973" sldId="271"/>
            <ac:spMk id="4" creationId="{C1AACFCF-37A0-428D-AF85-2603AE251F91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0:43.426" v="176" actId="14100"/>
          <ac:picMkLst>
            <pc:docMk/>
            <pc:sldMk cId="2489555973" sldId="271"/>
            <ac:picMk id="2" creationId="{3BA11397-AE9A-41EA-8685-AA50FF60528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7:00:25.357" v="170"/>
          <ac:picMkLst>
            <pc:docMk/>
            <pc:sldMk cId="2489555973" sldId="271"/>
            <ac:picMk id="5" creationId="{76A3CBE7-9156-48A5-8EC5-9F6332027808}"/>
          </ac:picMkLst>
        </pc:picChg>
      </pc:sldChg>
      <pc:sldChg chg="new del">
        <pc:chgData name="Baranda Gauna, Fatima" userId="S::f-baranda@euskadi.eus::0bf1d7cf-6138-4815-9c22-811c474799c6" providerId="AD" clId="Web-{76E1C368-AA47-E925-15E6-9FC7FBD2D0C2}" dt="2020-04-06T07:01:13.832" v="181"/>
        <pc:sldMkLst>
          <pc:docMk/>
          <pc:sldMk cId="1078788503" sldId="272"/>
        </pc:sldMkLst>
      </pc:sldChg>
      <pc:sldChg chg="addSp modSp new">
        <pc:chgData name="Baranda Gauna, Fatima" userId="S::f-baranda@euskadi.eus::0bf1d7cf-6138-4815-9c22-811c474799c6" providerId="AD" clId="Web-{76E1C368-AA47-E925-15E6-9FC7FBD2D0C2}" dt="2020-04-06T07:02:57.401" v="202" actId="14100"/>
        <pc:sldMkLst>
          <pc:docMk/>
          <pc:sldMk cId="3658200831" sldId="272"/>
        </pc:sldMkLst>
        <pc:spChg chg="add mod">
          <ac:chgData name="Baranda Gauna, Fatima" userId="S::f-baranda@euskadi.eus::0bf1d7cf-6138-4815-9c22-811c474799c6" providerId="AD" clId="Web-{76E1C368-AA47-E925-15E6-9FC7FBD2D0C2}" dt="2020-04-06T07:02:15.803" v="193" actId="20577"/>
          <ac:spMkLst>
            <pc:docMk/>
            <pc:sldMk cId="3658200831" sldId="272"/>
            <ac:spMk id="2" creationId="{775D8265-14AD-4B48-A7C1-8814100C0DDB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2:57.401" v="202" actId="14100"/>
          <ac:picMkLst>
            <pc:docMk/>
            <pc:sldMk cId="3658200831" sldId="272"/>
            <ac:picMk id="3" creationId="{0C505E79-D10C-48C0-B7FE-80F0129136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13:33.121" v="258" actId="14100"/>
        <pc:sldMkLst>
          <pc:docMk/>
          <pc:sldMk cId="245695269" sldId="273"/>
        </pc:sldMkLst>
        <pc:spChg chg="add mod">
          <ac:chgData name="Baranda Gauna, Fatima" userId="S::f-baranda@euskadi.eus::0bf1d7cf-6138-4815-9c22-811c474799c6" providerId="AD" clId="Web-{76E1C368-AA47-E925-15E6-9FC7FBD2D0C2}" dt="2020-04-06T07:13:25.230" v="257" actId="14100"/>
          <ac:spMkLst>
            <pc:docMk/>
            <pc:sldMk cId="245695269" sldId="273"/>
            <ac:spMk id="2" creationId="{2947CB10-5484-48E6-A09B-604EF4FA543E}"/>
          </ac:spMkLst>
        </pc:spChg>
        <pc:spChg chg="add mod">
          <ac:chgData name="Baranda Gauna, Fatima" userId="S::f-baranda@euskadi.eus::0bf1d7cf-6138-4815-9c22-811c474799c6" providerId="AD" clId="Web-{76E1C368-AA47-E925-15E6-9FC7FBD2D0C2}" dt="2020-04-06T07:13:33.121" v="258" actId="14100"/>
          <ac:spMkLst>
            <pc:docMk/>
            <pc:sldMk cId="245695269" sldId="273"/>
            <ac:spMk id="3" creationId="{6D44997C-5886-4D6D-A020-B4D9A72AB986}"/>
          </ac:spMkLst>
        </pc:spChg>
      </pc:sldChg>
      <pc:sldChg chg="new del">
        <pc:chgData name="Baranda Gauna, Fatima" userId="S::f-baranda@euskadi.eus::0bf1d7cf-6138-4815-9c22-811c474799c6" providerId="AD" clId="Web-{76E1C368-AA47-E925-15E6-9FC7FBD2D0C2}" dt="2020-04-06T07:04:16.011" v="204"/>
        <pc:sldMkLst>
          <pc:docMk/>
          <pc:sldMk cId="913778816" sldId="273"/>
        </pc:sldMkLst>
      </pc:sldChg>
    </pc:docChg>
  </pc:docChgLst>
  <pc:docChgLst>
    <pc:chgData name="Baranda Gauna, Fatima" userId="S::f-baranda@euskadi.eus::0bf1d7cf-6138-4815-9c22-811c474799c6" providerId="AD" clId="Web-{DD3B2C5D-0A9F-9790-2813-87B15142C085}"/>
    <pc:docChg chg="modSld">
      <pc:chgData name="Baranda Gauna, Fatima" userId="S::f-baranda@euskadi.eus::0bf1d7cf-6138-4815-9c22-811c474799c6" providerId="AD" clId="Web-{DD3B2C5D-0A9F-9790-2813-87B15142C085}" dt="2020-04-06T07:50:11.347" v="89" actId="14100"/>
      <pc:docMkLst>
        <pc:docMk/>
      </pc:docMkLst>
      <pc:sldChg chg="modSp">
        <pc:chgData name="Baranda Gauna, Fatima" userId="S::f-baranda@euskadi.eus::0bf1d7cf-6138-4815-9c22-811c474799c6" providerId="AD" clId="Web-{DD3B2C5D-0A9F-9790-2813-87B15142C085}" dt="2020-04-06T07:50:11.347" v="89" actId="14100"/>
        <pc:sldMkLst>
          <pc:docMk/>
          <pc:sldMk cId="3399147812" sldId="261"/>
        </pc:sldMkLst>
        <pc:spChg chg="mod">
          <ac:chgData name="Baranda Gauna, Fatima" userId="S::f-baranda@euskadi.eus::0bf1d7cf-6138-4815-9c22-811c474799c6" providerId="AD" clId="Web-{DD3B2C5D-0A9F-9790-2813-87B15142C085}" dt="2020-04-06T07:50:11.347" v="89" actId="14100"/>
          <ac:spMkLst>
            <pc:docMk/>
            <pc:sldMk cId="3399147812" sldId="261"/>
            <ac:spMk id="3" creationId="{00000000-0000-0000-0000-000000000000}"/>
          </ac:spMkLst>
        </pc:spChg>
      </pc:sldChg>
      <pc:sldChg chg="addSp delSp modSp">
        <pc:chgData name="Baranda Gauna, Fatima" userId="S::f-baranda@euskadi.eus::0bf1d7cf-6138-4815-9c22-811c474799c6" providerId="AD" clId="Web-{DD3B2C5D-0A9F-9790-2813-87B15142C085}" dt="2020-04-06T07:42:10.391" v="70" actId="14100"/>
        <pc:sldMkLst>
          <pc:docMk/>
          <pc:sldMk cId="3728731341" sldId="269"/>
        </pc:sldMkLst>
        <pc:picChg chg="del mod">
          <ac:chgData name="Baranda Gauna, Fatima" userId="S::f-baranda@euskadi.eus::0bf1d7cf-6138-4815-9c22-811c474799c6" providerId="AD" clId="Web-{DD3B2C5D-0A9F-9790-2813-87B15142C085}" dt="2020-04-06T07:40:07.922" v="56"/>
          <ac:picMkLst>
            <pc:docMk/>
            <pc:sldMk cId="3728731341" sldId="269"/>
            <ac:picMk id="2" creationId="{F51EE04F-3BA8-41CA-950E-DC4E3271F74B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1:57.563" v="65"/>
          <ac:picMkLst>
            <pc:docMk/>
            <pc:sldMk cId="3728731341" sldId="269"/>
            <ac:picMk id="3" creationId="{9914070D-EC95-4C78-91D9-B6501DF99813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2:10.391" v="70" actId="14100"/>
          <ac:picMkLst>
            <pc:docMk/>
            <pc:sldMk cId="3728731341" sldId="269"/>
            <ac:picMk id="5" creationId="{71AFB421-E418-49C3-A065-1EC851F8317E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3:50.673" v="76" actId="14100"/>
        <pc:sldMkLst>
          <pc:docMk/>
          <pc:sldMk cId="4185622513" sldId="270"/>
        </pc:sldMkLst>
        <pc:picChg chg="add del mod">
          <ac:chgData name="Baranda Gauna, Fatima" userId="S::f-baranda@euskadi.eus::0bf1d7cf-6138-4815-9c22-811c474799c6" providerId="AD" clId="Web-{DD3B2C5D-0A9F-9790-2813-87B15142C085}" dt="2020-04-06T07:21:30.042" v="19"/>
          <ac:picMkLst>
            <pc:docMk/>
            <pc:sldMk cId="4185622513" sldId="270"/>
            <ac:picMk id="3" creationId="{850D8597-508A-46BE-A544-AE4FD5DD6C5D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1:42.217" v="38"/>
          <ac:picMkLst>
            <pc:docMk/>
            <pc:sldMk cId="4185622513" sldId="270"/>
            <ac:picMk id="5" creationId="{04D7D95F-403A-45E3-A5EC-84FD1418B520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3:09.779" v="49"/>
          <ac:picMkLst>
            <pc:docMk/>
            <pc:sldMk cId="4185622513" sldId="270"/>
            <ac:picMk id="7" creationId="{07B2C014-F5A2-4DD1-A654-AC52FCE84E55}"/>
          </ac:picMkLst>
        </pc:picChg>
        <pc:picChg chg="del mod">
          <ac:chgData name="Baranda Gauna, Fatima" userId="S::f-baranda@euskadi.eus::0bf1d7cf-6138-4815-9c22-811c474799c6" providerId="AD" clId="Web-{DD3B2C5D-0A9F-9790-2813-87B15142C085}" dt="2020-04-06T07:20:10.010" v="11"/>
          <ac:picMkLst>
            <pc:docMk/>
            <pc:sldMk cId="4185622513" sldId="270"/>
            <ac:picMk id="9" creationId="{835E3A29-E842-4249-93EC-72E1DF969D56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3:37.892" v="71"/>
          <ac:picMkLst>
            <pc:docMk/>
            <pc:sldMk cId="4185622513" sldId="270"/>
            <ac:picMk id="10" creationId="{62756E33-2A25-43A1-B617-19346F6E4560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3:50.673" v="76" actId="14100"/>
          <ac:picMkLst>
            <pc:docMk/>
            <pc:sldMk cId="4185622513" sldId="270"/>
            <ac:picMk id="12" creationId="{87FEE0EE-F0E9-4A4F-8A6F-94C4306729FF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7:41.190" v="88" actId="14100"/>
        <pc:sldMkLst>
          <pc:docMk/>
          <pc:sldMk cId="2489555973" sldId="271"/>
        </pc:sldMkLst>
        <pc:picChg chg="del mod">
          <ac:chgData name="Baranda Gauna, Fatima" userId="S::f-baranda@euskadi.eus::0bf1d7cf-6138-4815-9c22-811c474799c6" providerId="AD" clId="Web-{DD3B2C5D-0A9F-9790-2813-87B15142C085}" dt="2020-04-06T07:46:43.080" v="79"/>
          <ac:picMkLst>
            <pc:docMk/>
            <pc:sldMk cId="2489555973" sldId="271"/>
            <ac:picMk id="2" creationId="{3BA11397-AE9A-41EA-8685-AA50FF60528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7:41.190" v="88" actId="14100"/>
          <ac:picMkLst>
            <pc:docMk/>
            <pc:sldMk cId="2489555973" sldId="271"/>
            <ac:picMk id="3" creationId="{44180E02-F533-4335-B6F0-5E20F8A882E8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23:47.777" v="37" actId="14100"/>
        <pc:sldMkLst>
          <pc:docMk/>
          <pc:sldMk cId="3658200831" sldId="272"/>
        </pc:sldMkLst>
        <pc:picChg chg="del mod">
          <ac:chgData name="Baranda Gauna, Fatima" userId="S::f-baranda@euskadi.eus::0bf1d7cf-6138-4815-9c22-811c474799c6" providerId="AD" clId="Web-{DD3B2C5D-0A9F-9790-2813-87B15142C085}" dt="2020-04-06T07:23:22.824" v="28"/>
          <ac:picMkLst>
            <pc:docMk/>
            <pc:sldMk cId="3658200831" sldId="272"/>
            <ac:picMk id="3" creationId="{0C505E79-D10C-48C0-B7FE-80F01291364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23:47.777" v="37" actId="14100"/>
          <ac:picMkLst>
            <pc:docMk/>
            <pc:sldMk cId="3658200831" sldId="272"/>
            <ac:picMk id="4" creationId="{B4D19E07-74C7-4F66-A811-11DFE09AB7D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FFA424-AD97-4C4D-A89D-E58087538225}"/>
              </a:ext>
            </a:extLst>
          </p:cNvPr>
          <p:cNvSpPr txBox="1"/>
          <p:nvPr userDrawn="1"/>
        </p:nvSpPr>
        <p:spPr>
          <a:xfrm>
            <a:off x="628650" y="1868557"/>
            <a:ext cx="78867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400" dirty="0">
                <a:solidFill>
                  <a:srgbClr val="5FB1B6"/>
                </a:solidFill>
              </a:rPr>
              <a:t>Haga clic para modificar los estilos de texto del patrón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000" dirty="0">
                <a:solidFill>
                  <a:srgbClr val="5FB1B6"/>
                </a:solidFill>
              </a:rPr>
              <a:t>Segundo nivel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800" dirty="0">
                <a:solidFill>
                  <a:srgbClr val="5FB1B6"/>
                </a:solidFill>
              </a:rPr>
              <a:t>Tercer nivel</a:t>
            </a:r>
          </a:p>
          <a:p>
            <a:pPr marL="1657350" marR="0" lvl="3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600" dirty="0">
                <a:solidFill>
                  <a:srgbClr val="5FB1B6"/>
                </a:solidFill>
              </a:rPr>
              <a:t>Cuarto nivel</a:t>
            </a:r>
          </a:p>
          <a:p>
            <a:pPr marL="2114550" marR="0" lvl="4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5FB1B6"/>
                </a:solidFill>
              </a:rPr>
              <a:t>Quinto nivel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5FB1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cuchillo&#10;&#10;Descripción generada automáticamente">
            <a:extLst>
              <a:ext uri="{FF2B5EF4-FFF2-40B4-BE49-F238E27FC236}">
                <a16:creationId xmlns:a16="http://schemas.microsoft.com/office/drawing/2014/main" id="{8011B798-7356-844C-B7D3-FE4FE231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235" y="2387601"/>
            <a:ext cx="8855765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9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6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4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FB1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s_def/adjuntos/INFAC_Vol_28_2_asma_es.pdf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5794" y="746299"/>
            <a:ext cx="858229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>
                <a:solidFill>
                  <a:srgbClr val="4BACC6"/>
                </a:solidFill>
                <a:latin typeface="Arial Black" pitchFamily="34" charset="0"/>
              </a:rPr>
              <a:t>CAMBIOS DE LA GINA EN EL TRATAMIENTO DEL ASMA LEVE</a:t>
            </a:r>
            <a:r>
              <a:rPr lang="es-ES" sz="4000" dirty="0" smtClean="0">
                <a:solidFill>
                  <a:srgbClr val="4BACC6"/>
                </a:solidFill>
                <a:latin typeface="Arial Black" pitchFamily="34" charset="0"/>
              </a:rPr>
              <a:t>:</a:t>
            </a:r>
          </a:p>
          <a:p>
            <a:pPr algn="ctr"/>
            <a:r>
              <a:rPr lang="es-ES" sz="4000" dirty="0" smtClean="0">
                <a:solidFill>
                  <a:srgbClr val="4BACC6"/>
                </a:solidFill>
                <a:latin typeface="Arial Black" pitchFamily="34" charset="0"/>
              </a:rPr>
              <a:t>¿adecuados </a:t>
            </a:r>
            <a:r>
              <a:rPr lang="es-ES" sz="4000" dirty="0">
                <a:solidFill>
                  <a:srgbClr val="4BACC6"/>
                </a:solidFill>
                <a:latin typeface="Arial Black" pitchFamily="34" charset="0"/>
              </a:rPr>
              <a:t>para todos los pacientes?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065260" y="4341784"/>
            <a:ext cx="5013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/>
            <a:r>
              <a:rPr lang="es-ES_tradnl" sz="3600" dirty="0" err="1" smtClean="0">
                <a:solidFill>
                  <a:srgbClr val="4BACC6"/>
                </a:solidFill>
                <a:latin typeface="Arial Black" pitchFamily="34" charset="0"/>
              </a:rPr>
              <a:t>Vol</a:t>
            </a:r>
            <a:r>
              <a:rPr lang="es-ES_tradnl" sz="3600" dirty="0" smtClean="0">
                <a:solidFill>
                  <a:srgbClr val="4BACC6"/>
                </a:solidFill>
                <a:latin typeface="Arial Black" pitchFamily="34" charset="0"/>
              </a:rPr>
              <a:t> 28, nº 02 - 2020</a:t>
            </a:r>
            <a:endParaRPr lang="es-ES" sz="3600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7085" y="179211"/>
            <a:ext cx="8891451" cy="80485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s-ES" sz="1600" dirty="0">
                <a:latin typeface="Arial Black" panose="020B0A04020102020204" pitchFamily="34" charset="0"/>
              </a:rPr>
              <a:t>BUDESONIDA+FORMOTEROL A DEMANDA EN </a:t>
            </a:r>
            <a:r>
              <a:rPr lang="es-ES" sz="1800" dirty="0">
                <a:latin typeface="Arial Black" panose="020B0A04020102020204" pitchFamily="34" charset="0"/>
              </a:rPr>
              <a:t>ADULTOS Y </a:t>
            </a:r>
            <a:r>
              <a:rPr lang="es-ES" sz="1800" dirty="0" smtClean="0">
                <a:latin typeface="Arial Black" panose="020B0A04020102020204" pitchFamily="34" charset="0"/>
              </a:rPr>
              <a:t>ADOLESCENTES </a:t>
            </a:r>
            <a:r>
              <a:rPr lang="es-ES" sz="2400" dirty="0" smtClean="0">
                <a:latin typeface="Arial Black" panose="020B0A04020102020204" pitchFamily="34" charset="0"/>
              </a:rPr>
              <a:t>LUGAR </a:t>
            </a:r>
            <a:r>
              <a:rPr lang="es-ES" sz="2400" dirty="0">
                <a:latin typeface="Arial Black" panose="020B0A04020102020204" pitchFamily="34" charset="0"/>
              </a:rPr>
              <a:t>EN </a:t>
            </a:r>
            <a:r>
              <a:rPr lang="es-ES" sz="2400" dirty="0" smtClean="0">
                <a:latin typeface="Arial Black" panose="020B0A04020102020204" pitchFamily="34" charset="0"/>
              </a:rPr>
              <a:t>TERAPÉUTICA  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2698" y="905692"/>
            <a:ext cx="8512628" cy="4327871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La </a:t>
            </a:r>
            <a:r>
              <a:rPr lang="es-ES" sz="1400" dirty="0"/>
              <a:t>evidencia </a:t>
            </a:r>
            <a:r>
              <a:rPr lang="es-ES" sz="1400" dirty="0" smtClean="0"/>
              <a:t> </a:t>
            </a:r>
            <a:r>
              <a:rPr lang="es-ES" sz="1400" dirty="0"/>
              <a:t>apoya el uso de la estrategia BUDE-FOR a demanda para evitar exacerbaciones en </a:t>
            </a:r>
            <a:r>
              <a:rPr lang="es-ES" sz="1400" dirty="0" smtClean="0"/>
              <a:t> </a:t>
            </a:r>
            <a:r>
              <a:rPr lang="es-ES" sz="1400" dirty="0"/>
              <a:t>pacientes con asma leve (escalón 2) que, a pesar de una información y educación adecuadas en asma, son </a:t>
            </a:r>
            <a:r>
              <a:rPr lang="es-ES" sz="1400" dirty="0" smtClean="0"/>
              <a:t>reticentes </a:t>
            </a:r>
            <a:r>
              <a:rPr lang="es-ES" sz="1400" dirty="0"/>
              <a:t>u optan por evitar el tratamiento diario con CI, a costa de presentar síntomas ocasionales. Los pacientes con baja adherencia a CI en los que se ha comprobado la imposibilidad de seguir un tratamiento diario también pueden beneficiarse de esta </a:t>
            </a:r>
            <a:r>
              <a:rPr lang="es-ES" sz="1400" dirty="0" smtClean="0"/>
              <a:t>opción.</a:t>
            </a:r>
            <a:endParaRPr lang="es-ES" sz="1400" dirty="0"/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Los </a:t>
            </a:r>
            <a:r>
              <a:rPr lang="es-ES" sz="1400" dirty="0"/>
              <a:t>pacientes candidatos al tratamiento deben recibir información y educación adecuadas acerca de las ventajas y riesgos del tratamiento (peores resultados en control de síntomas y función pulmonar) y ser capaces de reconocer rápidamente los síntomas de empeoramiento de </a:t>
            </a:r>
            <a:r>
              <a:rPr lang="es-ES" sz="1400" dirty="0" smtClean="0"/>
              <a:t>asma. </a:t>
            </a:r>
            <a:endParaRPr lang="es-ES" sz="1400" dirty="0"/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No </a:t>
            </a:r>
            <a:r>
              <a:rPr lang="es-ES" sz="1400" dirty="0"/>
              <a:t>es un tratamiento satisfactorio para los pacientes más sintomáticos ni para aquellos que requieran un uso frecuente de medicación de </a:t>
            </a:r>
            <a:r>
              <a:rPr lang="es-ES" sz="1400" dirty="0" smtClean="0"/>
              <a:t>rescate. </a:t>
            </a:r>
            <a:endParaRPr lang="es-ES" sz="1400" dirty="0"/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En </a:t>
            </a:r>
            <a:r>
              <a:rPr lang="es-ES" sz="1400" dirty="0"/>
              <a:t>pacientes con buen control de asma y buena adherencia al tratamiento diario con CI, se recomienda </a:t>
            </a:r>
            <a:r>
              <a:rPr lang="es-ES" sz="1400" dirty="0" smtClean="0"/>
              <a:t>continuarlo. </a:t>
            </a:r>
            <a:endParaRPr lang="es-ES" sz="1400" dirty="0"/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Aunque </a:t>
            </a:r>
            <a:r>
              <a:rPr lang="es-ES" sz="1400" dirty="0"/>
              <a:t>los adolescentes están menos representados que los adultos en los ensayos </a:t>
            </a:r>
            <a:r>
              <a:rPr lang="es-ES" sz="1400" dirty="0" smtClean="0"/>
              <a:t>SYGMA, presentan  más  </a:t>
            </a:r>
            <a:r>
              <a:rPr lang="es-ES" sz="1400" dirty="0"/>
              <a:t>problemas de adherencia al tratamiento </a:t>
            </a:r>
            <a:r>
              <a:rPr lang="es-ES" sz="1400" dirty="0" smtClean="0"/>
              <a:t>diario. (Ver tabla de Datos de Prescripción)  </a:t>
            </a:r>
            <a:endParaRPr lang="es-ES" sz="1400" dirty="0"/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El </a:t>
            </a:r>
            <a:r>
              <a:rPr lang="es-ES" sz="1400" dirty="0"/>
              <a:t>uso de BUDE-FOR a demanda en monoterapia es un uso fuera de ficha técnica, sustentado por las recomendaciones de guías y </a:t>
            </a:r>
            <a:r>
              <a:rPr lang="es-ES" sz="1400" dirty="0" smtClean="0"/>
              <a:t> </a:t>
            </a:r>
            <a:r>
              <a:rPr lang="es-ES" sz="1400" dirty="0"/>
              <a:t>ensayos </a:t>
            </a:r>
            <a:r>
              <a:rPr lang="es-ES" sz="1400" dirty="0" smtClean="0"/>
              <a:t>clínicos.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Para </a:t>
            </a:r>
            <a:r>
              <a:rPr lang="es-ES" sz="1400" dirty="0"/>
              <a:t>los pacientes en el escalón 1 de GINA que presentan buen control con SABA a demanda, la evidencia es indirecta, por lo que se requieren más estudios antes de recomendar el uso de BUDE-FOR a demanda de forma generalizada.  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65638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2698" y="1032921"/>
            <a:ext cx="8673736" cy="4380936"/>
          </a:xfrm>
        </p:spPr>
        <p:txBody>
          <a:bodyPr>
            <a:normAutofit fontScale="55000" lnSpcReduction="20000"/>
          </a:bodyPr>
          <a:lstStyle/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 smtClean="0"/>
              <a:t>Dudas  </a:t>
            </a:r>
            <a:r>
              <a:rPr lang="es-ES" sz="3200" dirty="0"/>
              <a:t>acerca de potenciales conflictos de interés de </a:t>
            </a:r>
            <a:r>
              <a:rPr lang="es-ES" sz="3200" dirty="0" smtClean="0"/>
              <a:t>GINA.  </a:t>
            </a:r>
            <a:endParaRPr lang="es-ES" sz="32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 smtClean="0"/>
              <a:t>Los </a:t>
            </a:r>
            <a:r>
              <a:rPr lang="es-ES" sz="3200" dirty="0"/>
              <a:t>resultados sobre la </a:t>
            </a:r>
            <a:r>
              <a:rPr lang="es-ES" sz="3200" dirty="0" smtClean="0"/>
              <a:t>función </a:t>
            </a:r>
            <a:r>
              <a:rPr lang="es-ES" sz="3200" dirty="0"/>
              <a:t>pulmonar </a:t>
            </a:r>
            <a:r>
              <a:rPr lang="es-ES" sz="3200" dirty="0" smtClean="0"/>
              <a:t>son </a:t>
            </a:r>
            <a:r>
              <a:rPr lang="es-ES" sz="3200" dirty="0"/>
              <a:t>ligeramente peores para BUDE-FOR a demanda frente </a:t>
            </a:r>
            <a:r>
              <a:rPr lang="es-ES" sz="3200" dirty="0" smtClean="0"/>
              <a:t>a BUDE mantenimiento. </a:t>
            </a:r>
            <a:r>
              <a:rPr lang="es-ES" sz="3200" dirty="0"/>
              <a:t>Se requieren estudios que </a:t>
            </a:r>
            <a:r>
              <a:rPr lang="es-ES" sz="3200" dirty="0" smtClean="0"/>
              <a:t>evalúen el impacto de BUDE-FOR a demanda a largo </a:t>
            </a:r>
            <a:r>
              <a:rPr lang="es-ES" sz="3200" dirty="0"/>
              <a:t>plazo sobre la inflamación de vías aéreas, la hiperreactividad, el remodelado, la mortalidad o el coste en comparación con CI mantenimiento en asma </a:t>
            </a:r>
            <a:r>
              <a:rPr lang="es-ES" sz="3200" dirty="0" smtClean="0"/>
              <a:t>leve. </a:t>
            </a:r>
            <a:endParaRPr lang="es-ES" sz="32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 smtClean="0"/>
              <a:t>La </a:t>
            </a:r>
            <a:r>
              <a:rPr lang="es-ES" sz="3200" dirty="0"/>
              <a:t>información clara y la educación a los pacientes es clave a la hora de recomendar esta modalidad de tratamiento, de cara a evitar interpretaciones erróneas (como considerar el asma como una enfermedad que requiere tratamiento solo en presencia de síntomas). </a:t>
            </a:r>
            <a:r>
              <a:rPr lang="es-ES" sz="3200" dirty="0" smtClean="0"/>
              <a:t>Contradice </a:t>
            </a:r>
            <a:r>
              <a:rPr lang="es-ES" sz="3200" dirty="0"/>
              <a:t>la perspectiva actual de que los pacientes con alto riesgo de crisis o función pulmonar disminuida requieren un tratamiento preventivo </a:t>
            </a:r>
            <a:r>
              <a:rPr lang="es-ES" sz="3200" dirty="0" smtClean="0"/>
              <a:t>diario.  </a:t>
            </a:r>
            <a:endParaRPr lang="es-ES" sz="32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 smtClean="0"/>
              <a:t>Las </a:t>
            </a:r>
            <a:r>
              <a:rPr lang="es-ES" sz="3200" dirty="0"/>
              <a:t>nuevas estrategias de tratamiento no han sido comparadas con otras formas de tratamiento </a:t>
            </a:r>
            <a:r>
              <a:rPr lang="es-ES" sz="3200" dirty="0" smtClean="0"/>
              <a:t>intermitente (como el uso </a:t>
            </a:r>
            <a:r>
              <a:rPr lang="es-ES" sz="3200" dirty="0"/>
              <a:t>de CI a dosis altas durante 10-14 días al inicio de los </a:t>
            </a:r>
            <a:r>
              <a:rPr lang="es-ES" sz="3200" dirty="0" smtClean="0"/>
              <a:t>síntomas, con infección respiratoria, o el tratamiento estacional).  </a:t>
            </a:r>
            <a:endParaRPr lang="es-ES" sz="32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sz="32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34983" y="228063"/>
            <a:ext cx="8891451" cy="8048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30000"/>
              </a:lnSpc>
            </a:pPr>
            <a:r>
              <a:rPr lang="es-ES" sz="1600" dirty="0" err="1" smtClean="0">
                <a:latin typeface="Arial Black" panose="020B0A04020102020204" pitchFamily="34" charset="0"/>
              </a:rPr>
              <a:t>BUDESONIDA+FORMOTEROL</a:t>
            </a:r>
            <a:r>
              <a:rPr lang="es-ES" sz="1600" dirty="0" smtClean="0">
                <a:latin typeface="Arial Black" panose="020B0A04020102020204" pitchFamily="34" charset="0"/>
              </a:rPr>
              <a:t> A DEMANDA EN </a:t>
            </a:r>
            <a:r>
              <a:rPr lang="es-ES" sz="1800" dirty="0" smtClean="0">
                <a:latin typeface="Arial Black" panose="020B0A04020102020204" pitchFamily="34" charset="0"/>
              </a:rPr>
              <a:t>ADULTOS Y ADOLESCENTES </a:t>
            </a:r>
            <a:r>
              <a:rPr lang="es-ES" sz="2400" dirty="0" smtClean="0">
                <a:latin typeface="Arial Black" panose="020B0A04020102020204" pitchFamily="34" charset="0"/>
              </a:rPr>
              <a:t>CONTROVERSIAS</a:t>
            </a:r>
            <a:r>
              <a:rPr lang="es-ES" sz="2800" dirty="0" smtClean="0">
                <a:latin typeface="Arial Black" panose="020B0A04020102020204" pitchFamily="34" charset="0"/>
              </a:rPr>
              <a:t> </a:t>
            </a:r>
            <a:r>
              <a:rPr lang="es-ES" sz="2400" dirty="0" smtClean="0">
                <a:latin typeface="Arial Black" panose="020B0A04020102020204" pitchFamily="34" charset="0"/>
              </a:rPr>
              <a:t> 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79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6754" y="231607"/>
            <a:ext cx="8869680" cy="83112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s-ES" sz="1600" dirty="0">
                <a:latin typeface="Arial Black" panose="020B0A04020102020204" pitchFamily="34" charset="0"/>
              </a:rPr>
              <a:t>BUDESONIDA+FORMOTEROL A DEMANDA EN </a:t>
            </a:r>
            <a:r>
              <a:rPr lang="es-ES" sz="1800" dirty="0">
                <a:latin typeface="Arial Black" panose="020B0A04020102020204" pitchFamily="34" charset="0"/>
              </a:rPr>
              <a:t>ADULTOS Y </a:t>
            </a:r>
            <a:r>
              <a:rPr lang="es-ES" sz="1800" dirty="0" smtClean="0">
                <a:latin typeface="Arial Black" panose="020B0A04020102020204" pitchFamily="34" charset="0"/>
              </a:rPr>
              <a:t>ADOLESCENTES </a:t>
            </a:r>
            <a:r>
              <a:rPr lang="es-ES" sz="2400" dirty="0" smtClean="0">
                <a:latin typeface="Arial Black" panose="020B0A04020102020204" pitchFamily="34" charset="0"/>
              </a:rPr>
              <a:t>ASPECTOS PRÁCTICOS (I)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2698" y="1062736"/>
            <a:ext cx="8673736" cy="140179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</a:pPr>
            <a:r>
              <a:rPr lang="es-ES" sz="2000" b="1" dirty="0"/>
              <a:t>¿Qué presentación utilizar?</a:t>
            </a:r>
            <a:endParaRPr lang="es-ES" sz="2000" dirty="0"/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600" dirty="0" smtClean="0"/>
              <a:t>Preferiblemente similares a las de </a:t>
            </a:r>
            <a:r>
              <a:rPr lang="es-ES" sz="1600" dirty="0"/>
              <a:t>los ensayos </a:t>
            </a:r>
            <a:r>
              <a:rPr lang="es-ES" sz="1600" dirty="0" smtClean="0"/>
              <a:t>SYGMA: BUDE-FOR </a:t>
            </a:r>
            <a:r>
              <a:rPr lang="es-ES" sz="1600" dirty="0"/>
              <a:t>“160/4,5” </a:t>
            </a:r>
            <a:r>
              <a:rPr lang="es-ES" sz="1600" dirty="0" err="1"/>
              <a:t>mcg</a:t>
            </a:r>
            <a:r>
              <a:rPr lang="es-ES" sz="1600" dirty="0"/>
              <a:t> (200/6</a:t>
            </a:r>
            <a:r>
              <a:rPr lang="es-ES" sz="1600" dirty="0" smtClean="0"/>
              <a:t>).</a:t>
            </a:r>
            <a:endParaRPr lang="es-ES" sz="1600" dirty="0"/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600" dirty="0" smtClean="0"/>
              <a:t>Según GINA, podría utilizarse también BECLO-FOR, pero </a:t>
            </a:r>
            <a:r>
              <a:rPr lang="es-ES" sz="1600" dirty="0"/>
              <a:t>su uso solo a demanda no ha sido evaluado en ensayos </a:t>
            </a:r>
            <a:r>
              <a:rPr lang="es-ES" sz="1600" dirty="0" smtClean="0"/>
              <a:t>clínicos.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914" y="2378165"/>
            <a:ext cx="7833360" cy="447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93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31607"/>
            <a:ext cx="8961119" cy="83112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s-ES" sz="1600" dirty="0">
                <a:latin typeface="Arial Black" panose="020B0A04020102020204" pitchFamily="34" charset="0"/>
              </a:rPr>
              <a:t>BUDESONIDA+FORMOTEROL A DEMANDA EN </a:t>
            </a:r>
            <a:r>
              <a:rPr lang="es-ES" sz="1800" dirty="0">
                <a:latin typeface="Arial Black" panose="020B0A04020102020204" pitchFamily="34" charset="0"/>
              </a:rPr>
              <a:t>ADULTOS Y </a:t>
            </a:r>
            <a:r>
              <a:rPr lang="es-ES" sz="1800" dirty="0" smtClean="0">
                <a:latin typeface="Arial Black" panose="020B0A04020102020204" pitchFamily="34" charset="0"/>
              </a:rPr>
              <a:t>ADOLESCENTES</a:t>
            </a:r>
            <a:r>
              <a:rPr lang="es-ES" sz="1600" dirty="0" smtClean="0">
                <a:latin typeface="Arial Black" panose="020B0A04020102020204" pitchFamily="34" charset="0"/>
              </a:rPr>
              <a:t> </a:t>
            </a:r>
            <a:r>
              <a:rPr lang="es-ES" sz="2400" dirty="0" smtClean="0">
                <a:latin typeface="Arial Black" panose="020B0A04020102020204" pitchFamily="34" charset="0"/>
              </a:rPr>
              <a:t>ASPECTOS PRÁCTICOS (II)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2698" y="1062735"/>
            <a:ext cx="8477793" cy="4249638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b="1" dirty="0"/>
              <a:t>¿Cuál es la dosis máxima diaria de </a:t>
            </a:r>
            <a:r>
              <a:rPr lang="es-ES" b="1" dirty="0" err="1"/>
              <a:t>formoterol</a:t>
            </a:r>
            <a:r>
              <a:rPr lang="es-ES" b="1" dirty="0"/>
              <a:t> en asociación con </a:t>
            </a:r>
            <a:r>
              <a:rPr lang="es-ES" b="1" dirty="0" smtClean="0"/>
              <a:t>CI?</a:t>
            </a:r>
            <a:endParaRPr lang="es-ES" dirty="0"/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900" dirty="0" smtClean="0"/>
              <a:t>BUDE-FOR: </a:t>
            </a:r>
            <a:r>
              <a:rPr lang="es-ES" sz="1900" dirty="0"/>
              <a:t>72 </a:t>
            </a:r>
            <a:r>
              <a:rPr lang="es-ES" sz="1900" dirty="0" err="1"/>
              <a:t>mcg</a:t>
            </a:r>
            <a:r>
              <a:rPr lang="es-ES" sz="1900" dirty="0"/>
              <a:t> </a:t>
            </a:r>
            <a:r>
              <a:rPr lang="es-ES" sz="1900" dirty="0" smtClean="0"/>
              <a:t>(12 inhalaciones con la presentación BUDE-FOR </a:t>
            </a:r>
            <a:r>
              <a:rPr lang="es-ES" sz="1900" dirty="0"/>
              <a:t>“160/4,5” (200/6</a:t>
            </a:r>
            <a:r>
              <a:rPr lang="es-ES" sz="1900" dirty="0" smtClean="0"/>
              <a:t>), ya que es la dosis </a:t>
            </a:r>
            <a:r>
              <a:rPr lang="es-ES" sz="1900" dirty="0"/>
              <a:t>máxima permitida en los ensayos </a:t>
            </a:r>
            <a:r>
              <a:rPr lang="es-ES" sz="1900" dirty="0" smtClean="0"/>
              <a:t>SYGMA. No obstante, la dosis </a:t>
            </a:r>
            <a:r>
              <a:rPr lang="es-ES" sz="1900" dirty="0"/>
              <a:t>media utilizada fue de 3-4 inhalaciones por </a:t>
            </a:r>
            <a:r>
              <a:rPr lang="es-ES" sz="1900" dirty="0" smtClean="0"/>
              <a:t>semana. 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900" dirty="0" smtClean="0"/>
              <a:t>BECLO-FOR: 48 </a:t>
            </a:r>
            <a:r>
              <a:rPr lang="es-ES" sz="1900" dirty="0" err="1" smtClean="0"/>
              <a:t>mcg</a:t>
            </a:r>
            <a:r>
              <a:rPr lang="es-ES" sz="1900" dirty="0" smtClean="0"/>
              <a:t>. 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200" b="1" dirty="0"/>
              <a:t>¿BUDE-FOR como rescate en todos los escalones? </a:t>
            </a:r>
            <a:endParaRPr lang="es-ES" sz="2200" b="1" dirty="0" smtClean="0"/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900" b="1" dirty="0" smtClean="0"/>
              <a:t>NO</a:t>
            </a:r>
            <a:r>
              <a:rPr lang="es-ES" sz="1700" b="1" dirty="0" smtClean="0"/>
              <a:t>. </a:t>
            </a:r>
            <a:r>
              <a:rPr lang="es-ES" sz="1900" dirty="0"/>
              <a:t>En los </a:t>
            </a:r>
            <a:r>
              <a:rPr lang="es-ES" sz="1900" dirty="0" smtClean="0"/>
              <a:t>escalones </a:t>
            </a:r>
            <a:r>
              <a:rPr lang="es-ES" sz="1900" dirty="0"/>
              <a:t>3 a 5 (asma moderada y grave), </a:t>
            </a:r>
            <a:r>
              <a:rPr lang="es-ES" sz="1900" dirty="0" smtClean="0"/>
              <a:t>GINA solo lo </a:t>
            </a:r>
            <a:r>
              <a:rPr lang="es-ES" sz="1900" dirty="0"/>
              <a:t>recomienda </a:t>
            </a:r>
            <a:r>
              <a:rPr lang="es-ES" sz="1900" dirty="0" smtClean="0"/>
              <a:t>en pacientes </a:t>
            </a:r>
            <a:r>
              <a:rPr lang="es-ES" sz="1900" dirty="0"/>
              <a:t>que reciben tratamiento de mantenimiento diario con BUDE-FOR u otro CI-FOR. </a:t>
            </a:r>
            <a:endParaRPr lang="es-ES" sz="1900" dirty="0" smtClean="0"/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900" dirty="0" smtClean="0"/>
              <a:t>No </a:t>
            </a:r>
            <a:r>
              <a:rPr lang="es-ES" sz="1900" dirty="0"/>
              <a:t>recomienda BUDE-FOR como rescate en pacientes que reciban como mantenimiento una combinación de CI con un LABA distinto a </a:t>
            </a:r>
            <a:r>
              <a:rPr lang="es-ES" sz="1900" dirty="0" err="1"/>
              <a:t>formoterol</a:t>
            </a:r>
            <a:r>
              <a:rPr lang="es-ES" sz="1900" dirty="0"/>
              <a:t>, por los problemas de seguridad que puede suponer la combinación de distintos LABA</a:t>
            </a:r>
            <a:endParaRPr lang="es-ES" sz="1700" b="1" dirty="0" smtClean="0"/>
          </a:p>
          <a:p>
            <a:pPr marL="12573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72234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8912" y="267023"/>
            <a:ext cx="8580711" cy="83112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s-ES" sz="1600" dirty="0">
                <a:latin typeface="Arial Black" panose="020B0A04020102020204" pitchFamily="34" charset="0"/>
              </a:rPr>
              <a:t>BUDESONIDA+FORMOTEROL A DEMANDA EN ADULTOS Y </a:t>
            </a:r>
            <a:r>
              <a:rPr lang="es-ES" sz="1600" dirty="0" smtClean="0">
                <a:latin typeface="Arial Black" panose="020B0A04020102020204" pitchFamily="34" charset="0"/>
              </a:rPr>
              <a:t>ADOLESCENTES </a:t>
            </a:r>
            <a:r>
              <a:rPr lang="es-ES" sz="2400" dirty="0" smtClean="0">
                <a:latin typeface="Arial Black" panose="020B0A04020102020204" pitchFamily="34" charset="0"/>
              </a:rPr>
              <a:t>ASPECTOS PRÁCTICOS (III)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9335" y="1098151"/>
            <a:ext cx="8699863" cy="4423665"/>
          </a:xfrm>
        </p:spPr>
        <p:txBody>
          <a:bodyPr>
            <a:normAutofit fontScale="62500" lnSpcReduction="20000"/>
          </a:bodyPr>
          <a:lstStyle/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s-ES" sz="2900" b="1" dirty="0"/>
              <a:t>¿Se puede utilizar BUDE-FOR antes del ejercicio?</a:t>
            </a:r>
          </a:p>
          <a:p>
            <a:pPr marL="800100" lvl="1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2200" dirty="0"/>
              <a:t>Se requieren más estudios, si bien los datos sugieren que en pacientes con asma leve a los que se va a prescribir BUDE-FOR a demanda se podría utilizar también antes del ejercicio, en lugar de un SABA.  </a:t>
            </a: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s-ES" sz="2900" b="1" dirty="0"/>
              <a:t>¿Se puede utilizar la asociación BUDE-FOR para el tratamiento de las exacerbaciones de asma que requieren atención médica?</a:t>
            </a:r>
          </a:p>
          <a:p>
            <a:pPr marL="800100" lvl="1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2600" b="1" dirty="0" smtClean="0"/>
              <a:t>NO</a:t>
            </a:r>
            <a:r>
              <a:rPr lang="es-ES" sz="2200" dirty="0" smtClean="0"/>
              <a:t>, ya que no ha sido evaluada para este uso. Ni GINA ni las demás guías lo contemplan actualmente. </a:t>
            </a:r>
            <a:endParaRPr lang="es-ES" sz="2200" dirty="0"/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s-ES" sz="2900" b="1" dirty="0"/>
              <a:t>¿Cómo escalar y </a:t>
            </a:r>
            <a:r>
              <a:rPr lang="es-ES" sz="2900" b="1" dirty="0" err="1"/>
              <a:t>desescalar</a:t>
            </a:r>
            <a:r>
              <a:rPr lang="es-ES" sz="2900" b="1" dirty="0"/>
              <a:t> el tratamiento con la asociación BUDE-FOR a demanda?</a:t>
            </a:r>
            <a:endParaRPr lang="es-ES" sz="2900" dirty="0"/>
          </a:p>
          <a:p>
            <a:pPr marL="800100" lvl="1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2200" dirty="0"/>
              <a:t>En pacientes bien controlados con CI diarios en el </a:t>
            </a:r>
            <a:r>
              <a:rPr lang="es-ES" sz="2200" dirty="0" smtClean="0"/>
              <a:t>escalón 2, GINA </a:t>
            </a:r>
            <a:r>
              <a:rPr lang="es-ES" sz="2200" dirty="0"/>
              <a:t>contempla el uso de BUDE-FOR a demanda en monoterapia como opción de </a:t>
            </a:r>
            <a:r>
              <a:rPr lang="es-ES" sz="2200" dirty="0" err="1"/>
              <a:t>desescalamiento</a:t>
            </a:r>
            <a:r>
              <a:rPr lang="es-ES" sz="2200" dirty="0"/>
              <a:t>. Esta opción debería tener en cuenta todas las consideraciones </a:t>
            </a:r>
            <a:r>
              <a:rPr lang="es-ES" sz="2200" dirty="0" smtClean="0"/>
              <a:t>del </a:t>
            </a:r>
            <a:r>
              <a:rPr lang="es-ES" sz="2200" dirty="0"/>
              <a:t>apartado de “lugar en terapéutica”, antes de recomendarse de forma </a:t>
            </a:r>
            <a:r>
              <a:rPr lang="es-ES" sz="2200" dirty="0" smtClean="0"/>
              <a:t>generalizada. </a:t>
            </a:r>
          </a:p>
          <a:p>
            <a:pPr marL="800100" lvl="1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2200" dirty="0"/>
              <a:t>En pacientes </a:t>
            </a:r>
            <a:r>
              <a:rPr lang="es-ES" sz="2200" dirty="0" smtClean="0"/>
              <a:t>en tratamiento </a:t>
            </a:r>
            <a:r>
              <a:rPr lang="es-ES" sz="2200" dirty="0"/>
              <a:t>de mantenimiento con CI-LABA, ningún estudio ha evaluado bajar de escalón a CI-FOR a </a:t>
            </a:r>
            <a:r>
              <a:rPr lang="es-ES" sz="2200" dirty="0" smtClean="0"/>
              <a:t>demanda. </a:t>
            </a:r>
            <a:r>
              <a:rPr lang="es-ES" sz="2200" dirty="0"/>
              <a:t>Las opciones </a:t>
            </a:r>
            <a:r>
              <a:rPr lang="es-ES" sz="2200" dirty="0" smtClean="0"/>
              <a:t>incluyen </a:t>
            </a:r>
            <a:r>
              <a:rPr lang="es-ES" sz="2200" dirty="0"/>
              <a:t>disminuir la dosis de </a:t>
            </a:r>
            <a:r>
              <a:rPr lang="es-ES" sz="2200" dirty="0" smtClean="0"/>
              <a:t>CI </a:t>
            </a:r>
            <a:r>
              <a:rPr lang="es-ES" sz="2200" dirty="0"/>
              <a:t>o pasar a monoterapia de </a:t>
            </a:r>
            <a:r>
              <a:rPr lang="es-ES" sz="2200" dirty="0" smtClean="0"/>
              <a:t>CI. </a:t>
            </a:r>
            <a:endParaRPr lang="es-ES" sz="2200" dirty="0"/>
          </a:p>
          <a:p>
            <a:pPr marL="800100" lvl="1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2200" dirty="0"/>
              <a:t>En pacientes en tratamiento con BUDE-FOR a demanda, tampoco se ha estudiado cuál es la mejor opción de escalar el </a:t>
            </a:r>
            <a:r>
              <a:rPr lang="es-ES" sz="2200" dirty="0" smtClean="0"/>
              <a:t>tratamiento. </a:t>
            </a:r>
            <a:endParaRPr lang="es-ES" sz="2100" dirty="0" smtClean="0"/>
          </a:p>
        </p:txBody>
      </p:sp>
    </p:spTree>
    <p:extLst>
      <p:ext uri="{BB962C8B-B14F-4D97-AF65-F5344CB8AC3E}">
        <p14:creationId xmlns:p14="http://schemas.microsoft.com/office/powerpoint/2010/main" val="10939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2699" y="214045"/>
            <a:ext cx="8373290" cy="94419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s-ES" sz="2000" dirty="0">
                <a:latin typeface="Arial Black" panose="020B0A04020102020204" pitchFamily="34" charset="0"/>
              </a:rPr>
              <a:t>CORTICOIDE INHALADO CON CADA TOMA DE SABA EN </a:t>
            </a:r>
            <a:r>
              <a:rPr lang="es-ES" sz="2400" dirty="0">
                <a:latin typeface="Arial Black" panose="020B0A04020102020204" pitchFamily="34" charset="0"/>
              </a:rPr>
              <a:t>NIÑOS DE 6-11 </a:t>
            </a:r>
            <a:r>
              <a:rPr lang="es-ES" sz="2400" dirty="0" smtClean="0">
                <a:latin typeface="Arial Black" panose="020B0A04020102020204" pitchFamily="34" charset="0"/>
              </a:rPr>
              <a:t>AÑOS</a:t>
            </a:r>
            <a:r>
              <a:rPr lang="es-ES" sz="2000" dirty="0" smtClean="0">
                <a:latin typeface="Arial Black" panose="020B0A04020102020204" pitchFamily="34" charset="0"/>
              </a:rPr>
              <a:t>. LUGAR </a:t>
            </a:r>
            <a:r>
              <a:rPr lang="es-ES" sz="2000" dirty="0">
                <a:latin typeface="Arial Black" panose="020B0A04020102020204" pitchFamily="34" charset="0"/>
              </a:rPr>
              <a:t>EN </a:t>
            </a:r>
            <a:r>
              <a:rPr lang="es-ES" sz="2000" dirty="0" smtClean="0">
                <a:latin typeface="Arial Black" panose="020B0A04020102020204" pitchFamily="34" charset="0"/>
              </a:rPr>
              <a:t>TERAPÉUTICA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2476" y="1333107"/>
            <a:ext cx="8673736" cy="4249638"/>
          </a:xfrm>
        </p:spPr>
        <p:txBody>
          <a:bodyPr>
            <a:normAutofit fontScale="62500" lnSpcReduction="20000"/>
          </a:bodyPr>
          <a:lstStyle/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 smtClean="0"/>
              <a:t>La </a:t>
            </a:r>
            <a:r>
              <a:rPr lang="es-ES" sz="3200" dirty="0"/>
              <a:t>evidencia que apoya esta </a:t>
            </a:r>
            <a:r>
              <a:rPr lang="es-ES" sz="3200" dirty="0" smtClean="0"/>
              <a:t>pauta </a:t>
            </a:r>
            <a:r>
              <a:rPr lang="es-ES" sz="3200" dirty="0"/>
              <a:t>es indirecta e </a:t>
            </a:r>
            <a:r>
              <a:rPr lang="es-ES" sz="3200" dirty="0" smtClean="0"/>
              <a:t>insuficiente (ensayo TREXA), </a:t>
            </a:r>
            <a:r>
              <a:rPr lang="es-ES" sz="3200" dirty="0"/>
              <a:t>y sus resultados son peores que los de CI mantenimiento, tanto en la prevención de exacerbaciones como en el control de síntomas. El ensayo más </a:t>
            </a:r>
            <a:r>
              <a:rPr lang="es-ES" sz="3200" dirty="0" smtClean="0"/>
              <a:t>reciente (</a:t>
            </a:r>
            <a:r>
              <a:rPr lang="es-ES" sz="3200" dirty="0" err="1" smtClean="0"/>
              <a:t>Sumino</a:t>
            </a:r>
            <a:r>
              <a:rPr lang="es-ES" sz="3200" dirty="0" smtClean="0"/>
              <a:t>, 2020) </a:t>
            </a:r>
            <a:r>
              <a:rPr lang="es-ES" sz="3200" dirty="0"/>
              <a:t>es poco aplicable en nuestro contexto sanitario.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 smtClean="0"/>
              <a:t>Tiene </a:t>
            </a:r>
            <a:r>
              <a:rPr lang="es-ES" sz="3200" dirty="0"/>
              <a:t>la desventaja de utilizar dos inhaladores diferentes para el </a:t>
            </a:r>
            <a:r>
              <a:rPr lang="es-ES" sz="3200" dirty="0" smtClean="0"/>
              <a:t>rescate. </a:t>
            </a:r>
            <a:r>
              <a:rPr lang="es-ES" sz="3200" dirty="0"/>
              <a:t>En nuestro medio, existe una única presentación con BECLO-SABA (autorizada a partir de los 5 años).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 smtClean="0"/>
              <a:t>Esta </a:t>
            </a:r>
            <a:r>
              <a:rPr lang="es-ES" sz="3200" dirty="0"/>
              <a:t>indicación no está aprobada en ficha técnica.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200" dirty="0" smtClean="0"/>
              <a:t>En </a:t>
            </a:r>
            <a:r>
              <a:rPr lang="es-ES" sz="3200" dirty="0"/>
              <a:t>nuestro medio, </a:t>
            </a:r>
            <a:r>
              <a:rPr lang="es-ES" sz="3200" dirty="0" smtClean="0"/>
              <a:t>se recomienda </a:t>
            </a:r>
            <a:r>
              <a:rPr lang="es-ES" sz="3200" dirty="0"/>
              <a:t>continuar con la estrategia actual de tratamiento escalonado, reforzando la educación y el seguimiento regular, más que ofrecer modalidades de tratamiento poco evaluadas.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43881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2699" y="214045"/>
            <a:ext cx="8373290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DATOS DE PRESCRIPCIÓN EN ASMA LEVE EN LA CAE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2698" y="1062735"/>
            <a:ext cx="8442959" cy="4249638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550" dirty="0" smtClean="0"/>
              <a:t>El  </a:t>
            </a:r>
            <a:r>
              <a:rPr lang="es-ES" sz="1550" dirty="0"/>
              <a:t>6% de las personas mayores de 12 años tiene un diagnóstico de asma en la historia clínica, aunque solo el 55,5% de ellos tiene algún tratamiento activo para el </a:t>
            </a:r>
            <a:r>
              <a:rPr lang="es-ES" sz="1550" dirty="0" smtClean="0"/>
              <a:t>asma. </a:t>
            </a:r>
            <a:r>
              <a:rPr lang="es-ES" sz="1550" dirty="0"/>
              <a:t>En niños de 6-11 años, el 14,1% tiene un diagnóstico de asma y el 53,8% de ellos tiene actualmente algún tratamiento activo.</a:t>
            </a: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550" dirty="0" smtClean="0"/>
              <a:t>Entre </a:t>
            </a:r>
            <a:r>
              <a:rPr lang="es-ES" sz="1550" dirty="0"/>
              <a:t>las personas tratadas, existen diferencias notables entre adultos, </a:t>
            </a:r>
            <a:r>
              <a:rPr lang="es-ES" sz="1550" dirty="0" smtClean="0"/>
              <a:t>adolescentes </a:t>
            </a:r>
            <a:r>
              <a:rPr lang="es-ES" sz="1550" dirty="0"/>
              <a:t>y niños en el % de pacientes que se </a:t>
            </a:r>
            <a:r>
              <a:rPr lang="es-ES" sz="1550" dirty="0" smtClean="0"/>
              <a:t>sitúan </a:t>
            </a:r>
            <a:r>
              <a:rPr lang="es-ES" sz="1550" dirty="0"/>
              <a:t>en los distintos escalones. </a:t>
            </a: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550" dirty="0" smtClean="0"/>
              <a:t>Alrededor </a:t>
            </a:r>
            <a:r>
              <a:rPr lang="es-ES" sz="1550" dirty="0"/>
              <a:t>de un tercio de los pacientes no tiene una prescripción activa de SABA y alrededor del 20% tiene 3 o más dispensaciones anuales de SABA. Las dispensaciones de más de 12 envases anuales son muy infrecuentes. </a:t>
            </a: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550" dirty="0" smtClean="0"/>
              <a:t>En </a:t>
            </a:r>
            <a:r>
              <a:rPr lang="es-ES" sz="1550" dirty="0"/>
              <a:t>el escalón 2, la adherencia al CI es muy baja en adolescentes y adultos. Solo un 20% presenta una adherencia óptima (superior al 80%).</a:t>
            </a: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550" dirty="0" smtClean="0"/>
              <a:t>Actualmente </a:t>
            </a:r>
            <a:r>
              <a:rPr lang="es-ES" sz="1550" dirty="0"/>
              <a:t>el 35,9 % de los adultos con </a:t>
            </a:r>
            <a:r>
              <a:rPr lang="es-ES" sz="1550" dirty="0" smtClean="0"/>
              <a:t>diagnóstico </a:t>
            </a:r>
            <a:r>
              <a:rPr lang="es-ES" sz="1550" dirty="0"/>
              <a:t>y tratamiento incluyen BUDE-FOR en su tratamiento, siendo BUDE-FOR en monoterapia (sin SABA) un tercio de éstos (posiblemente modalidad </a:t>
            </a:r>
            <a:r>
              <a:rPr lang="es-ES" sz="1550" dirty="0" smtClean="0"/>
              <a:t>MART.</a:t>
            </a:r>
            <a:endParaRPr lang="es-ES" sz="1550" dirty="0"/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550" dirty="0" smtClean="0"/>
              <a:t>Para ver más datos, consulta el boletín INFAC</a:t>
            </a:r>
            <a:r>
              <a:rPr lang="pt-BR" sz="1550" dirty="0" smtClean="0"/>
              <a:t> </a:t>
            </a:r>
            <a:r>
              <a:rPr lang="pt-BR" sz="1550" dirty="0"/>
              <a:t>VOL 28 nº </a:t>
            </a:r>
            <a:r>
              <a:rPr lang="pt-BR" sz="1550" dirty="0" smtClean="0"/>
              <a:t>02.</a:t>
            </a:r>
            <a:r>
              <a:rPr lang="es-ES" sz="1550" dirty="0" smtClean="0"/>
              <a:t>  </a:t>
            </a:r>
            <a:endParaRPr lang="es-ES" sz="1550" dirty="0"/>
          </a:p>
        </p:txBody>
      </p:sp>
    </p:spTree>
    <p:extLst>
      <p:ext uri="{BB962C8B-B14F-4D97-AF65-F5344CB8AC3E}">
        <p14:creationId xmlns:p14="http://schemas.microsoft.com/office/powerpoint/2010/main" val="75609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2699" y="214045"/>
            <a:ext cx="8373290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REFLEXIONES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2698" y="1219489"/>
            <a:ext cx="8530045" cy="4249638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sz="1600" dirty="0"/>
              <a:t>Las nuevas recomendaciones de GINA buscan dar respuesta a la infravaloración por parte de pacientes y profesionales del riesgo de exacerbaciones severas en asma definida como “leve”, así como al exceso de confianza en el uso de SABA y a la infrautilización de </a:t>
            </a:r>
            <a:r>
              <a:rPr lang="es-ES" sz="1600" dirty="0" smtClean="0"/>
              <a:t>CI. </a:t>
            </a:r>
            <a:r>
              <a:rPr lang="es-ES" sz="1600" dirty="0"/>
              <a:t>La respuesta a estos retos debe incluir un seguimiento clínico regular (con consulta programada), educación en el autocontrol (con planes de acción personalizados supervisados por profesionales sanitarios), medidas para evitar los </a:t>
            </a:r>
            <a:r>
              <a:rPr lang="es-ES" sz="1600" dirty="0" smtClean="0"/>
              <a:t>desencadenantes </a:t>
            </a:r>
            <a:r>
              <a:rPr lang="es-ES" sz="1600" dirty="0"/>
              <a:t>y tratamiento </a:t>
            </a:r>
            <a:r>
              <a:rPr lang="es-ES" sz="1600" dirty="0" smtClean="0"/>
              <a:t>farmacológico. </a:t>
            </a:r>
            <a:r>
              <a:rPr lang="es-ES" sz="1600" dirty="0"/>
              <a:t>Parte de los adultos y adolescentes de nuestro contexto podrían beneficiarse del tratamiento CI-FOR a demanda.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sz="1600" dirty="0"/>
              <a:t>No obstante, focalizar el manejo del asma leve en el tratamiento farmacológico a demanda podría tener consecuencias no deseadas como restar importancia a la educación de los pacientes y al seguimiento clínico y fomentar la idea errónea de que el asma es una enfermedad cuyo tratamiento es solo sintomático.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sz="1600" dirty="0"/>
              <a:t>En pacientes que podrían beneficiarse de esta nueva modalidad de tratamiento, la educación y el seguimiento regular son componentes imprescindibles y la toma de decisiones debe ser compartida.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94099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561792" cy="1670858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1793" y="471127"/>
            <a:ext cx="6858000" cy="678871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Ideas clave</a:t>
            </a:r>
            <a:endParaRPr lang="es-ES" sz="4000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04293" y="1542747"/>
            <a:ext cx="8347821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dirty="0" smtClean="0"/>
              <a:t>En </a:t>
            </a:r>
            <a:r>
              <a:rPr lang="es-ES" dirty="0"/>
              <a:t>adolescentes y adultos con asma leve, GINA ya no recomienda el uso de SABA a demanda en monoterapia. En su lugar propone CI-</a:t>
            </a:r>
            <a:r>
              <a:rPr lang="es-ES" dirty="0" err="1"/>
              <a:t>formoterol</a:t>
            </a:r>
            <a:r>
              <a:rPr lang="es-ES" dirty="0"/>
              <a:t> a demanda o CI diario.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dirty="0" smtClean="0"/>
              <a:t>Las </a:t>
            </a:r>
            <a:r>
              <a:rPr lang="es-ES" dirty="0"/>
              <a:t>nuevas recomendaciones de GINA han generado debate y controversia. </a:t>
            </a:r>
            <a:endParaRPr lang="es-ES" dirty="0" smtClean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dirty="0" smtClean="0"/>
              <a:t>La </a:t>
            </a:r>
            <a:r>
              <a:rPr lang="es-ES" dirty="0"/>
              <a:t>evidencia apoya el uso de CI-</a:t>
            </a:r>
            <a:r>
              <a:rPr lang="es-ES" dirty="0" err="1"/>
              <a:t>formoterol</a:t>
            </a:r>
            <a:r>
              <a:rPr lang="es-ES" dirty="0"/>
              <a:t> a demanda para evitar exacerbaciones en adolescentes y adultos con asma leve que, a pesar de una información adecuada, son </a:t>
            </a:r>
            <a:r>
              <a:rPr lang="es-ES" dirty="0" smtClean="0"/>
              <a:t>reticentes </a:t>
            </a:r>
            <a:r>
              <a:rPr lang="es-ES" dirty="0"/>
              <a:t>u optan por no tomar el tratamiento diario con CI. 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dirty="0" smtClean="0"/>
              <a:t>En </a:t>
            </a:r>
            <a:r>
              <a:rPr lang="es-ES" dirty="0"/>
              <a:t>niños de 6-11 años con asma leve la evidencia en que se basan las nuevas recomendaciones no justifica el cambio en el tratamiento actual. </a:t>
            </a:r>
            <a:endParaRPr lang="es-ES" dirty="0" smtClean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dirty="0" smtClean="0"/>
              <a:t>Focalizar </a:t>
            </a:r>
            <a:r>
              <a:rPr lang="es-ES" dirty="0"/>
              <a:t>el manejo del asma leve en el tratamiento farmacológico a demanda podría tener consecuencias no deseadas: restar importancia a la educación y al seguimiento clínico o  fomentar la idea errónea de que el tratamiento es solo sintomático.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u-ES" dirty="0" smtClean="0"/>
          </a:p>
        </p:txBody>
      </p:sp>
    </p:spTree>
    <p:extLst>
      <p:ext uri="{BB962C8B-B14F-4D97-AF65-F5344CB8AC3E}">
        <p14:creationId xmlns:p14="http://schemas.microsoft.com/office/powerpoint/2010/main" val="289492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81891" y="3257526"/>
            <a:ext cx="48296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>
                <a:hlinkClick r:id="rId2"/>
              </a:rPr>
              <a:t>INFAC </a:t>
            </a:r>
            <a:r>
              <a:rPr lang="es-ES" sz="3200" b="1" dirty="0" smtClean="0">
                <a:hlinkClick r:id="rId2"/>
              </a:rPr>
              <a:t>VOL 28 nº 02</a:t>
            </a:r>
            <a:endParaRPr lang="es-ES" sz="3200" b="1" dirty="0"/>
          </a:p>
        </p:txBody>
      </p:sp>
      <p:sp>
        <p:nvSpPr>
          <p:cNvPr id="5" name="Rectángulo 4"/>
          <p:cNvSpPr/>
          <p:nvPr/>
        </p:nvSpPr>
        <p:spPr>
          <a:xfrm>
            <a:off x="906086" y="861399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es-ES" sz="4000" b="1" dirty="0" smtClean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  <a:endParaRPr lang="es-ES" sz="4000" b="1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4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9298" y="457200"/>
            <a:ext cx="7772400" cy="648393"/>
          </a:xfrm>
        </p:spPr>
        <p:txBody>
          <a:bodyPr/>
          <a:lstStyle/>
          <a:p>
            <a:r>
              <a:rPr lang="es-ES" sz="4000" dirty="0" smtClean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  <a:endParaRPr lang="es-ES" sz="4000" dirty="0">
              <a:solidFill>
                <a:srgbClr val="4BACC6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1280159"/>
            <a:ext cx="8242577" cy="3962401"/>
          </a:xfrm>
          <a:solidFill>
            <a:srgbClr val="5FACBC"/>
          </a:solidFill>
        </p:spPr>
        <p:txBody>
          <a:bodyPr>
            <a:normAutofit fontScale="70000" lnSpcReduction="20000"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INTRODUCCIÓN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LOS </a:t>
            </a:r>
            <a:r>
              <a:rPr lang="es-ES" dirty="0">
                <a:solidFill>
                  <a:schemeClr val="bg1"/>
                </a:solidFill>
              </a:rPr>
              <a:t>MOTIVOS DEL CAMBIO: LOS RIESGOS DEL ASMA LEVE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LA </a:t>
            </a:r>
            <a:r>
              <a:rPr lang="es-ES" dirty="0">
                <a:solidFill>
                  <a:schemeClr val="bg1"/>
                </a:solidFill>
              </a:rPr>
              <a:t>EVIDENCIA QUE SUSTENTA EL CAMBIO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NUEVAS </a:t>
            </a:r>
            <a:r>
              <a:rPr lang="es-ES" dirty="0">
                <a:solidFill>
                  <a:schemeClr val="bg1"/>
                </a:solidFill>
              </a:rPr>
              <a:t>RECOMENDACIONES: ¿QUÉ DICEN OTRAS GUÍAS DE PRÁCTICA CLÍNICA?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err="1" smtClean="0">
                <a:solidFill>
                  <a:schemeClr val="bg1"/>
                </a:solidFill>
              </a:rPr>
              <a:t>BUDESONIDA+FORMOTEROL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>
                <a:solidFill>
                  <a:schemeClr val="bg1"/>
                </a:solidFill>
              </a:rPr>
              <a:t>A DEMANDA EN ADULTOS Y ADOLESCENTES: 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LUGAR </a:t>
            </a:r>
            <a:r>
              <a:rPr lang="es-ES" dirty="0">
                <a:solidFill>
                  <a:schemeClr val="bg1"/>
                </a:solidFill>
              </a:rPr>
              <a:t>EN TERAPÉUTICA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CONTROVERSIAS </a:t>
            </a:r>
            <a:endParaRPr lang="es-ES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ASPECTOS </a:t>
            </a:r>
            <a:r>
              <a:rPr lang="es-ES" dirty="0">
                <a:solidFill>
                  <a:schemeClr val="bg1"/>
                </a:solidFill>
              </a:rPr>
              <a:t>PRÁCTICOS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CORTICOIDE </a:t>
            </a:r>
            <a:r>
              <a:rPr lang="es-ES" dirty="0">
                <a:solidFill>
                  <a:schemeClr val="bg1"/>
                </a:solidFill>
              </a:rPr>
              <a:t>INHALADO CON CADA TOMA DE </a:t>
            </a:r>
            <a:r>
              <a:rPr lang="es-ES" dirty="0" err="1">
                <a:solidFill>
                  <a:schemeClr val="bg1"/>
                </a:solidFill>
              </a:rPr>
              <a:t>SABA</a:t>
            </a:r>
            <a:r>
              <a:rPr lang="es-ES" dirty="0">
                <a:solidFill>
                  <a:schemeClr val="bg1"/>
                </a:solidFill>
              </a:rPr>
              <a:t> EN NIÑOS DE 6-11 AÑOS: LUGAR EN TERAPÉUTICA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DATOS </a:t>
            </a:r>
            <a:r>
              <a:rPr lang="es-ES" dirty="0">
                <a:solidFill>
                  <a:schemeClr val="bg1"/>
                </a:solidFill>
              </a:rPr>
              <a:t>DE </a:t>
            </a:r>
            <a:r>
              <a:rPr lang="es-ES" dirty="0" smtClean="0">
                <a:solidFill>
                  <a:schemeClr val="bg1"/>
                </a:solidFill>
              </a:rPr>
              <a:t>PRESCRIPCIÓN </a:t>
            </a:r>
            <a:r>
              <a:rPr lang="es-ES" dirty="0">
                <a:solidFill>
                  <a:schemeClr val="bg1"/>
                </a:solidFill>
              </a:rPr>
              <a:t>EN ASMA LEVE EN LA CAE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REFLEXIONES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14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6" y="182880"/>
            <a:ext cx="7772400" cy="665018"/>
          </a:xfrm>
        </p:spPr>
        <p:txBody>
          <a:bodyPr/>
          <a:lstStyle/>
          <a:p>
            <a:r>
              <a:rPr lang="es-ES" sz="3600" dirty="0" smtClean="0">
                <a:latin typeface="Arial Black" panose="020B0A04020102020204" pitchFamily="34" charset="0"/>
              </a:rPr>
              <a:t>INTRODUCCIÓN</a:t>
            </a:r>
            <a:endParaRPr lang="es-ES" sz="36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088571"/>
            <a:ext cx="8010697" cy="4169229"/>
          </a:xfrm>
        </p:spPr>
        <p:txBody>
          <a:bodyPr>
            <a:normAutofit fontScale="85000"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La </a:t>
            </a:r>
            <a:r>
              <a:rPr lang="es-ES" dirty="0" smtClean="0"/>
              <a:t>actualización de 2019 de la Guía de asma de GINA (Iniciativa </a:t>
            </a:r>
            <a:r>
              <a:rPr lang="es-ES" dirty="0"/>
              <a:t>Global para el </a:t>
            </a:r>
            <a:r>
              <a:rPr lang="es-ES" dirty="0" smtClean="0"/>
              <a:t>ASMA) representa </a:t>
            </a:r>
            <a:r>
              <a:rPr lang="es-ES" dirty="0"/>
              <a:t>el cambio más importante en los últimos </a:t>
            </a:r>
            <a:r>
              <a:rPr lang="es-ES" dirty="0" smtClean="0"/>
              <a:t>años y afecta sobre todo al manejo </a:t>
            </a:r>
            <a:r>
              <a:rPr lang="es-ES" dirty="0"/>
              <a:t>de asma </a:t>
            </a:r>
            <a:r>
              <a:rPr lang="es-ES" dirty="0" smtClean="0"/>
              <a:t>leve.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Entre </a:t>
            </a:r>
            <a:r>
              <a:rPr lang="es-ES" dirty="0"/>
              <a:t>el 50% y el 75% de los adultos asmáticos tienen asma </a:t>
            </a:r>
            <a:r>
              <a:rPr lang="es-ES" dirty="0" smtClean="0"/>
              <a:t>leve.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En </a:t>
            </a:r>
            <a:r>
              <a:rPr lang="es-ES" b="1" dirty="0" smtClean="0"/>
              <a:t>adultos </a:t>
            </a:r>
            <a:r>
              <a:rPr lang="es-ES" b="1" dirty="0"/>
              <a:t>y </a:t>
            </a:r>
            <a:r>
              <a:rPr lang="es-ES" b="1" dirty="0" smtClean="0"/>
              <a:t>adolescentes:</a:t>
            </a:r>
            <a:r>
              <a:rPr lang="es-ES" dirty="0" smtClean="0"/>
              <a:t>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GINA </a:t>
            </a:r>
            <a:r>
              <a:rPr lang="es-ES" dirty="0"/>
              <a:t>ya no recomienda el uso de beta-agonistas de corta duración (SABA) a demanda en monoterapia. En su lugar recomienda la combinación de corticoides inhalados (CI) a dosis bajas </a:t>
            </a:r>
            <a:r>
              <a:rPr lang="es-ES" dirty="0" smtClean="0"/>
              <a:t>+ </a:t>
            </a:r>
            <a:r>
              <a:rPr lang="es-ES" dirty="0" err="1"/>
              <a:t>formoterol</a:t>
            </a:r>
            <a:r>
              <a:rPr lang="es-ES" dirty="0"/>
              <a:t> (CI-FOR) a </a:t>
            </a:r>
            <a:r>
              <a:rPr lang="es-ES" dirty="0" smtClean="0"/>
              <a:t>demanda en el escalón </a:t>
            </a:r>
            <a:r>
              <a:rPr lang="es-ES" dirty="0"/>
              <a:t>1. </a:t>
            </a:r>
            <a:endParaRPr lang="es-ES" dirty="0" smtClean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En </a:t>
            </a:r>
            <a:r>
              <a:rPr lang="es-ES" dirty="0"/>
              <a:t>el escalón 2 recomienda como opciones preferentes tanto CI-FOR a demanda como las dosis bajas de CI diarios. </a:t>
            </a:r>
            <a:endParaRPr lang="es-E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En </a:t>
            </a:r>
            <a:r>
              <a:rPr lang="es-ES" b="1" dirty="0"/>
              <a:t>niños entre 6-11 </a:t>
            </a:r>
            <a:r>
              <a:rPr lang="es-ES" b="1" dirty="0" smtClean="0"/>
              <a:t>años: </a:t>
            </a:r>
            <a:r>
              <a:rPr lang="es-ES" dirty="0" smtClean="0"/>
              <a:t> </a:t>
            </a:r>
            <a:r>
              <a:rPr lang="es-ES" dirty="0"/>
              <a:t>introduce como “otras opciones de tratamiento” utilizar dosis bajas de CI con cada toma de </a:t>
            </a:r>
            <a:r>
              <a:rPr lang="es-ES" dirty="0" smtClean="0"/>
              <a:t>SABA. </a:t>
            </a:r>
            <a:endParaRPr lang="es-ES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/>
              <a:t>Las recomendaciones de GINA han generado debate y controversia.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258484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511305"/>
            <a:ext cx="7772400" cy="573434"/>
          </a:xfrm>
        </p:spPr>
        <p:txBody>
          <a:bodyPr/>
          <a:lstStyle/>
          <a:p>
            <a:r>
              <a:rPr lang="es-ES" sz="3200" dirty="0" smtClean="0">
                <a:latin typeface="Arial Black" panose="020B0A04020102020204" pitchFamily="34" charset="0"/>
              </a:rPr>
              <a:t>LOS </a:t>
            </a:r>
            <a:r>
              <a:rPr lang="es-ES" sz="3200" dirty="0">
                <a:latin typeface="Arial Black" panose="020B0A04020102020204" pitchFamily="34" charset="0"/>
              </a:rPr>
              <a:t>MOTIVOS DEL </a:t>
            </a:r>
            <a:r>
              <a:rPr lang="es-ES" sz="3200" dirty="0" smtClean="0">
                <a:latin typeface="Arial Black" panose="020B0A04020102020204" pitchFamily="34" charset="0"/>
              </a:rPr>
              <a:t>CAMBIO:</a:t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>LOS </a:t>
            </a:r>
            <a:r>
              <a:rPr lang="es-ES" sz="3200" dirty="0">
                <a:latin typeface="Arial Black" panose="020B0A04020102020204" pitchFamily="34" charset="0"/>
              </a:rPr>
              <a:t>RIESGOS DEL ASMA </a:t>
            </a:r>
            <a:r>
              <a:rPr lang="es-ES" sz="3200" dirty="0" smtClean="0">
                <a:latin typeface="Arial Black" panose="020B0A04020102020204" pitchFamily="34" charset="0"/>
              </a:rPr>
              <a:t>LEVE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138" y="1084739"/>
            <a:ext cx="8307977" cy="4314575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750" dirty="0" smtClean="0"/>
              <a:t>A </a:t>
            </a:r>
            <a:r>
              <a:rPr lang="es-ES" sz="1750" dirty="0"/>
              <a:t>pesar de presentar síntomas poco frecuentes o de poca intensidad, pueden tener exacerbaciones severas </a:t>
            </a:r>
            <a:r>
              <a:rPr lang="es-ES" sz="1750" dirty="0" smtClean="0"/>
              <a:t>(entre </a:t>
            </a:r>
            <a:r>
              <a:rPr lang="es-ES" sz="1750" dirty="0"/>
              <a:t>0,12 y 0,77 por paciente y </a:t>
            </a:r>
            <a:r>
              <a:rPr lang="es-ES" sz="1750" dirty="0" smtClean="0"/>
              <a:t>año). </a:t>
            </a:r>
            <a:r>
              <a:rPr lang="es-ES" sz="1750" dirty="0"/>
              <a:t>El 30-40% de las exacerbaciones que requieren atención urgente </a:t>
            </a:r>
            <a:r>
              <a:rPr lang="es-ES" sz="1750" dirty="0" smtClean="0"/>
              <a:t>se dan en pacientes </a:t>
            </a:r>
            <a:r>
              <a:rPr lang="es-ES" sz="1750" dirty="0"/>
              <a:t>con asma </a:t>
            </a:r>
            <a:r>
              <a:rPr lang="es-ES" sz="1750" dirty="0" smtClean="0"/>
              <a:t>leve.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750" dirty="0"/>
              <a:t>El tratamiento con SABA en monoterapia se asocia a un mayor riesgo de exacerbaciones y </a:t>
            </a:r>
            <a:r>
              <a:rPr lang="es-ES" sz="1750" dirty="0" smtClean="0"/>
              <a:t>función pulmonar disminuida, y su uso excesivo a mayor riesgo de exacerbaciones severas o incluso mortales.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750" dirty="0"/>
              <a:t>Los CI a dosis bajas son muy eficaces en mejorar los </a:t>
            </a:r>
            <a:r>
              <a:rPr lang="es-ES" sz="1750" dirty="0" smtClean="0"/>
              <a:t>síntomas y la función pulmonar y en </a:t>
            </a:r>
            <a:r>
              <a:rPr lang="es-ES" sz="1750" dirty="0"/>
              <a:t>reducir las </a:t>
            </a:r>
            <a:r>
              <a:rPr lang="es-ES" sz="1750" dirty="0" smtClean="0"/>
              <a:t>exacerbaciones, pero </a:t>
            </a:r>
            <a:r>
              <a:rPr lang="es-ES" sz="1750" dirty="0"/>
              <a:t>la adherencia </a:t>
            </a:r>
            <a:r>
              <a:rPr lang="es-ES" sz="1750" dirty="0" smtClean="0"/>
              <a:t>suele </a:t>
            </a:r>
            <a:r>
              <a:rPr lang="es-ES" sz="1750" dirty="0"/>
              <a:t>ser </a:t>
            </a:r>
            <a:r>
              <a:rPr lang="es-ES" sz="1750" dirty="0" smtClean="0"/>
              <a:t>baja. 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750" dirty="0" smtClean="0"/>
              <a:t>Desde 2007 GINA </a:t>
            </a:r>
            <a:r>
              <a:rPr lang="es-ES" sz="1750" dirty="0"/>
              <a:t>han propiciado la investigación de </a:t>
            </a:r>
            <a:r>
              <a:rPr lang="es-ES" sz="1750" dirty="0" smtClean="0"/>
              <a:t>BUDE-FOR </a:t>
            </a:r>
            <a:r>
              <a:rPr lang="es-ES" sz="1750" dirty="0"/>
              <a:t>a demanda en asma </a:t>
            </a:r>
            <a:r>
              <a:rPr lang="es-ES" sz="1750" dirty="0" smtClean="0"/>
              <a:t>leve, sin </a:t>
            </a:r>
            <a:r>
              <a:rPr lang="es-ES" sz="1750" dirty="0"/>
              <a:t>necesidad de tomar CI </a:t>
            </a:r>
            <a:r>
              <a:rPr lang="es-ES" sz="1750" dirty="0" smtClean="0"/>
              <a:t>diariamente, a través de los ensayos clínicos  SYGMA.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750" dirty="0" err="1" smtClean="0"/>
              <a:t>Formoterol</a:t>
            </a:r>
            <a:r>
              <a:rPr lang="es-ES" sz="1750" dirty="0" smtClean="0"/>
              <a:t> </a:t>
            </a:r>
            <a:r>
              <a:rPr lang="es-ES" sz="1750" dirty="0"/>
              <a:t>es un agonista beta adrenérgico de acción larga (LABA) con un inicio de acción rápido, similar a salbutamol (3-5 minutos</a:t>
            </a:r>
            <a:r>
              <a:rPr lang="es-ES" sz="1750" dirty="0" smtClean="0"/>
              <a:t>). </a:t>
            </a:r>
            <a:endParaRPr lang="es-ES" sz="1750" dirty="0"/>
          </a:p>
        </p:txBody>
      </p:sp>
    </p:spTree>
    <p:extLst>
      <p:ext uri="{BB962C8B-B14F-4D97-AF65-F5344CB8AC3E}">
        <p14:creationId xmlns:p14="http://schemas.microsoft.com/office/powerpoint/2010/main" val="64022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6091" y="147160"/>
            <a:ext cx="8543109" cy="831128"/>
          </a:xfrm>
        </p:spPr>
        <p:txBody>
          <a:bodyPr/>
          <a:lstStyle/>
          <a:p>
            <a:r>
              <a:rPr lang="es-ES" sz="2400" dirty="0">
                <a:latin typeface="Arial Black" panose="020B0A04020102020204" pitchFamily="34" charset="0"/>
              </a:rPr>
              <a:t>LA EVIDENCIA QUE SUSTENTA EL </a:t>
            </a:r>
            <a:r>
              <a:rPr lang="es-ES" sz="2400" dirty="0" smtClean="0">
                <a:latin typeface="Arial Black" panose="020B0A04020102020204" pitchFamily="34" charset="0"/>
              </a:rPr>
              <a:t>CAMBIO</a:t>
            </a:r>
            <a:br>
              <a:rPr lang="es-ES" sz="2400" dirty="0" smtClean="0">
                <a:latin typeface="Arial Black" panose="020B0A04020102020204" pitchFamily="34" charset="0"/>
              </a:rPr>
            </a:br>
            <a:r>
              <a:rPr lang="es-ES" sz="1700" dirty="0" smtClean="0">
                <a:latin typeface="Arial Black" panose="020B0A04020102020204" pitchFamily="34" charset="0"/>
              </a:rPr>
              <a:t>(ensayos clínicos BUDE-FOR a demanda en adultos y adolescentes)</a:t>
            </a:r>
            <a:endParaRPr lang="es-ES" sz="17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5100" y="966487"/>
            <a:ext cx="8821334" cy="4383504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800" dirty="0" smtClean="0"/>
              <a:t>SYGMA 1. </a:t>
            </a:r>
            <a:r>
              <a:rPr lang="es-ES" sz="1400" dirty="0" smtClean="0"/>
              <a:t>Objetivo principal: evaluar la superioridad de BUDE-FOR a demanda vs. </a:t>
            </a:r>
            <a:r>
              <a:rPr lang="es-ES" sz="1400" dirty="0" err="1" smtClean="0"/>
              <a:t>terbutalina</a:t>
            </a:r>
            <a:r>
              <a:rPr lang="es-ES" sz="1400" dirty="0" smtClean="0"/>
              <a:t> a demanda en el “control de asma” en adultos y adolescentes con asma leve (escalón 2). Resultados: </a:t>
            </a:r>
          </a:p>
          <a:p>
            <a:pPr marL="9000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200" dirty="0" smtClean="0"/>
              <a:t>Control de asma y parámetros de función pulmonar: BUDE-FOR </a:t>
            </a:r>
            <a:r>
              <a:rPr lang="es-ES" sz="1200" dirty="0"/>
              <a:t>a demanda </a:t>
            </a:r>
            <a:r>
              <a:rPr lang="es-ES" sz="1200" dirty="0" smtClean="0"/>
              <a:t>superior </a:t>
            </a:r>
            <a:r>
              <a:rPr lang="es-ES" sz="1200" dirty="0"/>
              <a:t>a </a:t>
            </a:r>
            <a:r>
              <a:rPr lang="es-ES" sz="1200" dirty="0" err="1"/>
              <a:t>terbutalina</a:t>
            </a:r>
            <a:r>
              <a:rPr lang="es-ES" sz="1200" dirty="0"/>
              <a:t> a demanda e inferior a BUDE </a:t>
            </a:r>
            <a:r>
              <a:rPr lang="es-ES" sz="1200" dirty="0" smtClean="0"/>
              <a:t>mantenimiento</a:t>
            </a:r>
            <a:r>
              <a:rPr lang="es-ES" sz="1100" dirty="0" smtClean="0"/>
              <a:t>. </a:t>
            </a:r>
          </a:p>
          <a:p>
            <a:pPr marL="9000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200" dirty="0" smtClean="0"/>
              <a:t>Exacerbaciones severas:  </a:t>
            </a:r>
            <a:r>
              <a:rPr lang="es-ES" sz="1200" dirty="0"/>
              <a:t>BUDE-FOR a demanda </a:t>
            </a:r>
            <a:r>
              <a:rPr lang="es-ES" sz="1200" dirty="0" smtClean="0"/>
              <a:t>superior </a:t>
            </a:r>
            <a:r>
              <a:rPr lang="es-ES" sz="1200" dirty="0"/>
              <a:t>a </a:t>
            </a:r>
            <a:r>
              <a:rPr lang="es-ES" sz="1200" dirty="0" err="1"/>
              <a:t>terbutalina</a:t>
            </a:r>
            <a:r>
              <a:rPr lang="es-ES" sz="1200" dirty="0"/>
              <a:t> y no inferior a BUDE mantenimiento. </a:t>
            </a:r>
            <a:endParaRPr lang="es-ES" sz="12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800" dirty="0" smtClean="0"/>
              <a:t>SYGMA 2. </a:t>
            </a:r>
            <a:r>
              <a:rPr lang="es-ES" sz="1400" dirty="0"/>
              <a:t>Objetivo principal: evaluar la no inferioridad de BUDE-FOR a demanda vs. BUDE mantenimiento en la tasa anualizada de exacerbaciones severas</a:t>
            </a:r>
            <a:r>
              <a:rPr lang="es-ES" sz="1800" dirty="0"/>
              <a:t>. </a:t>
            </a:r>
            <a:r>
              <a:rPr lang="es-ES" sz="1400" dirty="0"/>
              <a:t>Resultados: </a:t>
            </a:r>
          </a:p>
          <a:p>
            <a:pPr marL="9000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200" dirty="0" smtClean="0"/>
              <a:t>Exacerbaciones severas:  </a:t>
            </a:r>
            <a:r>
              <a:rPr lang="es-ES" sz="1200" dirty="0"/>
              <a:t>BUDE-FOR </a:t>
            </a:r>
            <a:r>
              <a:rPr lang="es-ES" sz="1200" dirty="0" smtClean="0"/>
              <a:t>a demanda no </a:t>
            </a:r>
            <a:r>
              <a:rPr lang="es-ES" sz="1200" dirty="0"/>
              <a:t>inferior a BUDE </a:t>
            </a:r>
            <a:r>
              <a:rPr lang="es-ES" sz="1200" dirty="0" smtClean="0"/>
              <a:t>mantenimiento</a:t>
            </a:r>
          </a:p>
          <a:p>
            <a:pPr marL="9000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200" dirty="0" smtClean="0"/>
              <a:t>Control </a:t>
            </a:r>
            <a:r>
              <a:rPr lang="es-ES" sz="1200" dirty="0"/>
              <a:t>de síntomas </a:t>
            </a:r>
            <a:r>
              <a:rPr lang="es-ES" sz="1200" dirty="0" smtClean="0"/>
              <a:t>y parámetros de función pulmón: BUDE-FOR a demanda inferior a BUDE mantenimiento.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800" dirty="0" smtClean="0"/>
              <a:t>PRACTICAL. </a:t>
            </a:r>
            <a:r>
              <a:rPr lang="es-ES" sz="1400" dirty="0"/>
              <a:t>Objetivo: comparar BUDE-FOR a demanda vs. BUDE mantenimiento en adultos </a:t>
            </a:r>
            <a:r>
              <a:rPr lang="es-ES" sz="1400" dirty="0" smtClean="0"/>
              <a:t>con </a:t>
            </a:r>
            <a:r>
              <a:rPr lang="es-ES" sz="1400" dirty="0"/>
              <a:t>diagnóstico clínico de asma leve o moderada. Ensayo pragmático y abierto</a:t>
            </a:r>
            <a:r>
              <a:rPr lang="es-ES" sz="1400" dirty="0" smtClean="0"/>
              <a:t>.</a:t>
            </a:r>
            <a:r>
              <a:rPr lang="es-ES" sz="1400" dirty="0"/>
              <a:t> Resultados: </a:t>
            </a:r>
          </a:p>
          <a:p>
            <a:pPr marL="9000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200" dirty="0" smtClean="0"/>
              <a:t>Tasa </a:t>
            </a:r>
            <a:r>
              <a:rPr lang="es-ES" sz="1200" dirty="0"/>
              <a:t>de exacerbaciones </a:t>
            </a:r>
            <a:r>
              <a:rPr lang="es-ES" sz="1200" dirty="0" smtClean="0"/>
              <a:t>severas </a:t>
            </a:r>
            <a:r>
              <a:rPr lang="es-ES" sz="1200" dirty="0"/>
              <a:t>menor en </a:t>
            </a:r>
            <a:r>
              <a:rPr lang="es-ES" sz="1200" dirty="0" smtClean="0"/>
              <a:t>BUDE-FOR </a:t>
            </a:r>
            <a:r>
              <a:rPr lang="es-ES" sz="1200" dirty="0"/>
              <a:t>a demanda </a:t>
            </a:r>
            <a:r>
              <a:rPr lang="es-ES" sz="1200" dirty="0" smtClean="0"/>
              <a:t>vs. </a:t>
            </a:r>
            <a:r>
              <a:rPr lang="es-ES" sz="1200" dirty="0"/>
              <a:t>BUDE mantenimiento, al límite de la significación </a:t>
            </a:r>
            <a:r>
              <a:rPr lang="es-ES" sz="1200" dirty="0" smtClean="0"/>
              <a:t>estadística, sin </a:t>
            </a:r>
            <a:r>
              <a:rPr lang="es-ES" sz="1200" dirty="0"/>
              <a:t>diferencias en el control de síntomas ni en </a:t>
            </a:r>
            <a:r>
              <a:rPr lang="es-ES" sz="1200" dirty="0" smtClean="0"/>
              <a:t> </a:t>
            </a:r>
            <a:r>
              <a:rPr lang="es-ES" sz="1200" dirty="0"/>
              <a:t>función pulmonar.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800" dirty="0" smtClean="0"/>
              <a:t>Novel </a:t>
            </a:r>
            <a:r>
              <a:rPr lang="es-ES" sz="1800" dirty="0"/>
              <a:t>START</a:t>
            </a:r>
            <a:r>
              <a:rPr lang="es-ES" sz="2200" dirty="0" smtClean="0"/>
              <a:t>. </a:t>
            </a:r>
            <a:r>
              <a:rPr lang="es-ES" sz="1400" dirty="0"/>
              <a:t>Objetivo: comparar BUDE-FOR a demanda vs. BUDE mantenimiento </a:t>
            </a:r>
            <a:r>
              <a:rPr lang="es-ES" sz="1400" dirty="0" smtClean="0"/>
              <a:t>vs. SABA en </a:t>
            </a:r>
            <a:r>
              <a:rPr lang="es-ES" sz="1400" dirty="0"/>
              <a:t>adultos </a:t>
            </a:r>
            <a:r>
              <a:rPr lang="es-ES" sz="1400" dirty="0" smtClean="0"/>
              <a:t>con </a:t>
            </a:r>
            <a:r>
              <a:rPr lang="es-ES" sz="1400" dirty="0"/>
              <a:t>diagnóstico clínico de asma </a:t>
            </a:r>
            <a:r>
              <a:rPr lang="es-ES" sz="1400" dirty="0" smtClean="0"/>
              <a:t>mal controlada con SABA. Ensayo </a:t>
            </a:r>
            <a:r>
              <a:rPr lang="es-ES" sz="1400" dirty="0"/>
              <a:t>pragmático y abierto. </a:t>
            </a:r>
            <a:r>
              <a:rPr lang="es-ES" sz="1400" dirty="0" smtClean="0"/>
              <a:t>Resultados:</a:t>
            </a:r>
          </a:p>
          <a:p>
            <a:pPr marL="9000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200" dirty="0"/>
              <a:t>Tasa de exacerbaciones </a:t>
            </a:r>
            <a:r>
              <a:rPr lang="es-ES" sz="1200" dirty="0" smtClean="0"/>
              <a:t>totales: </a:t>
            </a:r>
            <a:r>
              <a:rPr lang="es-ES" sz="1200" dirty="0"/>
              <a:t>BUDE-FOR a demanda </a:t>
            </a:r>
            <a:r>
              <a:rPr lang="es-ES" sz="1200" dirty="0" smtClean="0"/>
              <a:t>inferior </a:t>
            </a:r>
            <a:r>
              <a:rPr lang="es-ES" sz="1200" dirty="0"/>
              <a:t>a </a:t>
            </a:r>
            <a:r>
              <a:rPr lang="es-ES" sz="1200" dirty="0" smtClean="0"/>
              <a:t>SABA </a:t>
            </a:r>
            <a:r>
              <a:rPr lang="es-ES" sz="1200" dirty="0"/>
              <a:t>y similar a BUDE mantenimiento. </a:t>
            </a:r>
            <a:endParaRPr lang="es-ES" sz="1200" dirty="0" smtClean="0"/>
          </a:p>
          <a:p>
            <a:pPr marL="9000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200" dirty="0" smtClean="0"/>
              <a:t>Control </a:t>
            </a:r>
            <a:r>
              <a:rPr lang="es-ES" sz="1200" dirty="0"/>
              <a:t>de </a:t>
            </a:r>
            <a:r>
              <a:rPr lang="es-ES" sz="1200" dirty="0" smtClean="0"/>
              <a:t>síntomas: </a:t>
            </a:r>
            <a:r>
              <a:rPr lang="es-ES" sz="1200" dirty="0"/>
              <a:t>BUDE-FOR a demanda </a:t>
            </a:r>
            <a:r>
              <a:rPr lang="es-ES" sz="1200" dirty="0" smtClean="0"/>
              <a:t>peor </a:t>
            </a:r>
            <a:r>
              <a:rPr lang="es-ES" sz="1200" dirty="0"/>
              <a:t>que BUDE mantenimiento y mejor que </a:t>
            </a:r>
            <a:r>
              <a:rPr lang="es-ES" sz="1200" dirty="0" smtClean="0"/>
              <a:t>SABA, sin  </a:t>
            </a:r>
            <a:r>
              <a:rPr lang="es-ES" sz="1200" dirty="0"/>
              <a:t>diferencias </a:t>
            </a:r>
            <a:r>
              <a:rPr lang="es-ES" sz="1200" dirty="0" smtClean="0"/>
              <a:t>en función </a:t>
            </a:r>
            <a:r>
              <a:rPr lang="es-ES" sz="1200" dirty="0"/>
              <a:t>pulmonar</a:t>
            </a:r>
            <a:r>
              <a:rPr lang="es-ES" sz="1200" dirty="0" smtClean="0"/>
              <a:t>.</a:t>
            </a:r>
          </a:p>
          <a:p>
            <a:pPr marL="9000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200" dirty="0" smtClean="0"/>
              <a:t>En los 4 ensayos: la dosis total de BUDE-FOR a demanda utilizada fue muy inferior a la de BUDE mantenimiento (la cuarta parte). </a:t>
            </a:r>
            <a:endParaRPr lang="es-ES" sz="1200" dirty="0"/>
          </a:p>
          <a:p>
            <a:pPr marL="1257300" lvl="2" indent="-34290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08046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519" y="191770"/>
            <a:ext cx="9178183" cy="831128"/>
          </a:xfrm>
        </p:spPr>
        <p:txBody>
          <a:bodyPr/>
          <a:lstStyle/>
          <a:p>
            <a:r>
              <a:rPr lang="es-ES" sz="2400" dirty="0" smtClean="0">
                <a:latin typeface="Arial Black" panose="020B0A04020102020204" pitchFamily="34" charset="0"/>
              </a:rPr>
              <a:t>CONCLUSIONES DE LA  EVIDENCIA</a:t>
            </a:r>
            <a:br>
              <a:rPr lang="es-ES" sz="2400" dirty="0" smtClean="0">
                <a:latin typeface="Arial Black" panose="020B0A04020102020204" pitchFamily="34" charset="0"/>
              </a:rPr>
            </a:br>
            <a:r>
              <a:rPr lang="es-ES" sz="2400" dirty="0" smtClean="0">
                <a:latin typeface="Arial Black" panose="020B0A04020102020204" pitchFamily="34" charset="0"/>
              </a:rPr>
              <a:t> </a:t>
            </a:r>
            <a:r>
              <a:rPr lang="es-ES" sz="1800" dirty="0" smtClean="0">
                <a:latin typeface="Arial Black" panose="020B0A04020102020204" pitchFamily="34" charset="0"/>
              </a:rPr>
              <a:t>(BUDE-FOR a demanda en </a:t>
            </a:r>
            <a:r>
              <a:rPr lang="es-ES" sz="2000" dirty="0" smtClean="0">
                <a:latin typeface="Arial Black" panose="020B0A04020102020204" pitchFamily="34" charset="0"/>
              </a:rPr>
              <a:t>adultos y adolescentes</a:t>
            </a:r>
            <a:r>
              <a:rPr lang="es-ES" sz="1800" dirty="0" smtClean="0">
                <a:latin typeface="Arial Black" panose="020B0A04020102020204" pitchFamily="34" charset="0"/>
              </a:rPr>
              <a:t>)</a:t>
            </a:r>
            <a:endParaRPr lang="es-ES" sz="18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68926" y="1321724"/>
            <a:ext cx="7851371" cy="3936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  <p:sp>
        <p:nvSpPr>
          <p:cNvPr id="13" name="Subtítulo 2"/>
          <p:cNvSpPr>
            <a:spLocks noGrp="1"/>
          </p:cNvSpPr>
          <p:nvPr>
            <p:ph type="subTitle" idx="1"/>
          </p:nvPr>
        </p:nvSpPr>
        <p:spPr>
          <a:xfrm>
            <a:off x="444138" y="1146472"/>
            <a:ext cx="8254536" cy="4089115"/>
          </a:xfrm>
          <a:solidFill>
            <a:srgbClr val="5FB1B6">
              <a:alpha val="20000"/>
            </a:srgb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Los </a:t>
            </a:r>
            <a:r>
              <a:rPr lang="es-ES" dirty="0"/>
              <a:t>ensayos SYGMA 1 y 2 </a:t>
            </a:r>
            <a:r>
              <a:rPr lang="es-ES" dirty="0" smtClean="0"/>
              <a:t>muestran </a:t>
            </a:r>
            <a:r>
              <a:rPr lang="es-ES" dirty="0"/>
              <a:t>que en adultos y adolescentes con asma leve clasificada en el escalón 2 según GINA (incluyendo a pacientes mal controlados solo con SABA o bien controlados con CI+SABA</a:t>
            </a:r>
            <a:r>
              <a:rPr lang="es-ES" dirty="0" smtClean="0"/>
              <a:t>):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2200" dirty="0" smtClean="0"/>
              <a:t>BUDE-FOR </a:t>
            </a:r>
            <a:r>
              <a:rPr lang="es-ES" sz="2200" dirty="0"/>
              <a:t>a demanda es superior a la monoterapia de SABA a demanda en todos los resultados clínicos. </a:t>
            </a:r>
            <a:endParaRPr lang="es-ES" sz="2200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2200" dirty="0" smtClean="0"/>
              <a:t>BUDE-FOR </a:t>
            </a:r>
            <a:r>
              <a:rPr lang="es-ES" sz="2200" dirty="0"/>
              <a:t>a demanda es inferior a BUDE mantenimiento en el control de asma y en los parámetros de función pulmonar, aunque similar en la prevención de exacerbaciones severas, con una dosis media de CI inferior a la utilizada en mantenimiento</a:t>
            </a:r>
            <a:r>
              <a:rPr lang="es-ES" dirty="0"/>
              <a:t>. </a:t>
            </a:r>
            <a:endParaRPr lang="es-ES" dirty="0" smtClean="0"/>
          </a:p>
          <a:p>
            <a:pPr algn="just"/>
            <a:r>
              <a:rPr lang="es-ES" dirty="0" smtClean="0"/>
              <a:t>Los </a:t>
            </a:r>
            <a:r>
              <a:rPr lang="es-ES" dirty="0"/>
              <a:t>ensayos </a:t>
            </a:r>
            <a:r>
              <a:rPr lang="es-ES" dirty="0" smtClean="0"/>
              <a:t>PRACTICAL </a:t>
            </a:r>
            <a:r>
              <a:rPr lang="es-ES" dirty="0"/>
              <a:t>y Novel </a:t>
            </a:r>
            <a:r>
              <a:rPr lang="es-ES" dirty="0" smtClean="0"/>
              <a:t>START </a:t>
            </a:r>
            <a:r>
              <a:rPr lang="es-ES" sz="1900" dirty="0" smtClean="0"/>
              <a:t>(abiertos, pragmáticos, con </a:t>
            </a:r>
            <a:r>
              <a:rPr lang="es-ES" sz="1900" dirty="0"/>
              <a:t>un menor número de </a:t>
            </a:r>
            <a:r>
              <a:rPr lang="es-ES" sz="1900" dirty="0" smtClean="0"/>
              <a:t>pacientes) </a:t>
            </a:r>
            <a:r>
              <a:rPr lang="es-ES" dirty="0"/>
              <a:t>proporcionan evidencia  adicional a los estudios SYGMA 1 y 2.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218389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57666" y="147160"/>
            <a:ext cx="7878685" cy="831128"/>
          </a:xfrm>
        </p:spPr>
        <p:txBody>
          <a:bodyPr/>
          <a:lstStyle/>
          <a:p>
            <a:r>
              <a:rPr lang="es-ES" sz="2400" dirty="0">
                <a:latin typeface="Arial Black" panose="020B0A04020102020204" pitchFamily="34" charset="0"/>
              </a:rPr>
              <a:t>LA EVIDENCIA QUE SUSTENTA EL </a:t>
            </a:r>
            <a:r>
              <a:rPr lang="es-ES" sz="2400" dirty="0" smtClean="0">
                <a:latin typeface="Arial Black" panose="020B0A04020102020204" pitchFamily="34" charset="0"/>
              </a:rPr>
              <a:t>CAMBIO </a:t>
            </a:r>
            <a:r>
              <a:rPr lang="es-ES" sz="1600" dirty="0" smtClean="0">
                <a:latin typeface="Arial Black" panose="020B0A04020102020204" pitchFamily="34" charset="0"/>
              </a:rPr>
              <a:t>(ensayos clínicos, CI con cada toma de SABA en </a:t>
            </a:r>
            <a:r>
              <a:rPr lang="es-ES" sz="1800" dirty="0" smtClean="0">
                <a:latin typeface="Arial Black" panose="020B0A04020102020204" pitchFamily="34" charset="0"/>
              </a:rPr>
              <a:t>niños 6-11 años</a:t>
            </a:r>
            <a:r>
              <a:rPr lang="es-ES" sz="1600" dirty="0" smtClean="0">
                <a:latin typeface="Arial Black" panose="020B0A04020102020204" pitchFamily="34" charset="0"/>
              </a:rPr>
              <a:t>)</a:t>
            </a:r>
            <a:endParaRPr lang="es-ES" sz="16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723" y="968029"/>
            <a:ext cx="8590557" cy="4486542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800" dirty="0" smtClean="0"/>
              <a:t>TREXA: 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Objetivo principal:  </a:t>
            </a:r>
            <a:r>
              <a:rPr lang="es-ES" sz="1400" dirty="0"/>
              <a:t>en niños con asma leve persistente  (clasificación americana, NAEPP) establecer  el riesgo de exacerbación (que requiere corticoide oral) al discontinuar el tratamiento diario con CI y determinar si BECLO-SABA a demanda, con o sin BECLO mantenimiento (diario), proporciona mejor control frente a exacerbaciones en comparación con SABA a demanda. 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400" dirty="0"/>
              <a:t>Resultados: </a:t>
            </a:r>
          </a:p>
          <a:p>
            <a:pPr marL="12573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 </a:t>
            </a:r>
            <a:r>
              <a:rPr lang="es-ES" sz="1400" dirty="0"/>
              <a:t>% de pacientes con </a:t>
            </a:r>
            <a:r>
              <a:rPr lang="es-ES" sz="1400" dirty="0" smtClean="0"/>
              <a:t>exacerbación: </a:t>
            </a:r>
            <a:r>
              <a:rPr lang="es-ES" sz="1400" dirty="0"/>
              <a:t>menor con BECLO diario y con BECLO diario + BECLO-SABA a demanda, en comparación con SABA solo. </a:t>
            </a:r>
            <a:endParaRPr lang="es-ES" sz="1400" dirty="0" smtClean="0"/>
          </a:p>
          <a:p>
            <a:pPr marL="12573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BECLO-SABA </a:t>
            </a:r>
            <a:r>
              <a:rPr lang="es-ES" sz="1400" dirty="0"/>
              <a:t>a </a:t>
            </a:r>
            <a:r>
              <a:rPr lang="es-ES" sz="1400" dirty="0" smtClean="0"/>
              <a:t>demanda:  </a:t>
            </a:r>
            <a:r>
              <a:rPr lang="es-ES" sz="1400" dirty="0"/>
              <a:t>menos exacerbaciones que SABA solo</a:t>
            </a:r>
            <a:r>
              <a:rPr lang="es-ES" sz="1400" dirty="0" smtClean="0"/>
              <a:t>,  diferencia estadísticamente no significativa </a:t>
            </a:r>
          </a:p>
          <a:p>
            <a:pPr marL="1257300" lvl="2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La dosis de CI recibida: </a:t>
            </a:r>
            <a:r>
              <a:rPr lang="es-ES" sz="1400" dirty="0"/>
              <a:t>menor que BECLO diario y no se asoció a la disminución de crecimiento </a:t>
            </a:r>
            <a:r>
              <a:rPr lang="es-ES" sz="1400" dirty="0" smtClean="0"/>
              <a:t>     (-</a:t>
            </a:r>
            <a:r>
              <a:rPr lang="es-ES" sz="1400" dirty="0"/>
              <a:t>1,1 cm en los grupos con BECLO diario). </a:t>
            </a:r>
            <a:endParaRPr lang="es-ES" sz="14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800" dirty="0" err="1" smtClean="0"/>
              <a:t>Sumino</a:t>
            </a:r>
            <a:r>
              <a:rPr lang="es-ES" sz="1800" dirty="0" smtClean="0"/>
              <a:t> et al (2020), </a:t>
            </a:r>
            <a:r>
              <a:rPr lang="es-ES" sz="1600" dirty="0" smtClean="0"/>
              <a:t>ensayo clínico pragmático y abierto: </a:t>
            </a:r>
            <a:endParaRPr lang="es-ES" sz="1800" dirty="0" smtClean="0"/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Objetivo principal: en </a:t>
            </a:r>
            <a:r>
              <a:rPr lang="es-ES" sz="1400" dirty="0"/>
              <a:t>niños y adolescentes afroamericanos con asma leve persistente según </a:t>
            </a:r>
            <a:r>
              <a:rPr lang="es-ES" sz="1400" dirty="0" err="1" smtClean="0"/>
              <a:t>NAEPP</a:t>
            </a:r>
            <a:r>
              <a:rPr lang="es-ES" sz="1400" dirty="0" smtClean="0"/>
              <a:t>, </a:t>
            </a:r>
            <a:r>
              <a:rPr lang="es-ES" sz="1400" dirty="0"/>
              <a:t>bien controlados con tratamiento de </a:t>
            </a:r>
            <a:r>
              <a:rPr lang="es-ES" sz="1400" dirty="0" smtClean="0"/>
              <a:t>mantenimiento, establecer </a:t>
            </a:r>
            <a:r>
              <a:rPr lang="es-ES" sz="1400" dirty="0"/>
              <a:t>la equivalencia en el “control de asma” del uso de BECLO únicamente con cada toma de SABA frente a BECLO mantenimiento. </a:t>
            </a:r>
            <a:endParaRPr lang="es-ES" sz="1400" dirty="0" smtClean="0"/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Resultados: equivalentes </a:t>
            </a:r>
            <a:r>
              <a:rPr lang="es-ES" sz="1400" dirty="0"/>
              <a:t>en el control de </a:t>
            </a:r>
            <a:r>
              <a:rPr lang="es-ES" sz="1400" dirty="0" smtClean="0"/>
              <a:t>asma, exacerbaciones </a:t>
            </a:r>
            <a:r>
              <a:rPr lang="es-ES" sz="1400" dirty="0"/>
              <a:t>y función pulmonar, con una menor exposición a CI en el grupo de BECLO a demanda. </a:t>
            </a:r>
            <a:endParaRPr lang="es-ES" sz="1400" dirty="0" smtClean="0"/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Los autores </a:t>
            </a:r>
            <a:r>
              <a:rPr lang="es-ES" sz="1400" dirty="0"/>
              <a:t>advierten de que los resultados pueden no ser aplicables a otras etnias o poblaciones socioeconómicamente </a:t>
            </a:r>
            <a:r>
              <a:rPr lang="es-ES" sz="1400" dirty="0" smtClean="0"/>
              <a:t>desfavorecidas.</a:t>
            </a:r>
            <a:endParaRPr lang="es-ES" sz="1050" dirty="0" smtClean="0"/>
          </a:p>
        </p:txBody>
      </p:sp>
    </p:spTree>
    <p:extLst>
      <p:ext uri="{BB962C8B-B14F-4D97-AF65-F5344CB8AC3E}">
        <p14:creationId xmlns:p14="http://schemas.microsoft.com/office/powerpoint/2010/main" val="256071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519" y="191770"/>
            <a:ext cx="9178183" cy="831128"/>
          </a:xfrm>
        </p:spPr>
        <p:txBody>
          <a:bodyPr/>
          <a:lstStyle/>
          <a:p>
            <a:r>
              <a:rPr lang="es-ES" sz="2400" dirty="0" smtClean="0">
                <a:latin typeface="Arial Black" panose="020B0A04020102020204" pitchFamily="34" charset="0"/>
              </a:rPr>
              <a:t>CONCLUSIONES DE LA  EVIDENCIA</a:t>
            </a:r>
            <a:br>
              <a:rPr lang="es-ES" sz="2400" dirty="0" smtClean="0">
                <a:latin typeface="Arial Black" panose="020B0A04020102020204" pitchFamily="34" charset="0"/>
              </a:rPr>
            </a:br>
            <a:r>
              <a:rPr lang="es-ES" sz="2400" dirty="0" smtClean="0">
                <a:latin typeface="Arial Black" panose="020B0A04020102020204" pitchFamily="34" charset="0"/>
              </a:rPr>
              <a:t> </a:t>
            </a:r>
            <a:r>
              <a:rPr lang="es-ES" sz="1800" dirty="0">
                <a:latin typeface="Arial Black" panose="020B0A04020102020204" pitchFamily="34" charset="0"/>
              </a:rPr>
              <a:t>(CI con cada toma de SABA en </a:t>
            </a:r>
            <a:r>
              <a:rPr lang="es-ES" sz="2000" dirty="0">
                <a:latin typeface="Arial Black" panose="020B0A04020102020204" pitchFamily="34" charset="0"/>
              </a:rPr>
              <a:t>niños 6-11 años</a:t>
            </a:r>
            <a:r>
              <a:rPr lang="es-ES" sz="1800" dirty="0"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68926" y="1321724"/>
            <a:ext cx="7851371" cy="3936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  <p:sp>
        <p:nvSpPr>
          <p:cNvPr id="13" name="Subtítulo 2"/>
          <p:cNvSpPr>
            <a:spLocks noGrp="1"/>
          </p:cNvSpPr>
          <p:nvPr>
            <p:ph type="subTitle" idx="1"/>
          </p:nvPr>
        </p:nvSpPr>
        <p:spPr>
          <a:xfrm>
            <a:off x="636826" y="1336325"/>
            <a:ext cx="7851371" cy="2244363"/>
          </a:xfrm>
          <a:solidFill>
            <a:srgbClr val="5FB1B6">
              <a:alpha val="20000"/>
            </a:srgbClr>
          </a:solidFill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El uso intermitente de CI con cada toma de SABA se ha mostrado menos eficaz que el uso regular de </a:t>
            </a:r>
            <a:r>
              <a:rPr lang="es-ES" dirty="0" smtClean="0"/>
              <a:t>CI.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Los </a:t>
            </a:r>
            <a:r>
              <a:rPr lang="es-ES" dirty="0"/>
              <a:t>niños de 6-11 años con síntomas persistentes no deben recibir SABA a demanda como único tratamiento</a:t>
            </a:r>
            <a:r>
              <a:rPr lang="es-ES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La </a:t>
            </a:r>
            <a:r>
              <a:rPr lang="es-ES" dirty="0"/>
              <a:t>opción preferible es el uso regular de CI</a:t>
            </a:r>
            <a:r>
              <a:rPr lang="es-ES" dirty="0" smtClean="0"/>
              <a:t>.</a:t>
            </a:r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414493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6023" y="214045"/>
            <a:ext cx="7524205" cy="831128"/>
          </a:xfrm>
        </p:spPr>
        <p:txBody>
          <a:bodyPr/>
          <a:lstStyle/>
          <a:p>
            <a:r>
              <a:rPr lang="es-ES" sz="2400" dirty="0">
                <a:latin typeface="Arial Black" panose="020B0A04020102020204" pitchFamily="34" charset="0"/>
              </a:rPr>
              <a:t>NUEVAS RECOMENDACIONES: ¿QUÉ DICEN OTRAS GUÍAS DE PRÁCTICA CLÍNICA?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7714" y="1045174"/>
            <a:ext cx="8638903" cy="4432518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600" dirty="0" smtClean="0"/>
              <a:t>Guía </a:t>
            </a:r>
            <a:r>
              <a:rPr lang="es-ES" sz="1600" b="1" dirty="0" smtClean="0"/>
              <a:t>SIGN</a:t>
            </a:r>
            <a:r>
              <a:rPr lang="es-ES" sz="1600" dirty="0" smtClean="0"/>
              <a:t> (2019): </a:t>
            </a:r>
          </a:p>
          <a:p>
            <a:pPr marL="800100" lvl="1" indent="-342900" algn="just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Asma </a:t>
            </a:r>
            <a:r>
              <a:rPr lang="es-ES" sz="1400" dirty="0"/>
              <a:t>leve intermitente (escalón 1</a:t>
            </a:r>
            <a:r>
              <a:rPr lang="es-ES" sz="1400" dirty="0" smtClean="0"/>
              <a:t>): sigue recomendando </a:t>
            </a:r>
            <a:r>
              <a:rPr lang="es-ES" sz="1400" dirty="0"/>
              <a:t>la utilización de SABA como tratamiento de rescate </a:t>
            </a:r>
            <a:r>
              <a:rPr lang="es-ES" sz="1400" dirty="0" smtClean="0"/>
              <a:t>único, limitado </a:t>
            </a:r>
            <a:r>
              <a:rPr lang="es-ES" sz="1400" dirty="0"/>
              <a:t>a pacientes poco sintomáticos y sin crisis de asma. </a:t>
            </a:r>
            <a:endParaRPr lang="es-ES" sz="1400" dirty="0" smtClean="0"/>
          </a:p>
          <a:p>
            <a:pPr marL="800100" lvl="1" indent="-342900" algn="just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Asma </a:t>
            </a:r>
            <a:r>
              <a:rPr lang="es-ES" sz="1400" dirty="0"/>
              <a:t>leve </a:t>
            </a:r>
            <a:r>
              <a:rPr lang="es-ES" sz="1400" dirty="0" smtClean="0"/>
              <a:t>persistente: </a:t>
            </a:r>
            <a:r>
              <a:rPr lang="es-ES" sz="1400" dirty="0"/>
              <a:t>sigue recomendando CI a </a:t>
            </a:r>
            <a:r>
              <a:rPr lang="es-ES" sz="1400" dirty="0" smtClean="0"/>
              <a:t>diario.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600" dirty="0" smtClean="0"/>
              <a:t>Guía </a:t>
            </a:r>
            <a:r>
              <a:rPr lang="es-ES" sz="1600" b="1" dirty="0" smtClean="0"/>
              <a:t>GEMA</a:t>
            </a:r>
            <a:r>
              <a:rPr lang="es-ES" sz="1600" dirty="0" smtClean="0"/>
              <a:t> (2020): </a:t>
            </a:r>
          </a:p>
          <a:p>
            <a:pPr marL="800100" lvl="1" indent="-342900" algn="just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Escalón 1: mantiene la </a:t>
            </a:r>
            <a:r>
              <a:rPr lang="es-ES" sz="1400" dirty="0"/>
              <a:t>recomendación de usar SABA a demanda en adultos y adolescentes, añadiendo como nueva opción la de usar CI-FOR a demanda en caso de mal control. </a:t>
            </a:r>
            <a:endParaRPr lang="es-ES" sz="1400" dirty="0" smtClean="0"/>
          </a:p>
          <a:p>
            <a:pPr marL="800100" lvl="1" indent="-342900" algn="just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Escalón </a:t>
            </a:r>
            <a:r>
              <a:rPr lang="es-ES" sz="1400" dirty="0"/>
              <a:t>2, tanto en niños como adultos y </a:t>
            </a:r>
            <a:r>
              <a:rPr lang="es-ES" sz="1400" dirty="0" smtClean="0"/>
              <a:t>adolescentes: sigue recomendando </a:t>
            </a:r>
            <a:r>
              <a:rPr lang="es-ES" sz="1400" dirty="0"/>
              <a:t>CI diarios como la primera opción, si bien cita la evidencia disponible acerca de CI-FOR a demanda y CI con cada toma de SABA. 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600" b="1" dirty="0" smtClean="0"/>
              <a:t>Canadian </a:t>
            </a:r>
            <a:r>
              <a:rPr lang="es-ES" sz="1600" b="1" dirty="0" err="1"/>
              <a:t>Thoracic</a:t>
            </a:r>
            <a:r>
              <a:rPr lang="es-ES" sz="1600" b="1" dirty="0"/>
              <a:t> </a:t>
            </a:r>
            <a:r>
              <a:rPr lang="es-ES" sz="1600" b="1" dirty="0" err="1"/>
              <a:t>Society</a:t>
            </a:r>
            <a:r>
              <a:rPr lang="es-ES" sz="1600" b="1" dirty="0"/>
              <a:t> </a:t>
            </a:r>
            <a:r>
              <a:rPr lang="es-ES" sz="1600" b="1" dirty="0" err="1"/>
              <a:t>Asthma</a:t>
            </a:r>
            <a:r>
              <a:rPr lang="es-ES" sz="1600" b="1" dirty="0"/>
              <a:t> </a:t>
            </a:r>
            <a:r>
              <a:rPr lang="es-ES" sz="1600" b="1" dirty="0" err="1"/>
              <a:t>Guideline</a:t>
            </a:r>
            <a:r>
              <a:rPr lang="es-ES" sz="1600" b="1" dirty="0"/>
              <a:t> </a:t>
            </a:r>
            <a:r>
              <a:rPr lang="es-ES" sz="1600" b="1" dirty="0" smtClean="0"/>
              <a:t>Panel</a:t>
            </a:r>
            <a:r>
              <a:rPr lang="es-ES" sz="1400" dirty="0" smtClean="0"/>
              <a:t>: </a:t>
            </a:r>
          </a:p>
          <a:p>
            <a:pPr marL="800100" lvl="1" indent="-342900" algn="just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En </a:t>
            </a:r>
            <a:r>
              <a:rPr lang="es-ES" sz="1400" dirty="0"/>
              <a:t>proceso de evaluación de las nuevas </a:t>
            </a:r>
            <a:r>
              <a:rPr lang="es-ES" sz="1400" dirty="0" smtClean="0"/>
              <a:t>evidencias. 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600" b="1" dirty="0" err="1" smtClean="0"/>
              <a:t>UptoDate</a:t>
            </a:r>
            <a:r>
              <a:rPr lang="es-ES" sz="1600" b="1" dirty="0" smtClean="0"/>
              <a:t> </a:t>
            </a:r>
            <a:r>
              <a:rPr lang="es-ES" sz="1600" dirty="0" smtClean="0"/>
              <a:t>(2020): </a:t>
            </a:r>
          </a:p>
          <a:p>
            <a:pPr marL="800100" lvl="1" indent="-342900" algn="just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Asma leve intermitente (escalón 1): sigue recomendando SABA a demanda</a:t>
            </a:r>
            <a:r>
              <a:rPr lang="es-ES" sz="1400" b="1" dirty="0" smtClean="0"/>
              <a:t>.  </a:t>
            </a:r>
            <a:r>
              <a:rPr lang="es-ES" sz="1400" dirty="0" smtClean="0"/>
              <a:t> </a:t>
            </a:r>
            <a:r>
              <a:rPr lang="es-ES" sz="1400" dirty="0"/>
              <a:t>Como alternativa razonable, especialmente en pacientes con riesgo de exacerbaciones severas, plantean el uso a demanda de dosis bajas de CI-FOR. </a:t>
            </a:r>
            <a:endParaRPr lang="es-ES" sz="1400" dirty="0" smtClean="0"/>
          </a:p>
          <a:p>
            <a:pPr marL="800100" lvl="1" indent="-342900" algn="just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s-ES" sz="1400" dirty="0" smtClean="0"/>
              <a:t>Asma </a:t>
            </a:r>
            <a:r>
              <a:rPr lang="es-ES" sz="1400" dirty="0"/>
              <a:t>leve </a:t>
            </a:r>
            <a:r>
              <a:rPr lang="es-ES" sz="1400" dirty="0" smtClean="0"/>
              <a:t>persistente (escalón 2):  sigue recomendando uso </a:t>
            </a:r>
            <a:r>
              <a:rPr lang="es-ES" sz="1400" dirty="0"/>
              <a:t>regular de </a:t>
            </a:r>
            <a:r>
              <a:rPr lang="es-ES" sz="1400" dirty="0" smtClean="0"/>
              <a:t>CI como </a:t>
            </a:r>
            <a:r>
              <a:rPr lang="es-ES" sz="1400" dirty="0"/>
              <a:t>opción preferible a CI-FOR a </a:t>
            </a:r>
            <a:r>
              <a:rPr lang="es-ES" sz="1400" dirty="0" smtClean="0"/>
              <a:t>demanda, por su mayor eficacia en el control </a:t>
            </a:r>
            <a:r>
              <a:rPr lang="es-ES" sz="1400" dirty="0"/>
              <a:t>de </a:t>
            </a:r>
            <a:r>
              <a:rPr lang="es-ES" sz="1400" dirty="0" smtClean="0"/>
              <a:t>síntomas.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92294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ABCB4777-E655-384D-ACFE-1875E78C165D}" vid="{556E43C3-FFFE-7346-B204-4B9D6F11E73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2" ma:contentTypeDescription="Crear nuevo documento." ma:contentTypeScope="" ma:versionID="88b400ce1167cc4360e29bc9442854e5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8f21e67152eca03c3070517d0e479c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3C29DF-73E4-4EA7-90F1-394DDFB73BC0}">
  <ds:schemaRefs>
    <ds:schemaRef ds:uri="http://schemas.microsoft.com/office/2006/metadata/properties"/>
    <ds:schemaRef ds:uri="http://purl.org/dc/elements/1.1/"/>
    <ds:schemaRef ds:uri="f301a845-6ce7-4628-b9f3-e90712a662a6"/>
    <ds:schemaRef ds:uri="1fdafc60-6e87-4fef-9209-278af2a3ac6d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C26A46D-D42F-4F0A-830D-236FA67E2D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9FD691-2936-4D32-A768-BA130563C4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</Template>
  <TotalTime>1112</TotalTime>
  <Words>3038</Words>
  <Application>Microsoft Office PowerPoint</Application>
  <PresentationFormat>Presentación en pantalla (4:3)</PresentationFormat>
  <Paragraphs>132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Wingdings</vt:lpstr>
      <vt:lpstr>Tema de Office</vt:lpstr>
      <vt:lpstr>Presentación de PowerPoint</vt:lpstr>
      <vt:lpstr>Sumario</vt:lpstr>
      <vt:lpstr>INTRODUCCIÓN</vt:lpstr>
      <vt:lpstr>LOS MOTIVOS DEL CAMBIO: LOS RIESGOS DEL ASMA LEVE</vt:lpstr>
      <vt:lpstr>LA EVIDENCIA QUE SUSTENTA EL CAMBIO (ensayos clínicos BUDE-FOR a demanda en adultos y adolescentes)</vt:lpstr>
      <vt:lpstr>CONCLUSIONES DE LA  EVIDENCIA  (BUDE-FOR a demanda en adultos y adolescentes)</vt:lpstr>
      <vt:lpstr>LA EVIDENCIA QUE SUSTENTA EL CAMBIO (ensayos clínicos, CI con cada toma de SABA en niños 6-11 años)</vt:lpstr>
      <vt:lpstr>CONCLUSIONES DE LA  EVIDENCIA  (CI con cada toma de SABA en niños 6-11 años)</vt:lpstr>
      <vt:lpstr>NUEVAS RECOMENDACIONES: ¿QUÉ DICEN OTRAS GUÍAS DE PRÁCTICA CLÍNICA? </vt:lpstr>
      <vt:lpstr>BUDESONIDA+FORMOTEROL A DEMANDA EN ADULTOS Y ADOLESCENTES LUGAR EN TERAPÉUTICA  </vt:lpstr>
      <vt:lpstr>Presentación de PowerPoint</vt:lpstr>
      <vt:lpstr>BUDESONIDA+FORMOTEROL A DEMANDA EN ADULTOS Y ADOLESCENTES ASPECTOS PRÁCTICOS (I)</vt:lpstr>
      <vt:lpstr>BUDESONIDA+FORMOTEROL A DEMANDA EN ADULTOS Y ADOLESCENTES ASPECTOS PRÁCTICOS (II)</vt:lpstr>
      <vt:lpstr>BUDESONIDA+FORMOTEROL A DEMANDA EN ADULTOS Y ADOLESCENTES ASPECTOS PRÁCTICOS (III)</vt:lpstr>
      <vt:lpstr>CORTICOIDE INHALADO CON CADA TOMA DE SABA EN NIÑOS DE 6-11 AÑOS. LUGAR EN TERAPÉUTICA</vt:lpstr>
      <vt:lpstr>DATOS DE PRESCRIPCIÓN EN ASMA LEVE EN LA CAE </vt:lpstr>
      <vt:lpstr>REFLEXIONES 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López Varona, Mª José</dc:creator>
  <cp:lastModifiedBy>Benitez Muniozguren, Cristina</cp:lastModifiedBy>
  <cp:revision>408</cp:revision>
  <dcterms:created xsi:type="dcterms:W3CDTF">2020-03-06T09:54:11Z</dcterms:created>
  <dcterms:modified xsi:type="dcterms:W3CDTF">2020-09-04T06:15:11Z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