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23"/>
  </p:notesMasterIdLst>
  <p:sldIdLst>
    <p:sldId id="261" r:id="rId5"/>
    <p:sldId id="264" r:id="rId6"/>
    <p:sldId id="262" r:id="rId7"/>
    <p:sldId id="256" r:id="rId8"/>
    <p:sldId id="265" r:id="rId9"/>
    <p:sldId id="266" r:id="rId10"/>
    <p:sldId id="267" r:id="rId11"/>
    <p:sldId id="268" r:id="rId12"/>
    <p:sldId id="272" r:id="rId13"/>
    <p:sldId id="269" r:id="rId14"/>
    <p:sldId id="273" r:id="rId15"/>
    <p:sldId id="276" r:id="rId16"/>
    <p:sldId id="270" r:id="rId17"/>
    <p:sldId id="274" r:id="rId18"/>
    <p:sldId id="275" r:id="rId19"/>
    <p:sldId id="271" r:id="rId20"/>
    <p:sldId id="278" r:id="rId21"/>
    <p:sldId id="260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B1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6327"/>
  </p:normalViewPr>
  <p:slideViewPr>
    <p:cSldViewPr snapToGrid="0" snapToObjects="1">
      <p:cViewPr varScale="1">
        <p:scale>
          <a:sx n="115" d="100"/>
          <a:sy n="115" d="100"/>
        </p:scale>
        <p:origin x="136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FE145E-3C02-4203-9B23-E1868B19EEE1}" type="datetimeFigureOut">
              <a:rPr lang="es-ES" smtClean="0"/>
              <a:t>18/01/2021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90BBF5-93DB-41F9-B6B6-E479413DF87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5032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96D6A83-BE5E-43C6-B684-6DA820C51AED}" type="slidenum">
              <a:rPr lang="es-ES" sz="1200" smtClean="0"/>
              <a:pPr eaLnBrk="1" hangingPunct="1"/>
              <a:t>1</a:t>
            </a:fld>
            <a:endParaRPr lang="es-ES" sz="1200" smtClean="0"/>
          </a:p>
        </p:txBody>
      </p:sp>
    </p:spTree>
    <p:extLst>
      <p:ext uri="{BB962C8B-B14F-4D97-AF65-F5344CB8AC3E}">
        <p14:creationId xmlns:p14="http://schemas.microsoft.com/office/powerpoint/2010/main" val="2870584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2204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4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760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FFFA424-AD97-4C4D-A89D-E58087538225}"/>
              </a:ext>
            </a:extLst>
          </p:cNvPr>
          <p:cNvSpPr txBox="1"/>
          <p:nvPr userDrawn="1"/>
        </p:nvSpPr>
        <p:spPr>
          <a:xfrm>
            <a:off x="628650" y="1868557"/>
            <a:ext cx="78867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2400" dirty="0">
                <a:solidFill>
                  <a:srgbClr val="5FB1B6"/>
                </a:solidFill>
              </a:rPr>
              <a:t>Haga clic para modificar los estilos de texto del patrón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2000" dirty="0">
                <a:solidFill>
                  <a:srgbClr val="5FB1B6"/>
                </a:solidFill>
              </a:rPr>
              <a:t>Segundo nivel</a:t>
            </a:r>
          </a:p>
          <a:p>
            <a:pPr marL="1200150" marR="0" lvl="2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1800" dirty="0">
                <a:solidFill>
                  <a:srgbClr val="5FB1B6"/>
                </a:solidFill>
              </a:rPr>
              <a:t>Tercer nivel</a:t>
            </a:r>
          </a:p>
          <a:p>
            <a:pPr marL="1657350" marR="0" lvl="3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1600" dirty="0">
                <a:solidFill>
                  <a:srgbClr val="5FB1B6"/>
                </a:solidFill>
              </a:rPr>
              <a:t>Cuarto nivel</a:t>
            </a:r>
          </a:p>
          <a:p>
            <a:pPr marL="2114550" marR="0" lvl="4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1400" dirty="0">
                <a:solidFill>
                  <a:srgbClr val="5FB1B6"/>
                </a:solidFill>
              </a:rPr>
              <a:t>Quinto nivel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rgbClr val="5FB1B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349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Imagen que contiene cuchillo&#10;&#10;Descripción generada automáticamente">
            <a:extLst>
              <a:ext uri="{FF2B5EF4-FFF2-40B4-BE49-F238E27FC236}">
                <a16:creationId xmlns:a16="http://schemas.microsoft.com/office/drawing/2014/main" id="{8011B798-7356-844C-B7D3-FE4FE23137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267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139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2B6E1A3F-71CF-0349-ACBD-CC8A84EE63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88235" y="2387601"/>
            <a:ext cx="8855765" cy="299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395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C52FD-2590-418F-B853-56C0691D2CA8}" type="datetimeFigureOut">
              <a:rPr lang="es-ES"/>
              <a:pPr>
                <a:defRPr/>
              </a:pPr>
              <a:t>18/01/2021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D1966-7F7B-4234-99CE-166EF6C5EC5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2460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4"/>
            <a:ext cx="7886700" cy="46672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843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2" r:id="rId3"/>
    <p:sldLayoutId id="2147483663" r:id="rId4"/>
    <p:sldLayoutId id="2147483672" r:id="rId5"/>
    <p:sldLayoutId id="2147483673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5FB1B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uskadi.eus/contenidos/informacion/cevime_infac_2020/es_def/adjuntos/INFAC_Vol_28_6_deshabituacion-tabaquica.pdf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uskadi.eus/contenidos/informacion/ibotika_fitxak/es_def/adjuntos/Ibotika_38_zyntabac_es.pdf" TargetMode="External"/><Relationship Id="rId2" Type="http://schemas.openxmlformats.org/officeDocument/2006/relationships/hyperlink" Target="https://www.euskadi.eus/contenidos/informacion/ibotika_fitxak/es_def/adjuntos/Ibotika_37_champix_es.pdf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sakidetza.eus/sites/Intranet/es/referencia-documental/Documentos%20compartidos/Asistencia%20Sanitaria/Farmacia/PRESBIDE%20Mejoras%20y%20Novedades/PRESBIDE_Novedades_Tabaco.pdf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539749" y="1196975"/>
            <a:ext cx="7951107" cy="2695756"/>
          </a:xfrm>
        </p:spPr>
        <p:txBody>
          <a:bodyPr/>
          <a:lstStyle/>
          <a:p>
            <a:pPr algn="ctr" defTabSz="457200"/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>
                <a:solidFill>
                  <a:srgbClr val="4BACC6"/>
                </a:solidFill>
                <a:latin typeface="Arial Black" pitchFamily="34" charset="0"/>
                <a:ea typeface="+mn-ea"/>
                <a:cs typeface="+mn-cs"/>
              </a:rPr>
              <a:t>FINANCIACIÓN DE FÁRMACOS PARA LA DESHABITUACIÓN TABÁQUICA</a:t>
            </a:r>
            <a:br>
              <a:rPr lang="es-ES_tradnl" dirty="0">
                <a:solidFill>
                  <a:srgbClr val="4BACC6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_tradnl" dirty="0">
                <a:solidFill>
                  <a:srgbClr val="4BACC6"/>
                </a:solidFill>
                <a:latin typeface="Arial Black" pitchFamily="34" charset="0"/>
                <a:ea typeface="+mn-ea"/>
                <a:cs typeface="+mn-cs"/>
              </a:rPr>
              <a:t/>
            </a:r>
            <a:br>
              <a:rPr lang="es-ES_tradnl" dirty="0">
                <a:solidFill>
                  <a:srgbClr val="4BACC6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_tradnl" dirty="0" err="1">
                <a:solidFill>
                  <a:srgbClr val="4BACC6"/>
                </a:solidFill>
                <a:latin typeface="Arial Black" pitchFamily="34" charset="0"/>
                <a:ea typeface="+mn-ea"/>
                <a:cs typeface="+mn-cs"/>
              </a:rPr>
              <a:t>Vol</a:t>
            </a:r>
            <a:r>
              <a:rPr lang="es-ES_tradnl" dirty="0">
                <a:solidFill>
                  <a:srgbClr val="4BACC6"/>
                </a:solidFill>
                <a:latin typeface="Arial Black" pitchFamily="34" charset="0"/>
                <a:ea typeface="+mn-ea"/>
                <a:cs typeface="+mn-cs"/>
              </a:rPr>
              <a:t> 28, nº6 2020</a:t>
            </a:r>
            <a:endParaRPr lang="es-ES" dirty="0">
              <a:solidFill>
                <a:srgbClr val="4BACC6"/>
              </a:solidFill>
              <a:latin typeface="Arial Black" pitchFamily="34" charset="0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134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4355" y="189094"/>
            <a:ext cx="9065623" cy="932451"/>
          </a:xfrm>
        </p:spPr>
        <p:txBody>
          <a:bodyPr/>
          <a:lstStyle/>
          <a:p>
            <a:pPr algn="ctr"/>
            <a:r>
              <a:rPr lang="es-ES" sz="2800" dirty="0" smtClean="0">
                <a:latin typeface="Arial Black" panose="020B0A04020102020204" pitchFamily="34" charset="0"/>
              </a:rPr>
              <a:t>SEGURIDAD: EFECTOS NEUROPSIQUIÁTRICOS</a:t>
            </a:r>
            <a:endParaRPr lang="es-ES" sz="2800" dirty="0">
              <a:latin typeface="Arial Black" panose="020B0A04020102020204" pitchFamily="34" charset="0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391886" y="1550126"/>
            <a:ext cx="8228411" cy="416922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dirty="0"/>
          </a:p>
          <a:p>
            <a:pPr marL="342900" indent="-342900" algn="just"/>
            <a:endParaRPr lang="eu-ES" dirty="0"/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226424" y="1280160"/>
            <a:ext cx="8621486" cy="3979817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u-ES" sz="2600" b="1" dirty="0" smtClean="0">
                <a:solidFill>
                  <a:srgbClr val="5FB1B6"/>
                </a:solidFill>
              </a:rPr>
              <a:t>Estudio </a:t>
            </a:r>
            <a:r>
              <a:rPr lang="eu-ES" sz="2600" b="1" dirty="0" err="1" smtClean="0">
                <a:solidFill>
                  <a:srgbClr val="5FB1B6"/>
                </a:solidFill>
              </a:rPr>
              <a:t>EAGLES</a:t>
            </a:r>
            <a:r>
              <a:rPr lang="eu-ES" sz="2600" b="1" dirty="0"/>
              <a:t> </a:t>
            </a:r>
            <a:r>
              <a:rPr lang="eu-ES" sz="2400" dirty="0" smtClean="0"/>
              <a:t>(</a:t>
            </a:r>
            <a:r>
              <a:rPr lang="eu-ES" sz="2400" dirty="0" err="1" smtClean="0"/>
              <a:t>más</a:t>
            </a:r>
            <a:r>
              <a:rPr lang="eu-ES" sz="2400" dirty="0" smtClean="0"/>
              <a:t> de 8.000 </a:t>
            </a:r>
            <a:r>
              <a:rPr lang="eu-ES" sz="2400" dirty="0" err="1" smtClean="0"/>
              <a:t>participantes</a:t>
            </a:r>
            <a:r>
              <a:rPr lang="eu-ES" sz="2400" dirty="0" smtClean="0"/>
              <a:t>; </a:t>
            </a:r>
            <a:r>
              <a:rPr lang="eu-ES" sz="2400" dirty="0" err="1" smtClean="0"/>
              <a:t>cohorte</a:t>
            </a:r>
            <a:r>
              <a:rPr lang="eu-ES" sz="2400" dirty="0" smtClean="0"/>
              <a:t> </a:t>
            </a:r>
            <a:r>
              <a:rPr lang="eu-ES" sz="2400" dirty="0" err="1" smtClean="0"/>
              <a:t>psiquiátrica</a:t>
            </a:r>
            <a:r>
              <a:rPr lang="eu-ES" sz="2400" dirty="0" smtClean="0"/>
              <a:t> y no </a:t>
            </a:r>
            <a:r>
              <a:rPr lang="eu-ES" sz="2400" dirty="0" err="1" smtClean="0"/>
              <a:t>psiquiátrica</a:t>
            </a:r>
            <a:r>
              <a:rPr lang="eu-ES" sz="2400" dirty="0"/>
              <a:t>;</a:t>
            </a:r>
            <a:r>
              <a:rPr lang="eu-ES" sz="2400" dirty="0" smtClean="0"/>
              <a:t> </a:t>
            </a:r>
            <a:r>
              <a:rPr lang="eu-ES" sz="2400" dirty="0" err="1" smtClean="0"/>
              <a:t>aleatorizados</a:t>
            </a:r>
            <a:r>
              <a:rPr lang="eu-ES" sz="2400" dirty="0" smtClean="0"/>
              <a:t> a </a:t>
            </a:r>
            <a:r>
              <a:rPr lang="eu-ES" sz="2400" dirty="0" err="1" smtClean="0"/>
              <a:t>vareniclina</a:t>
            </a:r>
            <a:r>
              <a:rPr lang="eu-ES" sz="2400" dirty="0" smtClean="0"/>
              <a:t>, </a:t>
            </a:r>
            <a:r>
              <a:rPr lang="eu-ES" sz="2400" dirty="0" err="1" smtClean="0"/>
              <a:t>bupropión</a:t>
            </a:r>
            <a:r>
              <a:rPr lang="eu-ES" sz="2400" dirty="0" smtClean="0"/>
              <a:t>, </a:t>
            </a:r>
            <a:r>
              <a:rPr lang="eu-ES" sz="2400" dirty="0" err="1" smtClean="0"/>
              <a:t>parche</a:t>
            </a:r>
            <a:r>
              <a:rPr lang="eu-ES" sz="2400" dirty="0" smtClean="0"/>
              <a:t> de </a:t>
            </a:r>
            <a:r>
              <a:rPr lang="eu-ES" sz="2400" dirty="0" err="1" smtClean="0"/>
              <a:t>nicotina</a:t>
            </a:r>
            <a:r>
              <a:rPr lang="eu-ES" sz="2400" dirty="0" smtClean="0"/>
              <a:t> o </a:t>
            </a:r>
            <a:r>
              <a:rPr lang="eu-ES" sz="2400" dirty="0" err="1" smtClean="0"/>
              <a:t>placebo</a:t>
            </a:r>
            <a:r>
              <a:rPr lang="eu-ES" sz="2400" dirty="0" smtClean="0"/>
              <a:t>; </a:t>
            </a:r>
            <a:r>
              <a:rPr lang="eu-ES" sz="2400" dirty="0" err="1" smtClean="0"/>
              <a:t>variable</a:t>
            </a:r>
            <a:r>
              <a:rPr lang="eu-ES" sz="2400" dirty="0" smtClean="0"/>
              <a:t> </a:t>
            </a:r>
            <a:r>
              <a:rPr lang="eu-ES" sz="2400" dirty="0" err="1" smtClean="0"/>
              <a:t>principal</a:t>
            </a:r>
            <a:r>
              <a:rPr lang="eu-ES" sz="2400" dirty="0" smtClean="0"/>
              <a:t> </a:t>
            </a:r>
            <a:r>
              <a:rPr lang="eu-ES" sz="2400" dirty="0" err="1" smtClean="0"/>
              <a:t>combinada</a:t>
            </a:r>
            <a:r>
              <a:rPr lang="eu-ES" sz="2400" dirty="0" smtClean="0"/>
              <a:t> de </a:t>
            </a:r>
            <a:r>
              <a:rPr lang="eu-ES" sz="2400" dirty="0" err="1" smtClean="0"/>
              <a:t>varios</a:t>
            </a:r>
            <a:r>
              <a:rPr lang="eu-ES" sz="2400" dirty="0" smtClean="0"/>
              <a:t> </a:t>
            </a:r>
            <a:r>
              <a:rPr lang="eu-ES" sz="2400" dirty="0" err="1" smtClean="0"/>
              <a:t>síntomas</a:t>
            </a:r>
            <a:r>
              <a:rPr lang="eu-ES" sz="2400" dirty="0" smtClean="0"/>
              <a:t> </a:t>
            </a:r>
            <a:r>
              <a:rPr lang="eu-ES" sz="2400" dirty="0" err="1" smtClean="0"/>
              <a:t>neuropsiquiátricos</a:t>
            </a:r>
            <a:r>
              <a:rPr lang="eu-ES" sz="2400" dirty="0" smtClean="0"/>
              <a:t>)</a:t>
            </a:r>
          </a:p>
          <a:p>
            <a:pPr marL="0" indent="0">
              <a:buNone/>
            </a:pPr>
            <a:endParaRPr lang="eu-ES" sz="2400" dirty="0" smtClean="0"/>
          </a:p>
          <a:p>
            <a:r>
              <a:rPr lang="eu-ES" sz="2600" dirty="0" smtClean="0"/>
              <a:t>Mayor </a:t>
            </a:r>
            <a:r>
              <a:rPr lang="eu-ES" sz="2600" dirty="0" err="1" smtClean="0"/>
              <a:t>incidencia</a:t>
            </a:r>
            <a:r>
              <a:rPr lang="eu-ES" sz="2600" dirty="0" smtClean="0"/>
              <a:t> de </a:t>
            </a:r>
            <a:r>
              <a:rPr lang="eu-ES" sz="2600" dirty="0" err="1" smtClean="0"/>
              <a:t>efectos</a:t>
            </a:r>
            <a:r>
              <a:rPr lang="eu-ES" sz="2600" dirty="0" smtClean="0"/>
              <a:t> </a:t>
            </a:r>
            <a:r>
              <a:rPr lang="eu-ES" sz="2600" dirty="0" err="1" smtClean="0"/>
              <a:t>neuropsiquiátricos</a:t>
            </a:r>
            <a:r>
              <a:rPr lang="eu-ES" sz="2600" dirty="0" smtClean="0"/>
              <a:t> </a:t>
            </a:r>
            <a:r>
              <a:rPr lang="eu-ES" sz="2600" dirty="0" err="1" smtClean="0"/>
              <a:t>en</a:t>
            </a:r>
            <a:r>
              <a:rPr lang="eu-ES" sz="2600" dirty="0" smtClean="0"/>
              <a:t> </a:t>
            </a:r>
            <a:r>
              <a:rPr lang="eu-ES" sz="2600" dirty="0" err="1" smtClean="0"/>
              <a:t>cohorte</a:t>
            </a:r>
            <a:r>
              <a:rPr lang="eu-ES" sz="2600" dirty="0" smtClean="0"/>
              <a:t> </a:t>
            </a:r>
            <a:r>
              <a:rPr lang="eu-ES" sz="2600" dirty="0" err="1" smtClean="0"/>
              <a:t>psiquiátrica</a:t>
            </a:r>
            <a:r>
              <a:rPr lang="eu-ES" sz="2600" dirty="0"/>
              <a:t> </a:t>
            </a:r>
            <a:r>
              <a:rPr lang="eu-ES" sz="2600" dirty="0" err="1" smtClean="0"/>
              <a:t>con</a:t>
            </a:r>
            <a:r>
              <a:rPr lang="eu-ES" sz="2600" dirty="0" smtClean="0"/>
              <a:t> </a:t>
            </a:r>
            <a:r>
              <a:rPr lang="eu-ES" sz="2600" dirty="0" err="1" smtClean="0"/>
              <a:t>cualquier</a:t>
            </a:r>
            <a:r>
              <a:rPr lang="eu-ES" sz="2600" dirty="0" smtClean="0"/>
              <a:t> </a:t>
            </a:r>
            <a:r>
              <a:rPr lang="eu-ES" sz="2600" dirty="0" err="1" smtClean="0"/>
              <a:t>fármaco</a:t>
            </a:r>
            <a:endParaRPr lang="eu-ES" sz="2600" dirty="0" smtClean="0"/>
          </a:p>
          <a:p>
            <a:pPr marL="0" indent="0">
              <a:buNone/>
            </a:pPr>
            <a:endParaRPr lang="eu-ES" sz="2600" dirty="0" smtClean="0"/>
          </a:p>
          <a:p>
            <a:r>
              <a:rPr lang="eu-ES" sz="2600" dirty="0" smtClean="0"/>
              <a:t>No ↑</a:t>
            </a:r>
            <a:r>
              <a:rPr lang="eu-ES" sz="2600" dirty="0" err="1" smtClean="0"/>
              <a:t>significativo</a:t>
            </a:r>
            <a:r>
              <a:rPr lang="eu-ES" sz="2600" dirty="0" smtClean="0"/>
              <a:t> </a:t>
            </a:r>
            <a:r>
              <a:rPr lang="eu-ES" sz="2600" dirty="0" err="1" smtClean="0"/>
              <a:t>con</a:t>
            </a:r>
            <a:r>
              <a:rPr lang="eu-ES" sz="2600" dirty="0" smtClean="0"/>
              <a:t> </a:t>
            </a:r>
            <a:r>
              <a:rPr lang="eu-ES" sz="2600" dirty="0" err="1" smtClean="0"/>
              <a:t>vareniclina</a:t>
            </a:r>
            <a:r>
              <a:rPr lang="eu-ES" sz="2600" dirty="0" smtClean="0"/>
              <a:t> ni </a:t>
            </a:r>
            <a:r>
              <a:rPr lang="eu-ES" sz="2600" dirty="0" err="1" smtClean="0"/>
              <a:t>bupropión</a:t>
            </a:r>
            <a:r>
              <a:rPr lang="eu-ES" sz="2600" dirty="0" smtClean="0"/>
              <a:t> vs </a:t>
            </a:r>
            <a:r>
              <a:rPr lang="eu-ES" sz="2600" dirty="0" err="1" smtClean="0"/>
              <a:t>parche</a:t>
            </a:r>
            <a:r>
              <a:rPr lang="eu-ES" sz="2600" dirty="0" smtClean="0"/>
              <a:t> de </a:t>
            </a:r>
            <a:r>
              <a:rPr lang="eu-ES" sz="2600" dirty="0" err="1" smtClean="0"/>
              <a:t>nicotina</a:t>
            </a:r>
            <a:r>
              <a:rPr lang="eu-ES" sz="2600" dirty="0" smtClean="0"/>
              <a:t> o </a:t>
            </a:r>
            <a:r>
              <a:rPr lang="eu-ES" sz="2600" dirty="0" err="1" smtClean="0"/>
              <a:t>placebo</a:t>
            </a:r>
            <a:endParaRPr lang="eu-ES" sz="2600" dirty="0" smtClean="0"/>
          </a:p>
          <a:p>
            <a:endParaRPr lang="eu-ES" sz="2600" dirty="0" smtClean="0"/>
          </a:p>
          <a:p>
            <a:r>
              <a:rPr lang="eu-ES" sz="2600" b="1" dirty="0" smtClean="0">
                <a:solidFill>
                  <a:srgbClr val="5FB1B6"/>
                </a:solidFill>
              </a:rPr>
              <a:t>Estudio </a:t>
            </a:r>
            <a:r>
              <a:rPr lang="eu-ES" sz="2600" b="1" dirty="0" err="1" smtClean="0">
                <a:solidFill>
                  <a:srgbClr val="5FB1B6"/>
                </a:solidFill>
              </a:rPr>
              <a:t>con</a:t>
            </a:r>
            <a:r>
              <a:rPr lang="eu-ES" sz="2600" b="1" dirty="0" smtClean="0">
                <a:solidFill>
                  <a:srgbClr val="5FB1B6"/>
                </a:solidFill>
              </a:rPr>
              <a:t> </a:t>
            </a:r>
            <a:r>
              <a:rPr lang="eu-ES" sz="2600" b="1" dirty="0" err="1" smtClean="0">
                <a:solidFill>
                  <a:srgbClr val="5FB1B6"/>
                </a:solidFill>
              </a:rPr>
              <a:t>deficiencias</a:t>
            </a:r>
            <a:r>
              <a:rPr lang="eu-ES" sz="2600" b="1" dirty="0" smtClean="0">
                <a:solidFill>
                  <a:srgbClr val="5FB1B6"/>
                </a:solidFill>
              </a:rPr>
              <a:t> </a:t>
            </a:r>
            <a:r>
              <a:rPr lang="eu-ES" sz="2600" b="1" dirty="0" err="1" smtClean="0">
                <a:solidFill>
                  <a:srgbClr val="5FB1B6"/>
                </a:solidFill>
              </a:rPr>
              <a:t>metodológicas</a:t>
            </a:r>
            <a:r>
              <a:rPr lang="eu-ES" sz="2600" b="1" dirty="0" smtClean="0">
                <a:solidFill>
                  <a:srgbClr val="5FB1B6"/>
                </a:solidFill>
              </a:rPr>
              <a:t> y </a:t>
            </a:r>
            <a:r>
              <a:rPr lang="eu-ES" sz="2600" b="1" dirty="0" err="1" smtClean="0">
                <a:solidFill>
                  <a:srgbClr val="5FB1B6"/>
                </a:solidFill>
              </a:rPr>
              <a:t>conflictos</a:t>
            </a:r>
            <a:r>
              <a:rPr lang="eu-ES" sz="2600" b="1" dirty="0" smtClean="0">
                <a:solidFill>
                  <a:srgbClr val="5FB1B6"/>
                </a:solidFill>
              </a:rPr>
              <a:t> de </a:t>
            </a:r>
            <a:r>
              <a:rPr lang="eu-ES" sz="2600" b="1" dirty="0" err="1" smtClean="0">
                <a:solidFill>
                  <a:srgbClr val="5FB1B6"/>
                </a:solidFill>
              </a:rPr>
              <a:t>interés</a:t>
            </a:r>
            <a:r>
              <a:rPr lang="eu-ES" sz="2600" dirty="0" smtClean="0"/>
              <a:t>: </a:t>
            </a:r>
            <a:r>
              <a:rPr lang="eu-ES" sz="2600" dirty="0" err="1" smtClean="0"/>
              <a:t>las</a:t>
            </a:r>
            <a:r>
              <a:rPr lang="eu-ES" sz="2600" dirty="0" smtClean="0"/>
              <a:t> </a:t>
            </a:r>
            <a:r>
              <a:rPr lang="eu-ES" sz="2600" dirty="0" err="1" smtClean="0"/>
              <a:t>fichas</a:t>
            </a:r>
            <a:r>
              <a:rPr lang="eu-ES" sz="2600" dirty="0" smtClean="0"/>
              <a:t> </a:t>
            </a:r>
            <a:r>
              <a:rPr lang="eu-ES" sz="2600" dirty="0" err="1" smtClean="0"/>
              <a:t>técnicas</a:t>
            </a:r>
            <a:r>
              <a:rPr lang="eu-ES" sz="2600" dirty="0" smtClean="0"/>
              <a:t> de </a:t>
            </a:r>
            <a:r>
              <a:rPr lang="eu-ES" sz="2600" dirty="0" err="1" smtClean="0"/>
              <a:t>vareniclina</a:t>
            </a:r>
            <a:r>
              <a:rPr lang="eu-ES" sz="2600" dirty="0" smtClean="0"/>
              <a:t> y </a:t>
            </a:r>
            <a:r>
              <a:rPr lang="eu-ES" sz="2600" dirty="0" err="1" smtClean="0"/>
              <a:t>bupropión</a:t>
            </a:r>
            <a:r>
              <a:rPr lang="eu-ES" sz="2600" dirty="0" smtClean="0"/>
              <a:t> </a:t>
            </a:r>
            <a:r>
              <a:rPr lang="eu-ES" sz="2600" dirty="0" err="1" smtClean="0"/>
              <a:t>siguen</a:t>
            </a:r>
            <a:r>
              <a:rPr lang="eu-ES" sz="2600" dirty="0" smtClean="0"/>
              <a:t> </a:t>
            </a:r>
            <a:r>
              <a:rPr lang="eu-ES" sz="2600" dirty="0" err="1" smtClean="0"/>
              <a:t>incluyendo</a:t>
            </a:r>
            <a:r>
              <a:rPr lang="eu-ES" sz="2600" dirty="0" smtClean="0"/>
              <a:t> </a:t>
            </a:r>
            <a:r>
              <a:rPr lang="eu-ES" sz="2600" dirty="0" err="1" smtClean="0"/>
              <a:t>advertencia</a:t>
            </a:r>
            <a:r>
              <a:rPr lang="eu-ES" sz="2600" dirty="0" smtClean="0"/>
              <a:t> de </a:t>
            </a:r>
            <a:r>
              <a:rPr lang="eu-ES" sz="2600" dirty="0" err="1" smtClean="0"/>
              <a:t>síntomas</a:t>
            </a:r>
            <a:r>
              <a:rPr lang="eu-ES" sz="2600" dirty="0" smtClean="0"/>
              <a:t> </a:t>
            </a:r>
            <a:r>
              <a:rPr lang="eu-ES" sz="2600" dirty="0" err="1" smtClean="0"/>
              <a:t>psicóticos</a:t>
            </a:r>
            <a:r>
              <a:rPr lang="eu-ES" sz="2600" dirty="0" smtClean="0"/>
              <a:t>, </a:t>
            </a:r>
            <a:r>
              <a:rPr lang="eu-ES" sz="2600" dirty="0" err="1" smtClean="0"/>
              <a:t>maníacos</a:t>
            </a:r>
            <a:r>
              <a:rPr lang="eu-ES" sz="2600" dirty="0" smtClean="0"/>
              <a:t>, </a:t>
            </a:r>
            <a:r>
              <a:rPr lang="eu-ES" sz="2600" dirty="0" err="1" smtClean="0"/>
              <a:t>riesgo</a:t>
            </a:r>
            <a:r>
              <a:rPr lang="eu-ES" sz="2600" dirty="0" smtClean="0"/>
              <a:t> de </a:t>
            </a:r>
            <a:r>
              <a:rPr lang="eu-ES" sz="2600" dirty="0" err="1" smtClean="0"/>
              <a:t>ideación</a:t>
            </a:r>
            <a:r>
              <a:rPr lang="eu-ES" sz="2600" dirty="0" smtClean="0"/>
              <a:t> y </a:t>
            </a:r>
            <a:r>
              <a:rPr lang="eu-ES" sz="2600" dirty="0" err="1" smtClean="0"/>
              <a:t>conducta</a:t>
            </a:r>
            <a:r>
              <a:rPr lang="eu-ES" sz="2600" dirty="0" smtClean="0"/>
              <a:t> </a:t>
            </a:r>
            <a:r>
              <a:rPr lang="eu-ES" sz="2600" dirty="0" err="1" smtClean="0"/>
              <a:t>suicida</a:t>
            </a:r>
            <a:endParaRPr lang="eu-ES" sz="2600" dirty="0"/>
          </a:p>
        </p:txBody>
      </p:sp>
    </p:spTree>
    <p:extLst>
      <p:ext uri="{BB962C8B-B14F-4D97-AF65-F5344CB8AC3E}">
        <p14:creationId xmlns:p14="http://schemas.microsoft.com/office/powerpoint/2010/main" val="413016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130629" y="330292"/>
            <a:ext cx="8856617" cy="932451"/>
          </a:xfrm>
        </p:spPr>
        <p:txBody>
          <a:bodyPr/>
          <a:lstStyle/>
          <a:p>
            <a:pPr algn="ctr"/>
            <a:r>
              <a:rPr lang="es-ES" sz="3200" dirty="0" smtClean="0">
                <a:latin typeface="Arial Black" panose="020B0A04020102020204" pitchFamily="34" charset="0"/>
              </a:rPr>
              <a:t>SEGURIDAD: EFECTOS CARDIOVASCULARES</a:t>
            </a:r>
            <a:endParaRPr lang="es-ES" sz="3200" dirty="0">
              <a:latin typeface="Arial Black" panose="020B0A04020102020204" pitchFamily="34" charset="0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391886" y="1550126"/>
            <a:ext cx="8228411" cy="416922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dirty="0"/>
          </a:p>
          <a:p>
            <a:pPr marL="342900" indent="-342900" algn="just"/>
            <a:endParaRPr lang="eu-ES" dirty="0"/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248194" y="1550126"/>
            <a:ext cx="8621486" cy="367501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u-ES" sz="2600" b="1" dirty="0" smtClean="0">
                <a:solidFill>
                  <a:srgbClr val="5FB1B6"/>
                </a:solidFill>
              </a:rPr>
              <a:t>Estudio de </a:t>
            </a:r>
            <a:r>
              <a:rPr lang="eu-ES" sz="2600" b="1" dirty="0" err="1" smtClean="0">
                <a:solidFill>
                  <a:srgbClr val="5FB1B6"/>
                </a:solidFill>
              </a:rPr>
              <a:t>extensión</a:t>
            </a:r>
            <a:r>
              <a:rPr lang="eu-ES" sz="2600" b="1" dirty="0" smtClean="0">
                <a:solidFill>
                  <a:srgbClr val="5FB1B6"/>
                </a:solidFill>
              </a:rPr>
              <a:t> del </a:t>
            </a:r>
            <a:r>
              <a:rPr lang="eu-ES" sz="2600" b="1" dirty="0" err="1" smtClean="0">
                <a:solidFill>
                  <a:srgbClr val="5FB1B6"/>
                </a:solidFill>
              </a:rPr>
              <a:t>EAGLES</a:t>
            </a:r>
            <a:r>
              <a:rPr lang="eu-ES" sz="2600" b="1" dirty="0" smtClean="0"/>
              <a:t> </a:t>
            </a:r>
          </a:p>
          <a:p>
            <a:r>
              <a:rPr lang="eu-ES" sz="2600" dirty="0" smtClean="0"/>
              <a:t>No </a:t>
            </a:r>
            <a:r>
              <a:rPr lang="eu-ES" sz="2600" dirty="0" err="1" smtClean="0"/>
              <a:t>diferencia</a:t>
            </a:r>
            <a:r>
              <a:rPr lang="eu-ES" sz="2600" dirty="0" smtClean="0"/>
              <a:t> </a:t>
            </a:r>
            <a:r>
              <a:rPr lang="eu-ES" sz="2600" dirty="0" err="1" smtClean="0"/>
              <a:t>en</a:t>
            </a:r>
            <a:r>
              <a:rPr lang="eu-ES" sz="2600" dirty="0" smtClean="0"/>
              <a:t> </a:t>
            </a:r>
            <a:r>
              <a:rPr lang="eu-ES" sz="2600" dirty="0" err="1" smtClean="0"/>
              <a:t>eventos</a:t>
            </a:r>
            <a:r>
              <a:rPr lang="eu-ES" sz="2600" dirty="0" smtClean="0"/>
              <a:t> CV </a:t>
            </a:r>
            <a:r>
              <a:rPr lang="eu-ES" sz="2600" dirty="0" err="1" smtClean="0"/>
              <a:t>graves</a:t>
            </a:r>
            <a:r>
              <a:rPr lang="eu-ES" sz="2600" dirty="0" smtClean="0"/>
              <a:t> u </a:t>
            </a:r>
            <a:r>
              <a:rPr lang="eu-ES" sz="2600" dirty="0" err="1" smtClean="0"/>
              <a:t>hospitalización</a:t>
            </a:r>
            <a:r>
              <a:rPr lang="eu-ES" sz="2600" dirty="0" smtClean="0"/>
              <a:t> </a:t>
            </a:r>
            <a:r>
              <a:rPr lang="eu-ES" sz="2600" dirty="0" err="1" smtClean="0"/>
              <a:t>por</a:t>
            </a:r>
            <a:r>
              <a:rPr lang="eu-ES" sz="2600" dirty="0" smtClean="0"/>
              <a:t> angina </a:t>
            </a:r>
            <a:r>
              <a:rPr lang="eu-ES" sz="2600" dirty="0" err="1" smtClean="0"/>
              <a:t>inestable</a:t>
            </a:r>
            <a:r>
              <a:rPr lang="eu-ES" sz="2600" dirty="0" smtClean="0"/>
              <a:t> </a:t>
            </a:r>
            <a:r>
              <a:rPr lang="eu-ES" sz="2600" dirty="0" err="1" smtClean="0"/>
              <a:t>durante</a:t>
            </a:r>
            <a:r>
              <a:rPr lang="eu-ES" sz="2600" dirty="0" smtClean="0"/>
              <a:t> 1 </a:t>
            </a:r>
            <a:r>
              <a:rPr lang="eu-ES" sz="2600" dirty="0" err="1" smtClean="0"/>
              <a:t>año</a:t>
            </a:r>
            <a:r>
              <a:rPr lang="eu-ES" sz="2600" dirty="0" smtClean="0"/>
              <a:t> </a:t>
            </a:r>
            <a:r>
              <a:rPr lang="eu-ES" sz="2600" dirty="0" err="1" smtClean="0"/>
              <a:t>con</a:t>
            </a:r>
            <a:r>
              <a:rPr lang="eu-ES" sz="2600" dirty="0" smtClean="0"/>
              <a:t> </a:t>
            </a:r>
            <a:r>
              <a:rPr lang="eu-ES" sz="2600" dirty="0" err="1" smtClean="0"/>
              <a:t>TSN</a:t>
            </a:r>
            <a:r>
              <a:rPr lang="eu-ES" sz="2600" dirty="0" smtClean="0"/>
              <a:t>, </a:t>
            </a:r>
            <a:r>
              <a:rPr lang="eu-ES" sz="2600" dirty="0" err="1" smtClean="0"/>
              <a:t>bupropión</a:t>
            </a:r>
            <a:r>
              <a:rPr lang="eu-ES" sz="2600" dirty="0" smtClean="0"/>
              <a:t> o </a:t>
            </a:r>
            <a:r>
              <a:rPr lang="eu-ES" sz="2600" dirty="0" err="1" smtClean="0"/>
              <a:t>vareniclina</a:t>
            </a:r>
            <a:r>
              <a:rPr lang="eu-ES" sz="2600" dirty="0" smtClean="0"/>
              <a:t> vs. </a:t>
            </a:r>
            <a:r>
              <a:rPr lang="eu-ES" sz="2600" dirty="0" err="1"/>
              <a:t>p</a:t>
            </a:r>
            <a:r>
              <a:rPr lang="eu-ES" sz="2600" dirty="0" err="1" smtClean="0"/>
              <a:t>lacebo</a:t>
            </a:r>
            <a:endParaRPr lang="eu-ES" sz="2600" dirty="0" smtClean="0"/>
          </a:p>
          <a:p>
            <a:pPr marL="0" indent="0">
              <a:buNone/>
            </a:pPr>
            <a:endParaRPr lang="eu-ES" sz="2600" dirty="0" smtClean="0"/>
          </a:p>
          <a:p>
            <a:r>
              <a:rPr lang="eu-ES" sz="2600" dirty="0" smtClean="0"/>
              <a:t>Se </a:t>
            </a:r>
            <a:r>
              <a:rPr lang="eu-ES" sz="2600" dirty="0" err="1" smtClean="0"/>
              <a:t>excluyeron</a:t>
            </a:r>
            <a:r>
              <a:rPr lang="eu-ES" sz="2600" dirty="0" smtClean="0"/>
              <a:t> del estudio </a:t>
            </a:r>
            <a:r>
              <a:rPr lang="eu-ES" sz="2600" dirty="0" err="1" smtClean="0"/>
              <a:t>fumadores</a:t>
            </a:r>
            <a:r>
              <a:rPr lang="eu-ES" sz="2600" dirty="0" smtClean="0"/>
              <a:t> </a:t>
            </a:r>
            <a:r>
              <a:rPr lang="eu-ES" sz="2600" dirty="0" err="1" smtClean="0"/>
              <a:t>con</a:t>
            </a:r>
            <a:r>
              <a:rPr lang="eu-ES" sz="2600" dirty="0" smtClean="0"/>
              <a:t> </a:t>
            </a:r>
            <a:r>
              <a:rPr lang="eu-ES" sz="2600" dirty="0" err="1" smtClean="0"/>
              <a:t>ECV</a:t>
            </a:r>
            <a:r>
              <a:rPr lang="eu-ES" sz="2600" dirty="0" smtClean="0"/>
              <a:t> </a:t>
            </a:r>
            <a:r>
              <a:rPr lang="eu-ES" sz="2600" dirty="0" err="1" smtClean="0"/>
              <a:t>clínicamente</a:t>
            </a:r>
            <a:r>
              <a:rPr lang="eu-ES" sz="2600" dirty="0" smtClean="0"/>
              <a:t> </a:t>
            </a:r>
            <a:r>
              <a:rPr lang="eu-ES" sz="2600" dirty="0" err="1" smtClean="0"/>
              <a:t>significativa</a:t>
            </a:r>
            <a:r>
              <a:rPr lang="eu-ES" sz="2600" dirty="0"/>
              <a:t>,</a:t>
            </a:r>
            <a:r>
              <a:rPr lang="eu-ES" sz="2600" dirty="0" smtClean="0"/>
              <a:t> p.ej. </a:t>
            </a:r>
            <a:r>
              <a:rPr lang="eu-ES" sz="2600" dirty="0" err="1" smtClean="0"/>
              <a:t>IAM</a:t>
            </a:r>
            <a:endParaRPr lang="eu-ES" sz="2600" dirty="0" smtClean="0"/>
          </a:p>
        </p:txBody>
      </p:sp>
    </p:spTree>
    <p:extLst>
      <p:ext uri="{BB962C8B-B14F-4D97-AF65-F5344CB8AC3E}">
        <p14:creationId xmlns:p14="http://schemas.microsoft.com/office/powerpoint/2010/main" val="453189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265611" y="259990"/>
            <a:ext cx="8725989" cy="932451"/>
          </a:xfrm>
        </p:spPr>
        <p:txBody>
          <a:bodyPr/>
          <a:lstStyle/>
          <a:p>
            <a:pPr algn="ctr"/>
            <a:r>
              <a:rPr lang="es-ES" sz="2800" dirty="0" smtClean="0">
                <a:latin typeface="Arial Black" panose="020B0A04020102020204" pitchFamily="34" charset="0"/>
              </a:rPr>
              <a:t>BUPROPIÓN: ASPECTOS DE SEGURIDAD</a:t>
            </a:r>
            <a:endParaRPr lang="es-ES" sz="2800" dirty="0">
              <a:latin typeface="Arial Black" panose="020B0A04020102020204" pitchFamily="34" charset="0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391886" y="1550126"/>
            <a:ext cx="8228411" cy="416922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dirty="0"/>
          </a:p>
          <a:p>
            <a:pPr marL="342900" indent="-342900" algn="just"/>
            <a:endParaRPr lang="eu-ES" dirty="0"/>
          </a:p>
        </p:txBody>
      </p:sp>
      <p:sp>
        <p:nvSpPr>
          <p:cNvPr id="5" name="CuadroTexto 4"/>
          <p:cNvSpPr txBox="1"/>
          <p:nvPr/>
        </p:nvSpPr>
        <p:spPr>
          <a:xfrm>
            <a:off x="391886" y="1079863"/>
            <a:ext cx="847344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solidFill>
                  <a:srgbClr val="5FB1B6"/>
                </a:solidFill>
              </a:rPr>
              <a:t>Efectos adversos: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b="1" dirty="0" smtClean="0">
                <a:solidFill>
                  <a:srgbClr val="5FB1B6"/>
                </a:solidFill>
              </a:rPr>
              <a:t>Frecuentes</a:t>
            </a:r>
            <a:r>
              <a:rPr lang="es-ES" sz="2000" dirty="0" smtClean="0"/>
              <a:t>: insomnio (11-40%), cefalea, mareo, agitación temblor, reacciones de hipersensibilidad cutáneas, sequedad de boca, alteraciones del gusto y GI…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b="1" dirty="0" smtClean="0">
                <a:solidFill>
                  <a:srgbClr val="5FB1B6"/>
                </a:solidFill>
              </a:rPr>
              <a:t>Menos </a:t>
            </a:r>
            <a:r>
              <a:rPr lang="es-ES" sz="2000" b="1" dirty="0">
                <a:solidFill>
                  <a:srgbClr val="5FB1B6"/>
                </a:solidFill>
              </a:rPr>
              <a:t>frecuentes pero potencialmente </a:t>
            </a:r>
            <a:r>
              <a:rPr lang="es-ES" sz="2000" b="1" dirty="0" smtClean="0">
                <a:solidFill>
                  <a:srgbClr val="5FB1B6"/>
                </a:solidFill>
              </a:rPr>
              <a:t>graves</a:t>
            </a:r>
            <a:r>
              <a:rPr lang="es-ES" sz="2000" dirty="0" smtClean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sz="2000" dirty="0"/>
              <a:t>e</a:t>
            </a:r>
            <a:r>
              <a:rPr lang="es-ES" sz="2000" dirty="0" smtClean="0"/>
              <a:t>fectos </a:t>
            </a:r>
            <a:r>
              <a:rPr lang="es-ES" sz="2000" dirty="0" err="1" smtClean="0"/>
              <a:t>neuropsiquiátricos</a:t>
            </a:r>
            <a:r>
              <a:rPr lang="es-ES" sz="2000" dirty="0" smtClean="0"/>
              <a:t>. </a:t>
            </a:r>
            <a:r>
              <a:rPr lang="es-ES" sz="2000" dirty="0"/>
              <a:t>↑riesgo comportamiento e ideación suicida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sz="2000" dirty="0" smtClean="0"/>
              <a:t>↑ presión arterial: medir al inicio y seguimiento posterior sobre todo en hipertensos.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sz="2000" dirty="0" smtClean="0"/>
              <a:t>↑riesgo de convulsiones: dosis dependiente. Precaución si hay otros medicamentos o condiciones que ↓ umbral convulsivo: benzodiacepinas, antipsicóticos, </a:t>
            </a:r>
            <a:r>
              <a:rPr lang="es-ES" sz="2000" dirty="0" err="1" smtClean="0"/>
              <a:t>quinolonas</a:t>
            </a:r>
            <a:r>
              <a:rPr lang="es-ES" sz="2000" dirty="0" smtClean="0"/>
              <a:t>… alcohol, traumatismo craneal, diabetes tratada con insulina y otros hipoglucemiantes…. D </a:t>
            </a:r>
            <a:r>
              <a:rPr lang="es-ES" sz="2000" dirty="0" err="1" smtClean="0"/>
              <a:t>max</a:t>
            </a:r>
            <a:r>
              <a:rPr lang="es-ES" sz="2000" dirty="0" smtClean="0"/>
              <a:t> 150 mg/día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sz="2000" dirty="0"/>
              <a:t>↑</a:t>
            </a:r>
            <a:r>
              <a:rPr lang="es-ES" sz="2000" dirty="0" smtClean="0"/>
              <a:t>riesgo síndrome </a:t>
            </a:r>
            <a:r>
              <a:rPr lang="es-ES" sz="2000" dirty="0" err="1" smtClean="0"/>
              <a:t>serotoninérgico</a:t>
            </a:r>
            <a:r>
              <a:rPr lang="es-ES" sz="2000" dirty="0" smtClean="0"/>
              <a:t> en combinación con ISRS o ISRNS</a:t>
            </a:r>
          </a:p>
        </p:txBody>
      </p:sp>
    </p:spTree>
    <p:extLst>
      <p:ext uri="{BB962C8B-B14F-4D97-AF65-F5344CB8AC3E}">
        <p14:creationId xmlns:p14="http://schemas.microsoft.com/office/powerpoint/2010/main" val="245518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391886" y="271870"/>
            <a:ext cx="8473440" cy="932451"/>
          </a:xfrm>
        </p:spPr>
        <p:txBody>
          <a:bodyPr/>
          <a:lstStyle/>
          <a:p>
            <a:pPr algn="ctr"/>
            <a:r>
              <a:rPr lang="es-ES" sz="2800" dirty="0" smtClean="0">
                <a:latin typeface="Arial Black" panose="020B0A04020102020204" pitchFamily="34" charset="0"/>
              </a:rPr>
              <a:t>BUPROPIÓN: ASPECTOS DE SEGURIDAD</a:t>
            </a:r>
            <a:endParaRPr lang="es-ES" sz="2800" dirty="0">
              <a:latin typeface="Arial Black" panose="020B0A04020102020204" pitchFamily="34" charset="0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391886" y="1550126"/>
            <a:ext cx="8228411" cy="416922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dirty="0"/>
          </a:p>
          <a:p>
            <a:pPr marL="342900" indent="-342900" algn="just"/>
            <a:endParaRPr lang="eu-ES" dirty="0"/>
          </a:p>
        </p:txBody>
      </p:sp>
      <p:sp>
        <p:nvSpPr>
          <p:cNvPr id="5" name="CuadroTexto 4"/>
          <p:cNvSpPr txBox="1"/>
          <p:nvPr/>
        </p:nvSpPr>
        <p:spPr>
          <a:xfrm>
            <a:off x="391886" y="1195613"/>
            <a:ext cx="847344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solidFill>
                  <a:srgbClr val="5FB1B6"/>
                </a:solidFill>
              </a:rPr>
              <a:t>Contraindicaciones:</a:t>
            </a:r>
          </a:p>
          <a:p>
            <a:endParaRPr lang="es-ES" sz="2400" b="1" dirty="0" smtClean="0">
              <a:solidFill>
                <a:srgbClr val="5FB1B6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 smtClean="0"/>
              <a:t>Trastorno convulsivo actual o antecedente de convulsiones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 smtClean="0"/>
              <a:t>Tumor en SNC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 smtClean="0"/>
              <a:t>Deshabituación brusca de alcohol o benzodiacepinas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 smtClean="0"/>
              <a:t>Anorexia o bulimia nerviosa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 smtClean="0"/>
              <a:t>Cirrosis hepática grave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 smtClean="0"/>
              <a:t>Antecedentes de trastorno bipolar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 smtClean="0"/>
              <a:t>Tratamiento concomitante con IMAO: empezar </a:t>
            </a:r>
            <a:r>
              <a:rPr lang="es-ES" sz="2400" dirty="0" err="1" smtClean="0"/>
              <a:t>bupropión</a:t>
            </a:r>
            <a:r>
              <a:rPr lang="es-ES" sz="2400" dirty="0" smtClean="0"/>
              <a:t> 14 días desde interrupción de IMAO irreversible y 24 horas en el caso de IMAO reversible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1312672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5440" y="149583"/>
            <a:ext cx="6131859" cy="2483224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5440" y="2718227"/>
            <a:ext cx="6131859" cy="2814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2146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704" y="570283"/>
            <a:ext cx="6514525" cy="5647765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703" y="276094"/>
            <a:ext cx="6514525" cy="274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1044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269371" y="234498"/>
            <a:ext cx="8473440" cy="932451"/>
          </a:xfrm>
        </p:spPr>
        <p:txBody>
          <a:bodyPr/>
          <a:lstStyle/>
          <a:p>
            <a:pPr algn="ctr"/>
            <a:r>
              <a:rPr lang="es-ES" sz="2800" dirty="0" smtClean="0">
                <a:latin typeface="Arial Black" panose="020B0A04020102020204" pitchFamily="34" charset="0"/>
              </a:rPr>
              <a:t>VARENICLINA: ASPECTOS DE SEGURIDAD</a:t>
            </a:r>
            <a:endParaRPr lang="es-ES" sz="2800" dirty="0">
              <a:latin typeface="Arial Black" panose="020B0A04020102020204" pitchFamily="34" charset="0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391886" y="1550126"/>
            <a:ext cx="8228411" cy="416922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dirty="0"/>
          </a:p>
          <a:p>
            <a:pPr marL="342900" indent="-342900" algn="just"/>
            <a:endParaRPr lang="eu-ES" dirty="0"/>
          </a:p>
        </p:txBody>
      </p:sp>
      <p:sp>
        <p:nvSpPr>
          <p:cNvPr id="5" name="CuadroTexto 4"/>
          <p:cNvSpPr txBox="1"/>
          <p:nvPr/>
        </p:nvSpPr>
        <p:spPr>
          <a:xfrm>
            <a:off x="391886" y="1045029"/>
            <a:ext cx="847344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solidFill>
                  <a:srgbClr val="5FB1B6"/>
                </a:solidFill>
              </a:rPr>
              <a:t>Efectos adversos</a:t>
            </a:r>
            <a:r>
              <a:rPr lang="es-ES" sz="2400" b="1" dirty="0" smtClean="0">
                <a:solidFill>
                  <a:srgbClr val="5FB1B6"/>
                </a:solidFill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200" b="1" dirty="0" smtClean="0">
                <a:solidFill>
                  <a:srgbClr val="5FB1B6"/>
                </a:solidFill>
              </a:rPr>
              <a:t>Frecuentes</a:t>
            </a:r>
            <a:r>
              <a:rPr lang="es-ES" sz="2200" dirty="0" smtClean="0"/>
              <a:t>: </a:t>
            </a:r>
            <a:r>
              <a:rPr lang="es-ES" sz="2200" dirty="0" err="1"/>
              <a:t>n</a:t>
            </a:r>
            <a:r>
              <a:rPr lang="es-ES" sz="2200" dirty="0" err="1" smtClean="0"/>
              <a:t>aúseas</a:t>
            </a:r>
            <a:r>
              <a:rPr lang="es-ES" sz="2200" dirty="0" smtClean="0"/>
              <a:t> (25-30%), trastornos del sueño, nasofaringitis, cefalea…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200" b="1" dirty="0" smtClean="0">
                <a:solidFill>
                  <a:srgbClr val="5FB1B6"/>
                </a:solidFill>
              </a:rPr>
              <a:t>Relativamente frecuentes</a:t>
            </a:r>
            <a:r>
              <a:rPr lang="es-ES" sz="2200" dirty="0" smtClean="0"/>
              <a:t>: alteraciones GI ( estreñimiento, vómitos, flatulencia), erupción cutánea, depresión, somnolencia, mareos, mialgias…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200" b="1" dirty="0" smtClean="0">
                <a:solidFill>
                  <a:srgbClr val="5FB1B6"/>
                </a:solidFill>
              </a:rPr>
              <a:t>Poco frecuentes pero </a:t>
            </a:r>
            <a:r>
              <a:rPr lang="es-ES" sz="2200" b="1" dirty="0">
                <a:solidFill>
                  <a:srgbClr val="5FB1B6"/>
                </a:solidFill>
              </a:rPr>
              <a:t>potencialmente graves</a:t>
            </a:r>
            <a:r>
              <a:rPr lang="es-ES" sz="2200" dirty="0" smtClean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sz="2200" dirty="0"/>
              <a:t>c</a:t>
            </a:r>
            <a:r>
              <a:rPr lang="es-ES" sz="2200" dirty="0" smtClean="0"/>
              <a:t>onvulsiones (pacientes con y sin antecedentes de episodios convulsivos)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sz="2200" dirty="0"/>
              <a:t>r</a:t>
            </a:r>
            <a:r>
              <a:rPr lang="es-ES" sz="2200" dirty="0" smtClean="0"/>
              <a:t>eacciones cutáneas graves (síndrome de Stevens-Johnson, eritema multiforme), </a:t>
            </a:r>
            <a:r>
              <a:rPr lang="es-ES" sz="2200" dirty="0" err="1" smtClean="0"/>
              <a:t>angioedema</a:t>
            </a:r>
            <a:endParaRPr lang="es-ES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200" dirty="0" smtClean="0"/>
              <a:t>No contraindicado en enfermedad cardiovascular o psiquiátrica:  seguimiento más frecuente</a:t>
            </a:r>
          </a:p>
        </p:txBody>
      </p:sp>
    </p:spTree>
    <p:extLst>
      <p:ext uri="{BB962C8B-B14F-4D97-AF65-F5344CB8AC3E}">
        <p14:creationId xmlns:p14="http://schemas.microsoft.com/office/powerpoint/2010/main" val="3684340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391886" y="452212"/>
            <a:ext cx="8473440" cy="932451"/>
          </a:xfrm>
        </p:spPr>
        <p:txBody>
          <a:bodyPr/>
          <a:lstStyle/>
          <a:p>
            <a:pPr algn="ctr"/>
            <a:r>
              <a:rPr lang="es-ES" sz="3200" dirty="0" smtClean="0">
                <a:latin typeface="Arial Black" panose="020B0A04020102020204" pitchFamily="34" charset="0"/>
              </a:rPr>
              <a:t>VARENICLINA: ASPECTOS DE SEGURIDAD</a:t>
            </a:r>
            <a:endParaRPr lang="es-ES" sz="3200" dirty="0">
              <a:latin typeface="Arial Black" panose="020B0A04020102020204" pitchFamily="34" charset="0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391886" y="1550126"/>
            <a:ext cx="8228411" cy="416922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dirty="0"/>
          </a:p>
          <a:p>
            <a:pPr marL="342900" indent="-342900" algn="just"/>
            <a:endParaRPr lang="eu-ES" dirty="0"/>
          </a:p>
        </p:txBody>
      </p:sp>
      <p:sp>
        <p:nvSpPr>
          <p:cNvPr id="5" name="CuadroTexto 4"/>
          <p:cNvSpPr txBox="1"/>
          <p:nvPr/>
        </p:nvSpPr>
        <p:spPr>
          <a:xfrm>
            <a:off x="391886" y="1384663"/>
            <a:ext cx="847344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rgbClr val="5FB1B6"/>
                </a:solidFill>
              </a:rPr>
              <a:t>No recomendado en: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 smtClean="0"/>
              <a:t>Embarazo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 smtClean="0"/>
              <a:t>Menores de 18 años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 smtClean="0"/>
              <a:t>Enfermedad renal terminal</a:t>
            </a:r>
          </a:p>
          <a:p>
            <a:r>
              <a:rPr lang="es-ES" sz="2400" b="1" dirty="0" smtClean="0">
                <a:solidFill>
                  <a:srgbClr val="5FB1B6"/>
                </a:solidFill>
              </a:rPr>
              <a:t>Precaución en: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/>
              <a:t>a</a:t>
            </a:r>
            <a:r>
              <a:rPr lang="es-ES" sz="2400" dirty="0" smtClean="0"/>
              <a:t>ntecedentes de crisis epilépticas o situaciones que↓ umbral convulsivo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 smtClean="0"/>
              <a:t>alteraciones </a:t>
            </a:r>
            <a:r>
              <a:rPr lang="es-ES" sz="2400" dirty="0" err="1" smtClean="0"/>
              <a:t>neuropsiquiátricas</a:t>
            </a:r>
            <a:endParaRPr lang="es-E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 smtClean="0"/>
              <a:t>IR: disminución de dosis</a:t>
            </a:r>
          </a:p>
          <a:p>
            <a:r>
              <a:rPr lang="es-ES" sz="2400" b="1" dirty="0" smtClean="0">
                <a:solidFill>
                  <a:srgbClr val="5FB1B6"/>
                </a:solidFill>
              </a:rPr>
              <a:t>No tiene interacciones significativas con otros medicamentos</a:t>
            </a:r>
          </a:p>
        </p:txBody>
      </p:sp>
    </p:spTree>
    <p:extLst>
      <p:ext uri="{BB962C8B-B14F-4D97-AF65-F5344CB8AC3E}">
        <p14:creationId xmlns:p14="http://schemas.microsoft.com/office/powerpoint/2010/main" val="1717749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06086" y="861399"/>
            <a:ext cx="728194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  <a:t>Para más información y bibliografía…</a:t>
            </a:r>
          </a:p>
        </p:txBody>
      </p:sp>
      <p:sp>
        <p:nvSpPr>
          <p:cNvPr id="3" name="Rectángulo 2"/>
          <p:cNvSpPr/>
          <p:nvPr/>
        </p:nvSpPr>
        <p:spPr>
          <a:xfrm>
            <a:off x="906086" y="3154030"/>
            <a:ext cx="42235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s-ES" sz="3200" b="1" dirty="0">
                <a:solidFill>
                  <a:prstClr val="black"/>
                </a:solidFill>
                <a:hlinkClick r:id="rId2"/>
              </a:rPr>
              <a:t>INFAC </a:t>
            </a:r>
            <a:r>
              <a:rPr lang="es-ES" sz="3200" b="1" dirty="0" smtClean="0">
                <a:solidFill>
                  <a:prstClr val="black"/>
                </a:solidFill>
                <a:ea typeface="+mn-lt"/>
                <a:cs typeface="Calibri"/>
                <a:hlinkClick r:id="rId2"/>
              </a:rPr>
              <a:t>2020; </a:t>
            </a:r>
            <a:r>
              <a:rPr lang="es-ES" sz="3200" b="1" dirty="0" err="1">
                <a:solidFill>
                  <a:prstClr val="black"/>
                </a:solidFill>
                <a:ea typeface="+mn-lt"/>
                <a:cs typeface="Calibri"/>
                <a:hlinkClick r:id="rId2"/>
              </a:rPr>
              <a:t>Vol</a:t>
            </a:r>
            <a:r>
              <a:rPr lang="es-ES" sz="3200" b="1" dirty="0">
                <a:solidFill>
                  <a:prstClr val="black"/>
                </a:solidFill>
                <a:ea typeface="+mn-lt"/>
                <a:cs typeface="Calibri"/>
                <a:hlinkClick r:id="rId2"/>
              </a:rPr>
              <a:t> 28 Nº 6</a:t>
            </a:r>
            <a:endParaRPr lang="es-ES" sz="3200" b="1" dirty="0">
              <a:solidFill>
                <a:prstClr val="black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61654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9298" y="457200"/>
            <a:ext cx="7772400" cy="648393"/>
          </a:xfrm>
        </p:spPr>
        <p:txBody>
          <a:bodyPr/>
          <a:lstStyle/>
          <a:p>
            <a:r>
              <a:rPr lang="es-ES" sz="4000" dirty="0">
                <a:solidFill>
                  <a:srgbClr val="4BACC6"/>
                </a:solidFill>
                <a:latin typeface="Arial Black" pitchFamily="34" charset="0"/>
                <a:ea typeface="+mn-ea"/>
                <a:cs typeface="+mn-cs"/>
              </a:rPr>
              <a:t>Sumario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7200" y="1280159"/>
            <a:ext cx="8242577" cy="3962401"/>
          </a:xfrm>
          <a:solidFill>
            <a:srgbClr val="5FACBC"/>
          </a:solidFill>
        </p:spPr>
        <p:txBody>
          <a:bodyPr>
            <a:normAutofit/>
          </a:bodyPr>
          <a:lstStyle/>
          <a:p>
            <a:pPr marL="342900" indent="-342900" algn="l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s-ES" sz="2800" dirty="0">
                <a:solidFill>
                  <a:schemeClr val="bg1"/>
                </a:solidFill>
              </a:rPr>
              <a:t>Introducción</a:t>
            </a:r>
          </a:p>
          <a:p>
            <a:pPr marL="342900" indent="-342900" algn="l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s-ES" sz="2800" dirty="0">
                <a:solidFill>
                  <a:schemeClr val="bg1"/>
                </a:solidFill>
              </a:rPr>
              <a:t>Fármacos para la deshabituación tabáquica (Tabla)</a:t>
            </a:r>
          </a:p>
          <a:p>
            <a:pPr marL="342900" indent="-342900" algn="l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s-ES" sz="2800" dirty="0">
                <a:solidFill>
                  <a:schemeClr val="bg1"/>
                </a:solidFill>
              </a:rPr>
              <a:t>Criterios de financiación de </a:t>
            </a:r>
            <a:r>
              <a:rPr lang="es-ES" sz="2800" dirty="0" err="1">
                <a:solidFill>
                  <a:schemeClr val="bg1"/>
                </a:solidFill>
              </a:rPr>
              <a:t>Bupropión</a:t>
            </a:r>
            <a:r>
              <a:rPr lang="es-ES" sz="2800" dirty="0">
                <a:solidFill>
                  <a:schemeClr val="bg1"/>
                </a:solidFill>
              </a:rPr>
              <a:t> y </a:t>
            </a:r>
            <a:r>
              <a:rPr lang="es-ES" sz="2800" dirty="0" err="1">
                <a:solidFill>
                  <a:schemeClr val="bg1"/>
                </a:solidFill>
              </a:rPr>
              <a:t>Vareniclina</a:t>
            </a:r>
            <a:endParaRPr lang="es-ES" sz="2800" dirty="0">
              <a:solidFill>
                <a:schemeClr val="bg1"/>
              </a:solidFill>
            </a:endParaRPr>
          </a:p>
          <a:p>
            <a:pPr marL="342900" indent="-342900" algn="l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s-ES" sz="2800" dirty="0">
                <a:solidFill>
                  <a:schemeClr val="bg1"/>
                </a:solidFill>
              </a:rPr>
              <a:t>Aspectos a tener en cuenta al iniciar el </a:t>
            </a:r>
            <a:r>
              <a:rPr lang="es-ES" sz="2800" dirty="0" smtClean="0">
                <a:solidFill>
                  <a:schemeClr val="bg1"/>
                </a:solidFill>
              </a:rPr>
              <a:t>tratamiento de </a:t>
            </a:r>
            <a:r>
              <a:rPr lang="es-ES" sz="2800" dirty="0">
                <a:solidFill>
                  <a:schemeClr val="bg1"/>
                </a:solidFill>
              </a:rPr>
              <a:t>deshabituación tabáquica</a:t>
            </a:r>
          </a:p>
          <a:p>
            <a:pPr marL="342900" indent="-342900" algn="l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s-ES" sz="2800" dirty="0" err="1">
                <a:solidFill>
                  <a:schemeClr val="bg1"/>
                </a:solidFill>
              </a:rPr>
              <a:t>Bupropión</a:t>
            </a:r>
            <a:r>
              <a:rPr lang="es-ES" sz="2800" dirty="0">
                <a:solidFill>
                  <a:schemeClr val="bg1"/>
                </a:solidFill>
              </a:rPr>
              <a:t>: aspectos de seguridad</a:t>
            </a:r>
          </a:p>
          <a:p>
            <a:pPr marL="342900" indent="-342900" algn="l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s-ES" sz="2800" dirty="0" err="1">
                <a:solidFill>
                  <a:schemeClr val="bg1"/>
                </a:solidFill>
              </a:rPr>
              <a:t>Vareniclina</a:t>
            </a:r>
            <a:r>
              <a:rPr lang="es-ES" sz="2800" dirty="0">
                <a:solidFill>
                  <a:schemeClr val="bg1"/>
                </a:solidFill>
              </a:rPr>
              <a:t>: aspectos de seguridad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s-E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3821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32451"/>
          </a:xfrm>
        </p:spPr>
        <p:txBody>
          <a:bodyPr/>
          <a:lstStyle/>
          <a:p>
            <a:pPr algn="ctr"/>
            <a:r>
              <a:rPr lang="es-ES" sz="3600" dirty="0">
                <a:latin typeface="Arial Black" panose="020B0A04020102020204" pitchFamily="34" charset="0"/>
              </a:rPr>
              <a:t>INTRODUCCIÓN</a:t>
            </a: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391886" y="1088571"/>
            <a:ext cx="8228411" cy="416922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/>
            <a:r>
              <a:rPr lang="es-ES" sz="2400" dirty="0" smtClean="0"/>
              <a:t>Las </a:t>
            </a:r>
            <a:r>
              <a:rPr lang="es-ES" sz="2400" b="1" dirty="0" smtClean="0">
                <a:solidFill>
                  <a:srgbClr val="5FB1B6"/>
                </a:solidFill>
              </a:rPr>
              <a:t>medidas de control </a:t>
            </a:r>
            <a:r>
              <a:rPr lang="es-ES" sz="2400" dirty="0" smtClean="0"/>
              <a:t>son las de mayor impacto para disminuir la prevalencia del tabaquismo: aumento de precios, espacios sin humo, campañas sanitarias y también la </a:t>
            </a:r>
            <a:r>
              <a:rPr lang="es-ES" sz="2400" b="1" dirty="0">
                <a:solidFill>
                  <a:srgbClr val="5FB1B6"/>
                </a:solidFill>
                <a:ea typeface="+mj-ea"/>
                <a:cs typeface="Arial" panose="020B0604020202020204" pitchFamily="34" charset="0"/>
              </a:rPr>
              <a:t>financiación del tratamiento</a:t>
            </a:r>
          </a:p>
          <a:p>
            <a:pPr marL="342900" indent="-342900" algn="just"/>
            <a:r>
              <a:rPr lang="es-ES" sz="2400" dirty="0" smtClean="0"/>
              <a:t>La combinación de  tratamiento farmacológico y orientación cognitivo-conductual proporciona mejores resultados en cuanto a abandono del tabaco</a:t>
            </a:r>
          </a:p>
          <a:p>
            <a:pPr marL="342900" indent="-342900" algn="just"/>
            <a:r>
              <a:rPr lang="es-ES" sz="2400" dirty="0"/>
              <a:t>Todos los fármacos para el tratamiento del </a:t>
            </a:r>
            <a:r>
              <a:rPr lang="es-ES" sz="2400" dirty="0" smtClean="0"/>
              <a:t>tabaquismo (TSN, </a:t>
            </a:r>
            <a:r>
              <a:rPr lang="es-ES" sz="2400" dirty="0" err="1" smtClean="0"/>
              <a:t>bupropión</a:t>
            </a:r>
            <a:r>
              <a:rPr lang="es-ES" sz="2400" dirty="0" smtClean="0"/>
              <a:t> y </a:t>
            </a:r>
            <a:r>
              <a:rPr lang="es-ES" sz="2400" dirty="0" err="1" smtClean="0"/>
              <a:t>vareniclina</a:t>
            </a:r>
            <a:r>
              <a:rPr lang="es-ES" sz="2400" dirty="0" smtClean="0"/>
              <a:t>) son eficaces. Se debe </a:t>
            </a:r>
            <a:r>
              <a:rPr lang="es-ES" sz="2400" b="1" dirty="0" smtClean="0">
                <a:solidFill>
                  <a:srgbClr val="5FB1B6"/>
                </a:solidFill>
              </a:rPr>
              <a:t>ofrecer tratamiento farmacológico</a:t>
            </a:r>
            <a:r>
              <a:rPr lang="es-ES" sz="2400" dirty="0" smtClean="0"/>
              <a:t>, excepto si hay contraindicación</a:t>
            </a:r>
            <a:endParaRPr lang="es-ES" sz="2400" dirty="0"/>
          </a:p>
          <a:p>
            <a:pPr marL="0" indent="0" algn="just">
              <a:buNone/>
            </a:pPr>
            <a:r>
              <a:rPr lang="es-ES" sz="1600" dirty="0" smtClean="0">
                <a:solidFill>
                  <a:srgbClr val="5FB1B6"/>
                </a:solidFill>
              </a:rPr>
              <a:t>TSN: terapia sustitutiva con nicotina</a:t>
            </a:r>
            <a:endParaRPr lang="es-ES" sz="1600" dirty="0">
              <a:solidFill>
                <a:srgbClr val="5FB1B6"/>
              </a:solidFill>
            </a:endParaRPr>
          </a:p>
          <a:p>
            <a:pPr marL="342900" indent="-342900" algn="just"/>
            <a:endParaRPr lang="es-ES" dirty="0" smtClean="0"/>
          </a:p>
          <a:p>
            <a:pPr marL="342900" indent="-342900" algn="just"/>
            <a:endParaRPr lang="eu-ES" dirty="0"/>
          </a:p>
        </p:txBody>
      </p:sp>
    </p:spTree>
    <p:extLst>
      <p:ext uri="{BB962C8B-B14F-4D97-AF65-F5344CB8AC3E}">
        <p14:creationId xmlns:p14="http://schemas.microsoft.com/office/powerpoint/2010/main" val="1695045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159" y="94434"/>
            <a:ext cx="8136739" cy="5522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26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391886" y="452212"/>
            <a:ext cx="8473440" cy="932451"/>
          </a:xfrm>
        </p:spPr>
        <p:txBody>
          <a:bodyPr/>
          <a:lstStyle/>
          <a:p>
            <a:pPr algn="ctr"/>
            <a:r>
              <a:rPr lang="es-ES" sz="3200" dirty="0" smtClean="0">
                <a:latin typeface="Arial Black" panose="020B0A04020102020204" pitchFamily="34" charset="0"/>
              </a:rPr>
              <a:t>CRITERIOS DE FINANCIACIÓN DE BUPROPIÓN Y VARENICLINA</a:t>
            </a:r>
            <a:endParaRPr lang="es-ES" sz="3200" dirty="0">
              <a:latin typeface="Arial Black" panose="020B0A04020102020204" pitchFamily="34" charset="0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391886" y="1384663"/>
            <a:ext cx="8228411" cy="416922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/>
            <a:r>
              <a:rPr lang="es-ES" sz="2400" dirty="0" smtClean="0"/>
              <a:t>Se financian desde el 1 de enero de 2020 algunas presentaciones de </a:t>
            </a:r>
            <a:r>
              <a:rPr lang="es-ES" sz="2400" dirty="0" err="1" smtClean="0"/>
              <a:t>Champix</a:t>
            </a:r>
            <a:r>
              <a:rPr lang="es-ES" sz="2400" dirty="0" smtClean="0"/>
              <a:t>® y </a:t>
            </a:r>
            <a:r>
              <a:rPr lang="es-ES" sz="2400" dirty="0" err="1" smtClean="0"/>
              <a:t>Zyntabac</a:t>
            </a:r>
            <a:r>
              <a:rPr lang="es-ES" sz="2400" dirty="0" smtClean="0"/>
              <a:t>® para personas incluidas en </a:t>
            </a:r>
            <a:r>
              <a:rPr lang="es-ES" sz="2400" b="1" dirty="0">
                <a:solidFill>
                  <a:srgbClr val="5FB1B6"/>
                </a:solidFill>
                <a:ea typeface="+mj-ea"/>
                <a:cs typeface="Arial" panose="020B0604020202020204" pitchFamily="34" charset="0"/>
              </a:rPr>
              <a:t>Programa de </a:t>
            </a:r>
            <a:r>
              <a:rPr lang="es-ES" sz="2400" b="1" dirty="0" smtClean="0">
                <a:solidFill>
                  <a:srgbClr val="5FB1B6"/>
                </a:solidFill>
                <a:ea typeface="+mj-ea"/>
                <a:cs typeface="Arial" panose="020B0604020202020204" pitchFamily="34" charset="0"/>
              </a:rPr>
              <a:t>Apoyo </a:t>
            </a:r>
            <a:r>
              <a:rPr lang="es-ES" sz="2400" dirty="0" smtClean="0">
                <a:ea typeface="+mj-ea"/>
                <a:cs typeface="Arial" panose="020B0604020202020204" pitchFamily="34" charset="0"/>
              </a:rPr>
              <a:t>y</a:t>
            </a:r>
            <a:r>
              <a:rPr lang="es-ES" sz="2400" b="1" dirty="0" smtClean="0">
                <a:ea typeface="+mj-ea"/>
                <a:cs typeface="Arial" panose="020B0604020202020204" pitchFamily="34" charset="0"/>
              </a:rPr>
              <a:t> </a:t>
            </a:r>
            <a:r>
              <a:rPr lang="es-ES" sz="2400" dirty="0" smtClean="0"/>
              <a:t>con </a:t>
            </a:r>
            <a:r>
              <a:rPr lang="es-ES" sz="2400" b="1" dirty="0">
                <a:solidFill>
                  <a:srgbClr val="5FB1B6"/>
                </a:solidFill>
                <a:ea typeface="+mj-ea"/>
                <a:cs typeface="Arial" panose="020B0604020202020204" pitchFamily="34" charset="0"/>
              </a:rPr>
              <a:t>formulario corporativo de intervención tabáquica </a:t>
            </a:r>
            <a:r>
              <a:rPr lang="es-ES" sz="2400" b="1" dirty="0" smtClean="0">
                <a:solidFill>
                  <a:srgbClr val="5FB1B6"/>
                </a:solidFill>
                <a:ea typeface="+mj-ea"/>
                <a:cs typeface="Arial" panose="020B0604020202020204" pitchFamily="34" charset="0"/>
              </a:rPr>
              <a:t>cumplimentado</a:t>
            </a:r>
          </a:p>
          <a:p>
            <a:pPr marL="342900" indent="-342900" algn="just"/>
            <a:r>
              <a:rPr lang="es-ES" sz="2400" dirty="0" smtClean="0"/>
              <a:t>Condiciones que deben cumplir los pacientes:</a:t>
            </a:r>
          </a:p>
          <a:p>
            <a:pPr marL="800100" lvl="1" indent="-342900" algn="just"/>
            <a:r>
              <a:rPr lang="es-ES" sz="2000" dirty="0" smtClean="0"/>
              <a:t>Mayor de 18 años</a:t>
            </a:r>
          </a:p>
          <a:p>
            <a:pPr marL="800100" lvl="1" indent="-342900" algn="just"/>
            <a:r>
              <a:rPr lang="es-ES" sz="2000" dirty="0" smtClean="0"/>
              <a:t>Mínimo 1 intento de dejar de fumar en el último año</a:t>
            </a:r>
          </a:p>
          <a:p>
            <a:pPr marL="800100" lvl="1" indent="-342900" algn="just"/>
            <a:r>
              <a:rPr lang="es-ES" sz="2000" dirty="0" smtClean="0"/>
              <a:t>Fumar 10 o más cigarrillos/día y puntuación en test de </a:t>
            </a:r>
            <a:r>
              <a:rPr lang="es-ES" sz="2000" dirty="0" err="1" smtClean="0"/>
              <a:t>Fagerstrom</a:t>
            </a:r>
            <a:r>
              <a:rPr lang="es-ES" sz="2000" dirty="0" smtClean="0"/>
              <a:t> </a:t>
            </a:r>
            <a:r>
              <a:rPr lang="es-ES" sz="2000" u="sng" dirty="0" smtClean="0"/>
              <a:t>&gt; </a:t>
            </a:r>
            <a:r>
              <a:rPr lang="es-ES" sz="2000" dirty="0" smtClean="0"/>
              <a:t>7</a:t>
            </a:r>
          </a:p>
          <a:p>
            <a:pPr marL="0" indent="0" algn="just">
              <a:buNone/>
            </a:pPr>
            <a:r>
              <a:rPr lang="es-ES" sz="2400" dirty="0" smtClean="0">
                <a:solidFill>
                  <a:srgbClr val="5FB1B6"/>
                </a:solidFill>
              </a:rPr>
              <a:t>Fichas i-</a:t>
            </a:r>
            <a:r>
              <a:rPr lang="es-ES" sz="2400" dirty="0" err="1" smtClean="0">
                <a:solidFill>
                  <a:srgbClr val="5FB1B6"/>
                </a:solidFill>
              </a:rPr>
              <a:t>botika</a:t>
            </a:r>
            <a:endParaRPr lang="es-ES" sz="2400" dirty="0" smtClean="0">
              <a:solidFill>
                <a:srgbClr val="5FB1B6"/>
              </a:solidFill>
            </a:endParaRPr>
          </a:p>
          <a:p>
            <a:pPr marL="0" indent="0" algn="just">
              <a:buNone/>
            </a:pPr>
            <a:r>
              <a:rPr lang="es-ES" sz="1800" dirty="0" smtClean="0">
                <a:solidFill>
                  <a:srgbClr val="5FB1B6"/>
                </a:solidFill>
                <a:hlinkClick r:id="rId2"/>
              </a:rPr>
              <a:t>STOP A LOS MALOS HUMOS: VARENICLINA (CHAMPIX®)</a:t>
            </a:r>
            <a:endParaRPr lang="es-ES" sz="1800" dirty="0" smtClean="0">
              <a:solidFill>
                <a:srgbClr val="5FB1B6"/>
              </a:solidFill>
            </a:endParaRPr>
          </a:p>
          <a:p>
            <a:pPr marL="0" indent="0" algn="just">
              <a:buNone/>
            </a:pPr>
            <a:r>
              <a:rPr lang="es-ES" sz="1800" dirty="0" smtClean="0">
                <a:solidFill>
                  <a:srgbClr val="5FB1B6"/>
                </a:solidFill>
                <a:hlinkClick r:id="rId3"/>
              </a:rPr>
              <a:t>STOP A LOS MALOS HUMOS: BUPROPIÓN </a:t>
            </a:r>
            <a:r>
              <a:rPr lang="es-ES" sz="1800" dirty="0">
                <a:solidFill>
                  <a:srgbClr val="5FB1B6"/>
                </a:solidFill>
                <a:hlinkClick r:id="rId3"/>
              </a:rPr>
              <a:t>(ZYNTABAC®)</a:t>
            </a:r>
            <a:endParaRPr lang="es-ES" sz="1800" dirty="0">
              <a:solidFill>
                <a:srgbClr val="5FB1B6"/>
              </a:solidFill>
            </a:endParaRPr>
          </a:p>
          <a:p>
            <a:pPr marL="0" indent="0">
              <a:buNone/>
            </a:pPr>
            <a:endParaRPr lang="es-ES" dirty="0"/>
          </a:p>
          <a:p>
            <a:pPr marL="342900" indent="-342900" algn="just"/>
            <a:endParaRPr lang="eu-ES" dirty="0"/>
          </a:p>
        </p:txBody>
      </p:sp>
      <p:sp>
        <p:nvSpPr>
          <p:cNvPr id="2" name="CuadroTexto 1"/>
          <p:cNvSpPr txBox="1"/>
          <p:nvPr/>
        </p:nvSpPr>
        <p:spPr>
          <a:xfrm flipV="1">
            <a:off x="391886" y="4296893"/>
            <a:ext cx="5225143" cy="1180797"/>
          </a:xfrm>
          <a:prstGeom prst="rect">
            <a:avLst/>
          </a:prstGeom>
          <a:noFill/>
          <a:ln w="19050">
            <a:solidFill>
              <a:srgbClr val="5FB1B6"/>
            </a:solidFill>
          </a:ln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7924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391885" y="574132"/>
            <a:ext cx="8473440" cy="932451"/>
          </a:xfrm>
        </p:spPr>
        <p:txBody>
          <a:bodyPr/>
          <a:lstStyle/>
          <a:p>
            <a:pPr algn="ctr"/>
            <a:r>
              <a:rPr lang="es-ES" sz="3200" dirty="0" smtClean="0">
                <a:latin typeface="Arial Black" panose="020B0A04020102020204" pitchFamily="34" charset="0"/>
              </a:rPr>
              <a:t>CRITERIOS DE FINANCIACIÓN DE BUPROPIÓN Y VARENICLINA</a:t>
            </a:r>
            <a:br>
              <a:rPr lang="es-ES" sz="3200" dirty="0" smtClean="0">
                <a:latin typeface="Arial Black" panose="020B0A04020102020204" pitchFamily="34" charset="0"/>
              </a:rPr>
            </a:br>
            <a:r>
              <a:rPr lang="es-ES" sz="2400" dirty="0" smtClean="0"/>
              <a:t>Aspectos </a:t>
            </a:r>
            <a:r>
              <a:rPr lang="es-ES" sz="2400" dirty="0"/>
              <a:t>prácticos</a:t>
            </a:r>
            <a:br>
              <a:rPr lang="es-ES" sz="2400" dirty="0"/>
            </a:br>
            <a:endParaRPr lang="es-ES" sz="2400" dirty="0">
              <a:latin typeface="Arial Black" panose="020B0A04020102020204" pitchFamily="34" charset="0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514400" y="1506583"/>
            <a:ext cx="8228411" cy="2830286"/>
          </a:xfrm>
          <a:prstGeom prst="rect">
            <a:avLst/>
          </a:prstGeom>
          <a:ln w="28575">
            <a:solidFill>
              <a:srgbClr val="5FB1B6"/>
            </a:solidFill>
          </a:ln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dirty="0" smtClean="0"/>
              <a:t>Prescripción electrónica, por nombre comercial, de tipo “aguda” y activar marca “Deshabituación”</a:t>
            </a:r>
          </a:p>
          <a:p>
            <a:r>
              <a:rPr lang="es-ES" sz="2400" dirty="0" smtClean="0"/>
              <a:t>Un envase por prescripción (1 mes de tratamiento) y valorar efectividad. Tratamiento máximo 3 meses y 1 intento anual</a:t>
            </a:r>
          </a:p>
          <a:p>
            <a:r>
              <a:rPr lang="es-ES" sz="2400" dirty="0" smtClean="0"/>
              <a:t>Si se requiere cambio de medicamento por reacciones adversas también se financia</a:t>
            </a:r>
          </a:p>
          <a:p>
            <a:r>
              <a:rPr lang="es-ES" sz="2400" dirty="0" smtClean="0"/>
              <a:t> Financiación parcial: el paciente abona la aportación que le corresponda</a:t>
            </a:r>
          </a:p>
          <a:p>
            <a:pPr marL="342900" indent="-342900" algn="just"/>
            <a:endParaRPr lang="eu-ES" dirty="0"/>
          </a:p>
        </p:txBody>
      </p:sp>
      <p:sp>
        <p:nvSpPr>
          <p:cNvPr id="2" name="Rectángulo 1"/>
          <p:cNvSpPr/>
          <p:nvPr/>
        </p:nvSpPr>
        <p:spPr>
          <a:xfrm>
            <a:off x="391885" y="4336869"/>
            <a:ext cx="835092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/>
              <a:t>Si no se cumplen estas condiciones también se puede prescribir tratamiento farmacológico no financiado </a:t>
            </a:r>
            <a:endParaRPr lang="es-ES" dirty="0" smtClean="0"/>
          </a:p>
          <a:p>
            <a:endParaRPr lang="es-ES" dirty="0" smtClean="0"/>
          </a:p>
          <a:p>
            <a:r>
              <a:rPr lang="es-ES" sz="1600" b="1" dirty="0">
                <a:solidFill>
                  <a:srgbClr val="5FB1B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Documento Novedades </a:t>
            </a:r>
            <a:r>
              <a:rPr lang="es-ES" sz="1600" b="1" dirty="0" err="1" smtClean="0">
                <a:solidFill>
                  <a:srgbClr val="5FB1B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Presbide</a:t>
            </a:r>
            <a:r>
              <a:rPr lang="es-ES" sz="1600" b="1" dirty="0" smtClean="0">
                <a:solidFill>
                  <a:srgbClr val="5FB1B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: </a:t>
            </a:r>
            <a:r>
              <a:rPr lang="es-ES" sz="1600" b="1" dirty="0" smtClean="0">
                <a:solidFill>
                  <a:srgbClr val="5FB1B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hlinkClick r:id="rId2"/>
              </a:rPr>
              <a:t>TRATAMIENTO DESHABITUACIÓN TABÁQUICA</a:t>
            </a:r>
            <a:endParaRPr lang="es-ES" sz="1600" b="1" dirty="0">
              <a:solidFill>
                <a:srgbClr val="5FB1B6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66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391886" y="452212"/>
            <a:ext cx="8473440" cy="932451"/>
          </a:xfrm>
        </p:spPr>
        <p:txBody>
          <a:bodyPr/>
          <a:lstStyle/>
          <a:p>
            <a:pPr algn="ctr"/>
            <a:r>
              <a:rPr lang="es-ES" sz="3200" dirty="0" smtClean="0">
                <a:latin typeface="Arial Black" panose="020B0A04020102020204" pitchFamily="34" charset="0"/>
              </a:rPr>
              <a:t>ASPECTOS A TENER EN CUENTA AL INICIAR EL TRATAMIENTO</a:t>
            </a:r>
            <a:endParaRPr lang="es-ES" sz="3200" dirty="0">
              <a:latin typeface="Arial Black" panose="020B0A04020102020204" pitchFamily="34" charset="0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304800" y="1628503"/>
            <a:ext cx="8456023" cy="3675017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u-ES" b="1" dirty="0" err="1" smtClean="0">
                <a:solidFill>
                  <a:srgbClr val="5FB1B6"/>
                </a:solidFill>
              </a:rPr>
              <a:t>Dejar</a:t>
            </a:r>
            <a:r>
              <a:rPr lang="eu-ES" b="1" dirty="0" smtClean="0">
                <a:solidFill>
                  <a:srgbClr val="5FB1B6"/>
                </a:solidFill>
              </a:rPr>
              <a:t> de </a:t>
            </a:r>
            <a:r>
              <a:rPr lang="eu-ES" b="1" dirty="0" err="1" smtClean="0">
                <a:solidFill>
                  <a:srgbClr val="5FB1B6"/>
                </a:solidFill>
              </a:rPr>
              <a:t>fumar</a:t>
            </a:r>
            <a:r>
              <a:rPr lang="eu-ES" b="1" dirty="0" smtClean="0">
                <a:solidFill>
                  <a:srgbClr val="5FB1B6"/>
                </a:solidFill>
              </a:rPr>
              <a:t> </a:t>
            </a:r>
            <a:r>
              <a:rPr lang="eu-ES" b="1" dirty="0" err="1" smtClean="0">
                <a:solidFill>
                  <a:srgbClr val="5FB1B6"/>
                </a:solidFill>
              </a:rPr>
              <a:t>puede</a:t>
            </a:r>
            <a:r>
              <a:rPr lang="eu-ES" b="1" dirty="0" smtClean="0">
                <a:solidFill>
                  <a:srgbClr val="5FB1B6"/>
                </a:solidFill>
              </a:rPr>
              <a:t> </a:t>
            </a:r>
            <a:r>
              <a:rPr lang="eu-ES" b="1" dirty="0" err="1" smtClean="0">
                <a:solidFill>
                  <a:srgbClr val="5FB1B6"/>
                </a:solidFill>
              </a:rPr>
              <a:t>suponer</a:t>
            </a:r>
            <a:r>
              <a:rPr lang="eu-ES" dirty="0" smtClean="0">
                <a:solidFill>
                  <a:srgbClr val="5FB1B6"/>
                </a:solidFill>
              </a:rPr>
              <a:t>:</a:t>
            </a:r>
          </a:p>
          <a:p>
            <a:pPr marL="0" indent="0" algn="just">
              <a:buNone/>
            </a:pPr>
            <a:endParaRPr lang="eu-ES" dirty="0" smtClean="0"/>
          </a:p>
          <a:p>
            <a:pPr marL="800100" lvl="1" indent="-342900" algn="just"/>
            <a:r>
              <a:rPr lang="eu-ES" dirty="0" err="1" smtClean="0"/>
              <a:t>cambios</a:t>
            </a:r>
            <a:r>
              <a:rPr lang="eu-ES" dirty="0" smtClean="0"/>
              <a:t> de </a:t>
            </a:r>
            <a:r>
              <a:rPr lang="eu-ES" dirty="0" err="1" smtClean="0"/>
              <a:t>humor</a:t>
            </a:r>
            <a:r>
              <a:rPr lang="eu-ES" dirty="0" smtClean="0"/>
              <a:t> y del </a:t>
            </a:r>
            <a:r>
              <a:rPr lang="eu-ES" dirty="0" err="1" smtClean="0"/>
              <a:t>comportamiento</a:t>
            </a:r>
            <a:r>
              <a:rPr lang="eu-ES" dirty="0" smtClean="0"/>
              <a:t>, insomnio, </a:t>
            </a:r>
            <a:r>
              <a:rPr lang="eu-ES" dirty="0" err="1" smtClean="0"/>
              <a:t>aumento</a:t>
            </a:r>
            <a:r>
              <a:rPr lang="eu-ES" dirty="0" smtClean="0"/>
              <a:t> de peso…</a:t>
            </a:r>
          </a:p>
          <a:p>
            <a:pPr marL="800100" lvl="1" indent="-342900" algn="just"/>
            <a:endParaRPr lang="eu-ES" dirty="0" smtClean="0"/>
          </a:p>
          <a:p>
            <a:pPr lvl="1" algn="just"/>
            <a:r>
              <a:rPr lang="eu-ES" dirty="0" smtClean="0"/>
              <a:t>↑ </a:t>
            </a:r>
            <a:r>
              <a:rPr lang="eu-ES" dirty="0" err="1" smtClean="0"/>
              <a:t>niveles</a:t>
            </a:r>
            <a:r>
              <a:rPr lang="eu-ES" dirty="0" smtClean="0"/>
              <a:t> y </a:t>
            </a:r>
            <a:r>
              <a:rPr lang="eu-ES" dirty="0" err="1" smtClean="0"/>
              <a:t>riesgo</a:t>
            </a:r>
            <a:r>
              <a:rPr lang="eu-ES" dirty="0" smtClean="0"/>
              <a:t> de </a:t>
            </a:r>
            <a:r>
              <a:rPr lang="eu-ES" dirty="0" err="1" smtClean="0"/>
              <a:t>toxicidad</a:t>
            </a:r>
            <a:r>
              <a:rPr lang="eu-ES" dirty="0" smtClean="0"/>
              <a:t> de </a:t>
            </a:r>
            <a:r>
              <a:rPr lang="eu-ES" dirty="0" err="1" smtClean="0"/>
              <a:t>medicamentos</a:t>
            </a:r>
            <a:r>
              <a:rPr lang="eu-ES" dirty="0" smtClean="0"/>
              <a:t> </a:t>
            </a:r>
            <a:r>
              <a:rPr lang="eu-ES" dirty="0" err="1" smtClean="0"/>
              <a:t>metabolizados</a:t>
            </a:r>
            <a:r>
              <a:rPr lang="eu-ES" dirty="0" smtClean="0"/>
              <a:t> </a:t>
            </a:r>
            <a:r>
              <a:rPr lang="eu-ES" dirty="0" err="1" smtClean="0"/>
              <a:t>por</a:t>
            </a:r>
            <a:r>
              <a:rPr lang="eu-ES" dirty="0" smtClean="0"/>
              <a:t> </a:t>
            </a:r>
            <a:r>
              <a:rPr lang="eu-ES" dirty="0" err="1" smtClean="0"/>
              <a:t>enzima</a:t>
            </a:r>
            <a:r>
              <a:rPr lang="eu-ES" dirty="0" smtClean="0"/>
              <a:t> </a:t>
            </a:r>
            <a:r>
              <a:rPr lang="eu-ES" dirty="0" err="1" smtClean="0"/>
              <a:t>CYP1A2</a:t>
            </a:r>
            <a:r>
              <a:rPr lang="eu-ES" dirty="0" smtClean="0"/>
              <a:t>: </a:t>
            </a:r>
            <a:r>
              <a:rPr lang="eu-ES" b="1" dirty="0" err="1" smtClean="0">
                <a:solidFill>
                  <a:srgbClr val="5FB1B6"/>
                </a:solidFill>
              </a:rPr>
              <a:t>teofilina</a:t>
            </a:r>
            <a:r>
              <a:rPr lang="eu-ES" b="1" dirty="0" smtClean="0">
                <a:solidFill>
                  <a:srgbClr val="5FB1B6"/>
                </a:solidFill>
              </a:rPr>
              <a:t>, </a:t>
            </a:r>
            <a:r>
              <a:rPr lang="eu-ES" b="1" dirty="0" err="1" smtClean="0">
                <a:solidFill>
                  <a:srgbClr val="5FB1B6"/>
                </a:solidFill>
              </a:rPr>
              <a:t>clozapina</a:t>
            </a:r>
            <a:r>
              <a:rPr lang="eu-ES" b="1" dirty="0" smtClean="0">
                <a:solidFill>
                  <a:srgbClr val="5FB1B6"/>
                </a:solidFill>
              </a:rPr>
              <a:t>, </a:t>
            </a:r>
            <a:r>
              <a:rPr lang="eu-ES" b="1" dirty="0" err="1" smtClean="0">
                <a:solidFill>
                  <a:srgbClr val="5FB1B6"/>
                </a:solidFill>
              </a:rPr>
              <a:t>erlotinib</a:t>
            </a:r>
            <a:r>
              <a:rPr lang="eu-ES" b="1" dirty="0" smtClean="0">
                <a:solidFill>
                  <a:srgbClr val="5FB1B6"/>
                </a:solidFill>
              </a:rPr>
              <a:t>, </a:t>
            </a:r>
            <a:r>
              <a:rPr lang="eu-ES" b="1" dirty="0" err="1" smtClean="0">
                <a:solidFill>
                  <a:srgbClr val="5FB1B6"/>
                </a:solidFill>
              </a:rPr>
              <a:t>olanzapina</a:t>
            </a:r>
            <a:r>
              <a:rPr lang="eu-ES" b="1" dirty="0" smtClean="0">
                <a:solidFill>
                  <a:srgbClr val="5FB1B6"/>
                </a:solidFill>
              </a:rPr>
              <a:t>… y </a:t>
            </a:r>
            <a:r>
              <a:rPr lang="eu-ES" b="1" dirty="0" err="1" smtClean="0">
                <a:solidFill>
                  <a:srgbClr val="5FB1B6"/>
                </a:solidFill>
              </a:rPr>
              <a:t>otros</a:t>
            </a:r>
            <a:r>
              <a:rPr lang="eu-ES" b="1" dirty="0" smtClean="0">
                <a:solidFill>
                  <a:srgbClr val="5FB1B6"/>
                </a:solidFill>
              </a:rPr>
              <a:t> de </a:t>
            </a:r>
            <a:r>
              <a:rPr lang="eu-ES" b="1" dirty="0" err="1" smtClean="0">
                <a:solidFill>
                  <a:srgbClr val="5FB1B6"/>
                </a:solidFill>
              </a:rPr>
              <a:t>estrecho</a:t>
            </a:r>
            <a:r>
              <a:rPr lang="eu-ES" b="1" dirty="0" smtClean="0">
                <a:solidFill>
                  <a:srgbClr val="5FB1B6"/>
                </a:solidFill>
              </a:rPr>
              <a:t> margen </a:t>
            </a:r>
            <a:r>
              <a:rPr lang="eu-ES" b="1" dirty="0" err="1" smtClean="0">
                <a:solidFill>
                  <a:srgbClr val="5FB1B6"/>
                </a:solidFill>
              </a:rPr>
              <a:t>terapéutico</a:t>
            </a:r>
            <a:r>
              <a:rPr lang="eu-ES" dirty="0" smtClean="0"/>
              <a:t>. </a:t>
            </a:r>
            <a:r>
              <a:rPr lang="eu-ES" dirty="0" err="1" smtClean="0"/>
              <a:t>Puede</a:t>
            </a:r>
            <a:r>
              <a:rPr lang="eu-ES" dirty="0" smtClean="0"/>
              <a:t> </a:t>
            </a:r>
            <a:r>
              <a:rPr lang="eu-ES" dirty="0" err="1" smtClean="0"/>
              <a:t>ser</a:t>
            </a:r>
            <a:r>
              <a:rPr lang="eu-ES" dirty="0" smtClean="0"/>
              <a:t> </a:t>
            </a:r>
            <a:r>
              <a:rPr lang="eu-ES" dirty="0" err="1" smtClean="0"/>
              <a:t>necesario</a:t>
            </a:r>
            <a:r>
              <a:rPr lang="eu-ES" dirty="0" smtClean="0"/>
              <a:t> </a:t>
            </a:r>
            <a:r>
              <a:rPr lang="eu-ES" dirty="0" err="1" smtClean="0"/>
              <a:t>ajustar</a:t>
            </a:r>
            <a:r>
              <a:rPr lang="eu-ES" dirty="0" smtClean="0"/>
              <a:t> </a:t>
            </a:r>
            <a:r>
              <a:rPr lang="eu-ES" dirty="0" err="1" smtClean="0"/>
              <a:t>dosis</a:t>
            </a:r>
            <a:r>
              <a:rPr lang="eu-ES" dirty="0" smtClean="0"/>
              <a:t> o </a:t>
            </a:r>
            <a:r>
              <a:rPr lang="eu-ES" dirty="0" err="1" smtClean="0"/>
              <a:t>seguimiento</a:t>
            </a:r>
            <a:r>
              <a:rPr lang="eu-ES" dirty="0" smtClean="0"/>
              <a:t> </a:t>
            </a:r>
            <a:r>
              <a:rPr lang="eu-ES" dirty="0" err="1" smtClean="0"/>
              <a:t>más</a:t>
            </a:r>
            <a:r>
              <a:rPr lang="eu-ES" dirty="0" smtClean="0"/>
              <a:t> </a:t>
            </a:r>
            <a:r>
              <a:rPr lang="eu-ES" dirty="0" err="1" smtClean="0"/>
              <a:t>estrecho</a:t>
            </a:r>
            <a:endParaRPr lang="eu-ES" dirty="0" smtClean="0"/>
          </a:p>
          <a:p>
            <a:pPr marL="342900" indent="-342900" algn="just"/>
            <a:endParaRPr lang="eu-ES" dirty="0"/>
          </a:p>
        </p:txBody>
      </p:sp>
    </p:spTree>
    <p:extLst>
      <p:ext uri="{BB962C8B-B14F-4D97-AF65-F5344CB8AC3E}">
        <p14:creationId xmlns:p14="http://schemas.microsoft.com/office/powerpoint/2010/main" val="596715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391886" y="452212"/>
            <a:ext cx="8473440" cy="932451"/>
          </a:xfrm>
        </p:spPr>
        <p:txBody>
          <a:bodyPr/>
          <a:lstStyle/>
          <a:p>
            <a:pPr algn="ctr"/>
            <a:r>
              <a:rPr lang="es-ES" sz="3200" dirty="0" smtClean="0">
                <a:latin typeface="Arial Black" panose="020B0A04020102020204" pitchFamily="34" charset="0"/>
              </a:rPr>
              <a:t>EFICACIA DEL TRATAMIENTO</a:t>
            </a:r>
            <a:endParaRPr lang="es-ES" sz="3200" dirty="0">
              <a:latin typeface="Arial Black" panose="020B0A04020102020204" pitchFamily="34" charset="0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391886" y="1550126"/>
            <a:ext cx="8228411" cy="416922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dirty="0"/>
          </a:p>
          <a:p>
            <a:pPr marL="342900" indent="-342900" algn="just"/>
            <a:endParaRPr lang="eu-ES" dirty="0"/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470263" y="1410789"/>
            <a:ext cx="8456023" cy="367501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u-ES" sz="2400" dirty="0" smtClean="0"/>
              <a:t>Todos </a:t>
            </a:r>
            <a:r>
              <a:rPr lang="eu-ES" sz="2400" dirty="0" err="1" smtClean="0"/>
              <a:t>los</a:t>
            </a:r>
            <a:r>
              <a:rPr lang="eu-ES" sz="2400" dirty="0" smtClean="0"/>
              <a:t> </a:t>
            </a:r>
            <a:r>
              <a:rPr lang="eu-ES" sz="2400" dirty="0" err="1" smtClean="0"/>
              <a:t>tratamientos</a:t>
            </a:r>
            <a:r>
              <a:rPr lang="eu-ES" sz="2400" dirty="0" smtClean="0"/>
              <a:t> </a:t>
            </a:r>
            <a:r>
              <a:rPr lang="eu-ES" sz="2400" dirty="0" err="1" smtClean="0"/>
              <a:t>farmacológicos</a:t>
            </a:r>
            <a:r>
              <a:rPr lang="eu-ES" sz="2400" dirty="0" smtClean="0"/>
              <a:t> son </a:t>
            </a:r>
            <a:r>
              <a:rPr lang="eu-ES" sz="2400" dirty="0" err="1" smtClean="0"/>
              <a:t>eficaces</a:t>
            </a:r>
            <a:r>
              <a:rPr lang="eu-ES" sz="2400" dirty="0" smtClean="0"/>
              <a:t> para </a:t>
            </a:r>
            <a:r>
              <a:rPr lang="eu-ES" sz="2400" dirty="0" err="1" smtClean="0"/>
              <a:t>ayudar</a:t>
            </a:r>
            <a:r>
              <a:rPr lang="eu-ES" sz="2400" dirty="0" smtClean="0"/>
              <a:t> a </a:t>
            </a:r>
            <a:r>
              <a:rPr lang="eu-ES" sz="2400" dirty="0" err="1" smtClean="0"/>
              <a:t>dejar</a:t>
            </a:r>
            <a:r>
              <a:rPr lang="eu-ES" sz="2400" dirty="0" smtClean="0"/>
              <a:t> de </a:t>
            </a:r>
            <a:r>
              <a:rPr lang="eu-ES" sz="2400" dirty="0" err="1" smtClean="0"/>
              <a:t>fumar</a:t>
            </a:r>
            <a:endParaRPr lang="eu-ES" sz="2400" dirty="0" smtClean="0"/>
          </a:p>
          <a:p>
            <a:pPr algn="just"/>
            <a:r>
              <a:rPr lang="eu-ES" sz="2400" b="1" dirty="0" err="1" smtClean="0">
                <a:solidFill>
                  <a:srgbClr val="5FB1B6"/>
                </a:solidFill>
              </a:rPr>
              <a:t>Elección</a:t>
            </a:r>
            <a:r>
              <a:rPr lang="eu-ES" sz="2400" b="1" dirty="0" smtClean="0">
                <a:solidFill>
                  <a:srgbClr val="5FB1B6"/>
                </a:solidFill>
              </a:rPr>
              <a:t> del </a:t>
            </a:r>
            <a:r>
              <a:rPr lang="eu-ES" sz="2400" b="1" dirty="0" err="1" smtClean="0">
                <a:solidFill>
                  <a:srgbClr val="5FB1B6"/>
                </a:solidFill>
              </a:rPr>
              <a:t>tratamiento</a:t>
            </a:r>
            <a:r>
              <a:rPr lang="eu-ES" sz="2400" b="1" dirty="0" smtClean="0">
                <a:solidFill>
                  <a:srgbClr val="5FB1B6"/>
                </a:solidFill>
              </a:rPr>
              <a:t> </a:t>
            </a:r>
            <a:r>
              <a:rPr lang="eu-ES" sz="2400" b="1" dirty="0" err="1" smtClean="0">
                <a:solidFill>
                  <a:srgbClr val="5FB1B6"/>
                </a:solidFill>
              </a:rPr>
              <a:t>individualizada</a:t>
            </a:r>
            <a:r>
              <a:rPr lang="eu-ES" sz="2400" b="1" dirty="0" smtClean="0">
                <a:solidFill>
                  <a:srgbClr val="5FB1B6"/>
                </a:solidFill>
              </a:rPr>
              <a:t> </a:t>
            </a:r>
            <a:r>
              <a:rPr lang="eu-ES" sz="2400" dirty="0" err="1" smtClean="0"/>
              <a:t>según</a:t>
            </a:r>
            <a:r>
              <a:rPr lang="eu-ES" sz="2400" dirty="0" smtClean="0"/>
              <a:t> </a:t>
            </a:r>
            <a:r>
              <a:rPr lang="eu-ES" sz="2400" dirty="0" err="1" smtClean="0"/>
              <a:t>características</a:t>
            </a:r>
            <a:r>
              <a:rPr lang="eu-ES" sz="2400" dirty="0" smtClean="0"/>
              <a:t> y </a:t>
            </a:r>
            <a:r>
              <a:rPr lang="eu-ES" sz="2400" dirty="0" err="1" smtClean="0"/>
              <a:t>preferencias</a:t>
            </a:r>
            <a:r>
              <a:rPr lang="eu-ES" sz="2400" dirty="0" smtClean="0"/>
              <a:t> del </a:t>
            </a:r>
            <a:r>
              <a:rPr lang="eu-ES" sz="2400" dirty="0" err="1" smtClean="0"/>
              <a:t>paciente</a:t>
            </a:r>
            <a:r>
              <a:rPr lang="eu-ES" sz="2400" dirty="0" smtClean="0"/>
              <a:t>, </a:t>
            </a:r>
            <a:r>
              <a:rPr lang="eu-ES" sz="2400" dirty="0" err="1" smtClean="0"/>
              <a:t>contraindicaciones</a:t>
            </a:r>
            <a:r>
              <a:rPr lang="eu-ES" sz="2400" dirty="0" smtClean="0"/>
              <a:t> y </a:t>
            </a:r>
            <a:r>
              <a:rPr lang="eu-ES" sz="2400" dirty="0" err="1" smtClean="0"/>
              <a:t>efectos</a:t>
            </a:r>
            <a:r>
              <a:rPr lang="eu-ES" sz="2400" dirty="0" smtClean="0"/>
              <a:t> </a:t>
            </a:r>
            <a:r>
              <a:rPr lang="eu-ES" sz="2400" dirty="0" err="1" smtClean="0"/>
              <a:t>adversos</a:t>
            </a:r>
            <a:endParaRPr lang="eu-ES" sz="2400" dirty="0" smtClean="0"/>
          </a:p>
          <a:p>
            <a:pPr algn="just"/>
            <a:r>
              <a:rPr lang="eu-ES" sz="2400" dirty="0" err="1" smtClean="0"/>
              <a:t>Vareniclina</a:t>
            </a:r>
            <a:r>
              <a:rPr lang="eu-ES" sz="2400" dirty="0" smtClean="0"/>
              <a:t> </a:t>
            </a:r>
            <a:r>
              <a:rPr lang="eu-ES" sz="2400" dirty="0" err="1" smtClean="0"/>
              <a:t>mayor</a:t>
            </a:r>
            <a:r>
              <a:rPr lang="eu-ES" sz="2400" dirty="0" smtClean="0"/>
              <a:t> tasa de </a:t>
            </a:r>
            <a:r>
              <a:rPr lang="eu-ES" sz="2400" dirty="0" err="1" smtClean="0"/>
              <a:t>abstinencia</a:t>
            </a:r>
            <a:r>
              <a:rPr lang="eu-ES" sz="2400" dirty="0" smtClean="0"/>
              <a:t> </a:t>
            </a:r>
            <a:r>
              <a:rPr lang="eu-ES" sz="2400" dirty="0" err="1" smtClean="0"/>
              <a:t>que</a:t>
            </a:r>
            <a:r>
              <a:rPr lang="eu-ES" sz="2400" dirty="0" smtClean="0"/>
              <a:t> </a:t>
            </a:r>
            <a:r>
              <a:rPr lang="eu-ES" sz="2400" dirty="0" err="1" smtClean="0"/>
              <a:t>bupropión</a:t>
            </a:r>
            <a:r>
              <a:rPr lang="eu-ES" sz="2400" dirty="0" smtClean="0"/>
              <a:t> a </a:t>
            </a:r>
            <a:r>
              <a:rPr lang="eu-ES" sz="2400" dirty="0" err="1" smtClean="0"/>
              <a:t>los</a:t>
            </a:r>
            <a:r>
              <a:rPr lang="eu-ES" sz="2400" dirty="0" smtClean="0"/>
              <a:t> 6 y 12 </a:t>
            </a:r>
            <a:r>
              <a:rPr lang="eu-ES" sz="2400" dirty="0" err="1" smtClean="0"/>
              <a:t>meses</a:t>
            </a:r>
            <a:endParaRPr lang="eu-ES" sz="2400" dirty="0" smtClean="0"/>
          </a:p>
          <a:p>
            <a:pPr algn="just"/>
            <a:r>
              <a:rPr lang="eu-ES" sz="2400" dirty="0" err="1" smtClean="0"/>
              <a:t>Combinación</a:t>
            </a:r>
            <a:r>
              <a:rPr lang="eu-ES" sz="2400" dirty="0" smtClean="0"/>
              <a:t> de </a:t>
            </a:r>
            <a:r>
              <a:rPr lang="eu-ES" sz="2400" dirty="0" err="1" smtClean="0"/>
              <a:t>diferentes</a:t>
            </a:r>
            <a:r>
              <a:rPr lang="eu-ES" sz="2400" dirty="0" smtClean="0"/>
              <a:t>  </a:t>
            </a:r>
            <a:r>
              <a:rPr lang="eu-ES" sz="2400" dirty="0" err="1" smtClean="0"/>
              <a:t>formas</a:t>
            </a:r>
            <a:r>
              <a:rPr lang="eu-ES" sz="2400" dirty="0" smtClean="0"/>
              <a:t> de </a:t>
            </a:r>
            <a:r>
              <a:rPr lang="eu-ES" sz="2400" dirty="0" err="1" smtClean="0"/>
              <a:t>TSN</a:t>
            </a:r>
            <a:r>
              <a:rPr lang="eu-ES" sz="2400" dirty="0" smtClean="0"/>
              <a:t> </a:t>
            </a:r>
            <a:r>
              <a:rPr lang="eu-ES" sz="2400" dirty="0" err="1" smtClean="0"/>
              <a:t>más</a:t>
            </a:r>
            <a:r>
              <a:rPr lang="eu-ES" sz="2400" dirty="0" smtClean="0"/>
              <a:t> </a:t>
            </a:r>
            <a:r>
              <a:rPr lang="eu-ES" sz="2400" dirty="0" err="1" smtClean="0"/>
              <a:t>eficaz</a:t>
            </a:r>
            <a:r>
              <a:rPr lang="eu-ES" sz="2400" dirty="0" smtClean="0"/>
              <a:t> </a:t>
            </a:r>
            <a:r>
              <a:rPr lang="eu-ES" sz="2400" dirty="0" err="1" smtClean="0"/>
              <a:t>que</a:t>
            </a:r>
            <a:r>
              <a:rPr lang="eu-ES" sz="2400" dirty="0" smtClean="0"/>
              <a:t> solo una forma</a:t>
            </a:r>
            <a:endParaRPr lang="eu-ES" sz="2400" dirty="0"/>
          </a:p>
        </p:txBody>
      </p:sp>
    </p:spTree>
    <p:extLst>
      <p:ext uri="{BB962C8B-B14F-4D97-AF65-F5344CB8AC3E}">
        <p14:creationId xmlns:p14="http://schemas.microsoft.com/office/powerpoint/2010/main" val="883060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4366" y="82168"/>
            <a:ext cx="6157470" cy="5467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300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bPzgoGZ8qpD1tJ3F4ATwbP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6Gj9T9JaIbWbW0vWgijGW"/>
</p:tagLst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 INFAC tabaco [Autoguardado].potx" id="{6A228521-D9A5-49E2-BF72-72DDE1EE61E9}" vid="{84AEFD55-A6C5-4C5C-B9F9-6AC4619CC4CE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1CD9D10FA1F543857F910471C88E3F" ma:contentTypeVersion="12" ma:contentTypeDescription="Create a new document." ma:contentTypeScope="" ma:versionID="7fbd41f527ea1485d5ccd90662872387">
  <xsd:schema xmlns:xsd="http://www.w3.org/2001/XMLSchema" xmlns:xs="http://www.w3.org/2001/XMLSchema" xmlns:p="http://schemas.microsoft.com/office/2006/metadata/properties" xmlns:ns2="1fdafc60-6e87-4fef-9209-278af2a3ac6d" xmlns:ns3="f301a845-6ce7-4628-b9f3-e90712a662a6" targetNamespace="http://schemas.microsoft.com/office/2006/metadata/properties" ma:root="true" ma:fieldsID="b40406071a89c0f4ca00712af41b7b3b" ns2:_="" ns3:_="">
    <xsd:import namespace="1fdafc60-6e87-4fef-9209-278af2a3ac6d"/>
    <xsd:import namespace="f301a845-6ce7-4628-b9f3-e90712a66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dafc60-6e87-4fef-9209-278af2a3ac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1a845-6ce7-4628-b9f3-e90712a66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E3C29DF-73E4-4EA7-90F1-394DDFB73BC0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f301a845-6ce7-4628-b9f3-e90712a662a6"/>
    <ds:schemaRef ds:uri="http://purl.org/dc/terms/"/>
    <ds:schemaRef ds:uri="1fdafc60-6e87-4fef-9209-278af2a3ac6d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B79FD691-2936-4D32-A768-BA130563C44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75EA867-6CE1-4112-9BEB-80D8583C0D1B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431</TotalTime>
  <Words>907</Words>
  <Application>Microsoft Office PowerPoint</Application>
  <PresentationFormat>Presentación en pantalla (4:3)</PresentationFormat>
  <Paragraphs>93</Paragraphs>
  <Slides>18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3" baseType="lpstr">
      <vt:lpstr>Arial</vt:lpstr>
      <vt:lpstr>Arial Black</vt:lpstr>
      <vt:lpstr>Calibri</vt:lpstr>
      <vt:lpstr>Times New Roman</vt:lpstr>
      <vt:lpstr>Tema de Office</vt:lpstr>
      <vt:lpstr> FINANCIACIÓN DE FÁRMACOS PARA LA DESHABITUACIÓN TABÁQUICA  Vol 28, nº6 2020</vt:lpstr>
      <vt:lpstr>Sumario</vt:lpstr>
      <vt:lpstr>INTRODUCCIÓN</vt:lpstr>
      <vt:lpstr>Presentación de PowerPoint</vt:lpstr>
      <vt:lpstr>CRITERIOS DE FINANCIACIÓN DE BUPROPIÓN Y VARENICLINA</vt:lpstr>
      <vt:lpstr>CRITERIOS DE FINANCIACIÓN DE BUPROPIÓN Y VARENICLINA Aspectos prácticos </vt:lpstr>
      <vt:lpstr>ASPECTOS A TENER EN CUENTA AL INICIAR EL TRATAMIENTO</vt:lpstr>
      <vt:lpstr>EFICACIA DEL TRATAMIENTO</vt:lpstr>
      <vt:lpstr>Presentación de PowerPoint</vt:lpstr>
      <vt:lpstr>SEGURIDAD: EFECTOS NEUROPSIQUIÁTRICOS</vt:lpstr>
      <vt:lpstr>SEGURIDAD: EFECTOS CARDIOVASCULARES</vt:lpstr>
      <vt:lpstr>BUPROPIÓN: ASPECTOS DE SEGURIDAD</vt:lpstr>
      <vt:lpstr>BUPROPIÓN: ASPECTOS DE SEGURIDAD</vt:lpstr>
      <vt:lpstr>Presentación de PowerPoint</vt:lpstr>
      <vt:lpstr>Presentación de PowerPoint</vt:lpstr>
      <vt:lpstr>VARENICLINA: ASPECTOS DE SEGURIDAD</vt:lpstr>
      <vt:lpstr>VARENICLINA: ASPECTOS DE SEGURIDAD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Irazabal Ellacuria, Iñaki</dc:creator>
  <cp:lastModifiedBy>Benitez Muniozguren, Cristina</cp:lastModifiedBy>
  <cp:revision>68</cp:revision>
  <dcterms:created xsi:type="dcterms:W3CDTF">2020-03-05T14:59:35Z</dcterms:created>
  <dcterms:modified xsi:type="dcterms:W3CDTF">2021-01-18T08:44:44Z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0x010100491CD9D10FA1F543857F910471C88E3F</vt:lpwstr>
  </property>
</Properties>
</file>