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sldIdLst>
    <p:sldId id="256" r:id="rId5"/>
    <p:sldId id="261" r:id="rId6"/>
    <p:sldId id="262" r:id="rId7"/>
    <p:sldId id="263" r:id="rId8"/>
    <p:sldId id="273" r:id="rId9"/>
    <p:sldId id="257" r:id="rId10"/>
    <p:sldId id="264" r:id="rId11"/>
    <p:sldId id="274" r:id="rId12"/>
    <p:sldId id="265" r:id="rId13"/>
    <p:sldId id="275" r:id="rId14"/>
    <p:sldId id="276" r:id="rId15"/>
    <p:sldId id="277" r:id="rId16"/>
    <p:sldId id="266" r:id="rId17"/>
    <p:sldId id="267" r:id="rId18"/>
    <p:sldId id="269" r:id="rId19"/>
    <p:sldId id="270" r:id="rId20"/>
    <p:sldId id="278" r:id="rId21"/>
    <p:sldId id="271" r:id="rId22"/>
    <p:sldId id="280" r:id="rId23"/>
    <p:sldId id="272" r:id="rId24"/>
    <p:sldId id="279" r:id="rId25"/>
    <p:sldId id="260"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B1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6327"/>
  </p:normalViewPr>
  <p:slideViewPr>
    <p:cSldViewPr snapToGrid="0" snapToObjects="1">
      <p:cViewPr varScale="1">
        <p:scale>
          <a:sx n="115" d="100"/>
          <a:sy n="115" d="100"/>
        </p:scale>
        <p:origin x="149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2282204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5400" b="1" i="0">
                <a:latin typeface="Arial" panose="020B0604020202020204" pitchFamily="34" charset="0"/>
                <a:cs typeface="Arial" panose="020B0604020202020204" pitchFamily="34" charset="0"/>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Tree>
    <p:extLst>
      <p:ext uri="{BB962C8B-B14F-4D97-AF65-F5344CB8AC3E}">
        <p14:creationId xmlns:p14="http://schemas.microsoft.com/office/powerpoint/2010/main" val="1227760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uadroTexto 2">
            <a:extLst>
              <a:ext uri="{FF2B5EF4-FFF2-40B4-BE49-F238E27FC236}">
                <a16:creationId xmlns:a16="http://schemas.microsoft.com/office/drawing/2014/main" id="{8FFFA424-AD97-4C4D-A89D-E58087538225}"/>
              </a:ext>
            </a:extLst>
          </p:cNvPr>
          <p:cNvSpPr txBox="1"/>
          <p:nvPr userDrawn="1"/>
        </p:nvSpPr>
        <p:spPr>
          <a:xfrm>
            <a:off x="628650" y="1868557"/>
            <a:ext cx="7886700" cy="1785104"/>
          </a:xfrm>
          <a:prstGeom prst="rect">
            <a:avLst/>
          </a:prstGeom>
          <a:noFill/>
        </p:spPr>
        <p:txBody>
          <a:bodyPr wrap="square" rtlCol="0">
            <a:spAutoFit/>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 sz="2400" dirty="0">
                <a:solidFill>
                  <a:srgbClr val="5FB1B6"/>
                </a:solidFill>
              </a:rPr>
              <a:t>Haga clic para modificar los estilos de texto del patrón</a:t>
            </a:r>
          </a:p>
          <a:p>
            <a:pPr marL="742950" marR="0" lvl="1"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 sz="2000" dirty="0">
                <a:solidFill>
                  <a:srgbClr val="5FB1B6"/>
                </a:solidFill>
              </a:rPr>
              <a:t>Segundo nivel</a:t>
            </a:r>
          </a:p>
          <a:p>
            <a:pPr marL="1200150" marR="0" lvl="2"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 sz="1800" dirty="0">
                <a:solidFill>
                  <a:srgbClr val="5FB1B6"/>
                </a:solidFill>
              </a:rPr>
              <a:t>Tercer nivel</a:t>
            </a:r>
          </a:p>
          <a:p>
            <a:pPr marL="1657350" marR="0" lvl="3"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 sz="1600" dirty="0">
                <a:solidFill>
                  <a:srgbClr val="5FB1B6"/>
                </a:solidFill>
              </a:rPr>
              <a:t>Cuarto nivel</a:t>
            </a:r>
          </a:p>
          <a:p>
            <a:pPr marL="2114550" marR="0" lvl="4"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 sz="1400" dirty="0">
                <a:solidFill>
                  <a:srgbClr val="5FB1B6"/>
                </a:solidFill>
              </a:rPr>
              <a:t>Quinto nivel</a:t>
            </a:r>
          </a:p>
          <a:p>
            <a:pPr marL="285750" indent="-285750">
              <a:buFont typeface="Arial" panose="020B0604020202020204" pitchFamily="34" charset="0"/>
              <a:buChar char="•"/>
            </a:pPr>
            <a:endParaRPr lang="es-ES" dirty="0">
              <a:solidFill>
                <a:srgbClr val="5FB1B6"/>
              </a:solidFill>
            </a:endParaRPr>
          </a:p>
        </p:txBody>
      </p:sp>
    </p:spTree>
    <p:extLst>
      <p:ext uri="{BB962C8B-B14F-4D97-AF65-F5344CB8AC3E}">
        <p14:creationId xmlns:p14="http://schemas.microsoft.com/office/powerpoint/2010/main" val="1701349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ncabezado de sección">
    <p:spTree>
      <p:nvGrpSpPr>
        <p:cNvPr id="1" name=""/>
        <p:cNvGrpSpPr/>
        <p:nvPr/>
      </p:nvGrpSpPr>
      <p:grpSpPr>
        <a:xfrm>
          <a:off x="0" y="0"/>
          <a:ext cx="0" cy="0"/>
          <a:chOff x="0" y="0"/>
          <a:chExt cx="0" cy="0"/>
        </a:xfrm>
      </p:grpSpPr>
      <p:pic>
        <p:nvPicPr>
          <p:cNvPr id="8" name="Imagen 7" descr="Imagen que contiene cuchillo&#10;&#10;Descripción generada automáticamente">
            <a:extLst>
              <a:ext uri="{FF2B5EF4-FFF2-40B4-BE49-F238E27FC236}">
                <a16:creationId xmlns:a16="http://schemas.microsoft.com/office/drawing/2014/main" id="{8011B798-7356-844C-B7D3-FE4FE2313748}"/>
              </a:ext>
            </a:extLst>
          </p:cNvPr>
          <p:cNvPicPr>
            <a:picLocks noChangeAspect="1"/>
          </p:cNvPicPr>
          <p:nvPr userDrawn="1"/>
        </p:nvPicPr>
        <p:blipFill>
          <a:blip r:embed="rId2"/>
          <a:stretch>
            <a:fillRect/>
          </a:stretch>
        </p:blipFill>
        <p:spPr>
          <a:xfrm>
            <a:off x="0" y="0"/>
            <a:ext cx="9144000" cy="2679700"/>
          </a:xfrm>
          <a:prstGeom prst="rect">
            <a:avLst/>
          </a:prstGeom>
        </p:spPr>
      </p:pic>
    </p:spTree>
    <p:extLst>
      <p:ext uri="{BB962C8B-B14F-4D97-AF65-F5344CB8AC3E}">
        <p14:creationId xmlns:p14="http://schemas.microsoft.com/office/powerpoint/2010/main" val="1983139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2B6E1A3F-71CF-0349-ACBD-CC8A84EE63AF}"/>
              </a:ext>
            </a:extLst>
          </p:cNvPr>
          <p:cNvPicPr>
            <a:picLocks noChangeAspect="1"/>
          </p:cNvPicPr>
          <p:nvPr userDrawn="1"/>
        </p:nvPicPr>
        <p:blipFill>
          <a:blip r:embed="rId2"/>
          <a:stretch>
            <a:fillRect/>
          </a:stretch>
        </p:blipFill>
        <p:spPr>
          <a:xfrm>
            <a:off x="288235" y="2387601"/>
            <a:ext cx="8855765" cy="2997200"/>
          </a:xfrm>
          <a:prstGeom prst="rect">
            <a:avLst/>
          </a:prstGeom>
        </p:spPr>
      </p:pic>
    </p:spTree>
    <p:extLst>
      <p:ext uri="{BB962C8B-B14F-4D97-AF65-F5344CB8AC3E}">
        <p14:creationId xmlns:p14="http://schemas.microsoft.com/office/powerpoint/2010/main" val="18973953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Autofit/>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628650" y="1825624"/>
            <a:ext cx="7886700" cy="4667249"/>
          </a:xfrm>
          <a:prstGeom prst="rect">
            <a:avLst/>
          </a:prstGeom>
        </p:spPr>
        <p:txBody>
          <a:bodyPr vert="horz" lIns="91440" tIns="45720" rIns="91440" bIns="45720" rtlCol="0">
            <a:normAutofit/>
          </a:body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n-US" dirty="0"/>
          </a:p>
        </p:txBody>
      </p:sp>
    </p:spTree>
    <p:extLst>
      <p:ext uri="{BB962C8B-B14F-4D97-AF65-F5344CB8AC3E}">
        <p14:creationId xmlns:p14="http://schemas.microsoft.com/office/powerpoint/2010/main" val="1166843820"/>
      </p:ext>
    </p:extLst>
  </p:cSld>
  <p:clrMap bg1="lt1" tx1="dk1" bg2="lt2" tx2="dk2" accent1="accent1" accent2="accent2" accent3="accent3" accent4="accent4" accent5="accent5" accent6="accent6" hlink="hlink" folHlink="folHlink"/>
  <p:sldLayoutIdLst>
    <p:sldLayoutId id="2147483667" r:id="rId1"/>
    <p:sldLayoutId id="2147483661" r:id="rId2"/>
    <p:sldLayoutId id="2147483662" r:id="rId3"/>
    <p:sldLayoutId id="2147483663" r:id="rId4"/>
    <p:sldLayoutId id="2147483672" r:id="rId5"/>
  </p:sldLayoutIdLst>
  <p:txStyles>
    <p:titleStyle>
      <a:lvl1pPr algn="l" defTabSz="914400" rtl="0" eaLnBrk="1" latinLnBrk="0" hangingPunct="1">
        <a:lnSpc>
          <a:spcPct val="90000"/>
        </a:lnSpc>
        <a:spcBef>
          <a:spcPct val="0"/>
        </a:spcBef>
        <a:buNone/>
        <a:defRPr sz="4400" b="1" kern="1200">
          <a:solidFill>
            <a:srgbClr val="5FB1B6"/>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euskadi.eus/contenidos/informacion/cevime_infac_2020/es_def/adjuntos/INFAC_Vol_28_3_doble-antiagregacion_es.pdf" TargetMode="Externa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1130531" y="906087"/>
            <a:ext cx="7099069" cy="4031873"/>
          </a:xfrm>
          <a:prstGeom prst="rect">
            <a:avLst/>
          </a:prstGeom>
          <a:noFill/>
        </p:spPr>
        <p:txBody>
          <a:bodyPr wrap="square" rtlCol="0">
            <a:spAutoFit/>
          </a:bodyPr>
          <a:lstStyle/>
          <a:p>
            <a:pPr algn="just"/>
            <a:r>
              <a:rPr lang="es-ES" sz="2400" dirty="0" smtClean="0">
                <a:solidFill>
                  <a:srgbClr val="4BACC6"/>
                </a:solidFill>
                <a:latin typeface="Arial Black" pitchFamily="34" charset="0"/>
              </a:rPr>
              <a:t>DURACIÓN ÓPTIMA DEL TRATAMIENTO ANTIAGREGANTE PLAQUETARIO DOBLE (TAPD): CONTINÚA LA CONTROVESIA</a:t>
            </a:r>
          </a:p>
          <a:p>
            <a:endParaRPr lang="es-ES" dirty="0">
              <a:solidFill>
                <a:srgbClr val="4BACC6"/>
              </a:solidFill>
              <a:latin typeface="Arial Black" pitchFamily="34" charset="0"/>
            </a:endParaRPr>
          </a:p>
          <a:p>
            <a:endParaRPr lang="es-ES" dirty="0" smtClean="0">
              <a:solidFill>
                <a:srgbClr val="4BACC6"/>
              </a:solidFill>
              <a:latin typeface="Arial Black" pitchFamily="34" charset="0"/>
            </a:endParaRPr>
          </a:p>
          <a:p>
            <a:endParaRPr lang="es-ES" dirty="0">
              <a:solidFill>
                <a:srgbClr val="4BACC6"/>
              </a:solidFill>
              <a:latin typeface="Arial Black" pitchFamily="34" charset="0"/>
            </a:endParaRPr>
          </a:p>
          <a:p>
            <a:endParaRPr lang="es-ES" dirty="0" smtClean="0">
              <a:solidFill>
                <a:srgbClr val="4BACC6"/>
              </a:solidFill>
              <a:latin typeface="Arial Black" pitchFamily="34" charset="0"/>
            </a:endParaRPr>
          </a:p>
          <a:p>
            <a:endParaRPr lang="es-ES" dirty="0" smtClean="0">
              <a:solidFill>
                <a:srgbClr val="4BACC6"/>
              </a:solidFill>
              <a:latin typeface="Arial Black" pitchFamily="34" charset="0"/>
            </a:endParaRPr>
          </a:p>
          <a:p>
            <a:endParaRPr lang="es-ES" dirty="0">
              <a:solidFill>
                <a:srgbClr val="4BACC6"/>
              </a:solidFill>
              <a:latin typeface="Arial Black" pitchFamily="34" charset="0"/>
            </a:endParaRPr>
          </a:p>
          <a:p>
            <a:endParaRPr lang="es-ES" dirty="0" smtClean="0">
              <a:solidFill>
                <a:srgbClr val="4BACC6"/>
              </a:solidFill>
              <a:latin typeface="Arial Black" pitchFamily="34" charset="0"/>
            </a:endParaRPr>
          </a:p>
          <a:p>
            <a:endParaRPr lang="es-ES" sz="2000" dirty="0">
              <a:solidFill>
                <a:srgbClr val="4BACC6"/>
              </a:solidFill>
              <a:latin typeface="Arial Black" pitchFamily="34" charset="0"/>
            </a:endParaRPr>
          </a:p>
          <a:p>
            <a:r>
              <a:rPr lang="es-ES_tradnl" sz="2000" dirty="0" smtClean="0">
                <a:solidFill>
                  <a:srgbClr val="4BACC6"/>
                </a:solidFill>
                <a:latin typeface="Arial Black" pitchFamily="34" charset="0"/>
              </a:rPr>
              <a:t>Volumen </a:t>
            </a:r>
            <a:r>
              <a:rPr lang="es-ES_tradnl" sz="2000" dirty="0">
                <a:solidFill>
                  <a:srgbClr val="4BACC6"/>
                </a:solidFill>
                <a:latin typeface="Arial Black" pitchFamily="34" charset="0"/>
              </a:rPr>
              <a:t>28, Nº </a:t>
            </a:r>
            <a:r>
              <a:rPr lang="es-ES_tradnl" sz="2000" dirty="0" smtClean="0">
                <a:solidFill>
                  <a:srgbClr val="4BACC6"/>
                </a:solidFill>
                <a:latin typeface="Arial Black" pitchFamily="34" charset="0"/>
              </a:rPr>
              <a:t>3 </a:t>
            </a:r>
            <a:r>
              <a:rPr lang="es-ES_tradnl" sz="2000" dirty="0">
                <a:solidFill>
                  <a:srgbClr val="4BACC6"/>
                </a:solidFill>
                <a:latin typeface="Arial Black" pitchFamily="34" charset="0"/>
              </a:rPr>
              <a:t>2020</a:t>
            </a:r>
            <a:endParaRPr lang="es-ES" sz="2000" dirty="0">
              <a:solidFill>
                <a:srgbClr val="4BACC6"/>
              </a:solidFill>
              <a:latin typeface="Arial Black" pitchFamily="34" charset="0"/>
            </a:endParaRPr>
          </a:p>
          <a:p>
            <a:endParaRPr lang="es-ES" sz="2000" dirty="0"/>
          </a:p>
        </p:txBody>
      </p:sp>
    </p:spTree>
    <p:extLst>
      <p:ext uri="{BB962C8B-B14F-4D97-AF65-F5344CB8AC3E}">
        <p14:creationId xmlns:p14="http://schemas.microsoft.com/office/powerpoint/2010/main" val="1444263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3141982625"/>
              </p:ext>
            </p:extLst>
          </p:nvPr>
        </p:nvGraphicFramePr>
        <p:xfrm>
          <a:off x="471576" y="344579"/>
          <a:ext cx="7896045" cy="5854269"/>
        </p:xfrm>
        <a:graphic>
          <a:graphicData uri="http://schemas.openxmlformats.org/drawingml/2006/table">
            <a:tbl>
              <a:tblPr firstRow="1" bandRow="1">
                <a:tableStyleId>{5C22544A-7EE6-4342-B048-85BDC9FD1C3A}</a:tableStyleId>
              </a:tblPr>
              <a:tblGrid>
                <a:gridCol w="7896045">
                  <a:extLst>
                    <a:ext uri="{9D8B030D-6E8A-4147-A177-3AD203B41FA5}">
                      <a16:colId xmlns:a16="http://schemas.microsoft.com/office/drawing/2014/main" val="3126422369"/>
                    </a:ext>
                  </a:extLst>
                </a:gridCol>
              </a:tblGrid>
              <a:tr h="282091">
                <a:tc>
                  <a:txBody>
                    <a:bodyPr/>
                    <a:lstStyle/>
                    <a:p>
                      <a:r>
                        <a:rPr lang="es-ES" sz="1400" dirty="0" smtClean="0"/>
                        <a:t>Recomendaciones de la guía europea</a:t>
                      </a:r>
                      <a:endParaRPr lang="es-ES" sz="1400" dirty="0"/>
                    </a:p>
                  </a:txBody>
                  <a:tcPr>
                    <a:solidFill>
                      <a:srgbClr val="5FB1B6"/>
                    </a:solidFill>
                  </a:tcPr>
                </a:tc>
                <a:extLst>
                  <a:ext uri="{0D108BD9-81ED-4DB2-BD59-A6C34878D82A}">
                    <a16:rowId xmlns:a16="http://schemas.microsoft.com/office/drawing/2014/main" val="4206543579"/>
                  </a:ext>
                </a:extLst>
              </a:tr>
              <a:tr h="1584370">
                <a:tc>
                  <a:txBody>
                    <a:bodyPr/>
                    <a:lstStyle/>
                    <a:p>
                      <a:r>
                        <a:rPr lang="es-ES" sz="1400" b="0" i="0" u="none" strike="noStrike" kern="1200" baseline="0" dirty="0" smtClean="0">
                          <a:solidFill>
                            <a:schemeClr val="dk1"/>
                          </a:solidFill>
                          <a:latin typeface="+mn-lt"/>
                          <a:ea typeface="+mn-ea"/>
                          <a:cs typeface="+mn-cs"/>
                        </a:rPr>
                        <a:t>“</a:t>
                      </a:r>
                      <a:r>
                        <a:rPr lang="es-ES" sz="1600" b="0" i="0" u="none" strike="noStrike" kern="1200" baseline="0" dirty="0" smtClean="0">
                          <a:solidFill>
                            <a:schemeClr val="dk1"/>
                          </a:solidFill>
                          <a:latin typeface="+mn-lt"/>
                          <a:ea typeface="+mn-ea"/>
                          <a:cs typeface="+mn-cs"/>
                        </a:rPr>
                        <a:t>triple terapia” con AAS + </a:t>
                      </a:r>
                      <a:r>
                        <a:rPr lang="es-ES" sz="1600" b="0" i="0" u="none" strike="noStrike" kern="1200" baseline="0" dirty="0" err="1" smtClean="0">
                          <a:solidFill>
                            <a:schemeClr val="dk1"/>
                          </a:solidFill>
                          <a:latin typeface="+mn-lt"/>
                          <a:ea typeface="+mn-ea"/>
                          <a:cs typeface="+mn-cs"/>
                        </a:rPr>
                        <a:t>clopidogrel</a:t>
                      </a:r>
                      <a:r>
                        <a:rPr lang="es-ES" sz="1600" b="0" i="0" u="none" strike="noStrike" kern="1200" baseline="0" dirty="0" smtClean="0">
                          <a:solidFill>
                            <a:schemeClr val="dk1"/>
                          </a:solidFill>
                          <a:latin typeface="+mn-lt"/>
                          <a:ea typeface="+mn-ea"/>
                          <a:cs typeface="+mn-cs"/>
                        </a:rPr>
                        <a:t> + ACO durante 1 mes, independientemente del tipo de </a:t>
                      </a:r>
                      <a:r>
                        <a:rPr lang="es-ES" sz="1600" b="0" i="0" u="none" strike="noStrike" kern="1200" baseline="0" dirty="0" err="1" smtClean="0">
                          <a:solidFill>
                            <a:schemeClr val="dk1"/>
                          </a:solidFill>
                          <a:latin typeface="+mn-lt"/>
                          <a:ea typeface="+mn-ea"/>
                          <a:cs typeface="+mn-cs"/>
                        </a:rPr>
                        <a:t>stent</a:t>
                      </a:r>
                      <a:r>
                        <a:rPr lang="es-ES" sz="1600" b="0" i="0" u="none" strike="noStrike" kern="1200" baseline="0" dirty="0" smtClean="0">
                          <a:solidFill>
                            <a:schemeClr val="dk1"/>
                          </a:solidFill>
                          <a:latin typeface="+mn-lt"/>
                          <a:ea typeface="+mn-ea"/>
                          <a:cs typeface="+mn-cs"/>
                        </a:rPr>
                        <a:t>. </a:t>
                      </a:r>
                    </a:p>
                    <a:p>
                      <a:pPr marL="285750" indent="-285750">
                        <a:buFont typeface="Arial" panose="020B0604020202020204" pitchFamily="34" charset="0"/>
                        <a:buChar char="•"/>
                      </a:pPr>
                      <a:r>
                        <a:rPr lang="es-ES" sz="1600" b="0" i="0" u="none" strike="noStrike" kern="1200" baseline="0" dirty="0" smtClean="0">
                          <a:solidFill>
                            <a:schemeClr val="dk1"/>
                          </a:solidFill>
                          <a:latin typeface="+mn-lt"/>
                          <a:ea typeface="+mn-ea"/>
                          <a:cs typeface="+mn-cs"/>
                        </a:rPr>
                        <a:t>En pacientes de alto riesgo isquémico que excedan el riesgo hemorrágico: se debe considerar prolongar la triple terapia más de 1 mes (hasta 6 meses). </a:t>
                      </a:r>
                    </a:p>
                    <a:p>
                      <a:pPr marL="285750" indent="-285750">
                        <a:buFont typeface="Arial" panose="020B0604020202020204" pitchFamily="34" charset="0"/>
                        <a:buChar char="•"/>
                      </a:pPr>
                      <a:r>
                        <a:rPr lang="es-ES" sz="1600" b="0" i="0" u="none" strike="noStrike" kern="1200" baseline="0" dirty="0" smtClean="0">
                          <a:solidFill>
                            <a:schemeClr val="dk1"/>
                          </a:solidFill>
                          <a:latin typeface="+mn-lt"/>
                          <a:ea typeface="+mn-ea"/>
                          <a:cs typeface="+mn-cs"/>
                        </a:rPr>
                        <a:t>En pacientes con un riesgo hemorrágico que exceda el isquémico recomiendan considerar el tratamiento doble con </a:t>
                      </a:r>
                      <a:r>
                        <a:rPr lang="es-ES" sz="1600" b="0" i="0" u="none" strike="noStrike" kern="1200" baseline="0" dirty="0" err="1" smtClean="0">
                          <a:solidFill>
                            <a:schemeClr val="dk1"/>
                          </a:solidFill>
                          <a:latin typeface="+mn-lt"/>
                          <a:ea typeface="+mn-ea"/>
                          <a:cs typeface="+mn-cs"/>
                        </a:rPr>
                        <a:t>clopidogrel</a:t>
                      </a:r>
                      <a:r>
                        <a:rPr lang="es-ES" sz="1600" b="0" i="0" u="none" strike="noStrike" kern="1200" baseline="0" dirty="0" smtClean="0">
                          <a:solidFill>
                            <a:schemeClr val="dk1"/>
                          </a:solidFill>
                          <a:latin typeface="+mn-lt"/>
                          <a:ea typeface="+mn-ea"/>
                          <a:cs typeface="+mn-cs"/>
                        </a:rPr>
                        <a:t> y ACO.</a:t>
                      </a:r>
                    </a:p>
                    <a:p>
                      <a:pPr marL="0" indent="0">
                        <a:buFont typeface="Arial" panose="020B0604020202020204" pitchFamily="34" charset="0"/>
                        <a:buNone/>
                      </a:pPr>
                      <a:endParaRPr lang="es-ES" sz="1600" dirty="0"/>
                    </a:p>
                  </a:txBody>
                  <a:tcPr>
                    <a:solidFill>
                      <a:srgbClr val="5FB1B6">
                        <a:alpha val="12000"/>
                      </a:srgbClr>
                    </a:solidFill>
                  </a:tcPr>
                </a:tc>
                <a:extLst>
                  <a:ext uri="{0D108BD9-81ED-4DB2-BD59-A6C34878D82A}">
                    <a16:rowId xmlns:a16="http://schemas.microsoft.com/office/drawing/2014/main" val="1201375162"/>
                  </a:ext>
                </a:extLst>
              </a:tr>
              <a:tr h="874483">
                <a:tc>
                  <a:txBody>
                    <a:bodyPr/>
                    <a:lstStyle/>
                    <a:p>
                      <a:r>
                        <a:rPr lang="es-ES" sz="1600" b="0" i="0" u="none" strike="noStrike" kern="1200" baseline="0" dirty="0" err="1" smtClean="0">
                          <a:solidFill>
                            <a:schemeClr val="dk1"/>
                          </a:solidFill>
                          <a:latin typeface="+mn-lt"/>
                          <a:ea typeface="+mn-ea"/>
                          <a:cs typeface="+mn-cs"/>
                        </a:rPr>
                        <a:t>Clopidogrel</a:t>
                      </a:r>
                      <a:r>
                        <a:rPr lang="es-ES" sz="1600" b="0" i="0" u="none" strike="noStrike" kern="1200" baseline="0" dirty="0" smtClean="0">
                          <a:solidFill>
                            <a:schemeClr val="dk1"/>
                          </a:solidFill>
                          <a:latin typeface="+mn-lt"/>
                          <a:ea typeface="+mn-ea"/>
                          <a:cs typeface="+mn-cs"/>
                        </a:rPr>
                        <a:t> es el inhibidor P2Y</a:t>
                      </a:r>
                      <a:r>
                        <a:rPr lang="es-ES" sz="1600" b="0" i="0" u="none" strike="noStrike" kern="1200" baseline="-25000" dirty="0" smtClean="0">
                          <a:solidFill>
                            <a:schemeClr val="dk1"/>
                          </a:solidFill>
                          <a:latin typeface="+mn-lt"/>
                          <a:ea typeface="+mn-ea"/>
                          <a:cs typeface="+mn-cs"/>
                        </a:rPr>
                        <a:t>12 </a:t>
                      </a:r>
                      <a:r>
                        <a:rPr lang="es-ES" sz="1600" b="0" i="0" u="none" strike="noStrike" kern="1200" baseline="0" dirty="0" smtClean="0">
                          <a:solidFill>
                            <a:schemeClr val="dk1"/>
                          </a:solidFill>
                          <a:latin typeface="+mn-lt"/>
                          <a:ea typeface="+mn-ea"/>
                          <a:cs typeface="+mn-cs"/>
                        </a:rPr>
                        <a:t>de elección, debido a que produce menos hemorragias graves que </a:t>
                      </a:r>
                      <a:r>
                        <a:rPr lang="es-ES" sz="1600" b="0" i="0" u="none" strike="noStrike" kern="1200" baseline="0" dirty="0" err="1" smtClean="0">
                          <a:solidFill>
                            <a:schemeClr val="dk1"/>
                          </a:solidFill>
                          <a:latin typeface="+mn-lt"/>
                          <a:ea typeface="+mn-ea"/>
                          <a:cs typeface="+mn-cs"/>
                        </a:rPr>
                        <a:t>ticagrelor</a:t>
                      </a:r>
                      <a:r>
                        <a:rPr lang="es-ES" sz="1600" b="0" i="0" u="none" strike="noStrike" kern="1200" baseline="0" dirty="0" smtClean="0">
                          <a:solidFill>
                            <a:schemeClr val="dk1"/>
                          </a:solidFill>
                          <a:latin typeface="+mn-lt"/>
                          <a:ea typeface="+mn-ea"/>
                          <a:cs typeface="+mn-cs"/>
                        </a:rPr>
                        <a:t> y </a:t>
                      </a:r>
                      <a:r>
                        <a:rPr lang="es-ES" sz="1600" b="0" i="0" u="none" strike="noStrike" kern="1200" baseline="0" dirty="0" err="1" smtClean="0">
                          <a:solidFill>
                            <a:schemeClr val="dk1"/>
                          </a:solidFill>
                          <a:latin typeface="+mn-lt"/>
                          <a:ea typeface="+mn-ea"/>
                          <a:cs typeface="+mn-cs"/>
                        </a:rPr>
                        <a:t>prasugrel</a:t>
                      </a:r>
                      <a:r>
                        <a:rPr lang="es-ES" sz="1600" b="0" i="0" u="none" strike="noStrike" kern="1200" baseline="0" dirty="0" smtClean="0">
                          <a:solidFill>
                            <a:schemeClr val="dk1"/>
                          </a:solidFill>
                          <a:latin typeface="+mn-lt"/>
                          <a:ea typeface="+mn-ea"/>
                          <a:cs typeface="+mn-cs"/>
                        </a:rPr>
                        <a:t>. No se recomienda </a:t>
                      </a:r>
                      <a:r>
                        <a:rPr lang="es-ES" sz="1600" b="0" i="0" u="none" strike="noStrike" kern="1200" baseline="0" dirty="0" err="1" smtClean="0">
                          <a:solidFill>
                            <a:schemeClr val="dk1"/>
                          </a:solidFill>
                          <a:latin typeface="+mn-lt"/>
                          <a:ea typeface="+mn-ea"/>
                          <a:cs typeface="+mn-cs"/>
                        </a:rPr>
                        <a:t>ticagrelor</a:t>
                      </a:r>
                      <a:r>
                        <a:rPr lang="es-ES" sz="1600" b="0" i="0" u="none" strike="noStrike" kern="1200" baseline="0" dirty="0" smtClean="0">
                          <a:solidFill>
                            <a:schemeClr val="dk1"/>
                          </a:solidFill>
                          <a:latin typeface="+mn-lt"/>
                          <a:ea typeface="+mn-ea"/>
                          <a:cs typeface="+mn-cs"/>
                        </a:rPr>
                        <a:t> o </a:t>
                      </a:r>
                      <a:r>
                        <a:rPr lang="es-ES" sz="1600" b="0" i="0" u="none" strike="noStrike" kern="1200" baseline="0" dirty="0" err="1" smtClean="0">
                          <a:solidFill>
                            <a:schemeClr val="dk1"/>
                          </a:solidFill>
                          <a:latin typeface="+mn-lt"/>
                          <a:ea typeface="+mn-ea"/>
                          <a:cs typeface="+mn-cs"/>
                        </a:rPr>
                        <a:t>prasugrel</a:t>
                      </a:r>
                      <a:r>
                        <a:rPr lang="es-ES" sz="1600" b="0" i="0" u="none" strike="noStrike" kern="1200" baseline="0" dirty="0" smtClean="0">
                          <a:solidFill>
                            <a:schemeClr val="dk1"/>
                          </a:solidFill>
                          <a:latin typeface="+mn-lt"/>
                          <a:ea typeface="+mn-ea"/>
                          <a:cs typeface="+mn-cs"/>
                        </a:rPr>
                        <a:t> como parte del tratamiento triple con AAS + ACO. Se recomienda el uso sistemático de inhibidores de la bomba de protones (IBP). </a:t>
                      </a:r>
                      <a:endParaRPr lang="es-ES" sz="1600" dirty="0"/>
                    </a:p>
                  </a:txBody>
                  <a:tcPr>
                    <a:solidFill>
                      <a:srgbClr val="5FB1B6">
                        <a:alpha val="12000"/>
                      </a:srgbClr>
                    </a:solidFill>
                  </a:tcPr>
                </a:tc>
                <a:extLst>
                  <a:ext uri="{0D108BD9-81ED-4DB2-BD59-A6C34878D82A}">
                    <a16:rowId xmlns:a16="http://schemas.microsoft.com/office/drawing/2014/main" val="4074381541"/>
                  </a:ext>
                </a:extLst>
              </a:tr>
              <a:tr h="1153291">
                <a:tc>
                  <a:txBody>
                    <a:bodyPr/>
                    <a:lstStyle/>
                    <a:p>
                      <a:r>
                        <a:rPr lang="es-ES" sz="1600" b="0" i="0" u="none" strike="noStrike" kern="1200" baseline="0" dirty="0" smtClean="0">
                          <a:solidFill>
                            <a:schemeClr val="dk1"/>
                          </a:solidFill>
                          <a:latin typeface="+mn-lt"/>
                          <a:ea typeface="+mn-ea"/>
                          <a:cs typeface="+mn-cs"/>
                        </a:rPr>
                        <a:t>Dosificación de los anticoagulantes</a:t>
                      </a:r>
                    </a:p>
                    <a:p>
                      <a:pPr marL="285750" indent="-285750">
                        <a:buFont typeface="Arial" panose="020B0604020202020204" pitchFamily="34" charset="0"/>
                        <a:buChar char="•"/>
                      </a:pPr>
                      <a:r>
                        <a:rPr lang="es-ES" sz="1600" b="0" i="0" u="none" strike="noStrike" kern="1200" baseline="0" dirty="0" smtClean="0">
                          <a:solidFill>
                            <a:schemeClr val="dk1"/>
                          </a:solidFill>
                          <a:latin typeface="+mn-lt"/>
                          <a:ea typeface="+mn-ea"/>
                          <a:cs typeface="+mn-cs"/>
                        </a:rPr>
                        <a:t>Anticoagulantes orales directos (ACOD): considerar la dosis efectiva más baja. </a:t>
                      </a:r>
                    </a:p>
                    <a:p>
                      <a:pPr marL="285750" indent="-285750">
                        <a:buFont typeface="Arial" panose="020B0604020202020204" pitchFamily="34" charset="0"/>
                        <a:buChar char="•"/>
                      </a:pPr>
                      <a:r>
                        <a:rPr lang="es-ES" sz="1600" b="0" i="0" u="none" strike="noStrike" kern="1200" baseline="0" dirty="0" smtClean="0">
                          <a:solidFill>
                            <a:schemeClr val="dk1"/>
                          </a:solidFill>
                          <a:latin typeface="+mn-lt"/>
                          <a:ea typeface="+mn-ea"/>
                          <a:cs typeface="+mn-cs"/>
                        </a:rPr>
                        <a:t>Antagonistas de la vitamina K (AVK): considerar que el INR se mantenga en la parte baja del intervalo recomendado (2 a 2,5, en fibrilación auricular) y una frecuencia de controles de INR que asegure una permanencia en rango terapéutico &gt; 65-70%. </a:t>
                      </a:r>
                    </a:p>
                  </a:txBody>
                  <a:tcPr>
                    <a:solidFill>
                      <a:srgbClr val="5FB1B6">
                        <a:alpha val="12000"/>
                      </a:srgbClr>
                    </a:solidFill>
                  </a:tcPr>
                </a:tc>
                <a:extLst>
                  <a:ext uri="{0D108BD9-81ED-4DB2-BD59-A6C34878D82A}">
                    <a16:rowId xmlns:a16="http://schemas.microsoft.com/office/drawing/2014/main" val="794568933"/>
                  </a:ext>
                </a:extLst>
              </a:tr>
              <a:tr h="1373709">
                <a:tc>
                  <a:txBody>
                    <a:bodyPr/>
                    <a:lstStyle/>
                    <a:p>
                      <a:pPr marL="0" indent="0">
                        <a:buFont typeface="Arial" panose="020B0604020202020204" pitchFamily="34" charset="0"/>
                        <a:buNone/>
                      </a:pPr>
                      <a:r>
                        <a:rPr lang="es-ES" sz="1600" b="0" i="0" u="none" strike="noStrike" kern="1200" baseline="0" dirty="0" smtClean="0">
                          <a:solidFill>
                            <a:schemeClr val="dk1"/>
                          </a:solidFill>
                          <a:latin typeface="+mn-lt"/>
                          <a:ea typeface="+mn-ea"/>
                          <a:cs typeface="+mn-cs"/>
                        </a:rPr>
                        <a:t>Tras los 12 meses de la ICP, se debe considerar interrumpir el tratamiento </a:t>
                      </a:r>
                      <a:r>
                        <a:rPr lang="es-ES" sz="1600" b="0" i="0" u="none" strike="noStrike" kern="1200" baseline="0" dirty="0" err="1" smtClean="0">
                          <a:solidFill>
                            <a:schemeClr val="dk1"/>
                          </a:solidFill>
                          <a:latin typeface="+mn-lt"/>
                          <a:ea typeface="+mn-ea"/>
                          <a:cs typeface="+mn-cs"/>
                        </a:rPr>
                        <a:t>antiagregante</a:t>
                      </a:r>
                      <a:r>
                        <a:rPr lang="es-ES" sz="1600" b="0" i="0" u="none" strike="noStrike" kern="1200" baseline="0" dirty="0" smtClean="0">
                          <a:solidFill>
                            <a:schemeClr val="dk1"/>
                          </a:solidFill>
                          <a:latin typeface="+mn-lt"/>
                          <a:ea typeface="+mn-ea"/>
                          <a:cs typeface="+mn-cs"/>
                        </a:rPr>
                        <a:t> de los pacientes estabilizados libres de eventos 12 meses después de la implantación del </a:t>
                      </a:r>
                      <a:r>
                        <a:rPr lang="es-ES" sz="1600" b="0" i="0" u="none" strike="noStrike" kern="1200" baseline="0" dirty="0" err="1" smtClean="0">
                          <a:solidFill>
                            <a:schemeClr val="dk1"/>
                          </a:solidFill>
                          <a:latin typeface="+mn-lt"/>
                          <a:ea typeface="+mn-ea"/>
                          <a:cs typeface="+mn-cs"/>
                        </a:rPr>
                        <a:t>stent</a:t>
                      </a:r>
                      <a:r>
                        <a:rPr lang="es-ES" sz="1600" b="0" i="0" u="none" strike="noStrike" kern="1200" baseline="0" dirty="0" smtClean="0">
                          <a:solidFill>
                            <a:schemeClr val="dk1"/>
                          </a:solidFill>
                          <a:latin typeface="+mn-lt"/>
                          <a:ea typeface="+mn-ea"/>
                          <a:cs typeface="+mn-cs"/>
                        </a:rPr>
                        <a:t>. </a:t>
                      </a:r>
                      <a:endParaRPr lang="es-ES" sz="1600" b="0" i="0" u="none" strike="noStrike" kern="1200" baseline="0" dirty="0">
                        <a:solidFill>
                          <a:schemeClr val="dk1"/>
                        </a:solidFill>
                        <a:latin typeface="+mn-lt"/>
                        <a:ea typeface="+mn-ea"/>
                        <a:cs typeface="+mn-cs"/>
                      </a:endParaRPr>
                    </a:p>
                  </a:txBody>
                  <a:tcPr>
                    <a:solidFill>
                      <a:srgbClr val="5FB1B6">
                        <a:alpha val="12000"/>
                      </a:srgbClr>
                    </a:solidFill>
                  </a:tcPr>
                </a:tc>
                <a:extLst>
                  <a:ext uri="{0D108BD9-81ED-4DB2-BD59-A6C34878D82A}">
                    <a16:rowId xmlns:a16="http://schemas.microsoft.com/office/drawing/2014/main" val="1176423440"/>
                  </a:ext>
                </a:extLst>
              </a:tr>
            </a:tbl>
          </a:graphicData>
        </a:graphic>
      </p:graphicFrame>
    </p:spTree>
    <p:extLst>
      <p:ext uri="{BB962C8B-B14F-4D97-AF65-F5344CB8AC3E}">
        <p14:creationId xmlns:p14="http://schemas.microsoft.com/office/powerpoint/2010/main" val="35001343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2933006452"/>
              </p:ext>
            </p:extLst>
          </p:nvPr>
        </p:nvGraphicFramePr>
        <p:xfrm>
          <a:off x="531961" y="560239"/>
          <a:ext cx="7896045" cy="5609451"/>
        </p:xfrm>
        <a:graphic>
          <a:graphicData uri="http://schemas.openxmlformats.org/drawingml/2006/table">
            <a:tbl>
              <a:tblPr firstRow="1" bandRow="1">
                <a:tableStyleId>{5C22544A-7EE6-4342-B048-85BDC9FD1C3A}</a:tableStyleId>
              </a:tblPr>
              <a:tblGrid>
                <a:gridCol w="7896045">
                  <a:extLst>
                    <a:ext uri="{9D8B030D-6E8A-4147-A177-3AD203B41FA5}">
                      <a16:colId xmlns:a16="http://schemas.microsoft.com/office/drawing/2014/main" val="3126422369"/>
                    </a:ext>
                  </a:extLst>
                </a:gridCol>
              </a:tblGrid>
              <a:tr h="247115">
                <a:tc>
                  <a:txBody>
                    <a:bodyPr/>
                    <a:lstStyle/>
                    <a:p>
                      <a:r>
                        <a:rPr lang="es-ES" sz="2000" b="1" kern="1200" dirty="0" smtClean="0">
                          <a:solidFill>
                            <a:schemeClr val="lt1"/>
                          </a:solidFill>
                          <a:latin typeface="+mn-lt"/>
                          <a:ea typeface="+mn-ea"/>
                          <a:cs typeface="+mn-cs"/>
                        </a:rPr>
                        <a:t>Nuevos estudios publicados tras la guía europea</a:t>
                      </a:r>
                      <a:endParaRPr lang="es-ES" sz="2000" b="1" kern="1200" dirty="0">
                        <a:solidFill>
                          <a:schemeClr val="lt1"/>
                        </a:solidFill>
                        <a:latin typeface="+mn-lt"/>
                        <a:ea typeface="+mn-ea"/>
                        <a:cs typeface="+mn-cs"/>
                      </a:endParaRPr>
                    </a:p>
                  </a:txBody>
                  <a:tcPr>
                    <a:solidFill>
                      <a:srgbClr val="5FB1B6"/>
                    </a:solidFill>
                  </a:tcPr>
                </a:tc>
                <a:extLst>
                  <a:ext uri="{0D108BD9-81ED-4DB2-BD59-A6C34878D82A}">
                    <a16:rowId xmlns:a16="http://schemas.microsoft.com/office/drawing/2014/main" val="4206543579"/>
                  </a:ext>
                </a:extLst>
              </a:tr>
              <a:tr h="480978">
                <a:tc>
                  <a:txBody>
                    <a:bodyPr/>
                    <a:lstStyle/>
                    <a:p>
                      <a:r>
                        <a:rPr lang="es-ES" sz="1600" b="0" i="0" u="none" strike="noStrike" kern="1200" baseline="0" dirty="0" smtClean="0">
                          <a:solidFill>
                            <a:schemeClr val="dk1"/>
                          </a:solidFill>
                          <a:latin typeface="+mn-lt"/>
                          <a:ea typeface="+mn-ea"/>
                          <a:cs typeface="+mn-cs"/>
                        </a:rPr>
                        <a:t>La tendencia actual, es la de acortar al máximo la duración de la “triple terapia” (TAPD + ACO), e incluso la de utilizar doble terapia con ACO + </a:t>
                      </a:r>
                      <a:r>
                        <a:rPr lang="es-ES" sz="1600" b="0" i="0" u="none" strike="noStrike" kern="1200" baseline="0" dirty="0" err="1" smtClean="0">
                          <a:solidFill>
                            <a:schemeClr val="dk1"/>
                          </a:solidFill>
                          <a:latin typeface="+mn-lt"/>
                          <a:ea typeface="+mn-ea"/>
                          <a:cs typeface="+mn-cs"/>
                        </a:rPr>
                        <a:t>clopidogrel</a:t>
                      </a:r>
                      <a:r>
                        <a:rPr lang="es-ES" sz="1600" b="0" i="0" u="none" strike="noStrike" kern="1200" baseline="0" dirty="0" smtClean="0">
                          <a:solidFill>
                            <a:schemeClr val="dk1"/>
                          </a:solidFill>
                          <a:latin typeface="+mn-lt"/>
                          <a:ea typeface="+mn-ea"/>
                          <a:cs typeface="+mn-cs"/>
                        </a:rPr>
                        <a:t> al alta hospitalaria tras la ICP </a:t>
                      </a:r>
                      <a:endParaRPr lang="es-ES" sz="1200" dirty="0"/>
                    </a:p>
                  </a:txBody>
                  <a:tcPr>
                    <a:solidFill>
                      <a:srgbClr val="5FB1B6">
                        <a:alpha val="12000"/>
                      </a:srgbClr>
                    </a:solidFill>
                  </a:tcPr>
                </a:tc>
                <a:extLst>
                  <a:ext uri="{0D108BD9-81ED-4DB2-BD59-A6C34878D82A}">
                    <a16:rowId xmlns:a16="http://schemas.microsoft.com/office/drawing/2014/main" val="1201375162"/>
                  </a:ext>
                </a:extLst>
              </a:tr>
              <a:tr h="1237111">
                <a:tc>
                  <a:txBody>
                    <a:bodyPr/>
                    <a:lstStyle/>
                    <a:p>
                      <a:r>
                        <a:rPr lang="es-ES" sz="1600" b="0" i="0" u="none" strike="noStrike" kern="1200" baseline="0" dirty="0" smtClean="0">
                          <a:solidFill>
                            <a:schemeClr val="dk1"/>
                          </a:solidFill>
                          <a:latin typeface="+mn-lt"/>
                          <a:ea typeface="+mn-ea"/>
                          <a:cs typeface="+mn-cs"/>
                        </a:rPr>
                        <a:t>La mayoría de estos ensayos clínicos se han realizado en pacientes con fibrilación auricular que precisan ICP. En comparación con la triple terapia, la terapia doble que incluye ACO + </a:t>
                      </a:r>
                      <a:r>
                        <a:rPr lang="es-ES" sz="1600" b="0" i="0" u="none" strike="noStrike" kern="1200" baseline="0" dirty="0" err="1" smtClean="0">
                          <a:solidFill>
                            <a:schemeClr val="dk1"/>
                          </a:solidFill>
                          <a:latin typeface="+mn-lt"/>
                          <a:ea typeface="+mn-ea"/>
                          <a:cs typeface="+mn-cs"/>
                        </a:rPr>
                        <a:t>clopidogrel</a:t>
                      </a:r>
                      <a:r>
                        <a:rPr lang="es-ES" sz="1600" b="0" i="0" u="none" strike="noStrike" kern="1200" baseline="0" dirty="0" smtClean="0">
                          <a:solidFill>
                            <a:schemeClr val="dk1"/>
                          </a:solidFill>
                          <a:latin typeface="+mn-lt"/>
                          <a:ea typeface="+mn-ea"/>
                          <a:cs typeface="+mn-cs"/>
                        </a:rPr>
                        <a:t> presenta menos hemorragias sin incrementar los eventos isquémicos. En comparación con AVK + TAPD, la combinación con mejores resultados de seguridad es la de ACOD + </a:t>
                      </a:r>
                      <a:r>
                        <a:rPr lang="es-ES" sz="1600" b="0" i="0" u="none" strike="noStrike" kern="1200" baseline="0" dirty="0" err="1" smtClean="0">
                          <a:solidFill>
                            <a:schemeClr val="dk1"/>
                          </a:solidFill>
                          <a:latin typeface="+mn-lt"/>
                          <a:ea typeface="+mn-ea"/>
                          <a:cs typeface="+mn-cs"/>
                        </a:rPr>
                        <a:t>clopidogrel</a:t>
                      </a:r>
                      <a:r>
                        <a:rPr lang="es-ES" sz="1600" b="0" i="0" u="none" strike="noStrike" kern="1200" baseline="0" dirty="0" smtClean="0">
                          <a:solidFill>
                            <a:schemeClr val="dk1"/>
                          </a:solidFill>
                          <a:latin typeface="+mn-lt"/>
                          <a:ea typeface="+mn-ea"/>
                          <a:cs typeface="+mn-cs"/>
                        </a:rPr>
                        <a:t>, seguida de AVK + </a:t>
                      </a:r>
                      <a:r>
                        <a:rPr lang="es-ES" sz="1600" b="0" i="0" u="none" strike="noStrike" kern="1200" baseline="0" dirty="0" err="1" smtClean="0">
                          <a:solidFill>
                            <a:schemeClr val="dk1"/>
                          </a:solidFill>
                          <a:latin typeface="+mn-lt"/>
                          <a:ea typeface="+mn-ea"/>
                          <a:cs typeface="+mn-cs"/>
                        </a:rPr>
                        <a:t>clopidogrel</a:t>
                      </a:r>
                      <a:r>
                        <a:rPr lang="es-ES" sz="1600" b="0" i="0" u="none" strike="noStrike" kern="1200" baseline="0" dirty="0" smtClean="0">
                          <a:solidFill>
                            <a:schemeClr val="dk1"/>
                          </a:solidFill>
                          <a:latin typeface="+mn-lt"/>
                          <a:ea typeface="+mn-ea"/>
                          <a:cs typeface="+mn-cs"/>
                        </a:rPr>
                        <a:t> y de ACOD + TAPD. Las pautas que incluyen ACOD presentan un menor riesgo de hemorragia intracraneal en comparación con las de AVK. Una de las limitaciones de los estudios individuales es que no tienen suficiente potencia para detectar diferencias clínicamente significativas en los eventos isquémicos8, y preocupan especialmente el mayor número de trombosis del </a:t>
                      </a:r>
                      <a:r>
                        <a:rPr lang="es-ES" sz="1600" b="0" i="0" u="none" strike="noStrike" kern="1200" baseline="0" dirty="0" err="1" smtClean="0">
                          <a:solidFill>
                            <a:schemeClr val="dk1"/>
                          </a:solidFill>
                          <a:latin typeface="+mn-lt"/>
                          <a:ea typeface="+mn-ea"/>
                          <a:cs typeface="+mn-cs"/>
                        </a:rPr>
                        <a:t>stent</a:t>
                      </a:r>
                      <a:r>
                        <a:rPr lang="es-ES" sz="1600" b="0" i="0" u="none" strike="noStrike" kern="1200" baseline="0" dirty="0" smtClean="0">
                          <a:solidFill>
                            <a:schemeClr val="dk1"/>
                          </a:solidFill>
                          <a:latin typeface="+mn-lt"/>
                          <a:ea typeface="+mn-ea"/>
                          <a:cs typeface="+mn-cs"/>
                        </a:rPr>
                        <a:t> observadas en las pautas sin AAS.</a:t>
                      </a:r>
                      <a:endParaRPr lang="es-ES" sz="1200" dirty="0"/>
                    </a:p>
                  </a:txBody>
                  <a:tcPr>
                    <a:solidFill>
                      <a:srgbClr val="5FB1B6">
                        <a:alpha val="12000"/>
                      </a:srgbClr>
                    </a:solidFill>
                  </a:tcPr>
                </a:tc>
                <a:extLst>
                  <a:ext uri="{0D108BD9-81ED-4DB2-BD59-A6C34878D82A}">
                    <a16:rowId xmlns:a16="http://schemas.microsoft.com/office/drawing/2014/main" val="4074381541"/>
                  </a:ext>
                </a:extLst>
              </a:tr>
              <a:tr h="739686">
                <a:tc>
                  <a:txBody>
                    <a:bodyPr/>
                    <a:lstStyle/>
                    <a:p>
                      <a:r>
                        <a:rPr lang="es-ES" sz="1600" b="0" i="0" u="none" strike="noStrike" kern="1200" baseline="0" dirty="0" smtClean="0">
                          <a:solidFill>
                            <a:schemeClr val="dk1"/>
                          </a:solidFill>
                          <a:latin typeface="+mn-lt"/>
                          <a:ea typeface="+mn-ea"/>
                          <a:cs typeface="+mn-cs"/>
                        </a:rPr>
                        <a:t>Las nuevas evidencias apoyan la recomendación de acortar la triple terapia a un mes o utilizar la doble terapia ACO + </a:t>
                      </a:r>
                      <a:r>
                        <a:rPr lang="es-ES" sz="1600" b="0" i="0" u="none" strike="noStrike" kern="1200" baseline="0" dirty="0" err="1" smtClean="0">
                          <a:solidFill>
                            <a:schemeClr val="dk1"/>
                          </a:solidFill>
                          <a:latin typeface="+mn-lt"/>
                          <a:ea typeface="+mn-ea"/>
                          <a:cs typeface="+mn-cs"/>
                        </a:rPr>
                        <a:t>clopidogrel</a:t>
                      </a:r>
                      <a:r>
                        <a:rPr lang="es-ES" sz="1600" b="0" i="0" u="none" strike="noStrike" kern="1200" baseline="0" dirty="0" smtClean="0">
                          <a:solidFill>
                            <a:schemeClr val="dk1"/>
                          </a:solidFill>
                          <a:latin typeface="+mn-lt"/>
                          <a:ea typeface="+mn-ea"/>
                          <a:cs typeface="+mn-cs"/>
                        </a:rPr>
                        <a:t> para la mayor parte de los pacientes, aunque es necesario individualizar el tratamiento</a:t>
                      </a:r>
                      <a:endParaRPr lang="es-ES" sz="1600" b="0" i="0" u="none" strike="noStrike" kern="1200" baseline="0" dirty="0">
                        <a:solidFill>
                          <a:schemeClr val="dk1"/>
                        </a:solidFill>
                        <a:latin typeface="+mn-lt"/>
                        <a:ea typeface="+mn-ea"/>
                        <a:cs typeface="+mn-cs"/>
                      </a:endParaRPr>
                    </a:p>
                  </a:txBody>
                  <a:tcPr>
                    <a:solidFill>
                      <a:srgbClr val="5FB1B6">
                        <a:alpha val="12000"/>
                      </a:srgbClr>
                    </a:solidFill>
                  </a:tcPr>
                </a:tc>
                <a:extLst>
                  <a:ext uri="{0D108BD9-81ED-4DB2-BD59-A6C34878D82A}">
                    <a16:rowId xmlns:a16="http://schemas.microsoft.com/office/drawing/2014/main" val="794568933"/>
                  </a:ext>
                </a:extLst>
              </a:tr>
              <a:tr h="1525131">
                <a:tc>
                  <a:txBody>
                    <a:bodyPr/>
                    <a:lstStyle/>
                    <a:p>
                      <a:r>
                        <a:rPr lang="es-ES" sz="1600" b="0" i="0" u="none" strike="noStrike" kern="1200" baseline="0" dirty="0" smtClean="0">
                          <a:solidFill>
                            <a:schemeClr val="dk1"/>
                          </a:solidFill>
                          <a:latin typeface="+mn-lt"/>
                          <a:ea typeface="+mn-ea"/>
                          <a:cs typeface="+mn-cs"/>
                        </a:rPr>
                        <a:t>El reciente ensayo AFIRE apoya la recomendación de la guía europea de considerar la interrupción del </a:t>
                      </a:r>
                      <a:r>
                        <a:rPr lang="es-ES" sz="1600" b="0" i="0" u="none" strike="noStrike" kern="1200" baseline="0" dirty="0" err="1" smtClean="0">
                          <a:solidFill>
                            <a:schemeClr val="dk1"/>
                          </a:solidFill>
                          <a:latin typeface="+mn-lt"/>
                          <a:ea typeface="+mn-ea"/>
                          <a:cs typeface="+mn-cs"/>
                        </a:rPr>
                        <a:t>antiagregante</a:t>
                      </a:r>
                      <a:r>
                        <a:rPr lang="es-ES" sz="1600" b="0" i="0" u="none" strike="noStrike" kern="1200" baseline="0" dirty="0" smtClean="0">
                          <a:solidFill>
                            <a:schemeClr val="dk1"/>
                          </a:solidFill>
                          <a:latin typeface="+mn-lt"/>
                          <a:ea typeface="+mn-ea"/>
                          <a:cs typeface="+mn-cs"/>
                        </a:rPr>
                        <a:t> y mantener el ACO, al observarse menos eventos hemorrágicos sin diferencia en los isquémicos. </a:t>
                      </a:r>
                      <a:endParaRPr lang="es-ES" sz="1600" b="0" i="0" u="none" strike="noStrike" kern="1200" baseline="0" dirty="0">
                        <a:solidFill>
                          <a:schemeClr val="dk1"/>
                        </a:solidFill>
                        <a:latin typeface="+mn-lt"/>
                        <a:ea typeface="+mn-ea"/>
                        <a:cs typeface="+mn-cs"/>
                      </a:endParaRPr>
                    </a:p>
                  </a:txBody>
                  <a:tcPr>
                    <a:solidFill>
                      <a:srgbClr val="5FB1B6">
                        <a:alpha val="12000"/>
                      </a:srgbClr>
                    </a:solidFill>
                  </a:tcPr>
                </a:tc>
                <a:extLst>
                  <a:ext uri="{0D108BD9-81ED-4DB2-BD59-A6C34878D82A}">
                    <a16:rowId xmlns:a16="http://schemas.microsoft.com/office/drawing/2014/main" val="1432069668"/>
                  </a:ext>
                </a:extLst>
              </a:tr>
            </a:tbl>
          </a:graphicData>
        </a:graphic>
      </p:graphicFrame>
    </p:spTree>
    <p:extLst>
      <p:ext uri="{BB962C8B-B14F-4D97-AF65-F5344CB8AC3E}">
        <p14:creationId xmlns:p14="http://schemas.microsoft.com/office/powerpoint/2010/main" val="41529223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rotWithShape="1">
          <a:blip r:embed="rId2"/>
          <a:srcRect t="10680"/>
          <a:stretch/>
        </p:blipFill>
        <p:spPr>
          <a:xfrm>
            <a:off x="91441" y="397954"/>
            <a:ext cx="9144000" cy="6224914"/>
          </a:xfrm>
          <a:prstGeom prst="rect">
            <a:avLst/>
          </a:prstGeom>
        </p:spPr>
      </p:pic>
    </p:spTree>
    <p:extLst>
      <p:ext uri="{BB962C8B-B14F-4D97-AF65-F5344CB8AC3E}">
        <p14:creationId xmlns:p14="http://schemas.microsoft.com/office/powerpoint/2010/main" val="42695421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3">
            <a:extLst>
              <a:ext uri="{FF2B5EF4-FFF2-40B4-BE49-F238E27FC236}">
                <a16:creationId xmlns:a16="http://schemas.microsoft.com/office/drawing/2014/main" id="{6CF06339-49F6-0F43-8210-FBEEC6B00ABD}"/>
              </a:ext>
            </a:extLst>
          </p:cNvPr>
          <p:cNvSpPr>
            <a:spLocks noGrp="1"/>
          </p:cNvSpPr>
          <p:nvPr>
            <p:ph type="ctrTitle"/>
          </p:nvPr>
        </p:nvSpPr>
        <p:spPr>
          <a:xfrm>
            <a:off x="-1" y="146648"/>
            <a:ext cx="8997351" cy="732257"/>
          </a:xfrm>
        </p:spPr>
        <p:txBody>
          <a:bodyPr/>
          <a:lstStyle/>
          <a:p>
            <a:pPr marL="457200" indent="-457200" algn="l">
              <a:buFont typeface="Courier New" panose="02070309020205020404" pitchFamily="49" charset="0"/>
              <a:buChar char="o"/>
            </a:pPr>
            <a:r>
              <a:rPr lang="es-ES" sz="1800" dirty="0" smtClean="0"/>
              <a:t>Prevención de trombosis de </a:t>
            </a:r>
            <a:r>
              <a:rPr lang="es-ES" sz="1800" dirty="0" err="1" smtClean="0"/>
              <a:t>stent</a:t>
            </a:r>
            <a:r>
              <a:rPr lang="es-ES" sz="1800" dirty="0" smtClean="0"/>
              <a:t> no coronarios (enfermedad arterial periférica)</a:t>
            </a:r>
            <a:endParaRPr lang="es-ES" sz="1800" dirty="0"/>
          </a:p>
        </p:txBody>
      </p:sp>
      <p:sp>
        <p:nvSpPr>
          <p:cNvPr id="4" name="Subtítulo 3"/>
          <p:cNvSpPr>
            <a:spLocks noGrp="1"/>
          </p:cNvSpPr>
          <p:nvPr>
            <p:ph type="subTitle" idx="1"/>
          </p:nvPr>
        </p:nvSpPr>
        <p:spPr>
          <a:xfrm>
            <a:off x="465826" y="1224951"/>
            <a:ext cx="8100204" cy="4032849"/>
          </a:xfrm>
        </p:spPr>
        <p:txBody>
          <a:bodyPr>
            <a:normAutofit/>
          </a:bodyPr>
          <a:lstStyle/>
          <a:p>
            <a:pPr algn="just"/>
            <a:r>
              <a:rPr lang="es-ES" sz="1600" dirty="0"/>
              <a:t>Hay poca evidencia sobre los beneficios del TAPD y su duración óptima tras la implantación de </a:t>
            </a:r>
            <a:r>
              <a:rPr lang="es-ES" sz="1600" dirty="0" err="1"/>
              <a:t>stents</a:t>
            </a:r>
            <a:r>
              <a:rPr lang="es-ES" sz="1600" dirty="0"/>
              <a:t> en arterias no coronarias. En la guía europea sobre diagnóstico y tratamiento de la enfermedad arterial periférica se recomienda el TAPD (AAS + </a:t>
            </a:r>
            <a:r>
              <a:rPr lang="es-ES" sz="1600" dirty="0" err="1"/>
              <a:t>clopidogrel</a:t>
            </a:r>
            <a:r>
              <a:rPr lang="es-ES" sz="1600" dirty="0"/>
              <a:t>) durante al menos 1 mes tras el implante de un </a:t>
            </a:r>
            <a:r>
              <a:rPr lang="es-ES" sz="1600" dirty="0" err="1"/>
              <a:t>stent</a:t>
            </a:r>
            <a:r>
              <a:rPr lang="es-ES" sz="1600" dirty="0"/>
              <a:t> </a:t>
            </a:r>
            <a:r>
              <a:rPr lang="es-ES" sz="1600" dirty="0" err="1"/>
              <a:t>carotídeo</a:t>
            </a:r>
            <a:r>
              <a:rPr lang="es-ES" sz="1600" dirty="0"/>
              <a:t>. </a:t>
            </a:r>
          </a:p>
          <a:p>
            <a:pPr algn="just"/>
            <a:r>
              <a:rPr lang="es-ES" sz="1600" dirty="0"/>
              <a:t>En la enfermedad arterial de extremidades inferiores también se recomienda el TAPD (</a:t>
            </a:r>
            <a:r>
              <a:rPr lang="es-ES" sz="1600" dirty="0" err="1"/>
              <a:t>clopidogrel</a:t>
            </a:r>
            <a:r>
              <a:rPr lang="es-ES" sz="1600" dirty="0"/>
              <a:t> + AAS) durante al menos 1 mes tras la revascularización percutánea, independientemente del tipo de </a:t>
            </a:r>
            <a:r>
              <a:rPr lang="es-ES" sz="1600" dirty="0" err="1"/>
              <a:t>stent</a:t>
            </a:r>
            <a:r>
              <a:rPr lang="es-ES" sz="1600" dirty="0"/>
              <a:t>. Por otra parte, se señala que, en la práctica, a pesar de la ausencia de evidencias específicas, la colocación de </a:t>
            </a:r>
            <a:r>
              <a:rPr lang="es-ES" sz="1600" dirty="0" err="1"/>
              <a:t>stents</a:t>
            </a:r>
            <a:r>
              <a:rPr lang="es-ES" sz="1600" dirty="0"/>
              <a:t> en las arterias que están por debajo de la rodilla suele ir acompañada de un largo periodo de TAPD. En el caso de pacientes con indicación de ACO (fibrilación auricular, etc.) no se recomienda la TAPD excepto cuando haya </a:t>
            </a:r>
            <a:r>
              <a:rPr lang="es-ES" sz="1600" dirty="0" err="1"/>
              <a:t>stent</a:t>
            </a:r>
            <a:r>
              <a:rPr lang="es-ES" sz="1600" dirty="0"/>
              <a:t> por debajo de la rodilla o lesiones complejas de riesgo muy alto de trombosis. </a:t>
            </a:r>
          </a:p>
          <a:p>
            <a:pPr algn="just"/>
            <a:r>
              <a:rPr lang="es-ES" sz="1600" dirty="0"/>
              <a:t>En otros territorios (implante de un </a:t>
            </a:r>
            <a:r>
              <a:rPr lang="es-ES" sz="1600" dirty="0" err="1"/>
              <a:t>stent</a:t>
            </a:r>
            <a:r>
              <a:rPr lang="es-ES" sz="1600" dirty="0"/>
              <a:t> en arterias renal, mesentérica o subclavia), no hay estudios clínicos que comparen el TAPD con el </a:t>
            </a:r>
            <a:r>
              <a:rPr lang="es-ES" sz="1600" dirty="0" err="1"/>
              <a:t>antiagregante</a:t>
            </a:r>
            <a:r>
              <a:rPr lang="es-ES" sz="1600" dirty="0"/>
              <a:t> único y no se hacen recomendaciones específicas de duración, si bien la guía señala que en la mayoría de los centros se puede prolongar, en determinados casos, hasta 1 año</a:t>
            </a:r>
          </a:p>
        </p:txBody>
      </p:sp>
    </p:spTree>
    <p:extLst>
      <p:ext uri="{BB962C8B-B14F-4D97-AF65-F5344CB8AC3E}">
        <p14:creationId xmlns:p14="http://schemas.microsoft.com/office/powerpoint/2010/main" val="14720235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p:cNvSpPr txBox="1">
            <a:spLocks/>
          </p:cNvSpPr>
          <p:nvPr/>
        </p:nvSpPr>
        <p:spPr>
          <a:xfrm>
            <a:off x="427007" y="324195"/>
            <a:ext cx="7772400" cy="648393"/>
          </a:xfrm>
          <a:prstGeom prst="rect">
            <a:avLst/>
          </a:prstGeom>
          <a:ln>
            <a:solidFill>
              <a:schemeClr val="accent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sz="4400" b="1" kern="1200">
                <a:solidFill>
                  <a:srgbClr val="5FB1B6"/>
                </a:solidFill>
                <a:latin typeface="Arial" panose="020B0604020202020204" pitchFamily="34" charset="0"/>
                <a:ea typeface="+mj-ea"/>
                <a:cs typeface="Arial" panose="020B0604020202020204" pitchFamily="34" charset="0"/>
              </a:defRPr>
            </a:lvl1pPr>
          </a:lstStyle>
          <a:p>
            <a:r>
              <a:rPr lang="es-ES" sz="2800" dirty="0" smtClean="0"/>
              <a:t>ASPECTOS PRÁCTICOS</a:t>
            </a:r>
            <a:endParaRPr lang="es-ES" sz="3200" dirty="0"/>
          </a:p>
        </p:txBody>
      </p:sp>
      <p:sp>
        <p:nvSpPr>
          <p:cNvPr id="4" name="Subtítulo 3"/>
          <p:cNvSpPr>
            <a:spLocks noGrp="1"/>
          </p:cNvSpPr>
          <p:nvPr>
            <p:ph type="subTitle" idx="1"/>
          </p:nvPr>
        </p:nvSpPr>
        <p:spPr>
          <a:xfrm>
            <a:off x="586596" y="2234243"/>
            <a:ext cx="7850038" cy="3023558"/>
          </a:xfrm>
        </p:spPr>
        <p:txBody>
          <a:bodyPr>
            <a:normAutofit fontScale="70000" lnSpcReduction="20000"/>
          </a:bodyPr>
          <a:lstStyle/>
          <a:p>
            <a:pPr algn="just"/>
            <a:r>
              <a:rPr lang="es-ES" dirty="0"/>
              <a:t>Una de las principales novedades de la Guía ESC 20171 es la recomendación de usar </a:t>
            </a:r>
            <a:r>
              <a:rPr lang="es-ES" b="1" dirty="0"/>
              <a:t>escalas</a:t>
            </a:r>
            <a:r>
              <a:rPr lang="es-ES" dirty="0"/>
              <a:t> de riesgo para </a:t>
            </a:r>
            <a:r>
              <a:rPr lang="es-ES" b="1" dirty="0"/>
              <a:t>guiar la duración </a:t>
            </a:r>
            <a:r>
              <a:rPr lang="es-ES" dirty="0"/>
              <a:t>del TAPD. </a:t>
            </a:r>
            <a:endParaRPr lang="es-ES" dirty="0" smtClean="0"/>
          </a:p>
          <a:p>
            <a:pPr marL="342900" indent="-342900" algn="just">
              <a:buFont typeface="Arial" panose="020B0604020202020204" pitchFamily="34" charset="0"/>
              <a:buChar char="•"/>
            </a:pPr>
            <a:r>
              <a:rPr lang="es-ES" dirty="0" smtClean="0"/>
              <a:t>La </a:t>
            </a:r>
            <a:r>
              <a:rPr lang="es-ES" b="1" u="sng" dirty="0"/>
              <a:t>escala DAPT </a:t>
            </a:r>
            <a:r>
              <a:rPr lang="es-ES" dirty="0"/>
              <a:t>se desarrolló para intentar seleccionar a los pacientes que se beneficiarían de prolongar el TAPD de 12 a 30 meses (</a:t>
            </a:r>
            <a:r>
              <a:rPr lang="es-ES" dirty="0">
                <a:solidFill>
                  <a:srgbClr val="0070C0"/>
                </a:solidFill>
              </a:rPr>
              <a:t>https://tools.acc.org/DAPTriskapp/#!/content/calculator/</a:t>
            </a:r>
            <a:r>
              <a:rPr lang="es-ES" dirty="0"/>
              <a:t>) y es una de las más utilizadas en nuestro medio. </a:t>
            </a:r>
            <a:r>
              <a:rPr lang="es-ES" b="1" dirty="0"/>
              <a:t>Debe utilizarse tras 12 meses de TAPD sin eventos.</a:t>
            </a:r>
          </a:p>
          <a:p>
            <a:pPr marL="342900" indent="-342900" algn="just">
              <a:buFont typeface="Arial" panose="020B0604020202020204" pitchFamily="34" charset="0"/>
              <a:buChar char="•"/>
            </a:pPr>
            <a:r>
              <a:rPr lang="es-ES" dirty="0"/>
              <a:t>Por otro lado, la escala </a:t>
            </a:r>
            <a:r>
              <a:rPr lang="es-ES" b="1" u="sng" dirty="0"/>
              <a:t>PRECISE-DAPT, </a:t>
            </a:r>
            <a:r>
              <a:rPr lang="es-ES" dirty="0"/>
              <a:t>que predice el riesgo hemorrágico a los 12 meses, puede ser útil para valorar si acortar la duración del TAPD (</a:t>
            </a:r>
            <a:r>
              <a:rPr lang="es-ES" dirty="0">
                <a:solidFill>
                  <a:srgbClr val="0070C0"/>
                </a:solidFill>
              </a:rPr>
              <a:t>http://www.precisedaptscore.com/predapt/webcalculator.html</a:t>
            </a:r>
            <a:r>
              <a:rPr lang="es-ES" dirty="0"/>
              <a:t>). </a:t>
            </a:r>
            <a:r>
              <a:rPr lang="es-ES" b="1" dirty="0"/>
              <a:t>Debe utilizarse en el momento del implante del </a:t>
            </a:r>
            <a:r>
              <a:rPr lang="es-ES" b="1" dirty="0" err="1"/>
              <a:t>stent</a:t>
            </a:r>
            <a:r>
              <a:rPr lang="es-ES" b="1" dirty="0"/>
              <a:t>.</a:t>
            </a:r>
          </a:p>
          <a:p>
            <a:pPr algn="just"/>
            <a:r>
              <a:rPr lang="es-ES" sz="2300" dirty="0"/>
              <a:t>Hay que tener en cuenta que estas escalas tienen sus limitaciones en cuanto a la aplicabilidad (derivadas principalmente del tipo de población incluido en los estudios a partir de los que se han desarrollado) y falta la validación prospectiva de su utilidad con ensayos clínicos, pero pueden resultar de ayuda en la toma de decisiones. </a:t>
            </a:r>
          </a:p>
        </p:txBody>
      </p:sp>
      <p:pic>
        <p:nvPicPr>
          <p:cNvPr id="5" name="Imagen 4"/>
          <p:cNvPicPr>
            <a:picLocks noChangeAspect="1"/>
          </p:cNvPicPr>
          <p:nvPr/>
        </p:nvPicPr>
        <p:blipFill>
          <a:blip r:embed="rId2"/>
          <a:stretch>
            <a:fillRect/>
          </a:stretch>
        </p:blipFill>
        <p:spPr>
          <a:xfrm>
            <a:off x="8627" y="1276755"/>
            <a:ext cx="8751294" cy="810838"/>
          </a:xfrm>
          <a:prstGeom prst="rect">
            <a:avLst/>
          </a:prstGeom>
        </p:spPr>
      </p:pic>
    </p:spTree>
    <p:extLst>
      <p:ext uri="{BB962C8B-B14F-4D97-AF65-F5344CB8AC3E}">
        <p14:creationId xmlns:p14="http://schemas.microsoft.com/office/powerpoint/2010/main" val="8559321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3">
            <a:extLst>
              <a:ext uri="{FF2B5EF4-FFF2-40B4-BE49-F238E27FC236}">
                <a16:creationId xmlns:a16="http://schemas.microsoft.com/office/drawing/2014/main" id="{6CF06339-49F6-0F43-8210-FBEEC6B00ABD}"/>
              </a:ext>
            </a:extLst>
          </p:cNvPr>
          <p:cNvSpPr>
            <a:spLocks noGrp="1"/>
          </p:cNvSpPr>
          <p:nvPr>
            <p:ph type="ctrTitle"/>
          </p:nvPr>
        </p:nvSpPr>
        <p:spPr>
          <a:xfrm>
            <a:off x="64697" y="207033"/>
            <a:ext cx="8880895" cy="430333"/>
          </a:xfrm>
        </p:spPr>
        <p:txBody>
          <a:bodyPr/>
          <a:lstStyle/>
          <a:p>
            <a:pPr marL="457200" indent="-457200">
              <a:buFont typeface="Courier New" panose="02070309020205020404" pitchFamily="49" charset="0"/>
              <a:buChar char="o"/>
            </a:pPr>
            <a:r>
              <a:rPr lang="es-ES" sz="2000" dirty="0" smtClean="0"/>
              <a:t>Estrategias para minimizar el riesgo de sangrado durante el TAPD</a:t>
            </a:r>
            <a:endParaRPr lang="es-ES" sz="2000" dirty="0"/>
          </a:p>
        </p:txBody>
      </p:sp>
      <p:sp>
        <p:nvSpPr>
          <p:cNvPr id="2" name="Subtítulo 1"/>
          <p:cNvSpPr>
            <a:spLocks noGrp="1"/>
          </p:cNvSpPr>
          <p:nvPr>
            <p:ph type="subTitle" idx="1"/>
          </p:nvPr>
        </p:nvSpPr>
        <p:spPr>
          <a:xfrm>
            <a:off x="547778" y="983412"/>
            <a:ext cx="8216660" cy="4162245"/>
          </a:xfrm>
        </p:spPr>
        <p:txBody>
          <a:bodyPr>
            <a:normAutofit fontScale="92500" lnSpcReduction="10000"/>
          </a:bodyPr>
          <a:lstStyle/>
          <a:p>
            <a:pPr algn="just"/>
            <a:r>
              <a:rPr lang="es-ES" dirty="0"/>
              <a:t>Se </a:t>
            </a:r>
            <a:r>
              <a:rPr lang="es-ES" b="1" dirty="0"/>
              <a:t>recomienda</a:t>
            </a:r>
            <a:r>
              <a:rPr lang="es-ES" dirty="0"/>
              <a:t>:</a:t>
            </a:r>
          </a:p>
          <a:p>
            <a:pPr marL="342900" indent="-342900" algn="just">
              <a:buFont typeface="Arial" panose="020B0604020202020204" pitchFamily="34" charset="0"/>
              <a:buChar char="•"/>
            </a:pPr>
            <a:r>
              <a:rPr lang="es-ES" sz="2200" dirty="0" smtClean="0"/>
              <a:t>modular </a:t>
            </a:r>
            <a:r>
              <a:rPr lang="es-ES" sz="2200" dirty="0"/>
              <a:t>los </a:t>
            </a:r>
            <a:r>
              <a:rPr lang="es-ES" sz="2200" u="sng" dirty="0"/>
              <a:t>factores de riesgo </a:t>
            </a:r>
            <a:r>
              <a:rPr lang="es-ES" sz="2200" dirty="0"/>
              <a:t>de sangrado modificables</a:t>
            </a:r>
          </a:p>
          <a:p>
            <a:pPr marL="342900" indent="-342900" algn="just">
              <a:buFont typeface="Arial" panose="020B0604020202020204" pitchFamily="34" charset="0"/>
              <a:buChar char="•"/>
            </a:pPr>
            <a:r>
              <a:rPr lang="es-ES" sz="2200" dirty="0" smtClean="0"/>
              <a:t>utilizar </a:t>
            </a:r>
            <a:r>
              <a:rPr lang="es-ES" sz="2200" u="sng" dirty="0"/>
              <a:t>dosis bajas </a:t>
            </a:r>
            <a:r>
              <a:rPr lang="es-ES" sz="2200" dirty="0"/>
              <a:t>de AAS y las menores dosis posibles del inhibidor P2Y12</a:t>
            </a:r>
          </a:p>
          <a:p>
            <a:pPr marL="342900" indent="-342900" algn="just">
              <a:buFont typeface="Arial" panose="020B0604020202020204" pitchFamily="34" charset="0"/>
              <a:buChar char="•"/>
            </a:pPr>
            <a:r>
              <a:rPr lang="es-ES" sz="2200" dirty="0" smtClean="0"/>
              <a:t>añadir </a:t>
            </a:r>
            <a:r>
              <a:rPr lang="es-ES" sz="2200" dirty="0"/>
              <a:t>un </a:t>
            </a:r>
            <a:r>
              <a:rPr lang="es-ES" sz="2200" u="sng" dirty="0"/>
              <a:t>IBP</a:t>
            </a:r>
            <a:r>
              <a:rPr lang="es-ES" sz="2200" dirty="0"/>
              <a:t> para disminuir el riesgo de hemorragia digestiva a todos los </a:t>
            </a:r>
            <a:r>
              <a:rPr lang="es-ES" sz="2200" dirty="0" smtClean="0"/>
              <a:t>pacientes</a:t>
            </a:r>
          </a:p>
          <a:p>
            <a:pPr marL="342900" indent="-342900" algn="just">
              <a:buFont typeface="Arial" panose="020B0604020202020204" pitchFamily="34" charset="0"/>
              <a:buChar char="•"/>
            </a:pPr>
            <a:endParaRPr lang="es-ES" sz="2200" dirty="0"/>
          </a:p>
          <a:p>
            <a:pPr algn="just"/>
            <a:r>
              <a:rPr lang="es-ES" sz="2200" dirty="0"/>
              <a:t>Se debe valorar la posible interacción de omeprazol y </a:t>
            </a:r>
            <a:r>
              <a:rPr lang="es-ES" sz="2200" dirty="0" err="1"/>
              <a:t>esomeprazol</a:t>
            </a:r>
            <a:r>
              <a:rPr lang="es-ES" sz="2200" dirty="0"/>
              <a:t> con </a:t>
            </a:r>
            <a:r>
              <a:rPr lang="es-ES" sz="2200" dirty="0" err="1"/>
              <a:t>clopidogrel</a:t>
            </a:r>
            <a:r>
              <a:rPr lang="es-ES" sz="2200" dirty="0"/>
              <a:t> (ambos reducen “in vitro” la actividad de </a:t>
            </a:r>
            <a:r>
              <a:rPr lang="es-ES" sz="2200" dirty="0" err="1"/>
              <a:t>clopidogrel</a:t>
            </a:r>
            <a:r>
              <a:rPr lang="es-ES" sz="2200" dirty="0"/>
              <a:t>), aunque la relevancia clínica de esta interacción no se ha </a:t>
            </a:r>
            <a:r>
              <a:rPr lang="es-ES" sz="2200" dirty="0" smtClean="0"/>
              <a:t>establecido. </a:t>
            </a:r>
            <a:r>
              <a:rPr lang="es-ES" sz="2200" dirty="0" err="1"/>
              <a:t>Pantoprazol</a:t>
            </a:r>
            <a:r>
              <a:rPr lang="es-ES" sz="2200" dirty="0"/>
              <a:t> y </a:t>
            </a:r>
            <a:r>
              <a:rPr lang="es-ES" sz="2200" dirty="0" err="1"/>
              <a:t>rabeprazol</a:t>
            </a:r>
            <a:r>
              <a:rPr lang="es-ES" sz="2200" dirty="0"/>
              <a:t> son los IBP de menor interacción con </a:t>
            </a:r>
            <a:r>
              <a:rPr lang="es-ES" sz="2200" dirty="0" err="1"/>
              <a:t>clopidogrel</a:t>
            </a:r>
            <a:r>
              <a:rPr lang="es-ES" sz="2200" dirty="0"/>
              <a:t>; con </a:t>
            </a:r>
            <a:r>
              <a:rPr lang="es-ES" sz="2200" dirty="0" err="1"/>
              <a:t>lansoprazol</a:t>
            </a:r>
            <a:r>
              <a:rPr lang="es-ES" sz="2200" dirty="0"/>
              <a:t>, la interacción es </a:t>
            </a:r>
            <a:r>
              <a:rPr lang="es-ES" sz="2200" dirty="0" smtClean="0"/>
              <a:t>intermedia. </a:t>
            </a:r>
            <a:endParaRPr lang="es-ES" sz="2200" dirty="0"/>
          </a:p>
          <a:p>
            <a:pPr algn="just"/>
            <a:r>
              <a:rPr lang="es-ES" sz="2200" dirty="0"/>
              <a:t>No se han observado interacciones entre IBP y </a:t>
            </a:r>
            <a:r>
              <a:rPr lang="es-ES" sz="2200" dirty="0" err="1"/>
              <a:t>ticagrelor</a:t>
            </a:r>
            <a:r>
              <a:rPr lang="es-ES" sz="2200" dirty="0"/>
              <a:t> o </a:t>
            </a:r>
            <a:r>
              <a:rPr lang="es-ES" sz="2200" dirty="0" err="1" smtClean="0"/>
              <a:t>prasugrel</a:t>
            </a:r>
            <a:r>
              <a:rPr lang="es-ES" sz="2200" dirty="0" smtClean="0"/>
              <a:t>.</a:t>
            </a:r>
            <a:endParaRPr lang="es-ES" sz="2200" dirty="0"/>
          </a:p>
        </p:txBody>
      </p:sp>
    </p:spTree>
    <p:extLst>
      <p:ext uri="{BB962C8B-B14F-4D97-AF65-F5344CB8AC3E}">
        <p14:creationId xmlns:p14="http://schemas.microsoft.com/office/powerpoint/2010/main" val="215621244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3">
            <a:extLst>
              <a:ext uri="{FF2B5EF4-FFF2-40B4-BE49-F238E27FC236}">
                <a16:creationId xmlns:a16="http://schemas.microsoft.com/office/drawing/2014/main" id="{6CF06339-49F6-0F43-8210-FBEEC6B00ABD}"/>
              </a:ext>
            </a:extLst>
          </p:cNvPr>
          <p:cNvSpPr>
            <a:spLocks noGrp="1"/>
          </p:cNvSpPr>
          <p:nvPr>
            <p:ph type="ctrTitle"/>
          </p:nvPr>
        </p:nvSpPr>
        <p:spPr>
          <a:xfrm>
            <a:off x="228600" y="138023"/>
            <a:ext cx="7772400" cy="542476"/>
          </a:xfrm>
        </p:spPr>
        <p:txBody>
          <a:bodyPr/>
          <a:lstStyle/>
          <a:p>
            <a:pPr marL="457200" indent="-457200" algn="l">
              <a:buFont typeface="Courier New" panose="02070309020205020404" pitchFamily="49" charset="0"/>
              <a:buChar char="o"/>
            </a:pPr>
            <a:r>
              <a:rPr lang="es-ES" sz="2000" dirty="0" smtClean="0"/>
              <a:t>Selección del inhibidor P2Y</a:t>
            </a:r>
            <a:r>
              <a:rPr lang="es-ES" sz="2000" baseline="-25000" dirty="0" smtClean="0"/>
              <a:t>12</a:t>
            </a:r>
            <a:endParaRPr lang="es-ES" sz="2000" baseline="-25000" dirty="0"/>
          </a:p>
        </p:txBody>
      </p:sp>
      <p:sp>
        <p:nvSpPr>
          <p:cNvPr id="2" name="Subtítulo 1"/>
          <p:cNvSpPr>
            <a:spLocks noGrp="1"/>
          </p:cNvSpPr>
          <p:nvPr>
            <p:ph type="subTitle" idx="1"/>
          </p:nvPr>
        </p:nvSpPr>
        <p:spPr>
          <a:xfrm>
            <a:off x="491706" y="1035170"/>
            <a:ext cx="8445260" cy="4222630"/>
          </a:xfrm>
        </p:spPr>
        <p:txBody>
          <a:bodyPr>
            <a:noAutofit/>
          </a:bodyPr>
          <a:lstStyle/>
          <a:p>
            <a:pPr algn="just"/>
            <a:r>
              <a:rPr lang="es-ES" sz="1600" b="1" dirty="0" err="1"/>
              <a:t>Clopidogrel</a:t>
            </a:r>
            <a:r>
              <a:rPr lang="es-ES" sz="1600" dirty="0"/>
              <a:t> (dosis de mantenimiento de </a:t>
            </a:r>
            <a:r>
              <a:rPr lang="es-ES" sz="1600" dirty="0" smtClean="0"/>
              <a:t>75mg/24h</a:t>
            </a:r>
            <a:r>
              <a:rPr lang="es-ES" sz="1600" dirty="0"/>
              <a:t>) se considera </a:t>
            </a:r>
            <a:r>
              <a:rPr lang="es-ES" sz="1600" dirty="0" smtClean="0"/>
              <a:t>de </a:t>
            </a:r>
            <a:r>
              <a:rPr lang="es-ES" sz="1600" dirty="0"/>
              <a:t>elección en pacientes con ECE que se someten a ICP, en aquellos que necesitan anticoagulación oral concomitante y en pacientes con SCA en los que </a:t>
            </a:r>
            <a:r>
              <a:rPr lang="es-ES" sz="1600" dirty="0" err="1"/>
              <a:t>ticagrelor</a:t>
            </a:r>
            <a:r>
              <a:rPr lang="es-ES" sz="1600" dirty="0"/>
              <a:t> y </a:t>
            </a:r>
            <a:r>
              <a:rPr lang="es-ES" sz="1600" dirty="0" err="1"/>
              <a:t>prasugrel</a:t>
            </a:r>
            <a:r>
              <a:rPr lang="es-ES" sz="1600" dirty="0"/>
              <a:t> estén contraindicados, por mayor riesgo de </a:t>
            </a:r>
            <a:r>
              <a:rPr lang="es-ES" sz="1600" dirty="0" smtClean="0"/>
              <a:t>sangrado. </a:t>
            </a:r>
          </a:p>
          <a:p>
            <a:pPr algn="just"/>
            <a:endParaRPr lang="es-ES" sz="1600" dirty="0" smtClean="0"/>
          </a:p>
          <a:p>
            <a:pPr algn="just"/>
            <a:r>
              <a:rPr lang="es-ES" sz="1600" dirty="0"/>
              <a:t>Se recomienda </a:t>
            </a:r>
            <a:r>
              <a:rPr lang="es-ES" sz="1600" b="1" dirty="0" err="1"/>
              <a:t>ticagrelor</a:t>
            </a:r>
            <a:r>
              <a:rPr lang="es-ES" sz="1600" dirty="0"/>
              <a:t> (dosis de mantenimiento de </a:t>
            </a:r>
            <a:r>
              <a:rPr lang="es-ES" sz="1600" dirty="0" smtClean="0"/>
              <a:t>90mg/12h</a:t>
            </a:r>
            <a:r>
              <a:rPr lang="es-ES" sz="1600" dirty="0"/>
              <a:t>), si no existen contraindicaciones, para todos los pacientes con riesgo de eventos isquémicos moderado-alto tras SCA, independientemente de la estrategia inicial de tratamiento, incluso para los </a:t>
            </a:r>
            <a:r>
              <a:rPr lang="es-ES" sz="1600" dirty="0" err="1"/>
              <a:t>pretratados</a:t>
            </a:r>
            <a:r>
              <a:rPr lang="es-ES" sz="1600" dirty="0"/>
              <a:t> con </a:t>
            </a:r>
            <a:r>
              <a:rPr lang="es-ES" sz="1600" dirty="0" err="1"/>
              <a:t>clopidogrel</a:t>
            </a:r>
            <a:r>
              <a:rPr lang="es-ES" sz="1600" dirty="0"/>
              <a:t> (que se debe interrumpir cuando se inicie el tratamiento con </a:t>
            </a:r>
            <a:r>
              <a:rPr lang="es-ES" sz="1600" dirty="0" err="1"/>
              <a:t>ticagrelor</a:t>
            </a:r>
            <a:r>
              <a:rPr lang="es-ES" sz="1600" dirty="0"/>
              <a:t>). En caso de continuar con el TAPD más allá de los 12 meses (pacientes con infarto previo, riesgo isquémico alto y buena tolerancia al tratamiento </a:t>
            </a:r>
            <a:r>
              <a:rPr lang="es-ES" sz="1600" dirty="0" err="1"/>
              <a:t>antiagregante</a:t>
            </a:r>
            <a:r>
              <a:rPr lang="es-ES" sz="1600" dirty="0"/>
              <a:t>) se recomienda la dosis de 60 mg / </a:t>
            </a:r>
            <a:r>
              <a:rPr lang="es-ES" sz="1600" dirty="0" smtClean="0"/>
              <a:t>12h.</a:t>
            </a:r>
          </a:p>
          <a:p>
            <a:pPr algn="just"/>
            <a:endParaRPr lang="es-ES" sz="1600" dirty="0"/>
          </a:p>
          <a:p>
            <a:pPr algn="just"/>
            <a:r>
              <a:rPr lang="es-ES" sz="1600" b="1" dirty="0" err="1"/>
              <a:t>Prasugrel</a:t>
            </a:r>
            <a:r>
              <a:rPr lang="es-ES" sz="1600" dirty="0"/>
              <a:t> (dosis de mantenimiento de </a:t>
            </a:r>
            <a:r>
              <a:rPr lang="es-ES" sz="1600" dirty="0" smtClean="0"/>
              <a:t>10mg/24h</a:t>
            </a:r>
            <a:r>
              <a:rPr lang="es-ES" sz="1600" dirty="0"/>
              <a:t>) está autorizado para pacientes sometidos a ICP tras un SCA (angina inestable, infarto de miocardio, …) y es una opción en aquellos pacientes en los que </a:t>
            </a:r>
            <a:r>
              <a:rPr lang="es-ES" sz="1600" dirty="0" err="1"/>
              <a:t>ticagrelor</a:t>
            </a:r>
            <a:r>
              <a:rPr lang="es-ES" sz="1600" dirty="0"/>
              <a:t> esté contraindicado. No está indicado para pacientes con SCA en tratamiento médico</a:t>
            </a:r>
          </a:p>
        </p:txBody>
      </p:sp>
    </p:spTree>
    <p:extLst>
      <p:ext uri="{BB962C8B-B14F-4D97-AF65-F5344CB8AC3E}">
        <p14:creationId xmlns:p14="http://schemas.microsoft.com/office/powerpoint/2010/main" val="6219054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rotWithShape="1">
          <a:blip r:embed="rId2"/>
          <a:srcRect l="1813" t="9002" r="2195" b="3605"/>
          <a:stretch/>
        </p:blipFill>
        <p:spPr>
          <a:xfrm>
            <a:off x="352697" y="339634"/>
            <a:ext cx="8550628" cy="5715599"/>
          </a:xfrm>
          <a:prstGeom prst="rect">
            <a:avLst/>
          </a:prstGeom>
        </p:spPr>
      </p:pic>
    </p:spTree>
    <p:extLst>
      <p:ext uri="{BB962C8B-B14F-4D97-AF65-F5344CB8AC3E}">
        <p14:creationId xmlns:p14="http://schemas.microsoft.com/office/powerpoint/2010/main" val="12054798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3">
            <a:extLst>
              <a:ext uri="{FF2B5EF4-FFF2-40B4-BE49-F238E27FC236}">
                <a16:creationId xmlns:a16="http://schemas.microsoft.com/office/drawing/2014/main" id="{6CF06339-49F6-0F43-8210-FBEEC6B00ABD}"/>
              </a:ext>
            </a:extLst>
          </p:cNvPr>
          <p:cNvSpPr>
            <a:spLocks noGrp="1"/>
          </p:cNvSpPr>
          <p:nvPr>
            <p:ph type="ctrTitle"/>
          </p:nvPr>
        </p:nvSpPr>
        <p:spPr>
          <a:xfrm>
            <a:off x="81951" y="172527"/>
            <a:ext cx="7772400" cy="473465"/>
          </a:xfrm>
        </p:spPr>
        <p:txBody>
          <a:bodyPr/>
          <a:lstStyle/>
          <a:p>
            <a:pPr marL="457200" indent="-457200" algn="l">
              <a:buFont typeface="Courier New" panose="02070309020205020404" pitchFamily="49" charset="0"/>
              <a:buChar char="o"/>
            </a:pPr>
            <a:r>
              <a:rPr lang="es-ES" sz="2000" dirty="0" smtClean="0"/>
              <a:t>Nuevas estrategias en estudio</a:t>
            </a:r>
            <a:endParaRPr lang="es-ES" sz="2000" baseline="-25000" dirty="0"/>
          </a:p>
        </p:txBody>
      </p:sp>
      <p:sp>
        <p:nvSpPr>
          <p:cNvPr id="2" name="Subtítulo 1"/>
          <p:cNvSpPr>
            <a:spLocks noGrp="1"/>
          </p:cNvSpPr>
          <p:nvPr>
            <p:ph type="subTitle" idx="1"/>
          </p:nvPr>
        </p:nvSpPr>
        <p:spPr>
          <a:xfrm>
            <a:off x="263106" y="988235"/>
            <a:ext cx="8475452" cy="4109976"/>
          </a:xfrm>
        </p:spPr>
        <p:txBody>
          <a:bodyPr>
            <a:noAutofit/>
          </a:bodyPr>
          <a:lstStyle/>
          <a:p>
            <a:pPr algn="just"/>
            <a:r>
              <a:rPr lang="es-ES" b="1" u="sng" dirty="0"/>
              <a:t>1. Inhibidor del P2Y12 en monoterapia tras TAPD corta</a:t>
            </a:r>
            <a:endParaRPr lang="es-ES" u="sng" dirty="0"/>
          </a:p>
          <a:p>
            <a:pPr algn="just"/>
            <a:r>
              <a:rPr lang="es-ES" sz="1600" dirty="0"/>
              <a:t>Al pasar del TAPD a monoterapia </a:t>
            </a:r>
            <a:r>
              <a:rPr lang="es-ES" sz="1600" dirty="0" err="1"/>
              <a:t>antiagregante</a:t>
            </a:r>
            <a:r>
              <a:rPr lang="es-ES" sz="1600" dirty="0"/>
              <a:t>, la recomendación general es continuar, indefinidamente, con AAS. Tanto </a:t>
            </a:r>
            <a:r>
              <a:rPr lang="es-ES" sz="1600" dirty="0" err="1"/>
              <a:t>ticagrelor</a:t>
            </a:r>
            <a:r>
              <a:rPr lang="es-ES" sz="1600" dirty="0"/>
              <a:t> como </a:t>
            </a:r>
            <a:r>
              <a:rPr lang="es-ES" sz="1600" dirty="0" err="1"/>
              <a:t>prasugrel</a:t>
            </a:r>
            <a:r>
              <a:rPr lang="es-ES" sz="1600" dirty="0"/>
              <a:t> únicamente están autorizados para su uso en combinación con </a:t>
            </a:r>
            <a:r>
              <a:rPr lang="es-ES" sz="1600" dirty="0" smtClean="0"/>
              <a:t>AAS.</a:t>
            </a:r>
            <a:endParaRPr lang="es-ES" sz="1600" dirty="0"/>
          </a:p>
          <a:p>
            <a:pPr algn="just"/>
            <a:r>
              <a:rPr lang="es-ES" sz="1600" dirty="0"/>
              <a:t>En los últimos años se han publicado diversos estudios en los que se compara la eficacia y la seguridad de los inhibidores del receptor P2Y12 en monoterapia (discontinuando el AAS tras un periodo inicial breve de TAPD) comparada con el TAPD en pacientes sometidos a ICP. Los ensayos tienen una duración de 12 meses. </a:t>
            </a:r>
          </a:p>
          <a:p>
            <a:pPr algn="just"/>
            <a:r>
              <a:rPr lang="es-ES" sz="1600" dirty="0"/>
              <a:t>Un reciente </a:t>
            </a:r>
            <a:r>
              <a:rPr lang="es-ES" sz="1600" dirty="0" smtClean="0"/>
              <a:t>meta-análisis </a:t>
            </a:r>
            <a:r>
              <a:rPr lang="es-ES" sz="1600" dirty="0"/>
              <a:t>que recoge 5 ensayos concluye que la estrategia de pasar a monoterapia con un inhibidor del receptor P2Y12 tras un periodo de 1-3 meses de TAPD tras el ICP se asocia a un menor riesgo de sangrado mayor sin un aumento considerable de eventos isquémicos. Estos hallazgos podrían tener un impacto en las futuras guías, especialmente en pacientes con elevado riesgo hemorrágico e isquémico o mala tolerancia a la AAS</a:t>
            </a:r>
            <a:r>
              <a:rPr lang="es-ES" sz="1600" dirty="0" smtClean="0"/>
              <a:t>.</a:t>
            </a:r>
            <a:endParaRPr lang="es-ES" sz="1600" dirty="0"/>
          </a:p>
        </p:txBody>
      </p:sp>
    </p:spTree>
    <p:extLst>
      <p:ext uri="{BB962C8B-B14F-4D97-AF65-F5344CB8AC3E}">
        <p14:creationId xmlns:p14="http://schemas.microsoft.com/office/powerpoint/2010/main" val="338325969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3">
            <a:extLst>
              <a:ext uri="{FF2B5EF4-FFF2-40B4-BE49-F238E27FC236}">
                <a16:creationId xmlns:a16="http://schemas.microsoft.com/office/drawing/2014/main" id="{6CF06339-49F6-0F43-8210-FBEEC6B00ABD}"/>
              </a:ext>
            </a:extLst>
          </p:cNvPr>
          <p:cNvSpPr>
            <a:spLocks noGrp="1"/>
          </p:cNvSpPr>
          <p:nvPr>
            <p:ph type="ctrTitle"/>
          </p:nvPr>
        </p:nvSpPr>
        <p:spPr>
          <a:xfrm>
            <a:off x="81951" y="172527"/>
            <a:ext cx="7772400" cy="473465"/>
          </a:xfrm>
        </p:spPr>
        <p:txBody>
          <a:bodyPr/>
          <a:lstStyle/>
          <a:p>
            <a:pPr marL="457200" indent="-457200" algn="l">
              <a:buFont typeface="Courier New" panose="02070309020205020404" pitchFamily="49" charset="0"/>
              <a:buChar char="o"/>
            </a:pPr>
            <a:r>
              <a:rPr lang="es-ES" sz="2000" dirty="0" smtClean="0"/>
              <a:t>Nuevas estrategias en estudio</a:t>
            </a:r>
            <a:endParaRPr lang="es-ES" sz="2000" baseline="-25000" dirty="0"/>
          </a:p>
        </p:txBody>
      </p:sp>
      <p:sp>
        <p:nvSpPr>
          <p:cNvPr id="2" name="Subtítulo 1"/>
          <p:cNvSpPr>
            <a:spLocks noGrp="1"/>
          </p:cNvSpPr>
          <p:nvPr>
            <p:ph type="subTitle" idx="1"/>
          </p:nvPr>
        </p:nvSpPr>
        <p:spPr>
          <a:xfrm>
            <a:off x="263106" y="988235"/>
            <a:ext cx="8475452" cy="4109976"/>
          </a:xfrm>
        </p:spPr>
        <p:txBody>
          <a:bodyPr>
            <a:noAutofit/>
          </a:bodyPr>
          <a:lstStyle/>
          <a:p>
            <a:pPr algn="just"/>
            <a:r>
              <a:rPr lang="es-ES" sz="1600" b="1" dirty="0" smtClean="0"/>
              <a:t>2. TAPD </a:t>
            </a:r>
            <a:r>
              <a:rPr lang="es-ES" sz="1600" b="1" dirty="0"/>
              <a:t>en enfermedad coronaria </a:t>
            </a:r>
            <a:r>
              <a:rPr lang="es-ES" sz="1600" b="1" dirty="0" smtClean="0"/>
              <a:t>estable</a:t>
            </a:r>
          </a:p>
          <a:p>
            <a:pPr algn="just"/>
            <a:r>
              <a:rPr lang="es-ES" sz="1600" dirty="0"/>
              <a:t>Según la guía ESC 2017, el TAPD no está indicado para pacientes con ECE sin antecedente de IM que solo reciben tratamiento médico (sin ICP previa). En el estudio CHARISMA, que incluyó a pacientes con </a:t>
            </a:r>
            <a:r>
              <a:rPr lang="es-ES" sz="1600" dirty="0" smtClean="0"/>
              <a:t>enfermedad </a:t>
            </a:r>
            <a:r>
              <a:rPr lang="es-ES" sz="1600" dirty="0"/>
              <a:t>vascular estable o con riesgo de eventos </a:t>
            </a:r>
            <a:r>
              <a:rPr lang="es-ES" sz="1600" dirty="0" err="1"/>
              <a:t>aterotrombóticos</a:t>
            </a:r>
            <a:r>
              <a:rPr lang="es-ES" sz="1600" dirty="0"/>
              <a:t>, se observó que la TAPD con </a:t>
            </a:r>
            <a:r>
              <a:rPr lang="es-ES" sz="1600" dirty="0" err="1"/>
              <a:t>clopidogrel</a:t>
            </a:r>
            <a:r>
              <a:rPr lang="es-ES" sz="1600" dirty="0"/>
              <a:t> + AAS no era una estrategia significativamente más eficaz que el AAS en monoterapia para la reducción de la tasa de IM, accidente cerebrovascular o muerte </a:t>
            </a:r>
            <a:r>
              <a:rPr lang="es-ES" sz="1600" dirty="0" smtClean="0"/>
              <a:t>cardiovascular.</a:t>
            </a:r>
            <a:endParaRPr lang="es-ES" sz="1600" dirty="0"/>
          </a:p>
          <a:p>
            <a:pPr algn="just"/>
            <a:r>
              <a:rPr lang="es-ES" sz="1600" dirty="0"/>
              <a:t>La FDA ha autorizado recientemente la indicación de TAPD con </a:t>
            </a:r>
            <a:r>
              <a:rPr lang="es-ES" sz="1600" dirty="0" err="1"/>
              <a:t>ticagrelor</a:t>
            </a:r>
            <a:r>
              <a:rPr lang="es-ES" sz="1600" dirty="0"/>
              <a:t> para reducir el riesgo de un primer IAM o ictus en pacientes con enfermedad coronaria estable de alto riesgo16. La aprobación se basa en los resultados del ensayo THEMIS17. Se trata de un ensayo aleatorizado, doble ciego, con 19.220 participantes mayores de 50 años con enfermedad arterial coronaria </a:t>
            </a:r>
            <a:r>
              <a:rPr lang="es-ES" sz="1600" dirty="0" smtClean="0"/>
              <a:t>y </a:t>
            </a:r>
            <a:r>
              <a:rPr lang="es-ES" sz="1600" dirty="0"/>
              <a:t>diabetes mellitus tipo 2. Tras un seguimiento medio de 39,9 meses, se observó una reducción modesta pero significativa de eventos cardiovasculares a los 36 meses en el grupo TAPD con </a:t>
            </a:r>
            <a:r>
              <a:rPr lang="es-ES" sz="1600" dirty="0" err="1"/>
              <a:t>ticagrelor</a:t>
            </a:r>
            <a:r>
              <a:rPr lang="es-ES" sz="1600" dirty="0"/>
              <a:t> respecto al grupo control (AAS en monoterapia), pero con </a:t>
            </a:r>
            <a:r>
              <a:rPr lang="es-ES" sz="1600" dirty="0" err="1"/>
              <a:t>ticagrelor</a:t>
            </a:r>
            <a:r>
              <a:rPr lang="es-ES" sz="1600" dirty="0"/>
              <a:t> también fueron más frecuentes (diferencias estadísticamente significativas) las hemorragias graves, incluyendo las hemorragias intracraneales. En un análisis exploratorio que balanceaba tanto los efectos de eficacia como de seguridad, el riesgo de sufrir una variable combinada de daño irreversible no fue significativamente inferior que en el grupo control, sugiriendo que el tratamiento con </a:t>
            </a:r>
            <a:r>
              <a:rPr lang="es-ES" sz="1600" dirty="0" err="1"/>
              <a:t>ticagrelor</a:t>
            </a:r>
            <a:r>
              <a:rPr lang="es-ES" sz="1600" dirty="0"/>
              <a:t> no tiene un balance riesgo-beneficio neto favorable en esta población.</a:t>
            </a:r>
          </a:p>
          <a:p>
            <a:pPr algn="just"/>
            <a:r>
              <a:rPr lang="es-ES" sz="1600" dirty="0"/>
              <a:t>La EMA no se ha pronunciado hasta </a:t>
            </a:r>
            <a:r>
              <a:rPr lang="es-ES" sz="1600" dirty="0" smtClean="0"/>
              <a:t>el </a:t>
            </a:r>
            <a:r>
              <a:rPr lang="es-ES" sz="1600" dirty="0"/>
              <a:t>momento</a:t>
            </a:r>
          </a:p>
        </p:txBody>
      </p:sp>
    </p:spTree>
    <p:extLst>
      <p:ext uri="{BB962C8B-B14F-4D97-AF65-F5344CB8AC3E}">
        <p14:creationId xmlns:p14="http://schemas.microsoft.com/office/powerpoint/2010/main" val="27124620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315883"/>
            <a:ext cx="7772400" cy="558945"/>
          </a:xfrm>
        </p:spPr>
        <p:txBody>
          <a:bodyPr/>
          <a:lstStyle/>
          <a:p>
            <a:r>
              <a:rPr lang="es-ES" sz="4000" dirty="0"/>
              <a:t>S</a:t>
            </a:r>
            <a:r>
              <a:rPr lang="es-ES" sz="4000" dirty="0" smtClean="0"/>
              <a:t>umario</a:t>
            </a:r>
            <a:endParaRPr lang="es-ES" sz="4000" dirty="0"/>
          </a:p>
        </p:txBody>
      </p:sp>
      <p:sp>
        <p:nvSpPr>
          <p:cNvPr id="4" name="Subtítulo 2"/>
          <p:cNvSpPr>
            <a:spLocks noGrp="1"/>
          </p:cNvSpPr>
          <p:nvPr>
            <p:ph type="subTitle" idx="1"/>
          </p:nvPr>
        </p:nvSpPr>
        <p:spPr>
          <a:xfrm>
            <a:off x="457200" y="1280160"/>
            <a:ext cx="8454044" cy="3291840"/>
          </a:xfrm>
          <a:solidFill>
            <a:srgbClr val="5FACBC"/>
          </a:solidFill>
        </p:spPr>
        <p:txBody>
          <a:bodyPr>
            <a:normAutofit fontScale="92500" lnSpcReduction="20000"/>
          </a:bodyPr>
          <a:lstStyle/>
          <a:p>
            <a:pPr marL="342900" indent="-342900" algn="just">
              <a:buFont typeface="Arial" panose="020B0604020202020204" pitchFamily="34" charset="0"/>
              <a:buChar char="•"/>
            </a:pPr>
            <a:r>
              <a:rPr lang="es-ES" sz="2100" dirty="0" smtClean="0">
                <a:solidFill>
                  <a:schemeClr val="bg1"/>
                </a:solidFill>
              </a:rPr>
              <a:t>INTRODUCCIÓN</a:t>
            </a:r>
          </a:p>
          <a:p>
            <a:pPr marL="342900" indent="-342900" algn="just">
              <a:buFont typeface="Arial" panose="020B0604020202020204" pitchFamily="34" charset="0"/>
              <a:buChar char="•"/>
            </a:pPr>
            <a:r>
              <a:rPr lang="es-ES" sz="2100" dirty="0" smtClean="0">
                <a:solidFill>
                  <a:schemeClr val="bg1"/>
                </a:solidFill>
              </a:rPr>
              <a:t>INDICACIONES DEL TAPD Y SU DURACIÓN</a:t>
            </a:r>
          </a:p>
          <a:p>
            <a:pPr marL="800100" lvl="1" indent="-342900" algn="just">
              <a:buFont typeface="Courier New" panose="02070309020205020404" pitchFamily="49" charset="0"/>
              <a:buChar char="o"/>
            </a:pPr>
            <a:r>
              <a:rPr lang="es-ES" sz="1600" dirty="0" smtClean="0">
                <a:solidFill>
                  <a:schemeClr val="bg1"/>
                </a:solidFill>
              </a:rPr>
              <a:t>Intervención coronaria percutánea (ICP)</a:t>
            </a:r>
          </a:p>
          <a:p>
            <a:pPr marL="800100" lvl="1" indent="-342900" algn="just">
              <a:buFont typeface="Courier New" panose="02070309020205020404" pitchFamily="49" charset="0"/>
              <a:buChar char="o"/>
            </a:pPr>
            <a:r>
              <a:rPr lang="es-ES" sz="1600" dirty="0" smtClean="0">
                <a:solidFill>
                  <a:schemeClr val="bg1"/>
                </a:solidFill>
              </a:rPr>
              <a:t>Síndrome coronario agudo (SCA) y tratamiento conservador</a:t>
            </a:r>
          </a:p>
          <a:p>
            <a:pPr marL="800100" lvl="1" indent="-342900" algn="just">
              <a:buFont typeface="Courier New" panose="02070309020205020404" pitchFamily="49" charset="0"/>
              <a:buChar char="o"/>
            </a:pPr>
            <a:r>
              <a:rPr lang="es-ES" sz="1600" dirty="0" smtClean="0">
                <a:solidFill>
                  <a:schemeClr val="bg1"/>
                </a:solidFill>
              </a:rPr>
              <a:t>Pacientes con indicación de anticoagulación oral</a:t>
            </a:r>
          </a:p>
          <a:p>
            <a:pPr marL="800100" lvl="1" indent="-342900" algn="just">
              <a:buFont typeface="Courier New" panose="02070309020205020404" pitchFamily="49" charset="0"/>
              <a:buChar char="o"/>
            </a:pPr>
            <a:r>
              <a:rPr lang="es-ES" sz="1600" dirty="0" smtClean="0">
                <a:solidFill>
                  <a:schemeClr val="bg1"/>
                </a:solidFill>
              </a:rPr>
              <a:t>Prevención de trombosis de </a:t>
            </a:r>
            <a:r>
              <a:rPr lang="es-ES" sz="1600" dirty="0" err="1" smtClean="0">
                <a:solidFill>
                  <a:schemeClr val="bg1"/>
                </a:solidFill>
              </a:rPr>
              <a:t>stent</a:t>
            </a:r>
            <a:r>
              <a:rPr lang="es-ES" sz="1600" dirty="0" smtClean="0">
                <a:solidFill>
                  <a:schemeClr val="bg1"/>
                </a:solidFill>
              </a:rPr>
              <a:t> no coronarios (enfermedad arterial periférica)</a:t>
            </a:r>
          </a:p>
          <a:p>
            <a:pPr marL="342900" indent="-342900" algn="just">
              <a:buFont typeface="Arial" panose="020B0604020202020204" pitchFamily="34" charset="0"/>
              <a:buChar char="•"/>
            </a:pPr>
            <a:r>
              <a:rPr lang="es-ES" sz="2100" dirty="0" smtClean="0">
                <a:solidFill>
                  <a:schemeClr val="bg1"/>
                </a:solidFill>
              </a:rPr>
              <a:t>ASPECTOS PRÁCTICOS</a:t>
            </a:r>
          </a:p>
          <a:p>
            <a:pPr marL="800100" lvl="1" indent="-342900" algn="just">
              <a:buFont typeface="Courier New" panose="02070309020205020404" pitchFamily="49" charset="0"/>
              <a:buChar char="o"/>
            </a:pPr>
            <a:r>
              <a:rPr lang="es-ES" sz="1700" dirty="0" smtClean="0">
                <a:solidFill>
                  <a:schemeClr val="bg1"/>
                </a:solidFill>
              </a:rPr>
              <a:t>Herramientas de estratificación de los riesgos de isquemia y sangrado</a:t>
            </a:r>
          </a:p>
          <a:p>
            <a:pPr marL="800100" lvl="1" indent="-342900" algn="just">
              <a:buFont typeface="Courier New" panose="02070309020205020404" pitchFamily="49" charset="0"/>
              <a:buChar char="o"/>
            </a:pPr>
            <a:r>
              <a:rPr lang="es-ES" sz="1700" dirty="0" smtClean="0">
                <a:solidFill>
                  <a:schemeClr val="bg1"/>
                </a:solidFill>
              </a:rPr>
              <a:t>Estrategias para minimizar el riesgo de sangrado durante el TAPD</a:t>
            </a:r>
          </a:p>
          <a:p>
            <a:pPr marL="800100" lvl="1" indent="-342900" algn="just">
              <a:buFont typeface="Courier New" panose="02070309020205020404" pitchFamily="49" charset="0"/>
              <a:buChar char="o"/>
            </a:pPr>
            <a:r>
              <a:rPr lang="es-ES" sz="1700" dirty="0" smtClean="0">
                <a:solidFill>
                  <a:schemeClr val="bg1"/>
                </a:solidFill>
              </a:rPr>
              <a:t>Selección del inhibidor P2Y</a:t>
            </a:r>
            <a:r>
              <a:rPr lang="es-ES" sz="1700" baseline="-25000" dirty="0" smtClean="0">
                <a:solidFill>
                  <a:schemeClr val="bg1"/>
                </a:solidFill>
              </a:rPr>
              <a:t>12</a:t>
            </a:r>
          </a:p>
          <a:p>
            <a:pPr marL="800100" lvl="1" indent="-342900" algn="just">
              <a:buFont typeface="Courier New" panose="02070309020205020404" pitchFamily="49" charset="0"/>
              <a:buChar char="o"/>
            </a:pPr>
            <a:r>
              <a:rPr lang="es-ES" sz="1700" dirty="0">
                <a:solidFill>
                  <a:schemeClr val="bg1"/>
                </a:solidFill>
              </a:rPr>
              <a:t>Nuevas estrategias en estudio</a:t>
            </a:r>
          </a:p>
          <a:p>
            <a:pPr marL="800100" lvl="1" indent="-342900" algn="just">
              <a:buFont typeface="Courier New" panose="02070309020205020404" pitchFamily="49" charset="0"/>
              <a:buChar char="o"/>
            </a:pPr>
            <a:r>
              <a:rPr lang="es-ES" sz="1700" dirty="0">
                <a:solidFill>
                  <a:schemeClr val="bg1"/>
                </a:solidFill>
              </a:rPr>
              <a:t>Seguimiento compartido</a:t>
            </a:r>
          </a:p>
          <a:p>
            <a:pPr algn="just"/>
            <a:endParaRPr lang="es-ES" dirty="0">
              <a:solidFill>
                <a:schemeClr val="bg1"/>
              </a:solidFill>
            </a:endParaRPr>
          </a:p>
          <a:p>
            <a:pPr lvl="1" algn="just"/>
            <a:endParaRPr lang="es-ES" dirty="0" smtClean="0">
              <a:solidFill>
                <a:schemeClr val="bg1"/>
              </a:solidFill>
            </a:endParaRPr>
          </a:p>
        </p:txBody>
      </p:sp>
    </p:spTree>
    <p:extLst>
      <p:ext uri="{BB962C8B-B14F-4D97-AF65-F5344CB8AC3E}">
        <p14:creationId xmlns:p14="http://schemas.microsoft.com/office/powerpoint/2010/main" val="1456619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3">
            <a:extLst>
              <a:ext uri="{FF2B5EF4-FFF2-40B4-BE49-F238E27FC236}">
                <a16:creationId xmlns:a16="http://schemas.microsoft.com/office/drawing/2014/main" id="{6CF06339-49F6-0F43-8210-FBEEC6B00ABD}"/>
              </a:ext>
            </a:extLst>
          </p:cNvPr>
          <p:cNvSpPr>
            <a:spLocks noGrp="1"/>
          </p:cNvSpPr>
          <p:nvPr>
            <p:ph type="ctrTitle"/>
          </p:nvPr>
        </p:nvSpPr>
        <p:spPr>
          <a:xfrm>
            <a:off x="288985" y="215659"/>
            <a:ext cx="7772400" cy="482091"/>
          </a:xfrm>
        </p:spPr>
        <p:txBody>
          <a:bodyPr/>
          <a:lstStyle/>
          <a:p>
            <a:pPr marL="457200" indent="-457200" algn="l">
              <a:buFont typeface="Courier New" panose="02070309020205020404" pitchFamily="49" charset="0"/>
              <a:buChar char="o"/>
            </a:pPr>
            <a:r>
              <a:rPr lang="es-ES" sz="2000" dirty="0" smtClean="0"/>
              <a:t>Seguimiento compartido</a:t>
            </a:r>
            <a:endParaRPr lang="es-ES" sz="2000" baseline="-25000" dirty="0"/>
          </a:p>
        </p:txBody>
      </p:sp>
      <p:sp>
        <p:nvSpPr>
          <p:cNvPr id="2" name="Subtítulo 1"/>
          <p:cNvSpPr>
            <a:spLocks noGrp="1"/>
          </p:cNvSpPr>
          <p:nvPr>
            <p:ph type="subTitle" idx="1"/>
          </p:nvPr>
        </p:nvSpPr>
        <p:spPr>
          <a:xfrm>
            <a:off x="444260" y="945102"/>
            <a:ext cx="8242540" cy="4170362"/>
          </a:xfrm>
        </p:spPr>
        <p:txBody>
          <a:bodyPr>
            <a:noAutofit/>
          </a:bodyPr>
          <a:lstStyle/>
          <a:p>
            <a:pPr algn="just"/>
            <a:r>
              <a:rPr lang="es-ES" sz="1400" dirty="0"/>
              <a:t>Los TAPD se </a:t>
            </a:r>
            <a:r>
              <a:rPr lang="es-ES" sz="1400" b="1" dirty="0"/>
              <a:t>instauran en el ámbito hospitalario, pero su seguimiento suele ser ambulatorio </a:t>
            </a:r>
            <a:r>
              <a:rPr lang="es-ES" sz="1400" dirty="0"/>
              <a:t>en la mayoría de los casos. Por ello, resulta fundamental que el médico prescriptor inicial realice la prescripción electrónica </a:t>
            </a:r>
            <a:r>
              <a:rPr lang="es-ES" sz="1400" b="1" dirty="0"/>
              <a:t>indicando claramente la duración prevista </a:t>
            </a:r>
            <a:r>
              <a:rPr lang="es-ES" sz="1400" dirty="0"/>
              <a:t>del tratamiento (“fecha fin” del segundo </a:t>
            </a:r>
            <a:r>
              <a:rPr lang="es-ES" sz="1400" dirty="0" err="1"/>
              <a:t>antiagregante</a:t>
            </a:r>
            <a:r>
              <a:rPr lang="es-ES" sz="1400" dirty="0"/>
              <a:t> en </a:t>
            </a:r>
            <a:r>
              <a:rPr lang="es-ES" sz="1400" dirty="0" err="1"/>
              <a:t>Presbide</a:t>
            </a:r>
            <a:r>
              <a:rPr lang="es-ES" sz="1400" dirty="0"/>
              <a:t> o “fecha de revisión”), dejando constancia en la historia clínica de los factores de riesgo </a:t>
            </a:r>
            <a:r>
              <a:rPr lang="es-ES" sz="1400" dirty="0" err="1"/>
              <a:t>trombótico</a:t>
            </a:r>
            <a:r>
              <a:rPr lang="es-ES" sz="1400" dirty="0"/>
              <a:t> del paciente que justifiquen la decisión de prolongar la doble </a:t>
            </a:r>
            <a:r>
              <a:rPr lang="es-ES" sz="1400" dirty="0" err="1"/>
              <a:t>antiagregación</a:t>
            </a:r>
            <a:r>
              <a:rPr lang="es-ES" sz="1400" dirty="0"/>
              <a:t> y de la ausencia de factores de riesgo hemorrágico. </a:t>
            </a:r>
            <a:r>
              <a:rPr lang="es-ES" sz="1400" b="1" dirty="0"/>
              <a:t>La TAPD debe revaluarse al menos cada 12 meses o siempre que ocurra un nuevo evento isquémico o hemorrágico</a:t>
            </a:r>
            <a:r>
              <a:rPr lang="es-ES" sz="1400" dirty="0" smtClean="0"/>
              <a:t>.</a:t>
            </a:r>
          </a:p>
          <a:p>
            <a:pPr algn="just"/>
            <a:endParaRPr lang="es-ES" sz="1400" dirty="0"/>
          </a:p>
          <a:p>
            <a:pPr algn="just"/>
            <a:r>
              <a:rPr lang="es-ES" sz="1400" dirty="0"/>
              <a:t>Con la información disponible (indicación y duración estimada) el </a:t>
            </a:r>
            <a:r>
              <a:rPr lang="es-ES" sz="1400" b="1" dirty="0"/>
              <a:t>médico de atención primaria puede colaborar en el seguimiento del paciente, con especial atención a la adherencia, la duración y a los posibles efectos adversos</a:t>
            </a:r>
            <a:r>
              <a:rPr lang="es-ES" sz="1400" dirty="0"/>
              <a:t> del tratamiento</a:t>
            </a:r>
            <a:r>
              <a:rPr lang="es-ES" sz="1400" dirty="0" smtClean="0"/>
              <a:t>.</a:t>
            </a:r>
          </a:p>
          <a:p>
            <a:pPr algn="just"/>
            <a:endParaRPr lang="es-ES" sz="1400" dirty="0"/>
          </a:p>
          <a:p>
            <a:pPr algn="just"/>
            <a:r>
              <a:rPr lang="es-ES" sz="1400" dirty="0"/>
              <a:t>La interconsulta/consulta no presencial al Servicio de Cardiología </a:t>
            </a:r>
            <a:r>
              <a:rPr lang="es-ES" sz="1400" dirty="0" smtClean="0"/>
              <a:t>puede </a:t>
            </a:r>
            <a:r>
              <a:rPr lang="es-ES" sz="1400" dirty="0"/>
              <a:t>ser una herramienta de comunicación útil en caso de surgir cualquier duda</a:t>
            </a:r>
            <a:r>
              <a:rPr lang="es-ES" sz="1400" dirty="0" smtClean="0"/>
              <a:t>.</a:t>
            </a:r>
          </a:p>
          <a:p>
            <a:pPr algn="just"/>
            <a:endParaRPr lang="es-ES" sz="1400" dirty="0"/>
          </a:p>
          <a:p>
            <a:pPr algn="just"/>
            <a:r>
              <a:rPr lang="es-ES" sz="1400" dirty="0"/>
              <a:t>En febrero de 2020 en la CAV había 4.304 pacientes con al menos 2 tratamientos activos de </a:t>
            </a:r>
            <a:r>
              <a:rPr lang="es-ES" sz="1400" dirty="0" err="1"/>
              <a:t>antiagregantes</a:t>
            </a:r>
            <a:r>
              <a:rPr lang="es-ES" sz="1400" dirty="0"/>
              <a:t> durante más de 1 año18. Sería recomendable revisar si la indicación del TAPD sigue vigente en los pacientes con tratamientos prolongados. </a:t>
            </a:r>
          </a:p>
        </p:txBody>
      </p:sp>
    </p:spTree>
    <p:extLst>
      <p:ext uri="{BB962C8B-B14F-4D97-AF65-F5344CB8AC3E}">
        <p14:creationId xmlns:p14="http://schemas.microsoft.com/office/powerpoint/2010/main" val="39863795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1" y="1"/>
            <a:ext cx="1263534" cy="1351771"/>
          </a:xfrm>
          <a:prstGeom prst="rect">
            <a:avLst/>
          </a:prstGeom>
        </p:spPr>
      </p:pic>
      <p:sp>
        <p:nvSpPr>
          <p:cNvPr id="5" name="Subtítulo 2"/>
          <p:cNvSpPr>
            <a:spLocks noGrp="1"/>
          </p:cNvSpPr>
          <p:nvPr>
            <p:ph type="subTitle" idx="1"/>
          </p:nvPr>
        </p:nvSpPr>
        <p:spPr>
          <a:xfrm>
            <a:off x="1561793" y="471127"/>
            <a:ext cx="6858000" cy="678871"/>
          </a:xfrm>
        </p:spPr>
        <p:txBody>
          <a:bodyPr>
            <a:normAutofit/>
          </a:bodyPr>
          <a:lstStyle/>
          <a:p>
            <a:r>
              <a:rPr lang="es-ES" sz="4000" b="1" dirty="0">
                <a:solidFill>
                  <a:srgbClr val="5FB1B6"/>
                </a:solidFill>
                <a:latin typeface="Arial Black" panose="020B0A04020102020204" pitchFamily="34" charset="0"/>
                <a:ea typeface="+mj-ea"/>
                <a:cs typeface="Arial" panose="020B0604020202020204" pitchFamily="34" charset="0"/>
              </a:rPr>
              <a:t>IDEAS CLAVE</a:t>
            </a:r>
          </a:p>
        </p:txBody>
      </p:sp>
      <p:sp>
        <p:nvSpPr>
          <p:cNvPr id="6" name="CuadroTexto 5"/>
          <p:cNvSpPr txBox="1"/>
          <p:nvPr/>
        </p:nvSpPr>
        <p:spPr>
          <a:xfrm>
            <a:off x="802667" y="1932317"/>
            <a:ext cx="8004902" cy="2031325"/>
          </a:xfrm>
          <a:prstGeom prst="rect">
            <a:avLst/>
          </a:prstGeom>
          <a:noFill/>
        </p:spPr>
        <p:txBody>
          <a:bodyPr wrap="square" rtlCol="0">
            <a:spAutoFit/>
          </a:bodyPr>
          <a:lstStyle/>
          <a:p>
            <a:pPr marL="285750" indent="-285750">
              <a:buFont typeface="Wingdings" panose="05000000000000000000" pitchFamily="2" charset="2"/>
              <a:buChar char="ü"/>
            </a:pPr>
            <a:r>
              <a:rPr lang="es-ES" dirty="0" smtClean="0"/>
              <a:t>Ajustar </a:t>
            </a:r>
            <a:r>
              <a:rPr lang="es-ES" dirty="0"/>
              <a:t>la </a:t>
            </a:r>
            <a:r>
              <a:rPr lang="es-ES" b="1" dirty="0"/>
              <a:t>duración</a:t>
            </a:r>
            <a:r>
              <a:rPr lang="es-ES" dirty="0"/>
              <a:t> del TAPD a cada paciente según su </a:t>
            </a:r>
            <a:r>
              <a:rPr lang="es-ES" b="1" dirty="0"/>
              <a:t>riesgo</a:t>
            </a:r>
            <a:r>
              <a:rPr lang="es-ES" dirty="0"/>
              <a:t> </a:t>
            </a:r>
            <a:r>
              <a:rPr lang="es-ES" dirty="0" err="1"/>
              <a:t>trombótico</a:t>
            </a:r>
            <a:r>
              <a:rPr lang="es-ES" dirty="0"/>
              <a:t> y su riesgo hemorrágico</a:t>
            </a:r>
            <a:r>
              <a:rPr lang="es-ES" dirty="0" smtClean="0"/>
              <a:t>.</a:t>
            </a:r>
          </a:p>
          <a:p>
            <a:pPr marL="285750" indent="-285750">
              <a:buFont typeface="Wingdings" panose="05000000000000000000" pitchFamily="2" charset="2"/>
              <a:buChar char="ü"/>
            </a:pPr>
            <a:endParaRPr lang="es-ES" dirty="0"/>
          </a:p>
          <a:p>
            <a:pPr marL="285750" indent="-285750">
              <a:buFont typeface="Wingdings" panose="05000000000000000000" pitchFamily="2" charset="2"/>
              <a:buChar char="ü"/>
            </a:pPr>
            <a:r>
              <a:rPr lang="es-ES" dirty="0" smtClean="0"/>
              <a:t>Minimizar </a:t>
            </a:r>
            <a:r>
              <a:rPr lang="es-ES" dirty="0"/>
              <a:t>el riesgo de sangrado modulando factores de riesgo modificables, utilizando dosis bajas de </a:t>
            </a:r>
            <a:r>
              <a:rPr lang="es-ES" dirty="0" err="1"/>
              <a:t>antiagregantes</a:t>
            </a:r>
            <a:r>
              <a:rPr lang="es-ES" dirty="0"/>
              <a:t> y añadiendo un IBP</a:t>
            </a:r>
            <a:r>
              <a:rPr lang="es-ES" dirty="0" smtClean="0"/>
              <a:t>.</a:t>
            </a:r>
          </a:p>
          <a:p>
            <a:pPr marL="285750" indent="-285750">
              <a:buFont typeface="Wingdings" panose="05000000000000000000" pitchFamily="2" charset="2"/>
              <a:buChar char="ü"/>
            </a:pPr>
            <a:endParaRPr lang="es-ES" dirty="0"/>
          </a:p>
          <a:p>
            <a:pPr marL="285750" indent="-285750">
              <a:buFont typeface="Wingdings" panose="05000000000000000000" pitchFamily="2" charset="2"/>
              <a:buChar char="ü"/>
            </a:pPr>
            <a:r>
              <a:rPr lang="es-ES" dirty="0" smtClean="0"/>
              <a:t>Revisar </a:t>
            </a:r>
            <a:r>
              <a:rPr lang="es-ES" dirty="0"/>
              <a:t>si la indicación de TAPD sigue vigente al año.</a:t>
            </a:r>
          </a:p>
        </p:txBody>
      </p:sp>
    </p:spTree>
    <p:extLst>
      <p:ext uri="{BB962C8B-B14F-4D97-AF65-F5344CB8AC3E}">
        <p14:creationId xmlns:p14="http://schemas.microsoft.com/office/powerpoint/2010/main" val="386637855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906086" y="473211"/>
            <a:ext cx="7281949" cy="1200329"/>
          </a:xfrm>
          <a:prstGeom prst="rect">
            <a:avLst/>
          </a:prstGeom>
        </p:spPr>
        <p:txBody>
          <a:bodyPr wrap="square">
            <a:spAutoFit/>
          </a:bodyPr>
          <a:lstStyle/>
          <a:p>
            <a:pPr algn="ctr" defTabSz="914400">
              <a:lnSpc>
                <a:spcPct val="90000"/>
              </a:lnSpc>
              <a:spcBef>
                <a:spcPct val="0"/>
              </a:spcBef>
            </a:pPr>
            <a:r>
              <a:rPr lang="es-ES" sz="4000" b="1" dirty="0">
                <a:solidFill>
                  <a:srgbClr val="4BACC6"/>
                </a:solidFill>
                <a:latin typeface="Arial Black" pitchFamily="34" charset="0"/>
              </a:rPr>
              <a:t>Para más información y bibliografía…</a:t>
            </a:r>
          </a:p>
        </p:txBody>
      </p:sp>
      <p:sp>
        <p:nvSpPr>
          <p:cNvPr id="3" name="Rectángulo 2"/>
          <p:cNvSpPr/>
          <p:nvPr/>
        </p:nvSpPr>
        <p:spPr>
          <a:xfrm>
            <a:off x="971397" y="2664823"/>
            <a:ext cx="3835733" cy="584775"/>
          </a:xfrm>
          <a:prstGeom prst="rect">
            <a:avLst/>
          </a:prstGeom>
        </p:spPr>
        <p:txBody>
          <a:bodyPr wrap="square">
            <a:spAutoFit/>
          </a:bodyPr>
          <a:lstStyle/>
          <a:p>
            <a:r>
              <a:rPr lang="es-ES" sz="3200" b="1" dirty="0">
                <a:latin typeface="Arial Unicode MS" pitchFamily="34" charset="-128"/>
                <a:hlinkClick r:id="rId2"/>
              </a:rPr>
              <a:t>INFAC VOL 28 nº </a:t>
            </a:r>
            <a:r>
              <a:rPr lang="es-ES" sz="3200" b="1" dirty="0" smtClean="0">
                <a:latin typeface="Arial Unicode MS" pitchFamily="34" charset="-128"/>
                <a:hlinkClick r:id="rId2"/>
              </a:rPr>
              <a:t>3</a:t>
            </a:r>
            <a:endParaRPr lang="es-ES" sz="3200" b="1" dirty="0">
              <a:latin typeface="Arial Unicode MS" pitchFamily="34" charset="-128"/>
              <a:hlinkClick r:id="rId2"/>
            </a:endParaRPr>
          </a:p>
        </p:txBody>
      </p:sp>
    </p:spTree>
    <p:extLst>
      <p:ext uri="{BB962C8B-B14F-4D97-AF65-F5344CB8AC3E}">
        <p14:creationId xmlns:p14="http://schemas.microsoft.com/office/powerpoint/2010/main" val="25616547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174566"/>
            <a:ext cx="7772400" cy="725199"/>
          </a:xfrm>
          <a:ln>
            <a:solidFill>
              <a:schemeClr val="accent1"/>
            </a:solidFill>
          </a:ln>
        </p:spPr>
        <p:txBody>
          <a:bodyPr/>
          <a:lstStyle/>
          <a:p>
            <a:r>
              <a:rPr lang="es-ES" sz="3200" dirty="0" smtClean="0"/>
              <a:t>INTRODUCCIÓN</a:t>
            </a:r>
            <a:endParaRPr lang="es-ES" sz="3200" dirty="0"/>
          </a:p>
        </p:txBody>
      </p:sp>
      <p:sp>
        <p:nvSpPr>
          <p:cNvPr id="3" name="Subtítulo 2"/>
          <p:cNvSpPr>
            <a:spLocks noGrp="1"/>
          </p:cNvSpPr>
          <p:nvPr>
            <p:ph type="subTitle" idx="1"/>
          </p:nvPr>
        </p:nvSpPr>
        <p:spPr>
          <a:xfrm>
            <a:off x="685800" y="1122217"/>
            <a:ext cx="7772400" cy="4214553"/>
          </a:xfrm>
        </p:spPr>
        <p:txBody>
          <a:bodyPr>
            <a:normAutofit fontScale="62500" lnSpcReduction="20000"/>
          </a:bodyPr>
          <a:lstStyle/>
          <a:p>
            <a:pPr algn="just"/>
            <a:r>
              <a:rPr lang="es-ES" dirty="0"/>
              <a:t>El </a:t>
            </a:r>
            <a:r>
              <a:rPr lang="es-ES" b="1" dirty="0" smtClean="0"/>
              <a:t>TAPD</a:t>
            </a:r>
            <a:r>
              <a:rPr lang="es-ES" dirty="0" smtClean="0"/>
              <a:t> se </a:t>
            </a:r>
            <a:r>
              <a:rPr lang="es-ES" dirty="0"/>
              <a:t>refiere a la </a:t>
            </a:r>
            <a:r>
              <a:rPr lang="es-ES" b="1" dirty="0"/>
              <a:t>combinación de aspirina (AAS) y un inhibidor del receptor plaquetario de adenosina </a:t>
            </a:r>
            <a:r>
              <a:rPr lang="es-ES" b="1" dirty="0" err="1"/>
              <a:t>difosfato</a:t>
            </a:r>
            <a:r>
              <a:rPr lang="es-ES" b="1" dirty="0"/>
              <a:t> P2Y</a:t>
            </a:r>
            <a:r>
              <a:rPr lang="es-ES" b="1" baseline="-25000" dirty="0"/>
              <a:t>12</a:t>
            </a:r>
            <a:r>
              <a:rPr lang="es-ES" b="1" dirty="0"/>
              <a:t> </a:t>
            </a:r>
            <a:r>
              <a:rPr lang="es-ES" dirty="0"/>
              <a:t>(</a:t>
            </a:r>
            <a:r>
              <a:rPr lang="es-ES" dirty="0" err="1"/>
              <a:t>clopidogrel</a:t>
            </a:r>
            <a:r>
              <a:rPr lang="es-ES" dirty="0"/>
              <a:t>, </a:t>
            </a:r>
            <a:r>
              <a:rPr lang="es-ES" dirty="0" err="1"/>
              <a:t>prasugrel</a:t>
            </a:r>
            <a:r>
              <a:rPr lang="es-ES" dirty="0"/>
              <a:t> o </a:t>
            </a:r>
            <a:r>
              <a:rPr lang="es-ES" dirty="0" err="1"/>
              <a:t>ticagrelor</a:t>
            </a:r>
            <a:r>
              <a:rPr lang="es-ES" dirty="0"/>
              <a:t>), y es una de las opciones de tratamiento más intensamente investigadas en la medicina cardiovascular. </a:t>
            </a:r>
            <a:endParaRPr lang="es-ES" dirty="0" smtClean="0"/>
          </a:p>
          <a:p>
            <a:pPr algn="just"/>
            <a:endParaRPr lang="es-ES" dirty="0"/>
          </a:p>
          <a:p>
            <a:pPr algn="just"/>
            <a:r>
              <a:rPr lang="es-ES" dirty="0" smtClean="0"/>
              <a:t>Se </a:t>
            </a:r>
            <a:r>
              <a:rPr lang="es-ES" dirty="0"/>
              <a:t>considera un componente </a:t>
            </a:r>
            <a:r>
              <a:rPr lang="es-ES" b="1" dirty="0"/>
              <a:t>esencial</a:t>
            </a:r>
            <a:r>
              <a:rPr lang="es-ES" dirty="0"/>
              <a:t> del tratamiento de los pacientes con un síndrome coronario agudo (</a:t>
            </a:r>
            <a:r>
              <a:rPr lang="es-ES" u="sng" dirty="0"/>
              <a:t>SCA</a:t>
            </a:r>
            <a:r>
              <a:rPr lang="es-ES" dirty="0"/>
              <a:t>) o tras una intervención coronaria percutánea con implantación de </a:t>
            </a:r>
            <a:r>
              <a:rPr lang="es-ES" dirty="0" err="1"/>
              <a:t>stent</a:t>
            </a:r>
            <a:r>
              <a:rPr lang="es-ES" dirty="0"/>
              <a:t> coronario (</a:t>
            </a:r>
            <a:r>
              <a:rPr lang="es-ES" u="sng" dirty="0"/>
              <a:t>ICP/</a:t>
            </a:r>
            <a:r>
              <a:rPr lang="es-ES" u="sng" dirty="0" err="1"/>
              <a:t>stent</a:t>
            </a:r>
            <a:r>
              <a:rPr lang="es-ES" dirty="0"/>
              <a:t>). </a:t>
            </a:r>
            <a:endParaRPr lang="es-ES" dirty="0" smtClean="0"/>
          </a:p>
          <a:p>
            <a:pPr algn="just"/>
            <a:endParaRPr lang="es-ES" dirty="0" smtClean="0"/>
          </a:p>
          <a:p>
            <a:pPr algn="just"/>
            <a:r>
              <a:rPr lang="es-ES" dirty="0" smtClean="0"/>
              <a:t>Disminuye </a:t>
            </a:r>
            <a:r>
              <a:rPr lang="es-ES" dirty="0"/>
              <a:t>no solo el riesgo de trombosis del </a:t>
            </a:r>
            <a:r>
              <a:rPr lang="es-ES" dirty="0" err="1"/>
              <a:t>stent</a:t>
            </a:r>
            <a:r>
              <a:rPr lang="es-ES" dirty="0"/>
              <a:t> y los riesgos isquémicos asociados, sino que la evidencia muestra que también disminuyen los eventos cardiovasculares no relacionados con el </a:t>
            </a:r>
            <a:r>
              <a:rPr lang="es-ES" dirty="0" err="1"/>
              <a:t>stent</a:t>
            </a:r>
            <a:r>
              <a:rPr lang="es-ES" dirty="0"/>
              <a:t> (IAM, ictus</a:t>
            </a:r>
            <a:r>
              <a:rPr lang="es-ES" dirty="0" smtClean="0"/>
              <a:t>). </a:t>
            </a:r>
            <a:r>
              <a:rPr lang="es-ES" dirty="0"/>
              <a:t>Sin embargo, a este beneficio se contrapone un mayor riesgo hemorrágico que, a su vez, se asocia a una mayor </a:t>
            </a:r>
            <a:r>
              <a:rPr lang="es-ES" dirty="0" smtClean="0"/>
              <a:t>mortalidad.</a:t>
            </a:r>
          </a:p>
          <a:p>
            <a:pPr algn="just"/>
            <a:endParaRPr lang="es-ES" dirty="0"/>
          </a:p>
          <a:p>
            <a:pPr algn="just"/>
            <a:r>
              <a:rPr lang="es-ES" dirty="0"/>
              <a:t>La </a:t>
            </a:r>
            <a:r>
              <a:rPr lang="es-ES" b="1" dirty="0"/>
              <a:t>duración óptima </a:t>
            </a:r>
            <a:r>
              <a:rPr lang="es-ES" dirty="0" smtClean="0"/>
              <a:t>sigue </a:t>
            </a:r>
            <a:r>
              <a:rPr lang="es-ES" dirty="0"/>
              <a:t>siendo un tema controvertido. </a:t>
            </a:r>
            <a:endParaRPr lang="es-ES" dirty="0" smtClean="0"/>
          </a:p>
          <a:p>
            <a:pPr algn="just"/>
            <a:endParaRPr lang="es-ES" dirty="0" smtClean="0"/>
          </a:p>
          <a:p>
            <a:pPr algn="just"/>
            <a:r>
              <a:rPr lang="es-ES" dirty="0" smtClean="0"/>
              <a:t>El </a:t>
            </a:r>
            <a:r>
              <a:rPr lang="es-ES" b="1" u="sng" dirty="0"/>
              <a:t>objetivo</a:t>
            </a:r>
            <a:r>
              <a:rPr lang="es-ES" dirty="0"/>
              <a:t> de este boletín es revisar las recomendaciones actuales sobre la duración óptima del TAPD según la guía de la </a:t>
            </a:r>
            <a:r>
              <a:rPr lang="es-ES" dirty="0" err="1"/>
              <a:t>European</a:t>
            </a:r>
            <a:r>
              <a:rPr lang="es-ES" dirty="0"/>
              <a:t> </a:t>
            </a:r>
            <a:r>
              <a:rPr lang="es-ES" dirty="0" err="1"/>
              <a:t>Society</a:t>
            </a:r>
            <a:r>
              <a:rPr lang="es-ES" dirty="0"/>
              <a:t> of </a:t>
            </a:r>
            <a:r>
              <a:rPr lang="es-ES" dirty="0" err="1"/>
              <a:t>Cardiology</a:t>
            </a:r>
            <a:r>
              <a:rPr lang="es-ES" dirty="0"/>
              <a:t> (ESC </a:t>
            </a:r>
            <a:r>
              <a:rPr lang="es-ES" dirty="0" smtClean="0"/>
              <a:t>2017) </a:t>
            </a:r>
            <a:r>
              <a:rPr lang="es-ES" dirty="0"/>
              <a:t>por ser la utilizada en nuestro medio, incorporando aspectos prácticos a tener en cuenta en el manejo de estos pacientes en atención primaria.</a:t>
            </a:r>
          </a:p>
        </p:txBody>
      </p:sp>
    </p:spTree>
    <p:extLst>
      <p:ext uri="{BB962C8B-B14F-4D97-AF65-F5344CB8AC3E}">
        <p14:creationId xmlns:p14="http://schemas.microsoft.com/office/powerpoint/2010/main" val="380283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166254"/>
            <a:ext cx="7772400" cy="648393"/>
          </a:xfrm>
          <a:ln>
            <a:solidFill>
              <a:schemeClr val="accent1"/>
            </a:solidFill>
          </a:ln>
        </p:spPr>
        <p:txBody>
          <a:bodyPr/>
          <a:lstStyle/>
          <a:p>
            <a:r>
              <a:rPr lang="es-ES" sz="2800" dirty="0"/>
              <a:t>INDICACIONES</a:t>
            </a:r>
            <a:r>
              <a:rPr lang="es-ES" sz="1200" dirty="0" smtClean="0">
                <a:solidFill>
                  <a:srgbClr val="FF0000"/>
                </a:solidFill>
              </a:rPr>
              <a:t> </a:t>
            </a:r>
            <a:r>
              <a:rPr lang="es-ES" sz="2800" dirty="0"/>
              <a:t>DEL</a:t>
            </a:r>
            <a:r>
              <a:rPr lang="es-ES" sz="1200" dirty="0" smtClean="0">
                <a:solidFill>
                  <a:srgbClr val="FF0000"/>
                </a:solidFill>
              </a:rPr>
              <a:t> </a:t>
            </a:r>
            <a:r>
              <a:rPr lang="es-ES" sz="2800" dirty="0" smtClean="0"/>
              <a:t>TAPD Y SU DURACIÓN</a:t>
            </a:r>
            <a:endParaRPr lang="es-ES" sz="3200" dirty="0"/>
          </a:p>
        </p:txBody>
      </p:sp>
      <p:sp>
        <p:nvSpPr>
          <p:cNvPr id="3" name="Subtítulo 2"/>
          <p:cNvSpPr>
            <a:spLocks noGrp="1"/>
          </p:cNvSpPr>
          <p:nvPr>
            <p:ph type="subTitle" idx="1"/>
          </p:nvPr>
        </p:nvSpPr>
        <p:spPr>
          <a:xfrm>
            <a:off x="627610" y="1213659"/>
            <a:ext cx="7830589" cy="4048298"/>
          </a:xfrm>
        </p:spPr>
        <p:txBody>
          <a:bodyPr>
            <a:normAutofit fontScale="62500" lnSpcReduction="20000"/>
          </a:bodyPr>
          <a:lstStyle/>
          <a:p>
            <a:pPr algn="just"/>
            <a:r>
              <a:rPr lang="es-ES" dirty="0"/>
              <a:t>La </a:t>
            </a:r>
            <a:r>
              <a:rPr lang="es-ES" b="1" dirty="0"/>
              <a:t>principal indicación </a:t>
            </a:r>
            <a:r>
              <a:rPr lang="es-ES" dirty="0"/>
              <a:t>del TAPD es la prevención de eventos coronarios tras un SCA o tras intervención coronaria percutánea con implantación de </a:t>
            </a:r>
            <a:r>
              <a:rPr lang="es-ES" dirty="0" err="1"/>
              <a:t>stent</a:t>
            </a:r>
            <a:r>
              <a:rPr lang="es-ES" dirty="0"/>
              <a:t> (ICP/</a:t>
            </a:r>
            <a:r>
              <a:rPr lang="es-ES" dirty="0" err="1"/>
              <a:t>stent</a:t>
            </a:r>
            <a:r>
              <a:rPr lang="es-ES" dirty="0"/>
              <a:t>). </a:t>
            </a:r>
            <a:endParaRPr lang="es-ES" dirty="0" smtClean="0"/>
          </a:p>
          <a:p>
            <a:pPr algn="just"/>
            <a:endParaRPr lang="es-ES" dirty="0" smtClean="0"/>
          </a:p>
          <a:p>
            <a:pPr algn="just"/>
            <a:r>
              <a:rPr lang="es-ES" dirty="0" smtClean="0"/>
              <a:t>Para </a:t>
            </a:r>
            <a:r>
              <a:rPr lang="es-ES" dirty="0"/>
              <a:t>la </a:t>
            </a:r>
            <a:r>
              <a:rPr lang="es-ES" b="1" dirty="0"/>
              <a:t>optimización</a:t>
            </a:r>
            <a:r>
              <a:rPr lang="es-ES" dirty="0"/>
              <a:t> del TAPD es fundamental la </a:t>
            </a:r>
            <a:r>
              <a:rPr lang="es-ES" u="sng" dirty="0"/>
              <a:t>selección del inhibidor del P2Y12 </a:t>
            </a:r>
            <a:r>
              <a:rPr lang="es-ES" dirty="0"/>
              <a:t>y la </a:t>
            </a:r>
            <a:r>
              <a:rPr lang="es-ES" u="sng" dirty="0"/>
              <a:t>duración</a:t>
            </a:r>
            <a:r>
              <a:rPr lang="es-ES" dirty="0"/>
              <a:t> más adecuada para cada situación clínica</a:t>
            </a:r>
            <a:r>
              <a:rPr lang="es-ES" dirty="0" smtClean="0"/>
              <a:t>.</a:t>
            </a:r>
          </a:p>
          <a:p>
            <a:pPr algn="just"/>
            <a:endParaRPr lang="es-ES" dirty="0" smtClean="0"/>
          </a:p>
          <a:p>
            <a:pPr algn="just"/>
            <a:r>
              <a:rPr lang="es-ES" dirty="0" smtClean="0"/>
              <a:t>Entre </a:t>
            </a:r>
            <a:r>
              <a:rPr lang="es-ES" dirty="0"/>
              <a:t>los inhibidores del P2Y12 </a:t>
            </a:r>
            <a:r>
              <a:rPr lang="es-ES" b="1" dirty="0" err="1"/>
              <a:t>ticagrelor</a:t>
            </a:r>
            <a:r>
              <a:rPr lang="es-ES" b="1" dirty="0"/>
              <a:t> y </a:t>
            </a:r>
            <a:r>
              <a:rPr lang="es-ES" b="1" dirty="0" err="1"/>
              <a:t>prasugrel</a:t>
            </a:r>
            <a:r>
              <a:rPr lang="es-ES" b="1" dirty="0"/>
              <a:t> son más potentes </a:t>
            </a:r>
            <a:r>
              <a:rPr lang="es-ES" dirty="0"/>
              <a:t>que </a:t>
            </a:r>
            <a:r>
              <a:rPr lang="es-ES" dirty="0" err="1"/>
              <a:t>clopidogrel</a:t>
            </a:r>
            <a:r>
              <a:rPr lang="es-ES" dirty="0"/>
              <a:t> y han demostrado una mayor reducción de eventos isquémicos en el SCA, pero a su vez producen más eventos </a:t>
            </a:r>
            <a:r>
              <a:rPr lang="es-ES" dirty="0" smtClean="0"/>
              <a:t>hemorrágicos.</a:t>
            </a:r>
          </a:p>
          <a:p>
            <a:pPr algn="just"/>
            <a:endParaRPr lang="es-ES" dirty="0"/>
          </a:p>
          <a:p>
            <a:pPr algn="just"/>
            <a:r>
              <a:rPr lang="es-ES" dirty="0"/>
              <a:t>Las recomendaciones sobre la duración del TAPD aplican específicamente a la </a:t>
            </a:r>
            <a:r>
              <a:rPr lang="es-ES" u="sng" dirty="0"/>
              <a:t>duración del inhibidor del P2Y12</a:t>
            </a:r>
            <a:r>
              <a:rPr lang="es-ES" dirty="0"/>
              <a:t>. El </a:t>
            </a:r>
            <a:r>
              <a:rPr lang="es-ES" u="sng" dirty="0"/>
              <a:t>AAS se continua indefinidamente </a:t>
            </a:r>
            <a:r>
              <a:rPr lang="es-ES" dirty="0"/>
              <a:t>en la mayoría de los pacientes con enfermedad coronaria que no estén recibiendo un anticoagulante. </a:t>
            </a:r>
            <a:endParaRPr lang="es-ES" dirty="0" smtClean="0"/>
          </a:p>
          <a:p>
            <a:pPr algn="just"/>
            <a:endParaRPr lang="es-ES" dirty="0" smtClean="0"/>
          </a:p>
          <a:p>
            <a:pPr algn="just"/>
            <a:r>
              <a:rPr lang="es-ES" dirty="0"/>
              <a:t>Las recomendaciones genéricas sobre la duración del TAPD son de </a:t>
            </a:r>
            <a:r>
              <a:rPr lang="es-ES" b="1" dirty="0"/>
              <a:t>6 </a:t>
            </a:r>
            <a:r>
              <a:rPr lang="es-ES" b="1" dirty="0" err="1"/>
              <a:t>ó</a:t>
            </a:r>
            <a:r>
              <a:rPr lang="es-ES" b="1" dirty="0"/>
              <a:t> 12 meses </a:t>
            </a:r>
            <a:r>
              <a:rPr lang="es-ES" dirty="0"/>
              <a:t>que podrán acortarse o prolongarse, ajustándose individualmente en cada paciente, para conseguir un equilibrio entre los riesgos isquémico y hemorrágico en función de variables clínicas y de procedimiento. </a:t>
            </a:r>
          </a:p>
          <a:p>
            <a:pPr algn="just"/>
            <a:endParaRPr lang="es-ES" dirty="0"/>
          </a:p>
        </p:txBody>
      </p:sp>
    </p:spTree>
    <p:extLst>
      <p:ext uri="{BB962C8B-B14F-4D97-AF65-F5344CB8AC3E}">
        <p14:creationId xmlns:p14="http://schemas.microsoft.com/office/powerpoint/2010/main" val="28302529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581890" y="393324"/>
            <a:ext cx="8287789" cy="4901883"/>
          </a:xfrm>
        </p:spPr>
        <p:txBody>
          <a:bodyPr>
            <a:normAutofit/>
          </a:bodyPr>
          <a:lstStyle/>
          <a:p>
            <a:endParaRPr lang="es-ES" sz="1400" dirty="0" smtClean="0"/>
          </a:p>
          <a:p>
            <a:endParaRPr lang="es-ES" sz="1400" dirty="0"/>
          </a:p>
          <a:p>
            <a:endParaRPr lang="es-ES" sz="1400" dirty="0" smtClean="0"/>
          </a:p>
          <a:p>
            <a:endParaRPr lang="es-ES" sz="1400" dirty="0"/>
          </a:p>
          <a:p>
            <a:endParaRPr lang="es-ES" sz="1400" dirty="0" smtClean="0"/>
          </a:p>
          <a:p>
            <a:endParaRPr lang="es-ES" sz="1400" dirty="0"/>
          </a:p>
          <a:p>
            <a:endParaRPr lang="es-ES" sz="1400" dirty="0" smtClean="0"/>
          </a:p>
          <a:p>
            <a:endParaRPr lang="es-ES" sz="1400" dirty="0"/>
          </a:p>
          <a:p>
            <a:endParaRPr lang="es-ES" sz="1400" dirty="0" smtClean="0"/>
          </a:p>
          <a:p>
            <a:endParaRPr lang="es-ES" sz="1400" dirty="0"/>
          </a:p>
          <a:p>
            <a:pPr algn="just"/>
            <a:endParaRPr lang="es-ES" sz="1100" dirty="0" smtClean="0"/>
          </a:p>
          <a:p>
            <a:pPr algn="just"/>
            <a:endParaRPr lang="es-ES" sz="1100" dirty="0"/>
          </a:p>
          <a:p>
            <a:pPr algn="just"/>
            <a:endParaRPr lang="es-ES" sz="1100" dirty="0" smtClean="0"/>
          </a:p>
          <a:p>
            <a:pPr algn="just"/>
            <a:r>
              <a:rPr lang="es-ES" sz="1400" dirty="0" smtClean="0"/>
              <a:t>La </a:t>
            </a:r>
            <a:r>
              <a:rPr lang="es-ES" sz="1400" b="1" dirty="0"/>
              <a:t>evaluación</a:t>
            </a:r>
            <a:r>
              <a:rPr lang="es-ES" sz="1400" dirty="0"/>
              <a:t> de los riesgos </a:t>
            </a:r>
            <a:r>
              <a:rPr lang="es-ES" sz="1400" dirty="0" smtClean="0"/>
              <a:t>debe </a:t>
            </a:r>
            <a:r>
              <a:rPr lang="es-ES" sz="1400" dirty="0"/>
              <a:t>realizarse al menos una vez </a:t>
            </a:r>
            <a:r>
              <a:rPr lang="es-ES" sz="1400" b="1" dirty="0"/>
              <a:t>cada 12 meses </a:t>
            </a:r>
            <a:r>
              <a:rPr lang="es-ES" sz="1400" dirty="0"/>
              <a:t>y siempre que haya un nuevo evento isquémico o hemorrágico para determinar si el TAPD debe continuarse. </a:t>
            </a:r>
          </a:p>
          <a:p>
            <a:pPr algn="just"/>
            <a:r>
              <a:rPr lang="es-ES" sz="1400" dirty="0"/>
              <a:t>S</a:t>
            </a:r>
            <a:r>
              <a:rPr lang="es-ES" sz="1400" dirty="0" smtClean="0"/>
              <a:t>e </a:t>
            </a:r>
            <a:r>
              <a:rPr lang="es-ES" sz="1400" dirty="0"/>
              <a:t>desconocen los riesgos y beneficios de una duración del tratamiento más allá de los 36 meses.</a:t>
            </a:r>
          </a:p>
        </p:txBody>
      </p:sp>
      <p:pic>
        <p:nvPicPr>
          <p:cNvPr id="5" name="Imagen 4"/>
          <p:cNvPicPr>
            <a:picLocks noChangeAspect="1"/>
          </p:cNvPicPr>
          <p:nvPr/>
        </p:nvPicPr>
        <p:blipFill>
          <a:blip r:embed="rId2"/>
          <a:stretch>
            <a:fillRect/>
          </a:stretch>
        </p:blipFill>
        <p:spPr>
          <a:xfrm>
            <a:off x="1406390" y="227070"/>
            <a:ext cx="6480848" cy="3739703"/>
          </a:xfrm>
          <a:prstGeom prst="rect">
            <a:avLst/>
          </a:prstGeom>
        </p:spPr>
      </p:pic>
    </p:spTree>
    <p:extLst>
      <p:ext uri="{BB962C8B-B14F-4D97-AF65-F5344CB8AC3E}">
        <p14:creationId xmlns:p14="http://schemas.microsoft.com/office/powerpoint/2010/main" val="35457636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CF06339-49F6-0F43-8210-FBEEC6B00ABD}"/>
              </a:ext>
            </a:extLst>
          </p:cNvPr>
          <p:cNvSpPr>
            <a:spLocks noGrp="1"/>
          </p:cNvSpPr>
          <p:nvPr>
            <p:ph type="ctrTitle"/>
          </p:nvPr>
        </p:nvSpPr>
        <p:spPr>
          <a:xfrm>
            <a:off x="685800" y="249381"/>
            <a:ext cx="7772400" cy="542319"/>
          </a:xfrm>
        </p:spPr>
        <p:txBody>
          <a:bodyPr/>
          <a:lstStyle/>
          <a:p>
            <a:pPr marL="457200" indent="-457200">
              <a:buFont typeface="Courier New" panose="02070309020205020404" pitchFamily="49" charset="0"/>
              <a:buChar char="o"/>
            </a:pPr>
            <a:r>
              <a:rPr lang="es-ES" sz="2800" dirty="0" smtClean="0"/>
              <a:t>Intervención coronaria percutánea (ICP)</a:t>
            </a:r>
            <a:endParaRPr lang="es-ES" sz="2800" dirty="0"/>
          </a:p>
        </p:txBody>
      </p:sp>
      <p:sp>
        <p:nvSpPr>
          <p:cNvPr id="2" name="Subtítulo 1"/>
          <p:cNvSpPr>
            <a:spLocks noGrp="1"/>
          </p:cNvSpPr>
          <p:nvPr>
            <p:ph type="subTitle" idx="1"/>
          </p:nvPr>
        </p:nvSpPr>
        <p:spPr>
          <a:xfrm>
            <a:off x="540327" y="906088"/>
            <a:ext cx="8079971" cy="307570"/>
          </a:xfrm>
        </p:spPr>
        <p:txBody>
          <a:bodyPr>
            <a:normAutofit/>
          </a:bodyPr>
          <a:lstStyle/>
          <a:p>
            <a:pPr algn="just"/>
            <a:r>
              <a:rPr lang="es-ES" sz="1200" b="1" dirty="0" smtClean="0"/>
              <a:t>Objetivo</a:t>
            </a:r>
            <a:r>
              <a:rPr lang="es-ES" sz="1200" dirty="0" smtClean="0"/>
              <a:t>: reducir </a:t>
            </a:r>
            <a:r>
              <a:rPr lang="es-ES" sz="1200" dirty="0"/>
              <a:t>el riesgo de trombosis sobre el </a:t>
            </a:r>
            <a:r>
              <a:rPr lang="es-ES" sz="1200" dirty="0" err="1"/>
              <a:t>stent</a:t>
            </a:r>
            <a:r>
              <a:rPr lang="es-ES" sz="1200" dirty="0"/>
              <a:t> y la repetición de eventos </a:t>
            </a:r>
            <a:r>
              <a:rPr lang="es-ES" sz="1200" dirty="0" smtClean="0"/>
              <a:t>isquémicos.</a:t>
            </a:r>
          </a:p>
          <a:p>
            <a:pPr algn="just"/>
            <a:endParaRPr lang="es-ES" sz="1200" dirty="0"/>
          </a:p>
          <a:p>
            <a:pPr algn="just"/>
            <a:endParaRPr lang="es-ES" sz="1200" dirty="0"/>
          </a:p>
        </p:txBody>
      </p:sp>
      <p:graphicFrame>
        <p:nvGraphicFramePr>
          <p:cNvPr id="3" name="Tabla 2"/>
          <p:cNvGraphicFramePr>
            <a:graphicFrameLocks noGrp="1"/>
          </p:cNvGraphicFramePr>
          <p:nvPr>
            <p:extLst>
              <p:ext uri="{D42A27DB-BD31-4B8C-83A1-F6EECF244321}">
                <p14:modId xmlns:p14="http://schemas.microsoft.com/office/powerpoint/2010/main" val="3556565046"/>
              </p:ext>
            </p:extLst>
          </p:nvPr>
        </p:nvGraphicFramePr>
        <p:xfrm>
          <a:off x="457200" y="1397000"/>
          <a:ext cx="8163098" cy="3718098"/>
        </p:xfrm>
        <a:graphic>
          <a:graphicData uri="http://schemas.openxmlformats.org/drawingml/2006/table">
            <a:tbl>
              <a:tblPr firstRow="1" bandRow="1">
                <a:tableStyleId>{7DF18680-E054-41AD-8BC1-D1AEF772440D}</a:tableStyleId>
              </a:tblPr>
              <a:tblGrid>
                <a:gridCol w="4081549">
                  <a:extLst>
                    <a:ext uri="{9D8B030D-6E8A-4147-A177-3AD203B41FA5}">
                      <a16:colId xmlns:a16="http://schemas.microsoft.com/office/drawing/2014/main" val="4278596254"/>
                    </a:ext>
                  </a:extLst>
                </a:gridCol>
                <a:gridCol w="4081549">
                  <a:extLst>
                    <a:ext uri="{9D8B030D-6E8A-4147-A177-3AD203B41FA5}">
                      <a16:colId xmlns:a16="http://schemas.microsoft.com/office/drawing/2014/main" val="2994374883"/>
                    </a:ext>
                  </a:extLst>
                </a:gridCol>
              </a:tblGrid>
              <a:tr h="639618">
                <a:tc>
                  <a:txBody>
                    <a:bodyPr/>
                    <a:lstStyle/>
                    <a:p>
                      <a:pPr algn="ctr"/>
                      <a:r>
                        <a:rPr lang="es-ES" sz="1600" dirty="0" smtClean="0"/>
                        <a:t>ICP en enfermedad</a:t>
                      </a:r>
                      <a:r>
                        <a:rPr lang="es-ES" sz="1600" baseline="0" dirty="0" smtClean="0"/>
                        <a:t> coronaria estable (ECE)</a:t>
                      </a:r>
                      <a:endParaRPr lang="es-ES" sz="1600" dirty="0"/>
                    </a:p>
                  </a:txBody>
                  <a:tcPr>
                    <a:solidFill>
                      <a:srgbClr val="5FB1B6"/>
                    </a:solidFill>
                  </a:tcPr>
                </a:tc>
                <a:tc>
                  <a:txBody>
                    <a:bodyPr/>
                    <a:lstStyle/>
                    <a:p>
                      <a:pPr algn="ctr"/>
                      <a:r>
                        <a:rPr lang="es-ES" sz="1600" dirty="0" smtClean="0"/>
                        <a:t>ICP</a:t>
                      </a:r>
                      <a:r>
                        <a:rPr lang="es-ES" sz="1600" baseline="0" dirty="0" smtClean="0"/>
                        <a:t> e implante de </a:t>
                      </a:r>
                      <a:r>
                        <a:rPr lang="es-ES" sz="1600" baseline="0" dirty="0" err="1" smtClean="0"/>
                        <a:t>stent</a:t>
                      </a:r>
                      <a:r>
                        <a:rPr lang="es-ES" sz="1600" baseline="0" dirty="0" smtClean="0"/>
                        <a:t> en síndrome coronario agudo</a:t>
                      </a:r>
                      <a:endParaRPr lang="es-ES" sz="1600" dirty="0"/>
                    </a:p>
                  </a:txBody>
                  <a:tcPr>
                    <a:solidFill>
                      <a:srgbClr val="5FB1B6"/>
                    </a:solidFill>
                  </a:tcPr>
                </a:tc>
                <a:extLst>
                  <a:ext uri="{0D108BD9-81ED-4DB2-BD59-A6C34878D82A}">
                    <a16:rowId xmlns:a16="http://schemas.microsoft.com/office/drawing/2014/main" val="2748438852"/>
                  </a:ext>
                </a:extLst>
              </a:tr>
              <a:tr h="1381205">
                <a:tc>
                  <a:txBody>
                    <a:bodyPr/>
                    <a:lstStyle/>
                    <a:p>
                      <a:pPr marL="285750" indent="-285750">
                        <a:buFont typeface="Arial" panose="020B0604020202020204" pitchFamily="34" charset="0"/>
                        <a:buChar char="•"/>
                      </a:pPr>
                      <a:r>
                        <a:rPr lang="es-ES" sz="1400" dirty="0" smtClean="0"/>
                        <a:t>No está indicado en pacientes con ECE que no van a ser sometidos a ICP e implante de </a:t>
                      </a:r>
                      <a:r>
                        <a:rPr lang="es-ES" sz="1400" dirty="0" err="1" smtClean="0"/>
                        <a:t>stent</a:t>
                      </a:r>
                      <a:r>
                        <a:rPr lang="es-ES" sz="1400" dirty="0" smtClean="0"/>
                        <a:t>.</a:t>
                      </a:r>
                    </a:p>
                    <a:p>
                      <a:pPr marL="285750" indent="-285750">
                        <a:buFont typeface="Arial" panose="020B0604020202020204" pitchFamily="34" charset="0"/>
                        <a:buChar char="•"/>
                      </a:pPr>
                      <a:r>
                        <a:rPr lang="es-ES" sz="1400" dirty="0" smtClean="0"/>
                        <a:t>Independientemente del tipo de </a:t>
                      </a:r>
                      <a:r>
                        <a:rPr lang="es-ES" sz="1400" dirty="0" err="1" smtClean="0"/>
                        <a:t>stent</a:t>
                      </a:r>
                      <a:r>
                        <a:rPr lang="es-ES" sz="1400" dirty="0" smtClean="0"/>
                        <a:t> implantado, la recomendación del TAPD es de </a:t>
                      </a:r>
                      <a:r>
                        <a:rPr lang="es-ES" sz="1400" b="1" dirty="0" smtClean="0"/>
                        <a:t>6 meses</a:t>
                      </a:r>
                      <a:r>
                        <a:rPr lang="es-ES" sz="1400" dirty="0" smtClean="0"/>
                        <a:t> (AAS + </a:t>
                      </a:r>
                      <a:r>
                        <a:rPr lang="es-ES" sz="1400" dirty="0" err="1" smtClean="0"/>
                        <a:t>clopidogrel</a:t>
                      </a:r>
                      <a:r>
                        <a:rPr lang="es-ES" sz="1400" dirty="0" smtClean="0"/>
                        <a:t>).</a:t>
                      </a:r>
                    </a:p>
                    <a:p>
                      <a:pPr marL="285750" indent="-285750">
                        <a:buFont typeface="Arial" panose="020B0604020202020204" pitchFamily="34" charset="0"/>
                        <a:buChar char="•"/>
                      </a:pPr>
                      <a:r>
                        <a:rPr lang="es-ES" sz="1400" u="sng" dirty="0" smtClean="0"/>
                        <a:t>Si riesgo hemorrágico elevado</a:t>
                      </a:r>
                      <a:r>
                        <a:rPr lang="es-ES" sz="1400" dirty="0" smtClean="0"/>
                        <a:t>: considerar acortar a 3 meses. En los pacientes con mayor riesgo de hemorragia se puede considerar reducirlo a 1 mes (opción de &lt; evidencia).</a:t>
                      </a:r>
                    </a:p>
                    <a:p>
                      <a:pPr marL="285750" indent="-285750">
                        <a:buFont typeface="Arial" panose="020B0604020202020204" pitchFamily="34" charset="0"/>
                        <a:buChar char="•"/>
                      </a:pPr>
                      <a:r>
                        <a:rPr lang="es-ES" sz="1400" u="sng" dirty="0" smtClean="0"/>
                        <a:t>Si riesgo </a:t>
                      </a:r>
                      <a:r>
                        <a:rPr lang="es-ES" sz="1400" u="sng" dirty="0" err="1" smtClean="0"/>
                        <a:t>trombótico</a:t>
                      </a:r>
                      <a:r>
                        <a:rPr lang="es-ES" sz="1400" u="sng" dirty="0" smtClean="0"/>
                        <a:t> </a:t>
                      </a:r>
                      <a:r>
                        <a:rPr lang="es-ES" sz="1400" dirty="0" smtClean="0"/>
                        <a:t>prevalece sobre el hemorrágico puede valorarse un TAPD de mayor duración (hasta 30 meses).</a:t>
                      </a:r>
                    </a:p>
                    <a:p>
                      <a:pPr marL="285750" indent="-285750">
                        <a:buFont typeface="Arial" panose="020B0604020202020204" pitchFamily="34" charset="0"/>
                        <a:buChar char="•"/>
                      </a:pPr>
                      <a:r>
                        <a:rPr lang="es-ES" sz="1400" dirty="0" smtClean="0"/>
                        <a:t>En caso de implantar un </a:t>
                      </a:r>
                      <a:r>
                        <a:rPr lang="es-ES" sz="1400" u="sng" dirty="0" smtClean="0"/>
                        <a:t>armazón vascular </a:t>
                      </a:r>
                      <a:r>
                        <a:rPr lang="es-ES" sz="1400" dirty="0" err="1" smtClean="0"/>
                        <a:t>bioabsorbible</a:t>
                      </a:r>
                      <a:r>
                        <a:rPr lang="es-ES" sz="1400" dirty="0" smtClean="0"/>
                        <a:t> se recomiendan 12 meses de TAPD.</a:t>
                      </a:r>
                      <a:endParaRPr lang="es-ES" sz="1400" dirty="0"/>
                    </a:p>
                  </a:txBody>
                  <a:tcPr>
                    <a:solidFill>
                      <a:srgbClr val="5FB1B6">
                        <a:alpha val="28000"/>
                      </a:srgbClr>
                    </a:solidFill>
                  </a:tcPr>
                </a:tc>
                <a:tc>
                  <a:txBody>
                    <a:bodyPr/>
                    <a:lstStyle/>
                    <a:p>
                      <a:pPr marL="285750" indent="-285750">
                        <a:buFont typeface="Arial" panose="020B0604020202020204" pitchFamily="34" charset="0"/>
                        <a:buChar char="•"/>
                      </a:pPr>
                      <a:r>
                        <a:rPr lang="es-ES" sz="1400" b="0" i="0" u="none" strike="noStrike" kern="1200" baseline="0" dirty="0" smtClean="0">
                          <a:solidFill>
                            <a:schemeClr val="dk1"/>
                          </a:solidFill>
                          <a:latin typeface="+mn-lt"/>
                          <a:ea typeface="+mn-ea"/>
                          <a:cs typeface="+mn-cs"/>
                        </a:rPr>
                        <a:t>Pacientes con SCA sometidos al implante de </a:t>
                      </a:r>
                      <a:r>
                        <a:rPr lang="es-ES" sz="1400" b="0" i="0" u="none" strike="noStrike" kern="1200" baseline="0" dirty="0" err="1" smtClean="0">
                          <a:solidFill>
                            <a:schemeClr val="dk1"/>
                          </a:solidFill>
                          <a:latin typeface="+mn-lt"/>
                          <a:ea typeface="+mn-ea"/>
                          <a:cs typeface="+mn-cs"/>
                        </a:rPr>
                        <a:t>stent</a:t>
                      </a:r>
                      <a:r>
                        <a:rPr lang="es-ES" sz="1400" b="0" i="0" u="none" strike="noStrike" kern="1200" baseline="0" dirty="0" smtClean="0">
                          <a:solidFill>
                            <a:schemeClr val="dk1"/>
                          </a:solidFill>
                          <a:latin typeface="+mn-lt"/>
                          <a:ea typeface="+mn-ea"/>
                          <a:cs typeface="+mn-cs"/>
                        </a:rPr>
                        <a:t>, se recomienda TAPD de </a:t>
                      </a:r>
                      <a:r>
                        <a:rPr lang="es-ES" sz="1400" b="1" i="0" u="none" strike="noStrike" kern="1200" baseline="0" dirty="0" smtClean="0">
                          <a:solidFill>
                            <a:schemeClr val="dk1"/>
                          </a:solidFill>
                          <a:latin typeface="+mn-lt"/>
                          <a:ea typeface="+mn-ea"/>
                          <a:cs typeface="+mn-cs"/>
                        </a:rPr>
                        <a:t>12 meses </a:t>
                      </a:r>
                      <a:r>
                        <a:rPr lang="es-ES" sz="1400" b="0" i="0" u="none" strike="noStrike" kern="1200" baseline="0" dirty="0" smtClean="0">
                          <a:solidFill>
                            <a:schemeClr val="dk1"/>
                          </a:solidFill>
                          <a:latin typeface="+mn-lt"/>
                          <a:ea typeface="+mn-ea"/>
                          <a:cs typeface="+mn-cs"/>
                        </a:rPr>
                        <a:t>de duración (AAS + </a:t>
                      </a:r>
                      <a:r>
                        <a:rPr lang="es-ES" sz="1400" b="0" i="0" u="none" strike="noStrike" kern="1200" baseline="0" dirty="0" err="1" smtClean="0">
                          <a:solidFill>
                            <a:schemeClr val="dk1"/>
                          </a:solidFill>
                          <a:latin typeface="+mn-lt"/>
                          <a:ea typeface="+mn-ea"/>
                          <a:cs typeface="+mn-cs"/>
                        </a:rPr>
                        <a:t>ticagrelor</a:t>
                      </a:r>
                      <a:r>
                        <a:rPr lang="es-ES" sz="1400" b="0" i="0" u="none" strike="noStrike" kern="1200" baseline="0" dirty="0" smtClean="0">
                          <a:solidFill>
                            <a:schemeClr val="dk1"/>
                          </a:solidFill>
                          <a:latin typeface="+mn-lt"/>
                          <a:ea typeface="+mn-ea"/>
                          <a:cs typeface="+mn-cs"/>
                        </a:rPr>
                        <a:t> o AAS + </a:t>
                      </a:r>
                      <a:r>
                        <a:rPr lang="es-ES" sz="1400" b="0" i="0" u="none" strike="noStrike" kern="1200" baseline="0" dirty="0" err="1" smtClean="0">
                          <a:solidFill>
                            <a:schemeClr val="dk1"/>
                          </a:solidFill>
                          <a:latin typeface="+mn-lt"/>
                          <a:ea typeface="+mn-ea"/>
                          <a:cs typeface="+mn-cs"/>
                        </a:rPr>
                        <a:t>prasugrel</a:t>
                      </a:r>
                      <a:r>
                        <a:rPr lang="es-ES" sz="1400" b="0" i="0" u="none" strike="noStrike" kern="1200" baseline="0" dirty="0" smtClean="0">
                          <a:solidFill>
                            <a:schemeClr val="dk1"/>
                          </a:solidFill>
                          <a:latin typeface="+mn-lt"/>
                          <a:ea typeface="+mn-ea"/>
                          <a:cs typeface="+mn-cs"/>
                        </a:rPr>
                        <a:t>, salvo contraindicación expresa).</a:t>
                      </a:r>
                    </a:p>
                    <a:p>
                      <a:pPr marL="285750" indent="-285750">
                        <a:buFont typeface="Arial" panose="020B0604020202020204" pitchFamily="34" charset="0"/>
                        <a:buChar char="•"/>
                      </a:pPr>
                      <a:r>
                        <a:rPr lang="es-ES" sz="1400" b="0" i="0" u="sng" strike="noStrike" kern="1200" baseline="0" dirty="0" smtClean="0">
                          <a:solidFill>
                            <a:schemeClr val="dk1"/>
                          </a:solidFill>
                          <a:latin typeface="+mn-lt"/>
                          <a:ea typeface="+mn-ea"/>
                          <a:cs typeface="+mn-cs"/>
                        </a:rPr>
                        <a:t>Si riesgo hemorrágico </a:t>
                      </a:r>
                      <a:r>
                        <a:rPr lang="es-ES" sz="1400" b="0" i="0" u="none" strike="noStrike" kern="1200" baseline="0" dirty="0" smtClean="0">
                          <a:solidFill>
                            <a:schemeClr val="dk1"/>
                          </a:solidFill>
                          <a:latin typeface="+mn-lt"/>
                          <a:ea typeface="+mn-ea"/>
                          <a:cs typeface="+mn-cs"/>
                        </a:rPr>
                        <a:t>elevado: 6 meses (AAS + </a:t>
                      </a:r>
                      <a:r>
                        <a:rPr lang="es-ES" sz="1400" b="0" i="0" u="none" strike="noStrike" kern="1200" baseline="0" dirty="0" err="1" smtClean="0">
                          <a:solidFill>
                            <a:schemeClr val="dk1"/>
                          </a:solidFill>
                          <a:latin typeface="+mn-lt"/>
                          <a:ea typeface="+mn-ea"/>
                          <a:cs typeface="+mn-cs"/>
                        </a:rPr>
                        <a:t>clopidogrel</a:t>
                      </a:r>
                      <a:r>
                        <a:rPr lang="es-ES" sz="1400" b="0" i="0" u="none" strike="noStrike" kern="1200" baseline="0" dirty="0" smtClean="0">
                          <a:solidFill>
                            <a:schemeClr val="dk1"/>
                          </a:solidFill>
                          <a:latin typeface="+mn-lt"/>
                          <a:ea typeface="+mn-ea"/>
                          <a:cs typeface="+mn-cs"/>
                        </a:rPr>
                        <a:t> o AAS + </a:t>
                      </a:r>
                      <a:r>
                        <a:rPr lang="es-ES" sz="1400" b="0" i="0" u="none" strike="noStrike" kern="1200" baseline="0" dirty="0" err="1" smtClean="0">
                          <a:solidFill>
                            <a:schemeClr val="dk1"/>
                          </a:solidFill>
                          <a:latin typeface="+mn-lt"/>
                          <a:ea typeface="+mn-ea"/>
                          <a:cs typeface="+mn-cs"/>
                        </a:rPr>
                        <a:t>ticagrelor</a:t>
                      </a:r>
                      <a:r>
                        <a:rPr lang="es-ES" sz="1400" b="0" i="0" u="none" strike="noStrike" kern="1200" baseline="0" dirty="0" smtClean="0">
                          <a:solidFill>
                            <a:schemeClr val="dk1"/>
                          </a:solidFill>
                          <a:latin typeface="+mn-lt"/>
                          <a:ea typeface="+mn-ea"/>
                          <a:cs typeface="+mn-cs"/>
                        </a:rPr>
                        <a:t>). </a:t>
                      </a:r>
                    </a:p>
                    <a:p>
                      <a:pPr marL="285750" indent="-285750">
                        <a:buFont typeface="Arial" panose="020B0604020202020204" pitchFamily="34" charset="0"/>
                        <a:buChar char="•"/>
                      </a:pPr>
                      <a:r>
                        <a:rPr lang="es-ES" sz="1400" b="0" i="0" u="sng" strike="noStrike" kern="1200" baseline="0" dirty="0" smtClean="0">
                          <a:solidFill>
                            <a:schemeClr val="dk1"/>
                          </a:solidFill>
                          <a:latin typeface="+mn-lt"/>
                          <a:ea typeface="+mn-ea"/>
                          <a:cs typeface="+mn-cs"/>
                        </a:rPr>
                        <a:t>Si alto riesgo </a:t>
                      </a:r>
                      <a:r>
                        <a:rPr lang="es-ES" sz="1400" b="0" i="0" u="sng" strike="noStrike" kern="1200" baseline="0" dirty="0" err="1" smtClean="0">
                          <a:solidFill>
                            <a:schemeClr val="dk1"/>
                          </a:solidFill>
                          <a:latin typeface="+mn-lt"/>
                          <a:ea typeface="+mn-ea"/>
                          <a:cs typeface="+mn-cs"/>
                        </a:rPr>
                        <a:t>trombótico</a:t>
                      </a:r>
                      <a:r>
                        <a:rPr lang="es-ES" sz="1400" b="0" i="0" u="sng" strike="noStrike" kern="1200" baseline="0" dirty="0" smtClean="0">
                          <a:solidFill>
                            <a:schemeClr val="dk1"/>
                          </a:solidFill>
                          <a:latin typeface="+mn-lt"/>
                          <a:ea typeface="+mn-ea"/>
                          <a:cs typeface="+mn-cs"/>
                        </a:rPr>
                        <a:t> </a:t>
                      </a:r>
                      <a:r>
                        <a:rPr lang="es-ES" sz="1400" b="0" i="0" u="none" strike="noStrike" kern="1200" baseline="0" dirty="0" smtClean="0">
                          <a:solidFill>
                            <a:schemeClr val="dk1"/>
                          </a:solidFill>
                          <a:latin typeface="+mn-lt"/>
                          <a:ea typeface="+mn-ea"/>
                          <a:cs typeface="+mn-cs"/>
                        </a:rPr>
                        <a:t>(con infarto de miocardio previo, por ejemplo) que no han sufrido complicaciones hemorrágicas se puede considerar la prolongación del TAPD más allá de 12 meses. </a:t>
                      </a:r>
                    </a:p>
                    <a:p>
                      <a:pPr marL="285750" indent="-285750">
                        <a:buFont typeface="Arial" panose="020B0604020202020204" pitchFamily="34" charset="0"/>
                        <a:buChar char="•"/>
                      </a:pPr>
                      <a:r>
                        <a:rPr lang="es-ES" sz="1400" b="0" i="0" u="none" strike="noStrike" kern="1200" baseline="0" dirty="0" smtClean="0">
                          <a:solidFill>
                            <a:schemeClr val="dk1"/>
                          </a:solidFill>
                          <a:latin typeface="+mn-lt"/>
                          <a:ea typeface="+mn-ea"/>
                          <a:cs typeface="+mn-cs"/>
                        </a:rPr>
                        <a:t>En caso de implantar un armazón vascular </a:t>
                      </a:r>
                      <a:r>
                        <a:rPr lang="es-ES" sz="1400" b="0" i="0" u="none" strike="noStrike" kern="1200" baseline="0" dirty="0" err="1" smtClean="0">
                          <a:solidFill>
                            <a:schemeClr val="dk1"/>
                          </a:solidFill>
                          <a:latin typeface="+mn-lt"/>
                          <a:ea typeface="+mn-ea"/>
                          <a:cs typeface="+mn-cs"/>
                        </a:rPr>
                        <a:t>bioabsorbible</a:t>
                      </a:r>
                      <a:r>
                        <a:rPr lang="es-ES" sz="1400" b="0" i="0" u="none" strike="noStrike" kern="1200" baseline="0" dirty="0" smtClean="0">
                          <a:solidFill>
                            <a:schemeClr val="dk1"/>
                          </a:solidFill>
                          <a:latin typeface="+mn-lt"/>
                          <a:ea typeface="+mn-ea"/>
                          <a:cs typeface="+mn-cs"/>
                        </a:rPr>
                        <a:t> se recomiendan 12 meses de TAPD. </a:t>
                      </a:r>
                      <a:endParaRPr lang="es-ES" sz="1400" dirty="0"/>
                    </a:p>
                  </a:txBody>
                  <a:tcPr>
                    <a:solidFill>
                      <a:srgbClr val="5FB1B6">
                        <a:alpha val="28000"/>
                      </a:srgbClr>
                    </a:solidFill>
                  </a:tcPr>
                </a:tc>
                <a:extLst>
                  <a:ext uri="{0D108BD9-81ED-4DB2-BD59-A6C34878D82A}">
                    <a16:rowId xmlns:a16="http://schemas.microsoft.com/office/drawing/2014/main" val="1033433683"/>
                  </a:ext>
                </a:extLst>
              </a:tr>
            </a:tbl>
          </a:graphicData>
        </a:graphic>
      </p:graphicFrame>
    </p:spTree>
    <p:extLst>
      <p:ext uri="{BB962C8B-B14F-4D97-AF65-F5344CB8AC3E}">
        <p14:creationId xmlns:p14="http://schemas.microsoft.com/office/powerpoint/2010/main" val="27778664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3">
            <a:extLst>
              <a:ext uri="{FF2B5EF4-FFF2-40B4-BE49-F238E27FC236}">
                <a16:creationId xmlns:a16="http://schemas.microsoft.com/office/drawing/2014/main" id="{6CF06339-49F6-0F43-8210-FBEEC6B00ABD}"/>
              </a:ext>
            </a:extLst>
          </p:cNvPr>
          <p:cNvSpPr>
            <a:spLocks noGrp="1"/>
          </p:cNvSpPr>
          <p:nvPr>
            <p:ph type="ctrTitle"/>
          </p:nvPr>
        </p:nvSpPr>
        <p:spPr>
          <a:xfrm>
            <a:off x="444259" y="181648"/>
            <a:ext cx="8225287" cy="568355"/>
          </a:xfrm>
        </p:spPr>
        <p:txBody>
          <a:bodyPr/>
          <a:lstStyle/>
          <a:p>
            <a:pPr marL="457200" indent="-457200" algn="l">
              <a:buFont typeface="Courier New" panose="02070309020205020404" pitchFamily="49" charset="0"/>
              <a:buChar char="o"/>
            </a:pPr>
            <a:r>
              <a:rPr lang="es-ES" sz="2000" dirty="0" smtClean="0"/>
              <a:t>Síndrome coronario agudo (SCA) y tratamiento conservador</a:t>
            </a:r>
            <a:endParaRPr lang="es-ES" sz="2000" dirty="0"/>
          </a:p>
        </p:txBody>
      </p:sp>
      <p:sp>
        <p:nvSpPr>
          <p:cNvPr id="4" name="Subtítulo 3"/>
          <p:cNvSpPr>
            <a:spLocks noGrp="1"/>
          </p:cNvSpPr>
          <p:nvPr>
            <p:ph type="subTitle" idx="1"/>
          </p:nvPr>
        </p:nvSpPr>
        <p:spPr>
          <a:xfrm>
            <a:off x="483078" y="927847"/>
            <a:ext cx="8022567" cy="4308387"/>
          </a:xfrm>
        </p:spPr>
        <p:txBody>
          <a:bodyPr>
            <a:normAutofit/>
          </a:bodyPr>
          <a:lstStyle/>
          <a:p>
            <a:pPr algn="just"/>
            <a:r>
              <a:rPr lang="es-ES" sz="2000" dirty="0"/>
              <a:t>Después de un SCA que se trata únicamente con un tratamiento médico conservador se recomiendan 12 meses de duración de TAPD (se debe administrar AAS + </a:t>
            </a:r>
            <a:r>
              <a:rPr lang="es-ES" sz="2000" dirty="0" err="1"/>
              <a:t>ticagrelor</a:t>
            </a:r>
            <a:r>
              <a:rPr lang="es-ES" sz="2000" dirty="0"/>
              <a:t>) a todo paciente sin contraindicaciones. </a:t>
            </a:r>
            <a:endParaRPr lang="es-ES" sz="2000" dirty="0" smtClean="0"/>
          </a:p>
          <a:p>
            <a:pPr algn="just"/>
            <a:endParaRPr lang="es-ES" sz="2000" dirty="0"/>
          </a:p>
          <a:p>
            <a:pPr algn="just"/>
            <a:r>
              <a:rPr lang="es-ES" sz="2000" dirty="0"/>
              <a:t>En pacientes con alto riesgo hemorrágico se debe considerar reducir a 1 mes, pudiéndose alargar hasta los 6 meses. Se recomienda el uso de </a:t>
            </a:r>
            <a:r>
              <a:rPr lang="es-ES" sz="2000" dirty="0" err="1"/>
              <a:t>clopidogrel</a:t>
            </a:r>
            <a:r>
              <a:rPr lang="es-ES" sz="2000" dirty="0"/>
              <a:t> en estos pacientes</a:t>
            </a:r>
            <a:r>
              <a:rPr lang="es-ES" sz="2000" dirty="0" smtClean="0"/>
              <a:t>.</a:t>
            </a:r>
          </a:p>
          <a:p>
            <a:pPr algn="just"/>
            <a:endParaRPr lang="es-ES" sz="2000" dirty="0"/>
          </a:p>
          <a:p>
            <a:pPr algn="just"/>
            <a:r>
              <a:rPr lang="es-ES" sz="2000" dirty="0"/>
              <a:t>La prolongación de la TAPD más allá de los 12 meses, hasta los 36 meses, en pacientes con IAM previo y con alto riesgo isquémico y con bajo riesgo hemorrágico, es una excepción a la recomendación genérica </a:t>
            </a:r>
          </a:p>
        </p:txBody>
      </p:sp>
    </p:spTree>
    <p:extLst>
      <p:ext uri="{BB962C8B-B14F-4D97-AF65-F5344CB8AC3E}">
        <p14:creationId xmlns:p14="http://schemas.microsoft.com/office/powerpoint/2010/main" val="14486249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rotWithShape="1">
          <a:blip r:embed="rId2"/>
          <a:srcRect l="850" t="11486"/>
          <a:stretch/>
        </p:blipFill>
        <p:spPr>
          <a:xfrm>
            <a:off x="0" y="757645"/>
            <a:ext cx="9188024" cy="5538009"/>
          </a:xfrm>
          <a:prstGeom prst="rect">
            <a:avLst/>
          </a:prstGeom>
        </p:spPr>
      </p:pic>
    </p:spTree>
    <p:extLst>
      <p:ext uri="{BB962C8B-B14F-4D97-AF65-F5344CB8AC3E}">
        <p14:creationId xmlns:p14="http://schemas.microsoft.com/office/powerpoint/2010/main" val="24786684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3">
            <a:extLst>
              <a:ext uri="{FF2B5EF4-FFF2-40B4-BE49-F238E27FC236}">
                <a16:creationId xmlns:a16="http://schemas.microsoft.com/office/drawing/2014/main" id="{6CF06339-49F6-0F43-8210-FBEEC6B00ABD}"/>
              </a:ext>
            </a:extLst>
          </p:cNvPr>
          <p:cNvSpPr>
            <a:spLocks noGrp="1"/>
          </p:cNvSpPr>
          <p:nvPr>
            <p:ph type="ctrTitle"/>
          </p:nvPr>
        </p:nvSpPr>
        <p:spPr>
          <a:xfrm>
            <a:off x="573656" y="189781"/>
            <a:ext cx="7772400" cy="516596"/>
          </a:xfrm>
        </p:spPr>
        <p:txBody>
          <a:bodyPr/>
          <a:lstStyle/>
          <a:p>
            <a:pPr marL="457200" indent="-457200">
              <a:buFont typeface="Courier New" panose="02070309020205020404" pitchFamily="49" charset="0"/>
              <a:buChar char="o"/>
            </a:pPr>
            <a:r>
              <a:rPr lang="es-ES" sz="2400" dirty="0" smtClean="0"/>
              <a:t>Pacientes con indicación de anticoagulación oral</a:t>
            </a:r>
            <a:endParaRPr lang="es-ES" sz="2400" dirty="0"/>
          </a:p>
        </p:txBody>
      </p:sp>
      <p:sp>
        <p:nvSpPr>
          <p:cNvPr id="4" name="Subtítulo 3"/>
          <p:cNvSpPr>
            <a:spLocks noGrp="1"/>
          </p:cNvSpPr>
          <p:nvPr>
            <p:ph type="subTitle" idx="1"/>
          </p:nvPr>
        </p:nvSpPr>
        <p:spPr>
          <a:xfrm>
            <a:off x="310552" y="948906"/>
            <a:ext cx="8626415" cy="4222630"/>
          </a:xfrm>
        </p:spPr>
        <p:txBody>
          <a:bodyPr>
            <a:normAutofit/>
          </a:bodyPr>
          <a:lstStyle/>
          <a:p>
            <a:pPr algn="just"/>
            <a:r>
              <a:rPr lang="es-ES" sz="2000" dirty="0" smtClean="0"/>
              <a:t>Aprox. 6-8</a:t>
            </a:r>
            <a:r>
              <a:rPr lang="es-ES" sz="2000" dirty="0"/>
              <a:t>% de los pacientes que se someten a ICP tienen indicación de anticoagulación oral (ACO</a:t>
            </a:r>
            <a:r>
              <a:rPr lang="es-ES" sz="2000" dirty="0" smtClean="0"/>
              <a:t>).</a:t>
            </a:r>
          </a:p>
          <a:p>
            <a:pPr algn="just"/>
            <a:r>
              <a:rPr lang="es-ES" sz="2000" dirty="0" smtClean="0"/>
              <a:t> </a:t>
            </a:r>
            <a:r>
              <a:rPr lang="es-ES" sz="2000" dirty="0"/>
              <a:t>Añadir TAPD a la ACO supone un aumento de 2-3 veces el </a:t>
            </a:r>
            <a:r>
              <a:rPr lang="es-ES" sz="2000" b="1" dirty="0"/>
              <a:t>riesgo</a:t>
            </a:r>
            <a:r>
              <a:rPr lang="es-ES" sz="2000" dirty="0"/>
              <a:t> de complicaciones hemorrágicas, por lo que la elección del tratamiento </a:t>
            </a:r>
            <a:r>
              <a:rPr lang="es-ES" sz="2000" dirty="0" err="1"/>
              <a:t>antitrómbotico</a:t>
            </a:r>
            <a:r>
              <a:rPr lang="es-ES" sz="2000" dirty="0"/>
              <a:t> óptimo de pacientes con indicación de ACO y DAPT requiere una cuidadosa evaluación de los riesgos </a:t>
            </a:r>
            <a:r>
              <a:rPr lang="es-ES" sz="2000" dirty="0" err="1"/>
              <a:t>tromboembólicos</a:t>
            </a:r>
            <a:r>
              <a:rPr lang="es-ES" sz="2000" dirty="0"/>
              <a:t> y de </a:t>
            </a:r>
            <a:r>
              <a:rPr lang="es-ES" sz="2000" dirty="0" smtClean="0"/>
              <a:t>sangrado.</a:t>
            </a:r>
            <a:endParaRPr lang="es-ES" sz="2000" dirty="0"/>
          </a:p>
          <a:p>
            <a:pPr algn="just"/>
            <a:r>
              <a:rPr lang="es-ES" sz="2000" b="1" u="sng" dirty="0"/>
              <a:t>Antes de iniciar </a:t>
            </a:r>
            <a:r>
              <a:rPr lang="es-ES" sz="2000" dirty="0"/>
              <a:t>la </a:t>
            </a:r>
            <a:r>
              <a:rPr lang="es-ES" sz="2000" dirty="0" smtClean="0"/>
              <a:t>TADP: revaluar </a:t>
            </a:r>
            <a:r>
              <a:rPr lang="es-ES" sz="2000" dirty="0"/>
              <a:t>la ACO para comprobar que la indicación sigue vigente (como FA con CHA2DS2VASc ≥1 en hombres y a ≥ 2 en mujeres, válvulas mecánicas, enfermedad </a:t>
            </a:r>
            <a:r>
              <a:rPr lang="es-ES" sz="2000" dirty="0" err="1"/>
              <a:t>tromboembólica</a:t>
            </a:r>
            <a:r>
              <a:rPr lang="es-ES" sz="2000" dirty="0"/>
              <a:t> venosa reciente o que requiere tratamiento indefinido</a:t>
            </a:r>
            <a:r>
              <a:rPr lang="es-ES" sz="2000" dirty="0" smtClean="0"/>
              <a:t>). </a:t>
            </a:r>
            <a:endParaRPr lang="es-ES" sz="2000" dirty="0"/>
          </a:p>
          <a:p>
            <a:pPr algn="just"/>
            <a:r>
              <a:rPr lang="es-ES" sz="2000" dirty="0"/>
              <a:t>El perfil de paciente desfavorable para la combinación de ACO y </a:t>
            </a:r>
            <a:r>
              <a:rPr lang="es-ES" sz="2000" dirty="0" err="1"/>
              <a:t>antiagregante</a:t>
            </a:r>
            <a:r>
              <a:rPr lang="es-ES" sz="2000" dirty="0"/>
              <a:t> incluye, entre otros, fragilidad, esperanza de vida corta, hemorragia mayor previa, enfermedad renal terminal o </a:t>
            </a:r>
            <a:r>
              <a:rPr lang="es-ES" sz="2000" dirty="0" smtClean="0"/>
              <a:t>anemia</a:t>
            </a:r>
            <a:r>
              <a:rPr lang="es-ES" sz="1600" dirty="0" smtClean="0"/>
              <a:t>.</a:t>
            </a:r>
            <a:endParaRPr lang="es-ES" sz="1600" dirty="0"/>
          </a:p>
        </p:txBody>
      </p:sp>
    </p:spTree>
    <p:extLst>
      <p:ext uri="{BB962C8B-B14F-4D97-AF65-F5344CB8AC3E}">
        <p14:creationId xmlns:p14="http://schemas.microsoft.com/office/powerpoint/2010/main" val="1891599545"/>
      </p:ext>
    </p:extLst>
  </p:cSld>
  <p:clrMapOvr>
    <a:masterClrMapping/>
  </p:clrMapOvr>
  <p:timing>
    <p:tnLst>
      <p:par>
        <p:cTn id="1" dur="indefinite" restart="never" nodeType="tmRoot"/>
      </p:par>
    </p:tnLst>
  </p:timing>
</p:sld>
</file>

<file path=ppt/theme/theme1.xml><?xml version="1.0" encoding="utf-8"?>
<a:theme xmlns:a="http://schemas.openxmlformats.org/drawingml/2006/main" name="Presentación">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ción1" id="{ABCB4777-E655-384D-ACFE-1875E78C165D}" vid="{556E43C3-FFFE-7346-B204-4B9D6F11E73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o" ma:contentTypeID="0x010100491CD9D10FA1F543857F910471C88E3F" ma:contentTypeVersion="12" ma:contentTypeDescription="Crear nuevo documento." ma:contentTypeScope="" ma:versionID="88b400ce1167cc4360e29bc9442854e5">
  <xsd:schema xmlns:xsd="http://www.w3.org/2001/XMLSchema" xmlns:xs="http://www.w3.org/2001/XMLSchema" xmlns:p="http://schemas.microsoft.com/office/2006/metadata/properties" xmlns:ns2="1fdafc60-6e87-4fef-9209-278af2a3ac6d" xmlns:ns3="f301a845-6ce7-4628-b9f3-e90712a662a6" targetNamespace="http://schemas.microsoft.com/office/2006/metadata/properties" ma:root="true" ma:fieldsID="8f21e67152eca03c3070517d0e479c0c" ns2:_="" ns3:_="">
    <xsd:import namespace="1fdafc60-6e87-4fef-9209-278af2a3ac6d"/>
    <xsd:import namespace="f301a845-6ce7-4628-b9f3-e90712a662a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dafc60-6e87-4fef-9209-278af2a3ac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301a845-6ce7-4628-b9f3-e90712a662a6" elementFormDefault="qualified">
    <xsd:import namespace="http://schemas.microsoft.com/office/2006/documentManagement/types"/>
    <xsd:import namespace="http://schemas.microsoft.com/office/infopath/2007/PartnerControls"/>
    <xsd:element name="SharedWithUsers" ma:index="17"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Detalles de uso compartido"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E3C29DF-73E4-4EA7-90F1-394DDFB73BC0}">
  <ds:schemaRef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f301a845-6ce7-4628-b9f3-e90712a662a6"/>
    <ds:schemaRef ds:uri="1fdafc60-6e87-4fef-9209-278af2a3ac6d"/>
    <ds:schemaRef ds:uri="http://www.w3.org/XML/1998/namespace"/>
  </ds:schemaRefs>
</ds:datastoreItem>
</file>

<file path=customXml/itemProps2.xml><?xml version="1.0" encoding="utf-8"?>
<ds:datastoreItem xmlns:ds="http://schemas.openxmlformats.org/officeDocument/2006/customXml" ds:itemID="{46255AD5-9FE6-46B5-8D71-D4705893A82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dafc60-6e87-4fef-9209-278af2a3ac6d"/>
    <ds:schemaRef ds:uri="f301a845-6ce7-4628-b9f3-e90712a662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79FD691-2936-4D32-A768-BA130563C44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Presentación</Template>
  <TotalTime>262</TotalTime>
  <Words>2979</Words>
  <Application>Microsoft Office PowerPoint</Application>
  <PresentationFormat>Presentación en pantalla (4:3)</PresentationFormat>
  <Paragraphs>145</Paragraphs>
  <Slides>22</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22</vt:i4>
      </vt:variant>
    </vt:vector>
  </HeadingPairs>
  <TitlesOfParts>
    <vt:vector size="29" baseType="lpstr">
      <vt:lpstr>Arial</vt:lpstr>
      <vt:lpstr>Arial Black</vt:lpstr>
      <vt:lpstr>Arial Unicode MS</vt:lpstr>
      <vt:lpstr>Calibri</vt:lpstr>
      <vt:lpstr>Courier New</vt:lpstr>
      <vt:lpstr>Wingdings</vt:lpstr>
      <vt:lpstr>Presentación</vt:lpstr>
      <vt:lpstr>Presentación de PowerPoint</vt:lpstr>
      <vt:lpstr>Sumario</vt:lpstr>
      <vt:lpstr>INTRODUCCIÓN</vt:lpstr>
      <vt:lpstr>INDICACIONES DEL TAPD Y SU DURACIÓN</vt:lpstr>
      <vt:lpstr>Presentación de PowerPoint</vt:lpstr>
      <vt:lpstr>Intervención coronaria percutánea (ICP)</vt:lpstr>
      <vt:lpstr>Síndrome coronario agudo (SCA) y tratamiento conservador</vt:lpstr>
      <vt:lpstr>Presentación de PowerPoint</vt:lpstr>
      <vt:lpstr>Pacientes con indicación de anticoagulación oral</vt:lpstr>
      <vt:lpstr>Presentación de PowerPoint</vt:lpstr>
      <vt:lpstr>Presentación de PowerPoint</vt:lpstr>
      <vt:lpstr>Presentación de PowerPoint</vt:lpstr>
      <vt:lpstr>Prevención de trombosis de stent no coronarios (enfermedad arterial periférica)</vt:lpstr>
      <vt:lpstr>Presentación de PowerPoint</vt:lpstr>
      <vt:lpstr>Estrategias para minimizar el riesgo de sangrado durante el TAPD</vt:lpstr>
      <vt:lpstr>Selección del inhibidor P2Y12</vt:lpstr>
      <vt:lpstr>Presentación de PowerPoint</vt:lpstr>
      <vt:lpstr>Nuevas estrategias en estudio</vt:lpstr>
      <vt:lpstr>Nuevas estrategias en estudio</vt:lpstr>
      <vt:lpstr>Seguimiento compartido</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ELENA OLLOQUIEGUI BIURRARENA</dc:creator>
  <cp:lastModifiedBy>Benitez Muniozguren, Cristina</cp:lastModifiedBy>
  <cp:revision>56</cp:revision>
  <dcterms:created xsi:type="dcterms:W3CDTF">2020-03-06T13:05:00Z</dcterms:created>
  <dcterms:modified xsi:type="dcterms:W3CDTF">2020-10-27T07:35:57Z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0x010100491CD9D10FA1F543857F910471C88E3F</vt:lpwstr>
  </property>
</Properties>
</file>