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notesSlides/notesSlide1.xml" ContentType="application/vnd.openxmlformats-officedocument.presentationml.notesSlide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23"/>
  </p:notesMasterIdLst>
  <p:handoutMasterIdLst>
    <p:handoutMasterId r:id="rId24"/>
  </p:handoutMasterIdLst>
  <p:sldIdLst>
    <p:sldId id="387" r:id="rId2"/>
    <p:sldId id="284" r:id="rId3"/>
    <p:sldId id="367" r:id="rId4"/>
    <p:sldId id="390" r:id="rId5"/>
    <p:sldId id="391" r:id="rId6"/>
    <p:sldId id="392" r:id="rId7"/>
    <p:sldId id="370" r:id="rId8"/>
    <p:sldId id="357" r:id="rId9"/>
    <p:sldId id="394" r:id="rId10"/>
    <p:sldId id="395" r:id="rId11"/>
    <p:sldId id="396" r:id="rId12"/>
    <p:sldId id="375" r:id="rId13"/>
    <p:sldId id="397" r:id="rId14"/>
    <p:sldId id="398" r:id="rId15"/>
    <p:sldId id="379" r:id="rId16"/>
    <p:sldId id="399" r:id="rId17"/>
    <p:sldId id="382" r:id="rId18"/>
    <p:sldId id="383" r:id="rId19"/>
    <p:sldId id="384" r:id="rId20"/>
    <p:sldId id="386" r:id="rId21"/>
    <p:sldId id="388" r:id="rId22"/>
  </p:sldIdLst>
  <p:sldSz cx="9144000" cy="6858000" type="screen4x3"/>
  <p:notesSz cx="6735763" cy="9869488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9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LIBE MORAZA GARCIA" initials="LMG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D92CB"/>
    <a:srgbClr val="990000"/>
    <a:srgbClr val="CC0000"/>
    <a:srgbClr val="CC6600"/>
    <a:srgbClr val="996600"/>
    <a:srgbClr val="FFECAF"/>
    <a:srgbClr val="518BE1"/>
    <a:srgbClr val="B5CC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947" autoAdjust="0"/>
    <p:restoredTop sz="92553" autoAdjust="0"/>
  </p:normalViewPr>
  <p:slideViewPr>
    <p:cSldViewPr>
      <p:cViewPr varScale="1">
        <p:scale>
          <a:sx n="100" d="100"/>
          <a:sy n="100" d="100"/>
        </p:scale>
        <p:origin x="360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4" d="100"/>
          <a:sy n="54" d="100"/>
        </p:scale>
        <p:origin x="-1770" y="-96"/>
      </p:cViewPr>
      <p:guideLst>
        <p:guide orient="horz" pos="3109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5CC187-944E-4951-AEB2-91C53ACEB491}" type="datetimeFigureOut">
              <a:rPr lang="es-ES" smtClean="0"/>
              <a:t>16/07/2019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EACEB0-A024-4159-92A8-7BE58E393EB2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4359525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3F26F19B-19DA-43CC-9B30-3634E0340C04}" type="datetimeFigureOut">
              <a:rPr lang="es-ES"/>
              <a:pPr>
                <a:defRPr/>
              </a:pPr>
              <a:t>16/07/2019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00113" y="739775"/>
            <a:ext cx="4935537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73577" y="4688007"/>
            <a:ext cx="5388610" cy="444127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15373" y="9374301"/>
            <a:ext cx="2918831" cy="49347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fld id="{0FF8673E-DEAB-49A5-A971-2289EF22CEC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1695791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1 Marcador de imagen de diapositiva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2 Marcador de notas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s-ES" smtClean="0"/>
          </a:p>
        </p:txBody>
      </p:sp>
      <p:sp>
        <p:nvSpPr>
          <p:cNvPr id="24580" name="3 Marcador de número de diapositiva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fld id="{496D6A83-BE5E-43C6-B684-6DA820C51AED}" type="slidenum">
              <a:rPr lang="es-ES" sz="1200" smtClean="0"/>
              <a:pPr eaLnBrk="1" hangingPunct="1"/>
              <a:t>1</a:t>
            </a:fld>
            <a:endParaRPr lang="es-ES" sz="120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Rectangle 3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s-E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4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412776"/>
            <a:ext cx="7772400" cy="2187675"/>
          </a:xfrm>
        </p:spPr>
        <p:txBody>
          <a:bodyPr/>
          <a:lstStyle>
            <a:lvl1pPr>
              <a:defRPr lang="es-ES" sz="44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5569" y="3789040"/>
            <a:ext cx="6400800" cy="129614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3494006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1259631" y="215441"/>
            <a:ext cx="7540327" cy="1066130"/>
          </a:xfrm>
        </p:spPr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7" name="Rectangle 3"/>
          <p:cNvSpPr>
            <a:spLocks noGrp="1" noChangeArrowheads="1"/>
          </p:cNvSpPr>
          <p:nvPr>
            <p:ph idx="4294967295" hasCustomPrompt="1"/>
          </p:nvPr>
        </p:nvSpPr>
        <p:spPr bwMode="auto">
          <a:xfrm>
            <a:off x="755576" y="1501899"/>
            <a:ext cx="7920880" cy="40324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buFont typeface="Wingdings" pitchFamily="2" charset="2"/>
              <a:buChar char="ü"/>
              <a:defRPr baseline="0"/>
            </a:lvl1pPr>
          </a:lstStyle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 err="1" smtClean="0">
                <a:latin typeface="Arial Unicode MS" pitchFamily="34" charset="-128"/>
              </a:rPr>
              <a:t>Ideia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 err="1" smtClean="0">
                <a:latin typeface="Arial Unicode MS" pitchFamily="34" charset="-128"/>
              </a:rPr>
              <a:t>nagusia</a:t>
            </a:r>
            <a:r>
              <a:rPr lang="es-ES" dirty="0" smtClean="0">
                <a:latin typeface="Arial Unicode MS" pitchFamily="34" charset="-128"/>
              </a:rPr>
              <a:t> </a:t>
            </a:r>
            <a:r>
              <a:rPr lang="es-ES" dirty="0">
                <a:latin typeface="Arial Unicode MS" pitchFamily="34" charset="-128"/>
              </a:rPr>
              <a:t>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22714043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Haga clic para modificar el estilo de texto del patrón</a:t>
            </a:r>
          </a:p>
          <a:p>
            <a:pPr lvl="1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800" dirty="0" smtClean="0">
                <a:solidFill>
                  <a:srgbClr val="000000"/>
                </a:solidFill>
                <a:latin typeface="Arial Unicode MS" pitchFamily="34" charset="-128"/>
              </a:rPr>
              <a:t>Segundo nivel</a:t>
            </a:r>
          </a:p>
          <a:p>
            <a:pPr lvl="2">
              <a:spcBef>
                <a:spcPct val="20000"/>
              </a:spcBef>
              <a:buClr>
                <a:schemeClr val="tx2">
                  <a:lumMod val="50000"/>
                </a:schemeClr>
              </a:buClr>
              <a:buFontTx/>
              <a:buChar char="•"/>
              <a:defRPr/>
            </a:pPr>
            <a:r>
              <a:rPr lang="es-ES" dirty="0" smtClean="0">
                <a:solidFill>
                  <a:srgbClr val="000000"/>
                </a:solidFill>
                <a:latin typeface="Arial Unicode MS" pitchFamily="34" charset="-128"/>
              </a:rPr>
              <a:t>Tercer nivel</a:t>
            </a:r>
          </a:p>
          <a:p>
            <a:pPr lvl="3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–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Cuarto nivel</a:t>
            </a:r>
          </a:p>
          <a:p>
            <a:pPr lvl="4">
              <a:spcBef>
                <a:spcPct val="20000"/>
              </a:spcBef>
              <a:buClr>
                <a:schemeClr val="tx2">
                  <a:lumMod val="75000"/>
                </a:schemeClr>
              </a:buClr>
              <a:buFontTx/>
              <a:buChar char="»"/>
              <a:defRPr/>
            </a:pPr>
            <a:r>
              <a:rPr lang="es-ES" sz="2000" dirty="0" smtClean="0">
                <a:solidFill>
                  <a:srgbClr val="000000"/>
                </a:solidFill>
                <a:latin typeface="Arial Unicode MS" pitchFamily="34" charset="-128"/>
              </a:rPr>
              <a:t>Quinto nivel</a:t>
            </a:r>
          </a:p>
        </p:txBody>
      </p:sp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684213" y="260648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000" dirty="0" smtClean="0">
                <a:solidFill>
                  <a:schemeClr val="tx2"/>
                </a:solidFill>
                <a:latin typeface="Arial Black" pitchFamily="34" charset="0"/>
              </a:rPr>
              <a:t>Haga clic para modificar el estilo de título del patrón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2375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1 Título"/>
          <p:cNvSpPr txBox="1">
            <a:spLocks/>
          </p:cNvSpPr>
          <p:nvPr userDrawn="1"/>
        </p:nvSpPr>
        <p:spPr bwMode="auto">
          <a:xfrm>
            <a:off x="1331913" y="333375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4400" dirty="0" smtClean="0">
                <a:solidFill>
                  <a:schemeClr val="tx2"/>
                </a:solidFill>
                <a:latin typeface="Arial Black" pitchFamily="34" charset="0"/>
              </a:rPr>
              <a:t>Ideas clave</a:t>
            </a:r>
          </a:p>
        </p:txBody>
      </p:sp>
      <p:pic>
        <p:nvPicPr>
          <p:cNvPr id="4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47" y="20638"/>
            <a:ext cx="1035050" cy="1455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2 Marcador de contenido"/>
          <p:cNvSpPr txBox="1">
            <a:spLocks/>
          </p:cNvSpPr>
          <p:nvPr userDrawn="1"/>
        </p:nvSpPr>
        <p:spPr bwMode="auto">
          <a:xfrm>
            <a:off x="536972" y="1484784"/>
            <a:ext cx="8067476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dirty="0" smtClean="0">
                <a:solidFill>
                  <a:srgbClr val="000000"/>
                </a:solidFill>
                <a:latin typeface="Arial Unicode MS" pitchFamily="34" charset="-128"/>
              </a:rPr>
              <a:t>Idea clave</a:t>
            </a: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 1</a:t>
            </a:r>
          </a:p>
          <a:p>
            <a:pPr marL="457200" indent="-457200">
              <a:spcBef>
                <a:spcPct val="20000"/>
              </a:spcBef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  <a:defRPr/>
            </a:pPr>
            <a:r>
              <a:rPr lang="es-ES" sz="3200" baseline="0" dirty="0" smtClean="0">
                <a:solidFill>
                  <a:srgbClr val="000000"/>
                </a:solidFill>
                <a:latin typeface="Arial Unicode MS" pitchFamily="34" charset="-128"/>
              </a:rPr>
              <a:t>Idea clave 2</a:t>
            </a:r>
          </a:p>
        </p:txBody>
      </p:sp>
    </p:spTree>
    <p:extLst>
      <p:ext uri="{BB962C8B-B14F-4D97-AF65-F5344CB8AC3E}">
        <p14:creationId xmlns:p14="http://schemas.microsoft.com/office/powerpoint/2010/main" val="39712608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00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AC52FD-2590-418F-B853-56C0691D2CA8}" type="datetimeFigureOut">
              <a:rPr lang="es-ES"/>
              <a:pPr>
                <a:defRPr/>
              </a:pPr>
              <a:t>16/07/2019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78D1966-7F7B-4234-99CE-166EF6C5EC51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623565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8B1711-CBEC-4B81-BBD0-B11A6F678385}" type="datetimeFigureOut">
              <a:rPr lang="es-ES"/>
              <a:pPr>
                <a:defRPr/>
              </a:pPr>
              <a:t>16/07/2019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A0F827-DEC1-4D10-9BEA-49F4941E463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014362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5613" y="188640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9" name="8 CuadroTexto"/>
          <p:cNvSpPr txBox="1"/>
          <p:nvPr userDrawn="1"/>
        </p:nvSpPr>
        <p:spPr>
          <a:xfrm>
            <a:off x="611560" y="1484784"/>
            <a:ext cx="792088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1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r>
              <a:rPr lang="es-ES" sz="3200" kern="1200" baseline="0" dirty="0" smtClean="0">
                <a:solidFill>
                  <a:srgbClr val="000000"/>
                </a:solidFill>
                <a:latin typeface="Arial Unicode MS" pitchFamily="34" charset="-128"/>
                <a:ea typeface="+mn-ea"/>
                <a:cs typeface="+mn-cs"/>
              </a:rPr>
              <a:t>Viñeta 2</a:t>
            </a: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 smtClean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  <a:p>
            <a:pPr marL="457200" indent="-457200">
              <a:buClr>
                <a:schemeClr val="tx2">
                  <a:lumMod val="50000"/>
                </a:schemeClr>
              </a:buClr>
              <a:buFont typeface="Arial" pitchFamily="34" charset="0"/>
              <a:buChar char="•"/>
            </a:pPr>
            <a:endParaRPr lang="es-ES" sz="3200" kern="1200" baseline="0" dirty="0">
              <a:solidFill>
                <a:srgbClr val="000000"/>
              </a:solidFill>
              <a:latin typeface="Arial Unicode MS" pitchFamily="34" charset="-128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1476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38550" y="404664"/>
            <a:ext cx="8229600" cy="1143000"/>
          </a:xfrm>
        </p:spPr>
        <p:txBody>
          <a:bodyPr/>
          <a:lstStyle>
            <a:lvl1pPr>
              <a:defRPr lang="es-ES" sz="40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grpSp>
        <p:nvGrpSpPr>
          <p:cNvPr id="4" name="Group 7"/>
          <p:cNvGrpSpPr>
            <a:grpSpLocks/>
          </p:cNvGrpSpPr>
          <p:nvPr userDrawn="1"/>
        </p:nvGrpSpPr>
        <p:grpSpPr bwMode="auto">
          <a:xfrm>
            <a:off x="5611639" y="2251323"/>
            <a:ext cx="3168650" cy="3065463"/>
            <a:chOff x="3035" y="1570"/>
            <a:chExt cx="2204" cy="2158"/>
          </a:xfrm>
        </p:grpSpPr>
        <p:pic>
          <p:nvPicPr>
            <p:cNvPr id="5" name="Picture 8"/>
            <p:cNvPicPr>
              <a:picLocks noChangeAspect="1" noChangeArrowheads="1"/>
            </p:cNvPicPr>
            <p:nvPr>
              <p:custDataLst>
                <p:tags r:id="rId1"/>
              </p:custDataLst>
            </p:nvPr>
          </p:nvPicPr>
          <p:blipFill>
            <a:blip r:embed="rId3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6" name="Text Box 9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s-ES" b="1" i="1" smtClean="0">
                  <a:latin typeface="Verdana" pitchFamily="34" charset="0"/>
                </a:rPr>
                <a:t>Eskerrik asko!!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55948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2751173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lang="es-ES" sz="3600" kern="1200" dirty="0">
                <a:solidFill>
                  <a:schemeClr val="tx2"/>
                </a:solidFill>
                <a:latin typeface="Arial Black" pitchFamily="34" charset="0"/>
                <a:ea typeface="+mn-ea"/>
                <a:cs typeface="+mn-cs"/>
              </a:defRPr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  <p:custDataLst>
              <p:tags r:id="rId1"/>
            </p:custDataLst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D5B54B-F40E-4440-9BFD-8345DD8E375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  <p:sp>
        <p:nvSpPr>
          <p:cNvPr id="6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611560" y="1484784"/>
            <a:ext cx="7992888" cy="3960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1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2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</a:t>
            </a:r>
            <a:r>
              <a:rPr lang="es-ES" dirty="0" smtClean="0">
                <a:latin typeface="Arial Unicode MS" pitchFamily="34" charset="-128"/>
              </a:rPr>
              <a:t>3</a:t>
            </a:r>
            <a:endParaRPr lang="es-ES" dirty="0">
              <a:latin typeface="Arial Unicode MS" pitchFamily="34" charset="-128"/>
            </a:endParaRP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4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5</a:t>
            </a:r>
          </a:p>
          <a:p>
            <a:pPr>
              <a:buClr>
                <a:schemeClr val="tx2">
                  <a:lumMod val="50000"/>
                </a:schemeClr>
              </a:buClr>
            </a:pPr>
            <a:r>
              <a:rPr lang="es-ES" dirty="0">
                <a:latin typeface="Arial Unicode MS" pitchFamily="34" charset="-128"/>
              </a:rPr>
              <a:t>Viñeta 6</a:t>
            </a:r>
          </a:p>
          <a:p>
            <a:pPr>
              <a:buFontTx/>
              <a:buNone/>
            </a:pPr>
            <a:endParaRPr lang="es-ES" dirty="0" smtClean="0"/>
          </a:p>
          <a:p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30893568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dirty="0" smtClean="0"/>
              <a:t>Titulo de estilo de diapositiva</a:t>
            </a:r>
          </a:p>
        </p:txBody>
      </p:sp>
      <p:pic>
        <p:nvPicPr>
          <p:cNvPr id="1027" name="3B33EDE9-9423-4829-8EB1-3CF2B89F22E2" descr="A0C906B2-1E21-4B76-9682-5B3575CFFF58"/>
          <p:cNvPicPr>
            <a:picLocks noChangeAspect="1" noChangeArrowheads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8" y="5367338"/>
            <a:ext cx="9136062" cy="149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872" r:id="rId1"/>
    <p:sldLayoutId id="2147483873" r:id="rId2"/>
    <p:sldLayoutId id="2147483874" r:id="rId3"/>
    <p:sldLayoutId id="2147483879" r:id="rId4"/>
    <p:sldLayoutId id="2147483880" r:id="rId5"/>
    <p:sldLayoutId id="2147483885" r:id="rId6"/>
    <p:sldLayoutId id="2147483887" r:id="rId7"/>
    <p:sldLayoutId id="2147483889" r:id="rId8"/>
    <p:sldLayoutId id="2147483891" r:id="rId9"/>
    <p:sldLayoutId id="2147483892" r:id="rId1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lang="es-ES" sz="4400" kern="1200" dirty="0" smtClean="0">
          <a:solidFill>
            <a:schemeClr val="tx2"/>
          </a:solidFill>
          <a:latin typeface="Arial Black" pitchFamily="34" charset="0"/>
          <a:ea typeface="+mn-ea"/>
          <a:cs typeface="+mn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4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8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ima.aemps.es/cima/publico/buscadoravanzado.html" TargetMode="External"/><Relationship Id="rId1" Type="http://schemas.openxmlformats.org/officeDocument/2006/relationships/slideLayout" Target="../slideLayouts/slideLayout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8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tags" Target="../tags/tag12.xml"/><Relationship Id="rId7" Type="http://schemas.openxmlformats.org/officeDocument/2006/relationships/hyperlink" Target="http://www.euskadi.eus/contenidos/informacion/cevime_infac_2019/eu_def/adjuntos/INFAC_Vol_27_3_Eszipienteak.pdf" TargetMode="Externa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9.xml"/><Relationship Id="rId4" Type="http://schemas.openxmlformats.org/officeDocument/2006/relationships/tags" Target="../tags/tag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>
          <a:xfrm>
            <a:off x="539552" y="908720"/>
            <a:ext cx="7772400" cy="2303463"/>
          </a:xfrm>
        </p:spPr>
        <p:txBody>
          <a:bodyPr/>
          <a:lstStyle/>
          <a:p>
            <a:r>
              <a:rPr lang="es-ES_tradnl" dirty="0" smtClean="0"/>
              <a:t/>
            </a:r>
            <a:br>
              <a:rPr lang="es-ES_tradnl" dirty="0" smtClean="0"/>
            </a:br>
            <a:r>
              <a:rPr lang="es-ES_tradnl" i="1" dirty="0" smtClean="0"/>
              <a:t> </a:t>
            </a:r>
            <a:r>
              <a:rPr lang="es-ES" dirty="0"/>
              <a:t/>
            </a:r>
            <a:br>
              <a:rPr lang="es-ES" dirty="0"/>
            </a:br>
            <a:r>
              <a:rPr lang="es-ES" dirty="0"/>
              <a:t> </a:t>
            </a:r>
            <a:r>
              <a:rPr lang="es-ES" b="1" dirty="0"/>
              <a:t>ESZIPIENTEAK: </a:t>
            </a:r>
            <a:r>
              <a:rPr lang="es-ES" b="1" dirty="0" smtClean="0"/>
              <a:t/>
            </a:r>
            <a:br>
              <a:rPr lang="es-ES" b="1" dirty="0" smtClean="0"/>
            </a:br>
            <a:r>
              <a:rPr lang="es-ES" dirty="0" smtClean="0"/>
              <a:t>SUBTANTZIA </a:t>
            </a:r>
            <a:r>
              <a:rPr lang="es-ES" dirty="0"/>
              <a:t>GELDOAK</a:t>
            </a:r>
            <a:r>
              <a:rPr lang="es-ES" dirty="0" smtClean="0"/>
              <a:t>?</a:t>
            </a:r>
            <a:br>
              <a:rPr lang="es-ES" dirty="0" smtClean="0"/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/>
            </a:r>
            <a:b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</a:b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27 </a:t>
            </a: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Lib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, 3 </a:t>
            </a:r>
            <a:r>
              <a:rPr lang="es-ES_tradnl" dirty="0" err="1" smtClean="0">
                <a:solidFill>
                  <a:schemeClr val="tx2"/>
                </a:solidFill>
                <a:latin typeface="Arial Black" pitchFamily="34" charset="0"/>
              </a:rPr>
              <a:t>Zk</a:t>
            </a:r>
            <a:r>
              <a:rPr lang="es-ES_tradnl" dirty="0" smtClean="0">
                <a:solidFill>
                  <a:schemeClr val="tx2"/>
                </a:solidFill>
                <a:latin typeface="Arial Black" pitchFamily="34" charset="0"/>
              </a:rPr>
              <a:t> 2019</a:t>
            </a:r>
            <a:endParaRPr lang="es-ES" dirty="0" smtClean="0">
              <a:solidFill>
                <a:schemeClr val="tx2"/>
              </a:solidFill>
              <a:latin typeface="Arial Black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799214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215516" y="260648"/>
            <a:ext cx="8712968" cy="504056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BESTE KARBOHIDRATO BATZUK </a:t>
            </a:r>
            <a:endParaRPr lang="es-ES" sz="2400" b="1" dirty="0">
              <a:solidFill>
                <a:schemeClr val="tx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43508" y="1052736"/>
            <a:ext cx="8496944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n-lt"/>
              </a:rPr>
              <a:t>Karbohidrato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asko</a:t>
            </a:r>
            <a:r>
              <a:rPr lang="es-ES" sz="1800" dirty="0">
                <a:latin typeface="+mn-lt"/>
              </a:rPr>
              <a:t> agente </a:t>
            </a:r>
            <a:r>
              <a:rPr lang="es-ES" sz="1800" dirty="0" err="1">
                <a:latin typeface="+mn-lt"/>
              </a:rPr>
              <a:t>diluitzaile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gisa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erabiltzen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baita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gaitasun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edulkoratzailearengatik</a:t>
            </a:r>
            <a:r>
              <a:rPr lang="es-ES" sz="1800" dirty="0">
                <a:latin typeface="+mn-lt"/>
              </a:rPr>
              <a:t> ere. </a:t>
            </a:r>
            <a:r>
              <a:rPr lang="es-ES" sz="1800" b="1" dirty="0" err="1">
                <a:latin typeface="+mn-lt"/>
              </a:rPr>
              <a:t>Azukreak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eszipiente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gisa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erabiltzeak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arazoak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ekar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ditzake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nola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gluzidoak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digeritzeko</a:t>
            </a:r>
            <a:r>
              <a:rPr lang="es-ES" sz="1800" b="1" dirty="0">
                <a:latin typeface="+mn-lt"/>
              </a:rPr>
              <a:t>, </a:t>
            </a:r>
            <a:r>
              <a:rPr lang="es-ES" sz="1800" b="1" dirty="0" err="1">
                <a:latin typeface="+mn-lt"/>
              </a:rPr>
              <a:t>absorbatzeko</a:t>
            </a:r>
            <a:r>
              <a:rPr lang="es-ES" sz="1800" b="1" dirty="0">
                <a:latin typeface="+mn-lt"/>
              </a:rPr>
              <a:t> eta </a:t>
            </a:r>
            <a:r>
              <a:rPr lang="es-ES" sz="1800" b="1" dirty="0" err="1">
                <a:latin typeface="+mn-lt"/>
              </a:rPr>
              <a:t>metabolizatzeko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nahasmenduak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dituzten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pazienteen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artean</a:t>
            </a:r>
            <a:r>
              <a:rPr lang="es-ES" sz="1800" b="1" dirty="0">
                <a:latin typeface="+mn-lt"/>
              </a:rPr>
              <a:t> hala </a:t>
            </a:r>
            <a:r>
              <a:rPr lang="es-ES" sz="1800" b="1" dirty="0" err="1">
                <a:latin typeface="+mn-lt"/>
              </a:rPr>
              <a:t>fruktosarekiko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intolerantzia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hereditarioa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edota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glukosa</a:t>
            </a:r>
            <a:r>
              <a:rPr lang="es-ES" sz="1800" b="1" dirty="0">
                <a:latin typeface="+mn-lt"/>
              </a:rPr>
              <a:t>-/</a:t>
            </a:r>
            <a:r>
              <a:rPr lang="es-ES" sz="1800" b="1" dirty="0" err="1">
                <a:latin typeface="+mn-lt"/>
              </a:rPr>
              <a:t>galaktosa-malabsortzioa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duten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gaixoen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artean</a:t>
            </a:r>
            <a:r>
              <a:rPr lang="es-ES" sz="1800" b="1" dirty="0">
                <a:latin typeface="+mn-lt"/>
              </a:rPr>
              <a:t>; hala </a:t>
            </a:r>
            <a:r>
              <a:rPr lang="es-ES" sz="1800" b="1" dirty="0" err="1">
                <a:latin typeface="+mn-lt"/>
              </a:rPr>
              <a:t>izenez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gero</a:t>
            </a:r>
            <a:r>
              <a:rPr lang="es-ES" sz="1800" b="1" dirty="0">
                <a:latin typeface="+mn-lt"/>
              </a:rPr>
              <a:t>, </a:t>
            </a:r>
            <a:r>
              <a:rPr lang="es-ES" sz="1800" b="1" dirty="0" err="1">
                <a:latin typeface="+mn-lt"/>
              </a:rPr>
              <a:t>azukre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horiek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dituen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medikamenturik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ez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zaio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eman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behar</a:t>
            </a:r>
            <a:r>
              <a:rPr lang="es-ES" sz="1800" b="1" dirty="0">
                <a:latin typeface="+mn-lt"/>
              </a:rPr>
              <a:t> pazienteari</a:t>
            </a:r>
            <a:r>
              <a:rPr lang="es-ES" sz="1800" baseline="30000" dirty="0">
                <a:latin typeface="+mn-lt"/>
              </a:rPr>
              <a:t>15</a:t>
            </a:r>
            <a:r>
              <a:rPr lang="es-ES" sz="1800" dirty="0">
                <a:latin typeface="+mn-lt"/>
              </a:rPr>
              <a:t>.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800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n-lt"/>
              </a:rPr>
              <a:t>Gainera</a:t>
            </a:r>
            <a:r>
              <a:rPr lang="es-ES" sz="1800" dirty="0">
                <a:latin typeface="+mn-lt"/>
              </a:rPr>
              <a:t>, </a:t>
            </a:r>
            <a:r>
              <a:rPr lang="es-ES" sz="1800" b="1" dirty="0" err="1">
                <a:latin typeface="+mn-lt"/>
              </a:rPr>
              <a:t>azukreek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txantxarra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agertzea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fabora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dezaket</a:t>
            </a:r>
            <a:r>
              <a:rPr lang="es-ES" sz="1800" dirty="0" err="1">
                <a:latin typeface="+mn-lt"/>
              </a:rPr>
              <a:t>e</a:t>
            </a:r>
            <a:r>
              <a:rPr lang="es-ES" sz="1800" dirty="0">
                <a:latin typeface="+mn-lt"/>
              </a:rPr>
              <a:t> (</a:t>
            </a:r>
            <a:r>
              <a:rPr lang="es-ES" sz="1800" dirty="0" err="1">
                <a:latin typeface="+mn-lt"/>
              </a:rPr>
              <a:t>azukre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hartzigarriak</a:t>
            </a:r>
            <a:r>
              <a:rPr lang="es-ES" sz="1800" dirty="0">
                <a:latin typeface="+mn-lt"/>
              </a:rPr>
              <a:t>) eta, </a:t>
            </a:r>
            <a:r>
              <a:rPr lang="es-ES" sz="1800" dirty="0" err="1">
                <a:latin typeface="+mn-lt"/>
              </a:rPr>
              <a:t>gainera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eguneko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guztizko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ahorakinari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gehitzen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zaizkio</a:t>
            </a:r>
            <a:r>
              <a:rPr lang="es-ES" sz="1800" dirty="0">
                <a:latin typeface="+mn-lt"/>
              </a:rPr>
              <a:t>; </a:t>
            </a:r>
            <a:r>
              <a:rPr lang="es-ES" sz="1800" dirty="0" err="1">
                <a:latin typeface="+mn-lt"/>
              </a:rPr>
              <a:t>beraz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kontuan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hartu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>
                <a:latin typeface="+mn-lt"/>
              </a:rPr>
              <a:t>diabetesa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dieta </a:t>
            </a:r>
            <a:r>
              <a:rPr lang="es-ES" sz="1800" dirty="0" err="1">
                <a:latin typeface="+mn-lt"/>
              </a:rPr>
              <a:t>zetogenikoa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jarri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zaien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pazienteen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smtClean="0">
                <a:latin typeface="+mn-lt"/>
              </a:rPr>
              <a:t>kasuan</a:t>
            </a:r>
            <a:r>
              <a:rPr lang="es-ES" sz="1800" baseline="30000" dirty="0">
                <a:latin typeface="+mn-lt"/>
              </a:rPr>
              <a:t>8,15</a:t>
            </a:r>
            <a:r>
              <a:rPr lang="es-ES" sz="1800" dirty="0" smtClean="0">
                <a:latin typeface="+mn-lt"/>
              </a:rPr>
              <a:t>. </a:t>
            </a:r>
          </a:p>
          <a:p>
            <a:pPr algn="just"/>
            <a:endParaRPr lang="es-ES" sz="1800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b="1" dirty="0" err="1">
                <a:latin typeface="+mn-lt"/>
              </a:rPr>
              <a:t>Poliolen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kasuan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(</a:t>
            </a:r>
            <a:r>
              <a:rPr lang="es-ES" sz="1800" dirty="0" err="1">
                <a:latin typeface="+mn-lt"/>
              </a:rPr>
              <a:t>adibidez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laktitola</a:t>
            </a:r>
            <a:r>
              <a:rPr lang="es-ES" sz="1800" dirty="0">
                <a:latin typeface="+mn-lt"/>
              </a:rPr>
              <a:t>), </a:t>
            </a:r>
            <a:r>
              <a:rPr lang="es-ES" sz="1800" dirty="0" err="1">
                <a:latin typeface="+mn-lt"/>
              </a:rPr>
              <a:t>komeni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>
                <a:latin typeface="+mn-lt"/>
              </a:rPr>
              <a:t>gogoratzea</a:t>
            </a:r>
            <a:r>
              <a:rPr lang="es-ES" sz="1800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efektu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laxantea</a:t>
            </a:r>
            <a:r>
              <a:rPr lang="es-ES" sz="1800" b="1" dirty="0">
                <a:latin typeface="+mn-lt"/>
              </a:rPr>
              <a:t> izan </a:t>
            </a:r>
            <a:r>
              <a:rPr lang="es-ES" sz="1800" b="1" dirty="0" err="1">
                <a:latin typeface="+mn-lt"/>
              </a:rPr>
              <a:t>dezaketela</a:t>
            </a:r>
            <a:r>
              <a:rPr lang="es-ES" sz="1800" dirty="0">
                <a:latin typeface="+mn-lt"/>
              </a:rPr>
              <a:t> (</a:t>
            </a:r>
            <a:r>
              <a:rPr lang="es-ES" sz="1800" dirty="0" err="1">
                <a:latin typeface="+mn-lt"/>
              </a:rPr>
              <a:t>beherako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osmotikoa</a:t>
            </a:r>
            <a:r>
              <a:rPr lang="es-ES" sz="1800" dirty="0">
                <a:latin typeface="+mn-lt"/>
              </a:rPr>
              <a:t>) </a:t>
            </a:r>
            <a:r>
              <a:rPr lang="es-ES" sz="1800" dirty="0" err="1">
                <a:latin typeface="+mn-lt"/>
              </a:rPr>
              <a:t>gehiegi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ahoratuz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gero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Zorroetako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medikamentuek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edateko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anpoilek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jarabeek</a:t>
            </a:r>
            <a:r>
              <a:rPr lang="es-ES" sz="1800" dirty="0">
                <a:latin typeface="+mn-lt"/>
              </a:rPr>
              <a:t> izan </a:t>
            </a:r>
            <a:r>
              <a:rPr lang="es-ES" sz="1800" dirty="0" err="1">
                <a:latin typeface="+mn-lt"/>
              </a:rPr>
              <a:t>ohi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dituzte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halakoen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kantitate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handienak</a:t>
            </a:r>
            <a:r>
              <a:rPr lang="es-ES" sz="1800" dirty="0">
                <a:latin typeface="+mn-lt"/>
              </a:rPr>
              <a:t> eta, </a:t>
            </a:r>
            <a:r>
              <a:rPr lang="es-ES" sz="1800" dirty="0" err="1">
                <a:latin typeface="+mn-lt"/>
              </a:rPr>
              <a:t>beraz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horietan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ipini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>
                <a:latin typeface="+mn-lt"/>
              </a:rPr>
              <a:t>arreta</a:t>
            </a:r>
            <a:r>
              <a:rPr lang="es-ES" sz="1800" dirty="0">
                <a:latin typeface="+mn-lt"/>
              </a:rPr>
              <a:t> handiena</a:t>
            </a:r>
            <a:r>
              <a:rPr lang="es-ES" sz="1800" baseline="30000" dirty="0">
                <a:latin typeface="+mn-lt"/>
              </a:rPr>
              <a:t>15</a:t>
            </a:r>
            <a:r>
              <a:rPr lang="es-ES" sz="1800" dirty="0">
                <a:latin typeface="+mn-lt"/>
              </a:rPr>
              <a:t>. </a:t>
            </a:r>
          </a:p>
        </p:txBody>
      </p:sp>
      <p:cxnSp>
        <p:nvCxnSpPr>
          <p:cNvPr id="5" name="4 Conector recto"/>
          <p:cNvCxnSpPr/>
          <p:nvPr/>
        </p:nvCxnSpPr>
        <p:spPr>
          <a:xfrm>
            <a:off x="251520" y="764704"/>
            <a:ext cx="828092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094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240875" y="188640"/>
            <a:ext cx="8244408" cy="504056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ALMIDOIAREN </a:t>
            </a:r>
            <a:r>
              <a:rPr lang="es-ES" sz="2400" b="1" dirty="0">
                <a:solidFill>
                  <a:schemeClr val="tx2"/>
                </a:solidFill>
              </a:rPr>
              <a:t>GLUTENA GAIXOTASUN ZELIAKOA DUTEN </a:t>
            </a:r>
            <a:r>
              <a:rPr lang="es-ES" sz="2400" b="1" dirty="0" smtClean="0">
                <a:solidFill>
                  <a:schemeClr val="tx2"/>
                </a:solidFill>
              </a:rPr>
              <a:t>PAZIENTEETAN</a:t>
            </a:r>
            <a:endParaRPr lang="es-ES" sz="2400" b="1" dirty="0">
              <a:solidFill>
                <a:schemeClr val="tx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75899" y="1340768"/>
            <a:ext cx="8496944" cy="43858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n-lt"/>
              </a:rPr>
              <a:t>Almidoia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>
                <a:latin typeface="+mn-lt"/>
              </a:rPr>
              <a:t>eta </a:t>
            </a:r>
            <a:r>
              <a:rPr lang="es-ES" sz="1800" dirty="0" err="1">
                <a:latin typeface="+mn-lt"/>
              </a:rPr>
              <a:t>deribatuak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asko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erabiltzen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eszipiente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gisa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medikamentuen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fabrikazioan</a:t>
            </a:r>
            <a:r>
              <a:rPr lang="es-ES" sz="1800" dirty="0">
                <a:latin typeface="+mn-lt"/>
              </a:rPr>
              <a:t>, eta </a:t>
            </a:r>
            <a:r>
              <a:rPr lang="es-ES" sz="1800" dirty="0" err="1">
                <a:latin typeface="+mn-lt"/>
              </a:rPr>
              <a:t>hori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arriskutsua</a:t>
            </a:r>
            <a:r>
              <a:rPr lang="es-ES" sz="1800" dirty="0">
                <a:latin typeface="+mn-lt"/>
              </a:rPr>
              <a:t> izan </a:t>
            </a:r>
            <a:r>
              <a:rPr lang="es-ES" sz="1800" dirty="0" err="1">
                <a:latin typeface="+mn-lt"/>
              </a:rPr>
              <a:t>daiteke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zeliakoentzat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almidoiaren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jatorriaren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arabera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Gehien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baliatzen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almidoiak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artotik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patatatik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arrozetik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etorri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ohi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 eta, </a:t>
            </a:r>
            <a:r>
              <a:rPr lang="es-ES" sz="1800" dirty="0" err="1">
                <a:latin typeface="+mn-lt"/>
              </a:rPr>
              <a:t>beraz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glutenik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izaten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Nolanahi</a:t>
            </a:r>
            <a:r>
              <a:rPr lang="es-ES" sz="1800" dirty="0">
                <a:latin typeface="+mn-lt"/>
              </a:rPr>
              <a:t> ere, </a:t>
            </a:r>
            <a:r>
              <a:rPr lang="es-ES" sz="1800" dirty="0" err="1">
                <a:latin typeface="+mn-lt"/>
              </a:rPr>
              <a:t>beste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zereal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batzuetatik</a:t>
            </a:r>
            <a:r>
              <a:rPr lang="es-ES" sz="1800" dirty="0">
                <a:latin typeface="+mn-lt"/>
              </a:rPr>
              <a:t> ere </a:t>
            </a:r>
            <a:r>
              <a:rPr lang="es-ES" sz="1800" dirty="0" err="1">
                <a:latin typeface="+mn-lt"/>
              </a:rPr>
              <a:t>etor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daitezke</a:t>
            </a:r>
            <a:r>
              <a:rPr lang="es-ES" sz="1800" dirty="0">
                <a:latin typeface="+mn-lt"/>
              </a:rPr>
              <a:t>, hala </a:t>
            </a:r>
            <a:r>
              <a:rPr lang="es-ES" sz="1800" dirty="0" err="1">
                <a:latin typeface="+mn-lt"/>
              </a:rPr>
              <a:t>nola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garitik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garagarretik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zekaletik</a:t>
            </a:r>
            <a:r>
              <a:rPr lang="es-ES" sz="1800" dirty="0">
                <a:latin typeface="+mn-lt"/>
              </a:rPr>
              <a:t>; </a:t>
            </a:r>
            <a:r>
              <a:rPr lang="es-ES" sz="1800" dirty="0" err="1">
                <a:latin typeface="+mn-lt"/>
              </a:rPr>
              <a:t>halakoetan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glutena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izaten</a:t>
            </a:r>
            <a:r>
              <a:rPr lang="es-ES" sz="1800" dirty="0">
                <a:latin typeface="+mn-lt"/>
              </a:rPr>
              <a:t> dute</a:t>
            </a:r>
            <a:r>
              <a:rPr lang="es-ES" sz="2000" baseline="30000" dirty="0">
                <a:latin typeface="+mn-lt"/>
              </a:rPr>
              <a:t>4,16</a:t>
            </a:r>
            <a:r>
              <a:rPr lang="es-ES" sz="1800" dirty="0">
                <a:latin typeface="+mn-lt"/>
              </a:rPr>
              <a:t>. </a:t>
            </a:r>
          </a:p>
          <a:p>
            <a:pPr algn="just"/>
            <a:endParaRPr lang="es-ES" sz="1100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>
                <a:latin typeface="+mn-lt"/>
              </a:rPr>
              <a:t>Almidoia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deribatuak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nahitaez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deklaratu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beharreko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eszipienteak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dira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Horregatik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medikamentuaren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prospektuan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fitxa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teknikoan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adierazi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egin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da </a:t>
            </a:r>
            <a:r>
              <a:rPr lang="es-ES" sz="1800" dirty="0" err="1">
                <a:latin typeface="+mn-lt"/>
              </a:rPr>
              <a:t>zer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landaretatik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datorren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zenbat</a:t>
            </a:r>
            <a:r>
              <a:rPr lang="es-ES" sz="1800" dirty="0">
                <a:latin typeface="+mn-lt"/>
              </a:rPr>
              <a:t> gluten </a:t>
            </a:r>
            <a:r>
              <a:rPr lang="es-ES" sz="1800" dirty="0" err="1">
                <a:latin typeface="+mn-lt"/>
              </a:rPr>
              <a:t>duen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Halere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kontuan</a:t>
            </a:r>
            <a:r>
              <a:rPr lang="es-ES" sz="1800" dirty="0">
                <a:latin typeface="+mn-lt"/>
              </a:rPr>
              <a:t> izan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da </a:t>
            </a:r>
            <a:r>
              <a:rPr lang="es-ES" sz="1800" b="1" dirty="0" err="1">
                <a:latin typeface="+mn-lt"/>
              </a:rPr>
              <a:t>gradu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farmazeutikoko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almidoia</a:t>
            </a:r>
            <a:r>
              <a:rPr lang="es-ES" sz="1800" b="1" dirty="0">
                <a:latin typeface="+mn-lt"/>
              </a:rPr>
              <a:t> oso </a:t>
            </a:r>
            <a:r>
              <a:rPr lang="es-ES" sz="1800" b="1" dirty="0" err="1">
                <a:latin typeface="+mn-lt"/>
              </a:rPr>
              <a:t>prozesatuta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egoten</a:t>
            </a:r>
            <a:r>
              <a:rPr lang="es-ES" sz="1800" b="1" dirty="0">
                <a:latin typeface="+mn-lt"/>
              </a:rPr>
              <a:t> dela, gluten </a:t>
            </a:r>
            <a:r>
              <a:rPr lang="es-ES" sz="1800" b="1" dirty="0" err="1">
                <a:latin typeface="+mn-lt"/>
              </a:rPr>
              <a:t>gutxi</a:t>
            </a:r>
            <a:r>
              <a:rPr lang="es-ES" sz="1800" b="1" dirty="0">
                <a:latin typeface="+mn-lt"/>
              </a:rPr>
              <a:t> izan </a:t>
            </a:r>
            <a:r>
              <a:rPr lang="es-ES" sz="1800" b="1" dirty="0" err="1">
                <a:latin typeface="+mn-lt"/>
              </a:rPr>
              <a:t>ohi</a:t>
            </a:r>
            <a:r>
              <a:rPr lang="es-ES" sz="1800" b="1" dirty="0">
                <a:latin typeface="+mn-lt"/>
              </a:rPr>
              <a:t> duela eta, </a:t>
            </a:r>
            <a:r>
              <a:rPr lang="es-ES" sz="1800" b="1" dirty="0" err="1">
                <a:latin typeface="+mn-lt"/>
              </a:rPr>
              <a:t>horrenbestez</a:t>
            </a:r>
            <a:r>
              <a:rPr lang="es-ES" sz="1800" b="1" dirty="0">
                <a:latin typeface="+mn-lt"/>
              </a:rPr>
              <a:t>, oso </a:t>
            </a:r>
            <a:r>
              <a:rPr lang="es-ES" sz="1800" b="1" dirty="0" err="1">
                <a:latin typeface="+mn-lt"/>
              </a:rPr>
              <a:t>probabilitate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txikia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dagoela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zeliakoei</a:t>
            </a:r>
            <a:r>
              <a:rPr lang="es-ES" sz="1800" b="1" dirty="0">
                <a:latin typeface="+mn-lt"/>
              </a:rPr>
              <a:t> </a:t>
            </a:r>
            <a:r>
              <a:rPr lang="es-ES" sz="1800" b="1" dirty="0" err="1">
                <a:latin typeface="+mn-lt"/>
              </a:rPr>
              <a:t>arazoak</a:t>
            </a:r>
            <a:r>
              <a:rPr lang="es-ES" sz="1800" b="1" dirty="0">
                <a:latin typeface="+mn-lt"/>
              </a:rPr>
              <a:t> sortzeko</a:t>
            </a:r>
            <a:r>
              <a:rPr lang="es-ES" sz="2000" baseline="30000" dirty="0">
                <a:latin typeface="+mn-lt"/>
              </a:rPr>
              <a:t>4,9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Egoera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kliniko</a:t>
            </a:r>
            <a:r>
              <a:rPr lang="es-ES" sz="1800" dirty="0">
                <a:latin typeface="+mn-lt"/>
              </a:rPr>
              <a:t> oso </a:t>
            </a:r>
            <a:r>
              <a:rPr lang="es-ES" sz="1800" dirty="0" err="1">
                <a:latin typeface="+mn-lt"/>
              </a:rPr>
              <a:t>desberdina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dute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zeliakoekin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konparatuta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gariari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edo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beste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zerealen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bati</a:t>
            </a:r>
            <a:r>
              <a:rPr lang="es-ES" sz="1800" dirty="0">
                <a:latin typeface="+mn-lt"/>
              </a:rPr>
              <a:t> alergia </a:t>
            </a:r>
            <a:r>
              <a:rPr lang="es-ES" sz="1800" dirty="0" err="1">
                <a:latin typeface="+mn-lt"/>
              </a:rPr>
              <a:t>dioten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pertsonek</a:t>
            </a:r>
            <a:r>
              <a:rPr lang="es-ES" sz="1800" dirty="0">
                <a:latin typeface="+mn-lt"/>
              </a:rPr>
              <a:t>; </a:t>
            </a:r>
            <a:r>
              <a:rPr lang="es-ES" sz="1800" dirty="0" err="1">
                <a:latin typeface="+mn-lt"/>
              </a:rPr>
              <a:t>horien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kasuan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erabat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kontraindikatuta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dago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halako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medikamentuak</a:t>
            </a:r>
            <a:r>
              <a:rPr lang="es-ES" sz="1800" dirty="0">
                <a:latin typeface="+mn-lt"/>
              </a:rPr>
              <a:t> erabiltzea</a:t>
            </a:r>
            <a:r>
              <a:rPr lang="es-ES" sz="2000" baseline="30000" dirty="0">
                <a:latin typeface="+mn-lt"/>
              </a:rPr>
              <a:t>16</a:t>
            </a:r>
            <a:r>
              <a:rPr lang="es-ES" sz="1800" dirty="0">
                <a:latin typeface="+mn-lt"/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600" dirty="0">
              <a:latin typeface="+mn-lt"/>
            </a:endParaRPr>
          </a:p>
        </p:txBody>
      </p:sp>
      <p:cxnSp>
        <p:nvCxnSpPr>
          <p:cNvPr id="8" name="7 Conector recto"/>
          <p:cNvCxnSpPr/>
          <p:nvPr/>
        </p:nvCxnSpPr>
        <p:spPr>
          <a:xfrm>
            <a:off x="283644" y="1052736"/>
            <a:ext cx="853682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5496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185852" y="116632"/>
            <a:ext cx="8712968" cy="432048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ALMIDOIAREN GLUTENA GAIXOTASUN ZELIAKOA DUTEN </a:t>
            </a:r>
            <a:r>
              <a:rPr lang="es-ES" sz="2400" b="1" dirty="0" smtClean="0">
                <a:solidFill>
                  <a:schemeClr val="tx2"/>
                </a:solidFill>
              </a:rPr>
              <a:t>PAZIENTEETAN</a:t>
            </a:r>
            <a:endParaRPr lang="es-ES" sz="2400" b="1" dirty="0">
              <a:solidFill>
                <a:schemeClr val="tx2"/>
              </a:solidFill>
            </a:endParaRPr>
          </a:p>
        </p:txBody>
      </p:sp>
      <p:cxnSp>
        <p:nvCxnSpPr>
          <p:cNvPr id="9" name="8 Conector recto"/>
          <p:cNvCxnSpPr/>
          <p:nvPr/>
        </p:nvCxnSpPr>
        <p:spPr>
          <a:xfrm>
            <a:off x="179512" y="908720"/>
            <a:ext cx="8536827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312149"/>
            <a:ext cx="8392811" cy="36290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61601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215516" y="37915"/>
            <a:ext cx="8712968" cy="438757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SODIOA </a:t>
            </a:r>
            <a:r>
              <a:rPr lang="es-ES" sz="2400" b="1" dirty="0">
                <a:solidFill>
                  <a:schemeClr val="tx2"/>
                </a:solidFill>
              </a:rPr>
              <a:t>BIHOTZEKO ETA GILTZURRUNEKO GAIXOTASUNA DUTEN </a:t>
            </a:r>
            <a:r>
              <a:rPr lang="es-ES" sz="2400" b="1" dirty="0" smtClean="0">
                <a:solidFill>
                  <a:schemeClr val="tx2"/>
                </a:solidFill>
              </a:rPr>
              <a:t>PAZIENTEETAN </a:t>
            </a:r>
            <a:endParaRPr lang="es-ES" sz="2400" b="1" dirty="0">
              <a:solidFill>
                <a:schemeClr val="tx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79512" y="1052736"/>
            <a:ext cx="8496944" cy="44165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n-lt"/>
              </a:rPr>
              <a:t>Medikamentu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batzuek</a:t>
            </a:r>
            <a:r>
              <a:rPr lang="es-ES" sz="1800" dirty="0">
                <a:latin typeface="+mn-lt"/>
              </a:rPr>
              <a:t> sodio </a:t>
            </a:r>
            <a:r>
              <a:rPr lang="es-ES" sz="1800" dirty="0" err="1">
                <a:latin typeface="+mn-lt"/>
              </a:rPr>
              <a:t>kantitate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handiak</a:t>
            </a:r>
            <a:r>
              <a:rPr lang="es-ES" sz="1800" dirty="0">
                <a:latin typeface="+mn-lt"/>
              </a:rPr>
              <a:t> izan </a:t>
            </a:r>
            <a:r>
              <a:rPr lang="es-ES" sz="1800" dirty="0" err="1">
                <a:latin typeface="+mn-lt"/>
              </a:rPr>
              <a:t>ditzakete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eszipiente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gisa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euren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formulazioan</a:t>
            </a:r>
            <a:r>
              <a:rPr lang="es-ES" sz="1800" dirty="0">
                <a:latin typeface="+mn-lt"/>
              </a:rPr>
              <a:t>; </a:t>
            </a:r>
            <a:r>
              <a:rPr lang="es-ES" sz="1800" dirty="0" err="1">
                <a:latin typeface="+mn-lt"/>
              </a:rPr>
              <a:t>bereziki</a:t>
            </a:r>
            <a:r>
              <a:rPr lang="es-ES" sz="1800" dirty="0">
                <a:latin typeface="+mn-lt"/>
              </a:rPr>
              <a:t>, forma </a:t>
            </a:r>
            <a:r>
              <a:rPr lang="es-ES" sz="1800" dirty="0" err="1">
                <a:latin typeface="+mn-lt"/>
              </a:rPr>
              <a:t>farmazeutiko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eferbeszenteek</a:t>
            </a:r>
            <a:r>
              <a:rPr lang="es-ES" sz="1800" dirty="0">
                <a:latin typeface="+mn-lt"/>
              </a:rPr>
              <a:t>. </a:t>
            </a:r>
            <a:r>
              <a:rPr lang="es-ES" sz="1800" dirty="0" err="1">
                <a:latin typeface="+mn-lt"/>
              </a:rPr>
              <a:t>Halako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kasuetan</a:t>
            </a:r>
            <a:r>
              <a:rPr lang="es-ES" sz="1800" dirty="0">
                <a:latin typeface="+mn-lt"/>
              </a:rPr>
              <a:t>, 500 mg (0,5 g) sodio ere </a:t>
            </a:r>
            <a:r>
              <a:rPr lang="es-ES" sz="1800" dirty="0" err="1">
                <a:latin typeface="+mn-lt"/>
              </a:rPr>
              <a:t>eduki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dezake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dosi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bakoitzak</a:t>
            </a:r>
            <a:r>
              <a:rPr lang="es-ES" sz="1800" dirty="0">
                <a:latin typeface="+mn-lt"/>
              </a:rPr>
              <a:t>. </a:t>
            </a:r>
            <a:endParaRPr lang="es-ES" sz="1800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endParaRPr lang="es-ES" sz="1100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n-lt"/>
              </a:rPr>
              <a:t>Sodioa</a:t>
            </a:r>
            <a:r>
              <a:rPr lang="es-ES" sz="1800" dirty="0" smtClean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nahitaez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deklaratu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beharreko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eszipientea</a:t>
            </a:r>
            <a:r>
              <a:rPr lang="es-ES" sz="1800" dirty="0">
                <a:latin typeface="+mn-lt"/>
              </a:rPr>
              <a:t> da eta, </a:t>
            </a:r>
            <a:r>
              <a:rPr lang="es-ES" sz="1800" dirty="0" err="1">
                <a:latin typeface="+mn-lt"/>
              </a:rPr>
              <a:t>horregatik</a:t>
            </a:r>
            <a:r>
              <a:rPr lang="es-ES" sz="1800" dirty="0">
                <a:latin typeface="+mn-lt"/>
              </a:rPr>
              <a:t>, </a:t>
            </a:r>
            <a:r>
              <a:rPr lang="es-ES" sz="1800" dirty="0" err="1">
                <a:latin typeface="+mn-lt"/>
              </a:rPr>
              <a:t>medikamentuaren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prospektuan</a:t>
            </a:r>
            <a:r>
              <a:rPr lang="es-ES" sz="1800" dirty="0">
                <a:latin typeface="+mn-lt"/>
              </a:rPr>
              <a:t> eta </a:t>
            </a:r>
            <a:r>
              <a:rPr lang="es-ES" sz="1800" dirty="0" err="1">
                <a:latin typeface="+mn-lt"/>
              </a:rPr>
              <a:t>fitxa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teknikoan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medikamentuak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zenbat</a:t>
            </a:r>
            <a:r>
              <a:rPr lang="es-ES" sz="1800" dirty="0">
                <a:latin typeface="+mn-lt"/>
              </a:rPr>
              <a:t> sodio </a:t>
            </a:r>
            <a:r>
              <a:rPr lang="es-ES" sz="1800" dirty="0" err="1">
                <a:latin typeface="+mn-lt"/>
              </a:rPr>
              <a:t>daukan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zehaztu</a:t>
            </a:r>
            <a:r>
              <a:rPr lang="es-ES" sz="1800" dirty="0">
                <a:latin typeface="+mn-lt"/>
              </a:rPr>
              <a:t> </a:t>
            </a:r>
            <a:r>
              <a:rPr lang="es-ES" sz="1800" dirty="0" err="1">
                <a:latin typeface="+mn-lt"/>
              </a:rPr>
              <a:t>behar</a:t>
            </a:r>
            <a:r>
              <a:rPr lang="es-ES" sz="1800" dirty="0">
                <a:latin typeface="+mn-lt"/>
              </a:rPr>
              <a:t> da</a:t>
            </a:r>
            <a:r>
              <a:rPr lang="es-ES" sz="1800" baseline="30000" dirty="0">
                <a:latin typeface="+mn-lt"/>
              </a:rPr>
              <a:t>17</a:t>
            </a:r>
            <a:r>
              <a:rPr lang="es-ES" sz="1800" dirty="0">
                <a:latin typeface="+mn-lt"/>
              </a:rPr>
              <a:t>. </a:t>
            </a:r>
          </a:p>
          <a:p>
            <a:pPr algn="just"/>
            <a:endParaRPr lang="es-ES" sz="1100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 smtClean="0">
                <a:latin typeface="+mj-lt"/>
              </a:rPr>
              <a:t>Osasunaren</a:t>
            </a:r>
            <a:r>
              <a:rPr lang="es-ES" sz="1800" dirty="0" smtClean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Mundu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Erakundeak</a:t>
            </a:r>
            <a:r>
              <a:rPr lang="es-ES" sz="1800" dirty="0">
                <a:latin typeface="+mj-lt"/>
              </a:rPr>
              <a:t> (OME) </a:t>
            </a:r>
            <a:r>
              <a:rPr lang="es-ES" sz="1800" dirty="0" err="1">
                <a:latin typeface="+mj-lt"/>
              </a:rPr>
              <a:t>gomendatzen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duenez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heldu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osasuntsuek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 5 g </a:t>
            </a:r>
            <a:r>
              <a:rPr lang="es-ES" sz="1800" dirty="0" err="1">
                <a:latin typeface="+mj-lt"/>
              </a:rPr>
              <a:t>gatz</a:t>
            </a:r>
            <a:r>
              <a:rPr lang="es-ES" sz="1800" dirty="0">
                <a:latin typeface="+mj-lt"/>
              </a:rPr>
              <a:t> (sodio </a:t>
            </a:r>
            <a:r>
              <a:rPr lang="es-ES" sz="1800" dirty="0" err="1">
                <a:latin typeface="+mj-lt"/>
              </a:rPr>
              <a:t>kloruro</a:t>
            </a:r>
            <a:r>
              <a:rPr lang="es-ES" sz="1800" dirty="0">
                <a:latin typeface="+mj-lt"/>
              </a:rPr>
              <a:t>) –</a:t>
            </a:r>
            <a:r>
              <a:rPr lang="es-ES" sz="1800" dirty="0" err="1">
                <a:latin typeface="+mj-lt"/>
              </a:rPr>
              <a:t>hots</a:t>
            </a:r>
            <a:r>
              <a:rPr lang="es-ES" sz="1800" dirty="0">
                <a:latin typeface="+mj-lt"/>
              </a:rPr>
              <a:t>, 2 g sodio– </a:t>
            </a:r>
            <a:r>
              <a:rPr lang="es-ES" sz="1800" dirty="0" err="1">
                <a:latin typeface="+mj-lt"/>
              </a:rPr>
              <a:t>baino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gehiago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ahoratu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. </a:t>
            </a:r>
            <a:r>
              <a:rPr lang="es-ES" sz="1800" b="1" dirty="0" err="1">
                <a:latin typeface="+mj-lt"/>
              </a:rPr>
              <a:t>Hipertentsioa</a:t>
            </a:r>
            <a:r>
              <a:rPr lang="es-ES" sz="1800" b="1" dirty="0">
                <a:latin typeface="+mj-lt"/>
              </a:rPr>
              <a:t>, </a:t>
            </a:r>
            <a:r>
              <a:rPr lang="es-ES" sz="1800" b="1" dirty="0" err="1">
                <a:latin typeface="+mj-lt"/>
              </a:rPr>
              <a:t>giltzurrun-gutxiegitasuna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edo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bihotz-gutxiegitasuna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duten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pazienteei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dagokienez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mugak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askoz</a:t>
            </a:r>
            <a:r>
              <a:rPr lang="es-ES" sz="1800" dirty="0">
                <a:latin typeface="+mj-lt"/>
              </a:rPr>
              <a:t> ere </a:t>
            </a:r>
            <a:r>
              <a:rPr lang="es-ES" sz="1800" dirty="0" err="1">
                <a:latin typeface="+mj-lt"/>
              </a:rPr>
              <a:t>zorrotzagoak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; </a:t>
            </a:r>
            <a:r>
              <a:rPr lang="es-ES" sz="1800" dirty="0" err="1">
                <a:latin typeface="+mj-lt"/>
              </a:rPr>
              <a:t>horregatik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medikamentu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kronikoen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kasuan</a:t>
            </a:r>
            <a:r>
              <a:rPr lang="es-ES" sz="1800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gomendagarria</a:t>
            </a:r>
            <a:r>
              <a:rPr lang="es-ES" sz="1800" b="1" dirty="0">
                <a:latin typeface="+mj-lt"/>
              </a:rPr>
              <a:t> da sodio </a:t>
            </a:r>
            <a:r>
              <a:rPr lang="es-ES" sz="1800" b="1" dirty="0" err="1">
                <a:latin typeface="+mj-lt"/>
              </a:rPr>
              <a:t>kantitatea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kontuan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hartzea</a:t>
            </a:r>
            <a:r>
              <a:rPr lang="es-ES" sz="1800" b="1" dirty="0">
                <a:latin typeface="+mj-lt"/>
              </a:rPr>
              <a:t> eta </a:t>
            </a:r>
            <a:r>
              <a:rPr lang="es-ES" sz="1800" b="1" dirty="0" err="1">
                <a:latin typeface="+mj-lt"/>
              </a:rPr>
              <a:t>formulazio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farmazeutiko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eferbeszenteak</a:t>
            </a:r>
            <a:r>
              <a:rPr lang="es-ES" sz="1800" b="1" dirty="0">
                <a:latin typeface="+mj-lt"/>
              </a:rPr>
              <a:t> (</a:t>
            </a:r>
            <a:r>
              <a:rPr lang="es-ES" sz="1800" b="1" dirty="0" err="1">
                <a:latin typeface="+mj-lt"/>
              </a:rPr>
              <a:t>konprimatuak</a:t>
            </a:r>
            <a:r>
              <a:rPr lang="es-ES" sz="1800" b="1" dirty="0">
                <a:latin typeface="+mj-lt"/>
              </a:rPr>
              <a:t> eta </a:t>
            </a:r>
            <a:r>
              <a:rPr lang="es-ES" sz="1800" b="1" dirty="0" err="1">
                <a:latin typeface="+mj-lt"/>
              </a:rPr>
              <a:t>granulatu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eferbeszenteak</a:t>
            </a:r>
            <a:r>
              <a:rPr lang="es-ES" sz="1800" b="1" dirty="0">
                <a:latin typeface="+mj-lt"/>
              </a:rPr>
              <a:t>) </a:t>
            </a:r>
            <a:r>
              <a:rPr lang="es-ES" sz="1800" b="1" dirty="0" err="1">
                <a:latin typeface="+mj-lt"/>
              </a:rPr>
              <a:t>ez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erabiltzen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saiatzea</a:t>
            </a:r>
            <a:r>
              <a:rPr lang="es-ES" sz="1800" b="1" dirty="0">
                <a:latin typeface="+mj-lt"/>
              </a:rPr>
              <a:t>, </a:t>
            </a:r>
            <a:r>
              <a:rPr lang="es-ES" sz="1800" b="1" dirty="0" err="1">
                <a:latin typeface="+mj-lt"/>
              </a:rPr>
              <a:t>bereziki</a:t>
            </a:r>
            <a:r>
              <a:rPr lang="es-ES" sz="1800" b="1" dirty="0">
                <a:latin typeface="+mj-lt"/>
              </a:rPr>
              <a:t>, </a:t>
            </a:r>
            <a:r>
              <a:rPr lang="es-ES" sz="1800" b="1" dirty="0" err="1">
                <a:latin typeface="+mj-lt"/>
              </a:rPr>
              <a:t>halako</a:t>
            </a:r>
            <a:r>
              <a:rPr lang="es-ES" sz="1800" b="1" dirty="0">
                <a:latin typeface="+mj-lt"/>
              </a:rPr>
              <a:t> </a:t>
            </a:r>
            <a:r>
              <a:rPr lang="es-ES" sz="1800" b="1" dirty="0" err="1">
                <a:latin typeface="+mj-lt"/>
              </a:rPr>
              <a:t>pazienteekin</a:t>
            </a:r>
            <a:r>
              <a:rPr lang="es-ES" sz="1800" dirty="0">
                <a:latin typeface="+mj-lt"/>
              </a:rPr>
              <a:t>. </a:t>
            </a:r>
            <a:r>
              <a:rPr lang="es-ES" sz="1800" dirty="0" err="1">
                <a:latin typeface="+mj-lt"/>
              </a:rPr>
              <a:t>Irensteko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arazoen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kasuan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ahoan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sakabanatzekoak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forma </a:t>
            </a:r>
            <a:r>
              <a:rPr lang="es-ES" sz="1800" dirty="0" err="1">
                <a:latin typeface="+mj-lt"/>
              </a:rPr>
              <a:t>granulatuak</a:t>
            </a:r>
            <a:r>
              <a:rPr lang="es-ES" sz="1800" dirty="0">
                <a:latin typeface="+mj-lt"/>
              </a:rPr>
              <a:t> (</a:t>
            </a:r>
            <a:r>
              <a:rPr lang="es-ES" sz="1800" dirty="0" err="1">
                <a:latin typeface="+mj-lt"/>
              </a:rPr>
              <a:t>ez-eferbeszenteak</a:t>
            </a:r>
            <a:r>
              <a:rPr lang="es-ES" sz="1800" dirty="0">
                <a:latin typeface="+mj-lt"/>
              </a:rPr>
              <a:t>) </a:t>
            </a:r>
            <a:r>
              <a:rPr lang="es-ES" sz="1800" dirty="0" err="1">
                <a:latin typeface="+mj-lt"/>
              </a:rPr>
              <a:t>gomendatzen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dira</a:t>
            </a:r>
            <a:r>
              <a:rPr lang="es-ES" sz="1800" dirty="0">
                <a:latin typeface="+mj-lt"/>
              </a:rPr>
              <a:t> </a:t>
            </a:r>
            <a:r>
              <a:rPr lang="es-ES" sz="1800" baseline="30000" dirty="0">
                <a:latin typeface="+mn-lt"/>
              </a:rPr>
              <a:t>17</a:t>
            </a:r>
            <a:r>
              <a:rPr lang="es-ES" sz="1800" dirty="0">
                <a:latin typeface="+mj-lt"/>
              </a:rPr>
              <a:t>.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15516" y="908720"/>
            <a:ext cx="8172908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06600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116632"/>
            <a:ext cx="8712968" cy="504056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TXERTOAK </a:t>
            </a:r>
            <a:r>
              <a:rPr lang="es-ES" sz="2400" b="1" dirty="0">
                <a:solidFill>
                  <a:schemeClr val="tx2"/>
                </a:solidFill>
              </a:rPr>
              <a:t>ETA ALERGIA </a:t>
            </a:r>
            <a:r>
              <a:rPr lang="es-ES" sz="2400" b="1" dirty="0" smtClean="0">
                <a:solidFill>
                  <a:schemeClr val="tx2"/>
                </a:solidFill>
              </a:rPr>
              <a:t>ARRAUTZA PROTEINEI</a:t>
            </a:r>
            <a:endParaRPr lang="es-ES" sz="2400" b="1" dirty="0">
              <a:solidFill>
                <a:schemeClr val="tx2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119746" y="746983"/>
            <a:ext cx="8616476" cy="48782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dirty="0" err="1" smtClean="0">
                <a:latin typeface="+mn-lt"/>
              </a:rPr>
              <a:t>Arrautza</a:t>
            </a:r>
            <a:r>
              <a:rPr lang="es-ES" sz="1700" dirty="0">
                <a:latin typeface="+mn-lt"/>
              </a:rPr>
              <a:t>, </a:t>
            </a:r>
            <a:r>
              <a:rPr lang="es-ES" sz="1700" dirty="0" err="1">
                <a:latin typeface="+mn-lt"/>
              </a:rPr>
              <a:t>berez</a:t>
            </a:r>
            <a:r>
              <a:rPr lang="es-ES" sz="1700" dirty="0">
                <a:latin typeface="+mn-lt"/>
              </a:rPr>
              <a:t>, </a:t>
            </a:r>
            <a:r>
              <a:rPr lang="es-ES" sz="1700" dirty="0" err="1">
                <a:latin typeface="+mn-lt"/>
              </a:rPr>
              <a:t>ez</a:t>
            </a:r>
            <a:r>
              <a:rPr lang="es-ES" sz="1700" dirty="0">
                <a:latin typeface="+mn-lt"/>
              </a:rPr>
              <a:t> da </a:t>
            </a:r>
            <a:r>
              <a:rPr lang="es-ES" sz="1700" dirty="0" err="1">
                <a:latin typeface="+mn-lt"/>
              </a:rPr>
              <a:t>eszipientetzat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hartzen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txertoen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formulazioan</a:t>
            </a:r>
            <a:r>
              <a:rPr lang="es-ES" sz="1700" dirty="0">
                <a:latin typeface="+mn-lt"/>
              </a:rPr>
              <a:t>, </a:t>
            </a:r>
            <a:r>
              <a:rPr lang="es-ES" sz="1700" dirty="0" err="1">
                <a:latin typeface="+mn-lt"/>
              </a:rPr>
              <a:t>baina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txertoak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lortzeko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behar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diren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birusak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kultibatzeko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prozesuaren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ondoriozko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hondakin</a:t>
            </a:r>
            <a:r>
              <a:rPr lang="es-ES" sz="1700" dirty="0">
                <a:latin typeface="+mn-lt"/>
              </a:rPr>
              <a:t>-material </a:t>
            </a:r>
            <a:r>
              <a:rPr lang="es-ES" sz="1700" dirty="0" err="1">
                <a:latin typeface="+mn-lt"/>
              </a:rPr>
              <a:t>bat</a:t>
            </a:r>
            <a:r>
              <a:rPr lang="es-ES" sz="1700" dirty="0">
                <a:latin typeface="+mn-lt"/>
              </a:rPr>
              <a:t> da. </a:t>
            </a:r>
            <a:r>
              <a:rPr lang="es-ES" sz="1700" dirty="0" err="1">
                <a:latin typeface="+mn-lt"/>
              </a:rPr>
              <a:t>Arrautzak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erreakzio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alergikoak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eragiten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dizkie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maiz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haur</a:t>
            </a:r>
            <a:r>
              <a:rPr lang="es-ES" sz="1700" dirty="0">
                <a:latin typeface="+mn-lt"/>
              </a:rPr>
              <a:t> eta </a:t>
            </a:r>
            <a:r>
              <a:rPr lang="es-ES" sz="1700" dirty="0" err="1">
                <a:latin typeface="+mn-lt"/>
              </a:rPr>
              <a:t>nerabeei</a:t>
            </a:r>
            <a:r>
              <a:rPr lang="es-ES" sz="1700" dirty="0">
                <a:latin typeface="+mn-lt"/>
              </a:rPr>
              <a:t>. </a:t>
            </a:r>
            <a:r>
              <a:rPr lang="es-ES" sz="1700" baseline="30000" dirty="0">
                <a:latin typeface="+mn-lt"/>
              </a:rPr>
              <a:t>4</a:t>
            </a:r>
            <a:r>
              <a:rPr lang="es-ES" sz="1700" dirty="0">
                <a:latin typeface="+mn-lt"/>
              </a:rPr>
              <a:t>.</a:t>
            </a:r>
          </a:p>
          <a:p>
            <a:pPr algn="just"/>
            <a:endParaRPr lang="es-ES" sz="1100" dirty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b="1" u="sng" dirty="0" err="1" smtClean="0">
                <a:latin typeface="+mn-lt"/>
              </a:rPr>
              <a:t>Txerto</a:t>
            </a:r>
            <a:r>
              <a:rPr lang="es-ES" sz="1700" b="1" u="sng" dirty="0" smtClean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hirukoitz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birikoak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dirty="0">
                <a:latin typeface="+mn-lt"/>
              </a:rPr>
              <a:t>(</a:t>
            </a:r>
            <a:r>
              <a:rPr lang="es-ES" sz="1700" dirty="0" err="1">
                <a:latin typeface="+mn-lt"/>
              </a:rPr>
              <a:t>elgorria</a:t>
            </a:r>
            <a:r>
              <a:rPr lang="es-ES" sz="1700" dirty="0">
                <a:latin typeface="+mn-lt"/>
              </a:rPr>
              <a:t>, </a:t>
            </a:r>
            <a:r>
              <a:rPr lang="es-ES" sz="1700" dirty="0" err="1">
                <a:latin typeface="+mn-lt"/>
              </a:rPr>
              <a:t>errubeola</a:t>
            </a:r>
            <a:r>
              <a:rPr lang="es-ES" sz="1700" dirty="0">
                <a:latin typeface="+mn-lt"/>
              </a:rPr>
              <a:t> eta </a:t>
            </a:r>
            <a:r>
              <a:rPr lang="es-ES" sz="1700" dirty="0" err="1">
                <a:latin typeface="+mn-lt"/>
              </a:rPr>
              <a:t>parotiditisa</a:t>
            </a:r>
            <a:r>
              <a:rPr lang="es-ES" sz="1700" dirty="0">
                <a:latin typeface="+mn-lt"/>
              </a:rPr>
              <a:t>) </a:t>
            </a:r>
            <a:r>
              <a:rPr lang="es-ES" sz="1700" dirty="0" err="1">
                <a:latin typeface="+mn-lt"/>
              </a:rPr>
              <a:t>baditu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oilasko-enbrioien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zelula-kulturetan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prestatutako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osagaiak</a:t>
            </a:r>
            <a:r>
              <a:rPr lang="es-ES" sz="1700" dirty="0">
                <a:latin typeface="+mn-lt"/>
              </a:rPr>
              <a:t>. Hala ere, </a:t>
            </a:r>
            <a:r>
              <a:rPr lang="es-ES" sz="1700" b="1" dirty="0" err="1">
                <a:latin typeface="+mn-lt"/>
              </a:rPr>
              <a:t>lasai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asko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har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dezakete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txerto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hori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arrautzari</a:t>
            </a:r>
            <a:r>
              <a:rPr lang="es-ES" sz="1700" b="1" dirty="0">
                <a:latin typeface="+mn-lt"/>
              </a:rPr>
              <a:t> alergia </a:t>
            </a:r>
            <a:r>
              <a:rPr lang="es-ES" sz="1700" b="1" dirty="0" err="1">
                <a:latin typeface="+mn-lt"/>
              </a:rPr>
              <a:t>dioten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pertsonek</a:t>
            </a:r>
            <a:r>
              <a:rPr lang="es-ES" sz="1700" b="1" dirty="0">
                <a:latin typeface="+mn-lt"/>
              </a:rPr>
              <a:t>, </a:t>
            </a:r>
            <a:r>
              <a:rPr lang="es-ES" sz="1700" b="1" dirty="0" err="1">
                <a:latin typeface="+mn-lt"/>
              </a:rPr>
              <a:t>baldin</a:t>
            </a:r>
            <a:r>
              <a:rPr lang="es-ES" sz="1700" b="1" dirty="0">
                <a:latin typeface="+mn-lt"/>
              </a:rPr>
              <a:t> eta </a:t>
            </a:r>
            <a:r>
              <a:rPr lang="es-ES" sz="1700" b="1" dirty="0" err="1">
                <a:latin typeface="+mn-lt"/>
              </a:rPr>
              <a:t>ez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badute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erreakzio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anafilaktiko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larrien</a:t>
            </a:r>
            <a:r>
              <a:rPr lang="es-ES" sz="1700" b="1" dirty="0">
                <a:latin typeface="+mn-lt"/>
              </a:rPr>
              <a:t> aurrekaririk</a:t>
            </a:r>
            <a:r>
              <a:rPr lang="es-ES" sz="1700" baseline="30000" dirty="0">
                <a:latin typeface="+mn-lt"/>
              </a:rPr>
              <a:t>18.</a:t>
            </a:r>
          </a:p>
          <a:p>
            <a:pPr algn="just"/>
            <a:endParaRPr lang="es-ES" sz="1100" b="1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b="1" dirty="0" err="1" smtClean="0">
                <a:latin typeface="+mn-lt"/>
              </a:rPr>
              <a:t>Gripearen</a:t>
            </a:r>
            <a:r>
              <a:rPr lang="es-ES" sz="1700" b="1" dirty="0" smtClean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kontrako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txerto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gehienak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oilasko-enbrioietan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kultibatzen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dira</a:t>
            </a:r>
            <a:r>
              <a:rPr lang="es-ES" sz="1700" dirty="0">
                <a:latin typeface="+mn-lt"/>
              </a:rPr>
              <a:t>, eta </a:t>
            </a:r>
            <a:r>
              <a:rPr lang="es-ES" sz="1700" dirty="0" err="1">
                <a:latin typeface="+mn-lt"/>
              </a:rPr>
              <a:t>arrautzatik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datozen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proteinak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eduki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ditzakete</a:t>
            </a:r>
            <a:r>
              <a:rPr lang="es-ES" sz="1700" dirty="0">
                <a:latin typeface="+mn-lt"/>
              </a:rPr>
              <a:t>. </a:t>
            </a:r>
            <a:r>
              <a:rPr lang="es-ES" sz="1700" b="1" dirty="0" err="1" smtClean="0">
                <a:latin typeface="+mn-lt"/>
              </a:rPr>
              <a:t>Arrautzari</a:t>
            </a:r>
            <a:r>
              <a:rPr lang="es-ES" sz="1700" b="1" dirty="0" smtClean="0">
                <a:latin typeface="+mn-lt"/>
              </a:rPr>
              <a:t> </a:t>
            </a:r>
            <a:r>
              <a:rPr lang="es-ES" sz="1700" b="1" dirty="0">
                <a:latin typeface="+mn-lt"/>
              </a:rPr>
              <a:t>alergia </a:t>
            </a:r>
            <a:r>
              <a:rPr lang="es-ES" sz="1700" b="1" dirty="0" err="1">
                <a:latin typeface="+mn-lt"/>
              </a:rPr>
              <a:t>izateak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ez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dakar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gripearen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aurkako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txertoa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hartzeko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kontraindikaziorik</a:t>
            </a:r>
            <a:r>
              <a:rPr lang="es-ES" sz="1700" b="1" dirty="0">
                <a:latin typeface="+mn-lt"/>
              </a:rPr>
              <a:t>, </a:t>
            </a:r>
            <a:r>
              <a:rPr lang="es-ES" sz="1700" b="1" dirty="0" err="1">
                <a:latin typeface="+mn-lt"/>
              </a:rPr>
              <a:t>baldin</a:t>
            </a:r>
            <a:r>
              <a:rPr lang="es-ES" sz="1700" b="1" dirty="0">
                <a:latin typeface="+mn-lt"/>
              </a:rPr>
              <a:t> eta alergia </a:t>
            </a:r>
            <a:r>
              <a:rPr lang="es-ES" sz="1700" b="1" dirty="0" err="1">
                <a:latin typeface="+mn-lt"/>
              </a:rPr>
              <a:t>horrek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adierazpen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kliniko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arinak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baldin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baditu</a:t>
            </a:r>
            <a:r>
              <a:rPr lang="es-ES" sz="1700" dirty="0">
                <a:latin typeface="+mn-lt"/>
              </a:rPr>
              <a:t>. </a:t>
            </a:r>
            <a:r>
              <a:rPr lang="es-ES" sz="1700" b="1" dirty="0" err="1" smtClean="0">
                <a:latin typeface="+mn-lt"/>
              </a:rPr>
              <a:t>Gripearen</a:t>
            </a:r>
            <a:r>
              <a:rPr lang="es-ES" sz="1700" b="1" dirty="0" smtClean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kontrako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txertoaren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dosi</a:t>
            </a:r>
            <a:r>
              <a:rPr lang="es-ES" sz="1700" b="1" dirty="0">
                <a:latin typeface="+mn-lt"/>
              </a:rPr>
              <a:t> baten </a:t>
            </a:r>
            <a:r>
              <a:rPr lang="es-ES" sz="1700" b="1" dirty="0" err="1">
                <a:latin typeface="+mn-lt"/>
              </a:rPr>
              <a:t>ondoren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erreakzio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anafilaktikoaren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aurrekariak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dituzten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pertsonen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kasuan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baino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ez</a:t>
            </a:r>
            <a:r>
              <a:rPr lang="es-ES" sz="1700" b="1" dirty="0">
                <a:latin typeface="+mn-lt"/>
              </a:rPr>
              <a:t> da </a:t>
            </a:r>
            <a:r>
              <a:rPr lang="es-ES" sz="1700" b="1" dirty="0" err="1">
                <a:latin typeface="+mn-lt"/>
              </a:rPr>
              <a:t>finkatzen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erabateko</a:t>
            </a:r>
            <a:r>
              <a:rPr lang="es-ES" sz="1700" b="1" dirty="0">
                <a:latin typeface="+mn-lt"/>
              </a:rPr>
              <a:t> kontraindikazioa</a:t>
            </a:r>
            <a:r>
              <a:rPr lang="es-ES" sz="1700" baseline="30000" dirty="0">
                <a:latin typeface="+mn-lt"/>
              </a:rPr>
              <a:t>18</a:t>
            </a:r>
            <a:r>
              <a:rPr lang="es-ES" sz="1700" dirty="0">
                <a:latin typeface="+mn-lt"/>
              </a:rPr>
              <a:t>.</a:t>
            </a:r>
          </a:p>
          <a:p>
            <a:pPr algn="just"/>
            <a:endParaRPr lang="es-ES" sz="1100" dirty="0" smtClean="0">
              <a:latin typeface="+mn-lt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700" b="1" u="sng" dirty="0" err="1" smtClean="0">
                <a:latin typeface="+mn-lt"/>
              </a:rPr>
              <a:t>Sukar</a:t>
            </a:r>
            <a:r>
              <a:rPr lang="es-ES" sz="1700" b="1" u="sng" dirty="0" smtClean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horiaren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kontrako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b="1" u="sng" dirty="0" err="1">
                <a:latin typeface="+mn-lt"/>
              </a:rPr>
              <a:t>txertoa</a:t>
            </a:r>
            <a:r>
              <a:rPr lang="es-ES" sz="1700" b="1" u="sng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oilasko-enbrioietan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kultibatzen</a:t>
            </a:r>
            <a:r>
              <a:rPr lang="es-ES" sz="1700" dirty="0">
                <a:latin typeface="+mn-lt"/>
              </a:rPr>
              <a:t> da, eta </a:t>
            </a:r>
            <a:r>
              <a:rPr lang="es-ES" sz="1700" dirty="0" err="1">
                <a:latin typeface="+mn-lt"/>
              </a:rPr>
              <a:t>arrautza-proteina</a:t>
            </a:r>
            <a:r>
              <a:rPr lang="es-ES" sz="1700" dirty="0">
                <a:latin typeface="+mn-lt"/>
              </a:rPr>
              <a:t> </a:t>
            </a:r>
            <a:r>
              <a:rPr lang="es-ES" sz="1700" dirty="0" err="1">
                <a:latin typeface="+mn-lt"/>
              </a:rPr>
              <a:t>asko</a:t>
            </a:r>
            <a:r>
              <a:rPr lang="es-ES" sz="1700" dirty="0">
                <a:latin typeface="+mn-lt"/>
              </a:rPr>
              <a:t> izan </a:t>
            </a:r>
            <a:r>
              <a:rPr lang="es-ES" sz="1700" dirty="0" err="1">
                <a:latin typeface="+mn-lt"/>
              </a:rPr>
              <a:t>dezake</a:t>
            </a:r>
            <a:r>
              <a:rPr lang="es-ES" sz="1700" dirty="0">
                <a:latin typeface="+mn-lt"/>
              </a:rPr>
              <a:t>; </a:t>
            </a:r>
            <a:r>
              <a:rPr lang="es-ES" sz="1700" dirty="0" err="1">
                <a:latin typeface="+mn-lt"/>
              </a:rPr>
              <a:t>horregatik</a:t>
            </a:r>
            <a:r>
              <a:rPr lang="es-ES" sz="1700" dirty="0">
                <a:latin typeface="+mn-lt"/>
              </a:rPr>
              <a:t>, </a:t>
            </a:r>
            <a:r>
              <a:rPr lang="es-ES" sz="1700" b="1" dirty="0" err="1">
                <a:latin typeface="+mn-lt"/>
              </a:rPr>
              <a:t>ez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zaie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eman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behar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aurretik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arrautzari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erreakzio</a:t>
            </a:r>
            <a:r>
              <a:rPr lang="es-ES" sz="1700" b="1" dirty="0">
                <a:latin typeface="+mn-lt"/>
              </a:rPr>
              <a:t> </a:t>
            </a:r>
            <a:r>
              <a:rPr lang="es-ES" sz="1700" b="1" dirty="0" err="1">
                <a:latin typeface="+mn-lt"/>
              </a:rPr>
              <a:t>anafilaktikoa</a:t>
            </a:r>
            <a:r>
              <a:rPr lang="es-ES" sz="1700" b="1" dirty="0">
                <a:latin typeface="+mn-lt"/>
              </a:rPr>
              <a:t> izan </a:t>
            </a:r>
            <a:r>
              <a:rPr lang="es-ES" sz="1700" b="1" dirty="0" err="1">
                <a:latin typeface="+mn-lt"/>
              </a:rPr>
              <a:t>dioten</a:t>
            </a:r>
            <a:r>
              <a:rPr lang="es-ES" sz="1700" b="1" dirty="0">
                <a:latin typeface="+mn-lt"/>
              </a:rPr>
              <a:t> pertsonei</a:t>
            </a:r>
            <a:r>
              <a:rPr lang="es-ES" sz="1700" baseline="30000" dirty="0">
                <a:latin typeface="+mn-lt"/>
              </a:rPr>
              <a:t>4</a:t>
            </a:r>
            <a:r>
              <a:rPr lang="es-ES" sz="1700" b="1" dirty="0">
                <a:latin typeface="+mn-lt"/>
              </a:rPr>
              <a:t>. 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179512" y="548680"/>
            <a:ext cx="84969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261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107504" y="0"/>
            <a:ext cx="8712968" cy="504056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TXERTOAK ETA ALERGIA </a:t>
            </a:r>
            <a:r>
              <a:rPr lang="es-ES" sz="2400" b="1" dirty="0" smtClean="0">
                <a:solidFill>
                  <a:schemeClr val="tx2"/>
                </a:solidFill>
              </a:rPr>
              <a:t>ARRAUTZA PROTEINEI</a:t>
            </a:r>
            <a:endParaRPr lang="es-ES" sz="2400" b="1" dirty="0">
              <a:solidFill>
                <a:schemeClr val="tx2"/>
              </a:solidFill>
            </a:endParaRPr>
          </a:p>
        </p:txBody>
      </p:sp>
      <p:cxnSp>
        <p:nvCxnSpPr>
          <p:cNvPr id="7" name="6 Conector recto"/>
          <p:cNvCxnSpPr/>
          <p:nvPr/>
        </p:nvCxnSpPr>
        <p:spPr>
          <a:xfrm>
            <a:off x="107504" y="476672"/>
            <a:ext cx="864096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6696744" cy="4685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20077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209224" y="116632"/>
            <a:ext cx="8244408" cy="504056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BESTE </a:t>
            </a:r>
            <a:r>
              <a:rPr lang="es-ES" sz="2400" b="1" dirty="0">
                <a:solidFill>
                  <a:schemeClr val="tx2"/>
                </a:solidFill>
              </a:rPr>
              <a:t>ESZIPIENTE BATZUK TXERTOETAN </a:t>
            </a:r>
          </a:p>
        </p:txBody>
      </p:sp>
      <p:sp>
        <p:nvSpPr>
          <p:cNvPr id="2" name="1 CuadroTexto"/>
          <p:cNvSpPr txBox="1"/>
          <p:nvPr/>
        </p:nvSpPr>
        <p:spPr>
          <a:xfrm>
            <a:off x="107504" y="825358"/>
            <a:ext cx="849694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s-ES" sz="1800" dirty="0" err="1">
                <a:latin typeface="+mj-lt"/>
              </a:rPr>
              <a:t>Horretaz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gain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txertoek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antibiotiko-aztarnak</a:t>
            </a:r>
            <a:r>
              <a:rPr lang="es-ES" sz="1800" dirty="0">
                <a:latin typeface="+mj-lt"/>
              </a:rPr>
              <a:t> izan </a:t>
            </a:r>
            <a:r>
              <a:rPr lang="es-ES" sz="1800" dirty="0" err="1">
                <a:latin typeface="+mj-lt"/>
              </a:rPr>
              <a:t>ditzakete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euren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konposizioan</a:t>
            </a:r>
            <a:r>
              <a:rPr lang="es-ES" sz="1800" dirty="0">
                <a:latin typeface="+mj-lt"/>
              </a:rPr>
              <a:t> (</a:t>
            </a:r>
            <a:r>
              <a:rPr lang="es-ES" sz="1800" dirty="0" err="1">
                <a:latin typeface="+mj-lt"/>
              </a:rPr>
              <a:t>neomizina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gentamizina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polimixina</a:t>
            </a:r>
            <a:r>
              <a:rPr lang="es-ES" sz="1800" dirty="0">
                <a:latin typeface="+mj-lt"/>
              </a:rPr>
              <a:t> B </a:t>
            </a:r>
            <a:r>
              <a:rPr lang="es-ES" sz="1800" dirty="0" err="1">
                <a:latin typeface="+mj-lt"/>
              </a:rPr>
              <a:t>edo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kanamizina</a:t>
            </a:r>
            <a:r>
              <a:rPr lang="es-ES" sz="1800" dirty="0">
                <a:latin typeface="+mj-lt"/>
              </a:rPr>
              <a:t>) </a:t>
            </a:r>
            <a:r>
              <a:rPr lang="es-ES" sz="1800" dirty="0" err="1">
                <a:latin typeface="+mj-lt"/>
              </a:rPr>
              <a:t>bakterio-poluzioa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bere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fabrikazioan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zehar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saihesteko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erabilita</a:t>
            </a:r>
            <a:r>
              <a:rPr lang="es-ES" sz="1800" dirty="0">
                <a:latin typeface="+mj-lt"/>
              </a:rPr>
              <a:t>. Ez </a:t>
            </a:r>
            <a:r>
              <a:rPr lang="es-ES" sz="1800" dirty="0" err="1">
                <a:latin typeface="+mj-lt"/>
              </a:rPr>
              <a:t>zaizkie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halako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txertoak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eman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behar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aurretik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osagai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horiei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erreakzio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anafilaktikoa</a:t>
            </a:r>
            <a:r>
              <a:rPr lang="es-ES" sz="1800" dirty="0">
                <a:latin typeface="+mj-lt"/>
              </a:rPr>
              <a:t> izan dieten </a:t>
            </a:r>
            <a:r>
              <a:rPr lang="es-ES" sz="1800" dirty="0" err="1">
                <a:latin typeface="+mj-lt"/>
              </a:rPr>
              <a:t>pertsonei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baldin</a:t>
            </a:r>
            <a:r>
              <a:rPr lang="es-ES" sz="1800" dirty="0">
                <a:latin typeface="+mj-lt"/>
              </a:rPr>
              <a:t> eta </a:t>
            </a:r>
            <a:r>
              <a:rPr lang="es-ES" sz="1800" dirty="0" err="1">
                <a:latin typeface="+mj-lt"/>
              </a:rPr>
              <a:t>alergologia-aditu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batek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aldez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aurretik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baditu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ebaluatu</a:t>
            </a:r>
            <a:r>
              <a:rPr lang="es-ES" sz="1800" dirty="0">
                <a:latin typeface="+mj-lt"/>
              </a:rPr>
              <a:t>. </a:t>
            </a:r>
            <a:r>
              <a:rPr lang="es-ES" sz="1800" dirty="0" err="1">
                <a:latin typeface="+mj-lt"/>
              </a:rPr>
              <a:t>Edonola</a:t>
            </a:r>
            <a:r>
              <a:rPr lang="es-ES" sz="1800" dirty="0">
                <a:latin typeface="+mj-lt"/>
              </a:rPr>
              <a:t> ere, </a:t>
            </a:r>
            <a:r>
              <a:rPr lang="es-ES" sz="1800" dirty="0" err="1">
                <a:latin typeface="+mj-lt"/>
              </a:rPr>
              <a:t>erreakzio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lokalek</a:t>
            </a:r>
            <a:r>
              <a:rPr lang="es-ES" sz="1800" dirty="0">
                <a:latin typeface="+mj-lt"/>
              </a:rPr>
              <a:t> –</a:t>
            </a:r>
            <a:r>
              <a:rPr lang="es-ES" sz="1800" dirty="0" err="1">
                <a:latin typeface="+mj-lt"/>
              </a:rPr>
              <a:t>esaterako</a:t>
            </a:r>
            <a:r>
              <a:rPr lang="es-ES" sz="1800" dirty="0">
                <a:latin typeface="+mj-lt"/>
              </a:rPr>
              <a:t>, </a:t>
            </a:r>
            <a:r>
              <a:rPr lang="es-ES" sz="1800" dirty="0" err="1">
                <a:latin typeface="+mj-lt"/>
              </a:rPr>
              <a:t>ukipenezko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dermatitisak</a:t>
            </a:r>
            <a:r>
              <a:rPr lang="es-ES" sz="1800" dirty="0">
                <a:latin typeface="+mj-lt"/>
              </a:rPr>
              <a:t>– </a:t>
            </a:r>
            <a:r>
              <a:rPr lang="es-ES" sz="1800" dirty="0" err="1">
                <a:latin typeface="+mj-lt"/>
              </a:rPr>
              <a:t>ez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dute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halako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txertoak</a:t>
            </a:r>
            <a:r>
              <a:rPr lang="es-ES" sz="1800" dirty="0">
                <a:latin typeface="+mj-lt"/>
              </a:rPr>
              <a:t> </a:t>
            </a:r>
            <a:r>
              <a:rPr lang="es-ES" sz="1800" dirty="0" err="1">
                <a:latin typeface="+mj-lt"/>
              </a:rPr>
              <a:t>jartzea</a:t>
            </a:r>
            <a:r>
              <a:rPr lang="es-ES" sz="1800" dirty="0">
                <a:latin typeface="+mj-lt"/>
              </a:rPr>
              <a:t> kontraindikatzen</a:t>
            </a:r>
            <a:r>
              <a:rPr lang="es-ES" sz="2000" baseline="30000" dirty="0">
                <a:latin typeface="+mn-lt"/>
              </a:rPr>
              <a:t>19,20</a:t>
            </a:r>
            <a:r>
              <a:rPr lang="es-ES" sz="1800" dirty="0">
                <a:latin typeface="+mj-lt"/>
              </a:rPr>
              <a:t>. 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107504" y="620688"/>
            <a:ext cx="8496944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2924944"/>
            <a:ext cx="8642309" cy="2103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659478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51520" y="116632"/>
            <a:ext cx="8640960" cy="1070992"/>
          </a:xfrm>
        </p:spPr>
        <p:txBody>
          <a:bodyPr/>
          <a:lstStyle/>
          <a:p>
            <a:r>
              <a:rPr lang="it-IT" sz="3200" b="1" dirty="0" smtClean="0"/>
              <a:t>NON </a:t>
            </a:r>
            <a:r>
              <a:rPr lang="it-IT" sz="3200" b="1" dirty="0"/>
              <a:t>AURKITU ESZIPIENTEEI 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it-IT" sz="3200" b="1" dirty="0" smtClean="0"/>
              <a:t>BURUZKO </a:t>
            </a:r>
            <a:r>
              <a:rPr lang="it-IT" sz="3200" b="1" dirty="0"/>
              <a:t>INFORMAZIOA</a:t>
            </a:r>
            <a:r>
              <a:rPr lang="es-ES" sz="3400" dirty="0" smtClean="0"/>
              <a:t> </a:t>
            </a:r>
            <a:r>
              <a:rPr lang="es-ES" dirty="0"/>
              <a:t>	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251520" y="1484784"/>
            <a:ext cx="8424936" cy="3672408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800" dirty="0"/>
              <a:t>AEMPS </a:t>
            </a:r>
            <a:r>
              <a:rPr lang="es-ES" sz="1800" dirty="0" err="1"/>
              <a:t>agentziaren</a:t>
            </a:r>
            <a:r>
              <a:rPr lang="es-ES" sz="1800" dirty="0"/>
              <a:t> </a:t>
            </a:r>
            <a:r>
              <a:rPr lang="es-ES" sz="1800" dirty="0" err="1"/>
              <a:t>Medikamentuen</a:t>
            </a:r>
            <a:r>
              <a:rPr lang="es-ES" sz="1800" dirty="0"/>
              <a:t> Online </a:t>
            </a:r>
            <a:r>
              <a:rPr lang="es-ES" sz="1800" dirty="0" err="1"/>
              <a:t>Informaziorako</a:t>
            </a:r>
            <a:r>
              <a:rPr lang="es-ES" sz="1800" dirty="0"/>
              <a:t> </a:t>
            </a:r>
            <a:r>
              <a:rPr lang="es-ES" sz="1800" dirty="0" err="1"/>
              <a:t>Zentroa</a:t>
            </a:r>
            <a:r>
              <a:rPr lang="es-ES" sz="1800" dirty="0"/>
              <a:t> (CIMA) web </a:t>
            </a:r>
            <a:r>
              <a:rPr lang="es-ES" sz="1800" dirty="0" err="1"/>
              <a:t>aplikazio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da, eta 2016az </a:t>
            </a:r>
            <a:r>
              <a:rPr lang="es-ES" sz="1800" dirty="0" err="1"/>
              <a:t>geroztik</a:t>
            </a:r>
            <a:r>
              <a:rPr lang="es-ES" sz="1800" dirty="0"/>
              <a:t> </a:t>
            </a:r>
            <a:r>
              <a:rPr lang="es-ES" sz="1800" dirty="0" err="1"/>
              <a:t>hona</a:t>
            </a:r>
            <a:r>
              <a:rPr lang="es-ES" sz="1800" dirty="0"/>
              <a:t>, </a:t>
            </a:r>
            <a:r>
              <a:rPr lang="es-ES" sz="1800" dirty="0" err="1"/>
              <a:t>erreminta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jartzen</a:t>
            </a:r>
            <a:r>
              <a:rPr lang="es-ES" sz="1800" dirty="0"/>
              <a:t> du </a:t>
            </a:r>
            <a:r>
              <a:rPr lang="es-ES" sz="1800" dirty="0" err="1"/>
              <a:t>erabiltzaileen</a:t>
            </a:r>
            <a:r>
              <a:rPr lang="es-ES" sz="1800" dirty="0"/>
              <a:t> </a:t>
            </a:r>
            <a:r>
              <a:rPr lang="es-ES" sz="1800" dirty="0" err="1"/>
              <a:t>eskura</a:t>
            </a:r>
            <a:r>
              <a:rPr lang="es-ES" sz="1800" dirty="0"/>
              <a:t>; </a:t>
            </a:r>
            <a:r>
              <a:rPr lang="es-ES" sz="1800" dirty="0" err="1"/>
              <a:t>zehazki</a:t>
            </a:r>
            <a:r>
              <a:rPr lang="es-ES" sz="1800" b="1" dirty="0"/>
              <a:t>, </a:t>
            </a:r>
            <a:r>
              <a:rPr lang="es-ES" sz="1800" b="1" dirty="0" err="1"/>
              <a:t>fitxa</a:t>
            </a:r>
            <a:r>
              <a:rPr lang="es-ES" sz="1800" b="1" dirty="0"/>
              <a:t> </a:t>
            </a:r>
            <a:r>
              <a:rPr lang="es-ES" sz="1800" b="1" dirty="0" err="1"/>
              <a:t>teknikoaren</a:t>
            </a:r>
            <a:r>
              <a:rPr lang="es-ES" sz="1800" b="1" dirty="0"/>
              <a:t> </a:t>
            </a:r>
            <a:r>
              <a:rPr lang="es-ES" sz="1800" b="1" dirty="0" err="1"/>
              <a:t>araberako</a:t>
            </a:r>
            <a:r>
              <a:rPr lang="es-ES" sz="1800" b="1" dirty="0"/>
              <a:t> </a:t>
            </a:r>
            <a:r>
              <a:rPr lang="es-ES" sz="1800" b="1" dirty="0" err="1"/>
              <a:t>bilatzaile</a:t>
            </a:r>
            <a:r>
              <a:rPr lang="es-ES" sz="1800" b="1" dirty="0"/>
              <a:t> </a:t>
            </a:r>
            <a:r>
              <a:rPr lang="es-ES" sz="1800" b="1" dirty="0" err="1"/>
              <a:t>aurreratu</a:t>
            </a:r>
            <a:r>
              <a:rPr lang="es-ES" sz="1800" b="1" dirty="0"/>
              <a:t> </a:t>
            </a:r>
            <a:r>
              <a:rPr lang="es-ES" sz="1800" b="1" dirty="0" err="1"/>
              <a:t>bat</a:t>
            </a:r>
            <a:r>
              <a:rPr lang="es-ES" sz="1800" b="1" dirty="0"/>
              <a:t>: </a:t>
            </a:r>
            <a:endParaRPr lang="es-ES" sz="1800" b="1" dirty="0" smtClean="0"/>
          </a:p>
          <a:p>
            <a:pPr algn="just"/>
            <a:endParaRPr lang="es-ES" sz="1100" dirty="0" smtClean="0"/>
          </a:p>
          <a:p>
            <a:pPr marL="0" indent="0">
              <a:buNone/>
            </a:pPr>
            <a:r>
              <a:rPr lang="es-ES" sz="1600" dirty="0" smtClean="0"/>
              <a:t>	</a:t>
            </a:r>
            <a:r>
              <a:rPr lang="es-ES" sz="2000" dirty="0" smtClean="0">
                <a:hlinkClick r:id="rId2"/>
              </a:rPr>
              <a:t>https</a:t>
            </a:r>
            <a:r>
              <a:rPr lang="es-ES" sz="2000" dirty="0">
                <a:hlinkClick r:id="rId2"/>
              </a:rPr>
              <a:t>://</a:t>
            </a:r>
            <a:r>
              <a:rPr lang="es-ES" sz="2000" dirty="0" smtClean="0">
                <a:hlinkClick r:id="rId2"/>
              </a:rPr>
              <a:t>cima.aemps.es/cima/publico/buscadoravanzado.html</a:t>
            </a:r>
            <a:endParaRPr lang="es-ES" sz="2000" dirty="0" smtClean="0"/>
          </a:p>
          <a:p>
            <a:pPr marL="0" indent="0">
              <a:buNone/>
            </a:pPr>
            <a:endParaRPr lang="es-ES" sz="900" dirty="0" smtClean="0"/>
          </a:p>
          <a:p>
            <a:pPr algn="just"/>
            <a:r>
              <a:rPr lang="es-ES" sz="1800" dirty="0" err="1"/>
              <a:t>Erreminta</a:t>
            </a:r>
            <a:r>
              <a:rPr lang="es-ES" sz="1800" dirty="0"/>
              <a:t> </a:t>
            </a:r>
            <a:r>
              <a:rPr lang="es-ES" sz="1800" dirty="0" err="1"/>
              <a:t>horri</a:t>
            </a:r>
            <a:r>
              <a:rPr lang="es-ES" sz="1800" dirty="0"/>
              <a:t> esker, </a:t>
            </a:r>
            <a:r>
              <a:rPr lang="es-ES" sz="1800" dirty="0" err="1"/>
              <a:t>fitxa</a:t>
            </a:r>
            <a:r>
              <a:rPr lang="es-ES" sz="1800" dirty="0"/>
              <a:t> </a:t>
            </a:r>
            <a:r>
              <a:rPr lang="es-ES" sz="1800" dirty="0" err="1"/>
              <a:t>teknikoaren</a:t>
            </a:r>
            <a:r>
              <a:rPr lang="es-ES" sz="1800" dirty="0"/>
              <a:t> 6.1 </a:t>
            </a:r>
            <a:r>
              <a:rPr lang="es-ES" sz="1800" dirty="0" err="1"/>
              <a:t>atalean</a:t>
            </a:r>
            <a:r>
              <a:rPr lang="es-ES" sz="1800" dirty="0"/>
              <a:t> («Lista de excipientes») </a:t>
            </a:r>
            <a:r>
              <a:rPr lang="es-ES" sz="1800" dirty="0" err="1"/>
              <a:t>eszipienteen</a:t>
            </a:r>
            <a:r>
              <a:rPr lang="es-ES" sz="1800" dirty="0"/>
              <a:t> </a:t>
            </a:r>
            <a:r>
              <a:rPr lang="es-ES" sz="1800" dirty="0" err="1"/>
              <a:t>zerrenda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dago</a:t>
            </a:r>
            <a:r>
              <a:rPr lang="es-ES" sz="1800" dirty="0"/>
              <a:t>, eta </a:t>
            </a:r>
            <a:r>
              <a:rPr lang="es-ES" sz="1800" dirty="0" err="1"/>
              <a:t>atal</a:t>
            </a:r>
            <a:r>
              <a:rPr lang="es-ES" sz="1800" dirty="0"/>
              <a:t> </a:t>
            </a:r>
            <a:r>
              <a:rPr lang="es-ES" sz="1800" dirty="0" err="1"/>
              <a:t>horretan</a:t>
            </a:r>
            <a:r>
              <a:rPr lang="es-ES" sz="1800" dirty="0"/>
              <a:t> </a:t>
            </a:r>
            <a:r>
              <a:rPr lang="es-ES" sz="1800" dirty="0" err="1"/>
              <a:t>bilaketa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dezakegu</a:t>
            </a:r>
            <a:r>
              <a:rPr lang="es-ES" sz="1800" dirty="0"/>
              <a:t>; </a:t>
            </a:r>
            <a:r>
              <a:rPr lang="es-ES" sz="1800" dirty="0" err="1"/>
              <a:t>bilatutako</a:t>
            </a:r>
            <a:r>
              <a:rPr lang="es-ES" sz="1800" dirty="0"/>
              <a:t> </a:t>
            </a:r>
            <a:r>
              <a:rPr lang="es-ES" sz="1800" dirty="0" err="1"/>
              <a:t>testua</a:t>
            </a:r>
            <a:r>
              <a:rPr lang="es-ES" sz="1800" dirty="0"/>
              <a:t> </a:t>
            </a:r>
            <a:r>
              <a:rPr lang="es-ES" sz="1800" dirty="0" err="1"/>
              <a:t>atal</a:t>
            </a:r>
            <a:r>
              <a:rPr lang="es-ES" sz="1800" dirty="0"/>
              <a:t> </a:t>
            </a:r>
            <a:r>
              <a:rPr lang="es-ES" sz="1800" dirty="0" err="1"/>
              <a:t>horretan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medikamentu</a:t>
            </a:r>
            <a:r>
              <a:rPr lang="es-ES" sz="1800" dirty="0"/>
              <a:t> </a:t>
            </a:r>
            <a:r>
              <a:rPr lang="es-ES" sz="1800" dirty="0" err="1"/>
              <a:t>guztiak</a:t>
            </a:r>
            <a:r>
              <a:rPr lang="es-ES" sz="1800" dirty="0"/>
              <a:t> </a:t>
            </a:r>
            <a:r>
              <a:rPr lang="es-ES" sz="1800" dirty="0" err="1"/>
              <a:t>agertuko</a:t>
            </a:r>
            <a:r>
              <a:rPr lang="es-ES" sz="1800" dirty="0"/>
              <a:t> </a:t>
            </a:r>
            <a:r>
              <a:rPr lang="es-ES" sz="1800" dirty="0" err="1"/>
              <a:t>zaizkigu</a:t>
            </a:r>
            <a:r>
              <a:rPr lang="es-ES" sz="1800" dirty="0"/>
              <a:t>. </a:t>
            </a:r>
            <a:r>
              <a:rPr lang="es-ES" sz="1800" dirty="0" err="1"/>
              <a:t>Garrantzitsua</a:t>
            </a:r>
            <a:r>
              <a:rPr lang="es-ES" sz="1800" dirty="0"/>
              <a:t> da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hartzea</a:t>
            </a:r>
            <a:r>
              <a:rPr lang="es-ES" sz="1800" dirty="0"/>
              <a:t> </a:t>
            </a:r>
            <a:r>
              <a:rPr lang="es-ES" sz="1800" dirty="0" err="1"/>
              <a:t>formatu</a:t>
            </a:r>
            <a:r>
              <a:rPr lang="es-ES" sz="1800" dirty="0"/>
              <a:t> </a:t>
            </a:r>
            <a:r>
              <a:rPr lang="es-ES" sz="1800" dirty="0" err="1"/>
              <a:t>zatikatuko</a:t>
            </a:r>
            <a:r>
              <a:rPr lang="es-ES" sz="1800" dirty="0"/>
              <a:t> </a:t>
            </a:r>
            <a:r>
              <a:rPr lang="es-ES" sz="1800" dirty="0" err="1"/>
              <a:t>fitxa</a:t>
            </a:r>
            <a:r>
              <a:rPr lang="es-ES" sz="1800" dirty="0"/>
              <a:t> </a:t>
            </a:r>
            <a:r>
              <a:rPr lang="es-ES" sz="1800" dirty="0" err="1"/>
              <a:t>teknikoa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medikamentuak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zaizkigula</a:t>
            </a:r>
            <a:r>
              <a:rPr lang="es-ES" sz="1800" dirty="0"/>
              <a:t> </a:t>
            </a:r>
            <a:r>
              <a:rPr lang="es-ES" sz="1800" dirty="0" err="1"/>
              <a:t>agertuko</a:t>
            </a:r>
            <a:r>
              <a:rPr lang="es-ES" sz="1800" dirty="0"/>
              <a:t> </a:t>
            </a:r>
            <a:r>
              <a:rPr lang="es-ES" sz="1800" dirty="0" err="1"/>
              <a:t>bilaketan</a:t>
            </a:r>
            <a:r>
              <a:rPr lang="es-ES" sz="1800" dirty="0"/>
              <a:t> –</a:t>
            </a:r>
            <a:r>
              <a:rPr lang="es-ES" sz="1800" dirty="0" err="1"/>
              <a:t>gaur</a:t>
            </a:r>
            <a:r>
              <a:rPr lang="es-ES" sz="1800" dirty="0"/>
              <a:t> </a:t>
            </a:r>
            <a:r>
              <a:rPr lang="es-ES" sz="1800" dirty="0" err="1"/>
              <a:t>egun</a:t>
            </a:r>
            <a:r>
              <a:rPr lang="es-ES" sz="1800" dirty="0"/>
              <a:t>, </a:t>
            </a:r>
            <a:r>
              <a:rPr lang="es-ES" sz="1800" dirty="0" err="1"/>
              <a:t>guztizkoaren</a:t>
            </a:r>
            <a:r>
              <a:rPr lang="es-ES" sz="1800" dirty="0"/>
              <a:t> % 80–, eta </a:t>
            </a:r>
            <a:r>
              <a:rPr lang="es-ES" sz="1800" dirty="0" err="1"/>
              <a:t>betiere</a:t>
            </a:r>
            <a:r>
              <a:rPr lang="es-ES" sz="1800" dirty="0"/>
              <a:t> </a:t>
            </a:r>
            <a:r>
              <a:rPr lang="es-ES" sz="1800" dirty="0" err="1"/>
              <a:t>bilatzailean</a:t>
            </a:r>
            <a:r>
              <a:rPr lang="es-ES" sz="1800" dirty="0"/>
              <a:t> </a:t>
            </a:r>
            <a:r>
              <a:rPr lang="es-ES" sz="1800" dirty="0" err="1"/>
              <a:t>sartutako</a:t>
            </a:r>
            <a:r>
              <a:rPr lang="es-ES" sz="1800" dirty="0"/>
              <a:t> </a:t>
            </a:r>
            <a:r>
              <a:rPr lang="es-ES" sz="1800" dirty="0" err="1"/>
              <a:t>testu</a:t>
            </a:r>
            <a:r>
              <a:rPr lang="es-ES" sz="1800" dirty="0"/>
              <a:t> </a:t>
            </a:r>
            <a:r>
              <a:rPr lang="es-ES" sz="1800" dirty="0" err="1"/>
              <a:t>zehatzaren</a:t>
            </a:r>
            <a:r>
              <a:rPr lang="es-ES" sz="1800" dirty="0"/>
              <a:t> </a:t>
            </a:r>
            <a:r>
              <a:rPr lang="es-ES" sz="1800" dirty="0" err="1"/>
              <a:t>arabera</a:t>
            </a:r>
            <a:r>
              <a:rPr lang="es-ES" sz="1800" dirty="0"/>
              <a:t>. </a:t>
            </a:r>
            <a:endParaRPr lang="es-E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878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784" y="116632"/>
            <a:ext cx="9144000" cy="1143000"/>
          </a:xfrm>
        </p:spPr>
        <p:txBody>
          <a:bodyPr/>
          <a:lstStyle/>
          <a:p>
            <a:r>
              <a:rPr lang="it-IT" sz="3200" b="1" dirty="0"/>
              <a:t>NON AURKITU ESZIPIENTEEI 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it-IT" sz="3200" b="1" dirty="0" smtClean="0"/>
              <a:t>BURUZKO </a:t>
            </a:r>
            <a:r>
              <a:rPr lang="it-IT" sz="3200" b="1" dirty="0"/>
              <a:t>INFORMAZIOA</a:t>
            </a:r>
            <a:r>
              <a:rPr lang="es-ES" sz="4000" dirty="0"/>
              <a:t> </a:t>
            </a:r>
            <a:r>
              <a:rPr lang="es-ES" dirty="0"/>
              <a:t>	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53" b="2755"/>
          <a:stretch/>
        </p:blipFill>
        <p:spPr bwMode="auto">
          <a:xfrm>
            <a:off x="899592" y="1256834"/>
            <a:ext cx="6408712" cy="42603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69667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2792" y="44624"/>
            <a:ext cx="9144000" cy="1143000"/>
          </a:xfrm>
        </p:spPr>
        <p:txBody>
          <a:bodyPr/>
          <a:lstStyle/>
          <a:p>
            <a:r>
              <a:rPr lang="it-IT" sz="3200" b="1" dirty="0"/>
              <a:t>NON AURKITU ESZIPIENTEEI </a:t>
            </a:r>
            <a:r>
              <a:rPr lang="it-IT" sz="3200" b="1" dirty="0" smtClean="0"/>
              <a:t/>
            </a:r>
            <a:br>
              <a:rPr lang="it-IT" sz="3200" b="1" dirty="0" smtClean="0"/>
            </a:br>
            <a:r>
              <a:rPr lang="it-IT" sz="3200" b="1" dirty="0" smtClean="0"/>
              <a:t>BURUZKO </a:t>
            </a:r>
            <a:r>
              <a:rPr lang="it-IT" sz="3200" b="1" dirty="0"/>
              <a:t>INFORMAZIOA</a:t>
            </a:r>
            <a:r>
              <a:rPr lang="es-ES" sz="4000" dirty="0"/>
              <a:t> </a:t>
            </a:r>
            <a:r>
              <a:rPr lang="es-ES" dirty="0"/>
              <a:t>	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37"/>
          <a:stretch/>
        </p:blipFill>
        <p:spPr bwMode="auto">
          <a:xfrm>
            <a:off x="1043608" y="1196752"/>
            <a:ext cx="6358964" cy="43408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49070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-27384"/>
            <a:ext cx="8229600" cy="922114"/>
          </a:xfrm>
        </p:spPr>
        <p:txBody>
          <a:bodyPr/>
          <a:lstStyle/>
          <a:p>
            <a:r>
              <a:rPr lang="es-ES" sz="3600" dirty="0" smtClean="0">
                <a:solidFill>
                  <a:schemeClr val="tx2"/>
                </a:solidFill>
                <a:latin typeface="Arial Black" pitchFamily="34" charset="0"/>
              </a:rPr>
              <a:t>AURKIBIDEA</a:t>
            </a:r>
            <a:endParaRPr lang="es-ES" sz="36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4294967295"/>
          </p:nvPr>
        </p:nvSpPr>
        <p:spPr bwMode="auto">
          <a:xfrm>
            <a:off x="179512" y="836712"/>
            <a:ext cx="8784976" cy="446449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518BE1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s-ES" sz="2200" b="1" dirty="0" smtClean="0">
                <a:solidFill>
                  <a:schemeClr val="bg1"/>
                </a:solidFill>
              </a:rPr>
              <a:t>SARRERA </a:t>
            </a:r>
            <a:r>
              <a:rPr lang="es-ES" sz="2200" b="1" dirty="0">
                <a:solidFill>
                  <a:schemeClr val="bg1"/>
                </a:solidFill>
              </a:rPr>
              <a:t>	</a:t>
            </a:r>
          </a:p>
          <a:p>
            <a:r>
              <a:rPr lang="es-ES" sz="2200" b="1" dirty="0">
                <a:solidFill>
                  <a:schemeClr val="bg1"/>
                </a:solidFill>
              </a:rPr>
              <a:t>LEGERIA 	</a:t>
            </a:r>
          </a:p>
          <a:p>
            <a:r>
              <a:rPr lang="es-ES" sz="2200" b="1" dirty="0">
                <a:solidFill>
                  <a:schemeClr val="bg1"/>
                </a:solidFill>
              </a:rPr>
              <a:t>ESZIPIENTEEN AURKAKO ERREAKZIOAK </a:t>
            </a:r>
            <a:r>
              <a:rPr lang="es-ES" sz="2200" dirty="0"/>
              <a:t>	</a:t>
            </a:r>
            <a:endParaRPr lang="es-ES" sz="2200" dirty="0" smtClean="0"/>
          </a:p>
          <a:p>
            <a:r>
              <a:rPr lang="es-ES" sz="2200" b="1" dirty="0">
                <a:solidFill>
                  <a:schemeClr val="bg1"/>
                </a:solidFill>
              </a:rPr>
              <a:t>ARAZORIK OHIKOENAK ESZIPIENTEEKIN</a:t>
            </a:r>
          </a:p>
          <a:p>
            <a:pPr lvl="1"/>
            <a:r>
              <a:rPr lang="es-ES" sz="1600" dirty="0">
                <a:solidFill>
                  <a:schemeClr val="bg1"/>
                </a:solidFill>
              </a:rPr>
              <a:t>LAKTOSA, LAKTOSARI INTOLERANTZIA DIOTEN EDO BEHI-ESNEAK DUEN PROTEINARI ALERGIA DIOTEN PAZIENTEEN KASUAN 	</a:t>
            </a:r>
          </a:p>
          <a:p>
            <a:pPr lvl="1"/>
            <a:r>
              <a:rPr lang="es-ES" sz="1600" dirty="0">
                <a:solidFill>
                  <a:schemeClr val="bg1"/>
                </a:solidFill>
              </a:rPr>
              <a:t>BESTE KARBOHIDRATO BATZUK 	</a:t>
            </a:r>
          </a:p>
          <a:p>
            <a:pPr lvl="1"/>
            <a:r>
              <a:rPr lang="es-ES" sz="1600" dirty="0">
                <a:solidFill>
                  <a:schemeClr val="bg1"/>
                </a:solidFill>
              </a:rPr>
              <a:t>ALMIDOIAREN GLUTENA GAIXOTASUN ZELIAKOA DUTEN </a:t>
            </a:r>
            <a:r>
              <a:rPr lang="es-ES" sz="1600" dirty="0" smtClean="0">
                <a:solidFill>
                  <a:schemeClr val="bg1"/>
                </a:solidFill>
              </a:rPr>
              <a:t>PAZIENTEETAN </a:t>
            </a:r>
            <a:r>
              <a:rPr lang="es-ES" sz="1600" dirty="0">
                <a:solidFill>
                  <a:schemeClr val="bg1"/>
                </a:solidFill>
              </a:rPr>
              <a:t>		</a:t>
            </a:r>
          </a:p>
          <a:p>
            <a:pPr lvl="1"/>
            <a:r>
              <a:rPr lang="es-ES" sz="1600" dirty="0">
                <a:solidFill>
                  <a:schemeClr val="bg1"/>
                </a:solidFill>
              </a:rPr>
              <a:t>SODIOA BIHOTZEKO ETA GILTZURRUNEKO GAIXOTASUNA DUTEN </a:t>
            </a:r>
            <a:r>
              <a:rPr lang="es-ES" sz="1600" dirty="0" smtClean="0">
                <a:solidFill>
                  <a:schemeClr val="bg1"/>
                </a:solidFill>
              </a:rPr>
              <a:t>PAZIENTEETAN </a:t>
            </a:r>
            <a:r>
              <a:rPr lang="es-ES" sz="1600" dirty="0">
                <a:solidFill>
                  <a:schemeClr val="bg1"/>
                </a:solidFill>
              </a:rPr>
              <a:t>	</a:t>
            </a:r>
          </a:p>
          <a:p>
            <a:pPr lvl="1"/>
            <a:r>
              <a:rPr lang="es-ES" sz="1600" dirty="0">
                <a:solidFill>
                  <a:schemeClr val="bg1"/>
                </a:solidFill>
              </a:rPr>
              <a:t>TXERTOAK ETA ALERGIA </a:t>
            </a:r>
            <a:r>
              <a:rPr lang="es-ES" sz="1600" dirty="0" smtClean="0">
                <a:solidFill>
                  <a:schemeClr val="bg1"/>
                </a:solidFill>
              </a:rPr>
              <a:t>ARRAUTZA PROTEINEI </a:t>
            </a:r>
          </a:p>
          <a:p>
            <a:pPr lvl="1"/>
            <a:r>
              <a:rPr lang="es-ES" sz="1600" dirty="0" smtClean="0">
                <a:solidFill>
                  <a:schemeClr val="bg1"/>
                </a:solidFill>
              </a:rPr>
              <a:t>BESTE ESZIPIENTE BATZUK TXERTOETAN</a:t>
            </a:r>
            <a:r>
              <a:rPr lang="es-ES" sz="1600" dirty="0">
                <a:solidFill>
                  <a:schemeClr val="bg1"/>
                </a:solidFill>
              </a:rPr>
              <a:t>	</a:t>
            </a:r>
          </a:p>
          <a:p>
            <a:r>
              <a:rPr lang="it-IT" sz="2200" b="1" dirty="0">
                <a:solidFill>
                  <a:schemeClr val="bg1"/>
                </a:solidFill>
              </a:rPr>
              <a:t>NON AURKITU ESZIPIENTEEI BURUZKO INFORMAZIOA 	</a:t>
            </a:r>
          </a:p>
          <a:p>
            <a:r>
              <a:rPr lang="es-ES" sz="2200" b="1" dirty="0">
                <a:solidFill>
                  <a:schemeClr val="bg1"/>
                </a:solidFill>
              </a:rPr>
              <a:t>FUNTSEZKO IDEIAK</a:t>
            </a:r>
            <a:r>
              <a:rPr lang="es-ES" sz="1600" dirty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 txBox="1">
            <a:spLocks noChangeArrowheads="1"/>
          </p:cNvSpPr>
          <p:nvPr/>
        </p:nvSpPr>
        <p:spPr bwMode="auto">
          <a:xfrm>
            <a:off x="801489" y="1268760"/>
            <a:ext cx="7946975" cy="38884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b="1" dirty="0" err="1" smtClean="0"/>
              <a:t>Medikamentu</a:t>
            </a:r>
            <a:r>
              <a:rPr lang="es-ES" sz="2000" b="1" dirty="0" smtClean="0"/>
              <a:t> </a:t>
            </a:r>
            <a:r>
              <a:rPr lang="es-ES" sz="2000" b="1" dirty="0" err="1"/>
              <a:t>bat</a:t>
            </a:r>
            <a:r>
              <a:rPr lang="es-ES" sz="2000" b="1" dirty="0"/>
              <a:t> </a:t>
            </a:r>
            <a:r>
              <a:rPr lang="es-ES" sz="2000" b="1" dirty="0" err="1"/>
              <a:t>hartu</a:t>
            </a:r>
            <a:r>
              <a:rPr lang="es-ES" sz="2000" b="1" dirty="0"/>
              <a:t> eta </a:t>
            </a:r>
            <a:r>
              <a:rPr lang="es-ES" sz="2000" b="1" dirty="0" err="1"/>
              <a:t>erreakzio</a:t>
            </a:r>
            <a:r>
              <a:rPr lang="es-ES" sz="2000" b="1" dirty="0"/>
              <a:t> </a:t>
            </a:r>
            <a:r>
              <a:rPr lang="es-ES" sz="2000" b="1" dirty="0" err="1"/>
              <a:t>kaltegarriren</a:t>
            </a:r>
            <a:r>
              <a:rPr lang="es-ES" sz="2000" b="1" dirty="0"/>
              <a:t> </a:t>
            </a:r>
            <a:r>
              <a:rPr lang="es-ES" sz="2000" b="1" dirty="0" err="1"/>
              <a:t>bat</a:t>
            </a:r>
            <a:r>
              <a:rPr lang="es-ES" sz="2000" b="1" dirty="0"/>
              <a:t> </a:t>
            </a:r>
            <a:r>
              <a:rPr lang="es-ES" sz="2000" b="1" dirty="0" err="1"/>
              <a:t>gertatuz</a:t>
            </a:r>
            <a:r>
              <a:rPr lang="es-ES" sz="2000" b="1" dirty="0"/>
              <a:t> </a:t>
            </a:r>
            <a:r>
              <a:rPr lang="es-ES" sz="2000" b="1" dirty="0" err="1"/>
              <a:t>gero</a:t>
            </a:r>
            <a:r>
              <a:rPr lang="es-ES" sz="2000" b="1" dirty="0"/>
              <a:t>, </a:t>
            </a:r>
            <a:r>
              <a:rPr lang="es-ES" sz="2000" b="1" dirty="0" err="1"/>
              <a:t>printzipio</a:t>
            </a:r>
            <a:r>
              <a:rPr lang="es-ES" sz="2000" b="1" dirty="0"/>
              <a:t> </a:t>
            </a:r>
            <a:r>
              <a:rPr lang="es-ES" sz="2000" b="1" dirty="0" err="1"/>
              <a:t>aktiboa</a:t>
            </a:r>
            <a:r>
              <a:rPr lang="es-ES" sz="2000" b="1" dirty="0"/>
              <a:t> </a:t>
            </a:r>
            <a:r>
              <a:rPr lang="es-ES" sz="2000" b="1" dirty="0" err="1"/>
              <a:t>ez</a:t>
            </a:r>
            <a:r>
              <a:rPr lang="es-ES" sz="2000" b="1" dirty="0"/>
              <a:t> </a:t>
            </a:r>
            <a:r>
              <a:rPr lang="es-ES" sz="2000" b="1" dirty="0" err="1"/>
              <a:t>ezik</a:t>
            </a:r>
            <a:r>
              <a:rPr lang="es-ES" sz="2000" b="1" dirty="0"/>
              <a:t>, </a:t>
            </a:r>
            <a:r>
              <a:rPr lang="es-ES" sz="2000" b="1" dirty="0" err="1"/>
              <a:t>eszipientea</a:t>
            </a:r>
            <a:r>
              <a:rPr lang="es-ES" sz="2000" b="1" dirty="0"/>
              <a:t> ere </a:t>
            </a:r>
            <a:r>
              <a:rPr lang="es-ES" sz="2000" b="1" dirty="0" err="1"/>
              <a:t>hartu</a:t>
            </a:r>
            <a:r>
              <a:rPr lang="es-ES" sz="2000" b="1" dirty="0"/>
              <a:t> </a:t>
            </a:r>
            <a:r>
              <a:rPr lang="es-ES" sz="2000" b="1" dirty="0" err="1"/>
              <a:t>behar</a:t>
            </a:r>
            <a:r>
              <a:rPr lang="es-ES" sz="2000" b="1" dirty="0"/>
              <a:t> da </a:t>
            </a:r>
            <a:r>
              <a:rPr lang="es-ES" sz="2000" b="1" dirty="0" err="1"/>
              <a:t>kontuan</a:t>
            </a:r>
            <a:r>
              <a:rPr lang="es-ES" sz="2000" b="1" dirty="0" smtClean="0"/>
              <a:t>.</a:t>
            </a:r>
          </a:p>
          <a:p>
            <a:pPr marL="0" indent="0" algn="just">
              <a:buClr>
                <a:schemeClr val="tx2">
                  <a:lumMod val="50000"/>
                </a:schemeClr>
              </a:buClr>
              <a:buNone/>
            </a:pPr>
            <a:endParaRPr lang="es-ES" sz="2000" b="1" dirty="0" smtClean="0"/>
          </a:p>
          <a:p>
            <a:pPr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b="1" dirty="0" err="1"/>
              <a:t>Laktosari</a:t>
            </a:r>
            <a:r>
              <a:rPr lang="es-ES" sz="2000" b="1" dirty="0"/>
              <a:t> </a:t>
            </a:r>
            <a:r>
              <a:rPr lang="es-ES" sz="2000" b="1" dirty="0" err="1"/>
              <a:t>intolerantzia</a:t>
            </a:r>
            <a:r>
              <a:rPr lang="es-ES" sz="2000" b="1" dirty="0"/>
              <a:t> </a:t>
            </a:r>
            <a:r>
              <a:rPr lang="es-ES" sz="2000" b="1" dirty="0" err="1"/>
              <a:t>dioten</a:t>
            </a:r>
            <a:r>
              <a:rPr lang="es-ES" sz="2000" b="1" dirty="0"/>
              <a:t> </a:t>
            </a:r>
            <a:r>
              <a:rPr lang="es-ES" sz="2000" b="1" dirty="0" err="1"/>
              <a:t>paziente</a:t>
            </a:r>
            <a:r>
              <a:rPr lang="es-ES" sz="2000" b="1" dirty="0"/>
              <a:t> </a:t>
            </a:r>
            <a:r>
              <a:rPr lang="es-ES" sz="2000" b="1" dirty="0" err="1"/>
              <a:t>gehienek</a:t>
            </a:r>
            <a:r>
              <a:rPr lang="es-ES" sz="2000" b="1" dirty="0"/>
              <a:t> </a:t>
            </a:r>
            <a:r>
              <a:rPr lang="es-ES" sz="2000" b="1" dirty="0" err="1"/>
              <a:t>ondo</a:t>
            </a:r>
            <a:r>
              <a:rPr lang="es-ES" sz="2000" b="1" dirty="0"/>
              <a:t> </a:t>
            </a:r>
            <a:r>
              <a:rPr lang="es-ES" sz="2000" b="1" dirty="0" err="1"/>
              <a:t>toleratzen</a:t>
            </a:r>
            <a:r>
              <a:rPr lang="es-ES" sz="2000" b="1" dirty="0"/>
              <a:t> </a:t>
            </a:r>
            <a:r>
              <a:rPr lang="es-ES" sz="2000" b="1" dirty="0" err="1"/>
              <a:t>dituzte</a:t>
            </a:r>
            <a:r>
              <a:rPr lang="es-ES" sz="2000" b="1" dirty="0"/>
              <a:t> </a:t>
            </a:r>
            <a:r>
              <a:rPr lang="es-ES" sz="2000" b="1" dirty="0" err="1"/>
              <a:t>medikamentuek</a:t>
            </a:r>
            <a:r>
              <a:rPr lang="es-ES" sz="2000" b="1" dirty="0"/>
              <a:t> izan </a:t>
            </a:r>
            <a:r>
              <a:rPr lang="es-ES" sz="2000" b="1" dirty="0" err="1"/>
              <a:t>ohi</a:t>
            </a:r>
            <a:r>
              <a:rPr lang="es-ES" sz="2000" b="1" dirty="0"/>
              <a:t> </a:t>
            </a:r>
            <a:r>
              <a:rPr lang="es-ES" sz="2000" b="1" dirty="0" err="1"/>
              <a:t>dituzten</a:t>
            </a:r>
            <a:r>
              <a:rPr lang="es-ES" sz="2000" b="1" dirty="0"/>
              <a:t> </a:t>
            </a:r>
            <a:r>
              <a:rPr lang="es-ES" sz="2000" b="1" dirty="0" err="1"/>
              <a:t>laktosa</a:t>
            </a:r>
            <a:r>
              <a:rPr lang="es-ES" sz="2000" b="1" dirty="0"/>
              <a:t> </a:t>
            </a:r>
            <a:r>
              <a:rPr lang="es-ES" sz="2000" b="1" dirty="0" err="1"/>
              <a:t>kantitateak</a:t>
            </a:r>
            <a:r>
              <a:rPr lang="es-ES" sz="2000" b="1" dirty="0" smtClean="0"/>
              <a:t>.</a:t>
            </a:r>
          </a:p>
          <a:p>
            <a:pPr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endParaRPr lang="es-ES" sz="2000" b="1" dirty="0" smtClean="0"/>
          </a:p>
          <a:p>
            <a:pPr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b="1" dirty="0"/>
              <a:t>Oso </a:t>
            </a:r>
            <a:r>
              <a:rPr lang="es-ES" sz="2000" b="1" dirty="0" err="1"/>
              <a:t>arraroa</a:t>
            </a:r>
            <a:r>
              <a:rPr lang="es-ES" sz="2000" b="1" dirty="0"/>
              <a:t> da </a:t>
            </a:r>
            <a:r>
              <a:rPr lang="es-ES" sz="2000" b="1" dirty="0" err="1"/>
              <a:t>medikamentuak</a:t>
            </a:r>
            <a:r>
              <a:rPr lang="es-ES" sz="2000" b="1" dirty="0"/>
              <a:t> </a:t>
            </a:r>
            <a:r>
              <a:rPr lang="es-ES" sz="2000" b="1" dirty="0" err="1"/>
              <a:t>fabrikatzeko</a:t>
            </a:r>
            <a:r>
              <a:rPr lang="es-ES" sz="2000" b="1" dirty="0"/>
              <a:t> </a:t>
            </a:r>
            <a:r>
              <a:rPr lang="es-ES" sz="2000" b="1" dirty="0" err="1"/>
              <a:t>baliatutako</a:t>
            </a:r>
            <a:r>
              <a:rPr lang="es-ES" sz="2000" b="1" dirty="0"/>
              <a:t> </a:t>
            </a:r>
            <a:r>
              <a:rPr lang="es-ES" sz="2000" b="1" dirty="0" err="1"/>
              <a:t>almidoiak</a:t>
            </a:r>
            <a:r>
              <a:rPr lang="es-ES" sz="2000" b="1" dirty="0"/>
              <a:t> </a:t>
            </a:r>
            <a:r>
              <a:rPr lang="es-ES" sz="2000" b="1" dirty="0" err="1"/>
              <a:t>gaixotasun</a:t>
            </a:r>
            <a:r>
              <a:rPr lang="es-ES" sz="2000" b="1" dirty="0"/>
              <a:t> </a:t>
            </a:r>
            <a:r>
              <a:rPr lang="es-ES" sz="2000" b="1" dirty="0" err="1"/>
              <a:t>zeliakoan</a:t>
            </a:r>
            <a:r>
              <a:rPr lang="es-ES" sz="2000" b="1" dirty="0"/>
              <a:t> </a:t>
            </a:r>
            <a:r>
              <a:rPr lang="es-ES" sz="2000" b="1" dirty="0" err="1"/>
              <a:t>arazoak</a:t>
            </a:r>
            <a:r>
              <a:rPr lang="es-ES" sz="2000" b="1" dirty="0"/>
              <a:t> </a:t>
            </a:r>
            <a:r>
              <a:rPr lang="es-ES" sz="2000" b="1" dirty="0" err="1"/>
              <a:t>eragitea</a:t>
            </a:r>
            <a:r>
              <a:rPr lang="es-ES" sz="2000" b="1" dirty="0" smtClean="0"/>
              <a:t>.</a:t>
            </a:r>
          </a:p>
          <a:p>
            <a:pPr marL="0" indent="0" algn="just">
              <a:buClr>
                <a:schemeClr val="tx2">
                  <a:lumMod val="50000"/>
                </a:schemeClr>
              </a:buClr>
              <a:buNone/>
            </a:pPr>
            <a:endParaRPr lang="es-ES" sz="2000" b="1" dirty="0" smtClean="0"/>
          </a:p>
          <a:p>
            <a:pPr algn="just">
              <a:buClr>
                <a:schemeClr val="tx2">
                  <a:lumMod val="50000"/>
                </a:schemeClr>
              </a:buClr>
              <a:buFont typeface="Wingdings" pitchFamily="2" charset="2"/>
              <a:buChar char="ü"/>
            </a:pPr>
            <a:r>
              <a:rPr lang="es-ES" sz="2000" b="1" dirty="0" err="1"/>
              <a:t>Arrautzari</a:t>
            </a:r>
            <a:r>
              <a:rPr lang="es-ES" sz="2000" b="1" dirty="0"/>
              <a:t> alergia </a:t>
            </a:r>
            <a:r>
              <a:rPr lang="es-ES" sz="2000" b="1" dirty="0" err="1"/>
              <a:t>izateak</a:t>
            </a:r>
            <a:r>
              <a:rPr lang="es-ES" sz="2000" b="1" dirty="0"/>
              <a:t> </a:t>
            </a:r>
            <a:r>
              <a:rPr lang="es-ES" sz="2000" b="1" dirty="0" err="1"/>
              <a:t>ez</a:t>
            </a:r>
            <a:r>
              <a:rPr lang="es-ES" sz="2000" b="1" dirty="0"/>
              <a:t> </a:t>
            </a:r>
            <a:r>
              <a:rPr lang="es-ES" sz="2000" b="1" dirty="0" err="1"/>
              <a:t>dakar</a:t>
            </a:r>
            <a:r>
              <a:rPr lang="es-ES" sz="2000" b="1" dirty="0"/>
              <a:t> </a:t>
            </a:r>
            <a:r>
              <a:rPr lang="es-ES" sz="2000" b="1" dirty="0" err="1"/>
              <a:t>gripearen</a:t>
            </a:r>
            <a:r>
              <a:rPr lang="es-ES" sz="2000" b="1" dirty="0"/>
              <a:t> </a:t>
            </a:r>
            <a:r>
              <a:rPr lang="es-ES" sz="2000" b="1" dirty="0" err="1"/>
              <a:t>aurkako</a:t>
            </a:r>
            <a:r>
              <a:rPr lang="es-ES" sz="2000" b="1" dirty="0"/>
              <a:t> </a:t>
            </a:r>
            <a:r>
              <a:rPr lang="es-ES" sz="2000" b="1" dirty="0" err="1"/>
              <a:t>txertoa</a:t>
            </a:r>
            <a:r>
              <a:rPr lang="es-ES" sz="2000" b="1" dirty="0"/>
              <a:t> </a:t>
            </a:r>
            <a:r>
              <a:rPr lang="es-ES" sz="2000" b="1" dirty="0" err="1"/>
              <a:t>hartzeko</a:t>
            </a:r>
            <a:r>
              <a:rPr lang="es-ES" sz="2000" b="1" dirty="0"/>
              <a:t> </a:t>
            </a:r>
            <a:r>
              <a:rPr lang="es-ES" sz="2000" b="1" dirty="0" err="1"/>
              <a:t>kontraindikaziorik</a:t>
            </a:r>
            <a:r>
              <a:rPr lang="es-ES" sz="2000" b="1" dirty="0"/>
              <a:t>, </a:t>
            </a:r>
            <a:r>
              <a:rPr lang="es-ES" sz="2000" b="1" dirty="0" err="1"/>
              <a:t>baldin</a:t>
            </a:r>
            <a:r>
              <a:rPr lang="es-ES" sz="2000" b="1" dirty="0"/>
              <a:t> eta alergia </a:t>
            </a:r>
            <a:r>
              <a:rPr lang="es-ES" sz="2000" b="1" dirty="0" err="1"/>
              <a:t>horrek</a:t>
            </a:r>
            <a:r>
              <a:rPr lang="es-ES" sz="2000" b="1" dirty="0"/>
              <a:t> </a:t>
            </a:r>
            <a:r>
              <a:rPr lang="es-ES" sz="2000" b="1" dirty="0" err="1"/>
              <a:t>adierazpen</a:t>
            </a:r>
            <a:r>
              <a:rPr lang="es-ES" sz="2000" b="1" dirty="0"/>
              <a:t> </a:t>
            </a:r>
            <a:r>
              <a:rPr lang="es-ES" sz="2000" b="1" dirty="0" err="1"/>
              <a:t>kliniko</a:t>
            </a:r>
            <a:r>
              <a:rPr lang="es-ES" sz="2000" b="1" dirty="0"/>
              <a:t> </a:t>
            </a:r>
            <a:r>
              <a:rPr lang="es-ES" sz="2000" b="1" dirty="0" err="1"/>
              <a:t>arinak</a:t>
            </a:r>
            <a:r>
              <a:rPr lang="es-ES" sz="2000" b="1" dirty="0"/>
              <a:t> </a:t>
            </a:r>
            <a:r>
              <a:rPr lang="es-ES" sz="2000" b="1" dirty="0" err="1"/>
              <a:t>baldin</a:t>
            </a:r>
            <a:r>
              <a:rPr lang="es-ES" sz="2000" b="1" dirty="0"/>
              <a:t> </a:t>
            </a:r>
            <a:r>
              <a:rPr lang="es-ES" sz="2000" b="1" dirty="0" err="1"/>
              <a:t>baditu</a:t>
            </a:r>
            <a:r>
              <a:rPr lang="es-ES" sz="2000" b="1" dirty="0" smtClean="0"/>
              <a:t>.</a:t>
            </a:r>
            <a:endParaRPr lang="es-ES" sz="2000" b="1" dirty="0"/>
          </a:p>
        </p:txBody>
      </p:sp>
      <p:sp>
        <p:nvSpPr>
          <p:cNvPr id="3" name="1 Título"/>
          <p:cNvSpPr txBox="1">
            <a:spLocks/>
          </p:cNvSpPr>
          <p:nvPr/>
        </p:nvSpPr>
        <p:spPr bwMode="auto">
          <a:xfrm>
            <a:off x="1102233" y="234851"/>
            <a:ext cx="7129462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defRPr/>
            </a:pPr>
            <a:r>
              <a:rPr lang="es-ES" sz="3600" cap="all" dirty="0" smtClean="0">
                <a:solidFill>
                  <a:schemeClr val="tx2"/>
                </a:solidFill>
                <a:latin typeface="Arial Black" pitchFamily="34" charset="0"/>
              </a:rPr>
              <a:t>FUNTSEZKO </a:t>
            </a:r>
            <a:r>
              <a:rPr lang="es-ES" sz="3600" cap="all" dirty="0">
                <a:solidFill>
                  <a:schemeClr val="tx2"/>
                </a:solidFill>
                <a:latin typeface="Arial Black" pitchFamily="34" charset="0"/>
              </a:rPr>
              <a:t>IDEIAK</a:t>
            </a:r>
          </a:p>
        </p:txBody>
      </p:sp>
    </p:spTree>
    <p:extLst>
      <p:ext uri="{BB962C8B-B14F-4D97-AF65-F5344CB8AC3E}">
        <p14:creationId xmlns:p14="http://schemas.microsoft.com/office/powerpoint/2010/main" val="2784232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Informazio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gehiago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 eta </a:t>
            </a:r>
            <a:r>
              <a:rPr lang="es-ES" altLang="es-ES" sz="4000" dirty="0" err="1">
                <a:solidFill>
                  <a:schemeClr val="tx2"/>
                </a:solidFill>
                <a:latin typeface="Arial Black" pitchFamily="34" charset="0"/>
              </a:rPr>
              <a:t>bibliografia</a:t>
            </a:r>
            <a:r>
              <a:rPr lang="es-ES" altLang="es-ES" sz="4000" dirty="0">
                <a:solidFill>
                  <a:schemeClr val="tx2"/>
                </a:solidFill>
                <a:latin typeface="Arial Black" pitchFamily="34" charset="0"/>
              </a:rPr>
              <a:t>…</a:t>
            </a:r>
            <a:endParaRPr lang="es-ES" sz="4000" dirty="0">
              <a:solidFill>
                <a:schemeClr val="tx2"/>
              </a:solidFill>
              <a:latin typeface="Arial Black" pitchFamily="34" charset="0"/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4294967295"/>
            <p:custDataLst>
              <p:tags r:id="rId3"/>
            </p:custDataLst>
          </p:nvPr>
        </p:nvSpPr>
        <p:spPr bwMode="auto">
          <a:xfrm>
            <a:off x="484188" y="1556792"/>
            <a:ext cx="4679875" cy="411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s-ES_tradnl" sz="2800" b="1" dirty="0" smtClean="0">
              <a:latin typeface="Arial Unicode MS" pitchFamily="34" charset="-128"/>
              <a:hlinkClick r:id="rId7"/>
            </a:endParaRPr>
          </a:p>
          <a:p>
            <a:endParaRPr lang="es-ES_tradnl" sz="2800" b="1" dirty="0">
              <a:latin typeface="Arial Unicode MS" pitchFamily="34" charset="-128"/>
              <a:hlinkClick r:id="rId7"/>
            </a:endParaRPr>
          </a:p>
          <a:p>
            <a:endParaRPr lang="es-ES_tradnl" sz="2800" b="1" dirty="0" smtClean="0">
              <a:latin typeface="Arial Unicode MS" pitchFamily="34" charset="-128"/>
              <a:hlinkClick r:id="rId7"/>
            </a:endParaRPr>
          </a:p>
          <a:p>
            <a:pPr marL="0" indent="0">
              <a:buNone/>
            </a:pPr>
            <a:r>
              <a:rPr lang="es-ES_tradnl" sz="3600" b="1" dirty="0" smtClean="0">
                <a:latin typeface="Arial Unicode MS" pitchFamily="34" charset="-128"/>
                <a:hlinkClick r:id="rId7"/>
              </a:rPr>
              <a:t>INFAC 27 </a:t>
            </a:r>
            <a:r>
              <a:rPr lang="es-ES_tradnl" sz="3600" b="1" dirty="0" err="1" smtClean="0">
                <a:latin typeface="Arial Unicode MS" pitchFamily="34" charset="-128"/>
                <a:hlinkClick r:id="rId7"/>
              </a:rPr>
              <a:t>Lib</a:t>
            </a:r>
            <a:r>
              <a:rPr lang="es-ES_tradnl" sz="3600" b="1" dirty="0" smtClean="0">
                <a:latin typeface="Arial Unicode MS" pitchFamily="34" charset="-128"/>
                <a:hlinkClick r:id="rId7"/>
              </a:rPr>
              <a:t>, 3 </a:t>
            </a:r>
            <a:r>
              <a:rPr lang="es-ES_tradnl" sz="3600" b="1" dirty="0" err="1" smtClean="0">
                <a:latin typeface="Arial Unicode MS" pitchFamily="34" charset="-128"/>
                <a:hlinkClick r:id="rId7"/>
              </a:rPr>
              <a:t>Zk</a:t>
            </a:r>
            <a:r>
              <a:rPr lang="es-ES_tradnl" sz="3600" b="1" dirty="0" smtClean="0">
                <a:latin typeface="Arial Unicode MS" pitchFamily="34" charset="-128"/>
                <a:hlinkClick r:id="rId7"/>
              </a:rPr>
              <a:t>. </a:t>
            </a:r>
            <a:endParaRPr lang="es-ES_tradnl" sz="3600" b="1" dirty="0">
              <a:latin typeface="Arial Unicode MS" pitchFamily="34" charset="-128"/>
              <a:hlinkClick r:id="rId7"/>
            </a:endParaRPr>
          </a:p>
          <a:p>
            <a:pPr>
              <a:buFontTx/>
              <a:buNone/>
            </a:pPr>
            <a:endParaRPr lang="es-ES_tradnl" sz="2800" b="1" dirty="0" smtClean="0">
              <a:hlinkClick r:id="rId7"/>
            </a:endParaRPr>
          </a:p>
          <a:p>
            <a:endParaRPr lang="es-ES" sz="2800" b="1" dirty="0" smtClean="0">
              <a:hlinkClick r:id="rId7"/>
            </a:endParaRPr>
          </a:p>
        </p:txBody>
      </p:sp>
      <p:grpSp>
        <p:nvGrpSpPr>
          <p:cNvPr id="21508" name="Group 7"/>
          <p:cNvGrpSpPr>
            <a:grpSpLocks/>
          </p:cNvGrpSpPr>
          <p:nvPr/>
        </p:nvGrpSpPr>
        <p:grpSpPr bwMode="auto">
          <a:xfrm>
            <a:off x="5869266" y="2413000"/>
            <a:ext cx="3168650" cy="3065462"/>
            <a:chOff x="3035" y="1570"/>
            <a:chExt cx="2204" cy="2158"/>
          </a:xfrm>
        </p:grpSpPr>
        <p:pic>
          <p:nvPicPr>
            <p:cNvPr id="21509" name="Picture 4"/>
            <p:cNvPicPr>
              <a:picLocks noChangeAspect="1" noChangeArrowheads="1"/>
            </p:cNvPicPr>
            <p:nvPr>
              <p:custDataLst>
                <p:tags r:id="rId4"/>
              </p:custDataLst>
            </p:nvPr>
          </p:nvPicPr>
          <p:blipFill>
            <a:blip r:embed="rId8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5010"/>
            <a:stretch>
              <a:fillRect/>
            </a:stretch>
          </p:blipFill>
          <p:spPr bwMode="auto">
            <a:xfrm>
              <a:off x="3035" y="1933"/>
              <a:ext cx="2126" cy="179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21510" name="Text Box 5"/>
            <p:cNvSpPr txBox="1">
              <a:spLocks noChangeArrowheads="1"/>
            </p:cNvSpPr>
            <p:nvPr/>
          </p:nvSpPr>
          <p:spPr bwMode="auto">
            <a:xfrm>
              <a:off x="3107" y="1570"/>
              <a:ext cx="2132" cy="32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es-ES" b="1" i="1" dirty="0" err="1">
                  <a:latin typeface="Verdana" pitchFamily="34" charset="0"/>
                </a:rPr>
                <a:t>Eskerrik</a:t>
              </a:r>
              <a:r>
                <a:rPr lang="es-ES" b="1" i="1" dirty="0">
                  <a:latin typeface="Verdana" pitchFamily="34" charset="0"/>
                </a:rPr>
                <a:t> </a:t>
              </a:r>
              <a:r>
                <a:rPr lang="es-ES" b="1" i="1" dirty="0" err="1">
                  <a:latin typeface="Verdana" pitchFamily="34" charset="0"/>
                </a:rPr>
                <a:t>asko</a:t>
              </a:r>
              <a:r>
                <a:rPr lang="es-ES" b="1" i="1" dirty="0">
                  <a:latin typeface="Verdana" pitchFamily="34" charset="0"/>
                </a:rPr>
                <a:t>!!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407421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5631" y="-99392"/>
            <a:ext cx="9144000" cy="1143000"/>
          </a:xfrm>
        </p:spPr>
        <p:txBody>
          <a:bodyPr/>
          <a:lstStyle/>
          <a:p>
            <a:r>
              <a:rPr lang="es-ES" dirty="0" smtClean="0"/>
              <a:t>SARRERA (I)</a:t>
            </a:r>
            <a:r>
              <a:rPr lang="es-ES" dirty="0"/>
              <a:t>	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251520" y="836712"/>
            <a:ext cx="8424936" cy="4392488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2000" b="1" dirty="0" err="1" smtClean="0"/>
              <a:t>Eszipiente</a:t>
            </a:r>
            <a:r>
              <a:rPr lang="es-ES" sz="2000" b="1" dirty="0" smtClean="0"/>
              <a:t> </a:t>
            </a:r>
            <a:r>
              <a:rPr lang="es-ES" sz="2000" b="1" dirty="0" err="1"/>
              <a:t>farmazeutikoak</a:t>
            </a:r>
            <a:r>
              <a:rPr lang="es-ES" sz="2000" b="1" dirty="0"/>
              <a:t> «</a:t>
            </a:r>
            <a:r>
              <a:rPr lang="es-ES" sz="2000" b="1" dirty="0" err="1"/>
              <a:t>medikamentu</a:t>
            </a:r>
            <a:r>
              <a:rPr lang="es-ES" sz="2000" b="1" dirty="0"/>
              <a:t> </a:t>
            </a:r>
            <a:r>
              <a:rPr lang="es-ES" sz="2000" b="1" dirty="0" err="1"/>
              <a:t>batek</a:t>
            </a:r>
            <a:r>
              <a:rPr lang="es-ES" sz="2000" b="1" dirty="0"/>
              <a:t> </a:t>
            </a:r>
            <a:r>
              <a:rPr lang="es-ES" sz="2000" b="1" dirty="0" err="1"/>
              <a:t>printzipio</a:t>
            </a:r>
            <a:r>
              <a:rPr lang="es-ES" sz="2000" b="1" dirty="0"/>
              <a:t> </a:t>
            </a:r>
            <a:r>
              <a:rPr lang="es-ES" sz="2000" b="1" dirty="0" err="1"/>
              <a:t>aktiboaz</a:t>
            </a:r>
            <a:r>
              <a:rPr lang="es-ES" sz="2000" b="1" dirty="0"/>
              <a:t> aparte </a:t>
            </a:r>
            <a:r>
              <a:rPr lang="es-ES" sz="2000" b="1" dirty="0" err="1"/>
              <a:t>dituen</a:t>
            </a:r>
            <a:r>
              <a:rPr lang="es-ES" sz="2000" b="1" dirty="0"/>
              <a:t> </a:t>
            </a:r>
            <a:r>
              <a:rPr lang="es-ES" sz="2000" b="1" dirty="0" err="1"/>
              <a:t>osagaiak</a:t>
            </a:r>
            <a:r>
              <a:rPr lang="es-ES" sz="2000" b="1" dirty="0"/>
              <a:t>» dira1</a:t>
            </a:r>
            <a:r>
              <a:rPr lang="es-ES" sz="2000" dirty="0"/>
              <a:t>. </a:t>
            </a:r>
            <a:r>
              <a:rPr lang="es-ES" sz="2000" dirty="0" err="1"/>
              <a:t>Medikamentuak</a:t>
            </a:r>
            <a:r>
              <a:rPr lang="es-ES" sz="2000" dirty="0"/>
              <a:t> </a:t>
            </a:r>
            <a:r>
              <a:rPr lang="es-ES" sz="2000" dirty="0" err="1"/>
              <a:t>fabrikatzeko</a:t>
            </a:r>
            <a:r>
              <a:rPr lang="es-ES" sz="2000" dirty="0"/>
              <a:t> </a:t>
            </a:r>
            <a:r>
              <a:rPr lang="es-ES" sz="2000" dirty="0" err="1"/>
              <a:t>funtsezko</a:t>
            </a:r>
            <a:r>
              <a:rPr lang="es-ES" sz="2000" dirty="0"/>
              <a:t> </a:t>
            </a:r>
            <a:r>
              <a:rPr lang="es-ES" sz="2000" dirty="0" err="1"/>
              <a:t>substantziak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, </a:t>
            </a:r>
            <a:r>
              <a:rPr lang="es-ES" sz="2000" dirty="0" err="1"/>
              <a:t>itxura</a:t>
            </a:r>
            <a:r>
              <a:rPr lang="es-ES" sz="2000" dirty="0"/>
              <a:t> </a:t>
            </a:r>
            <a:r>
              <a:rPr lang="es-ES" sz="2000" dirty="0" err="1"/>
              <a:t>fisikoa</a:t>
            </a:r>
            <a:r>
              <a:rPr lang="es-ES" sz="2000" dirty="0"/>
              <a:t>, </a:t>
            </a:r>
            <a:r>
              <a:rPr lang="es-ES" sz="2000" dirty="0" err="1"/>
              <a:t>kalitatea</a:t>
            </a:r>
            <a:r>
              <a:rPr lang="es-ES" sz="2000" dirty="0"/>
              <a:t>, </a:t>
            </a:r>
            <a:r>
              <a:rPr lang="es-ES" sz="2000" dirty="0" err="1"/>
              <a:t>egonkortasuna</a:t>
            </a:r>
            <a:r>
              <a:rPr lang="es-ES" sz="2000" dirty="0"/>
              <a:t>, </a:t>
            </a:r>
            <a:r>
              <a:rPr lang="es-ES" sz="2000" dirty="0" err="1"/>
              <a:t>kontserbazioa</a:t>
            </a:r>
            <a:r>
              <a:rPr lang="es-ES" sz="2000" dirty="0"/>
              <a:t> eta </a:t>
            </a:r>
            <a:r>
              <a:rPr lang="es-ES" sz="2000" dirty="0" err="1"/>
              <a:t>bioerabilgarritasuna</a:t>
            </a:r>
            <a:r>
              <a:rPr lang="es-ES" sz="2000" dirty="0"/>
              <a:t> </a:t>
            </a:r>
            <a:r>
              <a:rPr lang="es-ES" sz="2000" dirty="0" err="1"/>
              <a:t>mantentzeko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</a:t>
            </a:r>
            <a:r>
              <a:rPr lang="es-ES" sz="2000" dirty="0" err="1"/>
              <a:t>baitute</a:t>
            </a:r>
            <a:r>
              <a:rPr lang="es-ES" sz="2000" dirty="0"/>
              <a:t> eta </a:t>
            </a:r>
            <a:r>
              <a:rPr lang="es-ES" sz="2000" dirty="0" err="1"/>
              <a:t>gaixoari</a:t>
            </a:r>
            <a:r>
              <a:rPr lang="es-ES" sz="2000" dirty="0"/>
              <a:t> </a:t>
            </a:r>
            <a:r>
              <a:rPr lang="es-ES" sz="2000" dirty="0" err="1"/>
              <a:t>medikamentua</a:t>
            </a:r>
            <a:r>
              <a:rPr lang="es-ES" sz="2000" dirty="0"/>
              <a:t> </a:t>
            </a:r>
            <a:r>
              <a:rPr lang="es-ES" sz="2000" dirty="0" err="1"/>
              <a:t>onartzen</a:t>
            </a:r>
            <a:r>
              <a:rPr lang="es-ES" sz="2000" dirty="0"/>
              <a:t> </a:t>
            </a:r>
            <a:r>
              <a:rPr lang="es-ES" sz="2000" dirty="0" err="1"/>
              <a:t>laguntzen</a:t>
            </a:r>
            <a:r>
              <a:rPr lang="es-ES" sz="2000" dirty="0"/>
              <a:t> </a:t>
            </a:r>
            <a:r>
              <a:rPr lang="es-ES" sz="2000" dirty="0" err="1" smtClean="0"/>
              <a:t>baitiote</a:t>
            </a:r>
            <a:r>
              <a:rPr lang="es-ES" sz="2000" dirty="0" smtClean="0"/>
              <a:t> </a:t>
            </a:r>
            <a:r>
              <a:rPr lang="es-ES" sz="2000" baseline="30000" dirty="0" smtClean="0"/>
              <a:t>2,3</a:t>
            </a:r>
            <a:r>
              <a:rPr lang="es-ES" sz="2000" dirty="0" smtClean="0"/>
              <a:t>.</a:t>
            </a:r>
          </a:p>
          <a:p>
            <a:pPr marL="0" indent="0" algn="just">
              <a:buNone/>
            </a:pPr>
            <a:endParaRPr lang="es-ES" sz="1100" dirty="0" smtClean="0"/>
          </a:p>
          <a:p>
            <a:pPr algn="just"/>
            <a:r>
              <a:rPr lang="es-ES" sz="2000" dirty="0" err="1"/>
              <a:t>Orokorrean</a:t>
            </a:r>
            <a:r>
              <a:rPr lang="es-ES" sz="2000" dirty="0"/>
              <a:t>, </a:t>
            </a:r>
            <a:r>
              <a:rPr lang="es-ES" sz="2000" dirty="0" err="1"/>
              <a:t>eszipienteak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substantzia</a:t>
            </a:r>
            <a:r>
              <a:rPr lang="es-ES" sz="2000" dirty="0"/>
              <a:t> “</a:t>
            </a:r>
            <a:r>
              <a:rPr lang="es-ES" sz="2000" dirty="0" err="1"/>
              <a:t>bizigabeak</a:t>
            </a:r>
            <a:r>
              <a:rPr lang="es-ES" sz="2000" dirty="0"/>
              <a:t>”, </a:t>
            </a:r>
            <a:r>
              <a:rPr lang="es-ES" sz="2000" dirty="0" err="1"/>
              <a:t>eragin</a:t>
            </a:r>
            <a:r>
              <a:rPr lang="es-ES" sz="2000" dirty="0"/>
              <a:t> </a:t>
            </a:r>
            <a:r>
              <a:rPr lang="es-ES" sz="2000" dirty="0" err="1"/>
              <a:t>terapeutikorik</a:t>
            </a:r>
            <a:r>
              <a:rPr lang="es-ES" sz="2000" dirty="0"/>
              <a:t> </a:t>
            </a:r>
            <a:r>
              <a:rPr lang="es-ES" sz="2000" dirty="0" err="1"/>
              <a:t>gabe</a:t>
            </a:r>
            <a:r>
              <a:rPr lang="es-ES" sz="2000" dirty="0"/>
              <a:t>; </a:t>
            </a:r>
            <a:r>
              <a:rPr lang="es-ES" sz="2000" dirty="0" err="1"/>
              <a:t>batzuek</a:t>
            </a:r>
            <a:r>
              <a:rPr lang="es-ES" sz="2000" dirty="0"/>
              <a:t>, </a:t>
            </a:r>
            <a:r>
              <a:rPr lang="es-ES" sz="2000" dirty="0" err="1"/>
              <a:t>ordea</a:t>
            </a:r>
            <a:r>
              <a:rPr lang="es-ES" sz="2000" dirty="0"/>
              <a:t>, </a:t>
            </a:r>
            <a:r>
              <a:rPr lang="es-ES" sz="2000" dirty="0" err="1"/>
              <a:t>eragin</a:t>
            </a:r>
            <a:r>
              <a:rPr lang="es-ES" sz="2000" dirty="0"/>
              <a:t> eta </a:t>
            </a:r>
            <a:r>
              <a:rPr lang="es-ES" sz="2000" dirty="0" err="1"/>
              <a:t>efektu</a:t>
            </a:r>
            <a:r>
              <a:rPr lang="es-ES" sz="2000" dirty="0"/>
              <a:t> </a:t>
            </a:r>
            <a:r>
              <a:rPr lang="es-ES" sz="2000" dirty="0" err="1"/>
              <a:t>jakin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dute</a:t>
            </a:r>
            <a:r>
              <a:rPr lang="es-ES" sz="2000" dirty="0"/>
              <a:t> </a:t>
            </a:r>
            <a:r>
              <a:rPr lang="es-ES" sz="2000" dirty="0" err="1"/>
              <a:t>aitortuta</a:t>
            </a:r>
            <a:r>
              <a:rPr lang="es-ES" sz="2000" dirty="0"/>
              <a:t> </a:t>
            </a:r>
            <a:r>
              <a:rPr lang="es-ES" sz="2000" dirty="0" err="1"/>
              <a:t>zirkunstantzia</a:t>
            </a:r>
            <a:r>
              <a:rPr lang="es-ES" sz="2000" dirty="0"/>
              <a:t> </a:t>
            </a:r>
            <a:r>
              <a:rPr lang="es-ES" sz="2000" dirty="0" err="1"/>
              <a:t>batzuetan</a:t>
            </a:r>
            <a:r>
              <a:rPr lang="es-ES" sz="2000" dirty="0"/>
              <a:t>, eta </a:t>
            </a:r>
            <a:r>
              <a:rPr lang="es-ES" sz="2000" dirty="0" err="1"/>
              <a:t>nahi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efektuak</a:t>
            </a:r>
            <a:r>
              <a:rPr lang="es-ES" sz="2000" dirty="0"/>
              <a:t> izan </a:t>
            </a:r>
            <a:r>
              <a:rPr lang="es-ES" sz="2000" dirty="0" err="1"/>
              <a:t>ditzakete</a:t>
            </a:r>
            <a:r>
              <a:rPr lang="es-ES" sz="2000" dirty="0"/>
              <a:t>, </a:t>
            </a:r>
            <a:r>
              <a:rPr lang="es-ES" sz="2000" dirty="0" err="1"/>
              <a:t>bereziki</a:t>
            </a:r>
            <a:r>
              <a:rPr lang="es-ES" sz="2000" dirty="0"/>
              <a:t>, </a:t>
            </a:r>
            <a:r>
              <a:rPr lang="es-ES" sz="2000" dirty="0" err="1"/>
              <a:t>alergiak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intolerantziak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gaixoengan</a:t>
            </a:r>
            <a:r>
              <a:rPr lang="es-ES" sz="2000" dirty="0"/>
              <a:t>. </a:t>
            </a:r>
            <a:endParaRPr lang="es-ES" sz="2000" dirty="0" smtClean="0"/>
          </a:p>
          <a:p>
            <a:pPr marL="0" indent="0" algn="just">
              <a:buNone/>
            </a:pPr>
            <a:endParaRPr lang="es-ES" sz="1100" dirty="0" smtClean="0"/>
          </a:p>
          <a:p>
            <a:pPr algn="just"/>
            <a:r>
              <a:rPr lang="es-ES" sz="2000" dirty="0" err="1" smtClean="0"/>
              <a:t>Horregatik</a:t>
            </a:r>
            <a:r>
              <a:rPr lang="es-ES" sz="2000" dirty="0"/>
              <a:t>, </a:t>
            </a:r>
            <a:r>
              <a:rPr lang="es-ES" sz="2000" dirty="0" err="1"/>
              <a:t>indarreko</a:t>
            </a:r>
            <a:r>
              <a:rPr lang="es-ES" sz="2000" dirty="0"/>
              <a:t> </a:t>
            </a:r>
            <a:r>
              <a:rPr lang="es-ES" sz="2000" dirty="0" err="1"/>
              <a:t>araudian</a:t>
            </a:r>
            <a:r>
              <a:rPr lang="es-ES" sz="2000" dirty="0"/>
              <a:t> </a:t>
            </a:r>
            <a:r>
              <a:rPr lang="es-ES" sz="2000" dirty="0" err="1"/>
              <a:t>ezarrita</a:t>
            </a:r>
            <a:r>
              <a:rPr lang="es-ES" sz="2000" dirty="0"/>
              <a:t> </a:t>
            </a:r>
            <a:r>
              <a:rPr lang="es-ES" sz="2000" dirty="0" err="1"/>
              <a:t>dago</a:t>
            </a:r>
            <a:r>
              <a:rPr lang="es-ES" sz="2000" dirty="0"/>
              <a:t> </a:t>
            </a:r>
            <a:r>
              <a:rPr lang="es-ES" sz="2000" b="1" dirty="0" err="1"/>
              <a:t>zeintzuk</a:t>
            </a:r>
            <a:r>
              <a:rPr lang="es-ES" sz="2000" b="1" dirty="0"/>
              <a:t> </a:t>
            </a:r>
            <a:r>
              <a:rPr lang="es-ES" sz="2000" b="1" dirty="0" err="1"/>
              <a:t>diren</a:t>
            </a:r>
            <a:r>
              <a:rPr lang="es-ES" sz="2000" b="1" dirty="0"/>
              <a:t> </a:t>
            </a:r>
            <a:r>
              <a:rPr lang="es-ES" sz="2000" b="1" dirty="0" err="1"/>
              <a:t>nahitaez</a:t>
            </a:r>
            <a:r>
              <a:rPr lang="es-ES" sz="2000" b="1" dirty="0"/>
              <a:t> </a:t>
            </a:r>
            <a:r>
              <a:rPr lang="es-ES" sz="2000" b="1" dirty="0" err="1"/>
              <a:t>deklaratu</a:t>
            </a:r>
            <a:r>
              <a:rPr lang="es-ES" sz="2000" b="1" dirty="0"/>
              <a:t> </a:t>
            </a:r>
            <a:r>
              <a:rPr lang="es-ES" sz="2000" b="1" dirty="0" err="1"/>
              <a:t>beharreko</a:t>
            </a:r>
            <a:r>
              <a:rPr lang="es-ES" sz="2000" b="1" dirty="0"/>
              <a:t> </a:t>
            </a:r>
            <a:r>
              <a:rPr lang="es-ES" sz="2000" b="1" dirty="0" err="1"/>
              <a:t>eszipienteak</a:t>
            </a:r>
            <a:r>
              <a:rPr lang="es-ES" sz="2000" dirty="0"/>
              <a:t> eta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informazio</a:t>
            </a:r>
            <a:r>
              <a:rPr lang="es-ES" sz="2000" dirty="0"/>
              <a:t> </a:t>
            </a:r>
            <a:r>
              <a:rPr lang="es-ES" sz="2000" dirty="0" err="1"/>
              <a:t>bildu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duten</a:t>
            </a:r>
            <a:r>
              <a:rPr lang="es-ES" sz="2000" dirty="0"/>
              <a:t> </a:t>
            </a:r>
            <a:r>
              <a:rPr lang="es-ES" sz="2000" dirty="0" err="1"/>
              <a:t>medikamentuen</a:t>
            </a:r>
            <a:r>
              <a:rPr lang="es-ES" sz="2000" dirty="0"/>
              <a:t> </a:t>
            </a:r>
            <a:r>
              <a:rPr lang="es-ES" sz="2000" dirty="0" err="1"/>
              <a:t>etiketa</a:t>
            </a:r>
            <a:r>
              <a:rPr lang="es-ES" sz="2000" dirty="0"/>
              <a:t>, </a:t>
            </a:r>
            <a:r>
              <a:rPr lang="es-ES" sz="2000" dirty="0" err="1"/>
              <a:t>prospektu</a:t>
            </a:r>
            <a:r>
              <a:rPr lang="es-ES" sz="2000" dirty="0"/>
              <a:t> eta </a:t>
            </a:r>
            <a:r>
              <a:rPr lang="es-ES" sz="2000" dirty="0" err="1"/>
              <a:t>fitxa</a:t>
            </a:r>
            <a:r>
              <a:rPr lang="es-ES" sz="2000" dirty="0"/>
              <a:t> teknikoek</a:t>
            </a:r>
            <a:r>
              <a:rPr lang="es-ES" sz="2000" baseline="30000" dirty="0"/>
              <a:t>3,4</a:t>
            </a:r>
            <a:r>
              <a:rPr lang="es-ES" sz="20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276220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450" y="188640"/>
            <a:ext cx="9144000" cy="1143000"/>
          </a:xfrm>
        </p:spPr>
        <p:txBody>
          <a:bodyPr/>
          <a:lstStyle/>
          <a:p>
            <a:r>
              <a:rPr lang="es-ES" dirty="0" smtClean="0"/>
              <a:t>SARRERA (II)</a:t>
            </a:r>
            <a:r>
              <a:rPr lang="es-ES" dirty="0"/>
              <a:t>	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251520" y="1340768"/>
            <a:ext cx="8424936" cy="3960440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2000" dirty="0" err="1" smtClean="0"/>
              <a:t>Eszipientearen</a:t>
            </a:r>
            <a:r>
              <a:rPr lang="es-ES" sz="2000" dirty="0" smtClean="0"/>
              <a:t> </a:t>
            </a:r>
            <a:r>
              <a:rPr lang="es-ES" sz="2000" dirty="0" err="1"/>
              <a:t>definizioak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ditu</a:t>
            </a:r>
            <a:r>
              <a:rPr lang="es-ES" sz="2000" dirty="0"/>
              <a:t> </a:t>
            </a:r>
            <a:r>
              <a:rPr lang="es-ES" sz="2000" dirty="0" err="1"/>
              <a:t>kontuan</a:t>
            </a:r>
            <a:r>
              <a:rPr lang="es-ES" sz="2000" dirty="0"/>
              <a:t> </a:t>
            </a:r>
            <a:r>
              <a:rPr lang="es-ES" sz="2000" dirty="0" err="1"/>
              <a:t>hartzen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fabrikazio-prozesuan</a:t>
            </a:r>
            <a:r>
              <a:rPr lang="es-ES" sz="2000" dirty="0"/>
              <a:t> </a:t>
            </a:r>
            <a:r>
              <a:rPr lang="es-ES" sz="2000" dirty="0" err="1"/>
              <a:t>sortutako</a:t>
            </a:r>
            <a:r>
              <a:rPr lang="es-ES" sz="2000" dirty="0"/>
              <a:t> </a:t>
            </a:r>
            <a:r>
              <a:rPr lang="es-ES" sz="2000" dirty="0" err="1"/>
              <a:t>substantzia-hondakinak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</a:t>
            </a:r>
            <a:r>
              <a:rPr lang="es-ES" sz="2000" dirty="0" err="1"/>
              <a:t>ezpurutasunak</a:t>
            </a:r>
            <a:r>
              <a:rPr lang="es-ES" sz="2000" dirty="0"/>
              <a:t>, </a:t>
            </a:r>
            <a:r>
              <a:rPr lang="es-ES" sz="2000" dirty="0" err="1"/>
              <a:t>hondakin-disolbatzaileak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degradazio-produktuak</a:t>
            </a:r>
            <a:r>
              <a:rPr lang="es-ES" sz="2000" dirty="0"/>
              <a:t>; </a:t>
            </a:r>
            <a:r>
              <a:rPr lang="es-ES" sz="2000" dirty="0" err="1"/>
              <a:t>horregatik</a:t>
            </a:r>
            <a:r>
              <a:rPr lang="es-ES" sz="2000" dirty="0"/>
              <a:t>, </a:t>
            </a:r>
            <a:r>
              <a:rPr lang="es-ES" sz="2000" dirty="0" err="1"/>
              <a:t>batzuetan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erraza</a:t>
            </a:r>
            <a:r>
              <a:rPr lang="es-ES" sz="2000" dirty="0"/>
              <a:t> </a:t>
            </a:r>
            <a:r>
              <a:rPr lang="es-ES" sz="2000" dirty="0" err="1"/>
              <a:t>jakitea</a:t>
            </a:r>
            <a:r>
              <a:rPr lang="es-ES" sz="2000" dirty="0"/>
              <a:t> </a:t>
            </a:r>
            <a:r>
              <a:rPr lang="es-ES" sz="2000" dirty="0" err="1"/>
              <a:t>produktuen</a:t>
            </a:r>
            <a:r>
              <a:rPr lang="es-ES" sz="2000" dirty="0"/>
              <a:t> </a:t>
            </a:r>
            <a:r>
              <a:rPr lang="es-ES" sz="2000" dirty="0" err="1"/>
              <a:t>jatorri</a:t>
            </a:r>
            <a:r>
              <a:rPr lang="es-ES" sz="2000" dirty="0"/>
              <a:t> </a:t>
            </a:r>
            <a:r>
              <a:rPr lang="es-ES" sz="2000" dirty="0" err="1"/>
              <a:t>zehatza</a:t>
            </a:r>
            <a:r>
              <a:rPr lang="es-ES" sz="2000" dirty="0"/>
              <a:t> </a:t>
            </a:r>
            <a:r>
              <a:rPr lang="es-ES" sz="2000" dirty="0" err="1"/>
              <a:t>zein</a:t>
            </a:r>
            <a:r>
              <a:rPr lang="es-ES" sz="2000" dirty="0"/>
              <a:t> den eta, </a:t>
            </a:r>
            <a:r>
              <a:rPr lang="es-ES" sz="2000" dirty="0" err="1"/>
              <a:t>beraz</a:t>
            </a:r>
            <a:r>
              <a:rPr lang="es-ES" sz="2000" dirty="0"/>
              <a:t>, </a:t>
            </a:r>
            <a:r>
              <a:rPr lang="es-ES" sz="2000" dirty="0" err="1"/>
              <a:t>fabrikatzaileari</a:t>
            </a:r>
            <a:r>
              <a:rPr lang="es-ES" sz="2000" dirty="0"/>
              <a:t> </a:t>
            </a:r>
            <a:r>
              <a:rPr lang="es-ES" sz="2000" dirty="0" err="1"/>
              <a:t>informazioa</a:t>
            </a:r>
            <a:r>
              <a:rPr lang="es-ES" sz="2000" dirty="0"/>
              <a:t> </a:t>
            </a:r>
            <a:r>
              <a:rPr lang="es-ES" sz="2000" dirty="0" err="1"/>
              <a:t>eskatu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</a:t>
            </a:r>
            <a:r>
              <a:rPr lang="es-ES" sz="2000" dirty="0" err="1"/>
              <a:t>zaio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hautabide</a:t>
            </a:r>
            <a:r>
              <a:rPr lang="es-ES" sz="2000" dirty="0"/>
              <a:t> </a:t>
            </a:r>
            <a:r>
              <a:rPr lang="es-ES" sz="2000" dirty="0" err="1"/>
              <a:t>terapeutiko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</a:t>
            </a:r>
            <a:r>
              <a:rPr lang="es-ES" sz="2000" dirty="0" err="1"/>
              <a:t>bilatu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izaten</a:t>
            </a:r>
            <a:r>
              <a:rPr lang="es-ES" sz="2000" dirty="0"/>
              <a:t> da</a:t>
            </a:r>
            <a:r>
              <a:rPr lang="es-ES" sz="2000" baseline="30000" dirty="0"/>
              <a:t>4,5</a:t>
            </a:r>
            <a:r>
              <a:rPr lang="es-ES" sz="2000" dirty="0"/>
              <a:t>. </a:t>
            </a:r>
            <a:endParaRPr lang="es-ES" sz="2000" dirty="0" smtClean="0"/>
          </a:p>
          <a:p>
            <a:pPr algn="just"/>
            <a:endParaRPr lang="es-ES" sz="2000" dirty="0"/>
          </a:p>
          <a:p>
            <a:pPr algn="just"/>
            <a:r>
              <a:rPr lang="es-ES" sz="2000" dirty="0" smtClean="0"/>
              <a:t>Horren </a:t>
            </a:r>
            <a:r>
              <a:rPr lang="es-ES" sz="2000" dirty="0" err="1"/>
              <a:t>adibide</a:t>
            </a:r>
            <a:r>
              <a:rPr lang="es-ES" sz="2000" dirty="0"/>
              <a:t> </a:t>
            </a:r>
            <a:r>
              <a:rPr lang="es-ES" sz="2000" dirty="0" err="1"/>
              <a:t>ezagunen</a:t>
            </a:r>
            <a:r>
              <a:rPr lang="es-ES" sz="2000" dirty="0"/>
              <a:t> </a:t>
            </a:r>
            <a:r>
              <a:rPr lang="es-ES" sz="2000" dirty="0" err="1"/>
              <a:t>artean</a:t>
            </a:r>
            <a:r>
              <a:rPr lang="es-ES" sz="2000" dirty="0"/>
              <a:t>, </a:t>
            </a:r>
            <a:r>
              <a:rPr lang="es-ES" sz="2000" dirty="0" err="1"/>
              <a:t>txertoen</a:t>
            </a:r>
            <a:r>
              <a:rPr lang="es-ES" sz="2000" dirty="0"/>
              <a:t> </a:t>
            </a:r>
            <a:r>
              <a:rPr lang="es-ES" sz="2000" dirty="0" err="1"/>
              <a:t>fabrikazio-prozesuan</a:t>
            </a:r>
            <a:r>
              <a:rPr lang="es-ES" sz="2000" dirty="0"/>
              <a:t> </a:t>
            </a:r>
            <a:r>
              <a:rPr lang="es-ES" sz="2000" dirty="0" err="1"/>
              <a:t>hondakin</a:t>
            </a:r>
            <a:r>
              <a:rPr lang="es-ES" sz="2000" dirty="0"/>
              <a:t> </a:t>
            </a:r>
            <a:r>
              <a:rPr lang="es-ES" sz="2000" dirty="0" err="1"/>
              <a:t>gisa</a:t>
            </a:r>
            <a:r>
              <a:rPr lang="es-ES" sz="2000" dirty="0"/>
              <a:t> </a:t>
            </a:r>
            <a:r>
              <a:rPr lang="es-ES" sz="2000" dirty="0" err="1"/>
              <a:t>gera</a:t>
            </a:r>
            <a:r>
              <a:rPr lang="es-ES" sz="2000" dirty="0"/>
              <a:t> </a:t>
            </a:r>
            <a:r>
              <a:rPr lang="es-ES" sz="2000" dirty="0" err="1"/>
              <a:t>daitezkeen</a:t>
            </a:r>
            <a:r>
              <a:rPr lang="es-ES" sz="2000" dirty="0"/>
              <a:t> </a:t>
            </a:r>
            <a:r>
              <a:rPr lang="es-ES" sz="2000" dirty="0" err="1"/>
              <a:t>arrautza-proteinen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aminoglukosidoen</a:t>
            </a:r>
            <a:r>
              <a:rPr lang="es-ES" sz="2000" dirty="0"/>
              <a:t> </a:t>
            </a:r>
            <a:r>
              <a:rPr lang="es-ES" sz="2000" dirty="0" err="1"/>
              <a:t>aztarnak</a:t>
            </a:r>
            <a:r>
              <a:rPr lang="es-ES" sz="2000" dirty="0"/>
              <a:t> </a:t>
            </a:r>
            <a:r>
              <a:rPr lang="es-ES" sz="2000" dirty="0" err="1"/>
              <a:t>ditugu</a:t>
            </a:r>
            <a:r>
              <a:rPr lang="es-ES" sz="2000" dirty="0"/>
              <a:t>, </a:t>
            </a:r>
            <a:r>
              <a:rPr lang="es-ES" sz="2000" dirty="0" err="1"/>
              <a:t>baita</a:t>
            </a:r>
            <a:r>
              <a:rPr lang="es-ES" sz="2000" dirty="0"/>
              <a:t> ARA </a:t>
            </a:r>
            <a:r>
              <a:rPr lang="es-ES" sz="2000" dirty="0" err="1"/>
              <a:t>IIak</a:t>
            </a:r>
            <a:r>
              <a:rPr lang="es-ES" sz="2000" dirty="0"/>
              <a:t> («</a:t>
            </a:r>
            <a:r>
              <a:rPr lang="es-ES" sz="2000" dirty="0" err="1"/>
              <a:t>sartanak</a:t>
            </a:r>
            <a:r>
              <a:rPr lang="es-ES" sz="2000" dirty="0"/>
              <a:t>») </a:t>
            </a:r>
            <a:r>
              <a:rPr lang="es-ES" sz="2000" dirty="0" err="1"/>
              <a:t>fabrikatzeko</a:t>
            </a:r>
            <a:r>
              <a:rPr lang="es-ES" sz="2000" dirty="0"/>
              <a:t> </a:t>
            </a:r>
            <a:r>
              <a:rPr lang="es-ES" sz="2000" dirty="0" err="1"/>
              <a:t>prozesuan</a:t>
            </a:r>
            <a:r>
              <a:rPr lang="es-ES" sz="2000" dirty="0"/>
              <a:t> </a:t>
            </a:r>
            <a:r>
              <a:rPr lang="es-ES" sz="2000" dirty="0" err="1"/>
              <a:t>agertzen</a:t>
            </a:r>
            <a:r>
              <a:rPr lang="es-ES" sz="2000" dirty="0"/>
              <a:t> </a:t>
            </a:r>
            <a:r>
              <a:rPr lang="es-ES" sz="2000" dirty="0" err="1"/>
              <a:t>diren</a:t>
            </a:r>
            <a:r>
              <a:rPr lang="es-ES" sz="2000" dirty="0"/>
              <a:t> </a:t>
            </a:r>
            <a:r>
              <a:rPr lang="es-ES" sz="2000" dirty="0" err="1"/>
              <a:t>nitrosaminak</a:t>
            </a:r>
            <a:r>
              <a:rPr lang="es-ES" sz="2000" dirty="0"/>
              <a:t> ere; izan ere,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horien</a:t>
            </a:r>
            <a:r>
              <a:rPr lang="es-ES" sz="2000" dirty="0"/>
              <a:t> lote </a:t>
            </a:r>
            <a:r>
              <a:rPr lang="es-ES" sz="2000" dirty="0" err="1"/>
              <a:t>asko</a:t>
            </a:r>
            <a:r>
              <a:rPr lang="es-ES" sz="2000" dirty="0"/>
              <a:t> </a:t>
            </a:r>
            <a:r>
              <a:rPr lang="es-ES" sz="2000" dirty="0" err="1"/>
              <a:t>merkatutik</a:t>
            </a:r>
            <a:r>
              <a:rPr lang="es-ES" sz="2000" dirty="0"/>
              <a:t> </a:t>
            </a:r>
            <a:r>
              <a:rPr lang="es-ES" sz="2000" dirty="0" err="1"/>
              <a:t>atera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izan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hori</a:t>
            </a:r>
            <a:r>
              <a:rPr lang="es-ES" sz="2000" dirty="0"/>
              <a:t> dela eta</a:t>
            </a:r>
            <a:r>
              <a:rPr lang="es-ES" sz="2000" baseline="30000" dirty="0"/>
              <a:t>4,6</a:t>
            </a:r>
            <a:r>
              <a:rPr lang="es-ES" sz="2000" dirty="0"/>
              <a:t>. </a:t>
            </a: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2500568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31450" y="116632"/>
            <a:ext cx="9144000" cy="864096"/>
          </a:xfrm>
        </p:spPr>
        <p:txBody>
          <a:bodyPr/>
          <a:lstStyle/>
          <a:p>
            <a:r>
              <a:rPr lang="es-ES" dirty="0" smtClean="0"/>
              <a:t>LEGERIA</a:t>
            </a:r>
            <a:r>
              <a:rPr lang="es-ES" dirty="0"/>
              <a:t>	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323528" y="1124744"/>
            <a:ext cx="8424936" cy="4104456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2000" b="1" dirty="0" err="1" smtClean="0"/>
              <a:t>Egungo</a:t>
            </a:r>
            <a:r>
              <a:rPr lang="es-ES" sz="2000" b="1" dirty="0" smtClean="0"/>
              <a:t> </a:t>
            </a:r>
            <a:r>
              <a:rPr lang="es-ES" sz="2000" b="1" dirty="0" err="1"/>
              <a:t>legeriak</a:t>
            </a:r>
            <a:r>
              <a:rPr lang="es-ES" sz="2000" b="1" dirty="0"/>
              <a:t> </a:t>
            </a:r>
            <a:r>
              <a:rPr lang="es-ES" sz="2000" b="1" dirty="0" err="1"/>
              <a:t>ezartzen</a:t>
            </a:r>
            <a:r>
              <a:rPr lang="es-ES" sz="2000" b="1" dirty="0"/>
              <a:t> </a:t>
            </a:r>
            <a:r>
              <a:rPr lang="es-ES" sz="2000" b="1" dirty="0" err="1"/>
              <a:t>duenez</a:t>
            </a:r>
            <a:r>
              <a:rPr lang="es-ES" sz="2000" b="1" dirty="0"/>
              <a:t>, </a:t>
            </a:r>
            <a:r>
              <a:rPr lang="es-ES" sz="2000" b="1" dirty="0" err="1"/>
              <a:t>medikamentuen</a:t>
            </a:r>
            <a:r>
              <a:rPr lang="es-ES" sz="2000" b="1" dirty="0"/>
              <a:t> </a:t>
            </a:r>
            <a:r>
              <a:rPr lang="es-ES" sz="2000" b="1" dirty="0" err="1"/>
              <a:t>fitxa</a:t>
            </a:r>
            <a:r>
              <a:rPr lang="es-ES" sz="2000" b="1" dirty="0"/>
              <a:t> </a:t>
            </a:r>
            <a:r>
              <a:rPr lang="es-ES" sz="2000" b="1" dirty="0" err="1"/>
              <a:t>teknikoan</a:t>
            </a:r>
            <a:r>
              <a:rPr lang="es-ES" sz="2000" b="1" dirty="0"/>
              <a:t> eta </a:t>
            </a:r>
            <a:r>
              <a:rPr lang="es-ES" sz="2000" b="1" dirty="0" err="1"/>
              <a:t>prospektuan</a:t>
            </a:r>
            <a:r>
              <a:rPr lang="es-ES" sz="2000" b="1" dirty="0"/>
              <a:t> </a:t>
            </a:r>
            <a:r>
              <a:rPr lang="es-ES" sz="2000" b="1" dirty="0" err="1"/>
              <a:t>adierazi</a:t>
            </a:r>
            <a:r>
              <a:rPr lang="es-ES" sz="2000" b="1" dirty="0"/>
              <a:t> </a:t>
            </a:r>
            <a:r>
              <a:rPr lang="es-ES" sz="2000" b="1" dirty="0" err="1"/>
              <a:t>behar</a:t>
            </a:r>
            <a:r>
              <a:rPr lang="es-ES" sz="2000" b="1" dirty="0"/>
              <a:t> </a:t>
            </a:r>
            <a:r>
              <a:rPr lang="es-ES" sz="2000" b="1" dirty="0" err="1"/>
              <a:t>dira</a:t>
            </a:r>
            <a:r>
              <a:rPr lang="es-ES" sz="2000" b="1" dirty="0"/>
              <a:t> </a:t>
            </a:r>
            <a:r>
              <a:rPr lang="es-ES" sz="2000" b="1" dirty="0" err="1"/>
              <a:t>erabilitako</a:t>
            </a:r>
            <a:r>
              <a:rPr lang="es-ES" sz="2000" b="1" dirty="0"/>
              <a:t> </a:t>
            </a:r>
            <a:r>
              <a:rPr lang="es-ES" sz="2000" b="1" dirty="0" err="1"/>
              <a:t>eszipiente</a:t>
            </a:r>
            <a:r>
              <a:rPr lang="es-ES" sz="2000" b="1" dirty="0"/>
              <a:t> </a:t>
            </a:r>
            <a:r>
              <a:rPr lang="es-ES" sz="2000" b="1" dirty="0" err="1"/>
              <a:t>guztiak</a:t>
            </a:r>
            <a:r>
              <a:rPr lang="es-ES" sz="2000" b="1" dirty="0"/>
              <a:t>, eta </a:t>
            </a:r>
            <a:r>
              <a:rPr lang="es-ES" sz="2000" b="1" dirty="0" err="1"/>
              <a:t>etiketan</a:t>
            </a:r>
            <a:r>
              <a:rPr lang="es-ES" sz="2000" b="1" dirty="0"/>
              <a:t>, «</a:t>
            </a:r>
            <a:r>
              <a:rPr lang="es-ES" sz="2000" b="1" dirty="0" err="1"/>
              <a:t>derrigorrean</a:t>
            </a:r>
            <a:r>
              <a:rPr lang="es-ES" sz="2000" b="1" dirty="0"/>
              <a:t> </a:t>
            </a:r>
            <a:r>
              <a:rPr lang="es-ES" sz="2000" b="1" dirty="0" err="1"/>
              <a:t>adierazi</a:t>
            </a:r>
            <a:r>
              <a:rPr lang="es-ES" sz="2000" b="1" dirty="0"/>
              <a:t> </a:t>
            </a:r>
            <a:r>
              <a:rPr lang="es-ES" sz="2000" b="1" dirty="0" err="1"/>
              <a:t>beharreko</a:t>
            </a:r>
            <a:r>
              <a:rPr lang="es-ES" sz="2000" b="1" dirty="0"/>
              <a:t> </a:t>
            </a:r>
            <a:r>
              <a:rPr lang="es-ES" sz="2000" b="1" dirty="0" err="1"/>
              <a:t>eszipienteak</a:t>
            </a:r>
            <a:r>
              <a:rPr lang="es-ES" sz="2000" b="1" dirty="0"/>
              <a:t>» ere jaso </a:t>
            </a:r>
            <a:r>
              <a:rPr lang="es-ES" sz="2000" b="1" dirty="0" err="1"/>
              <a:t>behar</a:t>
            </a:r>
            <a:r>
              <a:rPr lang="es-ES" sz="2000" b="1" dirty="0"/>
              <a:t> </a:t>
            </a:r>
            <a:r>
              <a:rPr lang="es-ES" sz="2000" b="1" dirty="0" err="1"/>
              <a:t>dira</a:t>
            </a:r>
            <a:r>
              <a:rPr lang="es-ES" sz="2000" dirty="0"/>
              <a:t>. </a:t>
            </a:r>
            <a:r>
              <a:rPr lang="es-ES" sz="2000" dirty="0" err="1"/>
              <a:t>Medikamentu</a:t>
            </a:r>
            <a:r>
              <a:rPr lang="es-ES" sz="2000" dirty="0"/>
              <a:t> </a:t>
            </a:r>
            <a:r>
              <a:rPr lang="es-ES" sz="2000" dirty="0" err="1"/>
              <a:t>injektagarrien</a:t>
            </a:r>
            <a:r>
              <a:rPr lang="es-ES" sz="2000" dirty="0"/>
              <a:t> eta </a:t>
            </a:r>
            <a:r>
              <a:rPr lang="es-ES" sz="2000" dirty="0" err="1"/>
              <a:t>prestakin</a:t>
            </a:r>
            <a:r>
              <a:rPr lang="es-ES" sz="2000" dirty="0"/>
              <a:t> </a:t>
            </a:r>
            <a:r>
              <a:rPr lang="es-ES" sz="2000" dirty="0" err="1"/>
              <a:t>topiko</a:t>
            </a:r>
            <a:r>
              <a:rPr lang="es-ES" sz="2000" dirty="0"/>
              <a:t> eta </a:t>
            </a:r>
            <a:r>
              <a:rPr lang="es-ES" sz="2000" dirty="0" err="1"/>
              <a:t>oftalmologikoen</a:t>
            </a:r>
            <a:r>
              <a:rPr lang="es-ES" sz="2000" dirty="0"/>
              <a:t> </a:t>
            </a:r>
            <a:r>
              <a:rPr lang="es-ES" sz="2000" dirty="0" err="1"/>
              <a:t>kasuan</a:t>
            </a:r>
            <a:r>
              <a:rPr lang="es-ES" sz="2000" dirty="0"/>
              <a:t>, </a:t>
            </a:r>
            <a:r>
              <a:rPr lang="es-ES" sz="2000" dirty="0" err="1"/>
              <a:t>halaber</a:t>
            </a:r>
            <a:r>
              <a:rPr lang="es-ES" sz="2000" dirty="0"/>
              <a:t>, </a:t>
            </a:r>
            <a:r>
              <a:rPr lang="es-ES" sz="2000" dirty="0" err="1"/>
              <a:t>etiketan</a:t>
            </a:r>
            <a:r>
              <a:rPr lang="es-ES" sz="2000" dirty="0"/>
              <a:t> ere </a:t>
            </a:r>
            <a:r>
              <a:rPr lang="es-ES" sz="2000" dirty="0" err="1"/>
              <a:t>adierazi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dira</a:t>
            </a:r>
            <a:r>
              <a:rPr lang="es-ES" sz="2000" dirty="0"/>
              <a:t> </a:t>
            </a:r>
            <a:r>
              <a:rPr lang="es-ES" sz="2000" dirty="0" err="1"/>
              <a:t>eszipiente</a:t>
            </a:r>
            <a:r>
              <a:rPr lang="es-ES" sz="2000" dirty="0"/>
              <a:t> </a:t>
            </a:r>
            <a:r>
              <a:rPr lang="es-ES" sz="2000" dirty="0" smtClean="0"/>
              <a:t>guztiak</a:t>
            </a:r>
            <a:r>
              <a:rPr lang="es-ES" sz="2000" baseline="30000" dirty="0"/>
              <a:t>1,5,7,8</a:t>
            </a:r>
            <a:r>
              <a:rPr lang="es-ES" sz="2000" dirty="0"/>
              <a:t>. </a:t>
            </a:r>
          </a:p>
          <a:p>
            <a:pPr marL="0" indent="0" algn="just">
              <a:buNone/>
            </a:pPr>
            <a:endParaRPr lang="es-ES" sz="1100" dirty="0" smtClean="0"/>
          </a:p>
          <a:p>
            <a:pPr marL="0" indent="0" algn="just">
              <a:buNone/>
            </a:pPr>
            <a:endParaRPr lang="es-ES" sz="1100" dirty="0" smtClean="0"/>
          </a:p>
          <a:p>
            <a:pPr algn="just"/>
            <a:r>
              <a:rPr lang="es-ES" sz="2000" dirty="0" smtClean="0"/>
              <a:t>2018an</a:t>
            </a:r>
            <a:r>
              <a:rPr lang="es-ES" sz="2000" dirty="0"/>
              <a:t>, AEMPS </a:t>
            </a:r>
            <a:r>
              <a:rPr lang="es-ES" sz="2000" dirty="0" err="1"/>
              <a:t>agentziak</a:t>
            </a:r>
            <a:r>
              <a:rPr lang="es-ES" sz="2000" dirty="0"/>
              <a:t> </a:t>
            </a:r>
            <a:r>
              <a:rPr lang="es-ES" sz="2000" dirty="0" err="1"/>
              <a:t>eguneratu</a:t>
            </a:r>
            <a:r>
              <a:rPr lang="es-ES" sz="2000" dirty="0"/>
              <a:t> </a:t>
            </a:r>
            <a:r>
              <a:rPr lang="es-ES" sz="2000" dirty="0" err="1"/>
              <a:t>egin</a:t>
            </a:r>
            <a:r>
              <a:rPr lang="es-ES" sz="2000" dirty="0"/>
              <a:t> du </a:t>
            </a:r>
            <a:r>
              <a:rPr lang="es-ES" sz="2000" dirty="0" err="1"/>
              <a:t>nahitaez</a:t>
            </a:r>
            <a:r>
              <a:rPr lang="es-ES" sz="2000" dirty="0"/>
              <a:t> </a:t>
            </a:r>
            <a:r>
              <a:rPr lang="es-ES" sz="2000" dirty="0" err="1"/>
              <a:t>deklaratu</a:t>
            </a:r>
            <a:r>
              <a:rPr lang="es-ES" sz="2000" dirty="0"/>
              <a:t> </a:t>
            </a:r>
            <a:r>
              <a:rPr lang="es-ES" sz="2000" dirty="0" err="1"/>
              <a:t>beharreko</a:t>
            </a:r>
            <a:r>
              <a:rPr lang="es-ES" sz="2000" dirty="0"/>
              <a:t> </a:t>
            </a:r>
            <a:r>
              <a:rPr lang="es-ES" sz="2000" dirty="0" err="1"/>
              <a:t>eszipienteen</a:t>
            </a:r>
            <a:r>
              <a:rPr lang="es-ES" sz="2000" dirty="0"/>
              <a:t> </a:t>
            </a:r>
            <a:r>
              <a:rPr lang="es-ES" sz="2000" dirty="0" err="1"/>
              <a:t>zerrenda</a:t>
            </a:r>
            <a:r>
              <a:rPr lang="es-ES" sz="2000" dirty="0"/>
              <a:t>, </a:t>
            </a:r>
            <a:r>
              <a:rPr lang="es-ES" sz="2000" dirty="0" err="1"/>
              <a:t>baita</a:t>
            </a:r>
            <a:r>
              <a:rPr lang="es-ES" sz="2000" dirty="0"/>
              <a:t> </a:t>
            </a:r>
            <a:r>
              <a:rPr lang="es-ES" sz="2000" dirty="0" err="1"/>
              <a:t>zer</a:t>
            </a:r>
            <a:r>
              <a:rPr lang="es-ES" sz="2000" dirty="0"/>
              <a:t> </a:t>
            </a:r>
            <a:r>
              <a:rPr lang="es-ES" sz="2000" dirty="0" err="1"/>
              <a:t>informazio</a:t>
            </a:r>
            <a:r>
              <a:rPr lang="es-ES" sz="2000" dirty="0"/>
              <a:t> </a:t>
            </a:r>
            <a:r>
              <a:rPr lang="es-ES" sz="2000" dirty="0" err="1"/>
              <a:t>jarri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</a:t>
            </a:r>
            <a:r>
              <a:rPr lang="es-ES" sz="2000" dirty="0" err="1"/>
              <a:t>zaien</a:t>
            </a:r>
            <a:r>
              <a:rPr lang="es-ES" sz="2000" dirty="0"/>
              <a:t> </a:t>
            </a:r>
            <a:r>
              <a:rPr lang="es-ES" sz="2000" dirty="0" err="1"/>
              <a:t>prospektuan</a:t>
            </a:r>
            <a:r>
              <a:rPr lang="es-ES" sz="2000" dirty="0"/>
              <a:t> eta </a:t>
            </a:r>
            <a:r>
              <a:rPr lang="es-ES" sz="2000" dirty="0" err="1"/>
              <a:t>fitxa</a:t>
            </a:r>
            <a:r>
              <a:rPr lang="es-ES" sz="2000" dirty="0"/>
              <a:t> </a:t>
            </a:r>
            <a:r>
              <a:rPr lang="es-ES" sz="2000" dirty="0" err="1"/>
              <a:t>teknikoan</a:t>
            </a:r>
            <a:r>
              <a:rPr lang="es-ES" sz="2000" dirty="0"/>
              <a:t> </a:t>
            </a:r>
            <a:r>
              <a:rPr lang="es-ES" sz="2000" dirty="0" err="1"/>
              <a:t>eszipiente</a:t>
            </a:r>
            <a:r>
              <a:rPr lang="es-ES" sz="2000" dirty="0"/>
              <a:t> </a:t>
            </a:r>
            <a:r>
              <a:rPr lang="es-ES" sz="2000" dirty="0" err="1"/>
              <a:t>horiek</a:t>
            </a:r>
            <a:r>
              <a:rPr lang="es-ES" sz="2000" dirty="0"/>
              <a:t> </a:t>
            </a:r>
            <a:r>
              <a:rPr lang="es-ES" sz="2000" dirty="0" err="1"/>
              <a:t>ezarritako</a:t>
            </a:r>
            <a:r>
              <a:rPr lang="es-ES" sz="2000" dirty="0"/>
              <a:t> </a:t>
            </a:r>
            <a:r>
              <a:rPr lang="es-ES" sz="2000" dirty="0" err="1"/>
              <a:t>atalasea</a:t>
            </a:r>
            <a:r>
              <a:rPr lang="es-ES" sz="2000" dirty="0"/>
              <a:t> </a:t>
            </a:r>
            <a:r>
              <a:rPr lang="es-ES" sz="2000" dirty="0" err="1"/>
              <a:t>baino</a:t>
            </a:r>
            <a:r>
              <a:rPr lang="es-ES" sz="2000" dirty="0"/>
              <a:t> </a:t>
            </a:r>
            <a:r>
              <a:rPr lang="es-ES" sz="2000" dirty="0" err="1"/>
              <a:t>kantitate</a:t>
            </a:r>
            <a:r>
              <a:rPr lang="es-ES" sz="2000" dirty="0"/>
              <a:t> </a:t>
            </a:r>
            <a:r>
              <a:rPr lang="es-ES" sz="2000" dirty="0" err="1"/>
              <a:t>handiagoan</a:t>
            </a:r>
            <a:r>
              <a:rPr lang="es-ES" sz="2000" dirty="0"/>
              <a:t> </a:t>
            </a:r>
            <a:r>
              <a:rPr lang="es-ES" sz="2000" dirty="0" err="1"/>
              <a:t>dituzten</a:t>
            </a:r>
            <a:r>
              <a:rPr lang="es-ES" sz="2000" dirty="0"/>
              <a:t> </a:t>
            </a:r>
            <a:r>
              <a:rPr lang="es-ES" sz="2000" dirty="0" err="1"/>
              <a:t>medikamentuei</a:t>
            </a:r>
            <a:r>
              <a:rPr lang="es-ES" sz="2000" dirty="0"/>
              <a:t>, hala </a:t>
            </a:r>
            <a:r>
              <a:rPr lang="es-ES" sz="2000" dirty="0" err="1"/>
              <a:t>badagokio</a:t>
            </a:r>
            <a:r>
              <a:rPr lang="es-ES" sz="2000" dirty="0"/>
              <a:t>. </a:t>
            </a:r>
            <a:r>
              <a:rPr lang="es-ES" sz="2000" dirty="0" err="1"/>
              <a:t>Atalasea</a:t>
            </a:r>
            <a:r>
              <a:rPr lang="es-ES" sz="2000" dirty="0"/>
              <a:t> </a:t>
            </a:r>
            <a:r>
              <a:rPr lang="es-ES" sz="2000" dirty="0" err="1"/>
              <a:t>balio</a:t>
            </a:r>
            <a:r>
              <a:rPr lang="es-ES" sz="2000" dirty="0"/>
              <a:t> </a:t>
            </a:r>
            <a:r>
              <a:rPr lang="es-ES" sz="2000" dirty="0" err="1"/>
              <a:t>jakin</a:t>
            </a:r>
            <a:r>
              <a:rPr lang="es-ES" sz="2000" dirty="0"/>
              <a:t> </a:t>
            </a:r>
            <a:r>
              <a:rPr lang="es-ES" sz="2000" dirty="0" err="1"/>
              <a:t>bat</a:t>
            </a:r>
            <a:r>
              <a:rPr lang="es-ES" sz="2000" dirty="0"/>
              <a:t> da, eta </a:t>
            </a:r>
            <a:r>
              <a:rPr lang="es-ES" sz="2000" dirty="0" err="1"/>
              <a:t>balio</a:t>
            </a:r>
            <a:r>
              <a:rPr lang="es-ES" sz="2000" dirty="0"/>
              <a:t> </a:t>
            </a:r>
            <a:r>
              <a:rPr lang="es-ES" sz="2000" dirty="0" err="1"/>
              <a:t>horretan</a:t>
            </a:r>
            <a:r>
              <a:rPr lang="es-ES" sz="2000" dirty="0"/>
              <a:t> </a:t>
            </a:r>
            <a:r>
              <a:rPr lang="es-ES" sz="2000" dirty="0" err="1"/>
              <a:t>edo</a:t>
            </a:r>
            <a:r>
              <a:rPr lang="es-ES" sz="2000" dirty="0"/>
              <a:t> </a:t>
            </a:r>
            <a:r>
              <a:rPr lang="es-ES" sz="2000" dirty="0" err="1"/>
              <a:t>hortik</a:t>
            </a:r>
            <a:r>
              <a:rPr lang="es-ES" sz="2000" dirty="0"/>
              <a:t> </a:t>
            </a:r>
            <a:r>
              <a:rPr lang="es-ES" sz="2000" dirty="0" err="1"/>
              <a:t>gora</a:t>
            </a:r>
            <a:r>
              <a:rPr lang="es-ES" sz="2000" dirty="0"/>
              <a:t> </a:t>
            </a:r>
            <a:r>
              <a:rPr lang="es-ES" sz="2000" dirty="0" err="1"/>
              <a:t>ezinbestean</a:t>
            </a:r>
            <a:r>
              <a:rPr lang="es-ES" sz="2000" dirty="0"/>
              <a:t> </a:t>
            </a:r>
            <a:r>
              <a:rPr lang="es-ES" sz="2000" dirty="0" err="1"/>
              <a:t>txertatu</a:t>
            </a:r>
            <a:r>
              <a:rPr lang="es-ES" sz="2000" dirty="0"/>
              <a:t> </a:t>
            </a:r>
            <a:r>
              <a:rPr lang="es-ES" sz="2000" dirty="0" err="1"/>
              <a:t>behar</a:t>
            </a:r>
            <a:r>
              <a:rPr lang="es-ES" sz="2000" dirty="0"/>
              <a:t> da </a:t>
            </a:r>
            <a:r>
              <a:rPr lang="es-ES" sz="2000" dirty="0" err="1"/>
              <a:t>informazioa</a:t>
            </a:r>
            <a:r>
              <a:rPr lang="es-ES" sz="2000" dirty="0"/>
              <a:t>, </a:t>
            </a:r>
            <a:r>
              <a:rPr lang="es-ES" sz="2000" dirty="0" err="1"/>
              <a:t>baina</a:t>
            </a:r>
            <a:r>
              <a:rPr lang="es-ES" sz="2000" dirty="0"/>
              <a:t> </a:t>
            </a:r>
            <a:r>
              <a:rPr lang="es-ES" sz="2000" dirty="0" err="1"/>
              <a:t>ez</a:t>
            </a:r>
            <a:r>
              <a:rPr lang="es-ES" sz="2000" dirty="0"/>
              <a:t> da </a:t>
            </a:r>
            <a:r>
              <a:rPr lang="es-ES" sz="2000" dirty="0" err="1"/>
              <a:t>segurtasun</a:t>
            </a:r>
            <a:r>
              <a:rPr lang="es-ES" sz="2000" dirty="0"/>
              <a:t>-muga bat</a:t>
            </a:r>
            <a:r>
              <a:rPr lang="es-ES" sz="2000" baseline="30000" dirty="0"/>
              <a:t>8</a:t>
            </a:r>
            <a:r>
              <a:rPr lang="es-ES" sz="2000" dirty="0"/>
              <a:t>. </a:t>
            </a:r>
            <a:r>
              <a:rPr lang="es-ES" sz="2000" dirty="0" smtClean="0"/>
              <a:t>(1.eranskina </a:t>
            </a:r>
            <a:r>
              <a:rPr lang="es-ES" sz="2000" dirty="0" err="1" smtClean="0"/>
              <a:t>ikusi</a:t>
            </a:r>
            <a:r>
              <a:rPr lang="es-ES" sz="2000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756704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88640"/>
            <a:ext cx="9144000" cy="1143000"/>
          </a:xfrm>
        </p:spPr>
        <p:txBody>
          <a:bodyPr/>
          <a:lstStyle/>
          <a:p>
            <a:r>
              <a:rPr lang="es-ES" b="1" dirty="0" smtClean="0"/>
              <a:t>ESZIPIENTEEN AURKAKO ERREAKZIOAK</a:t>
            </a:r>
            <a:r>
              <a:rPr lang="es-ES" dirty="0"/>
              <a:t>	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1340768"/>
            <a:ext cx="8640960" cy="4248472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800" dirty="0" smtClean="0"/>
              <a:t>Ez </a:t>
            </a:r>
            <a:r>
              <a:rPr lang="es-ES" sz="1800" dirty="0"/>
              <a:t>da </a:t>
            </a:r>
            <a:r>
              <a:rPr lang="es-ES" sz="1800" dirty="0" err="1"/>
              <a:t>ohikoa</a:t>
            </a:r>
            <a:r>
              <a:rPr lang="es-ES" sz="1800" dirty="0"/>
              <a:t> </a:t>
            </a:r>
            <a:r>
              <a:rPr lang="es-ES" sz="1800" dirty="0" err="1"/>
              <a:t>eszipienteekiko</a:t>
            </a:r>
            <a:r>
              <a:rPr lang="es-ES" sz="1800" dirty="0"/>
              <a:t>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kaltegarririk</a:t>
            </a:r>
            <a:r>
              <a:rPr lang="es-ES" sz="1800" dirty="0"/>
              <a:t> </a:t>
            </a:r>
            <a:r>
              <a:rPr lang="es-ES" sz="1800" dirty="0" err="1"/>
              <a:t>izatea</a:t>
            </a:r>
            <a:r>
              <a:rPr lang="es-ES" sz="1800" dirty="0"/>
              <a:t>. Hala ere, </a:t>
            </a:r>
            <a:r>
              <a:rPr lang="es-ES" sz="1800" dirty="0" err="1"/>
              <a:t>bibliografian</a:t>
            </a:r>
            <a:r>
              <a:rPr lang="es-ES" sz="1800" dirty="0"/>
              <a:t> </a:t>
            </a:r>
            <a:r>
              <a:rPr lang="es-ES" sz="1800" dirty="0" err="1"/>
              <a:t>kasu</a:t>
            </a:r>
            <a:r>
              <a:rPr lang="es-ES" sz="1800" dirty="0"/>
              <a:t> </a:t>
            </a:r>
            <a:r>
              <a:rPr lang="es-ES" sz="1800" dirty="0" err="1"/>
              <a:t>batzuk</a:t>
            </a:r>
            <a:r>
              <a:rPr lang="es-ES" sz="1800" dirty="0"/>
              <a:t> </a:t>
            </a:r>
            <a:r>
              <a:rPr lang="es-ES" sz="1800" dirty="0" err="1"/>
              <a:t>deskribatu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, </a:t>
            </a:r>
            <a:r>
              <a:rPr lang="es-ES" sz="1800" dirty="0" err="1"/>
              <a:t>zeinetan</a:t>
            </a:r>
            <a:r>
              <a:rPr lang="es-ES" sz="1800" dirty="0"/>
              <a:t> </a:t>
            </a:r>
            <a:r>
              <a:rPr lang="es-ES" sz="1800" dirty="0" err="1"/>
              <a:t>eszipiente</a:t>
            </a:r>
            <a:r>
              <a:rPr lang="es-ES" sz="1800" dirty="0"/>
              <a:t> </a:t>
            </a:r>
            <a:r>
              <a:rPr lang="es-ES" sz="1800" dirty="0" err="1"/>
              <a:t>jakin</a:t>
            </a:r>
            <a:r>
              <a:rPr lang="es-ES" sz="1800" dirty="0"/>
              <a:t> </a:t>
            </a:r>
            <a:r>
              <a:rPr lang="es-ES" sz="1800" dirty="0" err="1"/>
              <a:t>batzuekiko</a:t>
            </a:r>
            <a:r>
              <a:rPr lang="es-ES" sz="1800" dirty="0"/>
              <a:t> </a:t>
            </a:r>
            <a:r>
              <a:rPr lang="es-ES" sz="1800" dirty="0" err="1"/>
              <a:t>sentikortasuna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pazienteek</a:t>
            </a:r>
            <a:r>
              <a:rPr lang="es-ES" sz="1800" dirty="0"/>
              <a:t>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alergikoak</a:t>
            </a:r>
            <a:r>
              <a:rPr lang="es-ES" sz="1800" dirty="0"/>
              <a:t> izan </a:t>
            </a:r>
            <a:r>
              <a:rPr lang="es-ES" sz="1800" dirty="0" err="1"/>
              <a:t>dituzten</a:t>
            </a:r>
            <a:r>
              <a:rPr lang="es-ES" sz="1800" dirty="0"/>
              <a:t>. </a:t>
            </a:r>
            <a:r>
              <a:rPr lang="es-ES" sz="1800" dirty="0" err="1"/>
              <a:t>Halako</a:t>
            </a:r>
            <a:r>
              <a:rPr lang="es-ES" sz="1800" dirty="0"/>
              <a:t>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alergikoak</a:t>
            </a:r>
            <a:r>
              <a:rPr lang="es-ES" sz="1800" dirty="0"/>
              <a:t> </a:t>
            </a:r>
            <a:r>
              <a:rPr lang="es-ES" sz="1800" dirty="0" err="1"/>
              <a:t>gutxitan</a:t>
            </a:r>
            <a:r>
              <a:rPr lang="es-ES" sz="1800" dirty="0"/>
              <a:t> </a:t>
            </a:r>
            <a:r>
              <a:rPr lang="es-ES" sz="1800" dirty="0" err="1"/>
              <a:t>gertatzen</a:t>
            </a:r>
            <a:r>
              <a:rPr lang="es-ES" sz="1800" dirty="0"/>
              <a:t> </a:t>
            </a:r>
            <a:r>
              <a:rPr lang="es-ES" sz="1800" dirty="0" err="1"/>
              <a:t>badira</a:t>
            </a:r>
            <a:r>
              <a:rPr lang="es-ES" sz="1800" dirty="0"/>
              <a:t> ere, </a:t>
            </a:r>
            <a:r>
              <a:rPr lang="es-ES" sz="1800" dirty="0" err="1"/>
              <a:t>klinikoki</a:t>
            </a:r>
            <a:r>
              <a:rPr lang="es-ES" sz="1800" dirty="0"/>
              <a:t> </a:t>
            </a:r>
            <a:r>
              <a:rPr lang="es-ES" sz="1800" dirty="0" err="1"/>
              <a:t>esanguratsuak</a:t>
            </a:r>
            <a:r>
              <a:rPr lang="es-ES" sz="1800" dirty="0"/>
              <a:t> izan </a:t>
            </a:r>
            <a:r>
              <a:rPr lang="es-ES" sz="1800" dirty="0" err="1"/>
              <a:t>daitezke</a:t>
            </a:r>
            <a:r>
              <a:rPr lang="es-ES" sz="1800" dirty="0"/>
              <a:t>, eta </a:t>
            </a:r>
            <a:r>
              <a:rPr lang="es-ES" sz="1800" dirty="0" err="1"/>
              <a:t>larruazaleko</a:t>
            </a:r>
            <a:r>
              <a:rPr lang="es-ES" sz="1800" dirty="0"/>
              <a:t> </a:t>
            </a:r>
            <a:r>
              <a:rPr lang="es-ES" sz="1800" dirty="0" err="1"/>
              <a:t>erreakzioak</a:t>
            </a:r>
            <a:r>
              <a:rPr lang="es-ES" sz="1800" dirty="0"/>
              <a:t> izan </a:t>
            </a:r>
            <a:r>
              <a:rPr lang="es-ES" sz="1800" dirty="0" err="1"/>
              <a:t>daitezke</a:t>
            </a:r>
            <a:r>
              <a:rPr lang="es-ES" sz="1800" dirty="0"/>
              <a:t>, </a:t>
            </a:r>
            <a:r>
              <a:rPr lang="es-ES" sz="1800" dirty="0" err="1"/>
              <a:t>arinenak</a:t>
            </a:r>
            <a:r>
              <a:rPr lang="es-ES" sz="1800" dirty="0"/>
              <a:t>,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alergiko</a:t>
            </a:r>
            <a:r>
              <a:rPr lang="es-ES" sz="1800" dirty="0"/>
              <a:t> </a:t>
            </a:r>
            <a:r>
              <a:rPr lang="es-ES" sz="1800" dirty="0" err="1"/>
              <a:t>larrietaraino</a:t>
            </a:r>
            <a:r>
              <a:rPr lang="es-ES" sz="1800" dirty="0"/>
              <a:t>, </a:t>
            </a:r>
            <a:r>
              <a:rPr lang="es-ES" sz="1800" dirty="0" err="1"/>
              <a:t>anafilaxi</a:t>
            </a:r>
            <a:r>
              <a:rPr lang="es-ES" sz="1800" dirty="0"/>
              <a:t> </a:t>
            </a:r>
            <a:r>
              <a:rPr lang="es-ES" sz="1800" dirty="0" err="1"/>
              <a:t>dokumentatu</a:t>
            </a:r>
            <a:r>
              <a:rPr lang="es-ES" sz="1800" dirty="0"/>
              <a:t> eta </a:t>
            </a:r>
            <a:r>
              <a:rPr lang="es-ES" sz="1800" dirty="0" err="1"/>
              <a:t>guzti</a:t>
            </a:r>
            <a:r>
              <a:rPr lang="es-ES" sz="1800" dirty="0"/>
              <a:t>. </a:t>
            </a:r>
            <a:r>
              <a:rPr lang="es-ES" sz="1800" dirty="0" err="1"/>
              <a:t>Bestelako</a:t>
            </a:r>
            <a:r>
              <a:rPr lang="es-ES" sz="1800" dirty="0"/>
              <a:t> </a:t>
            </a:r>
            <a:r>
              <a:rPr lang="es-ES" sz="1800" dirty="0" err="1"/>
              <a:t>arazoak</a:t>
            </a:r>
            <a:r>
              <a:rPr lang="es-ES" sz="1800" dirty="0"/>
              <a:t> ere </a:t>
            </a:r>
            <a:r>
              <a:rPr lang="es-ES" sz="1800" dirty="0" err="1"/>
              <a:t>deskribatu</a:t>
            </a:r>
            <a:r>
              <a:rPr lang="es-ES" sz="1800" dirty="0"/>
              <a:t> izan </a:t>
            </a:r>
            <a:r>
              <a:rPr lang="es-ES" sz="1800" dirty="0" err="1" smtClean="0"/>
              <a:t>dira</a:t>
            </a:r>
            <a:r>
              <a:rPr lang="es-ES" sz="1800" dirty="0"/>
              <a:t> </a:t>
            </a:r>
            <a:r>
              <a:rPr lang="es-ES" sz="1800" dirty="0" smtClean="0"/>
              <a:t>(</a:t>
            </a:r>
            <a:r>
              <a:rPr lang="es-ES" sz="1800" dirty="0" err="1" smtClean="0"/>
              <a:t>elikadura-intolerantziak</a:t>
            </a:r>
            <a:r>
              <a:rPr lang="es-ES" sz="1800" dirty="0"/>
              <a:t>, </a:t>
            </a:r>
            <a:r>
              <a:rPr lang="es-ES" sz="1800" dirty="0" err="1"/>
              <a:t>elkarreraginak</a:t>
            </a:r>
            <a:r>
              <a:rPr lang="es-ES" sz="1800" dirty="0"/>
              <a:t> </a:t>
            </a:r>
            <a:r>
              <a:rPr lang="es-ES" sz="1800" dirty="0" err="1"/>
              <a:t>farmakoekin</a:t>
            </a:r>
            <a:r>
              <a:rPr lang="es-ES" sz="1800" dirty="0"/>
              <a:t>, eta </a:t>
            </a:r>
            <a:r>
              <a:rPr lang="es-ES" sz="1800" dirty="0" err="1"/>
              <a:t>arazoak</a:t>
            </a:r>
            <a:r>
              <a:rPr lang="es-ES" sz="1800" dirty="0"/>
              <a:t> </a:t>
            </a:r>
            <a:r>
              <a:rPr lang="es-ES" sz="1800" dirty="0" err="1"/>
              <a:t>populazio</a:t>
            </a:r>
            <a:r>
              <a:rPr lang="es-ES" sz="1800" dirty="0"/>
              <a:t> </a:t>
            </a:r>
            <a:r>
              <a:rPr lang="es-ES" sz="1800" dirty="0" err="1" smtClean="0"/>
              <a:t>pediatrikoarekin</a:t>
            </a:r>
            <a:r>
              <a:rPr lang="es-ES" sz="1800" dirty="0" smtClean="0"/>
              <a:t>) </a:t>
            </a:r>
            <a:r>
              <a:rPr lang="es-ES" sz="1800" baseline="30000" dirty="0"/>
              <a:t>10,11</a:t>
            </a:r>
            <a:r>
              <a:rPr lang="es-ES" sz="1100" dirty="0"/>
              <a:t>. </a:t>
            </a:r>
          </a:p>
          <a:p>
            <a:pPr algn="just"/>
            <a:endParaRPr lang="es-ES" sz="1100" dirty="0">
              <a:solidFill>
                <a:srgbClr val="FF0000"/>
              </a:solidFill>
            </a:endParaRPr>
          </a:p>
          <a:p>
            <a:pPr algn="just"/>
            <a:r>
              <a:rPr lang="es-ES" sz="1800" dirty="0" err="1" smtClean="0"/>
              <a:t>Baliteke</a:t>
            </a:r>
            <a:r>
              <a:rPr lang="es-ES" sz="1800" dirty="0" smtClean="0"/>
              <a:t> </a:t>
            </a:r>
            <a:r>
              <a:rPr lang="es-ES" sz="1800" dirty="0" err="1"/>
              <a:t>eszipienteek</a:t>
            </a:r>
            <a:r>
              <a:rPr lang="es-ES" sz="1800" dirty="0"/>
              <a:t> </a:t>
            </a:r>
            <a:r>
              <a:rPr lang="es-ES" sz="1800" dirty="0" err="1"/>
              <a:t>eragindako</a:t>
            </a:r>
            <a:r>
              <a:rPr lang="es-ES" sz="1800" dirty="0"/>
              <a:t>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indibidualak</a:t>
            </a:r>
            <a:r>
              <a:rPr lang="es-ES" sz="1800" dirty="0"/>
              <a:t> </a:t>
            </a:r>
            <a:r>
              <a:rPr lang="es-ES" sz="1800" dirty="0" err="1"/>
              <a:t>konturatu</a:t>
            </a:r>
            <a:r>
              <a:rPr lang="es-ES" sz="1800" dirty="0"/>
              <a:t> </a:t>
            </a:r>
            <a:r>
              <a:rPr lang="es-ES" sz="1800" dirty="0" err="1"/>
              <a:t>gabe</a:t>
            </a:r>
            <a:r>
              <a:rPr lang="es-ES" sz="1800" dirty="0"/>
              <a:t> </a:t>
            </a:r>
            <a:r>
              <a:rPr lang="es-ES" sz="1800" dirty="0" err="1"/>
              <a:t>gertatzea</a:t>
            </a:r>
            <a:r>
              <a:rPr lang="es-ES" sz="1800" dirty="0"/>
              <a:t> eta, </a:t>
            </a:r>
            <a:r>
              <a:rPr lang="es-ES" sz="1800" dirty="0" err="1"/>
              <a:t>horrenbestez</a:t>
            </a:r>
            <a:r>
              <a:rPr lang="es-ES" sz="1800" dirty="0"/>
              <a:t>, </a:t>
            </a:r>
            <a:r>
              <a:rPr lang="es-ES" sz="1800" dirty="0" err="1"/>
              <a:t>ez</a:t>
            </a:r>
            <a:r>
              <a:rPr lang="es-ES" sz="1800" dirty="0"/>
              <a:t> </a:t>
            </a:r>
            <a:r>
              <a:rPr lang="es-ES" sz="1800" dirty="0" err="1"/>
              <a:t>jakinaraztea</a:t>
            </a:r>
            <a:r>
              <a:rPr lang="es-ES" sz="1800" dirty="0"/>
              <a:t>. </a:t>
            </a:r>
            <a:r>
              <a:rPr lang="es-ES" sz="1800" b="1" dirty="0"/>
              <a:t>Izan ere, </a:t>
            </a:r>
            <a:r>
              <a:rPr lang="es-ES" sz="1800" b="1" dirty="0" err="1"/>
              <a:t>ondorio</a:t>
            </a:r>
            <a:r>
              <a:rPr lang="es-ES" sz="1800" b="1" dirty="0"/>
              <a:t> </a:t>
            </a:r>
            <a:r>
              <a:rPr lang="es-ES" sz="1800" b="1" dirty="0" err="1"/>
              <a:t>kaltegarriren</a:t>
            </a:r>
            <a:r>
              <a:rPr lang="es-ES" sz="1800" b="1" dirty="0"/>
              <a:t> </a:t>
            </a:r>
            <a:r>
              <a:rPr lang="es-ES" sz="1800" b="1" dirty="0" err="1"/>
              <a:t>bat</a:t>
            </a:r>
            <a:r>
              <a:rPr lang="es-ES" sz="1800" b="1" dirty="0"/>
              <a:t> </a:t>
            </a:r>
            <a:r>
              <a:rPr lang="es-ES" sz="1800" b="1" dirty="0" err="1"/>
              <a:t>agertuz</a:t>
            </a:r>
            <a:r>
              <a:rPr lang="es-ES" sz="1800" b="1" dirty="0"/>
              <a:t> </a:t>
            </a:r>
            <a:r>
              <a:rPr lang="es-ES" sz="1800" b="1" dirty="0" err="1"/>
              <a:t>gero</a:t>
            </a:r>
            <a:r>
              <a:rPr lang="es-ES" sz="1800" b="1" dirty="0"/>
              <a:t>, </a:t>
            </a:r>
            <a:r>
              <a:rPr lang="es-ES" sz="1800" b="1" dirty="0" err="1"/>
              <a:t>printzipio</a:t>
            </a:r>
            <a:r>
              <a:rPr lang="es-ES" sz="1800" b="1" dirty="0"/>
              <a:t> </a:t>
            </a:r>
            <a:r>
              <a:rPr lang="es-ES" sz="1800" b="1" dirty="0" err="1"/>
              <a:t>aktiboari</a:t>
            </a:r>
            <a:r>
              <a:rPr lang="es-ES" sz="1800" b="1" dirty="0"/>
              <a:t> </a:t>
            </a:r>
            <a:r>
              <a:rPr lang="es-ES" sz="1800" b="1" dirty="0" err="1"/>
              <a:t>leporatu</a:t>
            </a:r>
            <a:r>
              <a:rPr lang="es-ES" sz="1800" b="1" dirty="0"/>
              <a:t> </a:t>
            </a:r>
            <a:r>
              <a:rPr lang="es-ES" sz="1800" b="1" dirty="0" err="1"/>
              <a:t>ohi</a:t>
            </a:r>
            <a:r>
              <a:rPr lang="es-ES" sz="1800" b="1" dirty="0"/>
              <a:t> </a:t>
            </a:r>
            <a:r>
              <a:rPr lang="es-ES" sz="1800" b="1" dirty="0" err="1"/>
              <a:t>zaio</a:t>
            </a:r>
            <a:r>
              <a:rPr lang="es-ES" sz="1800" b="1" dirty="0"/>
              <a:t>, eta </a:t>
            </a:r>
            <a:r>
              <a:rPr lang="es-ES" sz="1800" b="1" dirty="0" err="1"/>
              <a:t>ez</a:t>
            </a:r>
            <a:r>
              <a:rPr lang="es-ES" sz="1800" b="1" dirty="0"/>
              <a:t> </a:t>
            </a:r>
            <a:r>
              <a:rPr lang="es-ES" sz="1800" b="1" dirty="0" err="1"/>
              <a:t>eszipienteari</a:t>
            </a:r>
            <a:r>
              <a:rPr lang="es-ES" sz="1800" b="1" dirty="0"/>
              <a:t>. </a:t>
            </a:r>
            <a:r>
              <a:rPr lang="es-ES" sz="1800" dirty="0" err="1"/>
              <a:t>Eszipienteekiko</a:t>
            </a:r>
            <a:r>
              <a:rPr lang="es-ES" sz="1800" dirty="0"/>
              <a:t> </a:t>
            </a:r>
            <a:r>
              <a:rPr lang="es-ES" sz="1800" dirty="0" err="1"/>
              <a:t>erreakzio</a:t>
            </a:r>
            <a:r>
              <a:rPr lang="es-ES" sz="1800" dirty="0"/>
              <a:t> </a:t>
            </a:r>
            <a:r>
              <a:rPr lang="es-ES" sz="1800" dirty="0" err="1"/>
              <a:t>horietako</a:t>
            </a:r>
            <a:r>
              <a:rPr lang="es-ES" sz="1800" dirty="0"/>
              <a:t> </a:t>
            </a:r>
            <a:r>
              <a:rPr lang="es-ES" sz="1800" dirty="0" err="1"/>
              <a:t>asko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</a:t>
            </a:r>
            <a:r>
              <a:rPr lang="es-ES" sz="1800" dirty="0" err="1"/>
              <a:t>identifikatu</a:t>
            </a:r>
            <a:r>
              <a:rPr lang="es-ES" sz="1800" dirty="0"/>
              <a:t> </a:t>
            </a:r>
            <a:r>
              <a:rPr lang="es-ES" sz="1800" dirty="0" err="1"/>
              <a:t>ahal</a:t>
            </a:r>
            <a:r>
              <a:rPr lang="es-ES" sz="1800" dirty="0"/>
              <a:t> izan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eraginpeko</a:t>
            </a:r>
            <a:r>
              <a:rPr lang="es-ES" sz="1800" dirty="0"/>
              <a:t> </a:t>
            </a:r>
            <a:r>
              <a:rPr lang="es-ES" sz="1800" dirty="0" err="1"/>
              <a:t>pertsonak</a:t>
            </a:r>
            <a:r>
              <a:rPr lang="es-ES" sz="1800" dirty="0"/>
              <a:t>, </a:t>
            </a:r>
            <a:r>
              <a:rPr lang="es-ES" sz="1800" dirty="0" err="1"/>
              <a:t>medikamentu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baino</a:t>
            </a:r>
            <a:r>
              <a:rPr lang="es-ES" sz="1800" dirty="0"/>
              <a:t> </a:t>
            </a:r>
            <a:r>
              <a:rPr lang="es-ES" sz="1800" dirty="0" err="1"/>
              <a:t>gehiago</a:t>
            </a:r>
            <a:r>
              <a:rPr lang="es-ES" sz="1800" dirty="0"/>
              <a:t> </a:t>
            </a:r>
            <a:r>
              <a:rPr lang="es-ES" sz="1800" dirty="0" err="1"/>
              <a:t>hartuta</a:t>
            </a:r>
            <a:r>
              <a:rPr lang="es-ES" sz="1800" dirty="0"/>
              <a:t> ere, </a:t>
            </a:r>
            <a:r>
              <a:rPr lang="es-ES" sz="1800" dirty="0" err="1"/>
              <a:t>kontrako</a:t>
            </a:r>
            <a:r>
              <a:rPr lang="es-ES" sz="1800" dirty="0"/>
              <a:t> </a:t>
            </a:r>
            <a:r>
              <a:rPr lang="es-ES" sz="1800" dirty="0" err="1"/>
              <a:t>ondorio</a:t>
            </a:r>
            <a:r>
              <a:rPr lang="es-ES" sz="1800" dirty="0"/>
              <a:t> </a:t>
            </a:r>
            <a:r>
              <a:rPr lang="es-ES" sz="1800" dirty="0" err="1"/>
              <a:t>berbera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 smtClean="0"/>
              <a:t>antzekoa</a:t>
            </a:r>
            <a:r>
              <a:rPr lang="es-ES" sz="1800" dirty="0" err="1"/>
              <a:t>izan</a:t>
            </a:r>
            <a:r>
              <a:rPr lang="es-ES" sz="1800" dirty="0"/>
              <a:t> </a:t>
            </a:r>
            <a:r>
              <a:rPr lang="es-ES" sz="1800" dirty="0" err="1"/>
              <a:t>ondoren</a:t>
            </a:r>
            <a:r>
              <a:rPr lang="es-ES" sz="1800" dirty="0"/>
              <a:t>,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erreakzioak</a:t>
            </a:r>
            <a:r>
              <a:rPr lang="es-ES" sz="1800" dirty="0"/>
              <a:t> </a:t>
            </a:r>
            <a:r>
              <a:rPr lang="es-ES" sz="1800" dirty="0" err="1"/>
              <a:t>marka</a:t>
            </a:r>
            <a:r>
              <a:rPr lang="es-ES" sz="1800" dirty="0"/>
              <a:t> </a:t>
            </a:r>
            <a:r>
              <a:rPr lang="es-ES" sz="1800" dirty="0" err="1"/>
              <a:t>jakin</a:t>
            </a:r>
            <a:r>
              <a:rPr lang="es-ES" sz="1800" dirty="0"/>
              <a:t> </a:t>
            </a:r>
            <a:r>
              <a:rPr lang="es-ES" sz="1800" dirty="0" err="1"/>
              <a:t>batzuekin</a:t>
            </a:r>
            <a:r>
              <a:rPr lang="es-ES" sz="1800" dirty="0"/>
              <a:t> </a:t>
            </a:r>
            <a:r>
              <a:rPr lang="es-ES" sz="1800" dirty="0" err="1"/>
              <a:t>bakarrik</a:t>
            </a:r>
            <a:r>
              <a:rPr lang="es-ES" sz="1800" dirty="0"/>
              <a:t> —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batzuekin</a:t>
            </a:r>
            <a:r>
              <a:rPr lang="es-ES" sz="1800" dirty="0"/>
              <a:t> </a:t>
            </a:r>
            <a:r>
              <a:rPr lang="es-ES" sz="1800" dirty="0" err="1"/>
              <a:t>ez</a:t>
            </a:r>
            <a:r>
              <a:rPr lang="es-ES" sz="1800" dirty="0"/>
              <a:t>— izan eta gero</a:t>
            </a:r>
            <a:r>
              <a:rPr lang="es-ES" sz="1800" baseline="30000" dirty="0"/>
              <a:t>4,10</a:t>
            </a:r>
            <a:r>
              <a:rPr lang="es-ES" sz="1800" dirty="0"/>
              <a:t>. </a:t>
            </a:r>
            <a:r>
              <a:rPr lang="es-ES" sz="1800" dirty="0" smtClean="0"/>
              <a:t> </a:t>
            </a:r>
            <a:endParaRPr lang="es-ES" sz="1800" baseline="30000" dirty="0"/>
          </a:p>
          <a:p>
            <a:pPr algn="just"/>
            <a:endParaRPr lang="es-ES" sz="16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5857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133350"/>
            <a:ext cx="9144000" cy="1143000"/>
          </a:xfrm>
        </p:spPr>
        <p:txBody>
          <a:bodyPr/>
          <a:lstStyle/>
          <a:p>
            <a:r>
              <a:rPr lang="es-ES" b="1" dirty="0"/>
              <a:t>ESZIPIENTEEN AURKAKO ERREAKZIOAK </a:t>
            </a:r>
            <a:r>
              <a:rPr lang="es-ES" dirty="0"/>
              <a:t>	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3463" y="1276350"/>
            <a:ext cx="7077075" cy="430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8067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20675" y="188640"/>
            <a:ext cx="9144000" cy="1143000"/>
          </a:xfrm>
        </p:spPr>
        <p:txBody>
          <a:bodyPr/>
          <a:lstStyle/>
          <a:p>
            <a:r>
              <a:rPr lang="es-ES" b="1" dirty="0" smtClean="0"/>
              <a:t>ARAZORIK </a:t>
            </a:r>
            <a:r>
              <a:rPr lang="es-ES" b="1" dirty="0"/>
              <a:t>OHIKOENAK ESZIPIENTEEKIN</a:t>
            </a:r>
            <a:r>
              <a:rPr lang="es-ES" dirty="0" smtClean="0"/>
              <a:t> </a:t>
            </a:r>
            <a:r>
              <a:rPr lang="es-ES" dirty="0"/>
              <a:t>	</a:t>
            </a:r>
          </a:p>
        </p:txBody>
      </p:sp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143508" y="2420888"/>
            <a:ext cx="8424936" cy="3024336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800" dirty="0" err="1" smtClean="0"/>
              <a:t>Laktosa</a:t>
            </a:r>
            <a:r>
              <a:rPr lang="es-ES" sz="1800" dirty="0" smtClean="0"/>
              <a:t> </a:t>
            </a:r>
            <a:r>
              <a:rPr lang="es-ES" sz="1800" dirty="0" err="1"/>
              <a:t>askotan</a:t>
            </a:r>
            <a:r>
              <a:rPr lang="es-ES" sz="1800" dirty="0"/>
              <a:t> </a:t>
            </a:r>
            <a:r>
              <a:rPr lang="es-ES" sz="1800" dirty="0" err="1"/>
              <a:t>erabiltzen</a:t>
            </a:r>
            <a:r>
              <a:rPr lang="es-ES" sz="1800" dirty="0"/>
              <a:t> da </a:t>
            </a:r>
            <a:r>
              <a:rPr lang="es-ES" sz="1800" dirty="0" err="1"/>
              <a:t>kapsulen</a:t>
            </a:r>
            <a:r>
              <a:rPr lang="es-ES" sz="1800" dirty="0"/>
              <a:t>, </a:t>
            </a:r>
            <a:r>
              <a:rPr lang="es-ES" sz="1800" dirty="0" err="1"/>
              <a:t>konprimatuen</a:t>
            </a:r>
            <a:r>
              <a:rPr lang="es-ES" sz="1800" dirty="0"/>
              <a:t>, </a:t>
            </a:r>
            <a:r>
              <a:rPr lang="es-ES" sz="1800" dirty="0" err="1"/>
              <a:t>hauts</a:t>
            </a:r>
            <a:r>
              <a:rPr lang="es-ES" sz="1800" dirty="0"/>
              <a:t> </a:t>
            </a:r>
            <a:r>
              <a:rPr lang="es-ES" sz="1800" dirty="0" err="1"/>
              <a:t>lehorreko</a:t>
            </a:r>
            <a:r>
              <a:rPr lang="es-ES" sz="1800" dirty="0"/>
              <a:t> </a:t>
            </a:r>
            <a:r>
              <a:rPr lang="es-ES" sz="1800" dirty="0" err="1"/>
              <a:t>inhalagailuen</a:t>
            </a:r>
            <a:r>
              <a:rPr lang="es-ES" sz="1800" dirty="0"/>
              <a:t> eta abarren </a:t>
            </a:r>
            <a:r>
              <a:rPr lang="es-ES" sz="1800" dirty="0" err="1"/>
              <a:t>fabrikazioan</a:t>
            </a:r>
            <a:r>
              <a:rPr lang="es-ES" sz="1800" dirty="0"/>
              <a:t>. </a:t>
            </a:r>
            <a:r>
              <a:rPr lang="es-ES" sz="1800" dirty="0" err="1"/>
              <a:t>Nahitaez</a:t>
            </a:r>
            <a:r>
              <a:rPr lang="es-ES" sz="1800" dirty="0"/>
              <a:t> </a:t>
            </a:r>
            <a:r>
              <a:rPr lang="es-ES" sz="1800" dirty="0" err="1"/>
              <a:t>deklaratu</a:t>
            </a:r>
            <a:r>
              <a:rPr lang="es-ES" sz="1800" dirty="0"/>
              <a:t> </a:t>
            </a:r>
            <a:r>
              <a:rPr lang="es-ES" sz="1800" dirty="0" err="1"/>
              <a:t>beharreko</a:t>
            </a:r>
            <a:r>
              <a:rPr lang="es-ES" sz="1800" dirty="0"/>
              <a:t> </a:t>
            </a:r>
            <a:r>
              <a:rPr lang="es-ES" sz="1800" dirty="0" err="1"/>
              <a:t>eszipientea</a:t>
            </a:r>
            <a:r>
              <a:rPr lang="es-ES" sz="1800" dirty="0"/>
              <a:t> da eta, </a:t>
            </a:r>
            <a:r>
              <a:rPr lang="es-ES" sz="1800" dirty="0" err="1"/>
              <a:t>horregatik</a:t>
            </a:r>
            <a:r>
              <a:rPr lang="es-ES" sz="1800" dirty="0"/>
              <a:t>, </a:t>
            </a:r>
            <a:r>
              <a:rPr lang="es-ES" sz="1800" dirty="0" err="1"/>
              <a:t>etiketan</a:t>
            </a:r>
            <a:r>
              <a:rPr lang="es-ES" sz="1800" dirty="0"/>
              <a:t>, </a:t>
            </a:r>
            <a:r>
              <a:rPr lang="es-ES" sz="1800" dirty="0" err="1"/>
              <a:t>prospektuan</a:t>
            </a:r>
            <a:r>
              <a:rPr lang="es-ES" sz="1800" dirty="0"/>
              <a:t> eta </a:t>
            </a:r>
            <a:r>
              <a:rPr lang="es-ES" sz="1800" dirty="0" err="1"/>
              <a:t>fitxa</a:t>
            </a:r>
            <a:r>
              <a:rPr lang="es-ES" sz="1800" dirty="0"/>
              <a:t> </a:t>
            </a:r>
            <a:r>
              <a:rPr lang="es-ES" sz="1800" dirty="0" err="1"/>
              <a:t>teknikoan</a:t>
            </a:r>
            <a:r>
              <a:rPr lang="es-ES" sz="1800" dirty="0"/>
              <a:t> jaso </a:t>
            </a:r>
            <a:r>
              <a:rPr lang="es-ES" sz="1800" dirty="0" err="1"/>
              <a:t>egin</a:t>
            </a:r>
            <a:r>
              <a:rPr lang="es-ES" sz="1800" dirty="0"/>
              <a:t> </a:t>
            </a:r>
            <a:r>
              <a:rPr lang="es-ES" sz="1800" dirty="0" err="1"/>
              <a:t>behar</a:t>
            </a:r>
            <a:r>
              <a:rPr lang="es-ES" sz="1800" dirty="0"/>
              <a:t> </a:t>
            </a:r>
            <a:r>
              <a:rPr lang="es-ES" sz="1800" dirty="0" err="1"/>
              <a:t>dira</a:t>
            </a:r>
            <a:r>
              <a:rPr lang="es-ES" sz="1800" dirty="0"/>
              <a:t> </a:t>
            </a:r>
            <a:r>
              <a:rPr lang="es-ES" sz="1800" dirty="0" err="1"/>
              <a:t>hauek</a:t>
            </a:r>
            <a:r>
              <a:rPr lang="es-ES" sz="1800" dirty="0"/>
              <a:t>: </a:t>
            </a:r>
            <a:r>
              <a:rPr lang="es-ES" sz="1800" dirty="0" err="1"/>
              <a:t>medikamentuak</a:t>
            </a:r>
            <a:r>
              <a:rPr lang="es-ES" sz="1800" dirty="0"/>
              <a:t> </a:t>
            </a:r>
            <a:r>
              <a:rPr lang="es-ES" sz="1800" dirty="0" err="1"/>
              <a:t>laktosa</a:t>
            </a:r>
            <a:r>
              <a:rPr lang="es-ES" sz="1800" dirty="0"/>
              <a:t> </a:t>
            </a:r>
            <a:r>
              <a:rPr lang="es-ES" sz="1800" dirty="0" err="1"/>
              <a:t>ote</a:t>
            </a:r>
            <a:r>
              <a:rPr lang="es-ES" sz="1800" dirty="0"/>
              <a:t> </a:t>
            </a:r>
            <a:r>
              <a:rPr lang="es-ES" sz="1800" dirty="0" err="1" smtClean="0"/>
              <a:t>duen</a:t>
            </a:r>
            <a:r>
              <a:rPr lang="es-ES" sz="1800" dirty="0"/>
              <a:t> </a:t>
            </a:r>
            <a:r>
              <a:rPr lang="es-ES" sz="1800" dirty="0" smtClean="0"/>
              <a:t>eta </a:t>
            </a:r>
            <a:r>
              <a:rPr lang="es-ES" sz="1800" dirty="0" err="1"/>
              <a:t>izatekotan</a:t>
            </a:r>
            <a:r>
              <a:rPr lang="es-ES" sz="1800" dirty="0"/>
              <a:t>, </a:t>
            </a:r>
            <a:r>
              <a:rPr lang="es-ES" sz="1800" dirty="0" err="1"/>
              <a:t>zehazki</a:t>
            </a:r>
            <a:r>
              <a:rPr lang="es-ES" sz="1800" dirty="0"/>
              <a:t> </a:t>
            </a:r>
            <a:r>
              <a:rPr lang="es-ES" sz="1800" dirty="0" err="1"/>
              <a:t>zenbat</a:t>
            </a:r>
            <a:r>
              <a:rPr lang="es-ES" sz="1800" dirty="0"/>
              <a:t> </a:t>
            </a:r>
            <a:r>
              <a:rPr lang="es-ES" sz="1800" dirty="0" smtClean="0"/>
              <a:t>duen</a:t>
            </a:r>
            <a:r>
              <a:rPr lang="es-ES" sz="2000" baseline="30000" dirty="0"/>
              <a:t>4</a:t>
            </a:r>
            <a:r>
              <a:rPr lang="es-ES" sz="1800" dirty="0"/>
              <a:t>. </a:t>
            </a:r>
            <a:endParaRPr lang="es-ES" sz="1800" dirty="0" smtClean="0"/>
          </a:p>
          <a:p>
            <a:pPr algn="just"/>
            <a:endParaRPr lang="es-ES" sz="1100" dirty="0" smtClean="0"/>
          </a:p>
          <a:p>
            <a:pPr algn="just"/>
            <a:r>
              <a:rPr lang="es-ES" sz="1800" dirty="0" err="1" smtClean="0"/>
              <a:t>Ahozko</a:t>
            </a:r>
            <a:r>
              <a:rPr lang="es-ES" sz="1800" dirty="0" smtClean="0"/>
              <a:t> </a:t>
            </a:r>
            <a:r>
              <a:rPr lang="es-ES" sz="1800" dirty="0" err="1"/>
              <a:t>medikazioan</a:t>
            </a:r>
            <a:r>
              <a:rPr lang="es-ES" sz="1800" dirty="0"/>
              <a:t> </a:t>
            </a:r>
            <a:r>
              <a:rPr lang="es-ES" sz="1800" dirty="0" err="1"/>
              <a:t>laktosa</a:t>
            </a:r>
            <a:r>
              <a:rPr lang="es-ES" sz="1800" dirty="0"/>
              <a:t> </a:t>
            </a:r>
            <a:r>
              <a:rPr lang="es-ES" sz="1800" dirty="0" err="1"/>
              <a:t>gutxi</a:t>
            </a:r>
            <a:r>
              <a:rPr lang="es-ES" sz="1800" dirty="0"/>
              <a:t> </a:t>
            </a:r>
            <a:r>
              <a:rPr lang="es-ES" sz="1800" dirty="0" err="1"/>
              <a:t>egon</a:t>
            </a:r>
            <a:r>
              <a:rPr lang="es-ES" sz="1800" dirty="0"/>
              <a:t> </a:t>
            </a:r>
            <a:r>
              <a:rPr lang="es-ES" sz="1800" dirty="0" err="1"/>
              <a:t>ohi</a:t>
            </a:r>
            <a:r>
              <a:rPr lang="es-ES" sz="1800" dirty="0"/>
              <a:t> da, </a:t>
            </a:r>
            <a:r>
              <a:rPr lang="es-ES" sz="1800" dirty="0" err="1"/>
              <a:t>dietako</a:t>
            </a:r>
            <a:r>
              <a:rPr lang="es-ES" sz="1800" dirty="0"/>
              <a:t> </a:t>
            </a:r>
            <a:r>
              <a:rPr lang="es-ES" sz="1800" dirty="0" err="1"/>
              <a:t>esnekietan</a:t>
            </a:r>
            <a:r>
              <a:rPr lang="es-ES" sz="1800" dirty="0"/>
              <a:t> </a:t>
            </a:r>
            <a:r>
              <a:rPr lang="es-ES" sz="1800" dirty="0" err="1"/>
              <a:t>egon</a:t>
            </a:r>
            <a:r>
              <a:rPr lang="es-ES" sz="1800" dirty="0"/>
              <a:t> </a:t>
            </a:r>
            <a:r>
              <a:rPr lang="es-ES" sz="1800" dirty="0" err="1"/>
              <a:t>ohi</a:t>
            </a:r>
            <a:r>
              <a:rPr lang="es-ES" sz="1800" dirty="0"/>
              <a:t> </a:t>
            </a:r>
            <a:r>
              <a:rPr lang="es-ES" sz="1800" dirty="0" err="1"/>
              <a:t>denarekin</a:t>
            </a:r>
            <a:r>
              <a:rPr lang="es-ES" sz="1800" dirty="0"/>
              <a:t> </a:t>
            </a:r>
            <a:r>
              <a:rPr lang="es-ES" sz="1800" dirty="0" err="1"/>
              <a:t>alderatuta</a:t>
            </a:r>
            <a:r>
              <a:rPr lang="es-ES" sz="1800" dirty="0"/>
              <a:t>. </a:t>
            </a:r>
            <a:r>
              <a:rPr lang="es-ES" sz="1800" dirty="0" err="1"/>
              <a:t>Orokorrean</a:t>
            </a:r>
            <a:r>
              <a:rPr lang="es-ES" sz="1800" dirty="0"/>
              <a:t>, &lt;2 g/</a:t>
            </a:r>
            <a:r>
              <a:rPr lang="es-ES" sz="1800" dirty="0" err="1"/>
              <a:t>egun</a:t>
            </a:r>
            <a:r>
              <a:rPr lang="es-ES" sz="1800" dirty="0"/>
              <a:t> </a:t>
            </a:r>
            <a:r>
              <a:rPr lang="es-ES" sz="1800" dirty="0" err="1"/>
              <a:t>izaten</a:t>
            </a:r>
            <a:r>
              <a:rPr lang="es-ES" sz="1800" dirty="0"/>
              <a:t> da </a:t>
            </a:r>
            <a:r>
              <a:rPr lang="es-ES" sz="1800" dirty="0" err="1"/>
              <a:t>eguneko</a:t>
            </a:r>
            <a:r>
              <a:rPr lang="es-ES" sz="1800" dirty="0"/>
              <a:t> </a:t>
            </a:r>
            <a:r>
              <a:rPr lang="es-ES" sz="1800" dirty="0" err="1"/>
              <a:t>laktosa-dosia</a:t>
            </a:r>
            <a:r>
              <a:rPr lang="es-ES" sz="1800" dirty="0"/>
              <a:t> </a:t>
            </a:r>
            <a:r>
              <a:rPr lang="es-ES" sz="1800" dirty="0" err="1"/>
              <a:t>sendagai</a:t>
            </a:r>
            <a:r>
              <a:rPr lang="es-ES" sz="1800" dirty="0"/>
              <a:t> </a:t>
            </a:r>
            <a:r>
              <a:rPr lang="es-ES" sz="1800" dirty="0" err="1"/>
              <a:t>gehienetan</a:t>
            </a:r>
            <a:r>
              <a:rPr lang="es-ES" sz="1800" dirty="0"/>
              <a:t>, eta </a:t>
            </a:r>
            <a:r>
              <a:rPr lang="es-ES" sz="1800" dirty="0" err="1"/>
              <a:t>iradoki</a:t>
            </a:r>
            <a:r>
              <a:rPr lang="es-ES" sz="1800" dirty="0"/>
              <a:t> izan da </a:t>
            </a:r>
            <a:r>
              <a:rPr lang="es-ES" sz="1800" dirty="0" err="1"/>
              <a:t>laktosari</a:t>
            </a:r>
            <a:r>
              <a:rPr lang="es-ES" sz="1800" dirty="0"/>
              <a:t> </a:t>
            </a:r>
            <a:r>
              <a:rPr lang="es-ES" sz="1800" dirty="0" err="1"/>
              <a:t>intolerantzia</a:t>
            </a:r>
            <a:r>
              <a:rPr lang="es-ES" sz="1800" dirty="0"/>
              <a:t> </a:t>
            </a:r>
            <a:r>
              <a:rPr lang="es-ES" sz="1800" dirty="0" err="1"/>
              <a:t>dioten</a:t>
            </a:r>
            <a:r>
              <a:rPr lang="es-ES" sz="1800" dirty="0"/>
              <a:t> </a:t>
            </a:r>
            <a:r>
              <a:rPr lang="es-ES" sz="1800" dirty="0" err="1"/>
              <a:t>paziente</a:t>
            </a:r>
            <a:r>
              <a:rPr lang="es-ES" sz="1800" dirty="0"/>
              <a:t> </a:t>
            </a:r>
            <a:r>
              <a:rPr lang="es-ES" sz="1800" dirty="0" err="1"/>
              <a:t>gehienek</a:t>
            </a:r>
            <a:r>
              <a:rPr lang="es-ES" sz="1800" dirty="0"/>
              <a:t> 12 g </a:t>
            </a:r>
            <a:r>
              <a:rPr lang="es-ES" sz="1800" dirty="0" err="1"/>
              <a:t>laktosa</a:t>
            </a:r>
            <a:r>
              <a:rPr lang="es-ES" sz="1800" dirty="0"/>
              <a:t> </a:t>
            </a:r>
            <a:r>
              <a:rPr lang="es-ES" sz="1800" dirty="0" err="1"/>
              <a:t>ahoratu</a:t>
            </a:r>
            <a:r>
              <a:rPr lang="es-ES" sz="1800" dirty="0"/>
              <a:t> </a:t>
            </a:r>
            <a:r>
              <a:rPr lang="es-ES" sz="1800" dirty="0" err="1"/>
              <a:t>dezaketela</a:t>
            </a:r>
            <a:r>
              <a:rPr lang="es-ES" sz="1800" dirty="0"/>
              <a:t> </a:t>
            </a:r>
            <a:r>
              <a:rPr lang="es-ES" sz="1800" dirty="0" err="1"/>
              <a:t>aldi</a:t>
            </a:r>
            <a:r>
              <a:rPr lang="es-ES" sz="1800" dirty="0"/>
              <a:t> </a:t>
            </a:r>
            <a:r>
              <a:rPr lang="es-ES" sz="1800" dirty="0" err="1"/>
              <a:t>berean</a:t>
            </a:r>
            <a:r>
              <a:rPr lang="es-ES" sz="1800" dirty="0"/>
              <a:t> (</a:t>
            </a:r>
            <a:r>
              <a:rPr lang="es-ES" sz="1800" dirty="0" err="1"/>
              <a:t>hots</a:t>
            </a:r>
            <a:r>
              <a:rPr lang="es-ES" sz="1800" dirty="0"/>
              <a:t>, </a:t>
            </a:r>
            <a:r>
              <a:rPr lang="es-ES" sz="1800" dirty="0" err="1"/>
              <a:t>egunean</a:t>
            </a:r>
            <a:r>
              <a:rPr lang="es-ES" sz="1800" dirty="0"/>
              <a:t> baso </a:t>
            </a:r>
            <a:r>
              <a:rPr lang="es-ES" sz="1800" dirty="0" err="1"/>
              <a:t>bat</a:t>
            </a:r>
            <a:r>
              <a:rPr lang="es-ES" sz="1800" dirty="0"/>
              <a:t> </a:t>
            </a:r>
            <a:r>
              <a:rPr lang="es-ES" sz="1800" dirty="0" err="1"/>
              <a:t>esne</a:t>
            </a:r>
            <a:r>
              <a:rPr lang="es-ES" sz="1800" dirty="0"/>
              <a:t> </a:t>
            </a:r>
            <a:r>
              <a:rPr lang="es-ES" sz="1800" dirty="0" err="1"/>
              <a:t>edatearen</a:t>
            </a:r>
            <a:r>
              <a:rPr lang="es-ES" sz="1800" dirty="0"/>
              <a:t> </a:t>
            </a:r>
            <a:r>
              <a:rPr lang="es-ES" sz="1800" dirty="0" err="1"/>
              <a:t>baliokide</a:t>
            </a:r>
            <a:r>
              <a:rPr lang="es-ES" sz="1800" dirty="0"/>
              <a:t>), </a:t>
            </a:r>
            <a:r>
              <a:rPr lang="es-ES" sz="1800" dirty="0" err="1"/>
              <a:t>sintoma</a:t>
            </a:r>
            <a:r>
              <a:rPr lang="es-ES" sz="1800" dirty="0"/>
              <a:t> </a:t>
            </a:r>
            <a:r>
              <a:rPr lang="es-ES" sz="1800" dirty="0" err="1"/>
              <a:t>gastrointestinalik</a:t>
            </a:r>
            <a:r>
              <a:rPr lang="es-ES" sz="1800" dirty="0"/>
              <a:t> </a:t>
            </a:r>
            <a:r>
              <a:rPr lang="es-ES" sz="1800" dirty="0" err="1"/>
              <a:t>agertu</a:t>
            </a:r>
            <a:r>
              <a:rPr lang="es-ES" sz="1800" dirty="0"/>
              <a:t> </a:t>
            </a:r>
            <a:r>
              <a:rPr lang="es-ES" sz="1800" dirty="0" err="1"/>
              <a:t>gabe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oso </a:t>
            </a:r>
            <a:r>
              <a:rPr lang="es-ES" sz="1800" dirty="0" err="1"/>
              <a:t>sintoma</a:t>
            </a:r>
            <a:r>
              <a:rPr lang="es-ES" sz="1800" dirty="0"/>
              <a:t> arinekin</a:t>
            </a:r>
            <a:r>
              <a:rPr lang="es-ES" sz="1800" baseline="30000" dirty="0"/>
              <a:t>9,13,14</a:t>
            </a:r>
          </a:p>
          <a:p>
            <a:pPr algn="just"/>
            <a:endParaRPr lang="es-ES" sz="1800" dirty="0"/>
          </a:p>
          <a:p>
            <a:pPr algn="just"/>
            <a:endParaRPr lang="es-ES" sz="1600" dirty="0"/>
          </a:p>
        </p:txBody>
      </p:sp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183002" y="1340768"/>
            <a:ext cx="8712968" cy="1296144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 smtClean="0">
                <a:solidFill>
                  <a:schemeClr val="tx2"/>
                </a:solidFill>
              </a:rPr>
              <a:t>LAKTOSA</a:t>
            </a:r>
            <a:r>
              <a:rPr lang="es-ES" sz="2400" b="1" dirty="0">
                <a:solidFill>
                  <a:schemeClr val="tx2"/>
                </a:solidFill>
              </a:rPr>
              <a:t>, LAKTOSARI INTOLERANTZIA DIOTEN EDO BEHI-ESNEAK DUEN PROTEINARI ALERGIA (BEPA) DIOTEN PAZIENTEEN KASUAN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251520" y="2204864"/>
            <a:ext cx="8208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5941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2 Marcador de contenido"/>
          <p:cNvSpPr>
            <a:spLocks noGrp="1"/>
          </p:cNvSpPr>
          <p:nvPr>
            <p:ph idx="4294967295"/>
          </p:nvPr>
        </p:nvSpPr>
        <p:spPr>
          <a:xfrm>
            <a:off x="71500" y="1196752"/>
            <a:ext cx="8568952" cy="4104456"/>
          </a:xfrm>
          <a:prstGeom prst="rect">
            <a:avLst/>
          </a:prstGeom>
        </p:spPr>
        <p:txBody>
          <a:bodyPr/>
          <a:lstStyle/>
          <a:p>
            <a:pPr algn="just"/>
            <a:r>
              <a:rPr lang="es-ES" sz="1800" dirty="0" err="1" smtClean="0"/>
              <a:t>Laktosari</a:t>
            </a:r>
            <a:r>
              <a:rPr lang="es-ES" sz="1800" dirty="0" smtClean="0"/>
              <a:t> </a:t>
            </a:r>
            <a:r>
              <a:rPr lang="es-ES" sz="1800" dirty="0" err="1"/>
              <a:t>intolerantzia</a:t>
            </a:r>
            <a:r>
              <a:rPr lang="es-ES" sz="1800" dirty="0"/>
              <a:t> </a:t>
            </a:r>
            <a:r>
              <a:rPr lang="es-ES" sz="1800" dirty="0" err="1"/>
              <a:t>dioten</a:t>
            </a:r>
            <a:r>
              <a:rPr lang="es-ES" sz="1800" dirty="0"/>
              <a:t> </a:t>
            </a:r>
            <a:r>
              <a:rPr lang="es-ES" sz="1800" dirty="0" err="1"/>
              <a:t>paziente</a:t>
            </a:r>
            <a:r>
              <a:rPr lang="es-ES" sz="1800" dirty="0"/>
              <a:t> </a:t>
            </a:r>
            <a:r>
              <a:rPr lang="es-ES" sz="1800" dirty="0" err="1"/>
              <a:t>gehienek</a:t>
            </a:r>
            <a:r>
              <a:rPr lang="es-ES" sz="1800" dirty="0"/>
              <a:t> </a:t>
            </a:r>
            <a:r>
              <a:rPr lang="es-ES" sz="1800" dirty="0" err="1"/>
              <a:t>ondo</a:t>
            </a:r>
            <a:r>
              <a:rPr lang="es-ES" sz="1800" dirty="0"/>
              <a:t> </a:t>
            </a:r>
            <a:r>
              <a:rPr lang="es-ES" sz="1800" dirty="0" err="1"/>
              <a:t>toleratzen</a:t>
            </a:r>
            <a:r>
              <a:rPr lang="es-ES" sz="1800" dirty="0"/>
              <a:t> </a:t>
            </a:r>
            <a:r>
              <a:rPr lang="es-ES" sz="1800" dirty="0" err="1"/>
              <a:t>dituzte</a:t>
            </a:r>
            <a:r>
              <a:rPr lang="es-ES" sz="1800" dirty="0"/>
              <a:t> </a:t>
            </a:r>
            <a:r>
              <a:rPr lang="es-ES" sz="1800" dirty="0" err="1"/>
              <a:t>medikamentuek</a:t>
            </a:r>
            <a:r>
              <a:rPr lang="es-ES" sz="1800" dirty="0"/>
              <a:t> izan </a:t>
            </a:r>
            <a:r>
              <a:rPr lang="es-ES" sz="1800" dirty="0" err="1"/>
              <a:t>ohi</a:t>
            </a:r>
            <a:r>
              <a:rPr lang="es-ES" sz="1800" dirty="0"/>
              <a:t> </a:t>
            </a:r>
            <a:r>
              <a:rPr lang="es-ES" sz="1800" dirty="0" err="1"/>
              <a:t>dituzten</a:t>
            </a:r>
            <a:r>
              <a:rPr lang="es-ES" sz="1800" dirty="0"/>
              <a:t> </a:t>
            </a:r>
            <a:r>
              <a:rPr lang="es-ES" sz="1800" dirty="0" err="1"/>
              <a:t>laktosa</a:t>
            </a:r>
            <a:r>
              <a:rPr lang="es-ES" sz="1800" dirty="0"/>
              <a:t> </a:t>
            </a:r>
            <a:r>
              <a:rPr lang="es-ES" sz="1800" dirty="0" err="1"/>
              <a:t>kantitateak</a:t>
            </a:r>
            <a:r>
              <a:rPr lang="es-ES" sz="1800" dirty="0"/>
              <a:t>. </a:t>
            </a:r>
            <a:r>
              <a:rPr lang="es-ES" sz="1800" b="1" dirty="0" err="1"/>
              <a:t>Laktasa-urritasuna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da </a:t>
            </a:r>
            <a:r>
              <a:rPr lang="es-ES" sz="1800" b="1" dirty="0" err="1"/>
              <a:t>hartu</a:t>
            </a:r>
            <a:r>
              <a:rPr lang="es-ES" sz="1800" b="1" dirty="0"/>
              <a:t> </a:t>
            </a:r>
            <a:r>
              <a:rPr lang="es-ES" sz="1800" b="1" dirty="0" err="1"/>
              <a:t>behar</a:t>
            </a:r>
            <a:r>
              <a:rPr lang="es-ES" sz="1800" b="1" dirty="0"/>
              <a:t> </a:t>
            </a:r>
            <a:r>
              <a:rPr lang="es-ES" sz="1800" b="1" dirty="0" err="1"/>
              <a:t>laktosa</a:t>
            </a:r>
            <a:r>
              <a:rPr lang="es-ES" sz="1800" b="1" dirty="0"/>
              <a:t> </a:t>
            </a:r>
            <a:r>
              <a:rPr lang="es-ES" sz="1800" b="1" dirty="0" err="1"/>
              <a:t>gutxi</a:t>
            </a:r>
            <a:r>
              <a:rPr lang="es-ES" sz="1800" b="1" dirty="0"/>
              <a:t> </a:t>
            </a:r>
            <a:r>
              <a:rPr lang="es-ES" sz="1800" b="1" dirty="0" err="1"/>
              <a:t>duten</a:t>
            </a:r>
            <a:r>
              <a:rPr lang="es-ES" sz="1800" b="1" dirty="0"/>
              <a:t> </a:t>
            </a:r>
            <a:r>
              <a:rPr lang="es-ES" sz="1800" b="1" dirty="0" err="1"/>
              <a:t>medikamentuak</a:t>
            </a:r>
            <a:r>
              <a:rPr lang="es-ES" sz="1800" b="1" dirty="0"/>
              <a:t> </a:t>
            </a:r>
            <a:r>
              <a:rPr lang="es-ES" sz="1800" b="1" dirty="0" err="1"/>
              <a:t>erabiltzeko</a:t>
            </a:r>
            <a:r>
              <a:rPr lang="es-ES" sz="1800" b="1" dirty="0"/>
              <a:t> kontraindikaziotzat</a:t>
            </a:r>
            <a:r>
              <a:rPr lang="es-ES" sz="1800" baseline="30000" dirty="0"/>
              <a:t>9</a:t>
            </a:r>
            <a:r>
              <a:rPr lang="es-ES" sz="1800" dirty="0" smtClean="0"/>
              <a:t>.</a:t>
            </a:r>
          </a:p>
          <a:p>
            <a:pPr marL="0" indent="0" algn="just">
              <a:buNone/>
            </a:pPr>
            <a:endParaRPr lang="es-ES" sz="1800" dirty="0" smtClean="0"/>
          </a:p>
          <a:p>
            <a:pPr algn="just"/>
            <a:r>
              <a:rPr lang="es-ES" sz="1800" b="1" dirty="0" err="1" smtClean="0"/>
              <a:t>Intolerantzia</a:t>
            </a:r>
            <a:r>
              <a:rPr lang="es-ES" sz="1800" b="1" dirty="0" smtClean="0"/>
              <a:t> </a:t>
            </a:r>
            <a:r>
              <a:rPr lang="es-ES" sz="1800" b="1" dirty="0" err="1"/>
              <a:t>larria</a:t>
            </a:r>
            <a:r>
              <a:rPr lang="es-ES" sz="1800" b="1" dirty="0"/>
              <a:t> </a:t>
            </a:r>
            <a:r>
              <a:rPr lang="es-ES" sz="1800" b="1" dirty="0" err="1"/>
              <a:t>duten</a:t>
            </a:r>
            <a:r>
              <a:rPr lang="es-ES" sz="1800" b="1" dirty="0"/>
              <a:t> </a:t>
            </a:r>
            <a:r>
              <a:rPr lang="es-ES" sz="1800" b="1" dirty="0" err="1"/>
              <a:t>pazienteen</a:t>
            </a:r>
            <a:r>
              <a:rPr lang="es-ES" sz="1800" b="1" dirty="0"/>
              <a:t> </a:t>
            </a:r>
            <a:r>
              <a:rPr lang="es-ES" sz="1800" b="1" dirty="0" err="1"/>
              <a:t>kasuan</a:t>
            </a:r>
            <a:r>
              <a:rPr lang="es-ES" sz="1800" b="1" dirty="0"/>
              <a:t> –batik </a:t>
            </a:r>
            <a:r>
              <a:rPr lang="es-ES" sz="1800" b="1" dirty="0" err="1"/>
              <a:t>bat</a:t>
            </a:r>
            <a:r>
              <a:rPr lang="es-ES" sz="1800" b="1" dirty="0"/>
              <a:t>, </a:t>
            </a:r>
            <a:r>
              <a:rPr lang="es-ES" sz="1800" b="1" dirty="0" err="1"/>
              <a:t>polimedikatuta</a:t>
            </a:r>
            <a:r>
              <a:rPr lang="es-ES" sz="1800" b="1" dirty="0"/>
              <a:t> </a:t>
            </a:r>
            <a:r>
              <a:rPr lang="es-ES" sz="1800" b="1" dirty="0" err="1"/>
              <a:t>daudenen</a:t>
            </a:r>
            <a:r>
              <a:rPr lang="es-ES" sz="1800" b="1" dirty="0"/>
              <a:t>– </a:t>
            </a:r>
            <a:r>
              <a:rPr lang="es-ES" sz="1800" b="1" dirty="0" err="1"/>
              <a:t>baino</a:t>
            </a:r>
            <a:r>
              <a:rPr lang="es-ES" sz="1800" b="1" dirty="0"/>
              <a:t> </a:t>
            </a:r>
            <a:r>
              <a:rPr lang="es-ES" sz="1800" b="1" dirty="0" err="1"/>
              <a:t>ez</a:t>
            </a:r>
            <a:r>
              <a:rPr lang="es-ES" sz="1800" b="1" dirty="0"/>
              <a:t> da </a:t>
            </a:r>
            <a:r>
              <a:rPr lang="es-ES" sz="1800" b="1" dirty="0" err="1"/>
              <a:t>gomendagarria</a:t>
            </a:r>
            <a:r>
              <a:rPr lang="es-ES" sz="1800" b="1" dirty="0"/>
              <a:t> </a:t>
            </a:r>
            <a:r>
              <a:rPr lang="es-ES" sz="1800" b="1" dirty="0" err="1"/>
              <a:t>emandako</a:t>
            </a:r>
            <a:r>
              <a:rPr lang="es-ES" sz="1800" b="1" dirty="0"/>
              <a:t> </a:t>
            </a:r>
            <a:r>
              <a:rPr lang="es-ES" sz="1800" b="1" dirty="0" err="1"/>
              <a:t>medikamentuen</a:t>
            </a:r>
            <a:r>
              <a:rPr lang="es-ES" sz="1800" b="1" dirty="0"/>
              <a:t> </a:t>
            </a:r>
            <a:r>
              <a:rPr lang="es-ES" sz="1800" b="1" dirty="0" err="1"/>
              <a:t>laktosa</a:t>
            </a:r>
            <a:r>
              <a:rPr lang="es-ES" sz="1800" b="1" dirty="0"/>
              <a:t> </a:t>
            </a:r>
            <a:r>
              <a:rPr lang="es-ES" sz="1800" b="1" dirty="0" err="1"/>
              <a:t>kantitatea</a:t>
            </a:r>
            <a:r>
              <a:rPr lang="es-ES" sz="1800" b="1" dirty="0"/>
              <a:t> </a:t>
            </a:r>
            <a:r>
              <a:rPr lang="es-ES" sz="1800" b="1" dirty="0" err="1"/>
              <a:t>berrikustea</a:t>
            </a:r>
            <a:r>
              <a:rPr lang="es-ES" sz="1800" dirty="0"/>
              <a:t> eta, hala </a:t>
            </a:r>
            <a:r>
              <a:rPr lang="es-ES" sz="1800" dirty="0" err="1"/>
              <a:t>badagokio</a:t>
            </a:r>
            <a:r>
              <a:rPr lang="es-ES" sz="1800" dirty="0"/>
              <a:t>,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formulazio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bide</a:t>
            </a:r>
            <a:r>
              <a:rPr lang="es-ES" sz="1800" dirty="0"/>
              <a:t> </a:t>
            </a:r>
            <a:r>
              <a:rPr lang="es-ES" sz="1800" dirty="0" err="1"/>
              <a:t>batzuk</a:t>
            </a:r>
            <a:r>
              <a:rPr lang="es-ES" sz="1800" dirty="0"/>
              <a:t> </a:t>
            </a:r>
            <a:r>
              <a:rPr lang="es-ES" sz="1800" dirty="0" err="1"/>
              <a:t>kontuan</a:t>
            </a:r>
            <a:r>
              <a:rPr lang="es-ES" sz="1800" dirty="0"/>
              <a:t> </a:t>
            </a:r>
            <a:r>
              <a:rPr lang="es-ES" sz="1800" dirty="0" err="1"/>
              <a:t>hartzea</a:t>
            </a:r>
            <a:r>
              <a:rPr lang="es-ES" sz="1800" dirty="0"/>
              <a:t>, </a:t>
            </a:r>
            <a:r>
              <a:rPr lang="es-ES" sz="1800" dirty="0" err="1"/>
              <a:t>beste</a:t>
            </a:r>
            <a:r>
              <a:rPr lang="es-ES" sz="1800" dirty="0"/>
              <a:t> </a:t>
            </a:r>
            <a:r>
              <a:rPr lang="es-ES" sz="1800" dirty="0" err="1"/>
              <a:t>medikamentu</a:t>
            </a:r>
            <a:r>
              <a:rPr lang="es-ES" sz="1800" dirty="0"/>
              <a:t> </a:t>
            </a:r>
            <a:r>
              <a:rPr lang="es-ES" sz="1800" dirty="0" err="1"/>
              <a:t>bat</a:t>
            </a:r>
            <a:r>
              <a:rPr lang="es-ES" sz="1800" dirty="0"/>
              <a:t> –</a:t>
            </a:r>
            <a:r>
              <a:rPr lang="es-ES" sz="1800" dirty="0" err="1"/>
              <a:t>laktosarik</a:t>
            </a:r>
            <a:r>
              <a:rPr lang="es-ES" sz="1800" dirty="0"/>
              <a:t> gabea– </a:t>
            </a:r>
            <a:r>
              <a:rPr lang="es-ES" sz="1800" dirty="0" err="1"/>
              <a:t>baliatzea</a:t>
            </a:r>
            <a:r>
              <a:rPr lang="es-ES" sz="1800" dirty="0"/>
              <a:t> </a:t>
            </a:r>
            <a:r>
              <a:rPr lang="es-ES" sz="1800" dirty="0" err="1"/>
              <a:t>edo</a:t>
            </a:r>
            <a:r>
              <a:rPr lang="es-ES" sz="1800" dirty="0"/>
              <a:t> </a:t>
            </a:r>
            <a:r>
              <a:rPr lang="es-ES" sz="1800" dirty="0" err="1"/>
              <a:t>printzipio</a:t>
            </a:r>
            <a:r>
              <a:rPr lang="es-ES" sz="1800" dirty="0"/>
              <a:t> </a:t>
            </a:r>
            <a:r>
              <a:rPr lang="es-ES" sz="1800" dirty="0" err="1"/>
              <a:t>aktiboa</a:t>
            </a:r>
            <a:r>
              <a:rPr lang="es-ES" sz="1800" dirty="0"/>
              <a:t> </a:t>
            </a:r>
            <a:r>
              <a:rPr lang="es-ES" sz="1800" dirty="0" err="1"/>
              <a:t>aldatzeko</a:t>
            </a:r>
            <a:r>
              <a:rPr lang="es-ES" sz="1800" dirty="0"/>
              <a:t> </a:t>
            </a:r>
            <a:r>
              <a:rPr lang="es-ES" sz="1800" dirty="0" err="1"/>
              <a:t>aukera</a:t>
            </a:r>
            <a:r>
              <a:rPr lang="es-ES" sz="1800" dirty="0"/>
              <a:t> </a:t>
            </a:r>
            <a:r>
              <a:rPr lang="es-ES" sz="1800" dirty="0" smtClean="0"/>
              <a:t>baloratzea</a:t>
            </a:r>
            <a:r>
              <a:rPr lang="es-ES" sz="2000" baseline="30000" dirty="0" smtClean="0"/>
              <a:t>4,14</a:t>
            </a:r>
            <a:r>
              <a:rPr lang="es-ES" sz="1800" dirty="0" smtClean="0"/>
              <a:t>.</a:t>
            </a:r>
          </a:p>
          <a:p>
            <a:pPr marL="0" indent="0" algn="just">
              <a:buNone/>
            </a:pPr>
            <a:endParaRPr lang="es-ES" sz="1800" dirty="0"/>
          </a:p>
          <a:p>
            <a:pPr algn="just"/>
            <a:r>
              <a:rPr lang="es-ES" sz="1800" dirty="0" err="1"/>
              <a:t>Behi-esnearen</a:t>
            </a:r>
            <a:r>
              <a:rPr lang="es-ES" sz="1800" dirty="0"/>
              <a:t> </a:t>
            </a:r>
            <a:r>
              <a:rPr lang="es-ES" sz="1800" dirty="0" err="1"/>
              <a:t>proteinari</a:t>
            </a:r>
            <a:r>
              <a:rPr lang="es-ES" sz="1800" dirty="0"/>
              <a:t> alergia (BEPA) </a:t>
            </a:r>
            <a:r>
              <a:rPr lang="es-ES" sz="1800" dirty="0" err="1"/>
              <a:t>dioten</a:t>
            </a:r>
            <a:r>
              <a:rPr lang="es-ES" sz="1800" dirty="0"/>
              <a:t> </a:t>
            </a:r>
            <a:r>
              <a:rPr lang="es-ES" sz="1800" dirty="0" err="1"/>
              <a:t>pazienteen</a:t>
            </a:r>
            <a:r>
              <a:rPr lang="es-ES" sz="1800" dirty="0"/>
              <a:t> </a:t>
            </a:r>
            <a:r>
              <a:rPr lang="es-ES" sz="1800" dirty="0" err="1"/>
              <a:t>kasuan</a:t>
            </a:r>
            <a:r>
              <a:rPr lang="es-ES" sz="1800" dirty="0"/>
              <a:t>, </a:t>
            </a:r>
            <a:r>
              <a:rPr lang="es-ES" sz="1800" dirty="0" err="1"/>
              <a:t>arriskua</a:t>
            </a:r>
            <a:r>
              <a:rPr lang="es-ES" sz="1800" dirty="0"/>
              <a:t> </a:t>
            </a:r>
            <a:r>
              <a:rPr lang="es-ES" sz="1800" dirty="0" err="1"/>
              <a:t>zera</a:t>
            </a:r>
            <a:r>
              <a:rPr lang="es-ES" sz="1800" dirty="0"/>
              <a:t> da, </a:t>
            </a:r>
            <a:r>
              <a:rPr lang="es-ES" sz="1800" dirty="0" err="1"/>
              <a:t>esne-proteinaren</a:t>
            </a:r>
            <a:r>
              <a:rPr lang="es-ES" sz="1800" dirty="0"/>
              <a:t> </a:t>
            </a:r>
            <a:r>
              <a:rPr lang="es-ES" sz="1800" dirty="0" err="1"/>
              <a:t>aztarna</a:t>
            </a:r>
            <a:r>
              <a:rPr lang="es-ES" sz="1800" dirty="0"/>
              <a:t> </a:t>
            </a:r>
            <a:r>
              <a:rPr lang="es-ES" sz="1800" dirty="0" err="1"/>
              <a:t>txikiak</a:t>
            </a:r>
            <a:r>
              <a:rPr lang="es-ES" sz="1800" dirty="0"/>
              <a:t> izan </a:t>
            </a:r>
            <a:r>
              <a:rPr lang="es-ES" sz="1800" dirty="0" err="1"/>
              <a:t>ditzaketela</a:t>
            </a:r>
            <a:r>
              <a:rPr lang="es-ES" sz="1800" dirty="0"/>
              <a:t> </a:t>
            </a:r>
            <a:r>
              <a:rPr lang="es-ES" sz="1800" dirty="0" err="1"/>
              <a:t>laktosa</a:t>
            </a:r>
            <a:r>
              <a:rPr lang="es-ES" sz="1800" dirty="0"/>
              <a:t> </a:t>
            </a:r>
            <a:r>
              <a:rPr lang="es-ES" sz="1800" dirty="0" err="1"/>
              <a:t>duten</a:t>
            </a:r>
            <a:r>
              <a:rPr lang="es-ES" sz="1800" dirty="0"/>
              <a:t> </a:t>
            </a:r>
            <a:r>
              <a:rPr lang="es-ES" sz="1800" dirty="0" err="1"/>
              <a:t>medikamentuek</a:t>
            </a:r>
            <a:r>
              <a:rPr lang="es-ES" sz="1800" dirty="0"/>
              <a:t>; </a:t>
            </a:r>
            <a:r>
              <a:rPr lang="es-ES" sz="1800" dirty="0" err="1"/>
              <a:t>horregatik</a:t>
            </a:r>
            <a:r>
              <a:rPr lang="es-ES" sz="1800" dirty="0"/>
              <a:t>, </a:t>
            </a:r>
            <a:r>
              <a:rPr lang="es-ES" sz="1800" b="1" dirty="0" err="1"/>
              <a:t>baliteke</a:t>
            </a:r>
            <a:r>
              <a:rPr lang="es-ES" sz="1800" b="1" dirty="0"/>
              <a:t> </a:t>
            </a:r>
            <a:r>
              <a:rPr lang="es-ES" sz="1800" b="1" dirty="0" err="1"/>
              <a:t>zenbait</a:t>
            </a:r>
            <a:r>
              <a:rPr lang="es-ES" sz="1800" b="1" dirty="0"/>
              <a:t> </a:t>
            </a:r>
            <a:r>
              <a:rPr lang="es-ES" sz="1800" b="1" dirty="0" err="1"/>
              <a:t>medikamentuk</a:t>
            </a:r>
            <a:r>
              <a:rPr lang="es-ES" sz="1800" b="1" dirty="0"/>
              <a:t> </a:t>
            </a:r>
            <a:r>
              <a:rPr lang="es-ES" sz="1800" b="1" dirty="0" err="1"/>
              <a:t>erreakzioak</a:t>
            </a:r>
            <a:r>
              <a:rPr lang="es-ES" sz="1800" b="1" dirty="0"/>
              <a:t> </a:t>
            </a:r>
            <a:r>
              <a:rPr lang="es-ES" sz="1800" b="1" dirty="0" err="1"/>
              <a:t>eragitea</a:t>
            </a:r>
            <a:r>
              <a:rPr lang="es-ES" sz="1800" b="1" dirty="0"/>
              <a:t> BEPA </a:t>
            </a:r>
            <a:r>
              <a:rPr lang="es-ES" sz="1800" b="1" dirty="0" err="1"/>
              <a:t>larria</a:t>
            </a:r>
            <a:r>
              <a:rPr lang="es-ES" sz="1800" b="1" dirty="0"/>
              <a:t> </a:t>
            </a:r>
            <a:r>
              <a:rPr lang="es-ES" sz="1800" b="1" dirty="0" err="1"/>
              <a:t>duten</a:t>
            </a:r>
            <a:r>
              <a:rPr lang="es-ES" sz="1800" b="1" dirty="0"/>
              <a:t> haurrei</a:t>
            </a:r>
            <a:r>
              <a:rPr lang="es-ES" sz="2000" baseline="30000" dirty="0"/>
              <a:t>4</a:t>
            </a:r>
            <a:r>
              <a:rPr lang="es-ES" sz="1800" dirty="0"/>
              <a:t>. </a:t>
            </a:r>
            <a:endParaRPr lang="es-ES" sz="1800" b="1" dirty="0" smtClean="0"/>
          </a:p>
          <a:p>
            <a:pPr marL="0" indent="0" algn="just">
              <a:buNone/>
            </a:pPr>
            <a:endParaRPr lang="es-ES" sz="1100" dirty="0" smtClean="0"/>
          </a:p>
          <a:p>
            <a:pPr marL="0" indent="0" algn="just">
              <a:buNone/>
            </a:pPr>
            <a:endParaRPr lang="es-ES" sz="1100" dirty="0" smtClean="0"/>
          </a:p>
          <a:p>
            <a:pPr algn="just"/>
            <a:endParaRPr lang="es-ES" sz="1800" dirty="0" smtClean="0"/>
          </a:p>
          <a:p>
            <a:pPr marL="0" indent="0" algn="just">
              <a:buNone/>
            </a:pPr>
            <a:endParaRPr lang="es-ES" sz="1800" dirty="0" smtClean="0">
              <a:solidFill>
                <a:srgbClr val="FF0000"/>
              </a:solidFill>
            </a:endParaRPr>
          </a:p>
        </p:txBody>
      </p:sp>
      <p:sp>
        <p:nvSpPr>
          <p:cNvPr id="6" name="2 Marcador de contenido"/>
          <p:cNvSpPr>
            <a:spLocks noGrp="1"/>
          </p:cNvSpPr>
          <p:nvPr>
            <p:ph idx="4294967295"/>
          </p:nvPr>
        </p:nvSpPr>
        <p:spPr>
          <a:xfrm>
            <a:off x="179512" y="116632"/>
            <a:ext cx="8712968" cy="504056"/>
          </a:xfrm>
        </p:spPr>
        <p:txBody>
          <a:bodyPr/>
          <a:lstStyle/>
          <a:p>
            <a:pPr marL="0" indent="0">
              <a:buNone/>
            </a:pPr>
            <a:r>
              <a:rPr lang="es-ES" sz="2400" b="1" dirty="0">
                <a:solidFill>
                  <a:schemeClr val="tx2"/>
                </a:solidFill>
              </a:rPr>
              <a:t>LAKTOSA, LAKTOSARI INTOLERANTZIA DIOTEN EDO BEHI-ESNEAK DUEN PROTEINARI ALERGIA (BEPA) DIOTEN PAZIENTEEN KASUAN</a:t>
            </a:r>
          </a:p>
        </p:txBody>
      </p:sp>
      <p:cxnSp>
        <p:nvCxnSpPr>
          <p:cNvPr id="9" name="8 Conector recto"/>
          <p:cNvCxnSpPr/>
          <p:nvPr/>
        </p:nvCxnSpPr>
        <p:spPr>
          <a:xfrm>
            <a:off x="251520" y="980728"/>
            <a:ext cx="8208912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788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uyARmSBo90MXppUFASZUUO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msKhi5dC2cZkLXKsAcNKVb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dYCToOdBRTho2reSUHAN9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nawMmTpcdlbfMFoGopqk5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xxYxz5B8gosKIc50IFAKL8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YwjMHoTj4NvKVyizNkTnlq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uHy7AzppM9zpyreModfXkF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bPzgoGZ8qpD1tJ3F4ATwbP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P6Gj9T9JaIbWbW0vWgijGW"/>
</p:tagLst>
</file>

<file path=ppt/theme/theme1.xml><?xml version="1.0" encoding="utf-8"?>
<a:theme xmlns:a="http://schemas.openxmlformats.org/drawingml/2006/main" name="3_Diseño personalizado">
  <a:themeElements>
    <a:clrScheme name="Personalizado 2">
      <a:dk1>
        <a:sysClr val="windowText" lastClr="000000"/>
      </a:dk1>
      <a:lt1>
        <a:sysClr val="window" lastClr="FFFFFF"/>
      </a:lt1>
      <a:dk2>
        <a:srgbClr val="4BACC6"/>
      </a:dk2>
      <a:lt2>
        <a:srgbClr val="EEECE1"/>
      </a:lt2>
      <a:accent1>
        <a:srgbClr val="31859B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3313</TotalTime>
  <Words>1585</Words>
  <Application>Microsoft Office PowerPoint</Application>
  <PresentationFormat>Presentación en pantalla (4:3)</PresentationFormat>
  <Paragraphs>98</Paragraphs>
  <Slides>21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9" baseType="lpstr">
      <vt:lpstr>Arial</vt:lpstr>
      <vt:lpstr>Arial Black</vt:lpstr>
      <vt:lpstr>Arial Unicode MS</vt:lpstr>
      <vt:lpstr>Calibri</vt:lpstr>
      <vt:lpstr>Times New Roman</vt:lpstr>
      <vt:lpstr>Verdana</vt:lpstr>
      <vt:lpstr>Wingdings</vt:lpstr>
      <vt:lpstr>3_Diseño personalizado</vt:lpstr>
      <vt:lpstr>    ESZIPIENTEAK:  SUBTANTZIA GELDOAK?  27 Lib, 3 Zk 2019</vt:lpstr>
      <vt:lpstr>AURKIBIDEA</vt:lpstr>
      <vt:lpstr>SARRERA (I) </vt:lpstr>
      <vt:lpstr>SARRERA (II) </vt:lpstr>
      <vt:lpstr>LEGERIA </vt:lpstr>
      <vt:lpstr>ESZIPIENTEEN AURKAKO ERREAKZIOAK </vt:lpstr>
      <vt:lpstr>ESZIPIENTEEN AURKAKO ERREAKZIOAK  </vt:lpstr>
      <vt:lpstr>ARAZORIK OHIKOENAK ESZIPIENTEEKIN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NON AURKITU ESZIPIENTEEI  BURUZKO INFORMAZIOA  </vt:lpstr>
      <vt:lpstr>NON AURKITU ESZIPIENTEEI  BURUZKO INFORMAZIOA  </vt:lpstr>
      <vt:lpstr>NON AURKITU ESZIPIENTEEI  BURUZKO INFORMAZIOA  </vt:lpstr>
      <vt:lpstr>Presentación de PowerPoint</vt:lpstr>
      <vt:lpstr>Informazio gehiago eta bibliografia…</vt:lpstr>
    </vt:vector>
  </TitlesOfParts>
  <Company>N.G.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INFAC Información Farmacoterapéutica</dc:title>
  <dc:creator>COMITE REDACCION INFAC</dc:creator>
  <cp:lastModifiedBy>Ruiz Ortega, Irene</cp:lastModifiedBy>
  <cp:revision>437</cp:revision>
  <cp:lastPrinted>2017-08-24T10:26:52Z</cp:lastPrinted>
  <dcterms:created xsi:type="dcterms:W3CDTF">2007-11-13T08:52:06Z</dcterms:created>
  <dcterms:modified xsi:type="dcterms:W3CDTF">2019-07-16T09:56:28Z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Google.Documents.DocumentId">
    <vt:lpwstr>160ivq7-8rTnREubEONBuH9j9k92nA21cNajGSl9HSP4</vt:lpwstr>
  </property>
  <property fmtid="{D5CDD505-2E9C-101B-9397-08002B2CF9AE}" pid="3" name="Google.Documents.RevisionId">
    <vt:lpwstr>12863737458791287082</vt:lpwstr>
  </property>
  <property fmtid="{D5CDD505-2E9C-101B-9397-08002B2CF9AE}" pid="4" name="Google.Documents.PreviousRevisionId">
    <vt:lpwstr>12445244904266056390</vt:lpwstr>
  </property>
  <property fmtid="{D5CDD505-2E9C-101B-9397-08002B2CF9AE}" pid="5" name="Google.Documents.PluginVersion">
    <vt:lpwstr>2.0.2026.3768</vt:lpwstr>
  </property>
  <property fmtid="{D5CDD505-2E9C-101B-9397-08002B2CF9AE}" pid="6" name="Google.Documents.MergeIncapabilityFlags">
    <vt:i4>0</vt:i4>
  </property>
  <property fmtid="{D5CDD505-2E9C-101B-9397-08002B2CF9AE}" pid="7" name="Google.Documents.Tracking">
    <vt:lpwstr>true</vt:lpwstr>
  </property>
</Properties>
</file>