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87" r:id="rId4"/>
    <p:sldId id="340" r:id="rId5"/>
    <p:sldId id="316" r:id="rId6"/>
    <p:sldId id="342" r:id="rId7"/>
    <p:sldId id="335" r:id="rId8"/>
    <p:sldId id="341" r:id="rId9"/>
    <p:sldId id="336" r:id="rId10"/>
    <p:sldId id="299" r:id="rId11"/>
    <p:sldId id="344" r:id="rId12"/>
    <p:sldId id="347" r:id="rId13"/>
    <p:sldId id="345" r:id="rId14"/>
    <p:sldId id="346" r:id="rId15"/>
    <p:sldId id="337" r:id="rId16"/>
    <p:sldId id="343" r:id="rId17"/>
    <p:sldId id="348" r:id="rId18"/>
    <p:sldId id="349" r:id="rId19"/>
    <p:sldId id="350" r:id="rId20"/>
    <p:sldId id="351" r:id="rId21"/>
    <p:sldId id="352" r:id="rId22"/>
    <p:sldId id="339" r:id="rId23"/>
    <p:sldId id="292" r:id="rId24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2553" autoAdjust="0"/>
  </p:normalViewPr>
  <p:slideViewPr>
    <p:cSldViewPr>
      <p:cViewPr varScale="1">
        <p:scale>
          <a:sx n="100" d="100"/>
          <a:sy n="100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934CB-0070-403E-B2DF-C1FF4A9B82DD}" type="datetimeFigureOut">
              <a:rPr lang="es-ES" smtClean="0"/>
              <a:t>30/01/2020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0F46-35CE-4F6A-9321-FBBD69DC4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23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83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dc.europa.eu/en/about-us/partnerships-and-networks/disease-and-laboratory-networks/ears-net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ANTIBIOTIKOEN KRISIA. IKUSPEGIA KOMUNITATE-ESPARRUTIK </a:t>
            </a: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r>
              <a:rPr lang="pl-PL" dirty="0"/>
              <a:t> 27 </a:t>
            </a:r>
            <a:r>
              <a:rPr lang="pl-PL" dirty="0" smtClean="0"/>
              <a:t>LIBURUKIA</a:t>
            </a:r>
            <a:r>
              <a:rPr lang="es-ES" dirty="0" smtClean="0"/>
              <a:t>, </a:t>
            </a:r>
            <a:r>
              <a:rPr lang="pl-PL" dirty="0" smtClean="0"/>
              <a:t>8 Zk 2019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179512" y="1075626"/>
            <a:ext cx="871296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+mn-lt"/>
              </a:rPr>
              <a:t>1</a:t>
            </a:r>
            <a:r>
              <a:rPr lang="es-ES" b="1" dirty="0" smtClean="0">
                <a:latin typeface="+mn-lt"/>
              </a:rPr>
              <a:t>- </a:t>
            </a:r>
            <a:r>
              <a:rPr lang="es-ES" b="1" dirty="0" err="1">
                <a:latin typeface="+mn-lt"/>
              </a:rPr>
              <a:t>Antibiotikoen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Erabilera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Optimizatzeko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Programak</a:t>
            </a:r>
            <a:r>
              <a:rPr lang="es-ES" b="1" dirty="0">
                <a:latin typeface="+mn-lt"/>
              </a:rPr>
              <a:t> (PROA) </a:t>
            </a:r>
            <a:r>
              <a:rPr lang="es-ES" b="1" dirty="0" err="1">
                <a:latin typeface="+mn-lt"/>
              </a:rPr>
              <a:t>abiarazteko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prozesua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finkatzea</a:t>
            </a:r>
            <a:r>
              <a:rPr lang="es-ES" b="1" dirty="0">
                <a:latin typeface="+mn-lt"/>
              </a:rPr>
              <a:t> </a:t>
            </a:r>
            <a:endParaRPr lang="es-ES" b="1" dirty="0" smtClean="0">
              <a:latin typeface="+mn-lt"/>
            </a:endParaRPr>
          </a:p>
          <a:p>
            <a:r>
              <a:rPr lang="es-ES" sz="1800" dirty="0" err="1">
                <a:latin typeface="+mn-lt"/>
              </a:rPr>
              <a:t>H</a:t>
            </a:r>
            <a:r>
              <a:rPr lang="es-ES" sz="1800" dirty="0" err="1" smtClean="0">
                <a:latin typeface="+mn-lt"/>
              </a:rPr>
              <a:t>elburuak</a:t>
            </a:r>
            <a:r>
              <a:rPr lang="es-ES" sz="1800" dirty="0" smtClean="0">
                <a:latin typeface="+mn-lt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n-lt"/>
              </a:rPr>
              <a:t>Infekzioak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dituzten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pazienteen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emaitza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klinikoak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hobetzea</a:t>
            </a:r>
            <a:r>
              <a:rPr lang="es-ES" sz="1800" dirty="0">
                <a:latin typeface="+mn-lt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n-lt"/>
              </a:rPr>
              <a:t>Mikrobioen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aurkako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farmakoen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erabilerarekin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lotutako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ondorio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kaltegarriak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minimizatzea</a:t>
            </a:r>
            <a:r>
              <a:rPr lang="es-ES" sz="1800" dirty="0">
                <a:latin typeface="+mn-lt"/>
              </a:rPr>
              <a:t>, </a:t>
            </a:r>
            <a:r>
              <a:rPr lang="es-ES" sz="1800" dirty="0" err="1">
                <a:latin typeface="+mn-lt"/>
              </a:rPr>
              <a:t>erresistentziak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barne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hartuta</a:t>
            </a:r>
            <a:r>
              <a:rPr lang="es-ES" sz="1800" dirty="0">
                <a:latin typeface="+mn-lt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n-lt"/>
              </a:rPr>
              <a:t>Kostu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aldetik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eraginkorrak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diren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tratamenduak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erabiltzen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direla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bermatzea</a:t>
            </a:r>
            <a:r>
              <a:rPr lang="es-ES" sz="1800" dirty="0">
                <a:latin typeface="+mn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n-lt"/>
              </a:rPr>
              <a:t>Ospitaleetan</a:t>
            </a:r>
            <a:r>
              <a:rPr lang="es-ES" sz="1800" dirty="0">
                <a:latin typeface="+mn-lt"/>
              </a:rPr>
              <a:t>, </a:t>
            </a:r>
            <a:r>
              <a:rPr lang="es-ES" sz="1800" dirty="0" err="1">
                <a:latin typeface="+mn-lt"/>
              </a:rPr>
              <a:t>Lehen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Mailako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Arretan</a:t>
            </a:r>
            <a:r>
              <a:rPr lang="es-ES" sz="1800" dirty="0">
                <a:latin typeface="+mn-lt"/>
              </a:rPr>
              <a:t> eta </a:t>
            </a:r>
            <a:r>
              <a:rPr lang="es-ES" sz="1800" dirty="0" err="1">
                <a:latin typeface="+mn-lt"/>
              </a:rPr>
              <a:t>zentro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soziosanitarioetan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finkatu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behar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dira</a:t>
            </a:r>
            <a:r>
              <a:rPr lang="es-ES" sz="1800" dirty="0" smtClean="0">
                <a:latin typeface="+mn-lt"/>
              </a:rPr>
              <a:t>. </a:t>
            </a:r>
            <a:r>
              <a:rPr lang="es-ES" sz="1800" dirty="0" err="1">
                <a:latin typeface="+mn-lt"/>
              </a:rPr>
              <a:t>PROAk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martxan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jartzeko</a:t>
            </a:r>
            <a:r>
              <a:rPr lang="es-ES" sz="1800" dirty="0">
                <a:latin typeface="+mn-lt"/>
              </a:rPr>
              <a:t>, </a:t>
            </a:r>
            <a:r>
              <a:rPr lang="es-ES" sz="1800" dirty="0" err="1">
                <a:latin typeface="+mn-lt"/>
              </a:rPr>
              <a:t>zuzendaritza-taldeek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ezinbestean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eman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behar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dute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euren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erakunde-laguntza</a:t>
            </a:r>
            <a:r>
              <a:rPr lang="es-ES" sz="1800" dirty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n-lt"/>
              </a:rPr>
              <a:t>Lagungarriak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>
                <a:latin typeface="+mn-lt"/>
              </a:rPr>
              <a:t>izan </a:t>
            </a:r>
            <a:r>
              <a:rPr lang="es-ES" sz="1800" dirty="0" err="1">
                <a:latin typeface="+mn-lt"/>
              </a:rPr>
              <a:t>behar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dira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preskribatzaileentzat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erabakiak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hartzeko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prozesuetan</a:t>
            </a:r>
            <a:r>
              <a:rPr lang="es-ES" sz="1800" dirty="0">
                <a:latin typeface="+mn-lt"/>
              </a:rPr>
              <a:t>, eta </a:t>
            </a:r>
            <a:r>
              <a:rPr lang="es-E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preskripzio-ohiturak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E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aldatzearen</a:t>
            </a:r>
            <a:r>
              <a:rPr lang="es-E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sustapenean</a:t>
            </a:r>
            <a:r>
              <a:rPr lang="es-ES" sz="1800" dirty="0" smtClean="0">
                <a:latin typeface="+mn-lt"/>
              </a:rPr>
              <a:t>. </a:t>
            </a:r>
            <a:endParaRPr lang="es-ES" sz="18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n-lt"/>
              </a:rPr>
              <a:t>Barne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daude</a:t>
            </a:r>
            <a:r>
              <a:rPr lang="es-ES" sz="1800" dirty="0" smtClean="0">
                <a:latin typeface="+mn-lt"/>
              </a:rPr>
              <a:t>: </a:t>
            </a:r>
            <a:r>
              <a:rPr lang="es-ES" sz="1800" dirty="0" err="1">
                <a:latin typeface="+mn-lt"/>
              </a:rPr>
              <a:t>tratamendurako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toki-gidaliburuak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lantzea</a:t>
            </a:r>
            <a:r>
              <a:rPr lang="es-ES" sz="1800" dirty="0">
                <a:latin typeface="+mn-lt"/>
              </a:rPr>
              <a:t> eta/</a:t>
            </a:r>
            <a:r>
              <a:rPr lang="es-ES" sz="1800" dirty="0" err="1">
                <a:latin typeface="+mn-lt"/>
              </a:rPr>
              <a:t>edo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egokitzea</a:t>
            </a:r>
            <a:r>
              <a:rPr lang="es-ES" sz="1800" dirty="0">
                <a:latin typeface="+mn-lt"/>
              </a:rPr>
              <a:t>; </a:t>
            </a:r>
            <a:r>
              <a:rPr lang="es-ES" sz="1800" dirty="0" err="1">
                <a:latin typeface="+mn-lt"/>
              </a:rPr>
              <a:t>preskripzioak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smtClean="0">
                <a:latin typeface="+mn-lt"/>
              </a:rPr>
              <a:t>eta </a:t>
            </a:r>
            <a:r>
              <a:rPr lang="es-ES" sz="1800" dirty="0" err="1" smtClean="0">
                <a:latin typeface="+mn-lt"/>
              </a:rPr>
              <a:t>adierazleen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monitorizazioa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sistematikoki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berrikustea</a:t>
            </a:r>
            <a:r>
              <a:rPr lang="es-ES" sz="1800" dirty="0">
                <a:latin typeface="+mn-lt"/>
              </a:rPr>
              <a:t>; </a:t>
            </a:r>
            <a:r>
              <a:rPr lang="es-ES" sz="1800" dirty="0" smtClean="0">
                <a:latin typeface="+mn-lt"/>
              </a:rPr>
              <a:t>eta </a:t>
            </a:r>
            <a:r>
              <a:rPr lang="es-ES" sz="1800" dirty="0" err="1" smtClean="0">
                <a:latin typeface="+mn-lt"/>
              </a:rPr>
              <a:t>prestakuntza</a:t>
            </a:r>
            <a:r>
              <a:rPr lang="es-ES" sz="1800" dirty="0" smtClean="0">
                <a:latin typeface="+mn-lt"/>
              </a:rPr>
              <a:t>, </a:t>
            </a:r>
            <a:r>
              <a:rPr lang="es-ES" sz="1800" dirty="0" err="1">
                <a:latin typeface="+mn-lt"/>
              </a:rPr>
              <a:t>komunikazio</a:t>
            </a:r>
            <a:r>
              <a:rPr lang="es-ES" sz="1800" dirty="0">
                <a:latin typeface="+mn-lt"/>
              </a:rPr>
              <a:t> eta </a:t>
            </a:r>
            <a:r>
              <a:rPr lang="es-ES" sz="1800" dirty="0" err="1">
                <a:latin typeface="+mn-lt"/>
              </a:rPr>
              <a:t>ikerketarako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jarduerak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ikuskatzea</a:t>
            </a:r>
            <a:r>
              <a:rPr lang="es-ES" sz="1800" dirty="0" smtClean="0">
                <a:latin typeface="+mn-lt"/>
              </a:rPr>
              <a:t>.</a:t>
            </a:r>
            <a:endParaRPr lang="es-ES" sz="1800" dirty="0" smtClean="0">
              <a:latin typeface="+mn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1800" dirty="0" smtClean="0">
              <a:latin typeface="+mn-lt"/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936104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</a:p>
        </p:txBody>
      </p:sp>
    </p:spTree>
    <p:extLst>
      <p:ext uri="{BB962C8B-B14F-4D97-AF65-F5344CB8AC3E}">
        <p14:creationId xmlns:p14="http://schemas.microsoft.com/office/powerpoint/2010/main" val="30137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254820"/>
            <a:ext cx="8892480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2</a:t>
            </a:r>
            <a:r>
              <a:rPr lang="es-ES" b="1" dirty="0" smtClean="0">
                <a:latin typeface="+mj-lt"/>
              </a:rPr>
              <a:t>- </a:t>
            </a:r>
            <a:r>
              <a:rPr lang="es-ES" b="1" dirty="0" err="1">
                <a:latin typeface="+mn-lt"/>
              </a:rPr>
              <a:t>Antibiotikoen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kontsumoa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murriztea</a:t>
            </a:r>
            <a:r>
              <a:rPr lang="es-ES" b="1" dirty="0">
                <a:latin typeface="+mn-lt"/>
              </a:rPr>
              <a:t> </a:t>
            </a:r>
            <a:endParaRPr lang="es-ES" b="1" dirty="0" smtClean="0">
              <a:latin typeface="+mn-lt"/>
            </a:endParaRP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1.go </a:t>
            </a:r>
            <a:r>
              <a:rPr lang="es-ES" sz="2000" dirty="0" err="1">
                <a:latin typeface="+mj-lt"/>
              </a:rPr>
              <a:t>PRANa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martxan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jarri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zenetik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murrizteko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joera</a:t>
            </a:r>
            <a:r>
              <a:rPr lang="es-ES" sz="2000" dirty="0" smtClean="0">
                <a:latin typeface="+mj-lt"/>
              </a:rPr>
              <a:t>: % </a:t>
            </a:r>
            <a:r>
              <a:rPr lang="es-ES" sz="2000" dirty="0">
                <a:latin typeface="+mj-lt"/>
              </a:rPr>
              <a:t>7,4 </a:t>
            </a:r>
            <a:r>
              <a:rPr lang="es-ES" sz="2000" dirty="0" err="1">
                <a:latin typeface="+mj-lt"/>
              </a:rPr>
              <a:t>murriztu</a:t>
            </a:r>
            <a:r>
              <a:rPr lang="es-ES" sz="2000" dirty="0">
                <a:latin typeface="+mj-lt"/>
              </a:rPr>
              <a:t> da </a:t>
            </a:r>
            <a:r>
              <a:rPr lang="es-ES" sz="2000" dirty="0" err="1" smtClean="0">
                <a:latin typeface="+mj-lt"/>
              </a:rPr>
              <a:t>komunitate-esparruan</a:t>
            </a:r>
            <a:r>
              <a:rPr lang="es-ES" sz="2000" dirty="0" smtClean="0">
                <a:latin typeface="+mj-lt"/>
              </a:rPr>
              <a:t>, %0,2 </a:t>
            </a:r>
            <a:r>
              <a:rPr lang="es-ES" sz="2000" dirty="0" err="1">
                <a:latin typeface="+mj-lt"/>
              </a:rPr>
              <a:t>ospitaleetan</a:t>
            </a:r>
            <a:r>
              <a:rPr lang="es-ES" sz="2000" dirty="0">
                <a:latin typeface="+mj-lt"/>
              </a:rPr>
              <a:t> , </a:t>
            </a:r>
            <a:r>
              <a:rPr lang="es-ES" sz="2000" dirty="0" smtClean="0">
                <a:latin typeface="+mj-lt"/>
              </a:rPr>
              <a:t>eta </a:t>
            </a:r>
            <a:r>
              <a:rPr lang="es-ES" sz="2000" dirty="0">
                <a:latin typeface="+mj-lt"/>
              </a:rPr>
              <a:t>% </a:t>
            </a:r>
            <a:r>
              <a:rPr lang="es-ES" sz="2000" dirty="0" smtClean="0">
                <a:latin typeface="+mj-lt"/>
              </a:rPr>
              <a:t>32,4 </a:t>
            </a:r>
            <a:r>
              <a:rPr lang="es-ES" sz="2000" dirty="0" err="1">
                <a:latin typeface="+mj-lt"/>
              </a:rPr>
              <a:t>a</a:t>
            </a:r>
            <a:r>
              <a:rPr lang="es-ES" sz="2000" dirty="0" err="1" smtClean="0">
                <a:latin typeface="+mj-lt"/>
              </a:rPr>
              <a:t>lbaitaritzan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erabiltzeko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antibiotiko-salmentetan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2018an, 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Espainian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</a:t>
            </a:r>
            <a:r>
              <a:rPr lang="es-ES" sz="2000" dirty="0" smtClean="0">
                <a:latin typeface="+mj-lt"/>
              </a:rPr>
              <a:t> 24,33 DHD </a:t>
            </a:r>
            <a:r>
              <a:rPr lang="es-ES" sz="2000" dirty="0" err="1">
                <a:latin typeface="+mj-lt"/>
              </a:rPr>
              <a:t>komunitate-esparruan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smtClean="0">
                <a:latin typeface="+mj-lt"/>
              </a:rPr>
              <a:t>eta 1,7 DHD </a:t>
            </a:r>
            <a:r>
              <a:rPr lang="es-ES" sz="2000" dirty="0" err="1" smtClean="0">
                <a:latin typeface="+mj-lt"/>
              </a:rPr>
              <a:t>ospitaleetan</a:t>
            </a:r>
            <a:r>
              <a:rPr lang="es-ES" sz="2000" dirty="0" smtClean="0">
                <a:latin typeface="+mj-lt"/>
              </a:rPr>
              <a:t> . </a:t>
            </a:r>
            <a:r>
              <a:rPr lang="es-E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EAEn</a:t>
            </a:r>
            <a:r>
              <a:rPr lang="es-ES" sz="2000" dirty="0">
                <a:latin typeface="+mj-lt"/>
              </a:rPr>
              <a:t> 20,93 DHD </a:t>
            </a:r>
            <a:r>
              <a:rPr lang="es-ES" sz="2000" dirty="0" err="1" smtClean="0">
                <a:latin typeface="+mj-lt"/>
              </a:rPr>
              <a:t>komunitate-esparruan</a:t>
            </a:r>
            <a:r>
              <a:rPr lang="es-ES" sz="2000" dirty="0" smtClean="0">
                <a:latin typeface="+mj-lt"/>
              </a:rPr>
              <a:t>:</a:t>
            </a:r>
          </a:p>
          <a:p>
            <a:endParaRPr lang="es-ES" b="1" dirty="0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088" t="67186" r="35032" b="20263"/>
          <a:stretch/>
        </p:blipFill>
        <p:spPr>
          <a:xfrm>
            <a:off x="611560" y="3645024"/>
            <a:ext cx="70567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125760" y="1844824"/>
            <a:ext cx="889248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Antibiotikoen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prezkripzio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ez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egokia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arnas </a:t>
            </a:r>
            <a:r>
              <a:rPr lang="es-E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traktuko</a:t>
            </a:r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infekzioetan</a:t>
            </a:r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gertatzen</a:t>
            </a:r>
            <a:r>
              <a:rPr lang="es-ES" sz="2000" dirty="0" smtClean="0">
                <a:latin typeface="+mj-lt"/>
              </a:rPr>
              <a:t> da </a:t>
            </a:r>
            <a:r>
              <a:rPr lang="es-ES" sz="2000" dirty="0" err="1" smtClean="0">
                <a:latin typeface="+mj-lt"/>
              </a:rPr>
              <a:t>gehienbat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>
                <a:latin typeface="+mj-lt"/>
              </a:rPr>
              <a:t>(</a:t>
            </a:r>
            <a:r>
              <a:rPr lang="es-ES" sz="2000" dirty="0" err="1">
                <a:latin typeface="+mj-lt"/>
              </a:rPr>
              <a:t>Lehen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Mailako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Arretan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kontsulta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infekziosoen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erdia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baino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gehiago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 smtClean="0">
                <a:latin typeface="+mj-lt"/>
              </a:rPr>
              <a:t>).</a:t>
            </a:r>
            <a:endParaRPr lang="es-ES" sz="2000" dirty="0">
              <a:latin typeface="+mj-lt"/>
            </a:endParaRPr>
          </a:p>
          <a:p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Ikerketen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arabera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antibiotikoak</a:t>
            </a:r>
            <a:r>
              <a:rPr lang="es-ES" sz="2000" dirty="0">
                <a:latin typeface="+mj-lt"/>
              </a:rPr>
              <a:t> jaso </a:t>
            </a:r>
            <a:r>
              <a:rPr lang="es-ES" sz="2000" dirty="0" err="1">
                <a:latin typeface="+mj-lt"/>
              </a:rPr>
              <a:t>beharko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lituzketen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pazienteen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proportzio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egokiak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hauek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 smtClean="0">
                <a:latin typeface="+mj-lt"/>
              </a:rPr>
              <a:t>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%10-20 </a:t>
            </a:r>
            <a:r>
              <a:rPr lang="es-ES" sz="2000" dirty="0">
                <a:latin typeface="+mj-lt"/>
              </a:rPr>
              <a:t>arnas </a:t>
            </a:r>
            <a:r>
              <a:rPr lang="es-ES" sz="2000" dirty="0" err="1">
                <a:latin typeface="+mj-lt"/>
              </a:rPr>
              <a:t>infekzio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akutuan</a:t>
            </a:r>
            <a:endParaRPr lang="es-ES" sz="20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%54 </a:t>
            </a:r>
            <a:r>
              <a:rPr lang="es-ES" sz="2000" dirty="0" err="1">
                <a:latin typeface="+mj-lt"/>
              </a:rPr>
              <a:t>BGBKren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gaizkiagotzean</a:t>
            </a:r>
            <a:endParaRPr lang="es-ES" sz="20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%75 </a:t>
            </a:r>
            <a:r>
              <a:rPr lang="es-ES" sz="2000" dirty="0" err="1">
                <a:latin typeface="+mj-lt"/>
              </a:rPr>
              <a:t>gernu-traktuko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infekzioa</a:t>
            </a:r>
            <a:r>
              <a:rPr lang="es-ES" sz="2000" dirty="0">
                <a:latin typeface="+mj-lt"/>
              </a:rPr>
              <a:t>  </a:t>
            </a:r>
            <a:r>
              <a:rPr lang="es-ES" sz="2000" dirty="0" err="1">
                <a:latin typeface="+mj-lt"/>
              </a:rPr>
              <a:t>duten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emakume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ez-haurdunak</a:t>
            </a:r>
            <a:endParaRPr lang="es-ES" sz="2000" dirty="0">
              <a:latin typeface="+mj-lt"/>
            </a:endParaRPr>
          </a:p>
          <a:p>
            <a:endParaRPr lang="es-E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3- </a:t>
            </a:r>
            <a:r>
              <a:rPr lang="es-ES" b="1" dirty="0" err="1">
                <a:latin typeface="+mn-lt"/>
              </a:rPr>
              <a:t>Antibiotikoen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preskripzioaren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egokitzapena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hobetzea</a:t>
            </a:r>
            <a:r>
              <a:rPr lang="es-ES" b="1" dirty="0">
                <a:latin typeface="+mn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Antibiotikoen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preskripzioa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+mj-lt"/>
              </a:rPr>
              <a:t>hobetu</a:t>
            </a:r>
            <a:r>
              <a:rPr lang="es-E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+mj-lt"/>
              </a:rPr>
              <a:t>egin</a:t>
            </a:r>
            <a:r>
              <a:rPr lang="es-E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+mj-lt"/>
              </a:rPr>
              <a:t>daiteke</a:t>
            </a:r>
            <a:r>
              <a:rPr lang="es-E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+mj-lt"/>
              </a:rPr>
              <a:t>kasuen</a:t>
            </a:r>
            <a:r>
              <a:rPr lang="es-ES" sz="2000" dirty="0">
                <a:solidFill>
                  <a:schemeClr val="tx2"/>
                </a:solidFill>
                <a:latin typeface="+mj-lt"/>
              </a:rPr>
              <a:t> % 40-50etan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komunitate-esparruan</a:t>
            </a:r>
            <a:r>
              <a:rPr lang="es-ES" sz="2000" dirty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Gidaliburuak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>
                <a:latin typeface="+mj-lt"/>
              </a:rPr>
              <a:t>–</a:t>
            </a:r>
            <a:r>
              <a:rPr lang="es-ES" sz="2000" dirty="0" err="1">
                <a:latin typeface="+mj-lt"/>
              </a:rPr>
              <a:t>ebidentzian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oinarrituak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tokian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tokiko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erresistentzietara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epidemiologiara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egokituak</a:t>
            </a:r>
            <a:r>
              <a:rPr lang="es-ES" sz="2000" dirty="0">
                <a:latin typeface="+mj-lt"/>
              </a:rPr>
              <a:t>– </a:t>
            </a:r>
            <a:r>
              <a:rPr lang="es-ES" sz="2000" dirty="0" err="1">
                <a:latin typeface="+mj-lt"/>
              </a:rPr>
              <a:t>abiarazteak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ahalbidetu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egiten</a:t>
            </a:r>
            <a:r>
              <a:rPr lang="es-ES" sz="2000" dirty="0">
                <a:latin typeface="+mj-lt"/>
              </a:rPr>
              <a:t> du </a:t>
            </a:r>
            <a:r>
              <a:rPr lang="es-ES" sz="2000" dirty="0" err="1">
                <a:latin typeface="+mj-lt"/>
              </a:rPr>
              <a:t>diagnostikoaren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ziurgabetasuna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antibiotiko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egokienak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aukeratzea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Antibiotikoa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aukeratzeko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kontuan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hartu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: </a:t>
            </a:r>
            <a:r>
              <a:rPr lang="es-ES" sz="2000" dirty="0" err="1">
                <a:latin typeface="+mj-lt"/>
              </a:rPr>
              <a:t>sintoma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klinikoak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tokian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tokiko</a:t>
            </a:r>
            <a:r>
              <a:rPr lang="es-ES" sz="2000" dirty="0">
                <a:latin typeface="+mj-lt"/>
              </a:rPr>
              <a:t> epidemiologia, eta </a:t>
            </a:r>
            <a:r>
              <a:rPr lang="es-ES" sz="2000" dirty="0" err="1">
                <a:latin typeface="+mj-lt"/>
              </a:rPr>
              <a:t>zirkunstantzia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indibidualak</a:t>
            </a:r>
            <a:r>
              <a:rPr lang="es-ES" sz="2000" dirty="0" smtClean="0">
                <a:latin typeface="+mj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Antibiotiko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erabilgarri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egokien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artean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espektro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estuenekoa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erabili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da.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Saihestu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espektro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zabaleko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edo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inpaktu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ekologiko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handiko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antibiotikoak</a:t>
            </a:r>
            <a:r>
              <a:rPr lang="es-ES" sz="2000" dirty="0">
                <a:latin typeface="+mj-lt"/>
              </a:rPr>
              <a:t>: </a:t>
            </a:r>
            <a:r>
              <a:rPr lang="es-E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amoxizilina-klabulanikoa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s-E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zefalosporinak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s-E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makrolidoak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edo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fluorkinolonak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 err="1" smtClean="0">
                <a:latin typeface="+mj-lt"/>
              </a:rPr>
              <a:t>Justifikatuta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dagoenean</a:t>
            </a:r>
            <a:r>
              <a:rPr lang="es-ES" sz="2000" dirty="0" smtClean="0">
                <a:latin typeface="+mj-lt"/>
              </a:rPr>
              <a:t>, </a:t>
            </a:r>
            <a:r>
              <a:rPr lang="es-ES" dirty="0" err="1" smtClean="0"/>
              <a:t>e</a:t>
            </a:r>
            <a:r>
              <a:rPr lang="es-ES" sz="2000" dirty="0" err="1" smtClean="0">
                <a:latin typeface="+mj-lt"/>
              </a:rPr>
              <a:t>z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emaitza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kliniko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hobeak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ematen</a:t>
            </a:r>
            <a:r>
              <a:rPr lang="es-ES" sz="2000" dirty="0">
                <a:latin typeface="+mj-lt"/>
              </a:rPr>
              <a:t>, eta </a:t>
            </a:r>
            <a:r>
              <a:rPr lang="es-ES" sz="2000" dirty="0" err="1">
                <a:latin typeface="+mj-lt"/>
              </a:rPr>
              <a:t>bai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aitzitik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kontrako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efektu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gehiago</a:t>
            </a:r>
            <a:r>
              <a:rPr lang="es-ES" sz="2000" dirty="0">
                <a:latin typeface="+mj-lt"/>
              </a:rPr>
              <a:t>, eta </a:t>
            </a:r>
            <a:r>
              <a:rPr lang="es-ES" sz="2000" dirty="0" err="1">
                <a:latin typeface="+mj-lt"/>
              </a:rPr>
              <a:t>mikroorganismo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erresistenteen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hautespena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bultzatzen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dute</a:t>
            </a:r>
            <a:r>
              <a:rPr lang="es-ES" sz="2000" dirty="0" smtClean="0">
                <a:latin typeface="+mj-lt"/>
              </a:rPr>
              <a:t>.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93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936104"/>
          </a:xfrm>
        </p:spPr>
        <p:txBody>
          <a:bodyPr/>
          <a:lstStyle/>
          <a:p>
            <a:r>
              <a:rPr lang="es-ES" sz="3600" b="1" dirty="0"/>
              <a:t>ANTIBIOTIKOEN KRISIA MANEIATZEKO NEURRIAK</a:t>
            </a:r>
            <a:endParaRPr lang="es-ES" sz="3600" cap="all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676" t="44735" r="9538" b="17308"/>
          <a:stretch/>
        </p:blipFill>
        <p:spPr>
          <a:xfrm>
            <a:off x="530696" y="1556792"/>
            <a:ext cx="81457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8167" r="21458" b="30667"/>
          <a:stretch/>
        </p:blipFill>
        <p:spPr bwMode="auto">
          <a:xfrm>
            <a:off x="467544" y="332656"/>
            <a:ext cx="830461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8167" r="21458" b="75415"/>
          <a:stretch/>
        </p:blipFill>
        <p:spPr bwMode="auto">
          <a:xfrm>
            <a:off x="467544" y="332656"/>
            <a:ext cx="8304610" cy="5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31666" r="21874" b="21501"/>
          <a:stretch/>
        </p:blipFill>
        <p:spPr bwMode="auto">
          <a:xfrm>
            <a:off x="478879" y="901700"/>
            <a:ext cx="8262753" cy="41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5496" y="260648"/>
            <a:ext cx="9144000" cy="1143000"/>
          </a:xfrm>
        </p:spPr>
        <p:txBody>
          <a:bodyPr/>
          <a:lstStyle/>
          <a:p>
            <a:r>
              <a:rPr lang="es-ES" b="1" dirty="0"/>
              <a:t>ANTIBIOTIKOEN KRISIA MANEIATZEKO NEURRIAK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48531" y="1556792"/>
            <a:ext cx="889248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Preskripzio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egokia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emateak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nahi</a:t>
            </a:r>
            <a:r>
              <a:rPr lang="es-ES" sz="2000" dirty="0">
                <a:latin typeface="+mj-lt"/>
              </a:rPr>
              <a:t> du </a:t>
            </a:r>
            <a:r>
              <a:rPr lang="es-ES" sz="2000" dirty="0" err="1">
                <a:latin typeface="+mj-lt"/>
              </a:rPr>
              <a:t>dosifikazioa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emateko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modua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iraupena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etab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>
                <a:latin typeface="+mj-lt"/>
              </a:rPr>
              <a:t>ere </a:t>
            </a:r>
            <a:r>
              <a:rPr lang="es-ES" sz="2000" dirty="0" err="1">
                <a:latin typeface="+mj-lt"/>
              </a:rPr>
              <a:t>egokiak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direla</a:t>
            </a:r>
            <a:r>
              <a:rPr lang="es-ES" sz="2000" dirty="0">
                <a:latin typeface="+mj-lt"/>
              </a:rPr>
              <a:t>. </a:t>
            </a: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Antibiotikoen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ziklo</a:t>
            </a: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motzak</a:t>
            </a: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: 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Egokitzat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jotzen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Lehen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Mailako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Arretan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artatutako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infekzio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ez-konplikatu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gehienetan</a:t>
            </a:r>
            <a:r>
              <a:rPr lang="es-ES" sz="2000" dirty="0">
                <a:latin typeface="+mj-lt"/>
              </a:rPr>
              <a:t>. </a:t>
            </a:r>
            <a:endParaRPr lang="es-ES" sz="20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Bakteria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erresistenteen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hedapena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mugatzen</a:t>
            </a:r>
            <a:r>
              <a:rPr lang="es-ES" sz="2000" dirty="0">
                <a:latin typeface="+mj-lt"/>
              </a:rPr>
              <a:t> da  </a:t>
            </a:r>
            <a:endParaRPr lang="es-ES" sz="20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kontrako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efektuak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gutxitzen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endParaRPr lang="es-ES" sz="20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kostuak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merkatzen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endParaRPr lang="es-ES" sz="20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Pazienteei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jakinarazi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zaie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egoera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jakin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batzuetan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hartzeari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utz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diezaioketela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hasieran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zehaztutako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epea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baino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lehen</a:t>
            </a:r>
            <a:r>
              <a:rPr lang="es-ES" sz="200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9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38779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4</a:t>
            </a:r>
            <a:r>
              <a:rPr lang="es-ES" b="1" dirty="0" smtClean="0">
                <a:latin typeface="+mj-lt"/>
              </a:rPr>
              <a:t>- </a:t>
            </a:r>
            <a:r>
              <a:rPr lang="es-ES" b="1" dirty="0" err="1">
                <a:latin typeface="+mj-lt"/>
              </a:rPr>
              <a:t>Antibiotikoen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preskripzio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geroratua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sustatzea</a:t>
            </a:r>
            <a:r>
              <a:rPr lang="es-ES" b="1" dirty="0">
                <a:latin typeface="+mj-lt"/>
              </a:rPr>
              <a:t> </a:t>
            </a:r>
            <a:endParaRPr lang="es-ES" b="1" dirty="0" smtClean="0">
              <a:latin typeface="+mj-lt"/>
            </a:endParaRP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j-lt"/>
              </a:rPr>
              <a:t>Antibiotikoa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preskribatzen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smtClean="0">
                <a:latin typeface="+mj-lt"/>
              </a:rPr>
              <a:t>da, </a:t>
            </a:r>
            <a:r>
              <a:rPr lang="es-ES" sz="1800" dirty="0" err="1">
                <a:latin typeface="+mj-lt"/>
              </a:rPr>
              <a:t>baina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zehazten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smtClean="0">
                <a:latin typeface="+mj-lt"/>
              </a:rPr>
              <a:t>da </a:t>
            </a:r>
            <a:r>
              <a:rPr lang="es-ES" sz="1800" dirty="0" err="1">
                <a:latin typeface="+mj-lt"/>
              </a:rPr>
              <a:t>antibiotiko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hori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bakarrik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erabili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behar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smtClean="0">
                <a:latin typeface="+mj-lt"/>
              </a:rPr>
              <a:t>dela </a:t>
            </a:r>
            <a:r>
              <a:rPr lang="es-ES" sz="1800" dirty="0" err="1">
                <a:latin typeface="+mj-lt"/>
              </a:rPr>
              <a:t>sintomak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okerragotzen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badira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edo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egun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batzuetan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hobera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ez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badute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egiten</a:t>
            </a:r>
            <a:r>
              <a:rPr lang="es-ES" sz="1800" dirty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8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>
                <a:latin typeface="+mj-lt"/>
              </a:rPr>
              <a:t>Estrategia </a:t>
            </a:r>
            <a:r>
              <a:rPr lang="es-ES" sz="1800" dirty="0" err="1">
                <a:latin typeface="+mj-lt"/>
              </a:rPr>
              <a:t>erabilgarria</a:t>
            </a:r>
            <a:r>
              <a:rPr lang="es-ES" sz="1800" dirty="0">
                <a:latin typeface="+mj-lt"/>
              </a:rPr>
              <a:t> eta </a:t>
            </a:r>
            <a:r>
              <a:rPr lang="es-ES" sz="1800" dirty="0" err="1">
                <a:latin typeface="+mj-lt"/>
              </a:rPr>
              <a:t>egingarria</a:t>
            </a:r>
            <a:r>
              <a:rPr lang="es-ES" sz="1800" dirty="0">
                <a:latin typeface="+mj-lt"/>
              </a:rPr>
              <a:t> da, </a:t>
            </a:r>
            <a:r>
              <a:rPr lang="es-ES" sz="1800" dirty="0" err="1">
                <a:latin typeface="+mj-lt"/>
              </a:rPr>
              <a:t>betiere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behar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bezala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hautatzen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badira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pazienteak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kasu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honetan</a:t>
            </a:r>
            <a:r>
              <a:rPr lang="es-ES" sz="1800" dirty="0" smtClean="0">
                <a:latin typeface="+mj-lt"/>
              </a:rPr>
              <a:t>: </a:t>
            </a:r>
            <a:r>
              <a:rPr lang="es-ES" sz="1800" dirty="0" err="1">
                <a:latin typeface="+mj-lt"/>
              </a:rPr>
              <a:t>bronkitisa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sinusitisa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otitisa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faringitisa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edo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zistitisa</a:t>
            </a:r>
            <a:r>
              <a:rPr lang="es-ES" sz="18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8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j-lt"/>
              </a:rPr>
              <a:t>E</a:t>
            </a:r>
            <a:r>
              <a:rPr lang="es-ES" sz="1800" dirty="0" err="1" smtClean="0">
                <a:latin typeface="+mj-lt"/>
              </a:rPr>
              <a:t>rabilgarria</a:t>
            </a:r>
            <a:r>
              <a:rPr lang="es-ES" sz="1800" dirty="0" smtClean="0">
                <a:latin typeface="+mj-lt"/>
              </a:rPr>
              <a:t> da </a:t>
            </a:r>
            <a:r>
              <a:rPr lang="es-ES" sz="1800" dirty="0" err="1">
                <a:latin typeface="+mj-lt"/>
              </a:rPr>
              <a:t>antibiotikoen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kontsumoa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murrizteko</a:t>
            </a:r>
            <a:r>
              <a:rPr lang="es-ES" sz="1800" dirty="0">
                <a:latin typeface="+mj-lt"/>
              </a:rPr>
              <a:t> (% 60rainoko </a:t>
            </a:r>
            <a:r>
              <a:rPr lang="es-ES" sz="1800" dirty="0" err="1">
                <a:latin typeface="+mj-lt"/>
              </a:rPr>
              <a:t>murrizketa</a:t>
            </a:r>
            <a:r>
              <a:rPr lang="es-ES" sz="1800" dirty="0">
                <a:latin typeface="+mj-lt"/>
              </a:rPr>
              <a:t>) arnas </a:t>
            </a:r>
            <a:r>
              <a:rPr lang="es-ES" sz="1800" dirty="0" err="1">
                <a:latin typeface="+mj-lt"/>
              </a:rPr>
              <a:t>prozesu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akutuetan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betiere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konplikazio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klinikoak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kontrako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efektuak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kontsulta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gehiago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egin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beharra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edo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pazienteen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kexak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handiagotu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gabe</a:t>
            </a:r>
            <a:r>
              <a:rPr lang="es-ES" sz="1800" dirty="0" smtClean="0">
                <a:latin typeface="+mj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8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j-lt"/>
              </a:rPr>
              <a:t>Gainera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pazienteek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gehiago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jakin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ohi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dute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antibiotikoen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erabilera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egokiari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buruz</a:t>
            </a:r>
            <a:r>
              <a:rPr lang="es-ES" sz="1800" dirty="0" smtClean="0">
                <a:latin typeface="+mj-lt"/>
              </a:rPr>
              <a:t>.</a:t>
            </a:r>
            <a:endParaRPr lang="es-E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6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5- </a:t>
            </a:r>
            <a:r>
              <a:rPr lang="pl-PL" b="1" dirty="0">
                <a:latin typeface="+mj-lt"/>
              </a:rPr>
              <a:t>Laguntza diagnostikoak hobetzea: diagnostiko bizkorreko probak </a:t>
            </a:r>
            <a:endParaRPr lang="es-ES" b="1" dirty="0" smtClean="0">
              <a:latin typeface="+mj-lt"/>
            </a:endParaRP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j-lt"/>
              </a:rPr>
              <a:t>Prozesu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diagnostikoak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ziurragoak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gaitzen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dute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>
                <a:latin typeface="+mj-lt"/>
              </a:rPr>
              <a:t>: </a:t>
            </a:r>
            <a:r>
              <a:rPr lang="es-ES" sz="1800" dirty="0" err="1">
                <a:latin typeface="+mj-lt"/>
              </a:rPr>
              <a:t>antibiotikoen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erabilerari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buruzko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erabakiak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hartzeko</a:t>
            </a:r>
            <a:r>
              <a:rPr lang="es-ES" sz="1800" dirty="0">
                <a:latin typeface="+mj-lt"/>
              </a:rPr>
              <a:t> eta </a:t>
            </a:r>
            <a:r>
              <a:rPr lang="es-ES" sz="1800" dirty="0" err="1">
                <a:latin typeface="+mj-lt"/>
              </a:rPr>
              <a:t>antibiotikoen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erabilera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optimizatzeko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erremintak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dira</a:t>
            </a:r>
            <a:r>
              <a:rPr lang="es-ES" sz="18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b="1" dirty="0" err="1">
                <a:latin typeface="+mj-lt"/>
              </a:rPr>
              <a:t>Estreptokokoaren</a:t>
            </a:r>
            <a:r>
              <a:rPr lang="es-ES" sz="1800" b="1" dirty="0">
                <a:latin typeface="+mj-lt"/>
              </a:rPr>
              <a:t> </a:t>
            </a:r>
            <a:r>
              <a:rPr lang="es-ES" sz="1800" b="1" dirty="0" err="1">
                <a:latin typeface="+mj-lt"/>
              </a:rPr>
              <a:t>diagnostiko</a:t>
            </a:r>
            <a:r>
              <a:rPr lang="es-ES" sz="1800" b="1" dirty="0">
                <a:latin typeface="+mj-lt"/>
              </a:rPr>
              <a:t> </a:t>
            </a:r>
            <a:r>
              <a:rPr lang="es-ES" sz="1800" b="1" dirty="0" err="1">
                <a:latin typeface="+mj-lt"/>
              </a:rPr>
              <a:t>bizkorreko</a:t>
            </a:r>
            <a:r>
              <a:rPr lang="es-ES" sz="1800" b="1" dirty="0">
                <a:latin typeface="+mj-lt"/>
              </a:rPr>
              <a:t> </a:t>
            </a:r>
            <a:r>
              <a:rPr lang="es-ES" sz="1800" b="1" dirty="0" smtClean="0">
                <a:latin typeface="+mj-lt"/>
              </a:rPr>
              <a:t>testa:</a:t>
            </a:r>
            <a:endParaRPr lang="es-ES" sz="1800" b="1" dirty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>
                <a:latin typeface="+mj-lt"/>
              </a:rPr>
              <a:t>Oso </a:t>
            </a:r>
            <a:r>
              <a:rPr lang="es-ES" sz="1800" dirty="0" err="1">
                <a:latin typeface="+mj-lt"/>
              </a:rPr>
              <a:t>espezifikoa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denez</a:t>
            </a:r>
            <a:r>
              <a:rPr lang="es-ES" sz="1800" dirty="0">
                <a:latin typeface="+mj-lt"/>
              </a:rPr>
              <a:t> eta </a:t>
            </a:r>
            <a:r>
              <a:rPr lang="es-ES" sz="1800" dirty="0" err="1">
                <a:latin typeface="+mj-lt"/>
              </a:rPr>
              <a:t>igarpen-balio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negatibo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handia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duenez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aukera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ematen</a:t>
            </a:r>
            <a:r>
              <a:rPr lang="es-ES" sz="1800" dirty="0">
                <a:latin typeface="+mj-lt"/>
              </a:rPr>
              <a:t> du </a:t>
            </a:r>
            <a:r>
              <a:rPr lang="es-ES" sz="1800" dirty="0" err="1">
                <a:latin typeface="+mj-lt"/>
              </a:rPr>
              <a:t>antibiotikorik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ez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preskribatzeko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emaitza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negatiboa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ateratzen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bada</a:t>
            </a:r>
            <a:r>
              <a:rPr lang="es-ES" sz="1800" dirty="0">
                <a:latin typeface="+mj-lt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j-lt"/>
              </a:rPr>
              <a:t>lagungarria</a:t>
            </a:r>
            <a:r>
              <a:rPr lang="es-ES" sz="1800" dirty="0">
                <a:latin typeface="+mj-lt"/>
              </a:rPr>
              <a:t> izan </a:t>
            </a:r>
            <a:r>
              <a:rPr lang="es-ES" sz="1800" dirty="0" err="1">
                <a:latin typeface="+mj-lt"/>
              </a:rPr>
              <a:t>daiteke</a:t>
            </a:r>
            <a:r>
              <a:rPr lang="es-ES" sz="1800" dirty="0">
                <a:latin typeface="+mj-lt"/>
              </a:rPr>
              <a:t> % 80 </a:t>
            </a:r>
            <a:r>
              <a:rPr lang="es-ES" sz="1800" dirty="0" err="1">
                <a:latin typeface="+mj-lt"/>
              </a:rPr>
              <a:t>antibiotiko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gutxiago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preskribatzeko</a:t>
            </a:r>
            <a:r>
              <a:rPr lang="es-ES" sz="1800" dirty="0">
                <a:latin typeface="+mj-lt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j-lt"/>
              </a:rPr>
              <a:t>orokortu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egin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beharko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litzateke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Lehen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Mailako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Arretako</a:t>
            </a:r>
            <a:r>
              <a:rPr lang="es-ES" sz="1800" dirty="0">
                <a:latin typeface="+mj-lt"/>
              </a:rPr>
              <a:t> eta </a:t>
            </a:r>
            <a:r>
              <a:rPr lang="es-ES" sz="1800" dirty="0" err="1">
                <a:latin typeface="+mj-lt"/>
              </a:rPr>
              <a:t>larrialdietako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kontsulta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guztietan</a:t>
            </a:r>
            <a:r>
              <a:rPr lang="es-ES" sz="1800" dirty="0" smtClean="0">
                <a:latin typeface="+mj-lt"/>
              </a:rPr>
              <a:t> </a:t>
            </a:r>
            <a:endParaRPr lang="es-ES" sz="1800" dirty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 smtClean="0">
                <a:latin typeface="+mj-lt"/>
              </a:rPr>
              <a:t>Gure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artean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eskura</a:t>
            </a:r>
            <a:r>
              <a:rPr lang="es-ES" sz="1800" dirty="0" smtClean="0">
                <a:latin typeface="+mj-lt"/>
              </a:rPr>
              <a:t> </a:t>
            </a:r>
            <a:r>
              <a:rPr lang="es-ES" sz="1800" dirty="0" err="1" smtClean="0">
                <a:latin typeface="+mj-lt"/>
              </a:rPr>
              <a:t>daukagu</a:t>
            </a:r>
            <a:endParaRPr lang="es-ES" sz="18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b="1" dirty="0" err="1" smtClean="0">
                <a:latin typeface="+mj-lt"/>
              </a:rPr>
              <a:t>Proteina</a:t>
            </a:r>
            <a:r>
              <a:rPr lang="es-ES" sz="1800" b="1" dirty="0" smtClean="0">
                <a:latin typeface="+mj-lt"/>
              </a:rPr>
              <a:t> </a:t>
            </a:r>
            <a:r>
              <a:rPr lang="es-ES" sz="1800" b="1" dirty="0">
                <a:latin typeface="+mj-lt"/>
              </a:rPr>
              <a:t>C-</a:t>
            </a:r>
            <a:r>
              <a:rPr lang="es-ES" sz="1800" b="1" dirty="0" err="1">
                <a:latin typeface="+mj-lt"/>
              </a:rPr>
              <a:t>erreaktibo</a:t>
            </a:r>
            <a:r>
              <a:rPr lang="es-ES" sz="1800" b="1" dirty="0">
                <a:latin typeface="+mj-lt"/>
              </a:rPr>
              <a:t> </a:t>
            </a:r>
            <a:r>
              <a:rPr lang="es-ES" sz="1800" b="1" dirty="0" err="1">
                <a:latin typeface="+mj-lt"/>
              </a:rPr>
              <a:t>kapilarra</a:t>
            </a:r>
            <a:r>
              <a:rPr lang="es-ES" sz="1800" b="1" dirty="0">
                <a:latin typeface="+mj-lt"/>
              </a:rPr>
              <a:t> (PCE</a:t>
            </a:r>
            <a:r>
              <a:rPr lang="es-ES" sz="1800" b="1" dirty="0" smtClean="0">
                <a:latin typeface="+mj-lt"/>
              </a:rPr>
              <a:t>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j-lt"/>
              </a:rPr>
              <a:t>baliagarria</a:t>
            </a:r>
            <a:r>
              <a:rPr lang="es-ES" sz="1800" dirty="0">
                <a:latin typeface="+mj-lt"/>
              </a:rPr>
              <a:t> izan </a:t>
            </a:r>
            <a:r>
              <a:rPr lang="es-ES" sz="1800" dirty="0" err="1">
                <a:latin typeface="+mj-lt"/>
              </a:rPr>
              <a:t>daiteke</a:t>
            </a:r>
            <a:r>
              <a:rPr lang="es-ES" sz="1800" dirty="0">
                <a:latin typeface="+mj-lt"/>
              </a:rPr>
              <a:t>, arnas </a:t>
            </a:r>
            <a:r>
              <a:rPr lang="es-ES" sz="1800" dirty="0" err="1">
                <a:latin typeface="+mj-lt"/>
              </a:rPr>
              <a:t>infekzioetan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larritasuna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neurtzeko</a:t>
            </a:r>
            <a:endParaRPr lang="es-ES" sz="1800" dirty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+mj-lt"/>
              </a:rPr>
              <a:t>Gure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ingurunean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ez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daukagu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eskuragarri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gaur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egun</a:t>
            </a:r>
            <a:endParaRPr lang="es-E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8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dirty="0" err="1"/>
              <a:t>A</a:t>
            </a:r>
            <a:r>
              <a:rPr lang="es-ES" dirty="0" err="1" smtClean="0"/>
              <a:t>urkibidea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052736"/>
            <a:ext cx="8280920" cy="4032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HITZAURREA </a:t>
            </a:r>
            <a:r>
              <a:rPr lang="es-ES" sz="2400" dirty="0">
                <a:solidFill>
                  <a:schemeClr val="bg1"/>
                </a:solidFill>
              </a:rPr>
              <a:t>	</a:t>
            </a:r>
          </a:p>
          <a:p>
            <a:r>
              <a:rPr lang="es-ES" sz="2400" dirty="0">
                <a:solidFill>
                  <a:schemeClr val="bg1"/>
                </a:solidFill>
              </a:rPr>
              <a:t>ERRESISTENTZIEN ARAZOA MUNDU OSOAN 	</a:t>
            </a:r>
          </a:p>
          <a:p>
            <a:r>
              <a:rPr lang="es-ES" sz="2400" dirty="0">
                <a:solidFill>
                  <a:schemeClr val="bg1"/>
                </a:solidFill>
              </a:rPr>
              <a:t>MUNDUAN GARRANTZI HANDIENA DUTEN PATOGENO ERRESISTENTEAK 	</a:t>
            </a:r>
          </a:p>
          <a:p>
            <a:r>
              <a:rPr lang="es-ES" sz="2400" dirty="0">
                <a:solidFill>
                  <a:schemeClr val="bg1"/>
                </a:solidFill>
              </a:rPr>
              <a:t>ANTIBIOTIKOEN KRISIA: </a:t>
            </a:r>
            <a:r>
              <a:rPr lang="es-ES" sz="2400" dirty="0" smtClean="0">
                <a:solidFill>
                  <a:schemeClr val="bg1"/>
                </a:solidFill>
              </a:rPr>
              <a:t>KAUSAK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ANTIBIOTIKOEN </a:t>
            </a:r>
            <a:r>
              <a:rPr lang="es-ES" sz="2400" dirty="0">
                <a:solidFill>
                  <a:schemeClr val="bg1"/>
                </a:solidFill>
              </a:rPr>
              <a:t>KRISIA MANEIATZEKO NEURRIAK 	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IDEIA </a:t>
            </a:r>
            <a:r>
              <a:rPr lang="es-ES" sz="2400" dirty="0">
                <a:solidFill>
                  <a:schemeClr val="bg1"/>
                </a:solidFill>
              </a:rPr>
              <a:t>NAGUSIAK	</a:t>
            </a:r>
          </a:p>
          <a:p>
            <a:endParaRPr lang="es-ES" sz="2400" dirty="0"/>
          </a:p>
          <a:p>
            <a:pPr>
              <a:buClr>
                <a:schemeClr val="bg1"/>
              </a:buClr>
            </a:pPr>
            <a:endParaRPr lang="es-E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 MANEIATZEKO NEURRIAK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6</a:t>
            </a:r>
            <a:r>
              <a:rPr lang="es-ES" b="1" dirty="0" smtClean="0">
                <a:latin typeface="+mj-lt"/>
              </a:rPr>
              <a:t>- </a:t>
            </a:r>
            <a:r>
              <a:rPr lang="es-ES" b="1" dirty="0" err="1">
                <a:latin typeface="+mj-lt"/>
              </a:rPr>
              <a:t>Biztanleria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prestatzeko</a:t>
            </a:r>
            <a:r>
              <a:rPr lang="es-ES" b="1" dirty="0">
                <a:latin typeface="+mj-lt"/>
              </a:rPr>
              <a:t> eta </a:t>
            </a:r>
            <a:r>
              <a:rPr lang="es-ES" b="1" dirty="0" err="1">
                <a:latin typeface="+mj-lt"/>
              </a:rPr>
              <a:t>sentsibilizatzeko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jarduerak</a:t>
            </a:r>
            <a:r>
              <a:rPr lang="es-ES" b="1" dirty="0">
                <a:latin typeface="+mj-lt"/>
              </a:rPr>
              <a:t> </a:t>
            </a:r>
            <a:endParaRPr lang="es-ES" b="1" dirty="0" smtClean="0">
              <a:latin typeface="+mj-lt"/>
            </a:endParaRP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P</a:t>
            </a:r>
            <a:r>
              <a:rPr lang="es-ES" sz="2000" dirty="0" err="1" smtClean="0">
                <a:latin typeface="+mj-lt"/>
              </a:rPr>
              <a:t>azienteak</a:t>
            </a:r>
            <a:r>
              <a:rPr lang="es-ES" sz="2000" dirty="0" smtClean="0">
                <a:latin typeface="+mj-lt"/>
              </a:rPr>
              <a:t> eta, oro </a:t>
            </a:r>
            <a:r>
              <a:rPr lang="es-ES" sz="2000" dirty="0" err="1" smtClean="0">
                <a:latin typeface="+mj-lt"/>
              </a:rPr>
              <a:t>har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gizartea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hezteko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kanpainak</a:t>
            </a:r>
            <a:r>
              <a:rPr lang="es-ES" sz="2000" dirty="0" smtClean="0">
                <a:latin typeface="+mj-lt"/>
              </a:rPr>
              <a:t>: </a:t>
            </a:r>
            <a:r>
              <a:rPr lang="es-ES" sz="2000" dirty="0" err="1" smtClean="0">
                <a:latin typeface="+mj-lt"/>
              </a:rPr>
              <a:t>antibiotikoekiko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erresistentziak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dakartzan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arriskuen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inguruan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ikuspegi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sozial</a:t>
            </a:r>
            <a:r>
              <a:rPr lang="es-ES" sz="2000" dirty="0" smtClean="0">
                <a:latin typeface="+mj-lt"/>
              </a:rPr>
              <a:t> eta </a:t>
            </a:r>
            <a:r>
              <a:rPr lang="es-ES" sz="2000" dirty="0" err="1" smtClean="0">
                <a:latin typeface="+mj-lt"/>
              </a:rPr>
              <a:t>ekologikoa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izanik</a:t>
            </a:r>
            <a:r>
              <a:rPr lang="es-ES" sz="2000" dirty="0" smtClean="0">
                <a:latin typeface="+mj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>
                <a:latin typeface="+mj-lt"/>
              </a:rPr>
              <a:t>OME.«</a:t>
            </a:r>
            <a:r>
              <a:rPr lang="es-E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Antibiotikoak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s-E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erabili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kontuz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»</a:t>
            </a:r>
            <a:r>
              <a:rPr lang="es-ES" sz="2000" dirty="0" smtClean="0">
                <a:latin typeface="+mj-lt"/>
              </a:rPr>
              <a:t>: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gizartea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hezteko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kanpainak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abiarazten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ditu</a:t>
            </a:r>
            <a:r>
              <a:rPr lang="es-ES" sz="2000" dirty="0">
                <a:latin typeface="+mj-lt"/>
              </a:rPr>
              <a:t> 2015az </a:t>
            </a:r>
            <a:r>
              <a:rPr lang="es-ES" sz="2000" dirty="0" err="1">
                <a:latin typeface="+mj-lt"/>
              </a:rPr>
              <a:t>gerotik</a:t>
            </a:r>
            <a:r>
              <a:rPr lang="es-ES" sz="2000" dirty="0">
                <a:latin typeface="+mj-lt"/>
              </a:rPr>
              <a:t>. </a:t>
            </a:r>
            <a:r>
              <a:rPr lang="es-ES" sz="2000" dirty="0" err="1">
                <a:latin typeface="+mj-lt"/>
              </a:rPr>
              <a:t>I</a:t>
            </a:r>
            <a:r>
              <a:rPr lang="es-ES" sz="2000" dirty="0" err="1" smtClean="0">
                <a:latin typeface="+mj-lt"/>
              </a:rPr>
              <a:t>nfekzioen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transmisioa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galarazteko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eskuak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maiz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garbitzea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txertoak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egunean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izatea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ere, </a:t>
            </a:r>
            <a:r>
              <a:rPr lang="es-ES" sz="2000" dirty="0" err="1" smtClean="0">
                <a:latin typeface="+mj-lt"/>
              </a:rPr>
              <a:t>garrantzitsuak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.  </a:t>
            </a: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err="1">
                <a:latin typeface="+mj-lt"/>
              </a:rPr>
              <a:t>PRANak</a:t>
            </a:r>
            <a:r>
              <a:rPr lang="es-ES" dirty="0"/>
              <a:t> </a:t>
            </a:r>
            <a:r>
              <a:rPr lang="es-ES" sz="2000" dirty="0" err="1">
                <a:latin typeface="+mj-lt"/>
              </a:rPr>
              <a:t>jarduera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edukiak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hedatzen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ditu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kanpaina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espezifikoak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sustatzen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ditu</a:t>
            </a:r>
            <a:r>
              <a:rPr lang="es-ES" sz="2000" dirty="0">
                <a:latin typeface="+mj-lt"/>
              </a:rPr>
              <a:t> web-</a:t>
            </a:r>
            <a:r>
              <a:rPr lang="es-ES" sz="2000" dirty="0" err="1">
                <a:latin typeface="+mj-lt"/>
              </a:rPr>
              <a:t>orrian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sare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sozialetan</a:t>
            </a:r>
            <a:r>
              <a:rPr lang="es-ES" sz="2000" dirty="0" smtClean="0">
                <a:latin typeface="+mj-lt"/>
              </a:rPr>
              <a:t>.</a:t>
            </a:r>
            <a:endParaRPr lang="es-ES" sz="20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+mj-lt"/>
              </a:rPr>
              <a:t>i-botika</a:t>
            </a:r>
            <a:r>
              <a:rPr lang="es-ES" sz="2000" dirty="0" smtClean="0">
                <a:latin typeface="+mj-lt"/>
              </a:rPr>
              <a:t>: </a:t>
            </a:r>
            <a:r>
              <a:rPr lang="es-ES" sz="2000" dirty="0" err="1" smtClean="0">
                <a:latin typeface="+mj-lt"/>
              </a:rPr>
              <a:t>fitxak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«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Antibiotikoekiko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erresistentzia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saihestea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zure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esku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ere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badago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» </a:t>
            </a:r>
            <a:r>
              <a:rPr lang="es-ES" sz="2000" dirty="0">
                <a:latin typeface="+mj-lt"/>
              </a:rPr>
              <a:t>eta</a:t>
            </a:r>
            <a:r>
              <a:rPr lang="es-ES" dirty="0"/>
              <a:t> 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«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Antibiotikoak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ez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hartu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zeure</a:t>
            </a:r>
            <a:r>
              <a:rPr lang="es-E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latin typeface="+mj-lt"/>
              </a:rPr>
              <a:t>kabuz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1958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66341" y="1412776"/>
            <a:ext cx="889248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7- </a:t>
            </a:r>
            <a:r>
              <a:rPr lang="es-ES" b="1" dirty="0" err="1">
                <a:latin typeface="+mj-lt"/>
              </a:rPr>
              <a:t>Gaixotasunak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prebenitzeko</a:t>
            </a:r>
            <a:r>
              <a:rPr lang="es-ES" b="1" dirty="0">
                <a:latin typeface="+mj-lt"/>
              </a:rPr>
              <a:t> eta </a:t>
            </a:r>
            <a:r>
              <a:rPr lang="es-ES" b="1" dirty="0" err="1">
                <a:latin typeface="+mj-lt"/>
              </a:rPr>
              <a:t>kontrolatzeko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neurriak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sendotzea</a:t>
            </a:r>
            <a:r>
              <a:rPr lang="es-ES" b="1" dirty="0">
                <a:latin typeface="+mj-lt"/>
              </a:rPr>
              <a:t> </a:t>
            </a:r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Infekzioen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prebentzioak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erabili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murrizten</a:t>
            </a:r>
            <a:r>
              <a:rPr lang="es-ES" sz="2000" dirty="0">
                <a:latin typeface="+mj-lt"/>
              </a:rPr>
              <a:t> du.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Eskuak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bezalako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higienearekin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garbitzea</a:t>
            </a:r>
            <a:r>
              <a:rPr lang="es-ES" sz="2000" dirty="0">
                <a:latin typeface="+mj-lt"/>
              </a:rPr>
              <a:t> 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OMEren</a:t>
            </a:r>
            <a:r>
              <a:rPr lang="es-ES" sz="2000" dirty="0">
                <a:latin typeface="+mj-lt"/>
              </a:rPr>
              <a:t> programa : “</a:t>
            </a:r>
            <a:r>
              <a:rPr lang="es-ES" sz="2000" dirty="0" err="1">
                <a:latin typeface="+mj-lt"/>
              </a:rPr>
              <a:t>Arreta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garbia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arreta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seguruagoa</a:t>
            </a:r>
            <a:r>
              <a:rPr lang="es-ES" sz="2000" dirty="0">
                <a:latin typeface="+mj-lt"/>
              </a:rPr>
              <a:t> ” eta “</a:t>
            </a:r>
            <a:r>
              <a:rPr lang="es-ES" sz="2000" dirty="0" err="1">
                <a:latin typeface="+mj-lt"/>
              </a:rPr>
              <a:t>Salbatu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bizitzak</a:t>
            </a:r>
            <a:r>
              <a:rPr lang="es-ES" sz="2000" dirty="0">
                <a:latin typeface="+mj-lt"/>
              </a:rPr>
              <a:t>: </a:t>
            </a:r>
            <a:r>
              <a:rPr lang="es-ES" sz="2000" dirty="0" err="1">
                <a:latin typeface="+mj-lt"/>
              </a:rPr>
              <a:t>garbitu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eskuak</a:t>
            </a:r>
            <a:r>
              <a:rPr lang="es-ES" sz="2000" dirty="0">
                <a:latin typeface="+mj-lt"/>
              </a:rPr>
              <a:t> ” </a:t>
            </a:r>
            <a:r>
              <a:rPr lang="es-ES" sz="2000" dirty="0" err="1">
                <a:latin typeface="+mj-lt"/>
              </a:rPr>
              <a:t>kanpainak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osasun-langileentzko</a:t>
            </a:r>
            <a:r>
              <a:rPr lang="es-ES" sz="2000" dirty="0">
                <a:latin typeface="+mj-lt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>
                <a:latin typeface="+mj-lt"/>
              </a:rPr>
              <a:t>Eusko Jaurlaritzaren Osasun </a:t>
            </a:r>
            <a:r>
              <a:rPr lang="fi-FI" sz="2000" dirty="0" smtClean="0">
                <a:latin typeface="+mj-lt"/>
              </a:rPr>
              <a:t>Saileko </a:t>
            </a:r>
            <a:r>
              <a:rPr lang="fi-FI" sz="2000" dirty="0">
                <a:latin typeface="+mj-lt"/>
              </a:rPr>
              <a:t>eta Osakidetzako taldea: 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>
                <a:latin typeface="+mj-lt"/>
              </a:rPr>
              <a:t>«</a:t>
            </a:r>
            <a:r>
              <a:rPr lang="es-ES" sz="2000" dirty="0" err="1">
                <a:latin typeface="+mj-lt"/>
              </a:rPr>
              <a:t>Osasun-langileentzako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esku-higienerako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gidaliburua</a:t>
            </a:r>
            <a:r>
              <a:rPr lang="es-ES" sz="2000" dirty="0">
                <a:latin typeface="+mj-lt"/>
              </a:rPr>
              <a:t>»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20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Txertoen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bidez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erabilera</a:t>
            </a:r>
            <a:r>
              <a:rPr lang="es-ES" sz="2000" dirty="0" smtClean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gaixotasunaren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intzidentziak</a:t>
            </a:r>
            <a:r>
              <a:rPr lang="es-ES" sz="2000" dirty="0" err="1" smtClean="0">
                <a:latin typeface="+mj-lt"/>
              </a:rPr>
              <a:t>ere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murriztu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daiteke</a:t>
            </a:r>
            <a:r>
              <a:rPr lang="es-ES" sz="20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2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7666" r="21335" b="30147"/>
          <a:stretch/>
        </p:blipFill>
        <p:spPr bwMode="auto">
          <a:xfrm>
            <a:off x="0" y="565696"/>
            <a:ext cx="914862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3608" y="1912144"/>
            <a:ext cx="45354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800" b="1" dirty="0" smtClean="0">
              <a:latin typeface="Arial Unicode MS" pitchFamily="34" charset="-128"/>
            </a:endParaRPr>
          </a:p>
          <a:p>
            <a:r>
              <a:rPr lang="pt-BR" sz="2800" b="1" dirty="0" smtClean="0">
                <a:latin typeface="Arial Unicode MS" pitchFamily="34" charset="-128"/>
              </a:rPr>
              <a:t>INFAC­ </a:t>
            </a:r>
            <a:r>
              <a:rPr lang="pl-PL" sz="2800" dirty="0" smtClean="0"/>
              <a:t>27 </a:t>
            </a:r>
            <a:r>
              <a:rPr lang="pl-PL" sz="2800" dirty="0"/>
              <a:t>LIBURUKIA</a:t>
            </a:r>
            <a:r>
              <a:rPr lang="es-ES" sz="2800" dirty="0"/>
              <a:t>, </a:t>
            </a:r>
            <a:r>
              <a:rPr lang="pl-PL" sz="2800" dirty="0"/>
              <a:t>8 </a:t>
            </a:r>
            <a:r>
              <a:rPr lang="pl-PL" sz="2800" dirty="0" smtClean="0"/>
              <a:t>Zk</a:t>
            </a:r>
            <a:endParaRPr lang="es-ES_tradnl" sz="2800" b="1" dirty="0" smtClean="0"/>
          </a:p>
          <a:p>
            <a:endParaRPr lang="es-ES" sz="2800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3600" dirty="0" err="1" smtClean="0"/>
              <a:t>I</a:t>
            </a:r>
            <a:r>
              <a:rPr lang="es-ES" sz="3600" dirty="0" err="1" smtClean="0">
                <a:solidFill>
                  <a:schemeClr val="tx2"/>
                </a:solidFill>
                <a:latin typeface="Arial Black" pitchFamily="34" charset="0"/>
              </a:rPr>
              <a:t>nformazio</a:t>
            </a:r>
            <a:r>
              <a:rPr lang="es-ES" sz="36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3600" dirty="0" err="1" smtClean="0">
                <a:solidFill>
                  <a:schemeClr val="tx2"/>
                </a:solidFill>
                <a:latin typeface="Arial Black" pitchFamily="34" charset="0"/>
              </a:rPr>
              <a:t>gehiago</a:t>
            </a:r>
            <a:r>
              <a:rPr lang="es-ES" sz="3600" dirty="0" smtClean="0">
                <a:solidFill>
                  <a:schemeClr val="tx2"/>
                </a:solidFill>
                <a:latin typeface="Arial Black" pitchFamily="34" charset="0"/>
              </a:rPr>
              <a:t> eta </a:t>
            </a:r>
            <a:r>
              <a:rPr lang="es-ES" sz="3600" dirty="0" err="1" smtClean="0">
                <a:solidFill>
                  <a:schemeClr val="tx2"/>
                </a:solidFill>
                <a:latin typeface="Arial Black" pitchFamily="34" charset="0"/>
              </a:rPr>
              <a:t>bibliografia</a:t>
            </a:r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1972" y="1412776"/>
            <a:ext cx="8568952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err="1" smtClean="0">
                <a:latin typeface="+mj-lt"/>
              </a:rPr>
              <a:t>Gaur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egun</a:t>
            </a:r>
            <a:r>
              <a:rPr lang="es-ES" sz="2000" dirty="0" smtClean="0">
                <a:latin typeface="+mj-lt"/>
              </a:rPr>
              <a:t> ere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gaixotasun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infekziosoak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heriotza-kausa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nagusietako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izaten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jarraitzen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dute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1000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err="1" smtClean="0">
                <a:latin typeface="+mj-lt"/>
              </a:rPr>
              <a:t>Antibiotikoek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eginkizun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garrantzitsua</a:t>
            </a:r>
            <a:r>
              <a:rPr lang="es-ES" sz="2000" dirty="0">
                <a:latin typeface="+mj-lt"/>
              </a:rPr>
              <a:t> izan </a:t>
            </a:r>
            <a:r>
              <a:rPr lang="es-ES" sz="2000" dirty="0" err="1">
                <a:latin typeface="+mj-lt"/>
              </a:rPr>
              <a:t>dute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medikuntzaren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kirurgiaren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aurrerabidean</a:t>
            </a:r>
            <a:r>
              <a:rPr lang="es-ES" sz="2000" dirty="0" smtClean="0">
                <a:latin typeface="+mj-lt"/>
              </a:rPr>
              <a:t> (</a:t>
            </a:r>
            <a:r>
              <a:rPr lang="es-ES" sz="2000" dirty="0" err="1" smtClean="0">
                <a:latin typeface="+mj-lt"/>
              </a:rPr>
              <a:t>organo-transplanteak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protesi-inplanteak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edo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kirurgia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kardiakoa</a:t>
            </a:r>
            <a:r>
              <a:rPr lang="es-ES" sz="2000" dirty="0" smtClean="0">
                <a:latin typeface="+mj-lt"/>
              </a:rPr>
              <a:t>...).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1000" dirty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err="1">
                <a:latin typeface="+mj-lt"/>
              </a:rPr>
              <a:t>Bakterioek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antibiotikoei</a:t>
            </a:r>
            <a:r>
              <a:rPr lang="es-ES" sz="2000" dirty="0">
                <a:latin typeface="+mj-lt"/>
              </a:rPr>
              <a:t> dieten </a:t>
            </a:r>
            <a:r>
              <a:rPr lang="es-ES" sz="2000" b="1" dirty="0" err="1">
                <a:latin typeface="+mj-lt"/>
              </a:rPr>
              <a:t>erresistentzia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zera</a:t>
            </a:r>
            <a:r>
              <a:rPr lang="es-ES" sz="2000" dirty="0">
                <a:latin typeface="+mj-lt"/>
              </a:rPr>
              <a:t> da, </a:t>
            </a:r>
            <a:r>
              <a:rPr lang="es-ES" sz="2000" dirty="0" err="1">
                <a:latin typeface="+mj-lt"/>
              </a:rPr>
              <a:t>bakterio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batek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espezie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bereko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beste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batzuk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inhibitzen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edo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hiltzen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dituzten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antibiotiko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kontzentrazioetan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bizirik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irauteko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duen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gaitasuna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1000" dirty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err="1">
                <a:latin typeface="+mj-lt"/>
              </a:rPr>
              <a:t>Erresistentziaren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ondorio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zuzenak</a:t>
            </a:r>
            <a:r>
              <a:rPr lang="es-ES" sz="2000" dirty="0">
                <a:latin typeface="+mj-lt"/>
              </a:rPr>
              <a:t>: </a:t>
            </a:r>
            <a:r>
              <a:rPr lang="es-ES" sz="2000" dirty="0" err="1">
                <a:latin typeface="+mj-lt"/>
              </a:rPr>
              <a:t>morbilitatea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hilkortasuna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handitzea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ospitaleko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egonaldi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luzeagoak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tratamenduaren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kostu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ekonomikoa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handitzea</a:t>
            </a:r>
            <a:r>
              <a:rPr lang="es-ES" sz="2000" dirty="0">
                <a:latin typeface="+mj-lt"/>
              </a:rPr>
              <a:t>. </a:t>
            </a: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es-ES" sz="3600" b="1" dirty="0" smtClean="0"/>
              <a:t>HITZAURREA</a:t>
            </a:r>
            <a:endParaRPr lang="es-ES" sz="3600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es-ES" sz="3600" b="1" dirty="0"/>
              <a:t>ERRESISTENTZIEN ARAZOA MUNDU OSOAN</a:t>
            </a:r>
            <a:endParaRPr lang="es-ES" sz="36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95536" y="1916832"/>
            <a:ext cx="8568952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NBE 2016ko: </a:t>
            </a:r>
            <a:r>
              <a:rPr lang="es-ES" sz="2000" dirty="0" err="1">
                <a:latin typeface="+mj-lt"/>
              </a:rPr>
              <a:t>antibiotikoekiko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erresistentziak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garatzea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ordezko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tratamenduen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eskasia</a:t>
            </a:r>
            <a:r>
              <a:rPr lang="es-ES" sz="2000" dirty="0">
                <a:latin typeface="+mj-lt"/>
              </a:rPr>
              <a:t> da </a:t>
            </a:r>
            <a:r>
              <a:rPr lang="es-ES" sz="2000" b="1" dirty="0" err="1">
                <a:latin typeface="+mj-lt"/>
              </a:rPr>
              <a:t>osasun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publikoko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arazorik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handiena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munduan</a:t>
            </a:r>
            <a:r>
              <a:rPr lang="es-ES" sz="2000" dirty="0">
                <a:latin typeface="+mj-lt"/>
              </a:rPr>
              <a:t>, eta </a:t>
            </a:r>
            <a:r>
              <a:rPr lang="es-ES" sz="2000" dirty="0" err="1">
                <a:latin typeface="+mj-lt"/>
              </a:rPr>
              <a:t>arreta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koherentzia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handiagoa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eskatzen</a:t>
            </a:r>
            <a:r>
              <a:rPr lang="es-ES" sz="2000" dirty="0">
                <a:latin typeface="+mj-lt"/>
              </a:rPr>
              <a:t> du </a:t>
            </a:r>
            <a:r>
              <a:rPr lang="es-ES" sz="2000" dirty="0" err="1">
                <a:latin typeface="+mj-lt"/>
              </a:rPr>
              <a:t>nazioartean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nazioetan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 smtClean="0">
                <a:latin typeface="+mj-lt"/>
              </a:rPr>
              <a:t>eskualdeetan</a:t>
            </a:r>
            <a:endParaRPr lang="es-ES" sz="2000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b="1" dirty="0" err="1">
                <a:latin typeface="+mj-lt"/>
              </a:rPr>
              <a:t>Urtero</a:t>
            </a:r>
            <a:r>
              <a:rPr lang="es-ES" sz="2000" b="1" dirty="0">
                <a:latin typeface="+mj-lt"/>
              </a:rPr>
              <a:t> 33.000 </a:t>
            </a:r>
            <a:r>
              <a:rPr lang="es-ES" sz="2000" b="1" dirty="0" err="1">
                <a:latin typeface="+mj-lt"/>
              </a:rPr>
              <a:t>pertsona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hiltzen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dira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Europan</a:t>
            </a:r>
            <a:r>
              <a:rPr lang="es-ES" sz="2000" dirty="0">
                <a:latin typeface="+mj-lt"/>
              </a:rPr>
              <a:t> germen </a:t>
            </a:r>
            <a:r>
              <a:rPr lang="es-ES" sz="2000" dirty="0" err="1">
                <a:latin typeface="+mj-lt"/>
              </a:rPr>
              <a:t>erresistenteek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eragindako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ospitaleko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infekzioengatik</a:t>
            </a:r>
            <a:r>
              <a:rPr lang="es-ES" sz="2000" dirty="0">
                <a:latin typeface="+mj-lt"/>
              </a:rPr>
              <a:t>, eta </a:t>
            </a:r>
            <a:r>
              <a:rPr lang="es-ES" sz="2000" dirty="0" err="1">
                <a:latin typeface="+mj-lt"/>
              </a:rPr>
              <a:t>kalkuluen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arabera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hemendik</a:t>
            </a:r>
            <a:r>
              <a:rPr lang="es-ES" sz="2000" dirty="0">
                <a:latin typeface="+mj-lt"/>
              </a:rPr>
              <a:t> 35 </a:t>
            </a:r>
            <a:r>
              <a:rPr lang="es-ES" sz="2000" dirty="0" err="1">
                <a:latin typeface="+mj-lt"/>
              </a:rPr>
              <a:t>urtera</a:t>
            </a:r>
            <a:r>
              <a:rPr lang="es-ES" sz="2000" dirty="0">
                <a:latin typeface="+mj-lt"/>
              </a:rPr>
              <a:t> 390.000 </a:t>
            </a:r>
            <a:r>
              <a:rPr lang="es-ES" sz="2000" dirty="0" err="1">
                <a:latin typeface="+mj-lt"/>
              </a:rPr>
              <a:t>hilko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urtean</a:t>
            </a:r>
            <a:r>
              <a:rPr lang="es-ES" sz="2000" dirty="0" smtClean="0">
                <a:latin typeface="+mj-lt"/>
              </a:rPr>
              <a:t>. 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err="1" smtClean="0">
                <a:latin typeface="+mj-lt"/>
              </a:rPr>
              <a:t>Espainian</a:t>
            </a:r>
            <a:r>
              <a:rPr lang="es-ES" sz="2000" dirty="0" smtClean="0">
                <a:latin typeface="+mj-lt"/>
              </a:rPr>
              <a:t>: </a:t>
            </a:r>
            <a:r>
              <a:rPr lang="es-ES" sz="2000" dirty="0" err="1" smtClean="0">
                <a:latin typeface="+mj-lt"/>
              </a:rPr>
              <a:t>Antibiotikoekiko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Erresistentziari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aurre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lehen</a:t>
            </a:r>
            <a:r>
              <a:rPr lang="es-ES" sz="2000" dirty="0">
                <a:latin typeface="+mj-lt"/>
              </a:rPr>
              <a:t> Plan </a:t>
            </a:r>
            <a:r>
              <a:rPr lang="es-ES" sz="2000" dirty="0" err="1">
                <a:latin typeface="+mj-lt"/>
              </a:rPr>
              <a:t>Nazionala</a:t>
            </a:r>
            <a:r>
              <a:rPr lang="es-ES" sz="2000" dirty="0">
                <a:latin typeface="+mj-lt"/>
              </a:rPr>
              <a:t> (</a:t>
            </a:r>
            <a:r>
              <a:rPr lang="es-ES" sz="2000" dirty="0" err="1">
                <a:latin typeface="+mj-lt"/>
              </a:rPr>
              <a:t>gaztelaniaz</a:t>
            </a:r>
            <a:r>
              <a:rPr lang="es-ES" sz="2000" dirty="0">
                <a:latin typeface="+mj-lt"/>
              </a:rPr>
              <a:t>: PRAN 2014-2018</a:t>
            </a:r>
            <a:r>
              <a:rPr lang="es-ES" sz="2000" dirty="0" smtClean="0">
                <a:latin typeface="+mj-lt"/>
              </a:rPr>
              <a:t>). </a:t>
            </a:r>
            <a:r>
              <a:rPr lang="es-ES" sz="2000" dirty="0">
                <a:latin typeface="+mj-lt"/>
              </a:rPr>
              <a:t>Duela </a:t>
            </a:r>
            <a:r>
              <a:rPr lang="es-ES" sz="2000" dirty="0" err="1">
                <a:latin typeface="+mj-lt"/>
              </a:rPr>
              <a:t>gutxi</a:t>
            </a:r>
            <a:r>
              <a:rPr lang="es-ES" sz="2000" dirty="0">
                <a:latin typeface="+mj-lt"/>
              </a:rPr>
              <a:t>, </a:t>
            </a:r>
            <a:r>
              <a:rPr lang="es-ES" sz="2000" b="1" dirty="0" smtClean="0">
                <a:latin typeface="+mj-lt"/>
              </a:rPr>
              <a:t>PRAN 2019-2021</a:t>
            </a:r>
            <a:r>
              <a:rPr lang="es-ES" sz="200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0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/>
          <a:lstStyle/>
          <a:p>
            <a:r>
              <a:rPr lang="es-ES" sz="3200" b="1" dirty="0"/>
              <a:t>MUNDUAN GARRANTZI HANDIENA DUTEN PATOGENO ERRESISTENTEAK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107504" y="1301859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>
                <a:latin typeface="+mj-lt"/>
                <a:hlinkClick r:id="rId2"/>
              </a:rPr>
              <a:t>EARS-Net</a:t>
            </a:r>
            <a:r>
              <a:rPr lang="es-ES" dirty="0" smtClean="0">
                <a:latin typeface="+mj-lt"/>
              </a:rPr>
              <a:t>: </a:t>
            </a:r>
            <a:r>
              <a:rPr lang="es-ES" dirty="0" err="1">
                <a:latin typeface="+mj-lt"/>
              </a:rPr>
              <a:t>urtero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ematen</a:t>
            </a:r>
            <a:r>
              <a:rPr lang="es-ES" dirty="0">
                <a:latin typeface="+mj-lt"/>
              </a:rPr>
              <a:t> du </a:t>
            </a:r>
            <a:r>
              <a:rPr lang="es-ES" dirty="0" err="1">
                <a:latin typeface="+mj-lt"/>
              </a:rPr>
              <a:t>txosten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bat</a:t>
            </a:r>
            <a:r>
              <a:rPr lang="es-ES" dirty="0">
                <a:latin typeface="+mj-lt"/>
              </a:rPr>
              <a:t>, </a:t>
            </a:r>
            <a:r>
              <a:rPr lang="es-ES" dirty="0" err="1" smtClean="0">
                <a:latin typeface="+mj-lt"/>
              </a:rPr>
              <a:t>Europar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batasuneko</a:t>
            </a:r>
            <a:r>
              <a:rPr lang="es-ES" dirty="0" smtClean="0">
                <a:latin typeface="+mj-lt"/>
              </a:rPr>
              <a:t> 30 </a:t>
            </a:r>
            <a:r>
              <a:rPr lang="es-ES" dirty="0" err="1" smtClean="0">
                <a:latin typeface="+mj-lt"/>
              </a:rPr>
              <a:t>herrialdetako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>
                <a:latin typeface="+mj-lt"/>
              </a:rPr>
              <a:t>joerak</a:t>
            </a:r>
            <a:r>
              <a:rPr lang="es-ES" dirty="0">
                <a:latin typeface="+mj-lt"/>
              </a:rPr>
              <a:t> eta </a:t>
            </a:r>
            <a:r>
              <a:rPr lang="es-ES" dirty="0" err="1">
                <a:latin typeface="+mj-lt"/>
              </a:rPr>
              <a:t>erresistentziari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buruzko</a:t>
            </a:r>
            <a:r>
              <a:rPr lang="es-ES" dirty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datuekin</a:t>
            </a:r>
            <a:r>
              <a:rPr lang="es-ES" dirty="0" smtClean="0">
                <a:latin typeface="+mj-lt"/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21167" r="10625" b="34167"/>
          <a:stretch/>
        </p:blipFill>
        <p:spPr bwMode="auto">
          <a:xfrm>
            <a:off x="107504" y="2155215"/>
            <a:ext cx="9027122" cy="31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/>
          <a:lstStyle/>
          <a:p>
            <a:r>
              <a:rPr lang="es-ES" sz="3200" b="1" dirty="0"/>
              <a:t>MUNDUAN GARRANTZI HANDIENA DUTEN PATOGENO ERRESISTENTEAK</a:t>
            </a:r>
            <a:endParaRPr lang="es-ES" sz="3200" cap="all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21167" r="10625" b="68134"/>
          <a:stretch/>
        </p:blipFill>
        <p:spPr bwMode="auto">
          <a:xfrm>
            <a:off x="306634" y="1254216"/>
            <a:ext cx="7937774" cy="6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9333" r="21354" b="16000"/>
          <a:stretch/>
        </p:blipFill>
        <p:spPr bwMode="auto">
          <a:xfrm>
            <a:off x="323528" y="1957784"/>
            <a:ext cx="7776864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268760"/>
            <a:ext cx="889248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1</a:t>
            </a:r>
            <a:r>
              <a:rPr lang="es-ES" b="1" dirty="0" smtClean="0">
                <a:latin typeface="+mj-lt"/>
              </a:rPr>
              <a:t>- </a:t>
            </a:r>
            <a:r>
              <a:rPr lang="es-ES" b="1" dirty="0" err="1">
                <a:latin typeface="+mj-lt"/>
              </a:rPr>
              <a:t>Gizakien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artean</a:t>
            </a:r>
            <a:r>
              <a:rPr lang="es-ES" b="1" dirty="0">
                <a:latin typeface="+mj-lt"/>
              </a:rPr>
              <a:t>, </a:t>
            </a:r>
            <a:r>
              <a:rPr lang="es-ES" b="1" dirty="0" err="1">
                <a:latin typeface="+mj-lt"/>
              </a:rPr>
              <a:t>gehiegi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edo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okerreko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moduan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 smtClean="0">
                <a:latin typeface="+mj-lt"/>
              </a:rPr>
              <a:t>erabiltzea</a:t>
            </a:r>
            <a:r>
              <a:rPr lang="es-ES" b="1" dirty="0" smtClean="0">
                <a:latin typeface="+mj-lt"/>
              </a:rPr>
              <a:t>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ECDC </a:t>
            </a:r>
            <a:r>
              <a:rPr lang="es-ES" sz="2000" dirty="0" smtClean="0">
                <a:latin typeface="+mj-lt"/>
              </a:rPr>
              <a:t>2017.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Espainia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Europako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herrialdeen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artean</a:t>
            </a:r>
            <a:r>
              <a:rPr lang="es-ES" sz="2000" dirty="0">
                <a:latin typeface="+mj-lt"/>
              </a:rPr>
              <a:t>, 3.a izan zen </a:t>
            </a:r>
            <a:r>
              <a:rPr lang="es-ES" sz="2000" dirty="0" err="1" smtClean="0">
                <a:latin typeface="+mj-lt"/>
              </a:rPr>
              <a:t>antibiotiko-kontsumoan</a:t>
            </a:r>
            <a:r>
              <a:rPr lang="es-ES" sz="2000" dirty="0" smtClean="0">
                <a:latin typeface="+mj-lt"/>
              </a:rPr>
              <a:t>: 26,8 DHD (Portugal: </a:t>
            </a:r>
            <a:r>
              <a:rPr lang="es-ES" sz="2000" dirty="0">
                <a:latin typeface="+mj-lt"/>
              </a:rPr>
              <a:t>17,8 </a:t>
            </a:r>
            <a:r>
              <a:rPr lang="es-ES" sz="2000" dirty="0" smtClean="0">
                <a:latin typeface="+mj-lt"/>
              </a:rPr>
              <a:t>DHD, Holanda: 9,8 DHD).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2018an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Osakidetza</a:t>
            </a:r>
            <a:r>
              <a:rPr lang="es-ES" sz="2000" dirty="0" err="1" smtClean="0">
                <a:latin typeface="+mj-lt"/>
              </a:rPr>
              <a:t>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pazienteen</a:t>
            </a:r>
            <a:r>
              <a:rPr lang="es-ES" sz="2000" dirty="0">
                <a:latin typeface="+mj-lt"/>
              </a:rPr>
              <a:t> % </a:t>
            </a:r>
            <a:r>
              <a:rPr lang="es-ES" sz="2000" dirty="0" smtClean="0">
                <a:latin typeface="+mj-lt"/>
              </a:rPr>
              <a:t>28k </a:t>
            </a:r>
            <a:r>
              <a:rPr lang="es-ES" sz="2000" dirty="0" err="1">
                <a:latin typeface="+mj-lt"/>
              </a:rPr>
              <a:t>gutxienez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antibiotiko-preskripzio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</a:t>
            </a:r>
            <a:r>
              <a:rPr lang="es-ES" sz="2000" dirty="0">
                <a:latin typeface="+mj-lt"/>
              </a:rPr>
              <a:t> jaso </a:t>
            </a:r>
            <a:r>
              <a:rPr lang="es-ES" sz="2000" dirty="0" err="1">
                <a:latin typeface="+mj-lt"/>
              </a:rPr>
              <a:t>zuen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(</a:t>
            </a:r>
            <a:r>
              <a:rPr lang="es-ES" sz="2000" dirty="0" err="1" smtClean="0">
                <a:latin typeface="+mj-lt"/>
              </a:rPr>
              <a:t>guztira</a:t>
            </a:r>
            <a:r>
              <a:rPr lang="es-ES" sz="2000" dirty="0" smtClean="0">
                <a:latin typeface="+mj-lt"/>
              </a:rPr>
              <a:t> &gt;1.000.000 </a:t>
            </a:r>
            <a:r>
              <a:rPr lang="es-ES" sz="2000" dirty="0" err="1" smtClean="0">
                <a:latin typeface="+mj-lt"/>
              </a:rPr>
              <a:t>prescripzio</a:t>
            </a:r>
            <a:r>
              <a:rPr lang="es-ES" sz="2000" dirty="0" smtClean="0">
                <a:latin typeface="+mj-lt"/>
              </a:rPr>
              <a:t> 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Erresistentziak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komunitatean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sortzen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 smtClean="0">
                <a:latin typeface="+mj-lt"/>
              </a:rPr>
              <a:t> . </a:t>
            </a:r>
            <a:r>
              <a:rPr lang="es-ES" sz="2000" dirty="0" err="1" smtClean="0">
                <a:latin typeface="+mj-lt"/>
              </a:rPr>
              <a:t>Hor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kontsumitzen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guztien</a:t>
            </a:r>
            <a:r>
              <a:rPr lang="es-ES" sz="2000" dirty="0">
                <a:latin typeface="+mj-lt"/>
              </a:rPr>
              <a:t> % 93 </a:t>
            </a:r>
            <a:r>
              <a:rPr lang="es-ES" sz="2000" dirty="0" err="1" smtClean="0">
                <a:latin typeface="+mj-lt"/>
              </a:rPr>
              <a:t>inguru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% 50 </a:t>
            </a:r>
            <a:r>
              <a:rPr lang="es-ES" sz="2000" dirty="0" err="1">
                <a:latin typeface="+mj-lt"/>
              </a:rPr>
              <a:t>inguru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desegokia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 err="1" smtClean="0">
                <a:latin typeface="+mj-lt"/>
              </a:rPr>
              <a:t>Infekzioengatiko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kontsulta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ugari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, eta </a:t>
            </a:r>
            <a:r>
              <a:rPr lang="es-ES" sz="2000" dirty="0" err="1">
                <a:latin typeface="+mj-lt"/>
              </a:rPr>
              <a:t>infekzio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horietako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gehienak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birikoak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automugatuak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; </a:t>
            </a:r>
            <a:r>
              <a:rPr lang="es-ES" sz="2000" dirty="0" err="1">
                <a:latin typeface="+mj-lt"/>
              </a:rPr>
              <a:t>gainera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etiologia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zehazteko</a:t>
            </a:r>
            <a:r>
              <a:rPr lang="es-ES" sz="2000" dirty="0">
                <a:latin typeface="+mj-lt"/>
              </a:rPr>
              <a:t> proba </a:t>
            </a:r>
            <a:r>
              <a:rPr lang="es-ES" sz="2000" dirty="0" err="1">
                <a:latin typeface="+mj-lt"/>
              </a:rPr>
              <a:t>fidagarririk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ez</a:t>
            </a:r>
            <a:r>
              <a:rPr lang="es-ES" sz="2000" dirty="0">
                <a:latin typeface="+mj-lt"/>
              </a:rPr>
              <a:t> da </a:t>
            </a:r>
            <a:r>
              <a:rPr lang="es-ES" sz="2000" dirty="0" err="1" smtClean="0">
                <a:latin typeface="+mj-lt"/>
              </a:rPr>
              <a:t>egoten</a:t>
            </a:r>
            <a:r>
              <a:rPr lang="es-ES" sz="2000" dirty="0" smtClean="0">
                <a:latin typeface="+mj-lt"/>
              </a:rPr>
              <a:t>).</a:t>
            </a:r>
            <a:endParaRPr lang="es-ES" sz="2000" dirty="0">
              <a:latin typeface="+mj-lt"/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KRISIA: KAUSAK</a:t>
            </a:r>
            <a:endParaRPr lang="es-ES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val="4219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KRISIA: KAUSAK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179512" y="1052736"/>
            <a:ext cx="8964488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2- </a:t>
            </a:r>
            <a:r>
              <a:rPr lang="it-IT" b="1" dirty="0">
                <a:latin typeface="+mj-lt"/>
              </a:rPr>
              <a:t>Nekazaritzan eta albaitaritzan antibiotiko gehiegi baliatzea </a:t>
            </a:r>
            <a:r>
              <a:rPr lang="es-ES" b="1" dirty="0" smtClean="0">
                <a:latin typeface="+mj-lt"/>
              </a:rPr>
              <a:t>:</a:t>
            </a:r>
            <a:endParaRPr lang="es-ES" b="1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AEB: </a:t>
            </a:r>
            <a:r>
              <a:rPr lang="es-ES" sz="2000" dirty="0" err="1">
                <a:latin typeface="+mj-lt"/>
              </a:rPr>
              <a:t>antibiotikoen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% 80 </a:t>
            </a:r>
            <a:r>
              <a:rPr lang="es-ES" sz="2000" dirty="0" err="1">
                <a:latin typeface="+mj-lt"/>
              </a:rPr>
              <a:t>inguru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animalietan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hazkuntza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sustatzeko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pentsuetan</a:t>
            </a:r>
            <a:r>
              <a:rPr lang="es-ES" sz="2000" dirty="0">
                <a:latin typeface="+mj-lt"/>
              </a:rPr>
              <a:t> (</a:t>
            </a:r>
            <a:r>
              <a:rPr lang="es-ES" sz="2000" dirty="0" err="1">
                <a:latin typeface="+mj-lt"/>
              </a:rPr>
              <a:t>jardunbide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debekatua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Europar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Batasunean</a:t>
            </a:r>
            <a:r>
              <a:rPr lang="es-ES" sz="2000" dirty="0">
                <a:latin typeface="+mj-lt"/>
              </a:rPr>
              <a:t> 1997tik) eta </a:t>
            </a:r>
            <a:r>
              <a:rPr lang="es-ES" sz="2000" dirty="0" err="1">
                <a:latin typeface="+mj-lt"/>
              </a:rPr>
              <a:t>infekzioak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prebenitzeko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erabiltzen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da.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Frogatuta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dago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ganaduan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sortutako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bakterio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gizakiei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transmititzen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zaizkiela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 err="1">
                <a:latin typeface="+mj-lt"/>
              </a:rPr>
              <a:t>H</a:t>
            </a:r>
            <a:r>
              <a:rPr lang="es-ES" sz="2000" dirty="0" err="1" smtClean="0">
                <a:latin typeface="+mj-lt"/>
              </a:rPr>
              <a:t>aragia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janez</a:t>
            </a:r>
            <a:r>
              <a:rPr lang="es-ES" sz="2000" dirty="0">
                <a:latin typeface="+mj-lt"/>
              </a:rPr>
              <a:t> ere </a:t>
            </a:r>
            <a:r>
              <a:rPr lang="es-ES" sz="2000" dirty="0" err="1">
                <a:latin typeface="+mj-lt"/>
              </a:rPr>
              <a:t>transmititzen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Espainian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zaintza-sare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dago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albaitaritzan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baliatutako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salmenta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kontrolatzen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duena</a:t>
            </a:r>
            <a:r>
              <a:rPr lang="es-ES" sz="2000" dirty="0" smtClean="0">
                <a:latin typeface="+mj-lt"/>
              </a:rPr>
              <a:t>. </a:t>
            </a:r>
          </a:p>
          <a:p>
            <a:r>
              <a:rPr lang="es-ES" b="1" dirty="0" smtClean="0">
                <a:latin typeface="+mj-lt"/>
              </a:rPr>
              <a:t>3- </a:t>
            </a:r>
            <a:r>
              <a:rPr lang="es-ES" b="1" dirty="0" err="1">
                <a:latin typeface="+mj-lt"/>
              </a:rPr>
              <a:t>Farmakontaminazioa</a:t>
            </a:r>
            <a:r>
              <a:rPr lang="es-ES" b="1" dirty="0">
                <a:latin typeface="+mj-lt"/>
              </a:rPr>
              <a:t>: </a:t>
            </a:r>
            <a:r>
              <a:rPr lang="es-ES" b="1" dirty="0" err="1">
                <a:latin typeface="+mj-lt"/>
              </a:rPr>
              <a:t>antibiotikoengatiko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 smtClean="0">
                <a:latin typeface="+mj-lt"/>
              </a:rPr>
              <a:t>ingurumen-kontaminazioa</a:t>
            </a:r>
            <a:r>
              <a:rPr lang="es-ES" b="1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Ingurumenean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egoteak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bakterio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erresistenteen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hautespenerako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arriskua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dakar</a:t>
            </a:r>
            <a:r>
              <a:rPr lang="es-ES" sz="2000" dirty="0">
                <a:latin typeface="+mj-lt"/>
              </a:rPr>
              <a:t>. </a:t>
            </a: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F</a:t>
            </a:r>
            <a:r>
              <a:rPr lang="es-ES" sz="2000" dirty="0" err="1" smtClean="0">
                <a:latin typeface="+mj-lt"/>
              </a:rPr>
              <a:t>abrikazioaren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ondoriozko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isurketak</a:t>
            </a:r>
            <a:r>
              <a:rPr lang="es-ES" sz="2000" dirty="0">
                <a:latin typeface="+mj-lt"/>
              </a:rPr>
              <a:t> izan </a:t>
            </a:r>
            <a:r>
              <a:rPr lang="es-ES" sz="2000" dirty="0" err="1">
                <a:latin typeface="+mj-lt"/>
              </a:rPr>
              <a:t>dituzten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ibaietan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zepa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multirresistenteak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agertu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 smtClean="0">
                <a:latin typeface="+mj-lt"/>
              </a:rPr>
              <a:t>.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7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s-ES" sz="3200" b="1" dirty="0"/>
              <a:t>ANTIBIOTIKOEN KRISIA: KAUSAK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052736"/>
            <a:ext cx="889248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4- </a:t>
            </a:r>
            <a:r>
              <a:rPr lang="es-ES" b="1" dirty="0">
                <a:latin typeface="+mj-lt"/>
              </a:rPr>
              <a:t>Industria </a:t>
            </a:r>
            <a:r>
              <a:rPr lang="es-ES" b="1" dirty="0" err="1">
                <a:latin typeface="+mj-lt"/>
              </a:rPr>
              <a:t>farmazeutikoak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gutxi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inbertitzea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antibiotiko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berrien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 smtClean="0">
                <a:latin typeface="+mj-lt"/>
              </a:rPr>
              <a:t>garapenean</a:t>
            </a:r>
            <a:r>
              <a:rPr lang="es-ES" dirty="0" smtClean="0">
                <a:latin typeface="+mj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E</a:t>
            </a:r>
            <a:r>
              <a:rPr lang="es-ES" sz="2000" dirty="0" smtClean="0">
                <a:latin typeface="+mj-lt"/>
              </a:rPr>
              <a:t>z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errentagarriak</a:t>
            </a:r>
            <a:r>
              <a:rPr lang="es-ES" sz="2000" dirty="0" smtClean="0">
                <a:latin typeface="+mj-lt"/>
              </a:rPr>
              <a:t>: </a:t>
            </a:r>
            <a:r>
              <a:rPr lang="es-ES" sz="2000" dirty="0" err="1" smtClean="0">
                <a:latin typeface="+mj-lt"/>
              </a:rPr>
              <a:t>iraupen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laburreko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prozesuak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askotan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sendagarriak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merkeak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erabilera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mugatua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izaten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dute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urte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gutxi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batzuetan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erresistentziak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sortzen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dira</a:t>
            </a:r>
            <a:r>
              <a:rPr lang="es-ES" sz="2000" dirty="0" smtClean="0">
                <a:latin typeface="+mj-lt"/>
              </a:rPr>
              <a:t>…).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>
                <a:latin typeface="+mj-lt"/>
              </a:rPr>
              <a:t>2014-2018 denbora-tartean soilik 5 antibiotiko berri onartu </a:t>
            </a:r>
            <a:r>
              <a:rPr lang="sv-SE" sz="2000" dirty="0" smtClean="0">
                <a:latin typeface="+mj-lt"/>
              </a:rPr>
              <a:t>dira. </a:t>
            </a:r>
          </a:p>
          <a:p>
            <a:r>
              <a:rPr lang="es-ES" b="1" dirty="0" smtClean="0">
                <a:latin typeface="+mj-lt"/>
              </a:rPr>
              <a:t>5- </a:t>
            </a:r>
            <a:r>
              <a:rPr lang="es-ES" b="1" dirty="0" err="1">
                <a:latin typeface="+mj-lt"/>
              </a:rPr>
              <a:t>Profesionalak</a:t>
            </a:r>
            <a:r>
              <a:rPr lang="es-ES" b="1" dirty="0">
                <a:latin typeface="+mj-lt"/>
              </a:rPr>
              <a:t> eta </a:t>
            </a:r>
            <a:r>
              <a:rPr lang="es-ES" b="1" dirty="0" err="1">
                <a:latin typeface="+mj-lt"/>
              </a:rPr>
              <a:t>herritarrak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ez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daude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kontzientziatuta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antibiotikoen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benetako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balioari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buruz</a:t>
            </a:r>
            <a:r>
              <a:rPr lang="es-ES" b="1" dirty="0">
                <a:latin typeface="+mj-lt"/>
              </a:rPr>
              <a:t>: </a:t>
            </a:r>
            <a:r>
              <a:rPr lang="es-ES" b="1" dirty="0" err="1">
                <a:latin typeface="+mj-lt"/>
              </a:rPr>
              <a:t>gizarte-ondasun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baliotsua</a:t>
            </a:r>
            <a:r>
              <a:rPr lang="es-ES" b="1" dirty="0">
                <a:latin typeface="+mj-lt"/>
              </a:rPr>
              <a:t> eta </a:t>
            </a:r>
            <a:r>
              <a:rPr lang="es-ES" b="1" dirty="0" err="1">
                <a:latin typeface="+mj-lt"/>
              </a:rPr>
              <a:t>amaikorra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dira</a:t>
            </a:r>
            <a:r>
              <a:rPr lang="es-ES" b="1" dirty="0">
                <a:latin typeface="+mj-lt"/>
              </a:rPr>
              <a:t>, </a:t>
            </a:r>
            <a:r>
              <a:rPr lang="es-ES" b="1" dirty="0" err="1">
                <a:latin typeface="+mj-lt"/>
              </a:rPr>
              <a:t>ezinbestean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babestu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beharrekoa</a:t>
            </a:r>
            <a:r>
              <a:rPr lang="es-ES" b="1" dirty="0">
                <a:latin typeface="+mj-lt"/>
              </a:rPr>
              <a:t>. </a:t>
            </a:r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+mj-lt"/>
              </a:rPr>
              <a:t>Antibiotiko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erabiltzen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dugun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bakoitzean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bere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eraginkortasunaren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galtzean</a:t>
            </a:r>
            <a:r>
              <a:rPr lang="es-ES" sz="2000" dirty="0" smtClean="0">
                <a:latin typeface="+mj-lt"/>
              </a:rPr>
              <a:t> parte </a:t>
            </a:r>
            <a:r>
              <a:rPr lang="es-ES" sz="2000" dirty="0" err="1" smtClean="0">
                <a:latin typeface="+mj-lt"/>
              </a:rPr>
              <a:t>hartzen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dugu</a:t>
            </a:r>
            <a:r>
              <a:rPr lang="es-ES" sz="2000" dirty="0" smtClean="0">
                <a:latin typeface="+mj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>
                <a:latin typeface="+mj-lt"/>
              </a:rPr>
              <a:t>S</a:t>
            </a:r>
            <a:r>
              <a:rPr lang="es-ES" sz="2000" dirty="0" err="1" smtClean="0">
                <a:latin typeface="+mj-lt"/>
              </a:rPr>
              <a:t>eguruenik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birikoa</a:t>
            </a:r>
            <a:r>
              <a:rPr lang="es-ES" sz="2000" dirty="0">
                <a:latin typeface="+mj-lt"/>
              </a:rPr>
              <a:t> den </a:t>
            </a:r>
            <a:r>
              <a:rPr lang="es-ES" sz="2000" dirty="0" err="1">
                <a:latin typeface="+mj-lt"/>
              </a:rPr>
              <a:t>infekzio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baterako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antibiotiko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hartzen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dugun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bakoitzean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smtClean="0">
                <a:latin typeface="+mj-lt"/>
              </a:rPr>
              <a:t>oso </a:t>
            </a:r>
            <a:r>
              <a:rPr lang="es-ES" sz="2000" dirty="0" err="1">
                <a:latin typeface="+mj-lt"/>
              </a:rPr>
              <a:t>onura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txikia</a:t>
            </a:r>
            <a:r>
              <a:rPr lang="es-ES" sz="2000" dirty="0">
                <a:latin typeface="+mj-lt"/>
              </a:rPr>
              <a:t> izan </a:t>
            </a:r>
            <a:r>
              <a:rPr lang="es-ES" sz="2000" dirty="0" err="1" smtClean="0">
                <a:latin typeface="+mj-lt"/>
              </a:rPr>
              <a:t>dezakegu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beharbada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baina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hori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maiz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gertatzen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denean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kalte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sozialak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gora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egiten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du.</a:t>
            </a:r>
          </a:p>
        </p:txBody>
      </p:sp>
    </p:spTree>
    <p:extLst>
      <p:ext uri="{BB962C8B-B14F-4D97-AF65-F5344CB8AC3E}">
        <p14:creationId xmlns:p14="http://schemas.microsoft.com/office/powerpoint/2010/main" val="1134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1278</Words>
  <Application>Microsoft Office PowerPoint</Application>
  <PresentationFormat>Presentación en pantalla (4:3)</PresentationFormat>
  <Paragraphs>132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Arial Unicode MS</vt:lpstr>
      <vt:lpstr>Calibri</vt:lpstr>
      <vt:lpstr>Courier New</vt:lpstr>
      <vt:lpstr>Times New Roman</vt:lpstr>
      <vt:lpstr>Verdana</vt:lpstr>
      <vt:lpstr>Wingdings</vt:lpstr>
      <vt:lpstr>3_Diseño personalizado</vt:lpstr>
      <vt:lpstr>     ANTIBIOTIKOEN KRISIA. IKUSPEGIA KOMUNITATE-ESPARRUTIK     27 LIBURUKIA, 8 Zk 2019</vt:lpstr>
      <vt:lpstr>  Aurkibidea</vt:lpstr>
      <vt:lpstr>HITZAURREA</vt:lpstr>
      <vt:lpstr>ERRESISTENTZIEN ARAZOA MUNDU OSOAN</vt:lpstr>
      <vt:lpstr>MUNDUAN GARRANTZI HANDIENA DUTEN PATOGENO ERRESISTENTEAK</vt:lpstr>
      <vt:lpstr>MUNDUAN GARRANTZI HANDIENA DUTEN PATOGENO ERRESISTENTEAK</vt:lpstr>
      <vt:lpstr>ANTIBIOTIKOEN KRISIA: KAUSAK</vt:lpstr>
      <vt:lpstr>ANTIBIOTIKOEN KRISIA: KAUSAK</vt:lpstr>
      <vt:lpstr>ANTIBIOTIKOEN KRISIA: KAUSAK</vt:lpstr>
      <vt:lpstr>ANTIBIOTIKOEN KRISIA MANEIATZEKO NEURRIAK</vt:lpstr>
      <vt:lpstr>ANTIBIOTIKOEN KRISIA MANEIATZEKO NEURRIAK</vt:lpstr>
      <vt:lpstr>ANTIBIOTIKOEN KRISIA MANEIATZEKO NEURRIAK</vt:lpstr>
      <vt:lpstr>ANTIBIOTIKOEN KRISIA MANEIATZEKO NEURRIAK</vt:lpstr>
      <vt:lpstr>ANTIBIOTIKOEN KRISIA MANEIATZEKO NEURRIAK</vt:lpstr>
      <vt:lpstr>Presentación de PowerPoint</vt:lpstr>
      <vt:lpstr>Presentación de PowerPoint</vt:lpstr>
      <vt:lpstr>ANTIBIOTIKOEN KRISIA MANEIATZEKO NEURRIAK </vt:lpstr>
      <vt:lpstr>ANTIBIOTIKOEN KRISIA MANEIATZEKO NEURRIAK</vt:lpstr>
      <vt:lpstr>ANTIBIOTIKOEN KRISIA MANEIATZEKO NEURRIAK</vt:lpstr>
      <vt:lpstr>ANTIBIOTIKOEN KRISIA MANEIATZEKO NEURRIAK</vt:lpstr>
      <vt:lpstr>MEDIDAS PARA MANEJAR LA CRISIS ANTIBIÓTICA</vt:lpstr>
      <vt:lpstr>Presentación de PowerPoint</vt:lpstr>
      <vt:lpstr> Informazio gehiago eta bibliografia…</vt:lpstr>
    </vt:vector>
  </TitlesOfParts>
  <Company>N.G.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ITXASNE LEkUE ALKORTA</cp:lastModifiedBy>
  <cp:revision>370</cp:revision>
  <cp:lastPrinted>2018-12-21T10:09:00Z</cp:lastPrinted>
  <dcterms:created xsi:type="dcterms:W3CDTF">2007-11-13T08:52:06Z</dcterms:created>
  <dcterms:modified xsi:type="dcterms:W3CDTF">2020-01-30T12:05:37Z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