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4"/>
  </p:sldMasterIdLst>
  <p:notesMasterIdLst>
    <p:notesMasterId r:id="rId22"/>
  </p:notesMasterIdLst>
  <p:handoutMasterIdLst>
    <p:handoutMasterId r:id="rId23"/>
  </p:handoutMasterIdLst>
  <p:sldIdLst>
    <p:sldId id="256" r:id="rId5"/>
    <p:sldId id="284" r:id="rId6"/>
    <p:sldId id="287" r:id="rId7"/>
    <p:sldId id="340" r:id="rId8"/>
    <p:sldId id="335" r:id="rId9"/>
    <p:sldId id="364" r:id="rId10"/>
    <p:sldId id="354" r:id="rId11"/>
    <p:sldId id="353" r:id="rId12"/>
    <p:sldId id="355" r:id="rId13"/>
    <p:sldId id="357" r:id="rId14"/>
    <p:sldId id="358" r:id="rId15"/>
    <p:sldId id="365" r:id="rId16"/>
    <p:sldId id="367" r:id="rId17"/>
    <p:sldId id="368" r:id="rId18"/>
    <p:sldId id="369" r:id="rId19"/>
    <p:sldId id="339" r:id="rId20"/>
    <p:sldId id="363" r:id="rId21"/>
  </p:sldIdLst>
  <p:sldSz cx="9144000" cy="6858000" type="screen4x3"/>
  <p:notesSz cx="6662738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09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26" autoAdjust="0"/>
    <p:restoredTop sz="95332" autoAdjust="0"/>
  </p:normalViewPr>
  <p:slideViewPr>
    <p:cSldViewPr>
      <p:cViewPr varScale="1">
        <p:scale>
          <a:sx n="108" d="100"/>
          <a:sy n="108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27"/>
        <p:guide pos="209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934CB-0070-403E-B2DF-C1FF4A9B82DD}" type="datetimeFigureOut">
              <a:rPr lang="es-ES" smtClean="0"/>
              <a:t>04/03/2020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70F46-35CE-4F6A-9321-FBBD69DC45F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311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04/03/2020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04/03/2020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04/03/2020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tsi.red.es/ontsi/sites/ontsi/files/los_ciudadanos_ante_la_e-sanidad.pdf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0" y="764704"/>
            <a:ext cx="9036496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b="1" dirty="0"/>
              <a:t>INTERNET: OSASUN-ARLOKO</a:t>
            </a:r>
            <a:br>
              <a:rPr lang="es-ES" b="1" dirty="0"/>
            </a:br>
            <a:r>
              <a:rPr lang="es-ES" b="1" dirty="0"/>
              <a:t>INFORMAZIO-ITURRIAK</a:t>
            </a:r>
            <a:br>
              <a:rPr lang="es-ES" b="1" dirty="0"/>
            </a:br>
            <a:r>
              <a:rPr lang="es-ES" b="1" dirty="0"/>
              <a:t>HERRITARRENTZAT</a:t>
            </a:r>
            <a:r>
              <a:rPr lang="es-ES_tradnl" sz="3600" dirty="0" smtClean="0">
                <a:solidFill>
                  <a:schemeClr val="tx2"/>
                </a:solidFill>
              </a:rPr>
              <a:t/>
            </a:r>
            <a:br>
              <a:rPr lang="es-ES_tradnl" sz="3600" dirty="0" smtClean="0">
                <a:solidFill>
                  <a:schemeClr val="tx2"/>
                </a:solidFill>
              </a:rPr>
            </a:b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539552" y="4092095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/>
            <a:r>
              <a:rPr lang="es-ES_tradnl" sz="4000" smtClean="0">
                <a:solidFill>
                  <a:srgbClr val="4BACC6"/>
                </a:solidFill>
                <a:latin typeface="Arial Black" pitchFamily="34" charset="0"/>
              </a:rPr>
              <a:t>27 </a:t>
            </a:r>
            <a:r>
              <a:rPr lang="es-ES_tradnl" sz="4000" dirty="0" err="1" smtClean="0">
                <a:solidFill>
                  <a:srgbClr val="4BACC6"/>
                </a:solidFill>
                <a:latin typeface="Arial Black" pitchFamily="34" charset="0"/>
              </a:rPr>
              <a:t>Liburukia</a:t>
            </a:r>
            <a:r>
              <a:rPr lang="es-ES_tradnl" sz="4000" dirty="0" smtClean="0">
                <a:solidFill>
                  <a:srgbClr val="4BACC6"/>
                </a:solidFill>
                <a:latin typeface="Arial Black" pitchFamily="34" charset="0"/>
              </a:rPr>
              <a:t>, </a:t>
            </a:r>
            <a:r>
              <a:rPr lang="es-ES_tradnl" sz="4000" dirty="0">
                <a:solidFill>
                  <a:srgbClr val="4BACC6"/>
                </a:solidFill>
                <a:latin typeface="Arial Black" pitchFamily="34" charset="0"/>
              </a:rPr>
              <a:t>9 </a:t>
            </a:r>
            <a:r>
              <a:rPr lang="es-ES_tradnl" sz="4000" dirty="0" err="1">
                <a:solidFill>
                  <a:srgbClr val="4BACC6"/>
                </a:solidFill>
                <a:latin typeface="Arial Black" pitchFamily="34" charset="0"/>
              </a:rPr>
              <a:t>zb</a:t>
            </a:r>
            <a:r>
              <a:rPr lang="es-ES_tradnl" sz="4000" dirty="0">
                <a:solidFill>
                  <a:srgbClr val="4BACC6"/>
                </a:solidFill>
                <a:latin typeface="Arial Black" pitchFamily="34" charset="0"/>
              </a:rPr>
              <a:t> </a:t>
            </a:r>
            <a:r>
              <a:rPr lang="es-ES_tradnl" sz="4000" dirty="0" smtClean="0">
                <a:solidFill>
                  <a:srgbClr val="4BACC6"/>
                </a:solidFill>
                <a:latin typeface="Arial Black" pitchFamily="34" charset="0"/>
              </a:rPr>
              <a:t>2019</a:t>
            </a:r>
            <a:endParaRPr lang="es-ES" sz="4000" dirty="0">
              <a:solidFill>
                <a:srgbClr val="4BACC6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21579" y="116632"/>
            <a:ext cx="9144000" cy="829262"/>
          </a:xfrm>
        </p:spPr>
        <p:txBody>
          <a:bodyPr/>
          <a:lstStyle/>
          <a:p>
            <a:r>
              <a:rPr lang="es-ES" sz="3200" b="1" dirty="0"/>
              <a:t>OSASUN-ARLOKO INFORMAZIO-ITURRIAK HERRITARRENTZAT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0" y="5293809"/>
            <a:ext cx="3851920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s-ES" sz="1200" dirty="0" err="1"/>
              <a:t>Webgunearen</a:t>
            </a:r>
            <a:r>
              <a:rPr lang="es-ES" sz="1200" dirty="0"/>
              <a:t> </a:t>
            </a:r>
            <a:r>
              <a:rPr lang="es-ES" sz="1200" dirty="0" err="1"/>
              <a:t>izena</a:t>
            </a:r>
            <a:r>
              <a:rPr lang="es-ES" sz="1200" dirty="0"/>
              <a:t> (GAKO-HITZA) </a:t>
            </a:r>
            <a:r>
              <a:rPr lang="es-ES" sz="1200" dirty="0" err="1"/>
              <a:t>bilatzailean</a:t>
            </a:r>
            <a:r>
              <a:rPr lang="es-ES" sz="1200" dirty="0"/>
              <a:t> </a:t>
            </a:r>
            <a:r>
              <a:rPr lang="es-ES" sz="1200" dirty="0" err="1"/>
              <a:t>sartzea</a:t>
            </a:r>
            <a:r>
              <a:rPr lang="es-ES" sz="1200" dirty="0"/>
              <a:t> </a:t>
            </a:r>
            <a:r>
              <a:rPr lang="es-ES" sz="1200" dirty="0" err="1"/>
              <a:t>gomendatzen</a:t>
            </a:r>
            <a:r>
              <a:rPr lang="es-ES" sz="1200" dirty="0"/>
              <a:t> da, </a:t>
            </a:r>
            <a:r>
              <a:rPr lang="es-ES" sz="1200" dirty="0" err="1"/>
              <a:t>informazioa</a:t>
            </a:r>
            <a:r>
              <a:rPr lang="es-ES" sz="1200" dirty="0"/>
              <a:t> </a:t>
            </a:r>
            <a:r>
              <a:rPr lang="es-ES" sz="1200" dirty="0" err="1"/>
              <a:t>eskuratzeko</a:t>
            </a:r>
            <a:endParaRPr lang="es-ES" sz="1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007015"/>
            <a:ext cx="6677921" cy="4286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906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115616" y="980728"/>
            <a:ext cx="6696744" cy="4176464"/>
            <a:chOff x="1290526" y="968468"/>
            <a:chExt cx="7411259" cy="4469773"/>
          </a:xfrm>
        </p:grpSpPr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0526" y="968468"/>
              <a:ext cx="7411259" cy="891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2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0526" y="1859718"/>
              <a:ext cx="7404114" cy="3578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21579" y="116632"/>
            <a:ext cx="9144000" cy="829262"/>
          </a:xfrm>
        </p:spPr>
        <p:txBody>
          <a:bodyPr/>
          <a:lstStyle/>
          <a:p>
            <a:r>
              <a:rPr lang="es-ES" sz="3200" b="1" dirty="0"/>
              <a:t>OSASUN-ARLOKO INFORMAZIO-ITURRIAK HERRITARRENTZAT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" y="5157192"/>
            <a:ext cx="386556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372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21579" y="116632"/>
            <a:ext cx="9144000" cy="829262"/>
          </a:xfrm>
        </p:spPr>
        <p:txBody>
          <a:bodyPr/>
          <a:lstStyle/>
          <a:p>
            <a:r>
              <a:rPr lang="es-ES" sz="3200" b="1" dirty="0"/>
              <a:t>OSASUN-ARLOKO INFORMAZIO-ITURRIAK HERRITARRENTZAT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" y="5157192"/>
            <a:ext cx="386556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91" y="1124744"/>
            <a:ext cx="8886825" cy="387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5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21579" y="116632"/>
            <a:ext cx="9144000" cy="829262"/>
          </a:xfrm>
        </p:spPr>
        <p:txBody>
          <a:bodyPr/>
          <a:lstStyle/>
          <a:p>
            <a:r>
              <a:rPr lang="es-ES" sz="3200" b="1" dirty="0"/>
              <a:t>OSASUN-ARLOKO INFORMAZIO-ITURRIAK HERRITARRENTZAT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" y="5157192"/>
            <a:ext cx="386556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1 Grupo"/>
          <p:cNvGrpSpPr/>
          <p:nvPr/>
        </p:nvGrpSpPr>
        <p:grpSpPr>
          <a:xfrm>
            <a:off x="1264422" y="1058830"/>
            <a:ext cx="7703366" cy="4075439"/>
            <a:chOff x="1264422" y="1058830"/>
            <a:chExt cx="7703366" cy="4075439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8670"/>
            <a:stretch/>
          </p:blipFill>
          <p:spPr bwMode="auto">
            <a:xfrm>
              <a:off x="1264422" y="1058830"/>
              <a:ext cx="7703366" cy="713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8853" y="1758810"/>
              <a:ext cx="7636148" cy="33754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5028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21579" y="116632"/>
            <a:ext cx="9144000" cy="829262"/>
          </a:xfrm>
        </p:spPr>
        <p:txBody>
          <a:bodyPr/>
          <a:lstStyle/>
          <a:p>
            <a:r>
              <a:rPr lang="es-ES" sz="3200" b="1" dirty="0"/>
              <a:t>OSASUN-ARLOKO INFORMAZIO-ITURRIAK HERRITARRENTZAT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" y="5157192"/>
            <a:ext cx="386556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1 Grupo"/>
          <p:cNvGrpSpPr/>
          <p:nvPr/>
        </p:nvGrpSpPr>
        <p:grpSpPr>
          <a:xfrm>
            <a:off x="166688" y="1051334"/>
            <a:ext cx="8810625" cy="3874136"/>
            <a:chOff x="166688" y="1051334"/>
            <a:chExt cx="8810625" cy="3874136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8670"/>
            <a:stretch/>
          </p:blipFill>
          <p:spPr bwMode="auto">
            <a:xfrm>
              <a:off x="166688" y="1051334"/>
              <a:ext cx="8810625" cy="8166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4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688" y="1867945"/>
              <a:ext cx="8810625" cy="3057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79226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 Título"/>
          <p:cNvSpPr>
            <a:spLocks noGrp="1"/>
          </p:cNvSpPr>
          <p:nvPr>
            <p:ph type="title"/>
          </p:nvPr>
        </p:nvSpPr>
        <p:spPr>
          <a:xfrm>
            <a:off x="21579" y="116632"/>
            <a:ext cx="9144000" cy="829262"/>
          </a:xfrm>
        </p:spPr>
        <p:txBody>
          <a:bodyPr/>
          <a:lstStyle/>
          <a:p>
            <a:r>
              <a:rPr lang="es-ES" sz="3200" b="1" dirty="0"/>
              <a:t>OSASUN-ARLOKO INFORMAZIO-ITURRIAK HERRITARRENTZAT</a:t>
            </a: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1" y="5157192"/>
            <a:ext cx="3865563" cy="51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1 Grupo"/>
          <p:cNvGrpSpPr/>
          <p:nvPr/>
        </p:nvGrpSpPr>
        <p:grpSpPr>
          <a:xfrm>
            <a:off x="94350" y="1317868"/>
            <a:ext cx="8955300" cy="3392245"/>
            <a:chOff x="94350" y="1317868"/>
            <a:chExt cx="8955300" cy="3392245"/>
          </a:xfrm>
        </p:grpSpPr>
        <p:pic>
          <p:nvPicPr>
            <p:cNvPr id="10242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8670"/>
            <a:stretch/>
          </p:blipFill>
          <p:spPr bwMode="auto">
            <a:xfrm>
              <a:off x="94350" y="1317868"/>
              <a:ext cx="8955300" cy="830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38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213" y="2147888"/>
              <a:ext cx="8791575" cy="2562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1542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23884" y="620688"/>
            <a:ext cx="9020115" cy="46474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de-DE" sz="1800" dirty="0" smtClean="0">
                <a:latin typeface="+mj-lt"/>
              </a:rPr>
              <a:t>Geroz </a:t>
            </a:r>
            <a:r>
              <a:rPr lang="de-DE" sz="1800" dirty="0">
                <a:latin typeface="+mj-lt"/>
              </a:rPr>
              <a:t>eta gehiago bilatzen da Interneten </a:t>
            </a:r>
            <a:r>
              <a:rPr lang="de-DE" sz="1800" dirty="0" smtClean="0">
                <a:latin typeface="+mj-lt"/>
              </a:rPr>
              <a:t>informazioa eta </a:t>
            </a:r>
            <a:r>
              <a:rPr lang="es-ES" sz="1800" dirty="0" err="1" smtClean="0">
                <a:latin typeface="+mj-lt"/>
              </a:rPr>
              <a:t>pazienteen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eta </a:t>
            </a:r>
            <a:r>
              <a:rPr lang="es-ES" sz="1800" dirty="0" err="1">
                <a:latin typeface="+mj-lt"/>
              </a:rPr>
              <a:t>osasun-arloko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profesionalen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harreman-eredua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aldatzen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ari</a:t>
            </a:r>
            <a:r>
              <a:rPr lang="es-ES" sz="1800" dirty="0">
                <a:latin typeface="+mj-lt"/>
              </a:rPr>
              <a:t> da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1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>
                <a:latin typeface="+mj-lt"/>
              </a:rPr>
              <a:t>Internet </a:t>
            </a:r>
            <a:r>
              <a:rPr lang="es-ES" sz="1800" dirty="0" err="1">
                <a:latin typeface="+mj-lt"/>
              </a:rPr>
              <a:t>informazio-iturri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orientagarria</a:t>
            </a:r>
            <a:r>
              <a:rPr lang="es-ES" sz="1800" dirty="0">
                <a:latin typeface="+mj-lt"/>
              </a:rPr>
              <a:t> da,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du </a:t>
            </a:r>
            <a:r>
              <a:rPr lang="es-ES" sz="1800" dirty="0" err="1">
                <a:latin typeface="+mj-lt"/>
              </a:rPr>
              <a:t>balio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autodiagnostikorako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autotratamendurako</a:t>
            </a:r>
            <a:r>
              <a:rPr lang="es-ES" sz="1800" dirty="0">
                <a:latin typeface="+mj-lt"/>
              </a:rPr>
              <a:t>, eta, </a:t>
            </a:r>
            <a:r>
              <a:rPr lang="es-ES" sz="1800" dirty="0" err="1">
                <a:latin typeface="+mj-lt"/>
              </a:rPr>
              <a:t>beraz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zuhurtziaz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baloratu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da eta </a:t>
            </a:r>
            <a:r>
              <a:rPr lang="es-ES" sz="1800" dirty="0" err="1">
                <a:latin typeface="+mj-lt"/>
              </a:rPr>
              <a:t>osasun-arloko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profesionalekin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kontrastatu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da </a:t>
            </a:r>
            <a:r>
              <a:rPr lang="es-ES" sz="1800" dirty="0" err="1">
                <a:latin typeface="+mj-lt"/>
              </a:rPr>
              <a:t>beti</a:t>
            </a: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1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>
                <a:latin typeface="+mj-lt"/>
              </a:rPr>
              <a:t>Interneteko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eragozpen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nagusia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kontsultatutako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webgunearen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fidagarritasuna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bermatzeko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zailtasuna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smtClean="0">
                <a:latin typeface="+mj-lt"/>
              </a:rPr>
              <a:t>da, </a:t>
            </a:r>
            <a:r>
              <a:rPr lang="es-ES" sz="1800" dirty="0" err="1">
                <a:latin typeface="+mj-lt"/>
              </a:rPr>
              <a:t>informazio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okerra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maneiatzea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arriskutsua</a:t>
            </a:r>
            <a:r>
              <a:rPr lang="es-ES" sz="1800" dirty="0">
                <a:latin typeface="+mj-lt"/>
              </a:rPr>
              <a:t> da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1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>
                <a:latin typeface="+mj-lt"/>
              </a:rPr>
              <a:t>Kalitate-zigilu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zorrotzenak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konfiantza-mailaren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adierazle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gisa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daitezke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baina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zigilu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bakar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batek</a:t>
            </a:r>
            <a:r>
              <a:rPr lang="es-ES" sz="1800" dirty="0">
                <a:latin typeface="+mj-lt"/>
              </a:rPr>
              <a:t> ere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du </a:t>
            </a:r>
            <a:r>
              <a:rPr lang="es-ES" sz="1800" dirty="0" err="1">
                <a:latin typeface="+mj-lt"/>
              </a:rPr>
              <a:t>bermatzen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akreditatzen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orrialdeen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edukia</a:t>
            </a:r>
            <a:r>
              <a:rPr lang="es-ES" sz="1800" dirty="0">
                <a:latin typeface="+mj-lt"/>
              </a:rPr>
              <a:t>, eta </a:t>
            </a:r>
            <a:r>
              <a:rPr lang="es-ES" sz="1800" dirty="0" err="1">
                <a:latin typeface="+mj-lt"/>
              </a:rPr>
              <a:t>kalitate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handiko</a:t>
            </a:r>
            <a:r>
              <a:rPr lang="es-ES" sz="1800" dirty="0">
                <a:latin typeface="+mj-lt"/>
              </a:rPr>
              <a:t> web-</a:t>
            </a:r>
            <a:r>
              <a:rPr lang="es-ES" sz="1800" dirty="0" err="1">
                <a:latin typeface="+mj-lt"/>
              </a:rPr>
              <a:t>orriak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daude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zigilurik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gabe</a:t>
            </a:r>
            <a:endParaRPr lang="es-ES" sz="18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1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>
                <a:latin typeface="+mj-lt"/>
              </a:rPr>
              <a:t>Osasun-arloko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profesionalok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medikamentuei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osasunari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buruzko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informazio-iturri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fidagarriak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egiaztatuak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eguneratuak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ezagutu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genituzke</a:t>
            </a:r>
            <a:r>
              <a:rPr lang="es-ES" sz="1800" dirty="0">
                <a:latin typeface="+mj-lt"/>
              </a:rPr>
              <a:t>, eta </a:t>
            </a:r>
            <a:r>
              <a:rPr lang="es-ES" sz="1800" dirty="0" err="1">
                <a:latin typeface="+mj-lt"/>
              </a:rPr>
              <a:t>herritarrei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aditzera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eman</a:t>
            </a:r>
            <a:r>
              <a:rPr lang="es-ES" sz="1800" dirty="0">
                <a:latin typeface="+mj-lt"/>
              </a:rPr>
              <a:t>, eta </a:t>
            </a:r>
            <a:r>
              <a:rPr lang="es-ES" sz="1800" dirty="0" err="1">
                <a:latin typeface="+mj-lt"/>
              </a:rPr>
              <a:t>pazienteei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genieke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Interneten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bila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nabigatzean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kontuan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hartu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beharreko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alderdiei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buruz</a:t>
            </a:r>
            <a:endParaRPr lang="es-ES" sz="1800" dirty="0">
              <a:latin typeface="+mj-lt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84" y="116632"/>
            <a:ext cx="772477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251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43608" y="1912144"/>
            <a:ext cx="4535487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pt-BR" sz="2800" b="1" dirty="0" smtClean="0">
                <a:latin typeface="Arial Unicode MS" pitchFamily="34" charset="-128"/>
              </a:rPr>
              <a:t>INFAC­ </a:t>
            </a:r>
            <a:r>
              <a:rPr lang="pl-PL" sz="2800" b="1" dirty="0">
                <a:latin typeface="Arial Unicode MS" pitchFamily="34" charset="-128"/>
              </a:rPr>
              <a:t>27 </a:t>
            </a:r>
            <a:r>
              <a:rPr lang="pl-PL" sz="2800" b="1" dirty="0" smtClean="0">
                <a:latin typeface="Arial Unicode MS" pitchFamily="34" charset="-128"/>
              </a:rPr>
              <a:t>liburukia</a:t>
            </a:r>
            <a:r>
              <a:rPr lang="es-ES" sz="2800" b="1" dirty="0" smtClean="0">
                <a:latin typeface="Arial Unicode MS" pitchFamily="34" charset="-128"/>
              </a:rPr>
              <a:t>, </a:t>
            </a:r>
            <a:r>
              <a:rPr lang="es-ES" sz="2800" b="1" dirty="0">
                <a:latin typeface="Arial Unicode MS" pitchFamily="34" charset="-128"/>
              </a:rPr>
              <a:t>9</a:t>
            </a:r>
            <a:r>
              <a:rPr lang="pl-PL" sz="2800" b="1" dirty="0">
                <a:latin typeface="Arial Unicode MS" pitchFamily="34" charset="-128"/>
              </a:rPr>
              <a:t> Zk</a:t>
            </a:r>
            <a:endParaRPr lang="es-ES_tradnl" sz="2800" b="1" dirty="0">
              <a:latin typeface="Arial Unicode MS" pitchFamily="34" charset="-128"/>
            </a:endParaRPr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3600" dirty="0" err="1" smtClean="0"/>
              <a:t>I</a:t>
            </a:r>
            <a:r>
              <a:rPr lang="es-ES" sz="3600" dirty="0" err="1" smtClean="0">
                <a:solidFill>
                  <a:schemeClr val="tx2"/>
                </a:solidFill>
                <a:latin typeface="Arial Black" pitchFamily="34" charset="0"/>
              </a:rPr>
              <a:t>nformazio</a:t>
            </a:r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sz="3600" dirty="0" err="1" smtClean="0">
                <a:solidFill>
                  <a:schemeClr val="tx2"/>
                </a:solidFill>
                <a:latin typeface="Arial Black" pitchFamily="34" charset="0"/>
              </a:rPr>
              <a:t>gehiago</a:t>
            </a:r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 eta </a:t>
            </a:r>
            <a:r>
              <a:rPr lang="es-ES" sz="3600" dirty="0" err="1" smtClean="0">
                <a:solidFill>
                  <a:schemeClr val="tx2"/>
                </a:solidFill>
                <a:latin typeface="Arial Black" pitchFamily="34" charset="0"/>
              </a:rPr>
              <a:t>bibliografia</a:t>
            </a:r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66577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dirty="0" err="1" smtClean="0"/>
              <a:t>Aurkibidea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484784"/>
            <a:ext cx="8280920" cy="352839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400" dirty="0" smtClean="0">
                <a:solidFill>
                  <a:schemeClr val="bg1"/>
                </a:solidFill>
              </a:rPr>
              <a:t>SARRERA</a:t>
            </a:r>
            <a:endParaRPr lang="es-ES" sz="2400" dirty="0">
              <a:solidFill>
                <a:schemeClr val="bg1"/>
              </a:solidFill>
            </a:endParaRPr>
          </a:p>
          <a:p>
            <a:r>
              <a:rPr lang="es-ES" sz="2400" dirty="0" smtClean="0">
                <a:solidFill>
                  <a:schemeClr val="bg1"/>
                </a:solidFill>
              </a:rPr>
              <a:t>NOLA </a:t>
            </a:r>
            <a:r>
              <a:rPr lang="es-ES" sz="2400" dirty="0">
                <a:solidFill>
                  <a:schemeClr val="bg1"/>
                </a:solidFill>
              </a:rPr>
              <a:t>ERABILTZEN DU PAZIENTEAK INTERNET?</a:t>
            </a:r>
          </a:p>
          <a:p>
            <a:pPr lvl="1"/>
            <a:r>
              <a:rPr lang="es-ES" sz="2000" dirty="0" err="1">
                <a:solidFill>
                  <a:schemeClr val="bg1"/>
                </a:solidFill>
              </a:rPr>
              <a:t>Interneten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sartzearen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abantailak</a:t>
            </a:r>
            <a:r>
              <a:rPr lang="es-ES" sz="2000" dirty="0">
                <a:solidFill>
                  <a:schemeClr val="bg1"/>
                </a:solidFill>
              </a:rPr>
              <a:t> eta </a:t>
            </a:r>
            <a:r>
              <a:rPr lang="es-ES" sz="2000" dirty="0" err="1">
                <a:solidFill>
                  <a:schemeClr val="bg1"/>
                </a:solidFill>
              </a:rPr>
              <a:t>eragozpenak</a:t>
            </a:r>
            <a:endParaRPr lang="es-ES" sz="2000" dirty="0">
              <a:solidFill>
                <a:schemeClr val="bg1"/>
              </a:solidFill>
            </a:endParaRPr>
          </a:p>
          <a:p>
            <a:r>
              <a:rPr lang="es-ES" sz="2400" dirty="0" smtClean="0">
                <a:solidFill>
                  <a:schemeClr val="bg1"/>
                </a:solidFill>
              </a:rPr>
              <a:t>INFORMAZIOAREN </a:t>
            </a:r>
            <a:r>
              <a:rPr lang="es-ES" sz="2400" dirty="0">
                <a:solidFill>
                  <a:schemeClr val="bg1"/>
                </a:solidFill>
              </a:rPr>
              <a:t>KALITATEA</a:t>
            </a:r>
          </a:p>
          <a:p>
            <a:pPr lvl="1"/>
            <a:r>
              <a:rPr lang="es-ES" sz="2000" dirty="0" err="1">
                <a:solidFill>
                  <a:schemeClr val="bg1"/>
                </a:solidFill>
              </a:rPr>
              <a:t>Nola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baloratzen</a:t>
            </a:r>
            <a:r>
              <a:rPr lang="es-ES" sz="2000" dirty="0">
                <a:solidFill>
                  <a:schemeClr val="bg1"/>
                </a:solidFill>
              </a:rPr>
              <a:t> da </a:t>
            </a:r>
            <a:r>
              <a:rPr lang="es-ES" sz="2000" dirty="0" err="1">
                <a:solidFill>
                  <a:schemeClr val="bg1"/>
                </a:solidFill>
              </a:rPr>
              <a:t>osasunari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buruzko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webgune</a:t>
            </a:r>
            <a:r>
              <a:rPr lang="es-ES" sz="2000" dirty="0">
                <a:solidFill>
                  <a:schemeClr val="bg1"/>
                </a:solidFill>
              </a:rPr>
              <a:t> baten </a:t>
            </a:r>
            <a:r>
              <a:rPr lang="es-ES" sz="2000" dirty="0" err="1">
                <a:solidFill>
                  <a:schemeClr val="bg1"/>
                </a:solidFill>
              </a:rPr>
              <a:t>kalitatea</a:t>
            </a:r>
            <a:r>
              <a:rPr lang="es-ES" sz="2000" dirty="0">
                <a:solidFill>
                  <a:schemeClr val="bg1"/>
                </a:solidFill>
              </a:rPr>
              <a:t>?</a:t>
            </a:r>
          </a:p>
          <a:p>
            <a:pPr lvl="1"/>
            <a:r>
              <a:rPr lang="es-ES" sz="2000" dirty="0" err="1">
                <a:solidFill>
                  <a:schemeClr val="bg1"/>
                </a:solidFill>
              </a:rPr>
              <a:t>Nola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bereizi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kalitatezko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webgune</a:t>
            </a:r>
            <a:r>
              <a:rPr lang="es-ES" sz="2000" dirty="0">
                <a:solidFill>
                  <a:schemeClr val="bg1"/>
                </a:solidFill>
              </a:rPr>
              <a:t> </a:t>
            </a:r>
            <a:r>
              <a:rPr lang="es-ES" sz="2000" dirty="0" err="1">
                <a:solidFill>
                  <a:schemeClr val="bg1"/>
                </a:solidFill>
              </a:rPr>
              <a:t>bat</a:t>
            </a:r>
            <a:r>
              <a:rPr lang="es-ES" sz="2000" dirty="0">
                <a:solidFill>
                  <a:schemeClr val="bg1"/>
                </a:solidFill>
              </a:rPr>
              <a:t>?</a:t>
            </a:r>
          </a:p>
          <a:p>
            <a:r>
              <a:rPr lang="es-ES" sz="2400" dirty="0">
                <a:solidFill>
                  <a:schemeClr val="bg1"/>
                </a:solidFill>
              </a:rPr>
              <a:t>OSASUN-ARLOKO INFORMAZIO-ITURRIAK HERRITARRENTZAT</a:t>
            </a:r>
          </a:p>
          <a:p>
            <a:r>
              <a:rPr lang="es-ES" sz="2400" dirty="0">
                <a:solidFill>
                  <a:schemeClr val="bg1"/>
                </a:solidFill>
              </a:rPr>
              <a:t>FUNTSESKO </a:t>
            </a:r>
            <a:r>
              <a:rPr lang="es-ES" sz="2400" dirty="0" smtClean="0">
                <a:solidFill>
                  <a:schemeClr val="bg1"/>
                </a:solidFill>
              </a:rPr>
              <a:t>IDEIAK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/>
          <a:lstStyle/>
          <a:p>
            <a:r>
              <a:rPr lang="es-ES" sz="3600" b="1" dirty="0"/>
              <a:t>SARRERA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74705" y="1124744"/>
            <a:ext cx="8568952" cy="40318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>
                <a:latin typeface="+mj-lt"/>
              </a:rPr>
              <a:t>Internet </a:t>
            </a:r>
            <a:r>
              <a:rPr lang="es-ES" sz="2000" dirty="0" err="1">
                <a:latin typeface="+mj-lt"/>
              </a:rPr>
              <a:t>osasunari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buruzko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informazio-baliabide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garrantzitsua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bihurtu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da </a:t>
            </a:r>
            <a:r>
              <a:rPr lang="es-ES" sz="2000" dirty="0" err="1">
                <a:latin typeface="+mj-lt"/>
              </a:rPr>
              <a:t>herritarrentzat</a:t>
            </a:r>
            <a:endParaRPr lang="es-ES" sz="20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2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Herritarrek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osasunarekiko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duten</a:t>
            </a:r>
            <a:r>
              <a:rPr lang="es-ES" sz="2000" dirty="0">
                <a:latin typeface="+mj-lt"/>
              </a:rPr>
              <a:t> jarrera </a:t>
            </a:r>
            <a:r>
              <a:rPr lang="es-ES" sz="2000" dirty="0" err="1">
                <a:latin typeface="+mj-lt"/>
              </a:rPr>
              <a:t>nagusiki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pasiboa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izatetik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askoz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aktiboagoa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izatera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igaro</a:t>
            </a:r>
            <a:r>
              <a:rPr lang="es-ES" sz="2000" dirty="0">
                <a:latin typeface="+mj-lt"/>
              </a:rPr>
              <a:t> da, eta </a:t>
            </a:r>
            <a:r>
              <a:rPr lang="es-ES" sz="2000" dirty="0" err="1">
                <a:latin typeface="+mj-lt"/>
              </a:rPr>
              <a:t>informazioaren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komunikazioaren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teknologiak</a:t>
            </a:r>
            <a:r>
              <a:rPr lang="es-ES" sz="2000" dirty="0">
                <a:latin typeface="+mj-lt"/>
              </a:rPr>
              <a:t> (IKT) </a:t>
            </a:r>
            <a:r>
              <a:rPr lang="es-ES" sz="2000" dirty="0" err="1">
                <a:latin typeface="+mj-lt"/>
              </a:rPr>
              <a:t>pazienteen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osasun-arloko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profesionalen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arteko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harreman-eredua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aldatzen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 smtClean="0">
                <a:latin typeface="+mj-lt"/>
              </a:rPr>
              <a:t>dira</a:t>
            </a:r>
            <a:endParaRPr lang="es-ES" sz="20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200" dirty="0" smtClean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err="1">
                <a:latin typeface="+mj-lt"/>
              </a:rPr>
              <a:t>Interneteko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eragozpen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nagusia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kontsultatutako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webgunearen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fidagarritasuna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bermatzeko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zailtasuna</a:t>
            </a:r>
            <a:r>
              <a:rPr lang="es-ES" sz="2000" dirty="0">
                <a:latin typeface="+mj-lt"/>
              </a:rPr>
              <a:t> da, eta </a:t>
            </a:r>
            <a:r>
              <a:rPr lang="es-ES" sz="2000" dirty="0" err="1">
                <a:latin typeface="+mj-lt"/>
              </a:rPr>
              <a:t>informazio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okerra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maneiatzea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arriskutsua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smtClean="0">
                <a:latin typeface="+mj-lt"/>
              </a:rPr>
              <a:t>da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1200" dirty="0">
              <a:latin typeface="+mj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j-lt"/>
              </a:rPr>
              <a:t>INFAC-</a:t>
            </a:r>
            <a:r>
              <a:rPr lang="es-ES" sz="2000" dirty="0" err="1" smtClean="0">
                <a:latin typeface="+mj-lt"/>
              </a:rPr>
              <a:t>aurkezpen</a:t>
            </a:r>
            <a:r>
              <a:rPr lang="es-ES" sz="2000" dirty="0" smtClean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honen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helburua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herritarrentzako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informazio-baliabideak</a:t>
            </a:r>
            <a:r>
              <a:rPr lang="es-ES" sz="2000" dirty="0">
                <a:latin typeface="+mj-lt"/>
              </a:rPr>
              <a:t> eta </a:t>
            </a:r>
            <a:r>
              <a:rPr lang="es-ES" sz="2000" dirty="0" err="1">
                <a:latin typeface="+mj-lt"/>
              </a:rPr>
              <a:t>Interneten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eskuragarri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dagoen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informazioaren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fidagarritasuna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baloratzeko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irizpideak</a:t>
            </a:r>
            <a:r>
              <a:rPr lang="es-ES" sz="2000" dirty="0">
                <a:latin typeface="+mj-lt"/>
              </a:rPr>
              <a:t> </a:t>
            </a:r>
            <a:r>
              <a:rPr lang="es-ES" sz="2000" dirty="0" err="1">
                <a:latin typeface="+mj-lt"/>
              </a:rPr>
              <a:t>ematea</a:t>
            </a:r>
            <a:r>
              <a:rPr lang="es-ES" sz="2000" dirty="0">
                <a:latin typeface="+mj-lt"/>
              </a:rPr>
              <a:t> 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-29823" y="21098"/>
            <a:ext cx="9252520" cy="1143000"/>
          </a:xfrm>
        </p:spPr>
        <p:txBody>
          <a:bodyPr/>
          <a:lstStyle/>
          <a:p>
            <a:r>
              <a:rPr lang="it-IT" sz="3400" b="1" dirty="0"/>
              <a:t>NOLA ERABILTZEN DU PAZIENTEAK INTERNET?</a:t>
            </a:r>
          </a:p>
        </p:txBody>
      </p:sp>
      <p:sp>
        <p:nvSpPr>
          <p:cNvPr id="2" name="1 Rectángulo"/>
          <p:cNvSpPr/>
          <p:nvPr/>
        </p:nvSpPr>
        <p:spPr>
          <a:xfrm>
            <a:off x="575048" y="1370379"/>
            <a:ext cx="8568952" cy="33547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s-ES" sz="2000" u="sng" dirty="0" smtClean="0">
                <a:latin typeface="+mn-lt"/>
              </a:rPr>
              <a:t>2016 </a:t>
            </a:r>
            <a:r>
              <a:rPr lang="es-ES" sz="2000" u="sng" dirty="0" err="1" smtClean="0">
                <a:latin typeface="+mn-lt"/>
              </a:rPr>
              <a:t>urteko</a:t>
            </a:r>
            <a:r>
              <a:rPr lang="es-ES" sz="2000" u="sng" dirty="0" smtClean="0">
                <a:latin typeface="+mn-lt"/>
              </a:rPr>
              <a:t> </a:t>
            </a:r>
            <a:r>
              <a:rPr lang="es-ES" sz="2000" u="sng" dirty="0" err="1" smtClean="0">
                <a:latin typeface="+mn-lt"/>
              </a:rPr>
              <a:t>datuen</a:t>
            </a:r>
            <a:r>
              <a:rPr lang="es-ES" sz="2000" u="sng" dirty="0" smtClean="0">
                <a:latin typeface="+mn-lt"/>
              </a:rPr>
              <a:t> </a:t>
            </a:r>
            <a:r>
              <a:rPr lang="es-ES" sz="2000" u="sng" dirty="0" err="1" smtClean="0">
                <a:latin typeface="+mn-lt"/>
              </a:rPr>
              <a:t>arabera</a:t>
            </a:r>
            <a:r>
              <a:rPr lang="es-ES" sz="2000" u="sng" dirty="0">
                <a:latin typeface="+mn-lt"/>
              </a:rPr>
              <a:t>*</a:t>
            </a:r>
            <a:r>
              <a:rPr lang="es-ES" sz="2000" u="sng" dirty="0" smtClean="0">
                <a:latin typeface="+mn-lt"/>
              </a:rPr>
              <a:t>:</a:t>
            </a:r>
          </a:p>
          <a:p>
            <a:pPr>
              <a:buClr>
                <a:schemeClr val="accent1"/>
              </a:buClr>
            </a:pPr>
            <a:endParaRPr lang="es-ES" sz="400" dirty="0" smtClean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 smtClean="0">
                <a:latin typeface="+mn-lt"/>
              </a:rPr>
              <a:t>Biztanleen</a:t>
            </a:r>
            <a:r>
              <a:rPr lang="es-ES" sz="1800" dirty="0" smtClean="0">
                <a:latin typeface="+mn-lt"/>
              </a:rPr>
              <a:t> % 89k </a:t>
            </a:r>
            <a:r>
              <a:rPr lang="es-ES" sz="1800" dirty="0" err="1">
                <a:latin typeface="+mn-lt"/>
              </a:rPr>
              <a:t>osasun-arloko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profesionalek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osasun-gaietarako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informazio-iturri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nagusia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izaten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jarraitzen</a:t>
            </a:r>
            <a:r>
              <a:rPr lang="es-ES" sz="1800" dirty="0">
                <a:latin typeface="+mn-lt"/>
              </a:rPr>
              <a:t> du </a:t>
            </a:r>
            <a:endParaRPr lang="es-ES" sz="1800" dirty="0" smtClean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500" dirty="0" smtClean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smtClean="0">
                <a:latin typeface="+mn-lt"/>
              </a:rPr>
              <a:t>% 31k </a:t>
            </a:r>
            <a:r>
              <a:rPr lang="es-ES" sz="1800" dirty="0" err="1">
                <a:latin typeface="+mn-lt"/>
              </a:rPr>
              <a:t>kontsultatzen</a:t>
            </a:r>
            <a:r>
              <a:rPr lang="es-ES" sz="1800" dirty="0">
                <a:latin typeface="+mn-lt"/>
              </a:rPr>
              <a:t> du Internet </a:t>
            </a:r>
            <a:r>
              <a:rPr lang="es-ES" sz="1800" dirty="0" err="1">
                <a:latin typeface="+mn-lt"/>
              </a:rPr>
              <a:t>medikuarengana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joan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 smtClean="0">
                <a:latin typeface="+mn-lt"/>
              </a:rPr>
              <a:t>aurretik</a:t>
            </a:r>
            <a:endParaRPr lang="es-ES" sz="1800" dirty="0" smtClean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500" dirty="0" smtClean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>
                <a:latin typeface="+mn-lt"/>
              </a:rPr>
              <a:t>% 45ek </a:t>
            </a:r>
            <a:r>
              <a:rPr lang="es-ES" sz="1800" dirty="0" err="1">
                <a:latin typeface="+mn-lt"/>
              </a:rPr>
              <a:t>gero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egiten</a:t>
            </a:r>
            <a:r>
              <a:rPr lang="es-ES" sz="1800" dirty="0">
                <a:latin typeface="+mn-lt"/>
              </a:rPr>
              <a:t> du, </a:t>
            </a:r>
            <a:r>
              <a:rPr lang="es-ES" sz="1800" dirty="0" err="1">
                <a:latin typeface="+mn-lt"/>
              </a:rPr>
              <a:t>diagnostikoak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tratamenduak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baieztatzeko</a:t>
            </a:r>
            <a:endParaRPr lang="es-ES" sz="1800" dirty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500" dirty="0" smtClean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>
                <a:latin typeface="+mn-lt"/>
              </a:rPr>
              <a:t>Pazienteen</a:t>
            </a:r>
            <a:r>
              <a:rPr lang="es-ES" sz="1800" dirty="0">
                <a:latin typeface="+mn-lt"/>
              </a:rPr>
              <a:t> % 20rentzat, </a:t>
            </a:r>
            <a:r>
              <a:rPr lang="es-ES" sz="1800" dirty="0" err="1">
                <a:latin typeface="+mn-lt"/>
              </a:rPr>
              <a:t>Interneten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erabilerak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hobetu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egin</a:t>
            </a:r>
            <a:r>
              <a:rPr lang="es-ES" sz="1800" dirty="0">
                <a:latin typeface="+mn-lt"/>
              </a:rPr>
              <a:t> du </a:t>
            </a:r>
            <a:r>
              <a:rPr lang="es-ES" sz="1800" dirty="0" err="1">
                <a:latin typeface="+mn-lt"/>
              </a:rPr>
              <a:t>medikuarekiko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harremana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baina</a:t>
            </a:r>
            <a:r>
              <a:rPr lang="es-ES" sz="1800" dirty="0">
                <a:latin typeface="+mn-lt"/>
              </a:rPr>
              <a:t> % 5,7rentzat, </a:t>
            </a:r>
            <a:r>
              <a:rPr lang="es-ES" sz="1800" dirty="0" err="1">
                <a:latin typeface="+mn-lt"/>
              </a:rPr>
              <a:t>harreman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horrek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okerrera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egin</a:t>
            </a:r>
            <a:r>
              <a:rPr lang="es-ES" sz="1800" dirty="0">
                <a:latin typeface="+mn-lt"/>
              </a:rPr>
              <a:t> du</a:t>
            </a: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endParaRPr lang="es-ES" sz="500" dirty="0" smtClean="0">
              <a:latin typeface="+mn-lt"/>
            </a:endParaRPr>
          </a:p>
          <a:p>
            <a:pPr marL="342900" indent="-342900">
              <a:buClr>
                <a:schemeClr val="accent1"/>
              </a:buClr>
              <a:buFont typeface="Arial" pitchFamily="34" charset="0"/>
              <a:buChar char="•"/>
            </a:pPr>
            <a:r>
              <a:rPr lang="es-ES" sz="1800" dirty="0" err="1">
                <a:latin typeface="+mn-lt"/>
              </a:rPr>
              <a:t>Biztanleen</a:t>
            </a:r>
            <a:r>
              <a:rPr lang="es-ES" sz="1800" dirty="0">
                <a:latin typeface="+mn-lt"/>
              </a:rPr>
              <a:t> % 40 </a:t>
            </a:r>
            <a:r>
              <a:rPr lang="es-ES" sz="1800" dirty="0" err="1">
                <a:latin typeface="+mn-lt"/>
              </a:rPr>
              <a:t>ingururi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gustatuko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litzaioke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medikuak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osasuna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kudeatzeko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gailu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app-</a:t>
            </a:r>
            <a:r>
              <a:rPr lang="es-ES" sz="1800" dirty="0" err="1">
                <a:latin typeface="+mn-lt"/>
              </a:rPr>
              <a:t>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gomendatzea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alderdi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medikoei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buruzko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informazio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gehiago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lortzeko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webgune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erabilgarriak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adieraztea</a:t>
            </a:r>
            <a:endParaRPr lang="es-ES" sz="1800" dirty="0">
              <a:latin typeface="+mn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03949" y="4725144"/>
            <a:ext cx="8784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* Observatorio </a:t>
            </a:r>
            <a:r>
              <a:rPr lang="es-ES" sz="1200" dirty="0"/>
              <a:t>Nacional de las Telecomunicaciones y de la SI. ONTSI. Los ciudadanos ante la e-Sanidad. Opiniones y expectativas de los ciudadanos sobre el uso y la aplicación de las TIC en el ámbito sanitario. Abril 2016. Disponible en: </a:t>
            </a:r>
            <a:r>
              <a:rPr lang="es-ES" sz="1200" dirty="0">
                <a:hlinkClick r:id="rId2"/>
              </a:rPr>
              <a:t>https://</a:t>
            </a:r>
            <a:r>
              <a:rPr lang="es-ES" sz="1200" dirty="0" smtClean="0">
                <a:hlinkClick r:id="rId2"/>
              </a:rPr>
              <a:t>www.ontsi.red.es/ontsi/sites/ontsi/files/los_ciudadanos_ante_la_e-sanidad.pdf</a:t>
            </a:r>
            <a:r>
              <a:rPr lang="es-ES" sz="1200" dirty="0" smtClean="0"/>
              <a:t>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8206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1412776"/>
            <a:ext cx="8892480" cy="36317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>
                <a:solidFill>
                  <a:prstClr val="black"/>
                </a:solidFill>
                <a:latin typeface="Calibri"/>
              </a:rPr>
              <a:t>Interneten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osasunari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buruzko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informazio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fidagarria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eta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kalitatezkoa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bilatzea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u="sng" dirty="0" err="1">
                <a:solidFill>
                  <a:prstClr val="black"/>
                </a:solidFill>
                <a:latin typeface="Calibri"/>
              </a:rPr>
              <a:t>lagungarria</a:t>
            </a:r>
            <a:r>
              <a:rPr lang="es-ES" sz="2000" b="1" u="sng" dirty="0">
                <a:solidFill>
                  <a:prstClr val="black"/>
                </a:solidFill>
                <a:latin typeface="Calibri"/>
              </a:rPr>
              <a:t> izan </a:t>
            </a:r>
            <a:r>
              <a:rPr lang="es-ES" sz="2000" b="1" u="sng" dirty="0" err="1">
                <a:solidFill>
                  <a:prstClr val="black"/>
                </a:solidFill>
                <a:latin typeface="Calibri"/>
              </a:rPr>
              <a:t>daiteke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pazienteentzat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:</a:t>
            </a: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erabaki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informatuagoak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hartzeko</a:t>
            </a:r>
            <a:endParaRPr lang="es-ES" sz="1800" dirty="0" smtClean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autonomia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handitzeko</a:t>
            </a:r>
            <a:endParaRPr lang="es-ES" sz="1800" dirty="0" smtClean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osasuna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sustatzeko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eta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prebenitzeko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mezuak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indartzeko</a:t>
            </a:r>
            <a:endParaRPr lang="es-ES" sz="1800" dirty="0" smtClean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tratamenduarekiko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atxikimendua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hobetzeko</a:t>
            </a:r>
            <a:endParaRPr lang="es-ES" sz="1800" dirty="0" smtClean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laguntza-zerbitzuak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modu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egokiagoan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erabiltzeko</a:t>
            </a: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es-ES" sz="2000" dirty="0" smtClean="0">
              <a:latin typeface="+mj-lt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>
                <a:solidFill>
                  <a:prstClr val="black"/>
                </a:solidFill>
                <a:latin typeface="+mn-lt"/>
              </a:rPr>
              <a:t>Garrantzitsua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da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pazienteek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gogoan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izatea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Internet </a:t>
            </a:r>
            <a:r>
              <a:rPr lang="es-ES" sz="2000" b="1" dirty="0" err="1">
                <a:solidFill>
                  <a:prstClr val="black"/>
                </a:solidFill>
                <a:latin typeface="+mn-lt"/>
              </a:rPr>
              <a:t>informazio-iturri</a:t>
            </a:r>
            <a:r>
              <a:rPr lang="es-ES" sz="2000" b="1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b="1" dirty="0" err="1">
                <a:solidFill>
                  <a:prstClr val="black"/>
                </a:solidFill>
                <a:latin typeface="+mn-lt"/>
              </a:rPr>
              <a:t>orientagarria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dela,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ez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duela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balio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ez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autodiagnostikorako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,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ez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autotratamendurako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, eta,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beraz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,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zuhurtziaz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baloratu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behar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dela eta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osasun-arloko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profesionalekin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kontrastatu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behar</a:t>
            </a:r>
            <a:r>
              <a:rPr lang="es-ES" sz="2000" dirty="0">
                <a:solidFill>
                  <a:prstClr val="black"/>
                </a:solidFill>
                <a:latin typeface="+mn-lt"/>
              </a:rPr>
              <a:t> dela </a:t>
            </a:r>
            <a:r>
              <a:rPr lang="es-ES" sz="2000" dirty="0" err="1">
                <a:solidFill>
                  <a:prstClr val="black"/>
                </a:solidFill>
                <a:latin typeface="+mn-lt"/>
              </a:rPr>
              <a:t>beti</a:t>
            </a:r>
            <a:r>
              <a:rPr lang="es-ES" sz="2000" dirty="0" smtClean="0">
                <a:solidFill>
                  <a:prstClr val="black"/>
                </a:solidFill>
                <a:latin typeface="+mn-lt"/>
              </a:rPr>
              <a:t>.</a:t>
            </a: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/>
          <a:lstStyle/>
          <a:p>
            <a:r>
              <a:rPr lang="es-ES" sz="3200" b="1" dirty="0" err="1"/>
              <a:t>Interneten</a:t>
            </a:r>
            <a:r>
              <a:rPr lang="es-ES" sz="3200" b="1" dirty="0"/>
              <a:t> </a:t>
            </a:r>
            <a:r>
              <a:rPr lang="es-ES" sz="3200" b="1" dirty="0" err="1"/>
              <a:t>sartzearen</a:t>
            </a:r>
            <a:r>
              <a:rPr lang="es-ES" sz="3200" b="1" dirty="0"/>
              <a:t> </a:t>
            </a:r>
            <a:r>
              <a:rPr lang="es-ES" sz="3200" b="1" dirty="0" err="1"/>
              <a:t>abantailak</a:t>
            </a:r>
            <a:r>
              <a:rPr lang="es-ES" sz="3200" b="1" dirty="0"/>
              <a:t> eta </a:t>
            </a:r>
            <a:r>
              <a:rPr lang="es-ES" sz="3200" b="1" dirty="0" err="1"/>
              <a:t>eragozpenak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421981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/>
          <a:lstStyle/>
          <a:p>
            <a:r>
              <a:rPr lang="es-ES" sz="3200" b="1" dirty="0" err="1"/>
              <a:t>Interneten</a:t>
            </a:r>
            <a:r>
              <a:rPr lang="es-ES" sz="3200" b="1" dirty="0"/>
              <a:t> </a:t>
            </a:r>
            <a:r>
              <a:rPr lang="es-ES" sz="3200" b="1" dirty="0" err="1"/>
              <a:t>sartzearen</a:t>
            </a:r>
            <a:r>
              <a:rPr lang="es-ES" sz="3200" b="1" dirty="0"/>
              <a:t> </a:t>
            </a:r>
            <a:r>
              <a:rPr lang="es-ES" sz="3200" b="1" dirty="0" err="1"/>
              <a:t>abantailak</a:t>
            </a:r>
            <a:r>
              <a:rPr lang="es-ES" sz="3200" b="1" dirty="0"/>
              <a:t> eta </a:t>
            </a:r>
            <a:r>
              <a:rPr lang="es-ES" sz="3200" b="1" dirty="0" err="1"/>
              <a:t>eragozpenak</a:t>
            </a:r>
            <a:endParaRPr lang="es-ES" sz="3200" b="1" dirty="0"/>
          </a:p>
        </p:txBody>
      </p:sp>
      <p:sp>
        <p:nvSpPr>
          <p:cNvPr id="4" name="3 Rectángulo"/>
          <p:cNvSpPr/>
          <p:nvPr/>
        </p:nvSpPr>
        <p:spPr>
          <a:xfrm>
            <a:off x="251520" y="1556792"/>
            <a:ext cx="8892480" cy="352404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Herritarrek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informazio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desegokia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edo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okerra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jasotzea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eragin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dezaketen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u="sng" dirty="0" err="1">
                <a:solidFill>
                  <a:prstClr val="black"/>
                </a:solidFill>
                <a:latin typeface="Calibri"/>
              </a:rPr>
              <a:t>eragozpen</a:t>
            </a:r>
            <a:r>
              <a:rPr lang="es-ES" sz="2000" b="1" u="sng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u="sng" dirty="0" err="1">
                <a:solidFill>
                  <a:prstClr val="black"/>
                </a:solidFill>
                <a:latin typeface="Calibri"/>
              </a:rPr>
              <a:t>batzuk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:</a:t>
            </a:r>
          </a:p>
          <a:p>
            <a:pPr marL="800100" lvl="1" indent="-342900">
              <a:buFontTx/>
              <a:buChar char="-"/>
            </a:pPr>
            <a:r>
              <a:rPr lang="es-ES" sz="1800" dirty="0" err="1" smtClean="0">
                <a:latin typeface="+mj-lt"/>
              </a:rPr>
              <a:t>Bilaketa-motorrek</a:t>
            </a:r>
            <a:r>
              <a:rPr lang="es-ES" sz="1800" dirty="0" smtClean="0">
                <a:latin typeface="+mj-lt"/>
              </a:rPr>
              <a:t> (google </a:t>
            </a:r>
            <a:r>
              <a:rPr lang="es-ES" sz="1800" dirty="0" err="1" smtClean="0">
                <a:latin typeface="+mj-lt"/>
              </a:rPr>
              <a:t>adibidez</a:t>
            </a:r>
            <a:r>
              <a:rPr lang="es-ES" sz="1800" dirty="0" smtClean="0">
                <a:latin typeface="+mj-lt"/>
              </a:rPr>
              <a:t>) </a:t>
            </a:r>
            <a:r>
              <a:rPr lang="es-ES" sz="1800" dirty="0" err="1">
                <a:latin typeface="+mj-lt"/>
              </a:rPr>
              <a:t>ematen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dituzten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emaitzen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ordenak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du </a:t>
            </a:r>
            <a:r>
              <a:rPr lang="es-ES" sz="1800" dirty="0" err="1">
                <a:latin typeface="+mj-lt"/>
              </a:rPr>
              <a:t>loturarik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garrantziarekin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fidagarritasunarekin</a:t>
            </a:r>
            <a:endParaRPr lang="es-ES" sz="1800" dirty="0">
              <a:latin typeface="+mj-lt"/>
            </a:endParaRPr>
          </a:p>
          <a:p>
            <a:pPr marL="800100" lvl="1" indent="-342900">
              <a:buFontTx/>
              <a:buChar char="-"/>
            </a:pPr>
            <a:endParaRPr lang="es-ES" sz="500" dirty="0" smtClean="0">
              <a:latin typeface="+mj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>
                <a:latin typeface="+mj-lt"/>
              </a:rPr>
              <a:t>Gaia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gutxi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menderatzeak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zaildu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egin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dezake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kontsultatutako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bezala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erabiltzea</a:t>
            </a:r>
            <a:endParaRPr lang="es-ES" sz="1800" dirty="0">
              <a:latin typeface="+mj-lt"/>
            </a:endParaRPr>
          </a:p>
          <a:p>
            <a:pPr marL="800100" lvl="1" indent="-342900">
              <a:buFontTx/>
              <a:buChar char="-"/>
            </a:pPr>
            <a:endParaRPr lang="es-ES" sz="500" dirty="0" smtClean="0">
              <a:latin typeface="+mj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>
                <a:latin typeface="+mj-lt"/>
              </a:rPr>
              <a:t>Eskuragarri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dagoen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informazio-bolumen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handia</a:t>
            </a:r>
            <a:r>
              <a:rPr lang="es-ES" sz="1800" dirty="0">
                <a:latin typeface="+mj-lt"/>
              </a:rPr>
              <a:t> dela-eta, </a:t>
            </a:r>
            <a:r>
              <a:rPr lang="es-ES" sz="1800" dirty="0" err="1">
                <a:latin typeface="+mj-lt"/>
              </a:rPr>
              <a:t>herritarrak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gainezka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eginda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senti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daitezke</a:t>
            </a:r>
            <a:r>
              <a:rPr lang="es-ES" sz="1800" dirty="0">
                <a:latin typeface="+mj-lt"/>
              </a:rPr>
              <a:t>, eta </a:t>
            </a:r>
            <a:r>
              <a:rPr lang="es-ES" sz="1800" dirty="0" err="1">
                <a:latin typeface="+mj-lt"/>
              </a:rPr>
              <a:t>horrek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antsietatea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nahasmendua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eragin</a:t>
            </a:r>
            <a:r>
              <a:rPr lang="es-ES" sz="1800" dirty="0">
                <a:latin typeface="+mj-lt"/>
              </a:rPr>
              <a:t> </a:t>
            </a:r>
          </a:p>
          <a:p>
            <a:pPr marL="800100" lvl="1" indent="-342900">
              <a:buFontTx/>
              <a:buChar char="-"/>
            </a:pPr>
            <a:endParaRPr lang="es-ES" sz="500" dirty="0" smtClean="0">
              <a:latin typeface="+mj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>
                <a:latin typeface="+mj-lt"/>
              </a:rPr>
              <a:t>Zaurgarritasun-egoera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bizi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paziente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batzuk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informazio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itxaropentsua</a:t>
            </a:r>
            <a:r>
              <a:rPr lang="es-ES" sz="1800" dirty="0">
                <a:latin typeface="+mj-lt"/>
              </a:rPr>
              <a:t> (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errealista</a:t>
            </a:r>
            <a:r>
              <a:rPr lang="es-ES" sz="1800" dirty="0">
                <a:latin typeface="+mj-lt"/>
              </a:rPr>
              <a:t>) </a:t>
            </a:r>
            <a:r>
              <a:rPr lang="es-ES" sz="1800" dirty="0" err="1">
                <a:latin typeface="+mj-lt"/>
              </a:rPr>
              <a:t>onartzera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irits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daitezke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bai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tratamendu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berriei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terapia </a:t>
            </a:r>
            <a:r>
              <a:rPr lang="es-ES" sz="1800" dirty="0" err="1">
                <a:latin typeface="+mj-lt"/>
              </a:rPr>
              <a:t>alternatiboei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buruzko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itxaropen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eskaera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faltsuak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sortzera</a:t>
            </a:r>
            <a:r>
              <a:rPr lang="es-ES" sz="1800" dirty="0">
                <a:latin typeface="+mj-lt"/>
              </a:rPr>
              <a:t> ere</a:t>
            </a:r>
          </a:p>
        </p:txBody>
      </p:sp>
    </p:spTree>
    <p:extLst>
      <p:ext uri="{BB962C8B-B14F-4D97-AF65-F5344CB8AC3E}">
        <p14:creationId xmlns:p14="http://schemas.microsoft.com/office/powerpoint/2010/main" val="77921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70759" y="1130372"/>
            <a:ext cx="8892480" cy="429348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>
                <a:solidFill>
                  <a:prstClr val="black"/>
                </a:solidFill>
                <a:latin typeface="Calibri"/>
              </a:rPr>
              <a:t>Gehien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erabiltzen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diren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tresnetako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batzuk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jokabide-kodeak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erabiltzaileen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gidak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edo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ziurtapen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- eta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akreditazio-tresnak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dira</a:t>
            </a:r>
            <a:endParaRPr lang="es-ES" sz="20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sz="10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b="1" dirty="0" err="1">
                <a:solidFill>
                  <a:prstClr val="black"/>
                </a:solidFill>
                <a:latin typeface="Calibri"/>
              </a:rPr>
              <a:t>Kalitate-zigiluak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webgune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akreditatuek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erakusten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dituzten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logotipoak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dira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jokabide-kode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jakin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bat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betetzeko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konpromisoaren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berri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emateko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. Oro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har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baloratzen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dituzte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:</a:t>
            </a: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>
                <a:solidFill>
                  <a:prstClr val="black"/>
                </a:solidFill>
                <a:latin typeface="Calibri"/>
              </a:rPr>
              <a:t>egiletza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eta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egileen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lanbide-kualifikazioa</a:t>
            </a:r>
            <a:endParaRPr lang="es-ES" sz="1800" dirty="0" smtClean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emandako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informazioaren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euskarri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diren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informazio-iturriak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endParaRPr lang="es-ES" sz="1800" dirty="0" smtClean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sortze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-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edo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eguneratze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-data</a:t>
            </a: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sz="7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sz="10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Kalitate-zigiluen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dirty="0" smtClean="0">
                <a:solidFill>
                  <a:prstClr val="black"/>
                </a:solidFill>
                <a:latin typeface="Calibri"/>
              </a:rPr>
              <a:t>muga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batzuk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:</a:t>
            </a:r>
            <a:endParaRPr lang="es-ES" sz="20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dute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web-</a:t>
            </a:r>
            <a:r>
              <a:rPr lang="es-ES" sz="1800" dirty="0" err="1">
                <a:latin typeface="+mj-lt"/>
              </a:rPr>
              <a:t>orrietan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jasotako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edukiaren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kalitatearen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ebaluaziorik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egiten</a:t>
            </a:r>
            <a:endParaRPr lang="es-ES" sz="1800" dirty="0" smtClean="0">
              <a:latin typeface="+mj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 smtClean="0">
                <a:latin typeface="+mj-lt"/>
              </a:rPr>
              <a:t>kopiatzeko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>
                <a:latin typeface="+mj-lt"/>
              </a:rPr>
              <a:t>eta </a:t>
            </a:r>
            <a:r>
              <a:rPr lang="es-ES" sz="1800" dirty="0" err="1">
                <a:latin typeface="+mj-lt"/>
              </a:rPr>
              <a:t>baimenik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gabe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erabiltzeko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errazak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dira</a:t>
            </a:r>
            <a:endParaRPr lang="es-ES" sz="1800" dirty="0" smtClean="0">
              <a:latin typeface="+mj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 smtClean="0">
                <a:latin typeface="+mj-lt"/>
              </a:rPr>
              <a:t>iraungita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egon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daitezke</a:t>
            </a:r>
            <a:endParaRPr lang="es-ES" sz="1800" dirty="0" smtClean="0">
              <a:latin typeface="+mj-lt"/>
            </a:endParaRPr>
          </a:p>
          <a:p>
            <a:pPr marL="800100" lvl="1" indent="-342900">
              <a:buFontTx/>
              <a:buChar char="-"/>
            </a:pPr>
            <a:r>
              <a:rPr lang="es-ES" sz="1800" dirty="0" err="1" smtClean="0">
                <a:latin typeface="+mj-lt"/>
              </a:rPr>
              <a:t>askok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dute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akreditatutako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webguneen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 smtClean="0">
                <a:latin typeface="+mj-lt"/>
              </a:rPr>
              <a:t>zerrendarik</a:t>
            </a:r>
            <a:endParaRPr lang="es-ES" sz="1800" dirty="0">
              <a:latin typeface="+mj-lt"/>
            </a:endParaRPr>
          </a:p>
        </p:txBody>
      </p:sp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0" y="7450"/>
            <a:ext cx="9144000" cy="1143000"/>
          </a:xfrm>
        </p:spPr>
        <p:txBody>
          <a:bodyPr/>
          <a:lstStyle/>
          <a:p>
            <a:r>
              <a:rPr lang="es-ES" sz="3200" b="1" dirty="0" err="1" smtClean="0"/>
              <a:t>Nola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baloratzen</a:t>
            </a:r>
            <a:r>
              <a:rPr lang="es-ES" sz="3200" b="1" dirty="0" smtClean="0"/>
              <a:t> da </a:t>
            </a:r>
            <a:r>
              <a:rPr lang="es-ES" sz="3200" b="1" dirty="0" err="1" smtClean="0"/>
              <a:t>osasunari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buruzko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webgune</a:t>
            </a:r>
            <a:r>
              <a:rPr lang="es-ES" sz="3200" b="1" dirty="0" smtClean="0"/>
              <a:t> baten </a:t>
            </a:r>
            <a:r>
              <a:rPr lang="es-ES" sz="3200" b="1" dirty="0" err="1" smtClean="0"/>
              <a:t>kalitatea</a:t>
            </a:r>
            <a:r>
              <a:rPr lang="es-ES" sz="3200" b="1" dirty="0" smtClean="0"/>
              <a:t>?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404102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>
          <a:xfrm>
            <a:off x="0" y="7451"/>
            <a:ext cx="9144000" cy="829262"/>
          </a:xfrm>
        </p:spPr>
        <p:txBody>
          <a:bodyPr/>
          <a:lstStyle/>
          <a:p>
            <a:r>
              <a:rPr lang="es-ES" sz="3200" b="1" dirty="0" err="1" smtClean="0"/>
              <a:t>Nola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bereizi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kalitatezko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webgune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bat</a:t>
            </a:r>
            <a:r>
              <a:rPr lang="es-ES" sz="3200" b="1" dirty="0" smtClean="0"/>
              <a:t>?</a:t>
            </a:r>
            <a:endParaRPr lang="es-ES" sz="32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46020"/>
            <a:ext cx="7376120" cy="4789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05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70759" y="1124744"/>
            <a:ext cx="8892480" cy="38010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Garrantzitsua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da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pazienteei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ohartaraztea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dirty="0" err="1">
                <a:solidFill>
                  <a:prstClr val="black"/>
                </a:solidFill>
                <a:latin typeface="Calibri"/>
              </a:rPr>
              <a:t>ez</a:t>
            </a:r>
            <a:r>
              <a:rPr lang="es-ES" sz="20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dirty="0" err="1">
                <a:solidFill>
                  <a:prstClr val="black"/>
                </a:solidFill>
                <a:latin typeface="Calibri"/>
              </a:rPr>
              <a:t>direla</a:t>
            </a:r>
            <a:r>
              <a:rPr lang="es-ES" sz="20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dirty="0" err="1">
                <a:solidFill>
                  <a:prstClr val="black"/>
                </a:solidFill>
                <a:latin typeface="Calibri"/>
              </a:rPr>
              <a:t>fidatu</a:t>
            </a:r>
            <a:r>
              <a:rPr lang="es-ES" sz="20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b="1" dirty="0" err="1" smtClean="0">
                <a:solidFill>
                  <a:prstClr val="black"/>
                </a:solidFill>
                <a:latin typeface="Calibri"/>
              </a:rPr>
              <a:t>behar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:</a:t>
            </a: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>
                <a:solidFill>
                  <a:prstClr val="black"/>
                </a:solidFill>
                <a:latin typeface="Calibri"/>
              </a:rPr>
              <a:t>kasu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partikularretan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oinarritutako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informazioaz</a:t>
            </a: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>
                <a:solidFill>
                  <a:prstClr val="black"/>
                </a:solidFill>
                <a:latin typeface="Calibri"/>
              </a:rPr>
              <a:t>i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nformazio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sentsazionalista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eta 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alarmista</a:t>
            </a:r>
          </a:p>
          <a:p>
            <a:pPr marL="800100" lvl="1" indent="-342900">
              <a:buClr>
                <a:srgbClr val="31859B"/>
              </a:buClr>
              <a:buFont typeface="Calibri" panose="020F0502020204030204" pitchFamily="34" charset="0"/>
              <a:buChar char="-"/>
            </a:pP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produktuak</a:t>
            </a:r>
            <a:r>
              <a:rPr lang="es-ES" sz="18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zuzenean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edo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ezkutuan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sustatzen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1800" dirty="0" err="1">
                <a:solidFill>
                  <a:prstClr val="black"/>
                </a:solidFill>
                <a:latin typeface="Calibri"/>
              </a:rPr>
              <a:t>saiatzen</a:t>
            </a:r>
            <a:r>
              <a:rPr lang="es-ES" sz="1800" dirty="0">
                <a:solidFill>
                  <a:prstClr val="black"/>
                </a:solidFill>
                <a:latin typeface="Calibri"/>
              </a:rPr>
              <a:t> den </a:t>
            </a:r>
            <a:r>
              <a:rPr lang="es-ES" sz="1800" dirty="0" err="1" smtClean="0">
                <a:solidFill>
                  <a:prstClr val="black"/>
                </a:solidFill>
                <a:latin typeface="Calibri"/>
              </a:rPr>
              <a:t>informazioa</a:t>
            </a:r>
            <a:endParaRPr lang="es-ES" sz="18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sz="7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>
                <a:solidFill>
                  <a:prstClr val="black"/>
                </a:solidFill>
                <a:latin typeface="Calibri"/>
              </a:rPr>
              <a:t>Paziente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adituen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blogen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ekimen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batzuek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oso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informazio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egokia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ematen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dute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baina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batzuetan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2000" i="1" dirty="0" err="1">
                <a:solidFill>
                  <a:prstClr val="black"/>
                </a:solidFill>
                <a:latin typeface="Calibri"/>
              </a:rPr>
              <a:t>influencer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eta/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edo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blogariek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medikamentu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jakin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batzuk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erabiltzea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bultzatzen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dute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,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arriskuak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eta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ondorioak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kontuan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hartu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barik</a:t>
            </a:r>
            <a:endParaRPr lang="es-ES" sz="2000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sz="7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>
                <a:solidFill>
                  <a:prstClr val="black"/>
                </a:solidFill>
                <a:latin typeface="Calibri"/>
              </a:rPr>
              <a:t>Berriki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egindako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berrikuspen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sistematiko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batek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nabarmentzen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du industria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farmazeutikoak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nazioarteko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paziente-taldeen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% 20tik % 83ra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finantzatzen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duela</a:t>
            </a: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endParaRPr lang="es-ES" sz="700" dirty="0" smtClean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buClr>
                <a:srgbClr val="31859B"/>
              </a:buClr>
              <a:buFont typeface="Arial" pitchFamily="34" charset="0"/>
              <a:buChar char="•"/>
            </a:pP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Gutxi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 smtClean="0">
                <a:solidFill>
                  <a:prstClr val="black"/>
                </a:solidFill>
                <a:latin typeface="Calibri"/>
              </a:rPr>
              <a:t>dira</a:t>
            </a:r>
            <a:r>
              <a:rPr lang="es-ES" sz="2000" dirty="0" smtClean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babes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hori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kudeatzeko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eta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horri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buruzko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informazioa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emateko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politikak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dituzten</a:t>
            </a:r>
            <a:r>
              <a:rPr lang="es-ES" sz="20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s-ES" sz="2000" dirty="0" err="1">
                <a:solidFill>
                  <a:prstClr val="black"/>
                </a:solidFill>
                <a:latin typeface="Calibri"/>
              </a:rPr>
              <a:t>elkarteak</a:t>
            </a:r>
            <a:endParaRPr lang="es-ES" sz="2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0" y="7451"/>
            <a:ext cx="9144000" cy="829262"/>
          </a:xfrm>
        </p:spPr>
        <p:txBody>
          <a:bodyPr/>
          <a:lstStyle/>
          <a:p>
            <a:r>
              <a:rPr lang="es-ES" sz="3200" b="1" dirty="0" err="1" smtClean="0"/>
              <a:t>Nola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bereizi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kalitatezko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webgune</a:t>
            </a:r>
            <a:r>
              <a:rPr lang="es-ES" sz="3200" b="1" dirty="0" smtClean="0"/>
              <a:t> </a:t>
            </a:r>
            <a:r>
              <a:rPr lang="es-ES" sz="3200" b="1" dirty="0" err="1" smtClean="0"/>
              <a:t>bat</a:t>
            </a:r>
            <a:r>
              <a:rPr lang="es-ES" sz="3200" b="1" dirty="0" smtClean="0"/>
              <a:t>?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4214344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9" ma:contentTypeDescription="Crear nuevo documento." ma:contentTypeScope="" ma:versionID="03d8885b07be1897977168b4664b723c">
  <xsd:schema xmlns:xsd="http://www.w3.org/2001/XMLSchema" xmlns:xs="http://www.w3.org/2001/XMLSchema" xmlns:p="http://schemas.microsoft.com/office/2006/metadata/properties" xmlns:ns2="1fdafc60-6e87-4fef-9209-278af2a3ac6d" targetNamespace="http://schemas.microsoft.com/office/2006/metadata/properties" ma:root="true" ma:fieldsID="7334fd678a6ec5a9747dd182242dd855" ns2:_="">
    <xsd:import namespace="1fdafc60-6e87-4fef-9209-278af2a3ac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50AC68-BE0E-4F78-B54E-7B4C517E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D9BA31-A2C6-4847-8F6B-EAC112DF419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A488306-496E-45B1-8772-72FC5794ED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3546</TotalTime>
  <Words>769</Words>
  <Application>Microsoft Office PowerPoint</Application>
  <PresentationFormat>Presentación en pantalla (4:3)</PresentationFormat>
  <Paragraphs>96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6" baseType="lpstr">
      <vt:lpstr>Arial</vt:lpstr>
      <vt:lpstr>Arial Black</vt:lpstr>
      <vt:lpstr>Arial Unicode MS</vt:lpstr>
      <vt:lpstr>Calibri</vt:lpstr>
      <vt:lpstr>Courier New</vt:lpstr>
      <vt:lpstr>Times New Roman</vt:lpstr>
      <vt:lpstr>Verdana</vt:lpstr>
      <vt:lpstr>Wingdings</vt:lpstr>
      <vt:lpstr>3_Diseño personalizado</vt:lpstr>
      <vt:lpstr>   INTERNET: OSASUN-ARLOKO INFORMAZIO-ITURRIAK HERRITARRENTZAT </vt:lpstr>
      <vt:lpstr>Aurkibidea</vt:lpstr>
      <vt:lpstr>SARRERA</vt:lpstr>
      <vt:lpstr>NOLA ERABILTZEN DU PAZIENTEAK INTERNET?</vt:lpstr>
      <vt:lpstr>Interneten sartzearen abantailak eta eragozpenak</vt:lpstr>
      <vt:lpstr>Interneten sartzearen abantailak eta eragozpenak</vt:lpstr>
      <vt:lpstr>Nola baloratzen da osasunari buruzko webgune baten kalitatea?</vt:lpstr>
      <vt:lpstr>Nola bereizi kalitatezko webgune bat?</vt:lpstr>
      <vt:lpstr>Nola bereizi kalitatezko webgune bat?</vt:lpstr>
      <vt:lpstr>OSASUN-ARLOKO INFORMAZIO-ITURRIAK HERRITARRENTZAT</vt:lpstr>
      <vt:lpstr>OSASUN-ARLOKO INFORMAZIO-ITURRIAK HERRITARRENTZAT</vt:lpstr>
      <vt:lpstr>OSASUN-ARLOKO INFORMAZIO-ITURRIAK HERRITARRENTZAT</vt:lpstr>
      <vt:lpstr>OSASUN-ARLOKO INFORMAZIO-ITURRIAK HERRITARRENTZAT</vt:lpstr>
      <vt:lpstr>OSASUN-ARLOKO INFORMAZIO-ITURRIAK HERRITARRENTZAT</vt:lpstr>
      <vt:lpstr>OSASUN-ARLOKO INFORMAZIO-ITURRIAK HERRITARRENTZAT</vt:lpstr>
      <vt:lpstr>Presentación de PowerPoint</vt:lpstr>
      <vt:lpstr> Informazio gehiago eta bibliografia…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Baranda Gauna, Fatima</cp:lastModifiedBy>
  <cp:revision>413</cp:revision>
  <cp:lastPrinted>2018-12-21T10:09:00Z</cp:lastPrinted>
  <dcterms:created xsi:type="dcterms:W3CDTF">2007-11-13T08:52:06Z</dcterms:created>
  <dcterms:modified xsi:type="dcterms:W3CDTF">2020-03-04T11:01:25Z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  <property fmtid="{D5CDD505-2E9C-101B-9397-08002B2CF9AE}" pid="8" name="ContentTypeId">
    <vt:lpwstr>0x010100491CD9D10FA1F543857F910471C88E3F</vt:lpwstr>
  </property>
</Properties>
</file>